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8" r:id="rId43"/>
    <p:sldId id="305" r:id="rId44"/>
    <p:sldId id="306" r:id="rId45"/>
    <p:sldId id="307" r:id="rId46"/>
    <p:sldId id="308" r:id="rId47"/>
    <p:sldId id="309" r:id="rId48"/>
    <p:sldId id="310" r:id="rId4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0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7703" y="2112273"/>
            <a:ext cx="7848592" cy="15468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85799" y="2130552"/>
            <a:ext cx="7772400" cy="14706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30551"/>
            <a:ext cx="7772400" cy="1470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59433" y="181178"/>
            <a:ext cx="6025133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3542" y="1576527"/>
            <a:ext cx="8236915" cy="4269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2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9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9.png"/><Relationship Id="rId7" Type="http://schemas.openxmlformats.org/officeDocument/2006/relationships/image" Target="../media/image3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5.png"/><Relationship Id="rId10" Type="http://schemas.openxmlformats.org/officeDocument/2006/relationships/image" Target="../media/image27.png"/><Relationship Id="rId4" Type="http://schemas.openxmlformats.org/officeDocument/2006/relationships/image" Target="../media/image24.png"/><Relationship Id="rId9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7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7.png"/><Relationship Id="rId4" Type="http://schemas.openxmlformats.org/officeDocument/2006/relationships/image" Target="../media/image45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7.png"/><Relationship Id="rId4" Type="http://schemas.openxmlformats.org/officeDocument/2006/relationships/image" Target="../media/image45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7.png"/><Relationship Id="rId4" Type="http://schemas.openxmlformats.org/officeDocument/2006/relationships/image" Target="../media/image4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3542" y="1576527"/>
            <a:ext cx="8236915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ts val="3000"/>
              </a:spcBef>
            </a:pPr>
            <a:r>
              <a:rPr lang="vi-VN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REGRESIA </a:t>
            </a:r>
          </a:p>
          <a:p>
            <a:pPr algn="ctr">
              <a:lnSpc>
                <a:spcPct val="100000"/>
              </a:lnSpc>
              <a:spcBef>
                <a:spcPts val="3000"/>
              </a:spcBef>
            </a:pPr>
            <a:r>
              <a:rPr lang="vi-VN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LINIARĂ</a:t>
            </a:r>
            <a:r>
              <a:rPr lang="vi-VN" sz="4000" b="1" spc="-6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</a:p>
          <a:p>
            <a:pPr algn="ctr">
              <a:lnSpc>
                <a:spcPct val="100000"/>
              </a:lnSpc>
              <a:spcBef>
                <a:spcPts val="3000"/>
              </a:spcBef>
            </a:pPr>
            <a:r>
              <a:rPr lang="vi-VN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MULTIPLĂ</a:t>
            </a:r>
            <a:endParaRPr lang="vi-VN" sz="4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9103" y="249936"/>
            <a:ext cx="8305793" cy="938783"/>
            <a:chOff x="419103" y="249936"/>
            <a:chExt cx="8305793" cy="938783"/>
          </a:xfrm>
        </p:grpSpPr>
        <p:sp>
          <p:nvSpPr>
            <p:cNvPr id="3" name="object 3"/>
            <p:cNvSpPr/>
            <p:nvPr/>
          </p:nvSpPr>
          <p:spPr>
            <a:xfrm>
              <a:off x="419103" y="255998"/>
              <a:ext cx="8305793" cy="80169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049779" y="249936"/>
              <a:ext cx="5042916" cy="93878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5873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740"/>
              </a:spcBef>
            </a:pPr>
            <a:r>
              <a:rPr sz="3200" b="1" dirty="0">
                <a:solidFill>
                  <a:srgbClr val="FF0000"/>
                </a:solidFill>
              </a:rPr>
              <a:t>Modelul </a:t>
            </a:r>
            <a:r>
              <a:rPr sz="3200" b="1" spc="-5" dirty="0">
                <a:solidFill>
                  <a:srgbClr val="FF0000"/>
                </a:solidFill>
              </a:rPr>
              <a:t>de </a:t>
            </a:r>
            <a:r>
              <a:rPr sz="3200" b="1" spc="-10" dirty="0">
                <a:solidFill>
                  <a:srgbClr val="FF0000"/>
                </a:solidFill>
              </a:rPr>
              <a:t>regresie</a:t>
            </a:r>
            <a:r>
              <a:rPr sz="3200" b="1" spc="-35" dirty="0">
                <a:solidFill>
                  <a:srgbClr val="FF0000"/>
                </a:solidFill>
              </a:rPr>
              <a:t> </a:t>
            </a:r>
            <a:r>
              <a:rPr sz="3200" b="1" spc="-5" dirty="0">
                <a:solidFill>
                  <a:srgbClr val="FF0000"/>
                </a:solidFill>
              </a:rPr>
              <a:t>simplă</a:t>
            </a:r>
            <a:endParaRPr sz="3200" b="1" dirty="0">
              <a:solidFill>
                <a:srgbClr val="FF000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153109"/>
            <a:ext cx="7450455" cy="51212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20" dirty="0">
                <a:latin typeface="Carlito"/>
                <a:cs typeface="Carlito"/>
              </a:rPr>
              <a:t>Acuratețea </a:t>
            </a:r>
            <a:r>
              <a:rPr sz="2800" b="1" spc="-10" dirty="0">
                <a:latin typeface="Carlito"/>
                <a:cs typeface="Carlito"/>
              </a:rPr>
              <a:t>predicției </a:t>
            </a:r>
            <a:r>
              <a:rPr sz="2800" b="1" spc="-20" dirty="0">
                <a:latin typeface="Carlito"/>
                <a:cs typeface="Carlito"/>
              </a:rPr>
              <a:t>este dată </a:t>
            </a:r>
            <a:r>
              <a:rPr sz="2800" b="1" spc="-5" dirty="0">
                <a:latin typeface="Carlito"/>
                <a:cs typeface="Carlito"/>
              </a:rPr>
              <a:t>de </a:t>
            </a:r>
            <a:r>
              <a:rPr sz="2800" b="1" spc="-10" dirty="0">
                <a:latin typeface="Carlito"/>
                <a:cs typeface="Carlito"/>
              </a:rPr>
              <a:t>coeficientul de  </a:t>
            </a:r>
            <a:r>
              <a:rPr sz="2800" b="1" spc="-15" dirty="0">
                <a:latin typeface="Carlito"/>
                <a:cs typeface="Carlito"/>
              </a:rPr>
              <a:t>regresie </a:t>
            </a:r>
            <a:r>
              <a:rPr sz="2800" b="1" i="1" spc="-5" dirty="0">
                <a:latin typeface="Carlito"/>
                <a:cs typeface="Carlito"/>
              </a:rPr>
              <a:t>R </a:t>
            </a:r>
            <a:r>
              <a:rPr sz="2800" i="1" spc="-15" dirty="0">
                <a:latin typeface="Carlito"/>
                <a:cs typeface="Carlito"/>
              </a:rPr>
              <a:t>(expresia </a:t>
            </a:r>
            <a:r>
              <a:rPr sz="2800" i="1" spc="-5" dirty="0">
                <a:latin typeface="Carlito"/>
                <a:cs typeface="Carlito"/>
              </a:rPr>
              <a:t>lui</a:t>
            </a:r>
            <a:r>
              <a:rPr sz="2800" i="1" spc="10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r)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10"/>
              </a:spcBef>
              <a:buFont typeface="Arial"/>
              <a:buChar char="–"/>
              <a:tabLst>
                <a:tab pos="756920" algn="l"/>
              </a:tabLst>
            </a:pPr>
            <a:r>
              <a:rPr sz="2400" i="1" spc="-10" dirty="0">
                <a:latin typeface="Carlito"/>
                <a:cs typeface="Carlito"/>
              </a:rPr>
              <a:t>Exemplul </a:t>
            </a:r>
            <a:r>
              <a:rPr sz="2400" i="1" spc="-5" dirty="0">
                <a:latin typeface="Carlito"/>
                <a:cs typeface="Carlito"/>
              </a:rPr>
              <a:t>nostru:</a:t>
            </a:r>
            <a:r>
              <a:rPr sz="2400" i="1" spc="-15" dirty="0">
                <a:latin typeface="Carlito"/>
                <a:cs typeface="Carlito"/>
              </a:rPr>
              <a:t> </a:t>
            </a:r>
            <a:r>
              <a:rPr sz="2400" i="1" spc="-5" dirty="0">
                <a:latin typeface="Carlito"/>
                <a:cs typeface="Carlito"/>
              </a:rPr>
              <a:t>R=0.528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Carlito"/>
                <a:cs typeface="Carlito"/>
              </a:rPr>
              <a:t>Semnificația </a:t>
            </a:r>
            <a:r>
              <a:rPr sz="2800" b="1" spc="-20" dirty="0">
                <a:latin typeface="Carlito"/>
                <a:cs typeface="Carlito"/>
              </a:rPr>
              <a:t>statistică </a:t>
            </a:r>
            <a:r>
              <a:rPr sz="2800" b="1" spc="-5" dirty="0">
                <a:latin typeface="Carlito"/>
                <a:cs typeface="Carlito"/>
              </a:rPr>
              <a:t>se </a:t>
            </a:r>
            <a:r>
              <a:rPr sz="2800" b="1" spc="-20" dirty="0">
                <a:latin typeface="Carlito"/>
                <a:cs typeface="Carlito"/>
              </a:rPr>
              <a:t>testează </a:t>
            </a:r>
            <a:r>
              <a:rPr sz="2800" b="1" spc="-5" dirty="0">
                <a:latin typeface="Carlito"/>
                <a:cs typeface="Carlito"/>
              </a:rPr>
              <a:t>cu </a:t>
            </a:r>
            <a:r>
              <a:rPr sz="2800" b="1" spc="-15" dirty="0">
                <a:latin typeface="Carlito"/>
                <a:cs typeface="Carlito"/>
              </a:rPr>
              <a:t>testul</a:t>
            </a:r>
            <a:r>
              <a:rPr sz="2800" b="1" spc="50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F</a:t>
            </a:r>
            <a:endParaRPr sz="2800" dirty="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i="1" spc="-10" dirty="0">
                <a:latin typeface="Carlito"/>
                <a:cs typeface="Carlito"/>
              </a:rPr>
              <a:t>Exemplul </a:t>
            </a:r>
            <a:r>
              <a:rPr sz="2400" i="1" spc="-5" dirty="0">
                <a:latin typeface="Carlito"/>
                <a:cs typeface="Carlito"/>
              </a:rPr>
              <a:t>nostru: </a:t>
            </a:r>
            <a:r>
              <a:rPr sz="2400" i="1" spc="-10" dirty="0">
                <a:latin typeface="Carlito"/>
                <a:cs typeface="Carlito"/>
              </a:rPr>
              <a:t>F=96.822.10;</a:t>
            </a:r>
            <a:r>
              <a:rPr sz="2400" i="1" spc="229" dirty="0">
                <a:latin typeface="Carlito"/>
                <a:cs typeface="Carlito"/>
              </a:rPr>
              <a:t> </a:t>
            </a:r>
            <a:r>
              <a:rPr sz="2400" i="1" spc="-5" dirty="0">
                <a:latin typeface="Carlito"/>
                <a:cs typeface="Carlito"/>
              </a:rPr>
              <a:t>p&lt;0.0001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35" dirty="0">
                <a:latin typeface="Carlito"/>
                <a:cs typeface="Carlito"/>
              </a:rPr>
              <a:t>Termenul </a:t>
            </a:r>
            <a:r>
              <a:rPr sz="2800" b="1" spc="-10" dirty="0">
                <a:latin typeface="Carlito"/>
                <a:cs typeface="Carlito"/>
              </a:rPr>
              <a:t>liber</a:t>
            </a:r>
            <a:r>
              <a:rPr sz="2800" b="1" spc="6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(</a:t>
            </a:r>
            <a:r>
              <a:rPr sz="2800" i="1" spc="-15" dirty="0">
                <a:latin typeface="Carlito"/>
                <a:cs typeface="Carlito"/>
              </a:rPr>
              <a:t>a</a:t>
            </a:r>
            <a:r>
              <a:rPr sz="2800" spc="-15" dirty="0">
                <a:latin typeface="Carlito"/>
                <a:cs typeface="Carlito"/>
              </a:rPr>
              <a:t>)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Exemplul nostru: </a:t>
            </a:r>
            <a:r>
              <a:rPr sz="2400" spc="-5" dirty="0">
                <a:latin typeface="Carlito"/>
                <a:cs typeface="Carlito"/>
              </a:rPr>
              <a:t>8.973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(p=0.002)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Carlito"/>
                <a:cs typeface="Carlito"/>
              </a:rPr>
              <a:t>Coeficientul </a:t>
            </a:r>
            <a:r>
              <a:rPr sz="2800" b="1" spc="-5" dirty="0">
                <a:latin typeface="Carlito"/>
                <a:cs typeface="Carlito"/>
              </a:rPr>
              <a:t>de </a:t>
            </a:r>
            <a:r>
              <a:rPr sz="2800" b="1" spc="-15" dirty="0">
                <a:latin typeface="Carlito"/>
                <a:cs typeface="Carlito"/>
              </a:rPr>
              <a:t>pondere</a:t>
            </a:r>
            <a:r>
              <a:rPr sz="2800" b="1" spc="6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(b)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Exemplul nostru: 2.598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(</a:t>
            </a:r>
            <a:r>
              <a:rPr sz="2400" i="1" spc="-10" dirty="0">
                <a:latin typeface="Carlito"/>
                <a:cs typeface="Carlito"/>
              </a:rPr>
              <a:t>p&lt;0.0001)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Carlito"/>
                <a:cs typeface="Carlito"/>
              </a:rPr>
              <a:t>Y=8.973+2.598*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X</a:t>
            </a:r>
            <a:endParaRPr sz="2800" b="1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9103" y="249936"/>
            <a:ext cx="8305793" cy="938783"/>
            <a:chOff x="419103" y="249936"/>
            <a:chExt cx="8305793" cy="938783"/>
          </a:xfrm>
        </p:grpSpPr>
        <p:sp>
          <p:nvSpPr>
            <p:cNvPr id="3" name="object 3"/>
            <p:cNvSpPr/>
            <p:nvPr/>
          </p:nvSpPr>
          <p:spPr>
            <a:xfrm>
              <a:off x="419103" y="255998"/>
              <a:ext cx="8305793" cy="80169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048256" y="249936"/>
              <a:ext cx="5138928" cy="93878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5873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740"/>
              </a:spcBef>
            </a:pPr>
            <a:r>
              <a:rPr sz="3200" b="1" spc="-15" dirty="0">
                <a:solidFill>
                  <a:srgbClr val="FF0000"/>
                </a:solidFill>
              </a:rPr>
              <a:t>Pentru </a:t>
            </a:r>
            <a:r>
              <a:rPr sz="3200" b="1" spc="-20" dirty="0">
                <a:solidFill>
                  <a:srgbClr val="FF0000"/>
                </a:solidFill>
              </a:rPr>
              <a:t>exemplul</a:t>
            </a:r>
            <a:r>
              <a:rPr sz="3200" b="1" spc="-5" dirty="0">
                <a:solidFill>
                  <a:srgbClr val="FF0000"/>
                </a:solidFill>
              </a:rPr>
              <a:t> </a:t>
            </a:r>
            <a:r>
              <a:rPr sz="3200" b="1" spc="-25" dirty="0">
                <a:solidFill>
                  <a:srgbClr val="FF0000"/>
                </a:solidFill>
              </a:rPr>
              <a:t>prezentat:</a:t>
            </a:r>
            <a:endParaRPr sz="3200" b="1" dirty="0">
              <a:solidFill>
                <a:srgbClr val="FF000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063175"/>
            <a:ext cx="8303260" cy="98488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R=0.528; a=8.973;</a:t>
            </a:r>
            <a:r>
              <a:rPr sz="2800" spc="1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b=2.598</a:t>
            </a:r>
            <a:endParaRPr sz="2800" dirty="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240" dirty="0">
                <a:latin typeface="Arial"/>
                <a:cs typeface="Arial"/>
              </a:rPr>
              <a:t> </a:t>
            </a:r>
            <a:r>
              <a:rPr sz="2400" spc="-5" dirty="0">
                <a:latin typeface="Carlito"/>
                <a:cs typeface="Carlito"/>
              </a:rPr>
              <a:t>Y=8.973+2.598*X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444" y="2022852"/>
            <a:ext cx="2340610" cy="902969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Carlito"/>
                <a:cs typeface="Carlito"/>
              </a:rPr>
              <a:t>X=1 </a:t>
            </a:r>
            <a:r>
              <a:rPr sz="2400" dirty="0">
                <a:latin typeface="Carlito"/>
                <a:cs typeface="Carlito"/>
              </a:rPr>
              <a:t>… </a:t>
            </a:r>
            <a:r>
              <a:rPr sz="2400" spc="-5" dirty="0">
                <a:latin typeface="Carlito"/>
                <a:cs typeface="Carlito"/>
              </a:rPr>
              <a:t>Y=</a:t>
            </a:r>
            <a:r>
              <a:rPr sz="2400" spc="16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11.575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Carlito"/>
                <a:cs typeface="Carlito"/>
              </a:rPr>
              <a:t>X=2 </a:t>
            </a:r>
            <a:r>
              <a:rPr sz="2400" dirty="0">
                <a:latin typeface="Carlito"/>
                <a:cs typeface="Carlito"/>
              </a:rPr>
              <a:t>… </a:t>
            </a:r>
            <a:r>
              <a:rPr sz="2400" spc="-5" dirty="0">
                <a:latin typeface="Carlito"/>
                <a:cs typeface="Carlito"/>
              </a:rPr>
              <a:t>Y=</a:t>
            </a:r>
            <a:r>
              <a:rPr sz="2400" spc="17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14.171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86150" y="2205989"/>
            <a:ext cx="302260" cy="576580"/>
          </a:xfrm>
          <a:custGeom>
            <a:avLst/>
            <a:gdLst/>
            <a:ahLst/>
            <a:cxnLst/>
            <a:rect l="l" t="t" r="r" b="b"/>
            <a:pathLst>
              <a:path w="302260" h="576580">
                <a:moveTo>
                  <a:pt x="0" y="0"/>
                </a:moveTo>
                <a:lnTo>
                  <a:pt x="80207" y="901"/>
                </a:lnTo>
                <a:lnTo>
                  <a:pt x="152287" y="3443"/>
                </a:lnTo>
                <a:lnTo>
                  <a:pt x="213359" y="7381"/>
                </a:lnTo>
                <a:lnTo>
                  <a:pt x="260547" y="12474"/>
                </a:lnTo>
                <a:lnTo>
                  <a:pt x="301751" y="25146"/>
                </a:lnTo>
                <a:lnTo>
                  <a:pt x="301751" y="550926"/>
                </a:lnTo>
                <a:lnTo>
                  <a:pt x="260547" y="563597"/>
                </a:lnTo>
                <a:lnTo>
                  <a:pt x="213359" y="568690"/>
                </a:lnTo>
                <a:lnTo>
                  <a:pt x="152287" y="572628"/>
                </a:lnTo>
                <a:lnTo>
                  <a:pt x="80207" y="575170"/>
                </a:lnTo>
                <a:lnTo>
                  <a:pt x="0" y="576072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894835" y="2160523"/>
            <a:ext cx="37369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O </a:t>
            </a:r>
            <a:r>
              <a:rPr sz="1800" b="1" spc="-120" dirty="0">
                <a:solidFill>
                  <a:srgbClr val="FF0000"/>
                </a:solidFill>
                <a:latin typeface="Times New Roman"/>
                <a:cs typeface="Times New Roman"/>
              </a:rPr>
              <a:t>prezență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la curs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contribuie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cu</a:t>
            </a:r>
            <a:r>
              <a:rPr sz="1800" b="1" spc="-2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2.596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răspunsuri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corecte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5008" y="3249148"/>
            <a:ext cx="8091170" cy="2164080"/>
            <a:chOff x="445008" y="3249148"/>
            <a:chExt cx="8091170" cy="2164080"/>
          </a:xfrm>
        </p:grpSpPr>
        <p:sp>
          <p:nvSpPr>
            <p:cNvPr id="12" name="object 12"/>
            <p:cNvSpPr/>
            <p:nvPr/>
          </p:nvSpPr>
          <p:spPr>
            <a:xfrm>
              <a:off x="519006" y="3249148"/>
              <a:ext cx="7648575" cy="216368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7962" y="3606615"/>
              <a:ext cx="8065134" cy="719455"/>
            </a:xfrm>
            <a:custGeom>
              <a:avLst/>
              <a:gdLst/>
              <a:ahLst/>
              <a:cxnLst/>
              <a:rect l="l" t="t" r="r" b="b"/>
              <a:pathLst>
                <a:path w="8065134" h="719454">
                  <a:moveTo>
                    <a:pt x="4112814" y="0"/>
                  </a:moveTo>
                  <a:lnTo>
                    <a:pt x="3952193" y="0"/>
                  </a:lnTo>
                  <a:lnTo>
                    <a:pt x="3792732" y="555"/>
                  </a:lnTo>
                  <a:lnTo>
                    <a:pt x="3634913" y="1656"/>
                  </a:lnTo>
                  <a:lnTo>
                    <a:pt x="3478855" y="3292"/>
                  </a:lnTo>
                  <a:lnTo>
                    <a:pt x="3324671" y="5453"/>
                  </a:lnTo>
                  <a:lnTo>
                    <a:pt x="3172480" y="8128"/>
                  </a:lnTo>
                  <a:lnTo>
                    <a:pt x="3022396" y="11307"/>
                  </a:lnTo>
                  <a:lnTo>
                    <a:pt x="2874536" y="14980"/>
                  </a:lnTo>
                  <a:lnTo>
                    <a:pt x="2729016" y="19136"/>
                  </a:lnTo>
                  <a:lnTo>
                    <a:pt x="2585953" y="23765"/>
                  </a:lnTo>
                  <a:lnTo>
                    <a:pt x="2445462" y="28856"/>
                  </a:lnTo>
                  <a:lnTo>
                    <a:pt x="2307660" y="34400"/>
                  </a:lnTo>
                  <a:lnTo>
                    <a:pt x="2172662" y="40386"/>
                  </a:lnTo>
                  <a:lnTo>
                    <a:pt x="2040586" y="46803"/>
                  </a:lnTo>
                  <a:lnTo>
                    <a:pt x="1911547" y="53641"/>
                  </a:lnTo>
                  <a:lnTo>
                    <a:pt x="1785661" y="60890"/>
                  </a:lnTo>
                  <a:lnTo>
                    <a:pt x="1663044" y="68540"/>
                  </a:lnTo>
                  <a:lnTo>
                    <a:pt x="1543814" y="76579"/>
                  </a:lnTo>
                  <a:lnTo>
                    <a:pt x="1428085" y="84999"/>
                  </a:lnTo>
                  <a:lnTo>
                    <a:pt x="1315974" y="93787"/>
                  </a:lnTo>
                  <a:lnTo>
                    <a:pt x="1207597" y="102934"/>
                  </a:lnTo>
                  <a:lnTo>
                    <a:pt x="1103070" y="112430"/>
                  </a:lnTo>
                  <a:lnTo>
                    <a:pt x="1002510" y="122265"/>
                  </a:lnTo>
                  <a:lnTo>
                    <a:pt x="906033" y="132427"/>
                  </a:lnTo>
                  <a:lnTo>
                    <a:pt x="813754" y="142906"/>
                  </a:lnTo>
                  <a:lnTo>
                    <a:pt x="725790" y="153693"/>
                  </a:lnTo>
                  <a:lnTo>
                    <a:pt x="642258" y="164776"/>
                  </a:lnTo>
                  <a:lnTo>
                    <a:pt x="563273" y="176146"/>
                  </a:lnTo>
                  <a:lnTo>
                    <a:pt x="488951" y="187792"/>
                  </a:lnTo>
                  <a:lnTo>
                    <a:pt x="419409" y="199704"/>
                  </a:lnTo>
                  <a:lnTo>
                    <a:pt x="354762" y="211871"/>
                  </a:lnTo>
                  <a:lnTo>
                    <a:pt x="295128" y="224282"/>
                  </a:lnTo>
                  <a:lnTo>
                    <a:pt x="240622" y="236929"/>
                  </a:lnTo>
                  <a:lnTo>
                    <a:pt x="191360" y="249800"/>
                  </a:lnTo>
                  <a:lnTo>
                    <a:pt x="147459" y="262884"/>
                  </a:lnTo>
                  <a:lnTo>
                    <a:pt x="109034" y="276172"/>
                  </a:lnTo>
                  <a:lnTo>
                    <a:pt x="61919" y="296463"/>
                  </a:lnTo>
                  <a:lnTo>
                    <a:pt x="27781" y="317154"/>
                  </a:lnTo>
                  <a:lnTo>
                    <a:pt x="783" y="352431"/>
                  </a:lnTo>
                  <a:lnTo>
                    <a:pt x="0" y="359594"/>
                  </a:lnTo>
                  <a:lnTo>
                    <a:pt x="783" y="366756"/>
                  </a:lnTo>
                  <a:lnTo>
                    <a:pt x="27781" y="402034"/>
                  </a:lnTo>
                  <a:lnTo>
                    <a:pt x="61919" y="422724"/>
                  </a:lnTo>
                  <a:lnTo>
                    <a:pt x="109034" y="443015"/>
                  </a:lnTo>
                  <a:lnTo>
                    <a:pt x="147459" y="456303"/>
                  </a:lnTo>
                  <a:lnTo>
                    <a:pt x="191360" y="469388"/>
                  </a:lnTo>
                  <a:lnTo>
                    <a:pt x="240622" y="482258"/>
                  </a:lnTo>
                  <a:lnTo>
                    <a:pt x="295128" y="494905"/>
                  </a:lnTo>
                  <a:lnTo>
                    <a:pt x="354762" y="507317"/>
                  </a:lnTo>
                  <a:lnTo>
                    <a:pt x="419409" y="519484"/>
                  </a:lnTo>
                  <a:lnTo>
                    <a:pt x="488951" y="531395"/>
                  </a:lnTo>
                  <a:lnTo>
                    <a:pt x="563273" y="543041"/>
                  </a:lnTo>
                  <a:lnTo>
                    <a:pt x="642258" y="554411"/>
                  </a:lnTo>
                  <a:lnTo>
                    <a:pt x="725790" y="565494"/>
                  </a:lnTo>
                  <a:lnTo>
                    <a:pt x="813754" y="576281"/>
                  </a:lnTo>
                  <a:lnTo>
                    <a:pt x="906033" y="586761"/>
                  </a:lnTo>
                  <a:lnTo>
                    <a:pt x="1002510" y="596923"/>
                  </a:lnTo>
                  <a:lnTo>
                    <a:pt x="1103070" y="606757"/>
                  </a:lnTo>
                  <a:lnTo>
                    <a:pt x="1207597" y="616253"/>
                  </a:lnTo>
                  <a:lnTo>
                    <a:pt x="1315974" y="625400"/>
                  </a:lnTo>
                  <a:lnTo>
                    <a:pt x="1428085" y="634189"/>
                  </a:lnTo>
                  <a:lnTo>
                    <a:pt x="1543814" y="642608"/>
                  </a:lnTo>
                  <a:lnTo>
                    <a:pt x="1663044" y="650647"/>
                  </a:lnTo>
                  <a:lnTo>
                    <a:pt x="1785661" y="658297"/>
                  </a:lnTo>
                  <a:lnTo>
                    <a:pt x="1911547" y="665546"/>
                  </a:lnTo>
                  <a:lnTo>
                    <a:pt x="2040586" y="672384"/>
                  </a:lnTo>
                  <a:lnTo>
                    <a:pt x="2172662" y="678801"/>
                  </a:lnTo>
                  <a:lnTo>
                    <a:pt x="2307660" y="684787"/>
                  </a:lnTo>
                  <a:lnTo>
                    <a:pt x="2445462" y="690331"/>
                  </a:lnTo>
                  <a:lnTo>
                    <a:pt x="2585953" y="695422"/>
                  </a:lnTo>
                  <a:lnTo>
                    <a:pt x="2729016" y="700051"/>
                  </a:lnTo>
                  <a:lnTo>
                    <a:pt x="2874536" y="704208"/>
                  </a:lnTo>
                  <a:lnTo>
                    <a:pt x="3022396" y="707880"/>
                  </a:lnTo>
                  <a:lnTo>
                    <a:pt x="3172480" y="711060"/>
                  </a:lnTo>
                  <a:lnTo>
                    <a:pt x="3324671" y="713735"/>
                  </a:lnTo>
                  <a:lnTo>
                    <a:pt x="3478855" y="715895"/>
                  </a:lnTo>
                  <a:lnTo>
                    <a:pt x="3634913" y="717531"/>
                  </a:lnTo>
                  <a:lnTo>
                    <a:pt x="3792732" y="718632"/>
                  </a:lnTo>
                  <a:lnTo>
                    <a:pt x="3952193" y="719188"/>
                  </a:lnTo>
                  <a:lnTo>
                    <a:pt x="4112814" y="719188"/>
                  </a:lnTo>
                  <a:lnTo>
                    <a:pt x="4272275" y="718632"/>
                  </a:lnTo>
                  <a:lnTo>
                    <a:pt x="4430094" y="717531"/>
                  </a:lnTo>
                  <a:lnTo>
                    <a:pt x="4586152" y="715895"/>
                  </a:lnTo>
                  <a:lnTo>
                    <a:pt x="4740336" y="713735"/>
                  </a:lnTo>
                  <a:lnTo>
                    <a:pt x="4892527" y="711060"/>
                  </a:lnTo>
                  <a:lnTo>
                    <a:pt x="5042611" y="707880"/>
                  </a:lnTo>
                  <a:lnTo>
                    <a:pt x="5190471" y="704208"/>
                  </a:lnTo>
                  <a:lnTo>
                    <a:pt x="5335991" y="700051"/>
                  </a:lnTo>
                  <a:lnTo>
                    <a:pt x="5479054" y="695422"/>
                  </a:lnTo>
                  <a:lnTo>
                    <a:pt x="5619545" y="690331"/>
                  </a:lnTo>
                  <a:lnTo>
                    <a:pt x="5757347" y="684787"/>
                  </a:lnTo>
                  <a:lnTo>
                    <a:pt x="5892345" y="678801"/>
                  </a:lnTo>
                  <a:lnTo>
                    <a:pt x="6024421" y="672384"/>
                  </a:lnTo>
                  <a:lnTo>
                    <a:pt x="6153460" y="665546"/>
                  </a:lnTo>
                  <a:lnTo>
                    <a:pt x="6279346" y="658297"/>
                  </a:lnTo>
                  <a:lnTo>
                    <a:pt x="6401963" y="650647"/>
                  </a:lnTo>
                  <a:lnTo>
                    <a:pt x="6521193" y="642608"/>
                  </a:lnTo>
                  <a:lnTo>
                    <a:pt x="6636922" y="634189"/>
                  </a:lnTo>
                  <a:lnTo>
                    <a:pt x="6749033" y="625400"/>
                  </a:lnTo>
                  <a:lnTo>
                    <a:pt x="6857410" y="616253"/>
                  </a:lnTo>
                  <a:lnTo>
                    <a:pt x="6961937" y="606757"/>
                  </a:lnTo>
                  <a:lnTo>
                    <a:pt x="7062497" y="596923"/>
                  </a:lnTo>
                  <a:lnTo>
                    <a:pt x="7158974" y="586761"/>
                  </a:lnTo>
                  <a:lnTo>
                    <a:pt x="7251253" y="576281"/>
                  </a:lnTo>
                  <a:lnTo>
                    <a:pt x="7339217" y="565494"/>
                  </a:lnTo>
                  <a:lnTo>
                    <a:pt x="7422749" y="554411"/>
                  </a:lnTo>
                  <a:lnTo>
                    <a:pt x="7501734" y="543041"/>
                  </a:lnTo>
                  <a:lnTo>
                    <a:pt x="7576056" y="531395"/>
                  </a:lnTo>
                  <a:lnTo>
                    <a:pt x="7645598" y="519484"/>
                  </a:lnTo>
                  <a:lnTo>
                    <a:pt x="7710245" y="507317"/>
                  </a:lnTo>
                  <a:lnTo>
                    <a:pt x="7769879" y="494905"/>
                  </a:lnTo>
                  <a:lnTo>
                    <a:pt x="7824385" y="482258"/>
                  </a:lnTo>
                  <a:lnTo>
                    <a:pt x="7873647" y="469388"/>
                  </a:lnTo>
                  <a:lnTo>
                    <a:pt x="7917548" y="456303"/>
                  </a:lnTo>
                  <a:lnTo>
                    <a:pt x="7955973" y="443015"/>
                  </a:lnTo>
                  <a:lnTo>
                    <a:pt x="8003088" y="422724"/>
                  </a:lnTo>
                  <a:lnTo>
                    <a:pt x="8037226" y="402034"/>
                  </a:lnTo>
                  <a:lnTo>
                    <a:pt x="8064224" y="366756"/>
                  </a:lnTo>
                  <a:lnTo>
                    <a:pt x="8065008" y="359594"/>
                  </a:lnTo>
                  <a:lnTo>
                    <a:pt x="8064224" y="352431"/>
                  </a:lnTo>
                  <a:lnTo>
                    <a:pt x="8037226" y="317154"/>
                  </a:lnTo>
                  <a:lnTo>
                    <a:pt x="8003088" y="296463"/>
                  </a:lnTo>
                  <a:lnTo>
                    <a:pt x="7955973" y="276172"/>
                  </a:lnTo>
                  <a:lnTo>
                    <a:pt x="7917548" y="262884"/>
                  </a:lnTo>
                  <a:lnTo>
                    <a:pt x="7873647" y="249800"/>
                  </a:lnTo>
                  <a:lnTo>
                    <a:pt x="7824385" y="236929"/>
                  </a:lnTo>
                  <a:lnTo>
                    <a:pt x="7769879" y="224282"/>
                  </a:lnTo>
                  <a:lnTo>
                    <a:pt x="7710245" y="211871"/>
                  </a:lnTo>
                  <a:lnTo>
                    <a:pt x="7645598" y="199704"/>
                  </a:lnTo>
                  <a:lnTo>
                    <a:pt x="7576056" y="187792"/>
                  </a:lnTo>
                  <a:lnTo>
                    <a:pt x="7501734" y="176146"/>
                  </a:lnTo>
                  <a:lnTo>
                    <a:pt x="7422749" y="164776"/>
                  </a:lnTo>
                  <a:lnTo>
                    <a:pt x="7339217" y="153693"/>
                  </a:lnTo>
                  <a:lnTo>
                    <a:pt x="7251253" y="142906"/>
                  </a:lnTo>
                  <a:lnTo>
                    <a:pt x="7158974" y="132427"/>
                  </a:lnTo>
                  <a:lnTo>
                    <a:pt x="7062497" y="122265"/>
                  </a:lnTo>
                  <a:lnTo>
                    <a:pt x="6961937" y="112430"/>
                  </a:lnTo>
                  <a:lnTo>
                    <a:pt x="6857410" y="102934"/>
                  </a:lnTo>
                  <a:lnTo>
                    <a:pt x="6749033" y="93787"/>
                  </a:lnTo>
                  <a:lnTo>
                    <a:pt x="6636922" y="84999"/>
                  </a:lnTo>
                  <a:lnTo>
                    <a:pt x="6521193" y="76579"/>
                  </a:lnTo>
                  <a:lnTo>
                    <a:pt x="6401963" y="68540"/>
                  </a:lnTo>
                  <a:lnTo>
                    <a:pt x="6279346" y="60890"/>
                  </a:lnTo>
                  <a:lnTo>
                    <a:pt x="6153460" y="53641"/>
                  </a:lnTo>
                  <a:lnTo>
                    <a:pt x="6024421" y="46803"/>
                  </a:lnTo>
                  <a:lnTo>
                    <a:pt x="5892345" y="40386"/>
                  </a:lnTo>
                  <a:lnTo>
                    <a:pt x="5757347" y="34400"/>
                  </a:lnTo>
                  <a:lnTo>
                    <a:pt x="5619545" y="28856"/>
                  </a:lnTo>
                  <a:lnTo>
                    <a:pt x="5479054" y="23765"/>
                  </a:lnTo>
                  <a:lnTo>
                    <a:pt x="5335991" y="19136"/>
                  </a:lnTo>
                  <a:lnTo>
                    <a:pt x="5190471" y="14980"/>
                  </a:lnTo>
                  <a:lnTo>
                    <a:pt x="5042611" y="11307"/>
                  </a:lnTo>
                  <a:lnTo>
                    <a:pt x="4892527" y="8128"/>
                  </a:lnTo>
                  <a:lnTo>
                    <a:pt x="4740336" y="5453"/>
                  </a:lnTo>
                  <a:lnTo>
                    <a:pt x="4586152" y="3292"/>
                  </a:lnTo>
                  <a:lnTo>
                    <a:pt x="4430094" y="1656"/>
                  </a:lnTo>
                  <a:lnTo>
                    <a:pt x="4272275" y="555"/>
                  </a:lnTo>
                  <a:lnTo>
                    <a:pt x="4112814" y="0"/>
                  </a:lnTo>
                  <a:close/>
                </a:path>
              </a:pathLst>
            </a:custGeom>
            <a:solidFill>
              <a:srgbClr val="FF0000">
                <a:alpha val="1607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7962" y="3606545"/>
              <a:ext cx="8065134" cy="719455"/>
            </a:xfrm>
            <a:custGeom>
              <a:avLst/>
              <a:gdLst/>
              <a:ahLst/>
              <a:cxnLst/>
              <a:rect l="l" t="t" r="r" b="b"/>
              <a:pathLst>
                <a:path w="8065134" h="719454">
                  <a:moveTo>
                    <a:pt x="0" y="359663"/>
                  </a:moveTo>
                  <a:lnTo>
                    <a:pt x="19353" y="324203"/>
                  </a:lnTo>
                  <a:lnTo>
                    <a:pt x="61919" y="296533"/>
                  </a:lnTo>
                  <a:lnTo>
                    <a:pt x="109034" y="276242"/>
                  </a:lnTo>
                  <a:lnTo>
                    <a:pt x="147459" y="262954"/>
                  </a:lnTo>
                  <a:lnTo>
                    <a:pt x="191360" y="249869"/>
                  </a:lnTo>
                  <a:lnTo>
                    <a:pt x="240622" y="236999"/>
                  </a:lnTo>
                  <a:lnTo>
                    <a:pt x="295128" y="224352"/>
                  </a:lnTo>
                  <a:lnTo>
                    <a:pt x="354762" y="211940"/>
                  </a:lnTo>
                  <a:lnTo>
                    <a:pt x="419409" y="199774"/>
                  </a:lnTo>
                  <a:lnTo>
                    <a:pt x="488951" y="187862"/>
                  </a:lnTo>
                  <a:lnTo>
                    <a:pt x="563273" y="176216"/>
                  </a:lnTo>
                  <a:lnTo>
                    <a:pt x="602189" y="170496"/>
                  </a:lnTo>
                  <a:lnTo>
                    <a:pt x="642258" y="164846"/>
                  </a:lnTo>
                  <a:lnTo>
                    <a:pt x="683463" y="159268"/>
                  </a:lnTo>
                  <a:lnTo>
                    <a:pt x="725790" y="153763"/>
                  </a:lnTo>
                  <a:lnTo>
                    <a:pt x="769225" y="148332"/>
                  </a:lnTo>
                  <a:lnTo>
                    <a:pt x="813754" y="142976"/>
                  </a:lnTo>
                  <a:lnTo>
                    <a:pt x="859361" y="137697"/>
                  </a:lnTo>
                  <a:lnTo>
                    <a:pt x="906033" y="132497"/>
                  </a:lnTo>
                  <a:lnTo>
                    <a:pt x="953754" y="127375"/>
                  </a:lnTo>
                  <a:lnTo>
                    <a:pt x="1002510" y="122334"/>
                  </a:lnTo>
                  <a:lnTo>
                    <a:pt x="1052287" y="117376"/>
                  </a:lnTo>
                  <a:lnTo>
                    <a:pt x="1103070" y="112500"/>
                  </a:lnTo>
                  <a:lnTo>
                    <a:pt x="1154845" y="107709"/>
                  </a:lnTo>
                  <a:lnTo>
                    <a:pt x="1207597" y="103004"/>
                  </a:lnTo>
                  <a:lnTo>
                    <a:pt x="1261311" y="98386"/>
                  </a:lnTo>
                  <a:lnTo>
                    <a:pt x="1315974" y="93857"/>
                  </a:lnTo>
                  <a:lnTo>
                    <a:pt x="1371570" y="89417"/>
                  </a:lnTo>
                  <a:lnTo>
                    <a:pt x="1428085" y="85068"/>
                  </a:lnTo>
                  <a:lnTo>
                    <a:pt x="1485504" y="80812"/>
                  </a:lnTo>
                  <a:lnTo>
                    <a:pt x="1543814" y="76649"/>
                  </a:lnTo>
                  <a:lnTo>
                    <a:pt x="1602998" y="72581"/>
                  </a:lnTo>
                  <a:lnTo>
                    <a:pt x="1663044" y="68610"/>
                  </a:lnTo>
                  <a:lnTo>
                    <a:pt x="1723937" y="64736"/>
                  </a:lnTo>
                  <a:lnTo>
                    <a:pt x="1785661" y="60960"/>
                  </a:lnTo>
                  <a:lnTo>
                    <a:pt x="1848202" y="57285"/>
                  </a:lnTo>
                  <a:lnTo>
                    <a:pt x="1911547" y="53711"/>
                  </a:lnTo>
                  <a:lnTo>
                    <a:pt x="1975679" y="50240"/>
                  </a:lnTo>
                  <a:lnTo>
                    <a:pt x="2040586" y="46873"/>
                  </a:lnTo>
                  <a:lnTo>
                    <a:pt x="2106252" y="43611"/>
                  </a:lnTo>
                  <a:lnTo>
                    <a:pt x="2172662" y="40456"/>
                  </a:lnTo>
                  <a:lnTo>
                    <a:pt x="2239803" y="37408"/>
                  </a:lnTo>
                  <a:lnTo>
                    <a:pt x="2307660" y="34470"/>
                  </a:lnTo>
                  <a:lnTo>
                    <a:pt x="2376218" y="31642"/>
                  </a:lnTo>
                  <a:lnTo>
                    <a:pt x="2445462" y="28926"/>
                  </a:lnTo>
                  <a:lnTo>
                    <a:pt x="2515379" y="26323"/>
                  </a:lnTo>
                  <a:lnTo>
                    <a:pt x="2585953" y="23835"/>
                  </a:lnTo>
                  <a:lnTo>
                    <a:pt x="2657170" y="21462"/>
                  </a:lnTo>
                  <a:lnTo>
                    <a:pt x="2729016" y="19206"/>
                  </a:lnTo>
                  <a:lnTo>
                    <a:pt x="2801476" y="17068"/>
                  </a:lnTo>
                  <a:lnTo>
                    <a:pt x="2874536" y="15050"/>
                  </a:lnTo>
                  <a:lnTo>
                    <a:pt x="2948181" y="13152"/>
                  </a:lnTo>
                  <a:lnTo>
                    <a:pt x="3022396" y="11377"/>
                  </a:lnTo>
                  <a:lnTo>
                    <a:pt x="3097167" y="9725"/>
                  </a:lnTo>
                  <a:lnTo>
                    <a:pt x="3172480" y="8198"/>
                  </a:lnTo>
                  <a:lnTo>
                    <a:pt x="3248319" y="6796"/>
                  </a:lnTo>
                  <a:lnTo>
                    <a:pt x="3324671" y="5522"/>
                  </a:lnTo>
                  <a:lnTo>
                    <a:pt x="3401521" y="4377"/>
                  </a:lnTo>
                  <a:lnTo>
                    <a:pt x="3478855" y="3362"/>
                  </a:lnTo>
                  <a:lnTo>
                    <a:pt x="3556657" y="2477"/>
                  </a:lnTo>
                  <a:lnTo>
                    <a:pt x="3634913" y="1726"/>
                  </a:lnTo>
                  <a:lnTo>
                    <a:pt x="3713610" y="1108"/>
                  </a:lnTo>
                  <a:lnTo>
                    <a:pt x="3792732" y="625"/>
                  </a:lnTo>
                  <a:lnTo>
                    <a:pt x="3872264" y="278"/>
                  </a:lnTo>
                  <a:lnTo>
                    <a:pt x="3952193" y="69"/>
                  </a:lnTo>
                  <a:lnTo>
                    <a:pt x="4032504" y="0"/>
                  </a:lnTo>
                  <a:lnTo>
                    <a:pt x="4112814" y="69"/>
                  </a:lnTo>
                  <a:lnTo>
                    <a:pt x="4192743" y="278"/>
                  </a:lnTo>
                  <a:lnTo>
                    <a:pt x="4272275" y="625"/>
                  </a:lnTo>
                  <a:lnTo>
                    <a:pt x="4351397" y="1108"/>
                  </a:lnTo>
                  <a:lnTo>
                    <a:pt x="4430094" y="1726"/>
                  </a:lnTo>
                  <a:lnTo>
                    <a:pt x="4508350" y="2477"/>
                  </a:lnTo>
                  <a:lnTo>
                    <a:pt x="4586152" y="3362"/>
                  </a:lnTo>
                  <a:lnTo>
                    <a:pt x="4663486" y="4377"/>
                  </a:lnTo>
                  <a:lnTo>
                    <a:pt x="4740336" y="5522"/>
                  </a:lnTo>
                  <a:lnTo>
                    <a:pt x="4816688" y="6796"/>
                  </a:lnTo>
                  <a:lnTo>
                    <a:pt x="4892527" y="8198"/>
                  </a:lnTo>
                  <a:lnTo>
                    <a:pt x="4967840" y="9725"/>
                  </a:lnTo>
                  <a:lnTo>
                    <a:pt x="5042611" y="11377"/>
                  </a:lnTo>
                  <a:lnTo>
                    <a:pt x="5116826" y="13152"/>
                  </a:lnTo>
                  <a:lnTo>
                    <a:pt x="5190471" y="15050"/>
                  </a:lnTo>
                  <a:lnTo>
                    <a:pt x="5263531" y="17068"/>
                  </a:lnTo>
                  <a:lnTo>
                    <a:pt x="5335991" y="19206"/>
                  </a:lnTo>
                  <a:lnTo>
                    <a:pt x="5407837" y="21462"/>
                  </a:lnTo>
                  <a:lnTo>
                    <a:pt x="5479054" y="23835"/>
                  </a:lnTo>
                  <a:lnTo>
                    <a:pt x="5549628" y="26323"/>
                  </a:lnTo>
                  <a:lnTo>
                    <a:pt x="5619545" y="28926"/>
                  </a:lnTo>
                  <a:lnTo>
                    <a:pt x="5688789" y="31642"/>
                  </a:lnTo>
                  <a:lnTo>
                    <a:pt x="5757347" y="34470"/>
                  </a:lnTo>
                  <a:lnTo>
                    <a:pt x="5825204" y="37408"/>
                  </a:lnTo>
                  <a:lnTo>
                    <a:pt x="5892345" y="40456"/>
                  </a:lnTo>
                  <a:lnTo>
                    <a:pt x="5958755" y="43611"/>
                  </a:lnTo>
                  <a:lnTo>
                    <a:pt x="6024421" y="46873"/>
                  </a:lnTo>
                  <a:lnTo>
                    <a:pt x="6089328" y="50240"/>
                  </a:lnTo>
                  <a:lnTo>
                    <a:pt x="6153460" y="53711"/>
                  </a:lnTo>
                  <a:lnTo>
                    <a:pt x="6216805" y="57285"/>
                  </a:lnTo>
                  <a:lnTo>
                    <a:pt x="6279346" y="60960"/>
                  </a:lnTo>
                  <a:lnTo>
                    <a:pt x="6341070" y="64736"/>
                  </a:lnTo>
                  <a:lnTo>
                    <a:pt x="6401963" y="68610"/>
                  </a:lnTo>
                  <a:lnTo>
                    <a:pt x="6462009" y="72581"/>
                  </a:lnTo>
                  <a:lnTo>
                    <a:pt x="6521193" y="76649"/>
                  </a:lnTo>
                  <a:lnTo>
                    <a:pt x="6579503" y="80812"/>
                  </a:lnTo>
                  <a:lnTo>
                    <a:pt x="6636922" y="85068"/>
                  </a:lnTo>
                  <a:lnTo>
                    <a:pt x="6693437" y="89417"/>
                  </a:lnTo>
                  <a:lnTo>
                    <a:pt x="6749033" y="93857"/>
                  </a:lnTo>
                  <a:lnTo>
                    <a:pt x="6803696" y="98386"/>
                  </a:lnTo>
                  <a:lnTo>
                    <a:pt x="6857410" y="103004"/>
                  </a:lnTo>
                  <a:lnTo>
                    <a:pt x="6910162" y="107709"/>
                  </a:lnTo>
                  <a:lnTo>
                    <a:pt x="6961937" y="112500"/>
                  </a:lnTo>
                  <a:lnTo>
                    <a:pt x="7012720" y="117376"/>
                  </a:lnTo>
                  <a:lnTo>
                    <a:pt x="7062497" y="122334"/>
                  </a:lnTo>
                  <a:lnTo>
                    <a:pt x="7111253" y="127375"/>
                  </a:lnTo>
                  <a:lnTo>
                    <a:pt x="7158974" y="132497"/>
                  </a:lnTo>
                  <a:lnTo>
                    <a:pt x="7205646" y="137697"/>
                  </a:lnTo>
                  <a:lnTo>
                    <a:pt x="7251253" y="142976"/>
                  </a:lnTo>
                  <a:lnTo>
                    <a:pt x="7295782" y="148332"/>
                  </a:lnTo>
                  <a:lnTo>
                    <a:pt x="7339217" y="153763"/>
                  </a:lnTo>
                  <a:lnTo>
                    <a:pt x="7381544" y="159268"/>
                  </a:lnTo>
                  <a:lnTo>
                    <a:pt x="7422749" y="164846"/>
                  </a:lnTo>
                  <a:lnTo>
                    <a:pt x="7462818" y="170496"/>
                  </a:lnTo>
                  <a:lnTo>
                    <a:pt x="7501734" y="176216"/>
                  </a:lnTo>
                  <a:lnTo>
                    <a:pt x="7539486" y="182005"/>
                  </a:lnTo>
                  <a:lnTo>
                    <a:pt x="7611432" y="193785"/>
                  </a:lnTo>
                  <a:lnTo>
                    <a:pt x="7678541" y="205826"/>
                  </a:lnTo>
                  <a:lnTo>
                    <a:pt x="7740696" y="218116"/>
                  </a:lnTo>
                  <a:lnTo>
                    <a:pt x="7797780" y="230647"/>
                  </a:lnTo>
                  <a:lnTo>
                    <a:pt x="7849679" y="243407"/>
                  </a:lnTo>
                  <a:lnTo>
                    <a:pt x="7896275" y="256386"/>
                  </a:lnTo>
                  <a:lnTo>
                    <a:pt x="7937453" y="269573"/>
                  </a:lnTo>
                  <a:lnTo>
                    <a:pt x="7988805" y="289723"/>
                  </a:lnTo>
                  <a:lnTo>
                    <a:pt x="8027313" y="310284"/>
                  </a:lnTo>
                  <a:lnTo>
                    <a:pt x="8057997" y="338279"/>
                  </a:lnTo>
                  <a:lnTo>
                    <a:pt x="8065008" y="359663"/>
                  </a:lnTo>
                  <a:lnTo>
                    <a:pt x="8064224" y="366826"/>
                  </a:lnTo>
                  <a:lnTo>
                    <a:pt x="8037226" y="402103"/>
                  </a:lnTo>
                  <a:lnTo>
                    <a:pt x="8003088" y="422794"/>
                  </a:lnTo>
                  <a:lnTo>
                    <a:pt x="7955973" y="443085"/>
                  </a:lnTo>
                  <a:lnTo>
                    <a:pt x="7917548" y="456373"/>
                  </a:lnTo>
                  <a:lnTo>
                    <a:pt x="7873647" y="469458"/>
                  </a:lnTo>
                  <a:lnTo>
                    <a:pt x="7824385" y="482328"/>
                  </a:lnTo>
                  <a:lnTo>
                    <a:pt x="7769879" y="494975"/>
                  </a:lnTo>
                  <a:lnTo>
                    <a:pt x="7710245" y="507387"/>
                  </a:lnTo>
                  <a:lnTo>
                    <a:pt x="7645598" y="519553"/>
                  </a:lnTo>
                  <a:lnTo>
                    <a:pt x="7576056" y="531465"/>
                  </a:lnTo>
                  <a:lnTo>
                    <a:pt x="7501734" y="543111"/>
                  </a:lnTo>
                  <a:lnTo>
                    <a:pt x="7462818" y="548831"/>
                  </a:lnTo>
                  <a:lnTo>
                    <a:pt x="7422749" y="554481"/>
                  </a:lnTo>
                  <a:lnTo>
                    <a:pt x="7381544" y="560059"/>
                  </a:lnTo>
                  <a:lnTo>
                    <a:pt x="7339217" y="565564"/>
                  </a:lnTo>
                  <a:lnTo>
                    <a:pt x="7295782" y="570995"/>
                  </a:lnTo>
                  <a:lnTo>
                    <a:pt x="7251253" y="576351"/>
                  </a:lnTo>
                  <a:lnTo>
                    <a:pt x="7205646" y="581630"/>
                  </a:lnTo>
                  <a:lnTo>
                    <a:pt x="7158974" y="586830"/>
                  </a:lnTo>
                  <a:lnTo>
                    <a:pt x="7111253" y="591952"/>
                  </a:lnTo>
                  <a:lnTo>
                    <a:pt x="7062497" y="596993"/>
                  </a:lnTo>
                  <a:lnTo>
                    <a:pt x="7012720" y="601951"/>
                  </a:lnTo>
                  <a:lnTo>
                    <a:pt x="6961937" y="606827"/>
                  </a:lnTo>
                  <a:lnTo>
                    <a:pt x="6910162" y="611618"/>
                  </a:lnTo>
                  <a:lnTo>
                    <a:pt x="6857410" y="616323"/>
                  </a:lnTo>
                  <a:lnTo>
                    <a:pt x="6803696" y="620941"/>
                  </a:lnTo>
                  <a:lnTo>
                    <a:pt x="6749033" y="625470"/>
                  </a:lnTo>
                  <a:lnTo>
                    <a:pt x="6693437" y="629910"/>
                  </a:lnTo>
                  <a:lnTo>
                    <a:pt x="6636922" y="634259"/>
                  </a:lnTo>
                  <a:lnTo>
                    <a:pt x="6579503" y="638515"/>
                  </a:lnTo>
                  <a:lnTo>
                    <a:pt x="6521193" y="642678"/>
                  </a:lnTo>
                  <a:lnTo>
                    <a:pt x="6462009" y="646746"/>
                  </a:lnTo>
                  <a:lnTo>
                    <a:pt x="6401963" y="650717"/>
                  </a:lnTo>
                  <a:lnTo>
                    <a:pt x="6341070" y="654591"/>
                  </a:lnTo>
                  <a:lnTo>
                    <a:pt x="6279346" y="658367"/>
                  </a:lnTo>
                  <a:lnTo>
                    <a:pt x="6216805" y="662042"/>
                  </a:lnTo>
                  <a:lnTo>
                    <a:pt x="6153460" y="665616"/>
                  </a:lnTo>
                  <a:lnTo>
                    <a:pt x="6089328" y="669087"/>
                  </a:lnTo>
                  <a:lnTo>
                    <a:pt x="6024421" y="672454"/>
                  </a:lnTo>
                  <a:lnTo>
                    <a:pt x="5958755" y="675716"/>
                  </a:lnTo>
                  <a:lnTo>
                    <a:pt x="5892345" y="678871"/>
                  </a:lnTo>
                  <a:lnTo>
                    <a:pt x="5825204" y="681919"/>
                  </a:lnTo>
                  <a:lnTo>
                    <a:pt x="5757347" y="684857"/>
                  </a:lnTo>
                  <a:lnTo>
                    <a:pt x="5688789" y="687685"/>
                  </a:lnTo>
                  <a:lnTo>
                    <a:pt x="5619545" y="690401"/>
                  </a:lnTo>
                  <a:lnTo>
                    <a:pt x="5549628" y="693004"/>
                  </a:lnTo>
                  <a:lnTo>
                    <a:pt x="5479054" y="695492"/>
                  </a:lnTo>
                  <a:lnTo>
                    <a:pt x="5407837" y="697865"/>
                  </a:lnTo>
                  <a:lnTo>
                    <a:pt x="5335991" y="700121"/>
                  </a:lnTo>
                  <a:lnTo>
                    <a:pt x="5263531" y="702259"/>
                  </a:lnTo>
                  <a:lnTo>
                    <a:pt x="5190471" y="704277"/>
                  </a:lnTo>
                  <a:lnTo>
                    <a:pt x="5116826" y="706175"/>
                  </a:lnTo>
                  <a:lnTo>
                    <a:pt x="5042611" y="707950"/>
                  </a:lnTo>
                  <a:lnTo>
                    <a:pt x="4967840" y="709602"/>
                  </a:lnTo>
                  <a:lnTo>
                    <a:pt x="4892527" y="711129"/>
                  </a:lnTo>
                  <a:lnTo>
                    <a:pt x="4816688" y="712531"/>
                  </a:lnTo>
                  <a:lnTo>
                    <a:pt x="4740336" y="713805"/>
                  </a:lnTo>
                  <a:lnTo>
                    <a:pt x="4663486" y="714950"/>
                  </a:lnTo>
                  <a:lnTo>
                    <a:pt x="4586152" y="715965"/>
                  </a:lnTo>
                  <a:lnTo>
                    <a:pt x="4508350" y="716850"/>
                  </a:lnTo>
                  <a:lnTo>
                    <a:pt x="4430094" y="717601"/>
                  </a:lnTo>
                  <a:lnTo>
                    <a:pt x="4351397" y="718219"/>
                  </a:lnTo>
                  <a:lnTo>
                    <a:pt x="4272275" y="718702"/>
                  </a:lnTo>
                  <a:lnTo>
                    <a:pt x="4192743" y="719049"/>
                  </a:lnTo>
                  <a:lnTo>
                    <a:pt x="4112814" y="719258"/>
                  </a:lnTo>
                  <a:lnTo>
                    <a:pt x="4032504" y="719327"/>
                  </a:lnTo>
                  <a:lnTo>
                    <a:pt x="3952193" y="719258"/>
                  </a:lnTo>
                  <a:lnTo>
                    <a:pt x="3872264" y="719049"/>
                  </a:lnTo>
                  <a:lnTo>
                    <a:pt x="3792732" y="718702"/>
                  </a:lnTo>
                  <a:lnTo>
                    <a:pt x="3713610" y="718219"/>
                  </a:lnTo>
                  <a:lnTo>
                    <a:pt x="3634913" y="717601"/>
                  </a:lnTo>
                  <a:lnTo>
                    <a:pt x="3556657" y="716850"/>
                  </a:lnTo>
                  <a:lnTo>
                    <a:pt x="3478855" y="715965"/>
                  </a:lnTo>
                  <a:lnTo>
                    <a:pt x="3401521" y="714950"/>
                  </a:lnTo>
                  <a:lnTo>
                    <a:pt x="3324671" y="713805"/>
                  </a:lnTo>
                  <a:lnTo>
                    <a:pt x="3248319" y="712531"/>
                  </a:lnTo>
                  <a:lnTo>
                    <a:pt x="3172480" y="711129"/>
                  </a:lnTo>
                  <a:lnTo>
                    <a:pt x="3097167" y="709602"/>
                  </a:lnTo>
                  <a:lnTo>
                    <a:pt x="3022396" y="707950"/>
                  </a:lnTo>
                  <a:lnTo>
                    <a:pt x="2948181" y="706175"/>
                  </a:lnTo>
                  <a:lnTo>
                    <a:pt x="2874536" y="704277"/>
                  </a:lnTo>
                  <a:lnTo>
                    <a:pt x="2801476" y="702259"/>
                  </a:lnTo>
                  <a:lnTo>
                    <a:pt x="2729016" y="700121"/>
                  </a:lnTo>
                  <a:lnTo>
                    <a:pt x="2657170" y="697865"/>
                  </a:lnTo>
                  <a:lnTo>
                    <a:pt x="2585953" y="695492"/>
                  </a:lnTo>
                  <a:lnTo>
                    <a:pt x="2515379" y="693004"/>
                  </a:lnTo>
                  <a:lnTo>
                    <a:pt x="2445462" y="690401"/>
                  </a:lnTo>
                  <a:lnTo>
                    <a:pt x="2376218" y="687685"/>
                  </a:lnTo>
                  <a:lnTo>
                    <a:pt x="2307660" y="684857"/>
                  </a:lnTo>
                  <a:lnTo>
                    <a:pt x="2239803" y="681919"/>
                  </a:lnTo>
                  <a:lnTo>
                    <a:pt x="2172662" y="678871"/>
                  </a:lnTo>
                  <a:lnTo>
                    <a:pt x="2106252" y="675716"/>
                  </a:lnTo>
                  <a:lnTo>
                    <a:pt x="2040586" y="672454"/>
                  </a:lnTo>
                  <a:lnTo>
                    <a:pt x="1975679" y="669087"/>
                  </a:lnTo>
                  <a:lnTo>
                    <a:pt x="1911547" y="665616"/>
                  </a:lnTo>
                  <a:lnTo>
                    <a:pt x="1848202" y="662042"/>
                  </a:lnTo>
                  <a:lnTo>
                    <a:pt x="1785661" y="658367"/>
                  </a:lnTo>
                  <a:lnTo>
                    <a:pt x="1723937" y="654591"/>
                  </a:lnTo>
                  <a:lnTo>
                    <a:pt x="1663044" y="650717"/>
                  </a:lnTo>
                  <a:lnTo>
                    <a:pt x="1602998" y="646746"/>
                  </a:lnTo>
                  <a:lnTo>
                    <a:pt x="1543814" y="642678"/>
                  </a:lnTo>
                  <a:lnTo>
                    <a:pt x="1485504" y="638515"/>
                  </a:lnTo>
                  <a:lnTo>
                    <a:pt x="1428085" y="634259"/>
                  </a:lnTo>
                  <a:lnTo>
                    <a:pt x="1371570" y="629910"/>
                  </a:lnTo>
                  <a:lnTo>
                    <a:pt x="1315974" y="625470"/>
                  </a:lnTo>
                  <a:lnTo>
                    <a:pt x="1261311" y="620941"/>
                  </a:lnTo>
                  <a:lnTo>
                    <a:pt x="1207597" y="616323"/>
                  </a:lnTo>
                  <a:lnTo>
                    <a:pt x="1154845" y="611618"/>
                  </a:lnTo>
                  <a:lnTo>
                    <a:pt x="1103070" y="606827"/>
                  </a:lnTo>
                  <a:lnTo>
                    <a:pt x="1052287" y="601951"/>
                  </a:lnTo>
                  <a:lnTo>
                    <a:pt x="1002510" y="596993"/>
                  </a:lnTo>
                  <a:lnTo>
                    <a:pt x="953754" y="591952"/>
                  </a:lnTo>
                  <a:lnTo>
                    <a:pt x="906033" y="586830"/>
                  </a:lnTo>
                  <a:lnTo>
                    <a:pt x="859361" y="581630"/>
                  </a:lnTo>
                  <a:lnTo>
                    <a:pt x="813754" y="576351"/>
                  </a:lnTo>
                  <a:lnTo>
                    <a:pt x="769225" y="570995"/>
                  </a:lnTo>
                  <a:lnTo>
                    <a:pt x="725790" y="565564"/>
                  </a:lnTo>
                  <a:lnTo>
                    <a:pt x="683463" y="560059"/>
                  </a:lnTo>
                  <a:lnTo>
                    <a:pt x="642258" y="554481"/>
                  </a:lnTo>
                  <a:lnTo>
                    <a:pt x="602189" y="548831"/>
                  </a:lnTo>
                  <a:lnTo>
                    <a:pt x="563273" y="543111"/>
                  </a:lnTo>
                  <a:lnTo>
                    <a:pt x="525521" y="537322"/>
                  </a:lnTo>
                  <a:lnTo>
                    <a:pt x="453575" y="525542"/>
                  </a:lnTo>
                  <a:lnTo>
                    <a:pt x="386466" y="513501"/>
                  </a:lnTo>
                  <a:lnTo>
                    <a:pt x="324311" y="501211"/>
                  </a:lnTo>
                  <a:lnTo>
                    <a:pt x="267227" y="488680"/>
                  </a:lnTo>
                  <a:lnTo>
                    <a:pt x="215328" y="475920"/>
                  </a:lnTo>
                  <a:lnTo>
                    <a:pt x="168732" y="462941"/>
                  </a:lnTo>
                  <a:lnTo>
                    <a:pt x="127554" y="449754"/>
                  </a:lnTo>
                  <a:lnTo>
                    <a:pt x="76202" y="429604"/>
                  </a:lnTo>
                  <a:lnTo>
                    <a:pt x="37694" y="409043"/>
                  </a:lnTo>
                  <a:lnTo>
                    <a:pt x="7010" y="381048"/>
                  </a:lnTo>
                  <a:lnTo>
                    <a:pt x="0" y="359663"/>
                  </a:lnTo>
                  <a:close/>
                </a:path>
              </a:pathLst>
            </a:custGeom>
            <a:ln w="2590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086350" y="315490"/>
            <a:ext cx="5044451" cy="12191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24455" y="333756"/>
            <a:ext cx="4968240" cy="782907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2800" b="1" spc="-10" dirty="0">
                <a:solidFill>
                  <a:srgbClr val="FF0000"/>
                </a:solidFill>
              </a:rPr>
              <a:t>Expresia </a:t>
            </a:r>
            <a:r>
              <a:rPr sz="2800" b="1" spc="-20" dirty="0">
                <a:solidFill>
                  <a:srgbClr val="FF0000"/>
                </a:solidFill>
              </a:rPr>
              <a:t>grafică </a:t>
            </a:r>
            <a:r>
              <a:rPr sz="2800" b="1" spc="-5" dirty="0">
                <a:solidFill>
                  <a:srgbClr val="FF0000"/>
                </a:solidFill>
              </a:rPr>
              <a:t>a</a:t>
            </a:r>
            <a:r>
              <a:rPr sz="2800" b="1" spc="10" dirty="0">
                <a:solidFill>
                  <a:srgbClr val="FF0000"/>
                </a:solidFill>
              </a:rPr>
              <a:t> </a:t>
            </a:r>
            <a:r>
              <a:rPr sz="2800" b="1" spc="-15" dirty="0">
                <a:solidFill>
                  <a:srgbClr val="FF0000"/>
                </a:solidFill>
              </a:rPr>
              <a:t>regresiei</a:t>
            </a:r>
            <a:endParaRPr sz="2800" b="1" dirty="0">
              <a:solidFill>
                <a:srgbClr val="FF0000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1000" y="1981200"/>
            <a:ext cx="4016858" cy="8356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</a:pPr>
            <a:r>
              <a:rPr sz="2800" spc="-5" dirty="0">
                <a:latin typeface="Carlito"/>
                <a:cs typeface="Carlito"/>
              </a:rPr>
              <a:t>aceeaşi </a:t>
            </a:r>
            <a:r>
              <a:rPr sz="2800" spc="-10" dirty="0">
                <a:latin typeface="Carlito"/>
                <a:cs typeface="Carlito"/>
              </a:rPr>
              <a:t>origine dar  </a:t>
            </a:r>
            <a:r>
              <a:rPr sz="2800" spc="-20" dirty="0">
                <a:latin typeface="Carlito"/>
                <a:cs typeface="Carlito"/>
              </a:rPr>
              <a:t>pante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diferite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30006" y="6431381"/>
            <a:ext cx="17780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888888"/>
                </a:solidFill>
                <a:latin typeface="Times New Roman"/>
                <a:cs typeface="Times New Roman"/>
              </a:rPr>
              <a:t>13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5219" y="3125424"/>
            <a:ext cx="8913908" cy="2230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486400" y="1981200"/>
            <a:ext cx="3249930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z="2800" spc="-5" dirty="0">
                <a:latin typeface="Comic Sans MS"/>
                <a:cs typeface="Comic Sans MS"/>
              </a:rPr>
              <a:t>origini </a:t>
            </a:r>
            <a:r>
              <a:rPr sz="2800" spc="-10" dirty="0">
                <a:latin typeface="Comic Sans MS"/>
                <a:cs typeface="Comic Sans MS"/>
              </a:rPr>
              <a:t>diferite, dar  </a:t>
            </a:r>
            <a:r>
              <a:rPr sz="2800" spc="-5" dirty="0">
                <a:latin typeface="Comic Sans MS"/>
                <a:cs typeface="Comic Sans MS"/>
              </a:rPr>
              <a:t>aceeaşi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pantă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57237" y="1406397"/>
          <a:ext cx="7418066" cy="50901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3144"/>
                <a:gridCol w="1595755"/>
                <a:gridCol w="1583054"/>
                <a:gridCol w="1513839"/>
                <a:gridCol w="1692274"/>
              </a:tblGrid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 dirty="0">
                        <a:solidFill>
                          <a:srgbClr val="0000FF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Subiect</a:t>
                      </a:r>
                      <a:endParaRPr sz="1800" dirty="0">
                        <a:solidFill>
                          <a:srgbClr val="0000FF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7540" marR="194310" indent="-43624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800" b="1" spc="-170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. 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800" b="1" spc="-3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b="1" spc="-1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ențe (</a:t>
                      </a:r>
                      <a:r>
                        <a:rPr sz="1800" b="1" spc="1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1800" dirty="0">
                        <a:solidFill>
                          <a:srgbClr val="0000FF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sz="1800" b="1" spc="-10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Răspunsuri</a:t>
                      </a:r>
                      <a:endParaRPr sz="1800" dirty="0">
                        <a:solidFill>
                          <a:srgbClr val="0000FF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442595" marR="43688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co</a:t>
                      </a:r>
                      <a:r>
                        <a:rPr sz="1800" b="1" spc="-30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te  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(Y)</a:t>
                      </a:r>
                      <a:endParaRPr sz="1800" dirty="0">
                        <a:solidFill>
                          <a:srgbClr val="0000FF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00"/>
                        </a:lnSpc>
                      </a:pPr>
                      <a:r>
                        <a:rPr sz="1800" b="1" spc="-10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Răspunsuri</a:t>
                      </a:r>
                      <a:endParaRPr sz="1800" dirty="0">
                        <a:solidFill>
                          <a:srgbClr val="0000FF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417195" marR="40894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800" b="1" spc="-40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b="1" spc="-1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ise  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(Y’)</a:t>
                      </a:r>
                      <a:endParaRPr sz="1800" dirty="0">
                        <a:solidFill>
                          <a:srgbClr val="0000FF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925" indent="-50800">
                        <a:lnSpc>
                          <a:spcPts val="2100"/>
                        </a:lnSpc>
                      </a:pPr>
                      <a:r>
                        <a:rPr sz="1800" b="1" spc="-1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Eroare 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de</a:t>
                      </a:r>
                      <a:endParaRPr sz="1800" dirty="0">
                        <a:solidFill>
                          <a:srgbClr val="0000FF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650240" marR="408305" indent="-23495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800" b="1" spc="-40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edi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ție (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’)</a:t>
                      </a:r>
                      <a:endParaRPr sz="1800" dirty="0">
                        <a:solidFill>
                          <a:srgbClr val="0000FF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marL="1905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A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11.57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-4.57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B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16.76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1.24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19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19.36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-0.36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1905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35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27.15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7.85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marL="635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F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19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29.75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-10.75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G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28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32.35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-4.35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1905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H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10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40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34.95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400" b="1" spc="-10" dirty="0">
                          <a:latin typeface="Carlito"/>
                          <a:cs typeface="Carlito"/>
                        </a:rPr>
                        <a:t>5.05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426745">
                <a:tc>
                  <a:txBody>
                    <a:bodyPr/>
                    <a:lstStyle/>
                    <a:p>
                      <a:pPr marL="635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I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3260"/>
                        </a:lnSpc>
                      </a:pPr>
                      <a:r>
                        <a:rPr sz="2800" spc="-110" dirty="0">
                          <a:latin typeface="Times New Roman"/>
                          <a:cs typeface="Times New Roman"/>
                        </a:rPr>
                        <a:t>11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37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37.54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-0.54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J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45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40.14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4.86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1905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K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13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54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42.74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400" b="1" spc="-10" dirty="0">
                          <a:latin typeface="Carlito"/>
                          <a:cs typeface="Carlito"/>
                        </a:rPr>
                        <a:t>11.26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419103" y="170676"/>
            <a:ext cx="8305793" cy="1214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188976"/>
            <a:ext cx="8229600" cy="795089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29972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2360"/>
              </a:spcBef>
            </a:pPr>
            <a:r>
              <a:rPr sz="3200" spc="-15" dirty="0">
                <a:solidFill>
                  <a:srgbClr val="FF0000"/>
                </a:solidFill>
              </a:rPr>
              <a:t>Eroarea </a:t>
            </a:r>
            <a:r>
              <a:rPr sz="3200" spc="-5" dirty="0">
                <a:solidFill>
                  <a:srgbClr val="FF0000"/>
                </a:solidFill>
              </a:rPr>
              <a:t>de</a:t>
            </a:r>
            <a:r>
              <a:rPr sz="3200" spc="-25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predicție…</a:t>
            </a:r>
            <a:endParaRPr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69007" y="860590"/>
            <a:ext cx="7066915" cy="5847715"/>
            <a:chOff x="1969007" y="860590"/>
            <a:chExt cx="7066915" cy="5847715"/>
          </a:xfrm>
        </p:grpSpPr>
        <p:sp>
          <p:nvSpPr>
            <p:cNvPr id="3" name="object 3"/>
            <p:cNvSpPr/>
            <p:nvPr/>
          </p:nvSpPr>
          <p:spPr>
            <a:xfrm>
              <a:off x="1969007" y="860590"/>
              <a:ext cx="7066788" cy="58474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96255" y="2740152"/>
              <a:ext cx="155448" cy="1554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71872" y="2715768"/>
              <a:ext cx="152400" cy="1524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57215" y="2872740"/>
              <a:ext cx="42672" cy="33192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48833" y="2864358"/>
              <a:ext cx="8255" cy="3302000"/>
            </a:xfrm>
            <a:custGeom>
              <a:avLst/>
              <a:gdLst/>
              <a:ahLst/>
              <a:cxnLst/>
              <a:rect l="l" t="t" r="r" b="b"/>
              <a:pathLst>
                <a:path w="8254" h="3302000">
                  <a:moveTo>
                    <a:pt x="8000" y="3301377"/>
                  </a:moveTo>
                  <a:lnTo>
                    <a:pt x="0" y="0"/>
                  </a:lnTo>
                </a:path>
              </a:pathLst>
            </a:custGeom>
            <a:ln w="32003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49423" y="3745991"/>
              <a:ext cx="2894076" cy="5029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241041" y="3737609"/>
              <a:ext cx="2876550" cy="15875"/>
            </a:xfrm>
            <a:custGeom>
              <a:avLst/>
              <a:gdLst/>
              <a:ahLst/>
              <a:cxnLst/>
              <a:rect l="l" t="t" r="r" b="b"/>
              <a:pathLst>
                <a:path w="2876550" h="15875">
                  <a:moveTo>
                    <a:pt x="2876042" y="0"/>
                  </a:moveTo>
                  <a:lnTo>
                    <a:pt x="0" y="15620"/>
                  </a:lnTo>
                </a:path>
              </a:pathLst>
            </a:custGeom>
            <a:ln w="32003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92217" y="2838450"/>
              <a:ext cx="285115" cy="897890"/>
            </a:xfrm>
            <a:custGeom>
              <a:avLst/>
              <a:gdLst/>
              <a:ahLst/>
              <a:cxnLst/>
              <a:rect l="l" t="t" r="r" b="b"/>
              <a:pathLst>
                <a:path w="285114" h="897889">
                  <a:moveTo>
                    <a:pt x="284988" y="897636"/>
                  </a:moveTo>
                  <a:lnTo>
                    <a:pt x="229504" y="895764"/>
                  </a:lnTo>
                  <a:lnTo>
                    <a:pt x="184213" y="890666"/>
                  </a:lnTo>
                  <a:lnTo>
                    <a:pt x="153685" y="883116"/>
                  </a:lnTo>
                  <a:lnTo>
                    <a:pt x="142494" y="873887"/>
                  </a:lnTo>
                  <a:lnTo>
                    <a:pt x="142494" y="472566"/>
                  </a:lnTo>
                  <a:lnTo>
                    <a:pt x="131302" y="463337"/>
                  </a:lnTo>
                  <a:lnTo>
                    <a:pt x="100774" y="455787"/>
                  </a:lnTo>
                  <a:lnTo>
                    <a:pt x="55483" y="450689"/>
                  </a:lnTo>
                  <a:lnTo>
                    <a:pt x="0" y="448817"/>
                  </a:lnTo>
                  <a:lnTo>
                    <a:pt x="55483" y="446946"/>
                  </a:lnTo>
                  <a:lnTo>
                    <a:pt x="100774" y="441848"/>
                  </a:lnTo>
                  <a:lnTo>
                    <a:pt x="131302" y="434298"/>
                  </a:lnTo>
                  <a:lnTo>
                    <a:pt x="142494" y="425069"/>
                  </a:lnTo>
                  <a:lnTo>
                    <a:pt x="142494" y="23749"/>
                  </a:lnTo>
                  <a:lnTo>
                    <a:pt x="153685" y="14519"/>
                  </a:lnTo>
                  <a:lnTo>
                    <a:pt x="184213" y="6969"/>
                  </a:lnTo>
                  <a:lnTo>
                    <a:pt x="229504" y="1871"/>
                  </a:lnTo>
                  <a:lnTo>
                    <a:pt x="284988" y="0"/>
                  </a:lnTo>
                </a:path>
              </a:pathLst>
            </a:custGeom>
            <a:ln w="3200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695190" y="6121095"/>
            <a:ext cx="5511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1950" baseline="-21367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=7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209609" y="2756725"/>
            <a:ext cx="2911475" cy="1017269"/>
            <a:chOff x="2209609" y="2756725"/>
            <a:chExt cx="2911475" cy="1017269"/>
          </a:xfrm>
        </p:grpSpPr>
        <p:sp>
          <p:nvSpPr>
            <p:cNvPr id="13" name="object 13"/>
            <p:cNvSpPr/>
            <p:nvPr/>
          </p:nvSpPr>
          <p:spPr>
            <a:xfrm>
              <a:off x="2264664" y="2781300"/>
              <a:ext cx="2855976" cy="4267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241042" y="2772918"/>
              <a:ext cx="2837180" cy="8890"/>
            </a:xfrm>
            <a:custGeom>
              <a:avLst/>
              <a:gdLst/>
              <a:ahLst/>
              <a:cxnLst/>
              <a:rect l="l" t="t" r="r" b="b"/>
              <a:pathLst>
                <a:path w="2837179" h="8889">
                  <a:moveTo>
                    <a:pt x="0" y="8382"/>
                  </a:moveTo>
                  <a:lnTo>
                    <a:pt x="2836672" y="0"/>
                  </a:lnTo>
                </a:path>
              </a:pathLst>
            </a:custGeom>
            <a:ln w="32004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225802" y="2815590"/>
              <a:ext cx="356870" cy="942340"/>
            </a:xfrm>
            <a:custGeom>
              <a:avLst/>
              <a:gdLst/>
              <a:ahLst/>
              <a:cxnLst/>
              <a:rect l="l" t="t" r="r" b="b"/>
              <a:pathLst>
                <a:path w="356869" h="942339">
                  <a:moveTo>
                    <a:pt x="0" y="941832"/>
                  </a:moveTo>
                  <a:lnTo>
                    <a:pt x="69383" y="939492"/>
                  </a:lnTo>
                  <a:lnTo>
                    <a:pt x="126063" y="933116"/>
                  </a:lnTo>
                  <a:lnTo>
                    <a:pt x="164288" y="923669"/>
                  </a:lnTo>
                  <a:lnTo>
                    <a:pt x="178308" y="912114"/>
                  </a:lnTo>
                  <a:lnTo>
                    <a:pt x="178308" y="500634"/>
                  </a:lnTo>
                  <a:lnTo>
                    <a:pt x="192327" y="489078"/>
                  </a:lnTo>
                  <a:lnTo>
                    <a:pt x="230552" y="479631"/>
                  </a:lnTo>
                  <a:lnTo>
                    <a:pt x="287232" y="473255"/>
                  </a:lnTo>
                  <a:lnTo>
                    <a:pt x="356616" y="470915"/>
                  </a:lnTo>
                  <a:lnTo>
                    <a:pt x="287232" y="468576"/>
                  </a:lnTo>
                  <a:lnTo>
                    <a:pt x="230552" y="462200"/>
                  </a:lnTo>
                  <a:lnTo>
                    <a:pt x="192327" y="452753"/>
                  </a:lnTo>
                  <a:lnTo>
                    <a:pt x="178308" y="441198"/>
                  </a:lnTo>
                  <a:lnTo>
                    <a:pt x="178308" y="29718"/>
                  </a:lnTo>
                  <a:lnTo>
                    <a:pt x="164288" y="18162"/>
                  </a:lnTo>
                  <a:lnTo>
                    <a:pt x="126063" y="8715"/>
                  </a:lnTo>
                  <a:lnTo>
                    <a:pt x="69383" y="2339"/>
                  </a:lnTo>
                  <a:lnTo>
                    <a:pt x="0" y="0"/>
                  </a:lnTo>
                </a:path>
              </a:pathLst>
            </a:custGeom>
            <a:ln w="3200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06040" y="3174492"/>
              <a:ext cx="435863" cy="28803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582037" y="3218424"/>
              <a:ext cx="290830" cy="144145"/>
            </a:xfrm>
            <a:custGeom>
              <a:avLst/>
              <a:gdLst/>
              <a:ahLst/>
              <a:cxnLst/>
              <a:rect l="l" t="t" r="r" b="b"/>
              <a:pathLst>
                <a:path w="290830" h="144145">
                  <a:moveTo>
                    <a:pt x="199426" y="88685"/>
                  </a:moveTo>
                  <a:lnTo>
                    <a:pt x="154050" y="113801"/>
                  </a:lnTo>
                  <a:lnTo>
                    <a:pt x="149203" y="117927"/>
                  </a:lnTo>
                  <a:lnTo>
                    <a:pt x="146415" y="123374"/>
                  </a:lnTo>
                  <a:lnTo>
                    <a:pt x="145889" y="129464"/>
                  </a:lnTo>
                  <a:lnTo>
                    <a:pt x="147827" y="135518"/>
                  </a:lnTo>
                  <a:lnTo>
                    <a:pt x="151899" y="140366"/>
                  </a:lnTo>
                  <a:lnTo>
                    <a:pt x="157352" y="143154"/>
                  </a:lnTo>
                  <a:lnTo>
                    <a:pt x="163472" y="143680"/>
                  </a:lnTo>
                  <a:lnTo>
                    <a:pt x="169544" y="141741"/>
                  </a:lnTo>
                  <a:lnTo>
                    <a:pt x="263035" y="90052"/>
                  </a:lnTo>
                  <a:lnTo>
                    <a:pt x="258699" y="90052"/>
                  </a:lnTo>
                  <a:lnTo>
                    <a:pt x="199426" y="88685"/>
                  </a:lnTo>
                  <a:close/>
                </a:path>
                <a:path w="290830" h="144145">
                  <a:moveTo>
                    <a:pt x="227284" y="73265"/>
                  </a:moveTo>
                  <a:lnTo>
                    <a:pt x="199426" y="88685"/>
                  </a:lnTo>
                  <a:lnTo>
                    <a:pt x="258699" y="90052"/>
                  </a:lnTo>
                  <a:lnTo>
                    <a:pt x="258756" y="87639"/>
                  </a:lnTo>
                  <a:lnTo>
                    <a:pt x="250698" y="87639"/>
                  </a:lnTo>
                  <a:lnTo>
                    <a:pt x="227284" y="73265"/>
                  </a:lnTo>
                  <a:close/>
                </a:path>
                <a:path w="290830" h="144145">
                  <a:moveTo>
                    <a:pt x="166768" y="0"/>
                  </a:moveTo>
                  <a:lnTo>
                    <a:pt x="160639" y="248"/>
                  </a:lnTo>
                  <a:lnTo>
                    <a:pt x="155057" y="2758"/>
                  </a:lnTo>
                  <a:lnTo>
                    <a:pt x="150749" y="7375"/>
                  </a:lnTo>
                  <a:lnTo>
                    <a:pt x="148526" y="13382"/>
                  </a:lnTo>
                  <a:lnTo>
                    <a:pt x="148780" y="19520"/>
                  </a:lnTo>
                  <a:lnTo>
                    <a:pt x="151320" y="25110"/>
                  </a:lnTo>
                  <a:lnTo>
                    <a:pt x="155956" y="29473"/>
                  </a:lnTo>
                  <a:lnTo>
                    <a:pt x="200275" y="56683"/>
                  </a:lnTo>
                  <a:lnTo>
                    <a:pt x="259461" y="58048"/>
                  </a:lnTo>
                  <a:lnTo>
                    <a:pt x="258699" y="90052"/>
                  </a:lnTo>
                  <a:lnTo>
                    <a:pt x="263035" y="90052"/>
                  </a:lnTo>
                  <a:lnTo>
                    <a:pt x="290830" y="74685"/>
                  </a:lnTo>
                  <a:lnTo>
                    <a:pt x="172719" y="2168"/>
                  </a:lnTo>
                  <a:lnTo>
                    <a:pt x="166768" y="0"/>
                  </a:lnTo>
                  <a:close/>
                </a:path>
                <a:path w="290830" h="144145">
                  <a:moveTo>
                    <a:pt x="762" y="52079"/>
                  </a:moveTo>
                  <a:lnTo>
                    <a:pt x="0" y="84083"/>
                  </a:lnTo>
                  <a:lnTo>
                    <a:pt x="199426" y="88685"/>
                  </a:lnTo>
                  <a:lnTo>
                    <a:pt x="227284" y="73265"/>
                  </a:lnTo>
                  <a:lnTo>
                    <a:pt x="200275" y="56683"/>
                  </a:lnTo>
                  <a:lnTo>
                    <a:pt x="762" y="52079"/>
                  </a:lnTo>
                  <a:close/>
                </a:path>
                <a:path w="290830" h="144145">
                  <a:moveTo>
                    <a:pt x="251332" y="59953"/>
                  </a:moveTo>
                  <a:lnTo>
                    <a:pt x="227284" y="73265"/>
                  </a:lnTo>
                  <a:lnTo>
                    <a:pt x="250698" y="87639"/>
                  </a:lnTo>
                  <a:lnTo>
                    <a:pt x="251332" y="59953"/>
                  </a:lnTo>
                  <a:close/>
                </a:path>
                <a:path w="290830" h="144145">
                  <a:moveTo>
                    <a:pt x="259415" y="59953"/>
                  </a:moveTo>
                  <a:lnTo>
                    <a:pt x="251332" y="59953"/>
                  </a:lnTo>
                  <a:lnTo>
                    <a:pt x="250698" y="87639"/>
                  </a:lnTo>
                  <a:lnTo>
                    <a:pt x="258756" y="87639"/>
                  </a:lnTo>
                  <a:lnTo>
                    <a:pt x="259415" y="59953"/>
                  </a:lnTo>
                  <a:close/>
                </a:path>
                <a:path w="290830" h="144145">
                  <a:moveTo>
                    <a:pt x="200275" y="56683"/>
                  </a:moveTo>
                  <a:lnTo>
                    <a:pt x="227284" y="73265"/>
                  </a:lnTo>
                  <a:lnTo>
                    <a:pt x="251332" y="59953"/>
                  </a:lnTo>
                  <a:lnTo>
                    <a:pt x="259415" y="59953"/>
                  </a:lnTo>
                  <a:lnTo>
                    <a:pt x="259461" y="58048"/>
                  </a:lnTo>
                  <a:lnTo>
                    <a:pt x="200275" y="566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45864" y="3174492"/>
              <a:ext cx="574548" cy="28803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63847" y="3219334"/>
              <a:ext cx="429259" cy="144145"/>
            </a:xfrm>
            <a:custGeom>
              <a:avLst/>
              <a:gdLst/>
              <a:ahLst/>
              <a:cxnLst/>
              <a:rect l="l" t="t" r="r" b="b"/>
              <a:pathLst>
                <a:path w="429260" h="144145">
                  <a:moveTo>
                    <a:pt x="124622" y="0"/>
                  </a:moveTo>
                  <a:lnTo>
                    <a:pt x="118617" y="2147"/>
                  </a:lnTo>
                  <a:lnTo>
                    <a:pt x="0" y="73775"/>
                  </a:lnTo>
                  <a:lnTo>
                    <a:pt x="120776" y="141847"/>
                  </a:lnTo>
                  <a:lnTo>
                    <a:pt x="126851" y="143787"/>
                  </a:lnTo>
                  <a:lnTo>
                    <a:pt x="132984" y="143275"/>
                  </a:lnTo>
                  <a:lnTo>
                    <a:pt x="138475" y="140525"/>
                  </a:lnTo>
                  <a:lnTo>
                    <a:pt x="142620" y="135751"/>
                  </a:lnTo>
                  <a:lnTo>
                    <a:pt x="144579" y="129676"/>
                  </a:lnTo>
                  <a:lnTo>
                    <a:pt x="144097" y="123543"/>
                  </a:lnTo>
                  <a:lnTo>
                    <a:pt x="141352" y="118052"/>
                  </a:lnTo>
                  <a:lnTo>
                    <a:pt x="136525" y="113907"/>
                  </a:lnTo>
                  <a:lnTo>
                    <a:pt x="92704" y="89269"/>
                  </a:lnTo>
                  <a:lnTo>
                    <a:pt x="32003" y="89269"/>
                  </a:lnTo>
                  <a:lnTo>
                    <a:pt x="31495" y="57392"/>
                  </a:lnTo>
                  <a:lnTo>
                    <a:pt x="90704" y="56464"/>
                  </a:lnTo>
                  <a:lnTo>
                    <a:pt x="135254" y="29579"/>
                  </a:lnTo>
                  <a:lnTo>
                    <a:pt x="142738" y="13559"/>
                  </a:lnTo>
                  <a:lnTo>
                    <a:pt x="140588" y="7608"/>
                  </a:lnTo>
                  <a:lnTo>
                    <a:pt x="136298" y="2897"/>
                  </a:lnTo>
                  <a:lnTo>
                    <a:pt x="130746" y="305"/>
                  </a:lnTo>
                  <a:lnTo>
                    <a:pt x="124622" y="0"/>
                  </a:lnTo>
                  <a:close/>
                </a:path>
                <a:path w="429260" h="144145">
                  <a:moveTo>
                    <a:pt x="90704" y="56464"/>
                  </a:moveTo>
                  <a:lnTo>
                    <a:pt x="31495" y="57392"/>
                  </a:lnTo>
                  <a:lnTo>
                    <a:pt x="32003" y="89269"/>
                  </a:lnTo>
                  <a:lnTo>
                    <a:pt x="91091" y="88361"/>
                  </a:lnTo>
                  <a:lnTo>
                    <a:pt x="88639" y="86983"/>
                  </a:lnTo>
                  <a:lnTo>
                    <a:pt x="40131" y="86983"/>
                  </a:lnTo>
                  <a:lnTo>
                    <a:pt x="39624" y="59424"/>
                  </a:lnTo>
                  <a:lnTo>
                    <a:pt x="85799" y="59424"/>
                  </a:lnTo>
                  <a:lnTo>
                    <a:pt x="90704" y="56464"/>
                  </a:lnTo>
                  <a:close/>
                </a:path>
                <a:path w="429260" h="144145">
                  <a:moveTo>
                    <a:pt x="91091" y="88361"/>
                  </a:moveTo>
                  <a:lnTo>
                    <a:pt x="32003" y="89269"/>
                  </a:lnTo>
                  <a:lnTo>
                    <a:pt x="92704" y="89269"/>
                  </a:lnTo>
                  <a:lnTo>
                    <a:pt x="91091" y="88361"/>
                  </a:lnTo>
                  <a:close/>
                </a:path>
                <a:path w="429260" h="144145">
                  <a:moveTo>
                    <a:pt x="428498" y="51169"/>
                  </a:moveTo>
                  <a:lnTo>
                    <a:pt x="90704" y="56464"/>
                  </a:lnTo>
                  <a:lnTo>
                    <a:pt x="63528" y="72864"/>
                  </a:lnTo>
                  <a:lnTo>
                    <a:pt x="91091" y="88361"/>
                  </a:lnTo>
                  <a:lnTo>
                    <a:pt x="429005" y="83173"/>
                  </a:lnTo>
                  <a:lnTo>
                    <a:pt x="428498" y="51169"/>
                  </a:lnTo>
                  <a:close/>
                </a:path>
                <a:path w="429260" h="144145">
                  <a:moveTo>
                    <a:pt x="39624" y="59424"/>
                  </a:moveTo>
                  <a:lnTo>
                    <a:pt x="40131" y="86983"/>
                  </a:lnTo>
                  <a:lnTo>
                    <a:pt x="63528" y="72864"/>
                  </a:lnTo>
                  <a:lnTo>
                    <a:pt x="39624" y="59424"/>
                  </a:lnTo>
                  <a:close/>
                </a:path>
                <a:path w="429260" h="144145">
                  <a:moveTo>
                    <a:pt x="63528" y="72864"/>
                  </a:moveTo>
                  <a:lnTo>
                    <a:pt x="40131" y="86983"/>
                  </a:lnTo>
                  <a:lnTo>
                    <a:pt x="88639" y="86983"/>
                  </a:lnTo>
                  <a:lnTo>
                    <a:pt x="63528" y="72864"/>
                  </a:lnTo>
                  <a:close/>
                </a:path>
                <a:path w="429260" h="144145">
                  <a:moveTo>
                    <a:pt x="85799" y="59424"/>
                  </a:moveTo>
                  <a:lnTo>
                    <a:pt x="39624" y="59424"/>
                  </a:lnTo>
                  <a:lnTo>
                    <a:pt x="63528" y="72864"/>
                  </a:lnTo>
                  <a:lnTo>
                    <a:pt x="85799" y="5942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865247" y="3054177"/>
            <a:ext cx="1571625" cy="6057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Eroare de</a:t>
            </a:r>
            <a:r>
              <a:rPr sz="16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30" dirty="0">
                <a:solidFill>
                  <a:srgbClr val="FF0000"/>
                </a:solidFill>
                <a:latin typeface="Times New Roman"/>
                <a:cs typeface="Times New Roman"/>
              </a:rPr>
              <a:t>predicție</a:t>
            </a:r>
            <a:endParaRPr sz="1600">
              <a:latin typeface="Times New Roman"/>
              <a:cs typeface="Times New Roman"/>
            </a:endParaRPr>
          </a:p>
          <a:p>
            <a:pPr marL="360680">
              <a:lnSpc>
                <a:spcPct val="100000"/>
              </a:lnSpc>
              <a:spcBef>
                <a:spcPts val="26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ε=12.85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4371" y="3603752"/>
            <a:ext cx="20351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Valoare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prezisă</a:t>
            </a:r>
            <a:r>
              <a:rPr sz="14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Y’</a:t>
            </a:r>
            <a:r>
              <a:rPr sz="1350" b="1" baseline="-2160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=27.15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79586" y="883116"/>
            <a:ext cx="133834" cy="14467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2225675" y="2877311"/>
            <a:ext cx="5950585" cy="288290"/>
            <a:chOff x="2225675" y="2877311"/>
            <a:chExt cx="5950585" cy="288290"/>
          </a:xfrm>
        </p:grpSpPr>
        <p:sp>
          <p:nvSpPr>
            <p:cNvPr id="24" name="object 24"/>
            <p:cNvSpPr/>
            <p:nvPr/>
          </p:nvSpPr>
          <p:spPr>
            <a:xfrm>
              <a:off x="2249424" y="2877311"/>
              <a:ext cx="5926835" cy="2880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225675" y="2924682"/>
              <a:ext cx="5781040" cy="144145"/>
            </a:xfrm>
            <a:custGeom>
              <a:avLst/>
              <a:gdLst/>
              <a:ahLst/>
              <a:cxnLst/>
              <a:rect l="l" t="t" r="r" b="b"/>
              <a:pathLst>
                <a:path w="5781040" h="144144">
                  <a:moveTo>
                    <a:pt x="5753190" y="54990"/>
                  </a:moveTo>
                  <a:lnTo>
                    <a:pt x="5748908" y="54990"/>
                  </a:lnTo>
                  <a:lnTo>
                    <a:pt x="5749290" y="86994"/>
                  </a:lnTo>
                  <a:lnTo>
                    <a:pt x="5689975" y="87544"/>
                  </a:lnTo>
                  <a:lnTo>
                    <a:pt x="5645277" y="114172"/>
                  </a:lnTo>
                  <a:lnTo>
                    <a:pt x="5640564" y="118463"/>
                  </a:lnTo>
                  <a:lnTo>
                    <a:pt x="5637958" y="124015"/>
                  </a:lnTo>
                  <a:lnTo>
                    <a:pt x="5637615" y="130139"/>
                  </a:lnTo>
                  <a:lnTo>
                    <a:pt x="5639689" y="136143"/>
                  </a:lnTo>
                  <a:lnTo>
                    <a:pt x="5643979" y="140856"/>
                  </a:lnTo>
                  <a:lnTo>
                    <a:pt x="5649531" y="143462"/>
                  </a:lnTo>
                  <a:lnTo>
                    <a:pt x="5655655" y="143805"/>
                  </a:lnTo>
                  <a:lnTo>
                    <a:pt x="5661659" y="141731"/>
                  </a:lnTo>
                  <a:lnTo>
                    <a:pt x="5780785" y="70738"/>
                  </a:lnTo>
                  <a:lnTo>
                    <a:pt x="5753190" y="54990"/>
                  </a:lnTo>
                  <a:close/>
                </a:path>
                <a:path w="5781040" h="144144">
                  <a:moveTo>
                    <a:pt x="5689512" y="55540"/>
                  </a:moveTo>
                  <a:lnTo>
                    <a:pt x="0" y="108203"/>
                  </a:lnTo>
                  <a:lnTo>
                    <a:pt x="254" y="140207"/>
                  </a:lnTo>
                  <a:lnTo>
                    <a:pt x="5689975" y="87544"/>
                  </a:lnTo>
                  <a:lnTo>
                    <a:pt x="5717177" y="71338"/>
                  </a:lnTo>
                  <a:lnTo>
                    <a:pt x="5689512" y="55540"/>
                  </a:lnTo>
                  <a:close/>
                </a:path>
                <a:path w="5781040" h="144144">
                  <a:moveTo>
                    <a:pt x="5717177" y="71338"/>
                  </a:moveTo>
                  <a:lnTo>
                    <a:pt x="5689975" y="87544"/>
                  </a:lnTo>
                  <a:lnTo>
                    <a:pt x="5749290" y="86994"/>
                  </a:lnTo>
                  <a:lnTo>
                    <a:pt x="5749265" y="84962"/>
                  </a:lnTo>
                  <a:lnTo>
                    <a:pt x="5741034" y="84962"/>
                  </a:lnTo>
                  <a:lnTo>
                    <a:pt x="5717177" y="71338"/>
                  </a:lnTo>
                  <a:close/>
                </a:path>
                <a:path w="5781040" h="144144">
                  <a:moveTo>
                    <a:pt x="5740781" y="57276"/>
                  </a:moveTo>
                  <a:lnTo>
                    <a:pt x="5717177" y="71338"/>
                  </a:lnTo>
                  <a:lnTo>
                    <a:pt x="5741034" y="84962"/>
                  </a:lnTo>
                  <a:lnTo>
                    <a:pt x="5740781" y="57276"/>
                  </a:lnTo>
                  <a:close/>
                </a:path>
                <a:path w="5781040" h="144144">
                  <a:moveTo>
                    <a:pt x="5748936" y="57276"/>
                  </a:moveTo>
                  <a:lnTo>
                    <a:pt x="5740781" y="57276"/>
                  </a:lnTo>
                  <a:lnTo>
                    <a:pt x="5741034" y="84962"/>
                  </a:lnTo>
                  <a:lnTo>
                    <a:pt x="5749265" y="84962"/>
                  </a:lnTo>
                  <a:lnTo>
                    <a:pt x="5748936" y="57276"/>
                  </a:lnTo>
                  <a:close/>
                </a:path>
                <a:path w="5781040" h="144144">
                  <a:moveTo>
                    <a:pt x="5748908" y="54990"/>
                  </a:moveTo>
                  <a:lnTo>
                    <a:pt x="5689512" y="55540"/>
                  </a:lnTo>
                  <a:lnTo>
                    <a:pt x="5717177" y="71338"/>
                  </a:lnTo>
                  <a:lnTo>
                    <a:pt x="5740781" y="57276"/>
                  </a:lnTo>
                  <a:lnTo>
                    <a:pt x="5748936" y="57276"/>
                  </a:lnTo>
                  <a:lnTo>
                    <a:pt x="5748908" y="54990"/>
                  </a:lnTo>
                  <a:close/>
                </a:path>
                <a:path w="5781040" h="144144">
                  <a:moveTo>
                    <a:pt x="5654387" y="0"/>
                  </a:moveTo>
                  <a:lnTo>
                    <a:pt x="5648277" y="444"/>
                  </a:lnTo>
                  <a:lnTo>
                    <a:pt x="5642762" y="3175"/>
                  </a:lnTo>
                  <a:lnTo>
                    <a:pt x="5638546" y="8000"/>
                  </a:lnTo>
                  <a:lnTo>
                    <a:pt x="5636585" y="14003"/>
                  </a:lnTo>
                  <a:lnTo>
                    <a:pt x="5637053" y="20113"/>
                  </a:lnTo>
                  <a:lnTo>
                    <a:pt x="5639760" y="25628"/>
                  </a:lnTo>
                  <a:lnTo>
                    <a:pt x="5644515" y="29844"/>
                  </a:lnTo>
                  <a:lnTo>
                    <a:pt x="5689512" y="55540"/>
                  </a:lnTo>
                  <a:lnTo>
                    <a:pt x="5753190" y="54990"/>
                  </a:lnTo>
                  <a:lnTo>
                    <a:pt x="5660390" y="2031"/>
                  </a:lnTo>
                  <a:lnTo>
                    <a:pt x="5654387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89001" y="2592613"/>
            <a:ext cx="2116455" cy="59690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41935">
              <a:lnSpc>
                <a:spcPct val="100000"/>
              </a:lnSpc>
              <a:spcBef>
                <a:spcPts val="525"/>
              </a:spcBef>
            </a:pPr>
            <a:r>
              <a:rPr sz="1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Valoare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reală</a:t>
            </a:r>
            <a:r>
              <a:rPr sz="14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1350" b="1" spc="-44" baseline="-2160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=40</a:t>
            </a:r>
            <a:endParaRPr sz="1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70"/>
              </a:spcBef>
            </a:pPr>
            <a:r>
              <a:rPr sz="1600" spc="-10" dirty="0">
                <a:solidFill>
                  <a:srgbClr val="1F487C"/>
                </a:solidFill>
                <a:latin typeface="Times New Roman"/>
                <a:cs typeface="Times New Roman"/>
              </a:rPr>
              <a:t>Media </a:t>
            </a:r>
            <a:r>
              <a:rPr sz="1600" spc="-90" dirty="0">
                <a:solidFill>
                  <a:srgbClr val="1F487C"/>
                </a:solidFill>
                <a:latin typeface="Times New Roman"/>
                <a:cs typeface="Times New Roman"/>
              </a:rPr>
              <a:t>predicției</a:t>
            </a:r>
            <a:r>
              <a:rPr sz="1600" spc="6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Y’</a:t>
            </a:r>
            <a:r>
              <a:rPr sz="1575" b="1" spc="-7" baseline="-21164" dirty="0">
                <a:solidFill>
                  <a:srgbClr val="1F487C"/>
                </a:solidFill>
                <a:latin typeface="Times New Roman"/>
                <a:cs typeface="Times New Roman"/>
              </a:rPr>
              <a:t>m</a:t>
            </a:r>
            <a:r>
              <a:rPr sz="16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=36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5211889" y="3050857"/>
            <a:ext cx="1381125" cy="2541270"/>
            <a:chOff x="5211889" y="3050857"/>
            <a:chExt cx="1381125" cy="2541270"/>
          </a:xfrm>
        </p:grpSpPr>
        <p:sp>
          <p:nvSpPr>
            <p:cNvPr id="28" name="object 28"/>
            <p:cNvSpPr/>
            <p:nvPr/>
          </p:nvSpPr>
          <p:spPr>
            <a:xfrm>
              <a:off x="5228082" y="3067050"/>
              <a:ext cx="173990" cy="658495"/>
            </a:xfrm>
            <a:custGeom>
              <a:avLst/>
              <a:gdLst/>
              <a:ahLst/>
              <a:cxnLst/>
              <a:rect l="l" t="t" r="r" b="b"/>
              <a:pathLst>
                <a:path w="173989" h="658495">
                  <a:moveTo>
                    <a:pt x="0" y="658368"/>
                  </a:moveTo>
                  <a:lnTo>
                    <a:pt x="33825" y="657230"/>
                  </a:lnTo>
                  <a:lnTo>
                    <a:pt x="61436" y="654129"/>
                  </a:lnTo>
                  <a:lnTo>
                    <a:pt x="80045" y="649527"/>
                  </a:lnTo>
                  <a:lnTo>
                    <a:pt x="86867" y="643889"/>
                  </a:lnTo>
                  <a:lnTo>
                    <a:pt x="86867" y="343662"/>
                  </a:lnTo>
                  <a:lnTo>
                    <a:pt x="93690" y="338024"/>
                  </a:lnTo>
                  <a:lnTo>
                    <a:pt x="112299" y="333422"/>
                  </a:lnTo>
                  <a:lnTo>
                    <a:pt x="139910" y="330321"/>
                  </a:lnTo>
                  <a:lnTo>
                    <a:pt x="173735" y="329184"/>
                  </a:lnTo>
                  <a:lnTo>
                    <a:pt x="139910" y="328046"/>
                  </a:lnTo>
                  <a:lnTo>
                    <a:pt x="112299" y="324945"/>
                  </a:lnTo>
                  <a:lnTo>
                    <a:pt x="93690" y="320343"/>
                  </a:lnTo>
                  <a:lnTo>
                    <a:pt x="86867" y="314705"/>
                  </a:lnTo>
                  <a:lnTo>
                    <a:pt x="86867" y="14477"/>
                  </a:lnTo>
                  <a:lnTo>
                    <a:pt x="80045" y="8840"/>
                  </a:lnTo>
                  <a:lnTo>
                    <a:pt x="61436" y="4238"/>
                  </a:lnTo>
                  <a:lnTo>
                    <a:pt x="33825" y="1137"/>
                  </a:lnTo>
                  <a:lnTo>
                    <a:pt x="0" y="0"/>
                  </a:lnTo>
                </a:path>
              </a:pathLst>
            </a:custGeom>
            <a:ln w="3200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11724" y="3412236"/>
              <a:ext cx="1181100" cy="217932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387467" y="3388995"/>
              <a:ext cx="1044575" cy="2033270"/>
            </a:xfrm>
            <a:custGeom>
              <a:avLst/>
              <a:gdLst/>
              <a:ahLst/>
              <a:cxnLst/>
              <a:rect l="l" t="t" r="r" b="b"/>
              <a:pathLst>
                <a:path w="1044575" h="2033270">
                  <a:moveTo>
                    <a:pt x="930616" y="1928189"/>
                  </a:moveTo>
                  <a:lnTo>
                    <a:pt x="924496" y="1928304"/>
                  </a:lnTo>
                  <a:lnTo>
                    <a:pt x="918852" y="1930705"/>
                  </a:lnTo>
                  <a:lnTo>
                    <a:pt x="914400" y="1935226"/>
                  </a:lnTo>
                  <a:lnTo>
                    <a:pt x="912044" y="1941107"/>
                  </a:lnTo>
                  <a:lnTo>
                    <a:pt x="912129" y="1947227"/>
                  </a:lnTo>
                  <a:lnTo>
                    <a:pt x="914525" y="1952871"/>
                  </a:lnTo>
                  <a:lnTo>
                    <a:pt x="919099" y="1957323"/>
                  </a:lnTo>
                  <a:lnTo>
                    <a:pt x="1035304" y="2032761"/>
                  </a:lnTo>
                  <a:lnTo>
                    <a:pt x="1036601" y="2011679"/>
                  </a:lnTo>
                  <a:lnTo>
                    <a:pt x="1006729" y="2011679"/>
                  </a:lnTo>
                  <a:lnTo>
                    <a:pt x="980107" y="1958867"/>
                  </a:lnTo>
                  <a:lnTo>
                    <a:pt x="936498" y="1930527"/>
                  </a:lnTo>
                  <a:lnTo>
                    <a:pt x="930616" y="1928189"/>
                  </a:lnTo>
                  <a:close/>
                </a:path>
                <a:path w="1044575" h="2033270">
                  <a:moveTo>
                    <a:pt x="980107" y="1958867"/>
                  </a:moveTo>
                  <a:lnTo>
                    <a:pt x="1006729" y="2011679"/>
                  </a:lnTo>
                  <a:lnTo>
                    <a:pt x="1023165" y="2003424"/>
                  </a:lnTo>
                  <a:lnTo>
                    <a:pt x="1005078" y="2003424"/>
                  </a:lnTo>
                  <a:lnTo>
                    <a:pt x="1006732" y="1976169"/>
                  </a:lnTo>
                  <a:lnTo>
                    <a:pt x="980107" y="1958867"/>
                  </a:lnTo>
                  <a:close/>
                </a:path>
                <a:path w="1044575" h="2033270">
                  <a:moveTo>
                    <a:pt x="1019937" y="1877059"/>
                  </a:moveTo>
                  <a:lnTo>
                    <a:pt x="1012317" y="1883664"/>
                  </a:lnTo>
                  <a:lnTo>
                    <a:pt x="1011693" y="1894458"/>
                  </a:lnTo>
                  <a:lnTo>
                    <a:pt x="1008657" y="1944457"/>
                  </a:lnTo>
                  <a:lnTo>
                    <a:pt x="1035304" y="1997328"/>
                  </a:lnTo>
                  <a:lnTo>
                    <a:pt x="1006729" y="2011679"/>
                  </a:lnTo>
                  <a:lnTo>
                    <a:pt x="1036601" y="2011679"/>
                  </a:lnTo>
                  <a:lnTo>
                    <a:pt x="1043923" y="1892553"/>
                  </a:lnTo>
                  <a:lnTo>
                    <a:pt x="1044321" y="1885695"/>
                  </a:lnTo>
                  <a:lnTo>
                    <a:pt x="1037590" y="1878076"/>
                  </a:lnTo>
                  <a:lnTo>
                    <a:pt x="1019937" y="1877059"/>
                  </a:lnTo>
                  <a:close/>
                </a:path>
                <a:path w="1044575" h="2033270">
                  <a:moveTo>
                    <a:pt x="1006732" y="1976169"/>
                  </a:moveTo>
                  <a:lnTo>
                    <a:pt x="1005078" y="2003424"/>
                  </a:lnTo>
                  <a:lnTo>
                    <a:pt x="1029716" y="1991105"/>
                  </a:lnTo>
                  <a:lnTo>
                    <a:pt x="1006732" y="1976169"/>
                  </a:lnTo>
                  <a:close/>
                </a:path>
                <a:path w="1044575" h="2033270">
                  <a:moveTo>
                    <a:pt x="1008657" y="1944457"/>
                  </a:moveTo>
                  <a:lnTo>
                    <a:pt x="1006732" y="1976169"/>
                  </a:lnTo>
                  <a:lnTo>
                    <a:pt x="1029716" y="1991105"/>
                  </a:lnTo>
                  <a:lnTo>
                    <a:pt x="1005078" y="2003424"/>
                  </a:lnTo>
                  <a:lnTo>
                    <a:pt x="1023165" y="2003424"/>
                  </a:lnTo>
                  <a:lnTo>
                    <a:pt x="1035304" y="1997328"/>
                  </a:lnTo>
                  <a:lnTo>
                    <a:pt x="1008657" y="1944457"/>
                  </a:lnTo>
                  <a:close/>
                </a:path>
                <a:path w="1044575" h="2033270">
                  <a:moveTo>
                    <a:pt x="28702" y="0"/>
                  </a:moveTo>
                  <a:lnTo>
                    <a:pt x="0" y="14477"/>
                  </a:lnTo>
                  <a:lnTo>
                    <a:pt x="980107" y="1958867"/>
                  </a:lnTo>
                  <a:lnTo>
                    <a:pt x="1006732" y="1976169"/>
                  </a:lnTo>
                  <a:lnTo>
                    <a:pt x="1008657" y="1944457"/>
                  </a:lnTo>
                  <a:lnTo>
                    <a:pt x="28702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463029" y="4849114"/>
            <a:ext cx="1376045" cy="1056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4175" marR="250190" indent="28575">
              <a:lnSpc>
                <a:spcPct val="100000"/>
              </a:lnSpc>
              <a:spcBef>
                <a:spcPts val="95"/>
              </a:spcBef>
            </a:pPr>
            <a:r>
              <a:rPr sz="1600" spc="-135" dirty="0">
                <a:solidFill>
                  <a:srgbClr val="1F487C"/>
                </a:solidFill>
                <a:latin typeface="Times New Roman"/>
                <a:cs typeface="Times New Roman"/>
              </a:rPr>
              <a:t>Varianță  </a:t>
            </a:r>
            <a:r>
              <a:rPr sz="1600" spc="-5" dirty="0">
                <a:solidFill>
                  <a:srgbClr val="1F487C"/>
                </a:solidFill>
                <a:latin typeface="Times New Roman"/>
                <a:cs typeface="Times New Roman"/>
              </a:rPr>
              <a:t>explicată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800" spc="-5" dirty="0">
                <a:solidFill>
                  <a:srgbClr val="1F487C"/>
                </a:solidFill>
                <a:latin typeface="Times New Roman"/>
                <a:cs typeface="Times New Roman"/>
              </a:rPr>
              <a:t>Y’</a:t>
            </a:r>
            <a:r>
              <a:rPr sz="1800" spc="-7" baseline="-20833" dirty="0">
                <a:solidFill>
                  <a:srgbClr val="1F487C"/>
                </a:solidFill>
                <a:latin typeface="Times New Roman"/>
                <a:cs typeface="Times New Roman"/>
              </a:rPr>
              <a:t>a</a:t>
            </a:r>
            <a:r>
              <a:rPr sz="1800" spc="-5" dirty="0">
                <a:solidFill>
                  <a:srgbClr val="1F487C"/>
                </a:solidFill>
                <a:latin typeface="Times New Roman"/>
                <a:cs typeface="Times New Roman"/>
              </a:rPr>
              <a:t>-Y’</a:t>
            </a:r>
            <a:r>
              <a:rPr sz="1800" spc="-7" baseline="-20833" dirty="0">
                <a:solidFill>
                  <a:srgbClr val="1F487C"/>
                </a:solidFill>
                <a:latin typeface="Times New Roman"/>
                <a:cs typeface="Times New Roman"/>
              </a:rPr>
              <a:t>m</a:t>
            </a:r>
            <a:r>
              <a:rPr sz="1800" spc="-5" dirty="0">
                <a:solidFill>
                  <a:srgbClr val="1F487C"/>
                </a:solidFill>
                <a:latin typeface="Times New Roman"/>
                <a:cs typeface="Times New Roman"/>
              </a:rPr>
              <a:t>=8.85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4954523" y="1886711"/>
            <a:ext cx="593090" cy="1122045"/>
            <a:chOff x="4954523" y="1886711"/>
            <a:chExt cx="593090" cy="1122045"/>
          </a:xfrm>
        </p:grpSpPr>
        <p:sp>
          <p:nvSpPr>
            <p:cNvPr id="33" name="object 33"/>
            <p:cNvSpPr/>
            <p:nvPr/>
          </p:nvSpPr>
          <p:spPr>
            <a:xfrm>
              <a:off x="5220461" y="2734817"/>
              <a:ext cx="287020" cy="257810"/>
            </a:xfrm>
            <a:custGeom>
              <a:avLst/>
              <a:gdLst/>
              <a:ahLst/>
              <a:cxnLst/>
              <a:rect l="l" t="t" r="r" b="b"/>
              <a:pathLst>
                <a:path w="287020" h="257810">
                  <a:moveTo>
                    <a:pt x="0" y="257556"/>
                  </a:moveTo>
                  <a:lnTo>
                    <a:pt x="55762" y="255863"/>
                  </a:lnTo>
                  <a:lnTo>
                    <a:pt x="101298" y="251253"/>
                  </a:lnTo>
                  <a:lnTo>
                    <a:pt x="131998" y="244429"/>
                  </a:lnTo>
                  <a:lnTo>
                    <a:pt x="143255" y="236093"/>
                  </a:lnTo>
                  <a:lnTo>
                    <a:pt x="143255" y="150241"/>
                  </a:lnTo>
                  <a:lnTo>
                    <a:pt x="154513" y="141904"/>
                  </a:lnTo>
                  <a:lnTo>
                    <a:pt x="185213" y="135080"/>
                  </a:lnTo>
                  <a:lnTo>
                    <a:pt x="230749" y="130470"/>
                  </a:lnTo>
                  <a:lnTo>
                    <a:pt x="286512" y="128778"/>
                  </a:lnTo>
                  <a:lnTo>
                    <a:pt x="230749" y="127085"/>
                  </a:lnTo>
                  <a:lnTo>
                    <a:pt x="185213" y="122475"/>
                  </a:lnTo>
                  <a:lnTo>
                    <a:pt x="154513" y="115651"/>
                  </a:lnTo>
                  <a:lnTo>
                    <a:pt x="143255" y="107315"/>
                  </a:lnTo>
                  <a:lnTo>
                    <a:pt x="143255" y="21462"/>
                  </a:lnTo>
                  <a:lnTo>
                    <a:pt x="131998" y="13126"/>
                  </a:lnTo>
                  <a:lnTo>
                    <a:pt x="101298" y="6302"/>
                  </a:lnTo>
                  <a:lnTo>
                    <a:pt x="55762" y="1692"/>
                  </a:lnTo>
                  <a:lnTo>
                    <a:pt x="0" y="0"/>
                  </a:lnTo>
                </a:path>
              </a:pathLst>
            </a:custGeom>
            <a:ln w="3200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954523" y="1886711"/>
              <a:ext cx="592836" cy="1010412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063743" y="2004694"/>
              <a:ext cx="457200" cy="865505"/>
            </a:xfrm>
            <a:custGeom>
              <a:avLst/>
              <a:gdLst/>
              <a:ahLst/>
              <a:cxnLst/>
              <a:rect l="l" t="t" r="r" b="b"/>
              <a:pathLst>
                <a:path w="457200" h="865505">
                  <a:moveTo>
                    <a:pt x="37457" y="56685"/>
                  </a:moveTo>
                  <a:lnTo>
                    <a:pt x="35539" y="88317"/>
                  </a:lnTo>
                  <a:lnTo>
                    <a:pt x="428116" y="865504"/>
                  </a:lnTo>
                  <a:lnTo>
                    <a:pt x="456691" y="851153"/>
                  </a:lnTo>
                  <a:lnTo>
                    <a:pt x="64118" y="73974"/>
                  </a:lnTo>
                  <a:lnTo>
                    <a:pt x="37457" y="56685"/>
                  </a:lnTo>
                  <a:close/>
                </a:path>
                <a:path w="457200" h="865505">
                  <a:moveTo>
                    <a:pt x="8889" y="0"/>
                  </a:moveTo>
                  <a:lnTo>
                    <a:pt x="397" y="140334"/>
                  </a:lnTo>
                  <a:lnTo>
                    <a:pt x="0" y="147192"/>
                  </a:lnTo>
                  <a:lnTo>
                    <a:pt x="6730" y="154812"/>
                  </a:lnTo>
                  <a:lnTo>
                    <a:pt x="24383" y="155828"/>
                  </a:lnTo>
                  <a:lnTo>
                    <a:pt x="31876" y="149097"/>
                  </a:lnTo>
                  <a:lnTo>
                    <a:pt x="32500" y="138429"/>
                  </a:lnTo>
                  <a:lnTo>
                    <a:pt x="35539" y="88317"/>
                  </a:lnTo>
                  <a:lnTo>
                    <a:pt x="8889" y="35559"/>
                  </a:lnTo>
                  <a:lnTo>
                    <a:pt x="37464" y="21208"/>
                  </a:lnTo>
                  <a:lnTo>
                    <a:pt x="41560" y="21208"/>
                  </a:lnTo>
                  <a:lnTo>
                    <a:pt x="8889" y="0"/>
                  </a:lnTo>
                  <a:close/>
                </a:path>
                <a:path w="457200" h="865505">
                  <a:moveTo>
                    <a:pt x="41560" y="21208"/>
                  </a:moveTo>
                  <a:lnTo>
                    <a:pt x="37464" y="21208"/>
                  </a:lnTo>
                  <a:lnTo>
                    <a:pt x="64118" y="73974"/>
                  </a:lnTo>
                  <a:lnTo>
                    <a:pt x="107695" y="102234"/>
                  </a:lnTo>
                  <a:lnTo>
                    <a:pt x="113651" y="104590"/>
                  </a:lnTo>
                  <a:lnTo>
                    <a:pt x="119808" y="104505"/>
                  </a:lnTo>
                  <a:lnTo>
                    <a:pt x="125466" y="102109"/>
                  </a:lnTo>
                  <a:lnTo>
                    <a:pt x="129920" y="97535"/>
                  </a:lnTo>
                  <a:lnTo>
                    <a:pt x="132256" y="91654"/>
                  </a:lnTo>
                  <a:lnTo>
                    <a:pt x="132127" y="85534"/>
                  </a:lnTo>
                  <a:lnTo>
                    <a:pt x="129688" y="79890"/>
                  </a:lnTo>
                  <a:lnTo>
                    <a:pt x="125094" y="75437"/>
                  </a:lnTo>
                  <a:lnTo>
                    <a:pt x="41560" y="21208"/>
                  </a:lnTo>
                  <a:close/>
                </a:path>
                <a:path w="457200" h="865505">
                  <a:moveTo>
                    <a:pt x="37464" y="21208"/>
                  </a:moveTo>
                  <a:lnTo>
                    <a:pt x="8889" y="35559"/>
                  </a:lnTo>
                  <a:lnTo>
                    <a:pt x="35539" y="88317"/>
                  </a:lnTo>
                  <a:lnTo>
                    <a:pt x="37457" y="56685"/>
                  </a:lnTo>
                  <a:lnTo>
                    <a:pt x="14477" y="41782"/>
                  </a:lnTo>
                  <a:lnTo>
                    <a:pt x="39115" y="29337"/>
                  </a:lnTo>
                  <a:lnTo>
                    <a:pt x="41570" y="29337"/>
                  </a:lnTo>
                  <a:lnTo>
                    <a:pt x="37464" y="21208"/>
                  </a:lnTo>
                  <a:close/>
                </a:path>
                <a:path w="457200" h="865505">
                  <a:moveTo>
                    <a:pt x="41570" y="29337"/>
                  </a:moveTo>
                  <a:lnTo>
                    <a:pt x="39115" y="29337"/>
                  </a:lnTo>
                  <a:lnTo>
                    <a:pt x="37457" y="56685"/>
                  </a:lnTo>
                  <a:lnTo>
                    <a:pt x="64118" y="73974"/>
                  </a:lnTo>
                  <a:lnTo>
                    <a:pt x="41570" y="29337"/>
                  </a:lnTo>
                  <a:close/>
                </a:path>
                <a:path w="457200" h="865505">
                  <a:moveTo>
                    <a:pt x="39115" y="29337"/>
                  </a:moveTo>
                  <a:lnTo>
                    <a:pt x="14477" y="41782"/>
                  </a:lnTo>
                  <a:lnTo>
                    <a:pt x="37457" y="56685"/>
                  </a:lnTo>
                  <a:lnTo>
                    <a:pt x="39115" y="29337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075303" y="1036700"/>
            <a:ext cx="16808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135" dirty="0">
                <a:solidFill>
                  <a:srgbClr val="1F487C"/>
                </a:solidFill>
                <a:latin typeface="Times New Roman"/>
                <a:cs typeface="Times New Roman"/>
              </a:rPr>
              <a:t>Varianță </a:t>
            </a:r>
            <a:r>
              <a:rPr sz="1600" spc="-35" dirty="0">
                <a:solidFill>
                  <a:srgbClr val="1F487C"/>
                </a:solidFill>
                <a:latin typeface="Times New Roman"/>
                <a:cs typeface="Times New Roman"/>
              </a:rPr>
              <a:t>neexplicată  </a:t>
            </a:r>
            <a:r>
              <a:rPr sz="1600" spc="-90" dirty="0">
                <a:solidFill>
                  <a:srgbClr val="1F487C"/>
                </a:solidFill>
                <a:latin typeface="Times New Roman"/>
                <a:cs typeface="Times New Roman"/>
              </a:rPr>
              <a:t>(diferență</a:t>
            </a:r>
            <a:r>
              <a:rPr sz="1600" spc="2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40" dirty="0">
                <a:solidFill>
                  <a:srgbClr val="1F487C"/>
                </a:solidFill>
                <a:latin typeface="Times New Roman"/>
                <a:cs typeface="Times New Roman"/>
              </a:rPr>
              <a:t>reziduală)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4062603" y="1629536"/>
            <a:ext cx="9410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1F487C"/>
                </a:solidFill>
                <a:latin typeface="Times New Roman"/>
                <a:cs typeface="Times New Roman"/>
              </a:rPr>
              <a:t>Y</a:t>
            </a:r>
            <a:r>
              <a:rPr sz="1800" spc="-37" baseline="-20833" dirty="0">
                <a:solidFill>
                  <a:srgbClr val="1F487C"/>
                </a:solidFill>
                <a:latin typeface="Times New Roman"/>
                <a:cs typeface="Times New Roman"/>
              </a:rPr>
              <a:t>a</a:t>
            </a:r>
            <a:r>
              <a:rPr sz="1800" spc="-25" dirty="0">
                <a:solidFill>
                  <a:srgbClr val="1F487C"/>
                </a:solidFill>
                <a:latin typeface="Times New Roman"/>
                <a:cs typeface="Times New Roman"/>
              </a:rPr>
              <a:t>-Y’</a:t>
            </a:r>
            <a:r>
              <a:rPr sz="1800" spc="-37" baseline="-20833" dirty="0">
                <a:solidFill>
                  <a:srgbClr val="1F487C"/>
                </a:solidFill>
                <a:latin typeface="Times New Roman"/>
                <a:cs typeface="Times New Roman"/>
              </a:rPr>
              <a:t>m</a:t>
            </a:r>
            <a:r>
              <a:rPr sz="1800" spc="-25" dirty="0">
                <a:solidFill>
                  <a:srgbClr val="1F487C"/>
                </a:solidFill>
                <a:latin typeface="Times New Roman"/>
                <a:cs typeface="Times New Roman"/>
              </a:rPr>
              <a:t>=4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05000" y="152400"/>
            <a:ext cx="5876545" cy="591187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158750" rIns="0" bIns="0" rtlCol="0">
            <a:spAutoFit/>
          </a:bodyPr>
          <a:lstStyle/>
          <a:p>
            <a:pPr marL="210820">
              <a:lnSpc>
                <a:spcPct val="100000"/>
              </a:lnSpc>
              <a:spcBef>
                <a:spcPts val="1250"/>
              </a:spcBef>
            </a:pPr>
            <a:r>
              <a:rPr lang="en-US" sz="2800" b="1" spc="-15" dirty="0" err="1" smtClean="0"/>
              <a:t>R</a:t>
            </a:r>
            <a:r>
              <a:rPr sz="2800" b="1" spc="-15" dirty="0" err="1" smtClean="0">
                <a:latin typeface="Carlito"/>
                <a:cs typeface="Carlito"/>
              </a:rPr>
              <a:t>egresia</a:t>
            </a:r>
            <a:r>
              <a:rPr sz="2800" b="1" spc="-15" dirty="0" smtClean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nu </a:t>
            </a:r>
            <a:r>
              <a:rPr sz="2800" b="1" spc="-25" dirty="0">
                <a:latin typeface="Carlito"/>
                <a:cs typeface="Carlito"/>
              </a:rPr>
              <a:t>este </a:t>
            </a:r>
            <a:r>
              <a:rPr sz="2800" b="1" spc="-5" dirty="0">
                <a:latin typeface="Carlito"/>
                <a:cs typeface="Carlito"/>
              </a:rPr>
              <a:t>simetrică</a:t>
            </a:r>
            <a:r>
              <a:rPr sz="2800" b="1" spc="75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!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2000" y="1143000"/>
            <a:ext cx="8153400" cy="22563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dacă </a:t>
            </a:r>
            <a:r>
              <a:rPr sz="2800" spc="-25" dirty="0">
                <a:latin typeface="Carlito"/>
                <a:cs typeface="Carlito"/>
              </a:rPr>
              <a:t>inversăm </a:t>
            </a:r>
            <a:r>
              <a:rPr sz="2800" spc="-10" dirty="0">
                <a:latin typeface="Carlito"/>
                <a:cs typeface="Carlito"/>
              </a:rPr>
              <a:t>variabilele </a:t>
            </a:r>
            <a:r>
              <a:rPr sz="2800" spc="-15" dirty="0">
                <a:latin typeface="Carlito"/>
                <a:cs typeface="Carlito"/>
              </a:rPr>
              <a:t>în </a:t>
            </a:r>
            <a:r>
              <a:rPr sz="2800" spc="-5" dirty="0">
                <a:latin typeface="Carlito"/>
                <a:cs typeface="Carlito"/>
              </a:rPr>
              <a:t>ecuaţia de </a:t>
            </a:r>
            <a:r>
              <a:rPr sz="2800" spc="-15" dirty="0">
                <a:latin typeface="Carlito"/>
                <a:cs typeface="Carlito"/>
              </a:rPr>
              <a:t>regresie </a:t>
            </a:r>
            <a:r>
              <a:rPr sz="2800" spc="-10" dirty="0">
                <a:latin typeface="Carlito"/>
                <a:cs typeface="Carlito"/>
              </a:rPr>
              <a:t>se  </a:t>
            </a:r>
            <a:r>
              <a:rPr sz="2800" spc="-25" dirty="0">
                <a:latin typeface="Carlito"/>
                <a:cs typeface="Carlito"/>
              </a:rPr>
              <a:t>va </a:t>
            </a:r>
            <a:r>
              <a:rPr sz="2800" spc="-10" dirty="0">
                <a:latin typeface="Carlito"/>
                <a:cs typeface="Carlito"/>
              </a:rPr>
              <a:t>obţine </a:t>
            </a:r>
            <a:r>
              <a:rPr sz="2800" spc="-5" dirty="0">
                <a:latin typeface="Carlito"/>
                <a:cs typeface="Carlito"/>
              </a:rPr>
              <a:t>o linie de </a:t>
            </a:r>
            <a:r>
              <a:rPr sz="2800" spc="-15" dirty="0">
                <a:latin typeface="Carlito"/>
                <a:cs typeface="Carlito"/>
              </a:rPr>
              <a:t>regresie</a:t>
            </a:r>
            <a:r>
              <a:rPr sz="2800" spc="4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diferită</a:t>
            </a:r>
            <a:endParaRPr sz="2800" dirty="0">
              <a:latin typeface="Carlito"/>
              <a:cs typeface="Carlito"/>
            </a:endParaRPr>
          </a:p>
          <a:p>
            <a:pPr marL="355600" marR="6985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dacă </a:t>
            </a:r>
            <a:r>
              <a:rPr sz="2800" spc="-5" dirty="0">
                <a:latin typeface="Carlito"/>
                <a:cs typeface="Carlito"/>
              </a:rPr>
              <a:t>se </a:t>
            </a:r>
            <a:r>
              <a:rPr sz="2800" spc="-25" dirty="0">
                <a:latin typeface="Carlito"/>
                <a:cs typeface="Carlito"/>
              </a:rPr>
              <a:t>inversează </a:t>
            </a:r>
            <a:r>
              <a:rPr sz="2800" spc="-15" dirty="0">
                <a:latin typeface="Carlito"/>
                <a:cs typeface="Carlito"/>
              </a:rPr>
              <a:t>ordinea </a:t>
            </a:r>
            <a:r>
              <a:rPr sz="2800" spc="-10" dirty="0">
                <a:latin typeface="Carlito"/>
                <a:cs typeface="Carlito"/>
              </a:rPr>
              <a:t>variabilelor </a:t>
            </a:r>
            <a:r>
              <a:rPr sz="2800" spc="-5" dirty="0">
                <a:latin typeface="Carlito"/>
                <a:cs typeface="Carlito"/>
              </a:rPr>
              <a:t>în  </a:t>
            </a:r>
            <a:r>
              <a:rPr sz="2800" spc="-10" dirty="0">
                <a:latin typeface="Carlito"/>
                <a:cs typeface="Carlito"/>
              </a:rPr>
              <a:t>calcularea corelaţiei, </a:t>
            </a:r>
            <a:r>
              <a:rPr sz="2800" spc="-5" dirty="0">
                <a:latin typeface="Carlito"/>
                <a:cs typeface="Carlito"/>
              </a:rPr>
              <a:t>se </a:t>
            </a:r>
            <a:r>
              <a:rPr sz="2800" spc="-10" dirty="0">
                <a:latin typeface="Carlito"/>
                <a:cs typeface="Carlito"/>
              </a:rPr>
              <a:t>obţine </a:t>
            </a:r>
            <a:r>
              <a:rPr sz="2800" spc="-5" dirty="0">
                <a:latin typeface="Carlito"/>
                <a:cs typeface="Carlito"/>
              </a:rPr>
              <a:t>acelaşi </a:t>
            </a:r>
            <a:r>
              <a:rPr sz="2800" spc="-15" dirty="0">
                <a:latin typeface="Carlito"/>
                <a:cs typeface="Carlito"/>
              </a:rPr>
              <a:t>coeficient</a:t>
            </a:r>
            <a:r>
              <a:rPr sz="2800" spc="70" dirty="0">
                <a:latin typeface="Carlito"/>
                <a:cs typeface="Carlito"/>
              </a:rPr>
              <a:t> </a:t>
            </a:r>
            <a:r>
              <a:rPr sz="2800" b="1" i="1" spc="-5" dirty="0">
                <a:latin typeface="Carlito"/>
                <a:cs typeface="Carlito"/>
              </a:rPr>
              <a:t>r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30006" y="6431381"/>
            <a:ext cx="17780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888888"/>
                </a:solidFill>
                <a:latin typeface="Times New Roman"/>
                <a:cs typeface="Times New Roman"/>
              </a:rPr>
              <a:t>16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953000" y="3657600"/>
            <a:ext cx="3886200" cy="320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1000" y="3727795"/>
            <a:ext cx="3931168" cy="31302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90601"/>
            <a:ext cx="7611109" cy="50084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Modelul de </a:t>
            </a:r>
            <a:r>
              <a:rPr sz="2800" spc="-10" dirty="0">
                <a:latin typeface="Carlito"/>
                <a:cs typeface="Carlito"/>
              </a:rPr>
              <a:t>predicție </a:t>
            </a:r>
            <a:r>
              <a:rPr sz="2800" spc="-20" dirty="0">
                <a:latin typeface="Carlito"/>
                <a:cs typeface="Carlito"/>
              </a:rPr>
              <a:t>bazat </a:t>
            </a:r>
            <a:r>
              <a:rPr sz="2800" spc="-5" dirty="0">
                <a:latin typeface="Carlito"/>
                <a:cs typeface="Carlito"/>
              </a:rPr>
              <a:t>pe un singur </a:t>
            </a:r>
            <a:r>
              <a:rPr sz="2800" spc="-15" dirty="0">
                <a:latin typeface="Carlito"/>
                <a:cs typeface="Carlito"/>
              </a:rPr>
              <a:t>predictor  </a:t>
            </a:r>
            <a:r>
              <a:rPr sz="2800" spc="-25" dirty="0">
                <a:latin typeface="Carlito"/>
                <a:cs typeface="Carlito"/>
              </a:rPr>
              <a:t>(prezența </a:t>
            </a:r>
            <a:r>
              <a:rPr sz="2800" spc="-5" dirty="0">
                <a:latin typeface="Carlito"/>
                <a:cs typeface="Carlito"/>
              </a:rPr>
              <a:t>la </a:t>
            </a:r>
            <a:r>
              <a:rPr sz="2800" spc="-15" dirty="0">
                <a:latin typeface="Carlito"/>
                <a:cs typeface="Carlito"/>
              </a:rPr>
              <a:t>curs), explică </a:t>
            </a:r>
            <a:r>
              <a:rPr sz="2800" spc="-5" dirty="0">
                <a:latin typeface="Carlito"/>
                <a:cs typeface="Carlito"/>
              </a:rPr>
              <a:t>doar o </a:t>
            </a:r>
            <a:r>
              <a:rPr sz="2800" spc="-10" dirty="0">
                <a:latin typeface="Carlito"/>
                <a:cs typeface="Carlito"/>
              </a:rPr>
              <a:t>parte </a:t>
            </a:r>
            <a:r>
              <a:rPr sz="2800" spc="-5" dirty="0">
                <a:latin typeface="Carlito"/>
                <a:cs typeface="Carlito"/>
              </a:rPr>
              <a:t>(27.2%) </a:t>
            </a:r>
            <a:r>
              <a:rPr sz="2800" spc="-10" dirty="0">
                <a:latin typeface="Carlito"/>
                <a:cs typeface="Carlito"/>
              </a:rPr>
              <a:t>din  variația răspunsurilor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corecte</a:t>
            </a:r>
            <a:endParaRPr sz="2800" dirty="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25" dirty="0">
                <a:latin typeface="Carlito"/>
                <a:cs typeface="Carlito"/>
              </a:rPr>
              <a:t>Variație </a:t>
            </a:r>
            <a:r>
              <a:rPr sz="2800" spc="-20" dirty="0">
                <a:latin typeface="Carlito"/>
                <a:cs typeface="Carlito"/>
              </a:rPr>
              <a:t>neexplicată </a:t>
            </a:r>
            <a:r>
              <a:rPr sz="2800" spc="-5" dirty="0">
                <a:latin typeface="Carlito"/>
                <a:cs typeface="Carlito"/>
              </a:rPr>
              <a:t>=</a:t>
            </a:r>
            <a:r>
              <a:rPr sz="2800" spc="6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72.8%</a:t>
            </a:r>
            <a:endParaRPr sz="2800" dirty="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35" dirty="0">
                <a:latin typeface="Carlito"/>
                <a:cs typeface="Carlito"/>
              </a:rPr>
              <a:t>Trebuie </a:t>
            </a:r>
            <a:r>
              <a:rPr sz="2800" spc="-5" dirty="0">
                <a:latin typeface="Carlito"/>
                <a:cs typeface="Carlito"/>
              </a:rPr>
              <a:t>să </a:t>
            </a:r>
            <a:r>
              <a:rPr sz="2800" spc="-20" dirty="0">
                <a:latin typeface="Carlito"/>
                <a:cs typeface="Carlito"/>
              </a:rPr>
              <a:t>existe, </a:t>
            </a:r>
            <a:r>
              <a:rPr sz="2800" spc="-10" dirty="0">
                <a:latin typeface="Carlito"/>
                <a:cs typeface="Carlito"/>
              </a:rPr>
              <a:t>deci, </a:t>
            </a:r>
            <a:r>
              <a:rPr sz="2800" spc="-5" dirty="0">
                <a:latin typeface="Carlito"/>
                <a:cs typeface="Carlito"/>
              </a:rPr>
              <a:t>și alți</a:t>
            </a:r>
            <a:r>
              <a:rPr sz="2800" spc="114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predictori…</a:t>
            </a:r>
            <a:endParaRPr sz="2800" dirty="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150" dirty="0">
                <a:latin typeface="Arial"/>
                <a:cs typeface="Arial"/>
              </a:rPr>
              <a:t> </a:t>
            </a:r>
            <a:r>
              <a:rPr sz="2400" dirty="0">
                <a:latin typeface="Carlito"/>
                <a:cs typeface="Carlito"/>
              </a:rPr>
              <a:t>?</a:t>
            </a:r>
          </a:p>
          <a:p>
            <a:pPr marL="4699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150" dirty="0">
                <a:latin typeface="Arial"/>
                <a:cs typeface="Arial"/>
              </a:rPr>
              <a:t> </a:t>
            </a:r>
            <a:r>
              <a:rPr sz="2400" dirty="0">
                <a:latin typeface="Carlito"/>
                <a:cs typeface="Carlito"/>
              </a:rPr>
              <a:t>?</a:t>
            </a:r>
          </a:p>
          <a:p>
            <a:pPr marL="4699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150" dirty="0">
                <a:latin typeface="Arial"/>
                <a:cs typeface="Arial"/>
              </a:rPr>
              <a:t> </a:t>
            </a:r>
            <a:r>
              <a:rPr sz="2400" dirty="0">
                <a:latin typeface="Carlito"/>
                <a:cs typeface="Carlito"/>
              </a:rPr>
              <a:t>?</a:t>
            </a:r>
          </a:p>
          <a:p>
            <a:pPr marL="4699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150" dirty="0">
                <a:latin typeface="Arial"/>
                <a:cs typeface="Arial"/>
              </a:rPr>
              <a:t> </a:t>
            </a:r>
            <a:r>
              <a:rPr sz="2400" dirty="0">
                <a:latin typeface="Carlito"/>
                <a:cs typeface="Carlito"/>
              </a:rPr>
              <a:t>?</a:t>
            </a:r>
          </a:p>
          <a:p>
            <a:pPr marL="4699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245" dirty="0">
                <a:latin typeface="Arial"/>
                <a:cs typeface="Arial"/>
              </a:rPr>
              <a:t> </a:t>
            </a:r>
            <a:r>
              <a:rPr sz="2400" dirty="0">
                <a:latin typeface="Carlito"/>
                <a:cs typeface="Carlito"/>
              </a:rPr>
              <a:t>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3400" y="304800"/>
            <a:ext cx="8229600" cy="725805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sz="3200" b="1" spc="-5" dirty="0">
                <a:latin typeface="Carlito"/>
                <a:cs typeface="Carlito"/>
              </a:rPr>
              <a:t>Modelul </a:t>
            </a:r>
            <a:r>
              <a:rPr sz="3200" b="1" spc="-10" dirty="0">
                <a:latin typeface="Carlito"/>
                <a:cs typeface="Carlito"/>
              </a:rPr>
              <a:t>de predicție</a:t>
            </a:r>
            <a:r>
              <a:rPr sz="3200" b="1" spc="1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multivariată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5416" y="2710585"/>
            <a:ext cx="8399984" cy="3575337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439"/>
              </a:spcBef>
            </a:pPr>
            <a:r>
              <a:rPr sz="2800" spc="-5" dirty="0">
                <a:latin typeface="Carlito"/>
                <a:cs typeface="Carlito"/>
              </a:rPr>
              <a:t>Unde</a:t>
            </a:r>
            <a:endParaRPr sz="2800" dirty="0">
              <a:latin typeface="Carlito"/>
              <a:cs typeface="Carlito"/>
            </a:endParaRPr>
          </a:p>
          <a:p>
            <a:pPr marL="419100" marR="669925" indent="-342900">
              <a:lnSpc>
                <a:spcPts val="3020"/>
              </a:lnSpc>
              <a:spcBef>
                <a:spcPts val="720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800" b="1" spc="5" dirty="0">
                <a:latin typeface="Carlito"/>
                <a:cs typeface="Carlito"/>
              </a:rPr>
              <a:t>Y’ </a:t>
            </a:r>
            <a:r>
              <a:rPr sz="2800" spc="-20" dirty="0">
                <a:latin typeface="Carlito"/>
                <a:cs typeface="Carlito"/>
              </a:rPr>
              <a:t>este </a:t>
            </a:r>
            <a:r>
              <a:rPr sz="2800" spc="-15" dirty="0">
                <a:latin typeface="Carlito"/>
                <a:cs typeface="Carlito"/>
              </a:rPr>
              <a:t>valoarea </a:t>
            </a:r>
            <a:r>
              <a:rPr sz="2800" spc="-20" dirty="0">
                <a:latin typeface="Carlito"/>
                <a:cs typeface="Carlito"/>
              </a:rPr>
              <a:t>estimată </a:t>
            </a:r>
            <a:r>
              <a:rPr sz="2800" spc="-10" dirty="0">
                <a:latin typeface="Carlito"/>
                <a:cs typeface="Carlito"/>
              </a:rPr>
              <a:t>pentru variabila criteriu  </a:t>
            </a:r>
            <a:r>
              <a:rPr sz="2800" spc="-15" dirty="0">
                <a:latin typeface="Carlito"/>
                <a:cs typeface="Carlito"/>
              </a:rPr>
              <a:t>(dependentă)</a:t>
            </a:r>
            <a:endParaRPr sz="2800" dirty="0">
              <a:latin typeface="Carlito"/>
              <a:cs typeface="Carlito"/>
            </a:endParaRPr>
          </a:p>
          <a:p>
            <a:pPr marL="419100" indent="-342900">
              <a:lnSpc>
                <a:spcPct val="100000"/>
              </a:lnSpc>
              <a:spcBef>
                <a:spcPts val="295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800" b="1" dirty="0">
                <a:latin typeface="Carlito"/>
                <a:cs typeface="Carlito"/>
              </a:rPr>
              <a:t>a</a:t>
            </a:r>
            <a:r>
              <a:rPr sz="2775" b="1" baseline="-21021" dirty="0">
                <a:latin typeface="Carlito"/>
                <a:cs typeface="Carlito"/>
              </a:rPr>
              <a:t>i </a:t>
            </a:r>
            <a:r>
              <a:rPr sz="2800" spc="-20" dirty="0">
                <a:latin typeface="Carlito"/>
                <a:cs typeface="Carlito"/>
              </a:rPr>
              <a:t>este </a:t>
            </a:r>
            <a:r>
              <a:rPr sz="2800" spc="-5" dirty="0">
                <a:latin typeface="Carlito"/>
                <a:cs typeface="Carlito"/>
              </a:rPr>
              <a:t>punctul de </a:t>
            </a:r>
            <a:r>
              <a:rPr sz="2800" spc="-10" dirty="0">
                <a:latin typeface="Carlito"/>
                <a:cs typeface="Carlito"/>
              </a:rPr>
              <a:t>origine </a:t>
            </a:r>
            <a:r>
              <a:rPr sz="2800" spc="-5" dirty="0">
                <a:latin typeface="Carlito"/>
                <a:cs typeface="Carlito"/>
              </a:rPr>
              <a:t>al </a:t>
            </a:r>
            <a:r>
              <a:rPr sz="2800" spc="-10" dirty="0">
                <a:latin typeface="Carlito"/>
                <a:cs typeface="Carlito"/>
              </a:rPr>
              <a:t>liniei</a:t>
            </a:r>
            <a:r>
              <a:rPr sz="2800" spc="-12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(constanta)</a:t>
            </a:r>
            <a:endParaRPr sz="2800" dirty="0">
              <a:latin typeface="Carlito"/>
              <a:cs typeface="Carlito"/>
            </a:endParaRPr>
          </a:p>
          <a:p>
            <a:pPr marL="419100" marR="1197610" indent="-342900">
              <a:lnSpc>
                <a:spcPts val="3020"/>
              </a:lnSpc>
              <a:spcBef>
                <a:spcPts val="725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800" b="1" spc="-5" dirty="0">
                <a:latin typeface="Carlito"/>
                <a:cs typeface="Carlito"/>
              </a:rPr>
              <a:t>b</a:t>
            </a:r>
            <a:r>
              <a:rPr sz="2775" b="1" spc="-7" baseline="-21021" dirty="0">
                <a:latin typeface="Carlito"/>
                <a:cs typeface="Carlito"/>
              </a:rPr>
              <a:t>1</a:t>
            </a:r>
            <a:r>
              <a:rPr sz="2800" b="1" spc="-5" dirty="0">
                <a:latin typeface="Carlito"/>
                <a:cs typeface="Carlito"/>
              </a:rPr>
              <a:t>, </a:t>
            </a:r>
            <a:r>
              <a:rPr sz="2800" b="1" dirty="0">
                <a:latin typeface="Carlito"/>
                <a:cs typeface="Carlito"/>
              </a:rPr>
              <a:t>b</a:t>
            </a:r>
            <a:r>
              <a:rPr sz="2775" b="1" baseline="-21021" dirty="0">
                <a:latin typeface="Carlito"/>
                <a:cs typeface="Carlito"/>
              </a:rPr>
              <a:t>2</a:t>
            </a:r>
            <a:r>
              <a:rPr sz="2800" b="1" dirty="0">
                <a:latin typeface="Carlito"/>
                <a:cs typeface="Carlito"/>
              </a:rPr>
              <a:t>, </a:t>
            </a:r>
            <a:r>
              <a:rPr sz="2800" b="1" spc="-5" dirty="0">
                <a:latin typeface="Carlito"/>
                <a:cs typeface="Carlito"/>
              </a:rPr>
              <a:t>b</a:t>
            </a:r>
            <a:r>
              <a:rPr sz="2775" b="1" spc="-7" baseline="-21021" dirty="0">
                <a:latin typeface="Carlito"/>
                <a:cs typeface="Carlito"/>
              </a:rPr>
              <a:t>3</a:t>
            </a:r>
            <a:r>
              <a:rPr sz="2800" b="1" spc="-5" dirty="0">
                <a:latin typeface="Carlito"/>
                <a:cs typeface="Carlito"/>
              </a:rPr>
              <a:t>... </a:t>
            </a:r>
            <a:r>
              <a:rPr sz="2800" b="1" dirty="0">
                <a:latin typeface="Carlito"/>
                <a:cs typeface="Carlito"/>
              </a:rPr>
              <a:t>b</a:t>
            </a:r>
            <a:r>
              <a:rPr sz="2775" b="1" baseline="-21021" dirty="0">
                <a:latin typeface="Carlito"/>
                <a:cs typeface="Carlito"/>
              </a:rPr>
              <a:t>k </a:t>
            </a:r>
            <a:r>
              <a:rPr sz="2800" spc="-15" dirty="0">
                <a:latin typeface="Carlito"/>
                <a:cs typeface="Carlito"/>
              </a:rPr>
              <a:t>sunt </a:t>
            </a:r>
            <a:r>
              <a:rPr sz="2800" spc="-10" dirty="0">
                <a:latin typeface="Carlito"/>
                <a:cs typeface="Carlito"/>
              </a:rPr>
              <a:t>coeficienţii </a:t>
            </a:r>
            <a:r>
              <a:rPr sz="2800" b="1" i="1" spc="-5" dirty="0">
                <a:latin typeface="Carlito"/>
                <a:cs typeface="Carlito"/>
              </a:rPr>
              <a:t>b </a:t>
            </a:r>
            <a:r>
              <a:rPr sz="2800" spc="-10" dirty="0">
                <a:latin typeface="Carlito"/>
                <a:cs typeface="Carlito"/>
              </a:rPr>
              <a:t>pentru </a:t>
            </a:r>
            <a:r>
              <a:rPr sz="2800" spc="-5" dirty="0">
                <a:latin typeface="Carlito"/>
                <a:cs typeface="Carlito"/>
              </a:rPr>
              <a:t>cele k  </a:t>
            </a:r>
            <a:r>
              <a:rPr sz="2800" spc="-10" dirty="0">
                <a:latin typeface="Carlito"/>
                <a:cs typeface="Carlito"/>
              </a:rPr>
              <a:t>variabile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predictor</a:t>
            </a:r>
            <a:endParaRPr sz="2800" dirty="0">
              <a:latin typeface="Carlito"/>
              <a:cs typeface="Carlito"/>
            </a:endParaRPr>
          </a:p>
          <a:p>
            <a:pPr marL="419100" indent="-342900">
              <a:lnSpc>
                <a:spcPct val="100000"/>
              </a:lnSpc>
              <a:spcBef>
                <a:spcPts val="295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800" b="1" spc="-5" dirty="0">
                <a:latin typeface="Carlito"/>
                <a:cs typeface="Carlito"/>
              </a:rPr>
              <a:t>X</a:t>
            </a:r>
            <a:r>
              <a:rPr sz="2775" b="1" spc="-7" baseline="-21021" dirty="0">
                <a:latin typeface="Carlito"/>
                <a:cs typeface="Carlito"/>
              </a:rPr>
              <a:t>1</a:t>
            </a:r>
            <a:r>
              <a:rPr sz="2800" b="1" spc="-5" dirty="0">
                <a:latin typeface="Carlito"/>
                <a:cs typeface="Carlito"/>
              </a:rPr>
              <a:t>, </a:t>
            </a:r>
            <a:r>
              <a:rPr sz="2800" b="1" dirty="0">
                <a:latin typeface="Carlito"/>
                <a:cs typeface="Carlito"/>
              </a:rPr>
              <a:t>X</a:t>
            </a:r>
            <a:r>
              <a:rPr sz="2775" b="1" baseline="-21021" dirty="0">
                <a:latin typeface="Carlito"/>
                <a:cs typeface="Carlito"/>
              </a:rPr>
              <a:t>2</a:t>
            </a:r>
            <a:r>
              <a:rPr sz="2800" b="1" dirty="0">
                <a:latin typeface="Carlito"/>
                <a:cs typeface="Carlito"/>
              </a:rPr>
              <a:t>, </a:t>
            </a:r>
            <a:r>
              <a:rPr sz="2800" b="1" spc="-5" dirty="0">
                <a:latin typeface="Carlito"/>
                <a:cs typeface="Carlito"/>
              </a:rPr>
              <a:t>X</a:t>
            </a:r>
            <a:r>
              <a:rPr sz="2775" b="1" spc="-7" baseline="-21021" dirty="0">
                <a:latin typeface="Carlito"/>
                <a:cs typeface="Carlito"/>
              </a:rPr>
              <a:t>3</a:t>
            </a:r>
            <a:r>
              <a:rPr sz="2800" b="1" spc="-5" dirty="0">
                <a:latin typeface="Carlito"/>
                <a:cs typeface="Carlito"/>
              </a:rPr>
              <a:t>.... </a:t>
            </a:r>
            <a:r>
              <a:rPr sz="2800" b="1" dirty="0">
                <a:latin typeface="Carlito"/>
                <a:cs typeface="Carlito"/>
              </a:rPr>
              <a:t>X</a:t>
            </a:r>
            <a:r>
              <a:rPr sz="2775" b="1" baseline="-21021" dirty="0">
                <a:latin typeface="Carlito"/>
                <a:cs typeface="Carlito"/>
              </a:rPr>
              <a:t>k </a:t>
            </a:r>
            <a:r>
              <a:rPr sz="2800" spc="-15" dirty="0">
                <a:latin typeface="Carlito"/>
                <a:cs typeface="Carlito"/>
              </a:rPr>
              <a:t>sunt </a:t>
            </a:r>
            <a:r>
              <a:rPr sz="2800" spc="-10" dirty="0">
                <a:latin typeface="Carlito"/>
                <a:cs typeface="Carlito"/>
              </a:rPr>
              <a:t>valorile </a:t>
            </a:r>
            <a:r>
              <a:rPr sz="2800" spc="-5" dirty="0">
                <a:latin typeface="Carlito"/>
                <a:cs typeface="Carlito"/>
              </a:rPr>
              <a:t>celor k </a:t>
            </a:r>
            <a:r>
              <a:rPr sz="2800" spc="-10" dirty="0">
                <a:latin typeface="Carlito"/>
                <a:cs typeface="Carlito"/>
              </a:rPr>
              <a:t>variabile</a:t>
            </a:r>
            <a:r>
              <a:rPr sz="2800" spc="-8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predictor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72643" y="2085519"/>
            <a:ext cx="13525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i="1" spc="15" dirty="0">
                <a:latin typeface="Times New Roman"/>
                <a:cs typeface="Times New Roman"/>
              </a:rPr>
              <a:t>k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45619" y="2085519"/>
            <a:ext cx="13525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i="1" spc="15" dirty="0">
                <a:latin typeface="Times New Roman"/>
                <a:cs typeface="Times New Roman"/>
              </a:rPr>
              <a:t>k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78762" y="1808837"/>
            <a:ext cx="2075814" cy="523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503045" algn="l"/>
              </a:tabLst>
            </a:pPr>
            <a:r>
              <a:rPr sz="3250" spc="40" dirty="0">
                <a:latin typeface="Symbol"/>
                <a:cs typeface="Symbol"/>
              </a:rPr>
              <a:t></a:t>
            </a:r>
            <a:r>
              <a:rPr sz="3250" spc="-325" dirty="0">
                <a:latin typeface="Times New Roman"/>
                <a:cs typeface="Times New Roman"/>
              </a:rPr>
              <a:t> </a:t>
            </a:r>
            <a:r>
              <a:rPr sz="3250" spc="15" dirty="0">
                <a:latin typeface="Times New Roman"/>
                <a:cs typeface="Times New Roman"/>
              </a:rPr>
              <a:t>....</a:t>
            </a:r>
            <a:r>
              <a:rPr sz="3250" spc="-390" dirty="0">
                <a:latin typeface="Times New Roman"/>
                <a:cs typeface="Times New Roman"/>
              </a:rPr>
              <a:t> </a:t>
            </a:r>
            <a:r>
              <a:rPr sz="3250" spc="40" dirty="0">
                <a:latin typeface="Symbol"/>
                <a:cs typeface="Symbol"/>
              </a:rPr>
              <a:t></a:t>
            </a:r>
            <a:r>
              <a:rPr sz="3250" spc="-220" dirty="0">
                <a:latin typeface="Times New Roman"/>
                <a:cs typeface="Times New Roman"/>
              </a:rPr>
              <a:t> </a:t>
            </a:r>
            <a:r>
              <a:rPr sz="3250" i="1" spc="35" dirty="0">
                <a:latin typeface="Times New Roman"/>
                <a:cs typeface="Times New Roman"/>
              </a:rPr>
              <a:t>b	</a:t>
            </a:r>
            <a:r>
              <a:rPr sz="3250" spc="35" dirty="0">
                <a:latin typeface="Times New Roman"/>
                <a:cs typeface="Times New Roman"/>
              </a:rPr>
              <a:t>*</a:t>
            </a:r>
            <a:r>
              <a:rPr sz="3250" spc="-195" dirty="0">
                <a:latin typeface="Times New Roman"/>
                <a:cs typeface="Times New Roman"/>
              </a:rPr>
              <a:t> </a:t>
            </a:r>
            <a:r>
              <a:rPr sz="3250" i="1" spc="45" dirty="0">
                <a:latin typeface="Times New Roman"/>
                <a:cs typeface="Times New Roman"/>
              </a:rPr>
              <a:t>X</a:t>
            </a:r>
            <a:endParaRPr sz="32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43608" y="2085519"/>
            <a:ext cx="14922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spc="20" dirty="0">
                <a:latin typeface="Times New Roman"/>
                <a:cs typeface="Times New Roman"/>
              </a:rPr>
              <a:t>3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40134" y="2085519"/>
            <a:ext cx="14922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spc="20" dirty="0">
                <a:latin typeface="Times New Roman"/>
                <a:cs typeface="Times New Roman"/>
              </a:rPr>
              <a:t>3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50777" y="1808837"/>
            <a:ext cx="1282065" cy="523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110"/>
              </a:spcBef>
              <a:buFont typeface="Symbol"/>
              <a:buChar char=""/>
              <a:tabLst>
                <a:tab pos="319405" algn="l"/>
                <a:tab pos="710565" algn="l"/>
              </a:tabLst>
            </a:pPr>
            <a:r>
              <a:rPr sz="3250" i="1" spc="35" dirty="0">
                <a:latin typeface="Times New Roman"/>
                <a:cs typeface="Times New Roman"/>
              </a:rPr>
              <a:t>b	</a:t>
            </a:r>
            <a:r>
              <a:rPr sz="3250" spc="35" dirty="0">
                <a:latin typeface="Times New Roman"/>
                <a:cs typeface="Times New Roman"/>
              </a:rPr>
              <a:t>*</a:t>
            </a:r>
            <a:r>
              <a:rPr sz="3250" spc="-200" dirty="0">
                <a:latin typeface="Times New Roman"/>
                <a:cs typeface="Times New Roman"/>
              </a:rPr>
              <a:t> </a:t>
            </a:r>
            <a:r>
              <a:rPr sz="3250" i="1" spc="45" dirty="0">
                <a:latin typeface="Times New Roman"/>
                <a:cs typeface="Times New Roman"/>
              </a:rPr>
              <a:t>X</a:t>
            </a:r>
            <a:endParaRPr sz="32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08350" y="2085519"/>
            <a:ext cx="14922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spc="20" dirty="0">
                <a:latin typeface="Times New Roman"/>
                <a:cs typeface="Times New Roman"/>
              </a:rPr>
              <a:t>2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89534" y="2085519"/>
            <a:ext cx="14922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spc="20" dirty="0">
                <a:latin typeface="Times New Roman"/>
                <a:cs typeface="Times New Roman"/>
              </a:rPr>
              <a:t>2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91761" y="1808837"/>
            <a:ext cx="1297940" cy="523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110"/>
              </a:spcBef>
              <a:buFont typeface="Symbol"/>
              <a:buChar char=""/>
              <a:tabLst>
                <a:tab pos="320675" algn="l"/>
                <a:tab pos="725805" algn="l"/>
              </a:tabLst>
            </a:pPr>
            <a:r>
              <a:rPr sz="3250" i="1" spc="35" dirty="0">
                <a:latin typeface="Times New Roman"/>
                <a:cs typeface="Times New Roman"/>
              </a:rPr>
              <a:t>b	</a:t>
            </a:r>
            <a:r>
              <a:rPr sz="3250" spc="35" dirty="0">
                <a:latin typeface="Times New Roman"/>
                <a:cs typeface="Times New Roman"/>
              </a:rPr>
              <a:t>*</a:t>
            </a:r>
            <a:r>
              <a:rPr sz="3250" spc="-190" dirty="0">
                <a:latin typeface="Times New Roman"/>
                <a:cs typeface="Times New Roman"/>
              </a:rPr>
              <a:t> </a:t>
            </a:r>
            <a:r>
              <a:rPr sz="3250" i="1" spc="45" dirty="0">
                <a:latin typeface="Times New Roman"/>
                <a:cs typeface="Times New Roman"/>
              </a:rPr>
              <a:t>X</a:t>
            </a:r>
            <a:endParaRPr sz="32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67689" y="2085519"/>
            <a:ext cx="14922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spc="20" dirty="0">
                <a:latin typeface="Times New Roman"/>
                <a:cs typeface="Times New Roman"/>
              </a:rPr>
              <a:t>1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6132" y="1808837"/>
            <a:ext cx="2529205" cy="5924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0800">
              <a:lnSpc>
                <a:spcPts val="3035"/>
              </a:lnSpc>
              <a:spcBef>
                <a:spcPts val="110"/>
              </a:spcBef>
              <a:tabLst>
                <a:tab pos="521334" algn="l"/>
                <a:tab pos="1250950" algn="l"/>
              </a:tabLst>
            </a:pPr>
            <a:r>
              <a:rPr sz="3250" i="1" spc="40" dirty="0">
                <a:latin typeface="Times New Roman"/>
                <a:cs typeface="Times New Roman"/>
              </a:rPr>
              <a:t>Y</a:t>
            </a:r>
            <a:r>
              <a:rPr sz="3250" i="1" spc="-345" dirty="0">
                <a:latin typeface="Times New Roman"/>
                <a:cs typeface="Times New Roman"/>
              </a:rPr>
              <a:t> </a:t>
            </a:r>
            <a:r>
              <a:rPr sz="2850" spc="7" baseline="42397" dirty="0">
                <a:latin typeface="Times New Roman"/>
                <a:cs typeface="Times New Roman"/>
              </a:rPr>
              <a:t>'	</a:t>
            </a:r>
            <a:r>
              <a:rPr sz="3250" spc="40" dirty="0">
                <a:latin typeface="Symbol"/>
                <a:cs typeface="Symbol"/>
              </a:rPr>
              <a:t></a:t>
            </a:r>
            <a:r>
              <a:rPr sz="3250" spc="-35" dirty="0">
                <a:latin typeface="Times New Roman"/>
                <a:cs typeface="Times New Roman"/>
              </a:rPr>
              <a:t> </a:t>
            </a:r>
            <a:r>
              <a:rPr sz="3250" i="1" spc="35" dirty="0">
                <a:latin typeface="Times New Roman"/>
                <a:cs typeface="Times New Roman"/>
              </a:rPr>
              <a:t>a	</a:t>
            </a:r>
            <a:r>
              <a:rPr sz="3250" spc="40" dirty="0">
                <a:latin typeface="Symbol"/>
                <a:cs typeface="Symbol"/>
              </a:rPr>
              <a:t></a:t>
            </a:r>
            <a:r>
              <a:rPr sz="3250" spc="40" dirty="0">
                <a:latin typeface="Times New Roman"/>
                <a:cs typeface="Times New Roman"/>
              </a:rPr>
              <a:t> </a:t>
            </a:r>
            <a:r>
              <a:rPr sz="3250" i="1" spc="35" dirty="0">
                <a:latin typeface="Times New Roman"/>
                <a:cs typeface="Times New Roman"/>
              </a:rPr>
              <a:t>b </a:t>
            </a:r>
            <a:r>
              <a:rPr sz="3250" spc="35" dirty="0">
                <a:latin typeface="Times New Roman"/>
                <a:cs typeface="Times New Roman"/>
              </a:rPr>
              <a:t>*</a:t>
            </a:r>
            <a:r>
              <a:rPr sz="3250" spc="-114" dirty="0">
                <a:latin typeface="Times New Roman"/>
                <a:cs typeface="Times New Roman"/>
              </a:rPr>
              <a:t> </a:t>
            </a:r>
            <a:r>
              <a:rPr sz="3250" i="1" spc="45" dirty="0">
                <a:latin typeface="Times New Roman"/>
                <a:cs typeface="Times New Roman"/>
              </a:rPr>
              <a:t>X</a:t>
            </a:r>
            <a:endParaRPr sz="3250">
              <a:latin typeface="Times New Roman"/>
              <a:cs typeface="Times New Roman"/>
            </a:endParaRPr>
          </a:p>
          <a:p>
            <a:pPr marL="1054735">
              <a:lnSpc>
                <a:spcPts val="1415"/>
              </a:lnSpc>
              <a:tabLst>
                <a:tab pos="1720850" algn="l"/>
              </a:tabLst>
            </a:pPr>
            <a:r>
              <a:rPr sz="1900" i="1" spc="10" dirty="0">
                <a:latin typeface="Times New Roman"/>
                <a:cs typeface="Times New Roman"/>
              </a:rPr>
              <a:t>i	</a:t>
            </a:r>
            <a:r>
              <a:rPr sz="1900" spc="20" dirty="0">
                <a:latin typeface="Times New Roman"/>
                <a:cs typeface="Times New Roman"/>
              </a:rPr>
              <a:t>1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1" y="283286"/>
            <a:ext cx="55626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5" dirty="0" smtClean="0">
                <a:solidFill>
                  <a:srgbClr val="FF0000"/>
                </a:solidFill>
              </a:rPr>
              <a:t>Scatter</a:t>
            </a:r>
            <a:r>
              <a:rPr lang="ro-MO" sz="3200" b="1" spc="-15" dirty="0" smtClean="0">
                <a:solidFill>
                  <a:srgbClr val="FF0000"/>
                </a:solidFill>
              </a:rPr>
              <a:t> </a:t>
            </a:r>
            <a:r>
              <a:rPr sz="3200" b="1" spc="-15" dirty="0" smtClean="0">
                <a:solidFill>
                  <a:srgbClr val="FF0000"/>
                </a:solidFill>
              </a:rPr>
              <a:t>plot</a:t>
            </a:r>
            <a:r>
              <a:rPr sz="3200" b="1" spc="-60" dirty="0" smtClean="0">
                <a:solidFill>
                  <a:srgbClr val="FF0000"/>
                </a:solidFill>
              </a:rPr>
              <a:t> </a:t>
            </a:r>
            <a:r>
              <a:rPr lang="ro-MO" sz="3200" b="1" spc="-60" dirty="0" smtClean="0">
                <a:solidFill>
                  <a:srgbClr val="FF0000"/>
                </a:solidFill>
              </a:rPr>
              <a:t> </a:t>
            </a:r>
            <a:r>
              <a:rPr sz="3200" b="1" spc="-10" dirty="0" err="1" smtClean="0">
                <a:solidFill>
                  <a:srgbClr val="FF0000"/>
                </a:solidFill>
              </a:rPr>
              <a:t>trivariat</a:t>
            </a:r>
            <a:endParaRPr sz="3200" b="1" dirty="0">
              <a:solidFill>
                <a:srgbClr val="FF0000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770697" y="984313"/>
            <a:ext cx="4676140" cy="4819015"/>
            <a:chOff x="1770697" y="984313"/>
            <a:chExt cx="4676140" cy="4819015"/>
          </a:xfrm>
        </p:grpSpPr>
        <p:sp>
          <p:nvSpPr>
            <p:cNvPr id="4" name="object 4"/>
            <p:cNvSpPr/>
            <p:nvPr/>
          </p:nvSpPr>
          <p:spPr>
            <a:xfrm>
              <a:off x="2858262" y="1000505"/>
              <a:ext cx="0" cy="2859405"/>
            </a:xfrm>
            <a:custGeom>
              <a:avLst/>
              <a:gdLst/>
              <a:ahLst/>
              <a:cxnLst/>
              <a:rect l="l" t="t" r="r" b="b"/>
              <a:pathLst>
                <a:path h="2859404">
                  <a:moveTo>
                    <a:pt x="0" y="0"/>
                  </a:moveTo>
                  <a:lnTo>
                    <a:pt x="0" y="2859024"/>
                  </a:lnTo>
                </a:path>
              </a:pathLst>
            </a:custGeom>
            <a:ln w="32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86890" y="3858005"/>
              <a:ext cx="4643755" cy="1929130"/>
            </a:xfrm>
            <a:custGeom>
              <a:avLst/>
              <a:gdLst/>
              <a:ahLst/>
              <a:cxnLst/>
              <a:rect l="l" t="t" r="r" b="b"/>
              <a:pathLst>
                <a:path w="4643755" h="1929129">
                  <a:moveTo>
                    <a:pt x="4643247" y="1651"/>
                  </a:moveTo>
                  <a:lnTo>
                    <a:pt x="1071372" y="0"/>
                  </a:lnTo>
                </a:path>
                <a:path w="4643755" h="1929129">
                  <a:moveTo>
                    <a:pt x="0" y="1928812"/>
                  </a:moveTo>
                  <a:lnTo>
                    <a:pt x="1071499" y="0"/>
                  </a:lnTo>
                </a:path>
              </a:pathLst>
            </a:custGeom>
            <a:ln w="32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58134" y="3073146"/>
              <a:ext cx="1905" cy="1789430"/>
            </a:xfrm>
            <a:custGeom>
              <a:avLst/>
              <a:gdLst/>
              <a:ahLst/>
              <a:cxnLst/>
              <a:rect l="l" t="t" r="r" b="b"/>
              <a:pathLst>
                <a:path w="1904" h="1789429">
                  <a:moveTo>
                    <a:pt x="0" y="1789048"/>
                  </a:moveTo>
                  <a:lnTo>
                    <a:pt x="1524" y="0"/>
                  </a:lnTo>
                </a:path>
              </a:pathLst>
            </a:custGeom>
            <a:ln w="3200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293747" y="855204"/>
            <a:ext cx="514350" cy="69659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2000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300" spc="10" dirty="0">
                <a:latin typeface="Times New Roman"/>
                <a:cs typeface="Times New Roman"/>
              </a:rPr>
              <a:t>criteriu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83730" y="3499091"/>
            <a:ext cx="688340" cy="69659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69"/>
              </a:spcBef>
            </a:pPr>
            <a:r>
              <a:rPr sz="2000" spc="10" dirty="0">
                <a:latin typeface="Times New Roman"/>
                <a:cs typeface="Times New Roman"/>
              </a:rPr>
              <a:t>X</a:t>
            </a:r>
            <a:r>
              <a:rPr sz="1950" spc="15" baseline="-21367" dirty="0">
                <a:latin typeface="Times New Roman"/>
                <a:cs typeface="Times New Roman"/>
              </a:rPr>
              <a:t>1</a:t>
            </a:r>
            <a:endParaRPr sz="1950" baseline="-21367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45"/>
              </a:spcBef>
            </a:pPr>
            <a:r>
              <a:rPr sz="1300" spc="10" dirty="0">
                <a:latin typeface="Times New Roman"/>
                <a:cs typeface="Times New Roman"/>
              </a:rPr>
              <a:t>predictor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96644" y="5428449"/>
            <a:ext cx="688340" cy="69659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69"/>
              </a:spcBef>
            </a:pPr>
            <a:r>
              <a:rPr sz="2000" spc="5" dirty="0">
                <a:latin typeface="Times New Roman"/>
                <a:cs typeface="Times New Roman"/>
              </a:rPr>
              <a:t>X</a:t>
            </a:r>
            <a:r>
              <a:rPr sz="1950" spc="7" baseline="-21367" dirty="0">
                <a:latin typeface="Times New Roman"/>
                <a:cs typeface="Times New Roman"/>
              </a:rPr>
              <a:t>2</a:t>
            </a:r>
            <a:endParaRPr sz="1950" baseline="-21367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45"/>
              </a:spcBef>
            </a:pPr>
            <a:r>
              <a:rPr sz="1300" spc="10" dirty="0">
                <a:latin typeface="Times New Roman"/>
                <a:cs typeface="Times New Roman"/>
              </a:rPr>
              <a:t>predictor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273807" y="1566672"/>
            <a:ext cx="3688079" cy="3808095"/>
            <a:chOff x="2273807" y="1566672"/>
            <a:chExt cx="3688079" cy="3808095"/>
          </a:xfrm>
        </p:grpSpPr>
        <p:sp>
          <p:nvSpPr>
            <p:cNvPr id="11" name="object 11"/>
            <p:cNvSpPr/>
            <p:nvPr/>
          </p:nvSpPr>
          <p:spPr>
            <a:xfrm>
              <a:off x="3305555" y="2877311"/>
              <a:ext cx="227075" cy="2270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81171" y="2852927"/>
              <a:ext cx="224027" cy="2240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20311" y="2449068"/>
              <a:ext cx="227075" cy="2255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995927" y="2424683"/>
              <a:ext cx="224028" cy="22250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72889" y="2643377"/>
              <a:ext cx="1905" cy="1787525"/>
            </a:xfrm>
            <a:custGeom>
              <a:avLst/>
              <a:gdLst/>
              <a:ahLst/>
              <a:cxnLst/>
              <a:rect l="l" t="t" r="r" b="b"/>
              <a:pathLst>
                <a:path w="1904" h="1787525">
                  <a:moveTo>
                    <a:pt x="0" y="1787525"/>
                  </a:moveTo>
                  <a:lnTo>
                    <a:pt x="1524" y="0"/>
                  </a:lnTo>
                </a:path>
              </a:pathLst>
            </a:custGeom>
            <a:ln w="3200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91683" y="1591056"/>
              <a:ext cx="227075" cy="2270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0" y="1566672"/>
              <a:ext cx="224027" cy="2240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4261" y="1786890"/>
              <a:ext cx="1905" cy="3143250"/>
            </a:xfrm>
            <a:custGeom>
              <a:avLst/>
              <a:gdLst/>
              <a:ahLst/>
              <a:cxnLst/>
              <a:rect l="l" t="t" r="r" b="b"/>
              <a:pathLst>
                <a:path w="1904" h="3143250">
                  <a:moveTo>
                    <a:pt x="0" y="3143250"/>
                  </a:moveTo>
                  <a:lnTo>
                    <a:pt x="1650" y="0"/>
                  </a:lnTo>
                </a:path>
              </a:pathLst>
            </a:custGeom>
            <a:ln w="3200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91811" y="3305555"/>
              <a:ext cx="227075" cy="2270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67427" y="3281172"/>
              <a:ext cx="224028" cy="2240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44389" y="3501389"/>
              <a:ext cx="1905" cy="1857375"/>
            </a:xfrm>
            <a:custGeom>
              <a:avLst/>
              <a:gdLst/>
              <a:ahLst/>
              <a:cxnLst/>
              <a:rect l="l" t="t" r="r" b="b"/>
              <a:pathLst>
                <a:path w="1904" h="1857375">
                  <a:moveTo>
                    <a:pt x="0" y="1857375"/>
                  </a:moveTo>
                  <a:lnTo>
                    <a:pt x="1524" y="0"/>
                  </a:lnTo>
                </a:path>
              </a:pathLst>
            </a:custGeom>
            <a:ln w="3200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34811" y="2592324"/>
              <a:ext cx="227075" cy="2255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710427" y="2567939"/>
              <a:ext cx="224028" cy="22250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787389" y="2786633"/>
              <a:ext cx="1905" cy="1786255"/>
            </a:xfrm>
            <a:custGeom>
              <a:avLst/>
              <a:gdLst/>
              <a:ahLst/>
              <a:cxnLst/>
              <a:rect l="l" t="t" r="r" b="b"/>
              <a:pathLst>
                <a:path w="1904" h="1786254">
                  <a:moveTo>
                    <a:pt x="0" y="1785873"/>
                  </a:moveTo>
                  <a:lnTo>
                    <a:pt x="1524" y="0"/>
                  </a:lnTo>
                </a:path>
              </a:pathLst>
            </a:custGeom>
            <a:ln w="3200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286761" y="3858005"/>
              <a:ext cx="1643380" cy="1001394"/>
            </a:xfrm>
            <a:custGeom>
              <a:avLst/>
              <a:gdLst/>
              <a:ahLst/>
              <a:cxnLst/>
              <a:rect l="l" t="t" r="r" b="b"/>
              <a:pathLst>
                <a:path w="1643379" h="1001395">
                  <a:moveTo>
                    <a:pt x="1642872" y="0"/>
                  </a:moveTo>
                  <a:lnTo>
                    <a:pt x="558038" y="0"/>
                  </a:lnTo>
                  <a:lnTo>
                    <a:pt x="0" y="1001268"/>
                  </a:lnTo>
                  <a:lnTo>
                    <a:pt x="1084834" y="1001268"/>
                  </a:lnTo>
                  <a:lnTo>
                    <a:pt x="1642872" y="0"/>
                  </a:lnTo>
                  <a:close/>
                </a:path>
              </a:pathLst>
            </a:custGeom>
            <a:solidFill>
              <a:srgbClr val="4F81BC">
                <a:alpha val="2901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286761" y="3858005"/>
              <a:ext cx="1643380" cy="1001394"/>
            </a:xfrm>
            <a:custGeom>
              <a:avLst/>
              <a:gdLst/>
              <a:ahLst/>
              <a:cxnLst/>
              <a:rect l="l" t="t" r="r" b="b"/>
              <a:pathLst>
                <a:path w="1643379" h="1001395">
                  <a:moveTo>
                    <a:pt x="0" y="1001268"/>
                  </a:moveTo>
                  <a:lnTo>
                    <a:pt x="558038" y="0"/>
                  </a:lnTo>
                  <a:lnTo>
                    <a:pt x="1642872" y="0"/>
                  </a:lnTo>
                  <a:lnTo>
                    <a:pt x="1084834" y="1001268"/>
                  </a:lnTo>
                  <a:lnTo>
                    <a:pt x="0" y="1001268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8636" y="283286"/>
            <a:ext cx="640956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0000"/>
                </a:solidFill>
              </a:rPr>
              <a:t>Planul de </a:t>
            </a:r>
            <a:r>
              <a:rPr sz="3200" b="1" spc="-10" dirty="0">
                <a:solidFill>
                  <a:srgbClr val="FF0000"/>
                </a:solidFill>
              </a:rPr>
              <a:t>regresie</a:t>
            </a:r>
            <a:r>
              <a:rPr sz="3200" b="1" spc="-75" dirty="0">
                <a:solidFill>
                  <a:srgbClr val="FF0000"/>
                </a:solidFill>
              </a:rPr>
              <a:t> </a:t>
            </a:r>
            <a:r>
              <a:rPr sz="3200" b="1" spc="-15" dirty="0">
                <a:solidFill>
                  <a:srgbClr val="FF0000"/>
                </a:solidFill>
              </a:rPr>
              <a:t>multivariată</a:t>
            </a:r>
            <a:endParaRPr sz="3200" b="1" dirty="0">
              <a:solidFill>
                <a:srgbClr val="FF0000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46606" y="1000505"/>
            <a:ext cx="6182995" cy="4802505"/>
            <a:chOff x="1246606" y="1000505"/>
            <a:chExt cx="6182995" cy="4802505"/>
          </a:xfrm>
        </p:grpSpPr>
        <p:sp>
          <p:nvSpPr>
            <p:cNvPr id="4" name="object 4"/>
            <p:cNvSpPr/>
            <p:nvPr/>
          </p:nvSpPr>
          <p:spPr>
            <a:xfrm>
              <a:off x="3286505" y="3716273"/>
              <a:ext cx="0" cy="857250"/>
            </a:xfrm>
            <a:custGeom>
              <a:avLst/>
              <a:gdLst/>
              <a:ahLst/>
              <a:cxnLst/>
              <a:rect l="l" t="t" r="r" b="b"/>
              <a:pathLst>
                <a:path h="857250">
                  <a:moveTo>
                    <a:pt x="0" y="857250"/>
                  </a:moveTo>
                  <a:lnTo>
                    <a:pt x="0" y="0"/>
                  </a:lnTo>
                </a:path>
              </a:pathLst>
            </a:custGeom>
            <a:ln w="3200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63824" y="4591811"/>
              <a:ext cx="225551" cy="2270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39440" y="4567427"/>
              <a:ext cx="222504" cy="2240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20311" y="1662683"/>
              <a:ext cx="227075" cy="2270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95927" y="1638300"/>
              <a:ext cx="224028" cy="22402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72890" y="1858517"/>
              <a:ext cx="34925" cy="1786255"/>
            </a:xfrm>
            <a:custGeom>
              <a:avLst/>
              <a:gdLst/>
              <a:ahLst/>
              <a:cxnLst/>
              <a:rect l="l" t="t" r="r" b="b"/>
              <a:pathLst>
                <a:path w="34925" h="1786254">
                  <a:moveTo>
                    <a:pt x="0" y="1785874"/>
                  </a:moveTo>
                  <a:lnTo>
                    <a:pt x="34925" y="0"/>
                  </a:lnTo>
                </a:path>
              </a:pathLst>
            </a:custGeom>
            <a:ln w="32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163312" y="5519927"/>
              <a:ext cx="227075" cy="2270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138927" y="5495544"/>
              <a:ext cx="224028" cy="22402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44389" y="3286505"/>
              <a:ext cx="573405" cy="2214880"/>
            </a:xfrm>
            <a:custGeom>
              <a:avLst/>
              <a:gdLst/>
              <a:ahLst/>
              <a:cxnLst/>
              <a:rect l="l" t="t" r="r" b="b"/>
              <a:pathLst>
                <a:path w="573404" h="2214879">
                  <a:moveTo>
                    <a:pt x="571500" y="2214626"/>
                  </a:moveTo>
                  <a:lnTo>
                    <a:pt x="573024" y="0"/>
                  </a:lnTo>
                </a:path>
                <a:path w="573404" h="2214879">
                  <a:moveTo>
                    <a:pt x="0" y="1929384"/>
                  </a:moveTo>
                  <a:lnTo>
                    <a:pt x="1524" y="216408"/>
                  </a:lnTo>
                </a:path>
              </a:pathLst>
            </a:custGeom>
            <a:ln w="3200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34812" y="4591811"/>
              <a:ext cx="227075" cy="2270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10427" y="4567427"/>
              <a:ext cx="224028" cy="22402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59018" y="2786633"/>
              <a:ext cx="1905" cy="1786255"/>
            </a:xfrm>
            <a:custGeom>
              <a:avLst/>
              <a:gdLst/>
              <a:ahLst/>
              <a:cxnLst/>
              <a:rect l="l" t="t" r="r" b="b"/>
              <a:pathLst>
                <a:path w="1904" h="1786254">
                  <a:moveTo>
                    <a:pt x="0" y="1785873"/>
                  </a:moveTo>
                  <a:lnTo>
                    <a:pt x="1651" y="0"/>
                  </a:lnTo>
                </a:path>
              </a:pathLst>
            </a:custGeom>
            <a:ln w="3200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59306" y="2285491"/>
              <a:ext cx="6157595" cy="2255520"/>
            </a:xfrm>
            <a:custGeom>
              <a:avLst/>
              <a:gdLst/>
              <a:ahLst/>
              <a:cxnLst/>
              <a:rect l="l" t="t" r="r" b="b"/>
              <a:pathLst>
                <a:path w="6157595" h="2255520">
                  <a:moveTo>
                    <a:pt x="6157112" y="0"/>
                  </a:moveTo>
                  <a:lnTo>
                    <a:pt x="279171" y="1314450"/>
                  </a:lnTo>
                  <a:lnTo>
                    <a:pt x="0" y="2255266"/>
                  </a:lnTo>
                  <a:lnTo>
                    <a:pt x="5877966" y="940816"/>
                  </a:lnTo>
                  <a:lnTo>
                    <a:pt x="6157112" y="0"/>
                  </a:lnTo>
                  <a:close/>
                </a:path>
              </a:pathLst>
            </a:custGeom>
            <a:solidFill>
              <a:srgbClr val="4F81BC">
                <a:alpha val="368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59306" y="2285491"/>
              <a:ext cx="6157595" cy="2255520"/>
            </a:xfrm>
            <a:custGeom>
              <a:avLst/>
              <a:gdLst/>
              <a:ahLst/>
              <a:cxnLst/>
              <a:rect l="l" t="t" r="r" b="b"/>
              <a:pathLst>
                <a:path w="6157595" h="2255520">
                  <a:moveTo>
                    <a:pt x="0" y="2255266"/>
                  </a:moveTo>
                  <a:lnTo>
                    <a:pt x="279171" y="1314450"/>
                  </a:lnTo>
                  <a:lnTo>
                    <a:pt x="6157112" y="0"/>
                  </a:lnTo>
                  <a:lnTo>
                    <a:pt x="5877966" y="940816"/>
                  </a:lnTo>
                  <a:lnTo>
                    <a:pt x="0" y="2255266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91812" y="5234940"/>
              <a:ext cx="227075" cy="2270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67427" y="5210555"/>
              <a:ext cx="224028" cy="22402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878324" y="2449067"/>
              <a:ext cx="225551" cy="22555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853939" y="2424683"/>
              <a:ext cx="222504" cy="22250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929377" y="2643377"/>
              <a:ext cx="0" cy="571500"/>
            </a:xfrm>
            <a:custGeom>
              <a:avLst/>
              <a:gdLst/>
              <a:ahLst/>
              <a:cxnLst/>
              <a:rect l="l" t="t" r="r" b="b"/>
              <a:pathLst>
                <a:path h="571500">
                  <a:moveTo>
                    <a:pt x="0" y="571500"/>
                  </a:moveTo>
                  <a:lnTo>
                    <a:pt x="0" y="0"/>
                  </a:lnTo>
                </a:path>
              </a:pathLst>
            </a:custGeom>
            <a:ln w="32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377939" y="1877567"/>
              <a:ext cx="227076" cy="22555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353556" y="1853183"/>
              <a:ext cx="224027" cy="22250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430518" y="2071877"/>
              <a:ext cx="1905" cy="1000125"/>
            </a:xfrm>
            <a:custGeom>
              <a:avLst/>
              <a:gdLst/>
              <a:ahLst/>
              <a:cxnLst/>
              <a:rect l="l" t="t" r="r" b="b"/>
              <a:pathLst>
                <a:path w="1904" h="1000125">
                  <a:moveTo>
                    <a:pt x="0" y="1000125"/>
                  </a:moveTo>
                  <a:lnTo>
                    <a:pt x="1651" y="0"/>
                  </a:lnTo>
                </a:path>
              </a:pathLst>
            </a:custGeom>
            <a:ln w="32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858261" y="1000505"/>
              <a:ext cx="0" cy="2859405"/>
            </a:xfrm>
            <a:custGeom>
              <a:avLst/>
              <a:gdLst/>
              <a:ahLst/>
              <a:cxnLst/>
              <a:rect l="l" t="t" r="r" b="b"/>
              <a:pathLst>
                <a:path h="2859404">
                  <a:moveTo>
                    <a:pt x="0" y="0"/>
                  </a:moveTo>
                  <a:lnTo>
                    <a:pt x="0" y="2859024"/>
                  </a:lnTo>
                </a:path>
              </a:pathLst>
            </a:custGeom>
            <a:ln w="32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786889" y="3858005"/>
              <a:ext cx="4643755" cy="1929130"/>
            </a:xfrm>
            <a:custGeom>
              <a:avLst/>
              <a:gdLst/>
              <a:ahLst/>
              <a:cxnLst/>
              <a:rect l="l" t="t" r="r" b="b"/>
              <a:pathLst>
                <a:path w="4643755" h="1929129">
                  <a:moveTo>
                    <a:pt x="4643247" y="1651"/>
                  </a:moveTo>
                  <a:lnTo>
                    <a:pt x="1071372" y="0"/>
                  </a:lnTo>
                </a:path>
                <a:path w="4643755" h="1929129">
                  <a:moveTo>
                    <a:pt x="0" y="1928812"/>
                  </a:moveTo>
                  <a:lnTo>
                    <a:pt x="1071499" y="0"/>
                  </a:lnTo>
                </a:path>
              </a:pathLst>
            </a:custGeom>
            <a:ln w="32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293747" y="855204"/>
            <a:ext cx="514350" cy="69659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2000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300" spc="10" dirty="0">
                <a:latin typeface="Times New Roman"/>
                <a:cs typeface="Times New Roman"/>
              </a:rPr>
              <a:t>criteriu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83730" y="3499091"/>
            <a:ext cx="688340" cy="69659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69"/>
              </a:spcBef>
            </a:pPr>
            <a:r>
              <a:rPr sz="2000" spc="10" dirty="0">
                <a:latin typeface="Times New Roman"/>
                <a:cs typeface="Times New Roman"/>
              </a:rPr>
              <a:t>X</a:t>
            </a:r>
            <a:r>
              <a:rPr sz="1950" spc="15" baseline="-21367" dirty="0">
                <a:latin typeface="Times New Roman"/>
                <a:cs typeface="Times New Roman"/>
              </a:rPr>
              <a:t>1</a:t>
            </a:r>
            <a:endParaRPr sz="1950" baseline="-21367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45"/>
              </a:spcBef>
            </a:pPr>
            <a:r>
              <a:rPr sz="1300" spc="10" dirty="0">
                <a:latin typeface="Times New Roman"/>
                <a:cs typeface="Times New Roman"/>
              </a:rPr>
              <a:t>predictor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96644" y="5428449"/>
            <a:ext cx="688340" cy="69659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69"/>
              </a:spcBef>
            </a:pPr>
            <a:r>
              <a:rPr sz="2000" spc="5" dirty="0">
                <a:latin typeface="Times New Roman"/>
                <a:cs typeface="Times New Roman"/>
              </a:rPr>
              <a:t>X</a:t>
            </a:r>
            <a:r>
              <a:rPr sz="1950" spc="7" baseline="-21367" dirty="0">
                <a:latin typeface="Times New Roman"/>
                <a:cs typeface="Times New Roman"/>
              </a:rPr>
              <a:t>2</a:t>
            </a:r>
            <a:endParaRPr sz="1950" baseline="-21367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45"/>
              </a:spcBef>
            </a:pPr>
            <a:r>
              <a:rPr sz="1300" spc="10" dirty="0">
                <a:latin typeface="Times New Roman"/>
                <a:cs typeface="Times New Roman"/>
              </a:rPr>
              <a:t>predictor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535940" y="1242538"/>
            <a:ext cx="8379460" cy="5541902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dirty="0">
                <a:latin typeface="Carlito"/>
                <a:cs typeface="Carlito"/>
              </a:rPr>
              <a:t>Noțiuni </a:t>
            </a:r>
            <a:r>
              <a:rPr sz="2400" spc="-5" dirty="0">
                <a:latin typeface="Carlito"/>
                <a:cs typeface="Carlito"/>
              </a:rPr>
              <a:t>de </a:t>
            </a:r>
            <a:r>
              <a:rPr sz="2400" spc="-10" dirty="0">
                <a:latin typeface="Carlito"/>
                <a:cs typeface="Carlito"/>
              </a:rPr>
              <a:t>bază </a:t>
            </a:r>
            <a:r>
              <a:rPr sz="2400" dirty="0">
                <a:latin typeface="Carlito"/>
                <a:cs typeface="Carlito"/>
              </a:rPr>
              <a:t>– </a:t>
            </a:r>
            <a:r>
              <a:rPr sz="2400" spc="-10" dirty="0">
                <a:latin typeface="Carlito"/>
                <a:cs typeface="Carlito"/>
              </a:rPr>
              <a:t>regresia liniară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simplă</a:t>
            </a:r>
            <a:endParaRPr sz="2400" dirty="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dirty="0">
                <a:latin typeface="Carlito"/>
                <a:cs typeface="Carlito"/>
              </a:rPr>
              <a:t>Modelul de </a:t>
            </a:r>
            <a:r>
              <a:rPr sz="2400" spc="-5" dirty="0">
                <a:latin typeface="Carlito"/>
                <a:cs typeface="Carlito"/>
              </a:rPr>
              <a:t>predicție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multivariată</a:t>
            </a:r>
            <a:endParaRPr sz="2400" dirty="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5" dirty="0">
                <a:latin typeface="Carlito"/>
                <a:cs typeface="Carlito"/>
              </a:rPr>
              <a:t>Obiectivele </a:t>
            </a:r>
            <a:r>
              <a:rPr sz="2400" spc="-10" dirty="0">
                <a:latin typeface="Carlito"/>
                <a:cs typeface="Carlito"/>
              </a:rPr>
              <a:t>analizei </a:t>
            </a:r>
            <a:r>
              <a:rPr sz="2400" spc="-5" dirty="0">
                <a:latin typeface="Carlito"/>
                <a:cs typeface="Carlito"/>
              </a:rPr>
              <a:t>de </a:t>
            </a:r>
            <a:r>
              <a:rPr sz="2400" spc="-10" dirty="0">
                <a:latin typeface="Carlito"/>
                <a:cs typeface="Carlito"/>
              </a:rPr>
              <a:t>regresie</a:t>
            </a:r>
            <a:r>
              <a:rPr sz="2400" spc="5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multiplă</a:t>
            </a: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5" dirty="0">
                <a:latin typeface="Carlito"/>
                <a:cs typeface="Carlito"/>
              </a:rPr>
              <a:t>Condiţii şi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limitări</a:t>
            </a:r>
            <a:endParaRPr sz="2400" dirty="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5" dirty="0">
                <a:latin typeface="Carlito"/>
                <a:cs typeface="Carlito"/>
              </a:rPr>
              <a:t>Alegerea modelului de </a:t>
            </a:r>
            <a:r>
              <a:rPr sz="2400" spc="-10" dirty="0">
                <a:latin typeface="Carlito"/>
                <a:cs typeface="Carlito"/>
              </a:rPr>
              <a:t>analiză</a:t>
            </a:r>
            <a:endParaRPr sz="2400" dirty="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4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5" dirty="0">
                <a:latin typeface="Carlito"/>
                <a:cs typeface="Carlito"/>
              </a:rPr>
              <a:t>Volumul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eșantionului</a:t>
            </a:r>
            <a:endParaRPr sz="2400" dirty="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0" dirty="0">
                <a:latin typeface="Carlito"/>
                <a:cs typeface="Carlito"/>
              </a:rPr>
              <a:t>Regresia </a:t>
            </a:r>
            <a:r>
              <a:rPr sz="2400" spc="-5" dirty="0">
                <a:latin typeface="Carlito"/>
                <a:cs typeface="Carlito"/>
              </a:rPr>
              <a:t>multiplă </a:t>
            </a:r>
            <a:r>
              <a:rPr sz="2400" dirty="0">
                <a:latin typeface="Carlito"/>
                <a:cs typeface="Carlito"/>
              </a:rPr>
              <a:t>cu</a:t>
            </a:r>
            <a:r>
              <a:rPr sz="2400" spc="15" dirty="0">
                <a:latin typeface="Carlito"/>
                <a:cs typeface="Carlito"/>
              </a:rPr>
              <a:t> </a:t>
            </a:r>
            <a:r>
              <a:rPr sz="2400" spc="-5" dirty="0" smtClean="0">
                <a:latin typeface="Carlito"/>
                <a:cs typeface="Carlito"/>
              </a:rPr>
              <a:t>SPSS</a:t>
            </a:r>
            <a:r>
              <a:rPr lang="en-US" sz="2400" b="1" dirty="0"/>
              <a:t> </a:t>
            </a:r>
            <a:r>
              <a:rPr lang="en-US" sz="2400" b="1" dirty="0" smtClean="0"/>
              <a:t>/Statistical </a:t>
            </a:r>
            <a:r>
              <a:rPr lang="en-US" sz="2400" b="1" dirty="0"/>
              <a:t>Package for the Social </a:t>
            </a:r>
            <a:r>
              <a:rPr lang="en-US" sz="2400" b="1" dirty="0" smtClean="0"/>
              <a:t>Sciences/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409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15" dirty="0">
                <a:latin typeface="Carlito"/>
                <a:cs typeface="Carlito"/>
              </a:rPr>
              <a:t>Operații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preliminare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15" dirty="0">
                <a:latin typeface="Carlito"/>
                <a:cs typeface="Carlito"/>
              </a:rPr>
              <a:t>Procedura </a:t>
            </a:r>
            <a:r>
              <a:rPr sz="2400" spc="-5" dirty="0">
                <a:latin typeface="Carlito"/>
                <a:cs typeface="Carlito"/>
              </a:rPr>
              <a:t>de</a:t>
            </a:r>
            <a:r>
              <a:rPr sz="2400" spc="4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calcul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15" dirty="0">
                <a:latin typeface="Carlito"/>
                <a:cs typeface="Carlito"/>
              </a:rPr>
              <a:t>Interpretarea</a:t>
            </a:r>
            <a:r>
              <a:rPr sz="2400" spc="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rezultatelor</a:t>
            </a:r>
            <a:endParaRPr sz="2400" dirty="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5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5" dirty="0">
                <a:latin typeface="Carlito"/>
                <a:cs typeface="Carlito"/>
              </a:rPr>
              <a:t>Validarea </a:t>
            </a:r>
            <a:r>
              <a:rPr sz="2400" spc="-5" dirty="0">
                <a:latin typeface="Carlito"/>
                <a:cs typeface="Carlito"/>
              </a:rPr>
              <a:t>modelului de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regresie</a:t>
            </a:r>
            <a:endParaRPr sz="2400" dirty="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5" dirty="0" err="1">
                <a:latin typeface="Carlito"/>
                <a:cs typeface="Carlito"/>
              </a:rPr>
              <a:t>Raportarea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5" dirty="0" err="1" smtClean="0">
                <a:latin typeface="Carlito"/>
                <a:cs typeface="Carlito"/>
              </a:rPr>
              <a:t>rezultatelor</a:t>
            </a:r>
            <a:r>
              <a:rPr lang="en-US" sz="2400" spc="-15" dirty="0" smtClean="0">
                <a:latin typeface="Carlito"/>
                <a:cs typeface="Carlito"/>
              </a:rPr>
              <a:t>/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9433" y="181178"/>
            <a:ext cx="6025133" cy="553998"/>
          </a:xfrm>
        </p:spPr>
        <p:txBody>
          <a:bodyPr/>
          <a:lstStyle/>
          <a:p>
            <a:pPr algn="ctr"/>
            <a:r>
              <a:rPr lang="en-US" b="1" dirty="0" smtClean="0"/>
              <a:t>RLM</a:t>
            </a:r>
            <a:endParaRPr 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5873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sz="3200" b="1" spc="-10" dirty="0">
                <a:solidFill>
                  <a:srgbClr val="FF0000"/>
                </a:solidFill>
                <a:latin typeface="Carlito"/>
                <a:cs typeface="Carlito"/>
              </a:rPr>
              <a:t>Indicatori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ai </a:t>
            </a: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intensității</a:t>
            </a:r>
            <a:r>
              <a:rPr sz="3200" b="1" spc="-6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10" dirty="0">
                <a:solidFill>
                  <a:srgbClr val="FF0000"/>
                </a:solidFill>
                <a:latin typeface="Carlito"/>
                <a:cs typeface="Carlito"/>
              </a:rPr>
              <a:t>predicției</a:t>
            </a:r>
            <a:endParaRPr sz="3200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7840" y="762001"/>
            <a:ext cx="8437245" cy="2076851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937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2400" i="1" dirty="0">
                <a:latin typeface="Carlito"/>
                <a:cs typeface="Carlito"/>
              </a:rPr>
              <a:t>R </a:t>
            </a:r>
            <a:r>
              <a:rPr sz="2400" dirty="0">
                <a:latin typeface="Carlito"/>
                <a:cs typeface="Carlito"/>
              </a:rPr>
              <a:t>= </a:t>
            </a:r>
            <a:r>
              <a:rPr sz="2400" spc="-10" dirty="0">
                <a:latin typeface="Carlito"/>
                <a:cs typeface="Carlito"/>
              </a:rPr>
              <a:t>coeficientul </a:t>
            </a:r>
            <a:r>
              <a:rPr sz="2400" spc="-5" dirty="0">
                <a:latin typeface="Carlito"/>
                <a:cs typeface="Carlito"/>
              </a:rPr>
              <a:t>de </a:t>
            </a:r>
            <a:r>
              <a:rPr sz="2400" spc="-10" dirty="0">
                <a:latin typeface="Carlito"/>
                <a:cs typeface="Carlito"/>
              </a:rPr>
              <a:t>corelație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multiplă</a:t>
            </a:r>
          </a:p>
          <a:p>
            <a:pPr marL="393700" marR="5588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2400" i="1" dirty="0">
                <a:latin typeface="Carlito"/>
                <a:cs typeface="Carlito"/>
              </a:rPr>
              <a:t>R</a:t>
            </a:r>
            <a:r>
              <a:rPr sz="2400" i="1" baseline="24305" dirty="0">
                <a:latin typeface="Carlito"/>
                <a:cs typeface="Carlito"/>
              </a:rPr>
              <a:t>2 </a:t>
            </a:r>
            <a:r>
              <a:rPr sz="2400" dirty="0">
                <a:latin typeface="Carlito"/>
                <a:cs typeface="Carlito"/>
              </a:rPr>
              <a:t>= </a:t>
            </a:r>
            <a:r>
              <a:rPr sz="2400" spc="-10" dirty="0">
                <a:latin typeface="Carlito"/>
                <a:cs typeface="Carlito"/>
              </a:rPr>
              <a:t>procentul </a:t>
            </a:r>
            <a:r>
              <a:rPr sz="2400" spc="-5" dirty="0">
                <a:latin typeface="Carlito"/>
                <a:cs typeface="Carlito"/>
              </a:rPr>
              <a:t>de variaţie din VD (criteriu) </a:t>
            </a:r>
            <a:r>
              <a:rPr sz="2400" spc="-10" dirty="0">
                <a:latin typeface="Carlito"/>
                <a:cs typeface="Carlito"/>
              </a:rPr>
              <a:t>determinat </a:t>
            </a:r>
            <a:r>
              <a:rPr sz="2400" spc="-5" dirty="0">
                <a:latin typeface="Carlito"/>
                <a:cs typeface="Carlito"/>
              </a:rPr>
              <a:t>de </a:t>
            </a:r>
            <a:r>
              <a:rPr sz="2400" spc="-10" dirty="0">
                <a:latin typeface="Carlito"/>
                <a:cs typeface="Carlito"/>
              </a:rPr>
              <a:t>variaţia  </a:t>
            </a:r>
            <a:r>
              <a:rPr sz="2400" spc="-5" dirty="0">
                <a:latin typeface="Carlito"/>
                <a:cs typeface="Carlito"/>
              </a:rPr>
              <a:t>simultană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VI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(</a:t>
            </a:r>
            <a:r>
              <a:rPr sz="2400" spc="-10" dirty="0" err="1" smtClean="0">
                <a:latin typeface="Carlito"/>
                <a:cs typeface="Carlito"/>
              </a:rPr>
              <a:t>predictori</a:t>
            </a:r>
            <a:r>
              <a:rPr sz="2400" spc="-10" dirty="0" smtClean="0">
                <a:latin typeface="Carlito"/>
                <a:cs typeface="Carlito"/>
              </a:rPr>
              <a:t>)</a:t>
            </a:r>
            <a:endParaRPr lang="en-US" sz="2400" spc="-10" dirty="0" smtClean="0">
              <a:latin typeface="Carlito"/>
              <a:cs typeface="Carlito"/>
            </a:endParaRPr>
          </a:p>
          <a:p>
            <a:pPr marL="393700" marR="5588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endParaRPr sz="2400" dirty="0" smtClean="0">
              <a:latin typeface="Carlito"/>
              <a:cs typeface="Carlito"/>
            </a:endParaRPr>
          </a:p>
          <a:p>
            <a:pPr marL="661670" indent="-611505">
              <a:lnSpc>
                <a:spcPts val="1080"/>
              </a:lnSpc>
              <a:spcBef>
                <a:spcPts val="580"/>
              </a:spcBef>
              <a:buSzPct val="150000"/>
              <a:buFont typeface="Arial" pitchFamily="34" charset="0"/>
              <a:buChar char="•"/>
              <a:tabLst>
                <a:tab pos="661670" algn="l"/>
                <a:tab pos="662305" algn="l"/>
                <a:tab pos="1471295" algn="l"/>
              </a:tabLst>
            </a:pPr>
            <a:r>
              <a:rPr lang="ro-MO" sz="2400" i="1" spc="-5" dirty="0" smtClean="0">
                <a:latin typeface="Carlito"/>
                <a:cs typeface="Carlito"/>
              </a:rPr>
              <a:t> </a:t>
            </a:r>
            <a:r>
              <a:rPr lang="en-US" sz="2400" i="1" spc="-5" dirty="0" smtClean="0">
                <a:latin typeface="Carlito"/>
                <a:cs typeface="Carlito"/>
              </a:rPr>
              <a:t>R</a:t>
            </a:r>
            <a:r>
              <a:rPr lang="en-US" sz="2400" spc="-7" baseline="25462" dirty="0" smtClean="0">
                <a:latin typeface="Carlito"/>
                <a:cs typeface="Carlito"/>
              </a:rPr>
              <a:t>2</a:t>
            </a:r>
            <a:r>
              <a:rPr lang="en-US" sz="2400" spc="-7" baseline="-20833" dirty="0" smtClean="0">
                <a:latin typeface="Carlito"/>
                <a:cs typeface="Carlito"/>
              </a:rPr>
              <a:t>adj</a:t>
            </a:r>
            <a:r>
              <a:rPr lang="ro-MO" sz="2400" spc="-7" baseline="-20833" dirty="0" smtClean="0">
                <a:latin typeface="Carlito"/>
                <a:cs typeface="Carlito"/>
              </a:rPr>
              <a:t>   </a:t>
            </a:r>
            <a:r>
              <a:rPr sz="2400" spc="-5" dirty="0" smtClean="0">
                <a:latin typeface="Carlito"/>
                <a:cs typeface="Carlito"/>
              </a:rPr>
              <a:t>=</a:t>
            </a:r>
            <a:r>
              <a:rPr sz="2400" i="1" spc="-5" dirty="0" smtClean="0">
                <a:latin typeface="Carlito"/>
                <a:cs typeface="Carlito"/>
              </a:rPr>
              <a:t>R	</a:t>
            </a:r>
            <a:r>
              <a:rPr sz="2400" i="1" spc="-10" dirty="0" err="1" smtClean="0">
                <a:latin typeface="Carlito"/>
                <a:cs typeface="Carlito"/>
              </a:rPr>
              <a:t>corectat</a:t>
            </a:r>
            <a:r>
              <a:rPr sz="2400" i="1" spc="-10" dirty="0" smtClean="0">
                <a:latin typeface="Carlito"/>
                <a:cs typeface="Carlito"/>
              </a:rPr>
              <a:t> </a:t>
            </a:r>
            <a:r>
              <a:rPr sz="2400" i="1" spc="-5" dirty="0" err="1" smtClean="0">
                <a:latin typeface="Carlito"/>
                <a:cs typeface="Carlito"/>
              </a:rPr>
              <a:t>pentru</a:t>
            </a:r>
            <a:r>
              <a:rPr sz="2400" i="1" spc="-5" dirty="0" smtClean="0">
                <a:latin typeface="Carlito"/>
                <a:cs typeface="Carlito"/>
              </a:rPr>
              <a:t> </a:t>
            </a:r>
            <a:r>
              <a:rPr sz="2400" i="1" spc="-5" dirty="0" err="1" smtClean="0">
                <a:latin typeface="Carlito"/>
                <a:cs typeface="Carlito"/>
              </a:rPr>
              <a:t>numărul</a:t>
            </a:r>
            <a:r>
              <a:rPr sz="2400" i="1" dirty="0" smtClean="0">
                <a:latin typeface="Carlito"/>
                <a:cs typeface="Carlito"/>
              </a:rPr>
              <a:t> </a:t>
            </a:r>
            <a:r>
              <a:rPr sz="2400" i="1" spc="-5" dirty="0" err="1" smtClean="0">
                <a:latin typeface="Carlito"/>
                <a:cs typeface="Carlito"/>
              </a:rPr>
              <a:t>predictorilor</a:t>
            </a:r>
            <a:endParaRPr sz="2400" dirty="0" smtClean="0">
              <a:latin typeface="Carlito"/>
              <a:cs typeface="Carlito"/>
            </a:endParaRPr>
          </a:p>
          <a:p>
            <a:pPr marL="393700">
              <a:lnSpc>
                <a:spcPts val="1080"/>
              </a:lnSpc>
              <a:tabLst>
                <a:tab pos="1233170" algn="l"/>
              </a:tabLst>
            </a:pPr>
            <a:r>
              <a:rPr sz="1600" dirty="0">
                <a:latin typeface="Carlito"/>
                <a:cs typeface="Carlito"/>
              </a:rPr>
              <a:t>	</a:t>
            </a:r>
            <a:r>
              <a:rPr lang="ro-MO" sz="1600" dirty="0" smtClean="0">
                <a:latin typeface="Carlito"/>
                <a:cs typeface="Carlito"/>
              </a:rPr>
              <a:t>            </a:t>
            </a:r>
            <a:r>
              <a:rPr sz="1600" i="1" spc="-5" dirty="0" smtClean="0">
                <a:latin typeface="Carlito"/>
                <a:cs typeface="Carlito"/>
              </a:rPr>
              <a:t>2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0600" y="2971800"/>
            <a:ext cx="6651956" cy="134239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24485" indent="-287020">
              <a:lnSpc>
                <a:spcPct val="100000"/>
              </a:lnSpc>
              <a:spcBef>
                <a:spcPts val="530"/>
              </a:spcBef>
              <a:buFont typeface="Arial"/>
              <a:buChar char="–"/>
              <a:tabLst>
                <a:tab pos="324485" algn="l"/>
                <a:tab pos="325120" algn="l"/>
              </a:tabLst>
            </a:pPr>
            <a:r>
              <a:rPr sz="1800" i="1" spc="-5" dirty="0">
                <a:latin typeface="Carlito"/>
                <a:cs typeface="Carlito"/>
              </a:rPr>
              <a:t>R</a:t>
            </a:r>
            <a:r>
              <a:rPr sz="1800" spc="-7" baseline="25462" dirty="0">
                <a:latin typeface="Carlito"/>
                <a:cs typeface="Carlito"/>
              </a:rPr>
              <a:t>2</a:t>
            </a:r>
            <a:r>
              <a:rPr sz="1800" spc="-7" baseline="-20833" dirty="0">
                <a:latin typeface="Carlito"/>
                <a:cs typeface="Carlito"/>
              </a:rPr>
              <a:t>adj </a:t>
            </a:r>
            <a:r>
              <a:rPr sz="1800" dirty="0">
                <a:latin typeface="Carlito"/>
                <a:cs typeface="Carlito"/>
              </a:rPr>
              <a:t>&gt; 75% - </a:t>
            </a:r>
            <a:r>
              <a:rPr sz="1800" spc="-15" dirty="0">
                <a:latin typeface="Carlito"/>
                <a:cs typeface="Carlito"/>
              </a:rPr>
              <a:t>foarte </a:t>
            </a:r>
            <a:r>
              <a:rPr sz="1800" dirty="0">
                <a:latin typeface="Carlito"/>
                <a:cs typeface="Carlito"/>
              </a:rPr>
              <a:t>bun </a:t>
            </a:r>
            <a:r>
              <a:rPr sz="1800" spc="-15" dirty="0">
                <a:latin typeface="Carlito"/>
                <a:cs typeface="Carlito"/>
              </a:rPr>
              <a:t>(peste </a:t>
            </a:r>
            <a:r>
              <a:rPr sz="1800" dirty="0">
                <a:latin typeface="Carlito"/>
                <a:cs typeface="Carlito"/>
              </a:rPr>
              <a:t>90% </a:t>
            </a:r>
            <a:r>
              <a:rPr sz="1800" spc="-10" dirty="0">
                <a:latin typeface="Carlito"/>
                <a:cs typeface="Carlito"/>
              </a:rPr>
              <a:t>rar… probabil </a:t>
            </a:r>
            <a:r>
              <a:rPr sz="1800" spc="-5" dirty="0">
                <a:latin typeface="Carlito"/>
                <a:cs typeface="Carlito"/>
              </a:rPr>
              <a:t>un</a:t>
            </a:r>
            <a:r>
              <a:rPr sz="1800" spc="-3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artefact)</a:t>
            </a:r>
            <a:endParaRPr sz="1800" dirty="0">
              <a:latin typeface="Carlito"/>
              <a:cs typeface="Carlito"/>
            </a:endParaRPr>
          </a:p>
          <a:p>
            <a:pPr marL="38100">
              <a:lnSpc>
                <a:spcPct val="100000"/>
              </a:lnSpc>
              <a:spcBef>
                <a:spcPts val="430"/>
              </a:spcBef>
              <a:tabLst>
                <a:tab pos="900430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dirty="0">
                <a:latin typeface="Carlito"/>
                <a:cs typeface="Carlito"/>
              </a:rPr>
              <a:t>50% - 75% -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bun</a:t>
            </a:r>
          </a:p>
          <a:p>
            <a:pPr marL="900430" indent="-86296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900430" algn="l"/>
                <a:tab pos="901065" algn="l"/>
              </a:tabLst>
            </a:pPr>
            <a:r>
              <a:rPr sz="1800" dirty="0">
                <a:latin typeface="Carlito"/>
                <a:cs typeface="Carlito"/>
              </a:rPr>
              <a:t>25% - 50% - </a:t>
            </a:r>
            <a:r>
              <a:rPr sz="1800" spc="-5" dirty="0">
                <a:latin typeface="Carlito"/>
                <a:cs typeface="Carlito"/>
              </a:rPr>
              <a:t>slab </a:t>
            </a:r>
            <a:r>
              <a:rPr sz="1800" dirty="0">
                <a:latin typeface="Carlito"/>
                <a:cs typeface="Carlito"/>
              </a:rPr>
              <a:t>dar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acceptabil</a:t>
            </a:r>
            <a:endParaRPr sz="1800" dirty="0">
              <a:latin typeface="Carlito"/>
              <a:cs typeface="Carlito"/>
            </a:endParaRPr>
          </a:p>
          <a:p>
            <a:pPr marL="900430" indent="-86296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900430" algn="l"/>
                <a:tab pos="901065" algn="l"/>
              </a:tabLst>
            </a:pPr>
            <a:r>
              <a:rPr sz="1800" dirty="0">
                <a:latin typeface="Carlito"/>
                <a:cs typeface="Carlito"/>
              </a:rPr>
              <a:t>sub 25% - </a:t>
            </a:r>
            <a:r>
              <a:rPr sz="1800" spc="-15" dirty="0">
                <a:latin typeface="Carlito"/>
                <a:cs typeface="Carlito"/>
              </a:rPr>
              <a:t>foarte </a:t>
            </a:r>
            <a:r>
              <a:rPr sz="1800" dirty="0">
                <a:latin typeface="Carlito"/>
                <a:cs typeface="Carlito"/>
              </a:rPr>
              <a:t>slab </a:t>
            </a:r>
            <a:r>
              <a:rPr sz="1800" spc="-10" dirty="0">
                <a:latin typeface="Carlito"/>
                <a:cs typeface="Carlito"/>
              </a:rPr>
              <a:t>(probabil</a:t>
            </a:r>
            <a:r>
              <a:rPr sz="1800" spc="4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inacceptabil)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1000" y="4495800"/>
            <a:ext cx="8464549" cy="21954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Semnificaţia </a:t>
            </a:r>
            <a:r>
              <a:rPr sz="2400" spc="-15" dirty="0">
                <a:latin typeface="Carlito"/>
                <a:cs typeface="Carlito"/>
              </a:rPr>
              <a:t>statistică </a:t>
            </a:r>
            <a:r>
              <a:rPr sz="2400" dirty="0">
                <a:latin typeface="Carlito"/>
                <a:cs typeface="Carlito"/>
              </a:rPr>
              <a:t>a lui </a:t>
            </a:r>
            <a:r>
              <a:rPr sz="2400" i="1" dirty="0">
                <a:latin typeface="Carlito"/>
                <a:cs typeface="Carlito"/>
              </a:rPr>
              <a:t>R </a:t>
            </a:r>
            <a:r>
              <a:rPr sz="2400" spc="-15" dirty="0">
                <a:latin typeface="Carlito"/>
                <a:cs typeface="Carlito"/>
              </a:rPr>
              <a:t>este </a:t>
            </a:r>
            <a:r>
              <a:rPr sz="2400" spc="-10" dirty="0">
                <a:latin typeface="Carlito"/>
                <a:cs typeface="Carlito"/>
              </a:rPr>
              <a:t>calculată </a:t>
            </a:r>
            <a:r>
              <a:rPr sz="2400" dirty="0">
                <a:latin typeface="Carlito"/>
                <a:cs typeface="Carlito"/>
              </a:rPr>
              <a:t>cu </a:t>
            </a:r>
            <a:r>
              <a:rPr sz="2400" spc="-10" dirty="0">
                <a:latin typeface="Carlito"/>
                <a:cs typeface="Carlito"/>
              </a:rPr>
              <a:t>ajutorul </a:t>
            </a:r>
            <a:r>
              <a:rPr sz="2400" spc="-5" dirty="0">
                <a:latin typeface="Carlito"/>
                <a:cs typeface="Carlito"/>
              </a:rPr>
              <a:t>unui </a:t>
            </a:r>
            <a:r>
              <a:rPr sz="2400" spc="-15" dirty="0">
                <a:latin typeface="Carlito"/>
                <a:cs typeface="Carlito"/>
              </a:rPr>
              <a:t>test  </a:t>
            </a:r>
            <a:r>
              <a:rPr sz="2400" spc="-5" dirty="0">
                <a:latin typeface="Carlito"/>
                <a:cs typeface="Carlito"/>
              </a:rPr>
              <a:t>de </a:t>
            </a:r>
            <a:r>
              <a:rPr sz="2400" spc="-10" dirty="0">
                <a:latin typeface="Carlito"/>
                <a:cs typeface="Carlito"/>
              </a:rPr>
              <a:t>varianţă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(</a:t>
            </a:r>
            <a:r>
              <a:rPr sz="2400" i="1" dirty="0">
                <a:latin typeface="Carlito"/>
                <a:cs typeface="Carlito"/>
              </a:rPr>
              <a:t>F</a:t>
            </a:r>
            <a:r>
              <a:rPr sz="2400" dirty="0">
                <a:latin typeface="Carlito"/>
                <a:cs typeface="Carlito"/>
              </a:rPr>
              <a:t>)</a:t>
            </a: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Cu </a:t>
            </a:r>
            <a:r>
              <a:rPr sz="2400" spc="-15" dirty="0">
                <a:latin typeface="Carlito"/>
                <a:cs typeface="Carlito"/>
              </a:rPr>
              <a:t>cât </a:t>
            </a:r>
            <a:r>
              <a:rPr sz="2400" spc="-10" dirty="0">
                <a:latin typeface="Carlito"/>
                <a:cs typeface="Carlito"/>
              </a:rPr>
              <a:t>contribuie fiecare predictor </a:t>
            </a:r>
            <a:r>
              <a:rPr sz="2400" dirty="0">
                <a:latin typeface="Carlito"/>
                <a:cs typeface="Carlito"/>
              </a:rPr>
              <a:t>la </a:t>
            </a:r>
            <a:r>
              <a:rPr sz="2400" spc="-5" dirty="0">
                <a:latin typeface="Carlito"/>
                <a:cs typeface="Carlito"/>
              </a:rPr>
              <a:t>estimarea</a:t>
            </a:r>
            <a:r>
              <a:rPr sz="2400" spc="1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criteriului?</a:t>
            </a:r>
          </a:p>
          <a:p>
            <a:pPr marL="756285" lvl="1" indent="-287020">
              <a:lnSpc>
                <a:spcPct val="100000"/>
              </a:lnSpc>
              <a:spcBef>
                <a:spcPts val="47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0" dirty="0">
                <a:latin typeface="Carlito"/>
                <a:cs typeface="Carlito"/>
              </a:rPr>
              <a:t>dificil </a:t>
            </a:r>
            <a:r>
              <a:rPr sz="1800" spc="-5" dirty="0">
                <a:latin typeface="Carlito"/>
                <a:cs typeface="Carlito"/>
              </a:rPr>
              <a:t>de spus, </a:t>
            </a:r>
            <a:r>
              <a:rPr sz="1800" spc="-10" dirty="0">
                <a:latin typeface="Carlito"/>
                <a:cs typeface="Carlito"/>
              </a:rPr>
              <a:t>fiindcă fiecare predictor acționează </a:t>
            </a:r>
            <a:r>
              <a:rPr sz="1800" spc="-5" dirty="0">
                <a:latin typeface="Carlito"/>
                <a:cs typeface="Carlito"/>
              </a:rPr>
              <a:t>în </a:t>
            </a:r>
            <a:r>
              <a:rPr sz="1800" spc="-15" dirty="0">
                <a:latin typeface="Carlito"/>
                <a:cs typeface="Carlito"/>
              </a:rPr>
              <a:t>prezența</a:t>
            </a:r>
            <a:r>
              <a:rPr sz="1800" spc="17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celorlalți</a:t>
            </a:r>
            <a:endParaRPr sz="1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dirty="0">
                <a:latin typeface="Carlito"/>
                <a:cs typeface="Carlito"/>
              </a:rPr>
              <a:t>o </a:t>
            </a:r>
            <a:r>
              <a:rPr sz="1800" spc="-5" dirty="0">
                <a:latin typeface="Carlito"/>
                <a:cs typeface="Carlito"/>
              </a:rPr>
              <a:t>soluție </a:t>
            </a:r>
            <a:r>
              <a:rPr sz="1800" dirty="0">
                <a:latin typeface="Carlito"/>
                <a:cs typeface="Carlito"/>
              </a:rPr>
              <a:t>… </a:t>
            </a:r>
            <a:r>
              <a:rPr sz="1800" spc="-10" dirty="0">
                <a:latin typeface="Carlito"/>
                <a:cs typeface="Carlito"/>
              </a:rPr>
              <a:t>coeficienții </a:t>
            </a:r>
            <a:r>
              <a:rPr sz="1800" spc="-15" dirty="0">
                <a:latin typeface="Carlito"/>
                <a:cs typeface="Carlito"/>
              </a:rPr>
              <a:t>beta</a:t>
            </a:r>
            <a:r>
              <a:rPr sz="1800" spc="50" dirty="0">
                <a:latin typeface="Carlito"/>
                <a:cs typeface="Carlito"/>
              </a:rPr>
              <a:t> </a:t>
            </a:r>
            <a:r>
              <a:rPr sz="1800" spc="-15" dirty="0">
                <a:latin typeface="Carlito"/>
                <a:cs typeface="Carlito"/>
              </a:rPr>
              <a:t>(standardizați)</a:t>
            </a:r>
            <a:endParaRPr sz="1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0" dirty="0">
                <a:latin typeface="Carlito"/>
                <a:cs typeface="Carlito"/>
              </a:rPr>
              <a:t>corelația </a:t>
            </a:r>
            <a:r>
              <a:rPr sz="1800" spc="-5" dirty="0">
                <a:latin typeface="Carlito"/>
                <a:cs typeface="Carlito"/>
              </a:rPr>
              <a:t>semi-parțială </a:t>
            </a:r>
            <a:r>
              <a:rPr sz="1800" spc="-10" dirty="0">
                <a:latin typeface="Carlito"/>
                <a:cs typeface="Carlito"/>
              </a:rPr>
              <a:t>dintre criteriu </a:t>
            </a:r>
            <a:r>
              <a:rPr sz="1800" spc="-5" dirty="0">
                <a:latin typeface="Carlito"/>
                <a:cs typeface="Carlito"/>
              </a:rPr>
              <a:t>și </a:t>
            </a:r>
            <a:r>
              <a:rPr sz="1800" spc="-10" dirty="0">
                <a:latin typeface="Carlito"/>
                <a:cs typeface="Carlito"/>
              </a:rPr>
              <a:t>predictori (</a:t>
            </a:r>
            <a:r>
              <a:rPr sz="1800" spc="-10" dirty="0">
                <a:solidFill>
                  <a:srgbClr val="FF0000"/>
                </a:solidFill>
                <a:latin typeface="Carlito"/>
                <a:cs typeface="Carlito"/>
              </a:rPr>
              <a:t>cursul</a:t>
            </a:r>
            <a:r>
              <a:rPr sz="1800" spc="14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rlito"/>
                <a:cs typeface="Carlito"/>
              </a:rPr>
              <a:t>urmator</a:t>
            </a:r>
            <a:r>
              <a:rPr sz="1800" spc="-10" dirty="0">
                <a:latin typeface="Carlito"/>
                <a:cs typeface="Carlito"/>
              </a:rPr>
              <a:t>)</a:t>
            </a:r>
            <a:endParaRPr sz="1800" dirty="0">
              <a:latin typeface="Carlito"/>
              <a:cs typeface="Carlito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96011" y="2985516"/>
            <a:ext cx="890269" cy="792480"/>
            <a:chOff x="96011" y="2985516"/>
            <a:chExt cx="890269" cy="792480"/>
          </a:xfrm>
        </p:grpSpPr>
        <p:sp>
          <p:nvSpPr>
            <p:cNvPr id="11" name="object 11"/>
            <p:cNvSpPr/>
            <p:nvPr/>
          </p:nvSpPr>
          <p:spPr>
            <a:xfrm>
              <a:off x="108965" y="2998470"/>
              <a:ext cx="864235" cy="767080"/>
            </a:xfrm>
            <a:custGeom>
              <a:avLst/>
              <a:gdLst/>
              <a:ahLst/>
              <a:cxnLst/>
              <a:rect l="l" t="t" r="r" b="b"/>
              <a:pathLst>
                <a:path w="864235" h="767079">
                  <a:moveTo>
                    <a:pt x="580948" y="0"/>
                  </a:moveTo>
                  <a:lnTo>
                    <a:pt x="432054" y="205866"/>
                  </a:lnTo>
                  <a:lnTo>
                    <a:pt x="334124" y="81406"/>
                  </a:lnTo>
                  <a:lnTo>
                    <a:pt x="292519" y="224281"/>
                  </a:lnTo>
                  <a:lnTo>
                    <a:pt x="14801" y="81406"/>
                  </a:lnTo>
                  <a:lnTo>
                    <a:pt x="185102" y="270382"/>
                  </a:lnTo>
                  <a:lnTo>
                    <a:pt x="0" y="305688"/>
                  </a:lnTo>
                  <a:lnTo>
                    <a:pt x="148894" y="417829"/>
                  </a:lnTo>
                  <a:lnTo>
                    <a:pt x="5400" y="517651"/>
                  </a:lnTo>
                  <a:lnTo>
                    <a:pt x="226707" y="494664"/>
                  </a:lnTo>
                  <a:lnTo>
                    <a:pt x="190499" y="625220"/>
                  </a:lnTo>
                  <a:lnTo>
                    <a:pt x="308635" y="554608"/>
                  </a:lnTo>
                  <a:lnTo>
                    <a:pt x="339445" y="766571"/>
                  </a:lnTo>
                  <a:lnTo>
                    <a:pt x="421335" y="530097"/>
                  </a:lnTo>
                  <a:lnTo>
                    <a:pt x="529945" y="700404"/>
                  </a:lnTo>
                  <a:lnTo>
                    <a:pt x="560870" y="513079"/>
                  </a:lnTo>
                  <a:lnTo>
                    <a:pt x="725893" y="642238"/>
                  </a:lnTo>
                  <a:lnTo>
                    <a:pt x="673569" y="459358"/>
                  </a:lnTo>
                  <a:lnTo>
                    <a:pt x="864108" y="471677"/>
                  </a:lnTo>
                  <a:lnTo>
                    <a:pt x="704367" y="371728"/>
                  </a:lnTo>
                  <a:lnTo>
                    <a:pt x="843991" y="288797"/>
                  </a:lnTo>
                  <a:lnTo>
                    <a:pt x="668159" y="259587"/>
                  </a:lnTo>
                  <a:lnTo>
                    <a:pt x="735291" y="158114"/>
                  </a:lnTo>
                  <a:lnTo>
                    <a:pt x="566267" y="188975"/>
                  </a:lnTo>
                  <a:lnTo>
                    <a:pt x="58094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8965" y="2998470"/>
              <a:ext cx="864235" cy="767080"/>
            </a:xfrm>
            <a:custGeom>
              <a:avLst/>
              <a:gdLst/>
              <a:ahLst/>
              <a:cxnLst/>
              <a:rect l="l" t="t" r="r" b="b"/>
              <a:pathLst>
                <a:path w="864235" h="767079">
                  <a:moveTo>
                    <a:pt x="432054" y="205866"/>
                  </a:moveTo>
                  <a:lnTo>
                    <a:pt x="580948" y="0"/>
                  </a:lnTo>
                  <a:lnTo>
                    <a:pt x="566267" y="188975"/>
                  </a:lnTo>
                  <a:lnTo>
                    <a:pt x="735291" y="158114"/>
                  </a:lnTo>
                  <a:lnTo>
                    <a:pt x="668159" y="259587"/>
                  </a:lnTo>
                  <a:lnTo>
                    <a:pt x="843991" y="288797"/>
                  </a:lnTo>
                  <a:lnTo>
                    <a:pt x="704367" y="371728"/>
                  </a:lnTo>
                  <a:lnTo>
                    <a:pt x="864108" y="471677"/>
                  </a:lnTo>
                  <a:lnTo>
                    <a:pt x="673569" y="459358"/>
                  </a:lnTo>
                  <a:lnTo>
                    <a:pt x="725893" y="642238"/>
                  </a:lnTo>
                  <a:lnTo>
                    <a:pt x="560870" y="513079"/>
                  </a:lnTo>
                  <a:lnTo>
                    <a:pt x="529945" y="700404"/>
                  </a:lnTo>
                  <a:lnTo>
                    <a:pt x="421335" y="530097"/>
                  </a:lnTo>
                  <a:lnTo>
                    <a:pt x="339445" y="766571"/>
                  </a:lnTo>
                  <a:lnTo>
                    <a:pt x="308635" y="554608"/>
                  </a:lnTo>
                  <a:lnTo>
                    <a:pt x="190499" y="625220"/>
                  </a:lnTo>
                  <a:lnTo>
                    <a:pt x="226707" y="494664"/>
                  </a:lnTo>
                  <a:lnTo>
                    <a:pt x="5400" y="517651"/>
                  </a:lnTo>
                  <a:lnTo>
                    <a:pt x="148894" y="417829"/>
                  </a:lnTo>
                  <a:lnTo>
                    <a:pt x="0" y="305688"/>
                  </a:lnTo>
                  <a:lnTo>
                    <a:pt x="185102" y="270382"/>
                  </a:lnTo>
                  <a:lnTo>
                    <a:pt x="14801" y="81406"/>
                  </a:lnTo>
                  <a:lnTo>
                    <a:pt x="292519" y="224281"/>
                  </a:lnTo>
                  <a:lnTo>
                    <a:pt x="334124" y="81406"/>
                  </a:lnTo>
                  <a:lnTo>
                    <a:pt x="432054" y="205866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84759" y="3251961"/>
            <a:ext cx="29845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NOU</a:t>
            </a:r>
            <a:endParaRPr sz="1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5873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740"/>
              </a:spcBef>
            </a:pPr>
            <a:r>
              <a:rPr sz="3200" b="1" spc="-15" dirty="0">
                <a:solidFill>
                  <a:srgbClr val="FF0000"/>
                </a:solidFill>
              </a:rPr>
              <a:t>Utilitatea </a:t>
            </a:r>
            <a:r>
              <a:rPr sz="3200" b="1" spc="-10" dirty="0">
                <a:solidFill>
                  <a:srgbClr val="FF0000"/>
                </a:solidFill>
              </a:rPr>
              <a:t>regresiei</a:t>
            </a:r>
            <a:r>
              <a:rPr sz="3200" b="1" spc="5" dirty="0">
                <a:solidFill>
                  <a:srgbClr val="FF0000"/>
                </a:solidFill>
              </a:rPr>
              <a:t> </a:t>
            </a:r>
            <a:r>
              <a:rPr sz="3200" b="1" spc="-5" dirty="0">
                <a:solidFill>
                  <a:srgbClr val="FF0000"/>
                </a:solidFill>
              </a:rPr>
              <a:t>multiple</a:t>
            </a:r>
            <a:endParaRPr sz="3200" b="1" dirty="0">
              <a:solidFill>
                <a:srgbClr val="FF000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066761"/>
            <a:ext cx="7312660" cy="1571584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spc="-10" dirty="0">
                <a:latin typeface="Carlito"/>
                <a:cs typeface="Carlito"/>
              </a:rPr>
              <a:t>Descrierea </a:t>
            </a:r>
            <a:r>
              <a:rPr sz="2800" i="1" spc="-5" dirty="0">
                <a:latin typeface="Carlito"/>
                <a:cs typeface="Carlito"/>
              </a:rPr>
              <a:t>relațiilor </a:t>
            </a:r>
            <a:r>
              <a:rPr sz="2800" i="1" spc="-10" dirty="0">
                <a:latin typeface="Carlito"/>
                <a:cs typeface="Carlito"/>
              </a:rPr>
              <a:t>dintre</a:t>
            </a:r>
            <a:r>
              <a:rPr sz="2800" i="1" spc="90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variabile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spc="-5" dirty="0">
                <a:latin typeface="Carlito"/>
                <a:cs typeface="Carlito"/>
              </a:rPr>
              <a:t>Predicția în </a:t>
            </a:r>
            <a:r>
              <a:rPr sz="2800" i="1" spc="-10" dirty="0">
                <a:latin typeface="Carlito"/>
                <a:cs typeface="Carlito"/>
              </a:rPr>
              <a:t>scop </a:t>
            </a:r>
            <a:r>
              <a:rPr sz="2800" i="1" spc="-5" dirty="0">
                <a:latin typeface="Carlito"/>
                <a:cs typeface="Carlito"/>
              </a:rPr>
              <a:t>de</a:t>
            </a:r>
            <a:r>
              <a:rPr sz="2800" i="1" spc="45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selecție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spc="-15" dirty="0">
                <a:latin typeface="Carlito"/>
                <a:cs typeface="Carlito"/>
              </a:rPr>
              <a:t>Dezvoltarea </a:t>
            </a:r>
            <a:r>
              <a:rPr sz="2800" i="1" spc="-5" dirty="0">
                <a:latin typeface="Carlito"/>
                <a:cs typeface="Carlito"/>
              </a:rPr>
              <a:t>teoriei </a:t>
            </a:r>
            <a:r>
              <a:rPr sz="2800" i="1" spc="-15" dirty="0">
                <a:latin typeface="Carlito"/>
                <a:cs typeface="Carlito"/>
              </a:rPr>
              <a:t>testării</a:t>
            </a:r>
            <a:r>
              <a:rPr sz="2800" i="1" spc="25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psihologice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798063" y="47244"/>
            <a:ext cx="3546348" cy="9387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71627"/>
            <a:ext cx="8229600" cy="586699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Condiții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și</a:t>
            </a:r>
            <a:r>
              <a:rPr sz="3200" b="1" spc="-2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limitări</a:t>
            </a:r>
            <a:endParaRPr sz="320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778434"/>
            <a:ext cx="8455660" cy="4642296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20" dirty="0">
                <a:latin typeface="Carlito"/>
                <a:cs typeface="Carlito"/>
              </a:rPr>
              <a:t>Variabila </a:t>
            </a:r>
            <a:r>
              <a:rPr sz="2800" b="1" spc="-10" dirty="0">
                <a:latin typeface="Carlito"/>
                <a:cs typeface="Carlito"/>
              </a:rPr>
              <a:t>dependentă</a:t>
            </a:r>
            <a:r>
              <a:rPr sz="2800" b="1" spc="105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(criteriu):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30" dirty="0">
                <a:latin typeface="Carlito"/>
                <a:cs typeface="Carlito"/>
              </a:rPr>
              <a:t>Trebuie </a:t>
            </a:r>
            <a:r>
              <a:rPr sz="2800" spc="-5" dirty="0">
                <a:latin typeface="Carlito"/>
                <a:cs typeface="Carlito"/>
              </a:rPr>
              <a:t>să fie </a:t>
            </a:r>
            <a:r>
              <a:rPr sz="2800" spc="-15" dirty="0">
                <a:latin typeface="Carlito"/>
                <a:cs typeface="Carlito"/>
              </a:rPr>
              <a:t>măsurată </a:t>
            </a:r>
            <a:r>
              <a:rPr sz="2800" spc="-5" dirty="0">
                <a:latin typeface="Carlito"/>
                <a:cs typeface="Carlito"/>
              </a:rPr>
              <a:t>pe scală de </a:t>
            </a:r>
            <a:r>
              <a:rPr sz="2800" spc="-10" dirty="0">
                <a:latin typeface="Carlito"/>
                <a:cs typeface="Carlito"/>
              </a:rPr>
              <a:t>interval raport,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dirty="0" smtClean="0">
                <a:latin typeface="Carlito"/>
                <a:cs typeface="Carlito"/>
              </a:rPr>
              <a:t>cu</a:t>
            </a:r>
            <a:r>
              <a:rPr lang="en-US" sz="2800" dirty="0" smtClean="0">
                <a:latin typeface="Carlito"/>
                <a:cs typeface="Carlito"/>
              </a:rPr>
              <a:t> </a:t>
            </a:r>
            <a:r>
              <a:rPr sz="2800" spc="-10" dirty="0" err="1" smtClean="0">
                <a:latin typeface="Carlito"/>
                <a:cs typeface="Carlito"/>
              </a:rPr>
              <a:t>respectarea</a:t>
            </a:r>
            <a:r>
              <a:rPr sz="2800" spc="-10" dirty="0" smtClean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condiţiilor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10" dirty="0">
                <a:latin typeface="Carlito"/>
                <a:cs typeface="Carlito"/>
              </a:rPr>
              <a:t>aplicare </a:t>
            </a:r>
            <a:r>
              <a:rPr sz="2800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testului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10" dirty="0">
                <a:latin typeface="Carlito"/>
                <a:cs typeface="Carlito"/>
              </a:rPr>
              <a:t>corelaţie  (normalitatea </a:t>
            </a:r>
            <a:r>
              <a:rPr sz="2800" spc="-5" dirty="0">
                <a:latin typeface="Carlito"/>
                <a:cs typeface="Carlito"/>
              </a:rPr>
              <a:t>distribuţiei, </a:t>
            </a:r>
            <a:r>
              <a:rPr sz="2800" dirty="0">
                <a:latin typeface="Carlito"/>
                <a:cs typeface="Carlito"/>
              </a:rPr>
              <a:t>în</a:t>
            </a:r>
            <a:r>
              <a:rPr sz="2800" spc="-6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special).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latin typeface="Carlito"/>
                <a:cs typeface="Carlito"/>
              </a:rPr>
              <a:t>Poate </a:t>
            </a:r>
            <a:r>
              <a:rPr sz="2800" spc="-5" dirty="0">
                <a:latin typeface="Carlito"/>
                <a:cs typeface="Carlito"/>
              </a:rPr>
              <a:t>fi </a:t>
            </a:r>
            <a:r>
              <a:rPr sz="2800" spc="-15" dirty="0">
                <a:latin typeface="Carlito"/>
                <a:cs typeface="Carlito"/>
              </a:rPr>
              <a:t>măsurată </a:t>
            </a:r>
            <a:r>
              <a:rPr sz="2800" spc="-5" dirty="0">
                <a:latin typeface="Carlito"/>
                <a:cs typeface="Carlito"/>
              </a:rPr>
              <a:t>şi pe scală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ordinală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dirty="0">
                <a:latin typeface="Carlito"/>
                <a:cs typeface="Carlito"/>
              </a:rPr>
              <a:t>… în </a:t>
            </a:r>
            <a:r>
              <a:rPr sz="2800" spc="-5" dirty="0">
                <a:latin typeface="Carlito"/>
                <a:cs typeface="Carlito"/>
              </a:rPr>
              <a:t>nici un </a:t>
            </a:r>
            <a:r>
              <a:rPr sz="2800" spc="-10" dirty="0">
                <a:latin typeface="Carlito"/>
                <a:cs typeface="Carlito"/>
              </a:rPr>
              <a:t>caz </a:t>
            </a:r>
            <a:r>
              <a:rPr sz="2800" spc="-5" dirty="0">
                <a:latin typeface="Carlito"/>
                <a:cs typeface="Carlito"/>
              </a:rPr>
              <a:t>pe scală nominală (în acest caz,</a:t>
            </a:r>
            <a:r>
              <a:rPr sz="2800" spc="-95" dirty="0">
                <a:latin typeface="Carlito"/>
                <a:cs typeface="Carlito"/>
              </a:rPr>
              <a:t> </a:t>
            </a:r>
            <a:r>
              <a:rPr sz="2800" spc="-5" dirty="0" smtClean="0">
                <a:latin typeface="Carlito"/>
                <a:cs typeface="Carlito"/>
              </a:rPr>
              <a:t>se</a:t>
            </a:r>
            <a:r>
              <a:rPr lang="en-US" sz="2800" spc="-5" dirty="0" smtClean="0">
                <a:latin typeface="Carlito"/>
                <a:cs typeface="Carlito"/>
              </a:rPr>
              <a:t> </a:t>
            </a:r>
            <a:r>
              <a:rPr sz="2800" spc="-15" dirty="0" err="1" smtClean="0">
                <a:latin typeface="Carlito"/>
                <a:cs typeface="Carlito"/>
              </a:rPr>
              <a:t>utilizează</a:t>
            </a:r>
            <a:r>
              <a:rPr sz="2800" spc="-15" dirty="0" smtClean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alte </a:t>
            </a:r>
            <a:r>
              <a:rPr sz="2800" spc="-5" dirty="0">
                <a:latin typeface="Carlito"/>
                <a:cs typeface="Carlito"/>
              </a:rPr>
              <a:t>tehnici de </a:t>
            </a:r>
            <a:r>
              <a:rPr sz="2800" spc="-10" dirty="0">
                <a:latin typeface="Carlito"/>
                <a:cs typeface="Carlito"/>
              </a:rPr>
              <a:t>regresie </a:t>
            </a:r>
            <a:r>
              <a:rPr sz="2800" dirty="0">
                <a:latin typeface="Carlito"/>
                <a:cs typeface="Carlito"/>
              </a:rPr>
              <a:t>– </a:t>
            </a:r>
            <a:r>
              <a:rPr sz="2800" spc="-5" dirty="0">
                <a:latin typeface="Carlito"/>
                <a:cs typeface="Carlito"/>
              </a:rPr>
              <a:t>analiza de</a:t>
            </a:r>
            <a:r>
              <a:rPr sz="2800" spc="2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discriminare</a:t>
            </a:r>
            <a:endParaRPr sz="2800" dirty="0">
              <a:latin typeface="Carlito"/>
              <a:cs typeface="Carlito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arlito"/>
                <a:cs typeface="Carlito"/>
              </a:rPr>
              <a:t>sau </a:t>
            </a:r>
            <a:r>
              <a:rPr sz="2800" spc="-10" dirty="0">
                <a:latin typeface="Carlito"/>
                <a:cs typeface="Carlito"/>
              </a:rPr>
              <a:t>regresia</a:t>
            </a:r>
            <a:r>
              <a:rPr sz="2800" spc="-5" dirty="0">
                <a:latin typeface="Carlito"/>
                <a:cs typeface="Carlito"/>
              </a:rPr>
              <a:t> logistică)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845307" y="47244"/>
            <a:ext cx="3451860" cy="9387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71627"/>
            <a:ext cx="8229600" cy="586699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735"/>
              </a:spcBef>
            </a:pPr>
            <a:r>
              <a:rPr sz="3200" b="1" spc="-5" dirty="0">
                <a:solidFill>
                  <a:srgbClr val="FF0000"/>
                </a:solidFill>
              </a:rPr>
              <a:t>Condiții și</a:t>
            </a:r>
            <a:r>
              <a:rPr sz="3200" b="1" spc="20" dirty="0">
                <a:solidFill>
                  <a:srgbClr val="FF0000"/>
                </a:solidFill>
              </a:rPr>
              <a:t> </a:t>
            </a:r>
            <a:r>
              <a:rPr sz="3200" b="1" spc="-10" dirty="0">
                <a:solidFill>
                  <a:srgbClr val="FF0000"/>
                </a:solidFill>
              </a:rPr>
              <a:t>limitări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778434"/>
            <a:ext cx="8150860" cy="4955203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20" dirty="0">
                <a:latin typeface="Carlito"/>
                <a:cs typeface="Carlito"/>
              </a:rPr>
              <a:t>Variabilele </a:t>
            </a:r>
            <a:r>
              <a:rPr sz="2800" b="1" spc="-10" dirty="0">
                <a:latin typeface="Carlito"/>
                <a:cs typeface="Carlito"/>
              </a:rPr>
              <a:t>independente</a:t>
            </a:r>
            <a:r>
              <a:rPr sz="2800" b="1" spc="110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(predictori)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rlito"/>
                <a:cs typeface="Carlito"/>
              </a:rPr>
              <a:t>vor </a:t>
            </a:r>
            <a:r>
              <a:rPr sz="2400" spc="-5" dirty="0">
                <a:latin typeface="Carlito"/>
                <a:cs typeface="Carlito"/>
              </a:rPr>
              <a:t>fi </a:t>
            </a:r>
            <a:r>
              <a:rPr sz="2400" spc="-15" dirty="0">
                <a:latin typeface="Carlito"/>
                <a:cs typeface="Carlito"/>
              </a:rPr>
              <a:t>măsurate </a:t>
            </a:r>
            <a:r>
              <a:rPr sz="2400" spc="-5" dirty="0">
                <a:latin typeface="Carlito"/>
                <a:cs typeface="Carlito"/>
              </a:rPr>
              <a:t>pe scale de</a:t>
            </a:r>
            <a:r>
              <a:rPr sz="2400" spc="-10" dirty="0">
                <a:latin typeface="Carlito"/>
                <a:cs typeface="Carlito"/>
              </a:rPr>
              <a:t> interval</a:t>
            </a:r>
            <a:endParaRPr sz="2400" dirty="0">
              <a:latin typeface="Carlito"/>
              <a:cs typeface="Carlito"/>
            </a:endParaRPr>
          </a:p>
          <a:p>
            <a:pPr marL="756285" marR="26352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pot fi </a:t>
            </a:r>
            <a:r>
              <a:rPr sz="2400" spc="-10" dirty="0">
                <a:latin typeface="Carlito"/>
                <a:cs typeface="Carlito"/>
              </a:rPr>
              <a:t>introduse </a:t>
            </a:r>
            <a:r>
              <a:rPr sz="2400" dirty="0">
                <a:latin typeface="Carlito"/>
                <a:cs typeface="Carlito"/>
              </a:rPr>
              <a:t>în </a:t>
            </a:r>
            <a:r>
              <a:rPr sz="2400" spc="-5" dirty="0">
                <a:latin typeface="Carlito"/>
                <a:cs typeface="Carlito"/>
              </a:rPr>
              <a:t>ecuație şi </a:t>
            </a:r>
            <a:r>
              <a:rPr sz="2400" spc="-10" dirty="0">
                <a:latin typeface="Carlito"/>
                <a:cs typeface="Carlito"/>
              </a:rPr>
              <a:t>variabile </a:t>
            </a:r>
            <a:r>
              <a:rPr sz="2400" spc="-15" dirty="0">
                <a:latin typeface="Carlito"/>
                <a:cs typeface="Carlito"/>
              </a:rPr>
              <a:t>măsurate </a:t>
            </a:r>
            <a:r>
              <a:rPr sz="2400" dirty="0">
                <a:latin typeface="Carlito"/>
                <a:cs typeface="Carlito"/>
              </a:rPr>
              <a:t>la </a:t>
            </a:r>
            <a:r>
              <a:rPr sz="2400" spc="-10" dirty="0">
                <a:latin typeface="Carlito"/>
                <a:cs typeface="Carlito"/>
              </a:rPr>
              <a:t>nivel  ordinal</a:t>
            </a:r>
            <a:endParaRPr sz="2400" dirty="0">
              <a:latin typeface="Carlito"/>
              <a:cs typeface="Carlito"/>
            </a:endParaRPr>
          </a:p>
          <a:p>
            <a:pPr marL="756285" marR="443230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pot fi </a:t>
            </a:r>
            <a:r>
              <a:rPr sz="2400" spc="-15" dirty="0">
                <a:latin typeface="Carlito"/>
                <a:cs typeface="Carlito"/>
              </a:rPr>
              <a:t>utilizate </a:t>
            </a:r>
            <a:r>
              <a:rPr sz="2400" spc="-10" dirty="0">
                <a:latin typeface="Carlito"/>
                <a:cs typeface="Carlito"/>
              </a:rPr>
              <a:t>direct </a:t>
            </a:r>
            <a:r>
              <a:rPr sz="2400" spc="-5" dirty="0">
                <a:latin typeface="Carlito"/>
                <a:cs typeface="Carlito"/>
              </a:rPr>
              <a:t>şi </a:t>
            </a:r>
            <a:r>
              <a:rPr sz="2400" spc="-10" dirty="0">
                <a:latin typeface="Carlito"/>
                <a:cs typeface="Carlito"/>
              </a:rPr>
              <a:t>variabile </a:t>
            </a:r>
            <a:r>
              <a:rPr sz="2400" spc="-5" dirty="0">
                <a:latin typeface="Carlito"/>
                <a:cs typeface="Carlito"/>
              </a:rPr>
              <a:t>nominale </a:t>
            </a:r>
            <a:r>
              <a:rPr sz="2400" spc="-10" dirty="0">
                <a:latin typeface="Carlito"/>
                <a:cs typeface="Carlito"/>
              </a:rPr>
              <a:t>categoriale  dihotomice, </a:t>
            </a:r>
            <a:r>
              <a:rPr sz="2400" spc="-15" dirty="0">
                <a:latin typeface="Carlito"/>
                <a:cs typeface="Carlito"/>
              </a:rPr>
              <a:t>codificate </a:t>
            </a:r>
            <a:r>
              <a:rPr sz="2400" spc="-5" dirty="0">
                <a:latin typeface="Carlito"/>
                <a:cs typeface="Carlito"/>
              </a:rPr>
              <a:t>numeric </a:t>
            </a:r>
            <a:r>
              <a:rPr sz="2400" spc="-10" dirty="0">
                <a:latin typeface="Carlito"/>
                <a:cs typeface="Carlito"/>
              </a:rPr>
              <a:t>(ex: </a:t>
            </a:r>
            <a:r>
              <a:rPr sz="2400" spc="-5" dirty="0">
                <a:latin typeface="Carlito"/>
                <a:cs typeface="Carlito"/>
              </a:rPr>
              <a:t>masc.=0;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fem.=1)</a:t>
            </a:r>
            <a:endParaRPr sz="2400" dirty="0">
              <a:latin typeface="Carlito"/>
              <a:cs typeface="Carlito"/>
            </a:endParaRPr>
          </a:p>
          <a:p>
            <a:pPr marL="1155700" lvl="2" indent="-229235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5" dirty="0">
                <a:latin typeface="Carlito"/>
                <a:cs typeface="Carlito"/>
              </a:rPr>
              <a:t>mărimea coeficientului </a:t>
            </a:r>
            <a:r>
              <a:rPr sz="2000" dirty="0">
                <a:latin typeface="Carlito"/>
                <a:cs typeface="Carlito"/>
              </a:rPr>
              <a:t>de </a:t>
            </a:r>
            <a:r>
              <a:rPr sz="2000" spc="-10" dirty="0">
                <a:latin typeface="Carlito"/>
                <a:cs typeface="Carlito"/>
              </a:rPr>
              <a:t>regresie </a:t>
            </a:r>
            <a:r>
              <a:rPr sz="2000" dirty="0">
                <a:latin typeface="Carlito"/>
                <a:cs typeface="Carlito"/>
              </a:rPr>
              <a:t>în </a:t>
            </a:r>
            <a:r>
              <a:rPr sz="2000" spc="-5" dirty="0">
                <a:latin typeface="Carlito"/>
                <a:cs typeface="Carlito"/>
              </a:rPr>
              <a:t>acest </a:t>
            </a:r>
            <a:r>
              <a:rPr sz="2000" dirty="0">
                <a:latin typeface="Carlito"/>
                <a:cs typeface="Carlito"/>
              </a:rPr>
              <a:t>caz, indică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spc="-15" dirty="0">
                <a:latin typeface="Carlito"/>
                <a:cs typeface="Carlito"/>
              </a:rPr>
              <a:t>diferența</a:t>
            </a:r>
            <a:endParaRPr sz="2000" dirty="0">
              <a:latin typeface="Carlito"/>
              <a:cs typeface="Carlito"/>
            </a:endParaRPr>
          </a:p>
          <a:p>
            <a:pPr marL="1155700">
              <a:lnSpc>
                <a:spcPct val="100000"/>
              </a:lnSpc>
            </a:pPr>
            <a:r>
              <a:rPr sz="2000" spc="-10" dirty="0">
                <a:latin typeface="Carlito"/>
                <a:cs typeface="Carlito"/>
              </a:rPr>
              <a:t>dintre </a:t>
            </a:r>
            <a:r>
              <a:rPr sz="2000" dirty="0">
                <a:latin typeface="Carlito"/>
                <a:cs typeface="Carlito"/>
              </a:rPr>
              <a:t>cele două</a:t>
            </a:r>
            <a:r>
              <a:rPr sz="2000" spc="-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categorii</a:t>
            </a:r>
            <a:endParaRPr sz="2000" dirty="0">
              <a:latin typeface="Carlito"/>
              <a:cs typeface="Carlito"/>
            </a:endParaRPr>
          </a:p>
          <a:p>
            <a:pPr marL="1155700" marR="5080" lvl="2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15" dirty="0">
                <a:latin typeface="Carlito"/>
                <a:cs typeface="Carlito"/>
              </a:rPr>
              <a:t>ex: </a:t>
            </a:r>
            <a:r>
              <a:rPr sz="2000" spc="-5" dirty="0">
                <a:latin typeface="Carlito"/>
                <a:cs typeface="Carlito"/>
              </a:rPr>
              <a:t>pentru </a:t>
            </a:r>
            <a:r>
              <a:rPr sz="2000" i="1" spc="-5" dirty="0">
                <a:latin typeface="Carlito"/>
                <a:cs typeface="Carlito"/>
              </a:rPr>
              <a:t>b</a:t>
            </a:r>
            <a:r>
              <a:rPr sz="2000" spc="-5" dirty="0">
                <a:latin typeface="Carlito"/>
                <a:cs typeface="Carlito"/>
              </a:rPr>
              <a:t>=2.7 </a:t>
            </a:r>
            <a:r>
              <a:rPr sz="2000" dirty="0">
                <a:latin typeface="Carlito"/>
                <a:cs typeface="Carlito"/>
              </a:rPr>
              <a:t>- </a:t>
            </a:r>
            <a:r>
              <a:rPr sz="2000" spc="-5" dirty="0">
                <a:latin typeface="Carlito"/>
                <a:cs typeface="Carlito"/>
              </a:rPr>
              <a:t>scorul mediu </a:t>
            </a:r>
            <a:r>
              <a:rPr sz="2000" dirty="0">
                <a:latin typeface="Carlito"/>
                <a:cs typeface="Carlito"/>
              </a:rPr>
              <a:t>al </a:t>
            </a:r>
            <a:r>
              <a:rPr sz="2000" spc="-10" dirty="0">
                <a:latin typeface="Carlito"/>
                <a:cs typeface="Carlito"/>
              </a:rPr>
              <a:t>femeilor </a:t>
            </a:r>
            <a:r>
              <a:rPr sz="2000" spc="-15" dirty="0">
                <a:latin typeface="Carlito"/>
                <a:cs typeface="Carlito"/>
              </a:rPr>
              <a:t>este </a:t>
            </a:r>
            <a:r>
              <a:rPr sz="2000" dirty="0">
                <a:latin typeface="Carlito"/>
                <a:cs typeface="Carlito"/>
              </a:rPr>
              <a:t>mai </a:t>
            </a:r>
            <a:r>
              <a:rPr sz="2000" spc="-10" dirty="0">
                <a:latin typeface="Carlito"/>
                <a:cs typeface="Carlito"/>
              </a:rPr>
              <a:t>mare </a:t>
            </a:r>
            <a:r>
              <a:rPr sz="2000" dirty="0">
                <a:latin typeface="Carlito"/>
                <a:cs typeface="Carlito"/>
              </a:rPr>
              <a:t>cu 2.7  </a:t>
            </a:r>
            <a:r>
              <a:rPr sz="2000" spc="-10" dirty="0">
                <a:latin typeface="Carlito"/>
                <a:cs typeface="Carlito"/>
              </a:rPr>
              <a:t>unități decât </a:t>
            </a:r>
            <a:r>
              <a:rPr sz="2000" dirty="0">
                <a:latin typeface="Carlito"/>
                <a:cs typeface="Carlito"/>
              </a:rPr>
              <a:t>al </a:t>
            </a:r>
            <a:r>
              <a:rPr sz="2000" spc="-5" dirty="0">
                <a:latin typeface="Carlito"/>
                <a:cs typeface="Carlito"/>
              </a:rPr>
              <a:t>bărbaților (celelalte variabile fiind</a:t>
            </a:r>
            <a:r>
              <a:rPr sz="2000" spc="10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constante)</a:t>
            </a:r>
            <a:endParaRPr sz="2000" dirty="0">
              <a:latin typeface="Carlito"/>
              <a:cs typeface="Carli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39268" y="3585971"/>
            <a:ext cx="890269" cy="794385"/>
            <a:chOff x="239268" y="3585971"/>
            <a:chExt cx="890269" cy="794385"/>
          </a:xfrm>
        </p:grpSpPr>
        <p:sp>
          <p:nvSpPr>
            <p:cNvPr id="9" name="object 9"/>
            <p:cNvSpPr/>
            <p:nvPr/>
          </p:nvSpPr>
          <p:spPr>
            <a:xfrm>
              <a:off x="252222" y="3598925"/>
              <a:ext cx="864235" cy="768350"/>
            </a:xfrm>
            <a:custGeom>
              <a:avLst/>
              <a:gdLst/>
              <a:ahLst/>
              <a:cxnLst/>
              <a:rect l="l" t="t" r="r" b="b"/>
              <a:pathLst>
                <a:path w="864235" h="768350">
                  <a:moveTo>
                    <a:pt x="580948" y="0"/>
                  </a:moveTo>
                  <a:lnTo>
                    <a:pt x="432054" y="206248"/>
                  </a:lnTo>
                  <a:lnTo>
                    <a:pt x="334124" y="81661"/>
                  </a:lnTo>
                  <a:lnTo>
                    <a:pt x="292519" y="224790"/>
                  </a:lnTo>
                  <a:lnTo>
                    <a:pt x="14795" y="81661"/>
                  </a:lnTo>
                  <a:lnTo>
                    <a:pt x="185102" y="270891"/>
                  </a:lnTo>
                  <a:lnTo>
                    <a:pt x="0" y="306324"/>
                  </a:lnTo>
                  <a:lnTo>
                    <a:pt x="148894" y="418719"/>
                  </a:lnTo>
                  <a:lnTo>
                    <a:pt x="5397" y="518668"/>
                  </a:lnTo>
                  <a:lnTo>
                    <a:pt x="226707" y="495554"/>
                  </a:lnTo>
                  <a:lnTo>
                    <a:pt x="190500" y="626491"/>
                  </a:lnTo>
                  <a:lnTo>
                    <a:pt x="308635" y="555751"/>
                  </a:lnTo>
                  <a:lnTo>
                    <a:pt x="339445" y="768096"/>
                  </a:lnTo>
                  <a:lnTo>
                    <a:pt x="421335" y="531113"/>
                  </a:lnTo>
                  <a:lnTo>
                    <a:pt x="529945" y="701801"/>
                  </a:lnTo>
                  <a:lnTo>
                    <a:pt x="560870" y="514096"/>
                  </a:lnTo>
                  <a:lnTo>
                    <a:pt x="725893" y="643509"/>
                  </a:lnTo>
                  <a:lnTo>
                    <a:pt x="673569" y="460248"/>
                  </a:lnTo>
                  <a:lnTo>
                    <a:pt x="864108" y="472567"/>
                  </a:lnTo>
                  <a:lnTo>
                    <a:pt x="704367" y="372491"/>
                  </a:lnTo>
                  <a:lnTo>
                    <a:pt x="843991" y="289306"/>
                  </a:lnTo>
                  <a:lnTo>
                    <a:pt x="668159" y="260096"/>
                  </a:lnTo>
                  <a:lnTo>
                    <a:pt x="735291" y="158496"/>
                  </a:lnTo>
                  <a:lnTo>
                    <a:pt x="566267" y="189356"/>
                  </a:lnTo>
                  <a:lnTo>
                    <a:pt x="58094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2222" y="3598925"/>
              <a:ext cx="864235" cy="768350"/>
            </a:xfrm>
            <a:custGeom>
              <a:avLst/>
              <a:gdLst/>
              <a:ahLst/>
              <a:cxnLst/>
              <a:rect l="l" t="t" r="r" b="b"/>
              <a:pathLst>
                <a:path w="864235" h="768350">
                  <a:moveTo>
                    <a:pt x="432054" y="206248"/>
                  </a:moveTo>
                  <a:lnTo>
                    <a:pt x="580948" y="0"/>
                  </a:lnTo>
                  <a:lnTo>
                    <a:pt x="566267" y="189356"/>
                  </a:lnTo>
                  <a:lnTo>
                    <a:pt x="735291" y="158496"/>
                  </a:lnTo>
                  <a:lnTo>
                    <a:pt x="668159" y="260096"/>
                  </a:lnTo>
                  <a:lnTo>
                    <a:pt x="843991" y="289306"/>
                  </a:lnTo>
                  <a:lnTo>
                    <a:pt x="704367" y="372491"/>
                  </a:lnTo>
                  <a:lnTo>
                    <a:pt x="864108" y="472567"/>
                  </a:lnTo>
                  <a:lnTo>
                    <a:pt x="673569" y="460248"/>
                  </a:lnTo>
                  <a:lnTo>
                    <a:pt x="725893" y="643509"/>
                  </a:lnTo>
                  <a:lnTo>
                    <a:pt x="560870" y="514096"/>
                  </a:lnTo>
                  <a:lnTo>
                    <a:pt x="529945" y="701801"/>
                  </a:lnTo>
                  <a:lnTo>
                    <a:pt x="421335" y="531113"/>
                  </a:lnTo>
                  <a:lnTo>
                    <a:pt x="339445" y="768096"/>
                  </a:lnTo>
                  <a:lnTo>
                    <a:pt x="308635" y="555751"/>
                  </a:lnTo>
                  <a:lnTo>
                    <a:pt x="190500" y="626491"/>
                  </a:lnTo>
                  <a:lnTo>
                    <a:pt x="226707" y="495554"/>
                  </a:lnTo>
                  <a:lnTo>
                    <a:pt x="5397" y="518668"/>
                  </a:lnTo>
                  <a:lnTo>
                    <a:pt x="148894" y="418719"/>
                  </a:lnTo>
                  <a:lnTo>
                    <a:pt x="0" y="306324"/>
                  </a:lnTo>
                  <a:lnTo>
                    <a:pt x="185102" y="270891"/>
                  </a:lnTo>
                  <a:lnTo>
                    <a:pt x="14795" y="81661"/>
                  </a:lnTo>
                  <a:lnTo>
                    <a:pt x="292519" y="224790"/>
                  </a:lnTo>
                  <a:lnTo>
                    <a:pt x="334124" y="81661"/>
                  </a:lnTo>
                  <a:lnTo>
                    <a:pt x="432054" y="206248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29234" y="3853688"/>
            <a:ext cx="2984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NOU</a:t>
            </a:r>
            <a:endParaRPr sz="1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53109"/>
            <a:ext cx="7356475" cy="3147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15265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Distribuţia </a:t>
            </a:r>
            <a:r>
              <a:rPr sz="2800" spc="-5" dirty="0">
                <a:latin typeface="Carlito"/>
                <a:cs typeface="Carlito"/>
              </a:rPr>
              <a:t>variabilelor </a:t>
            </a:r>
            <a:r>
              <a:rPr sz="2800" spc="-15" dirty="0">
                <a:latin typeface="Carlito"/>
                <a:cs typeface="Carlito"/>
              </a:rPr>
              <a:t>cantitative </a:t>
            </a:r>
            <a:r>
              <a:rPr sz="2800" spc="-10" dirty="0">
                <a:latin typeface="Carlito"/>
                <a:cs typeface="Carlito"/>
              </a:rPr>
              <a:t>trebuie </a:t>
            </a:r>
            <a:r>
              <a:rPr sz="2800" spc="-5" dirty="0">
                <a:latin typeface="Carlito"/>
                <a:cs typeface="Carlito"/>
              </a:rPr>
              <a:t>să </a:t>
            </a:r>
            <a:r>
              <a:rPr sz="2800" spc="-10" dirty="0">
                <a:latin typeface="Carlito"/>
                <a:cs typeface="Carlito"/>
              </a:rPr>
              <a:t>fie  </a:t>
            </a:r>
            <a:r>
              <a:rPr sz="2800" spc="-5" dirty="0">
                <a:latin typeface="Carlito"/>
                <a:cs typeface="Carlito"/>
              </a:rPr>
              <a:t>normală</a:t>
            </a:r>
            <a:endParaRPr sz="2800" dirty="0">
              <a:latin typeface="Carlito"/>
              <a:cs typeface="Carlito"/>
            </a:endParaRPr>
          </a:p>
          <a:p>
            <a:pPr marL="756285" marR="17145" lvl="1" indent="-287020">
              <a:lnSpc>
                <a:spcPct val="100000"/>
              </a:lnSpc>
              <a:spcBef>
                <a:spcPts val="61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Dacă </a:t>
            </a:r>
            <a:r>
              <a:rPr sz="2400" spc="-5" dirty="0">
                <a:latin typeface="Carlito"/>
                <a:cs typeface="Carlito"/>
              </a:rPr>
              <a:t>se abat </a:t>
            </a:r>
            <a:r>
              <a:rPr sz="2400" spc="-25" dirty="0">
                <a:latin typeface="Carlito"/>
                <a:cs typeface="Carlito"/>
              </a:rPr>
              <a:t>grav </a:t>
            </a:r>
            <a:r>
              <a:rPr sz="2400" spc="-5" dirty="0">
                <a:latin typeface="Carlito"/>
                <a:cs typeface="Carlito"/>
              </a:rPr>
              <a:t>de </a:t>
            </a:r>
            <a:r>
              <a:rPr sz="2400" dirty="0">
                <a:latin typeface="Carlito"/>
                <a:cs typeface="Carlito"/>
              </a:rPr>
              <a:t>la </a:t>
            </a:r>
            <a:r>
              <a:rPr sz="2400" spc="-10" dirty="0">
                <a:latin typeface="Carlito"/>
                <a:cs typeface="Carlito"/>
              </a:rPr>
              <a:t>această condiţie, </a:t>
            </a:r>
            <a:r>
              <a:rPr sz="2400" spc="-5" dirty="0">
                <a:latin typeface="Carlito"/>
                <a:cs typeface="Carlito"/>
              </a:rPr>
              <a:t>se </a:t>
            </a:r>
            <a:r>
              <a:rPr sz="2400" spc="-15" dirty="0">
                <a:latin typeface="Carlito"/>
                <a:cs typeface="Carlito"/>
              </a:rPr>
              <a:t>vor </a:t>
            </a:r>
            <a:r>
              <a:rPr sz="2400" spc="-10" dirty="0">
                <a:latin typeface="Carlito"/>
                <a:cs typeface="Carlito"/>
              </a:rPr>
              <a:t>utiliza  proceduri </a:t>
            </a:r>
            <a:r>
              <a:rPr sz="2400" spc="-15" dirty="0">
                <a:latin typeface="Carlito"/>
                <a:cs typeface="Carlito"/>
              </a:rPr>
              <a:t>adecvate </a:t>
            </a:r>
            <a:r>
              <a:rPr sz="2400" spc="-5" dirty="0">
                <a:latin typeface="Carlito"/>
                <a:cs typeface="Carlito"/>
              </a:rPr>
              <a:t>de </a:t>
            </a:r>
            <a:r>
              <a:rPr sz="2400" spc="-15" dirty="0">
                <a:latin typeface="Carlito"/>
                <a:cs typeface="Carlito"/>
              </a:rPr>
              <a:t>transformare.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Relaţiile </a:t>
            </a:r>
            <a:r>
              <a:rPr sz="2800" spc="-20" dirty="0">
                <a:latin typeface="Carlito"/>
                <a:cs typeface="Carlito"/>
              </a:rPr>
              <a:t>dintre </a:t>
            </a:r>
            <a:r>
              <a:rPr sz="2800" spc="-5" dirty="0">
                <a:latin typeface="Carlito"/>
                <a:cs typeface="Carlito"/>
              </a:rPr>
              <a:t>VI și VD </a:t>
            </a:r>
            <a:r>
              <a:rPr sz="2800" spc="-10" dirty="0">
                <a:latin typeface="Carlito"/>
                <a:cs typeface="Carlito"/>
              </a:rPr>
              <a:t>trebuie </a:t>
            </a:r>
            <a:r>
              <a:rPr sz="2800" spc="-5" dirty="0">
                <a:latin typeface="Carlito"/>
                <a:cs typeface="Carlito"/>
              </a:rPr>
              <a:t>să fie</a:t>
            </a:r>
            <a:r>
              <a:rPr sz="2800" spc="12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liniare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condiţie </a:t>
            </a:r>
            <a:r>
              <a:rPr sz="2400" spc="-5" dirty="0">
                <a:latin typeface="Carlito"/>
                <a:cs typeface="Carlito"/>
              </a:rPr>
              <a:t>verificabilă </a:t>
            </a:r>
            <a:r>
              <a:rPr sz="2400" dirty="0">
                <a:latin typeface="Carlito"/>
                <a:cs typeface="Carlito"/>
              </a:rPr>
              <a:t>cu </a:t>
            </a:r>
            <a:r>
              <a:rPr sz="2400" spc="-5" dirty="0">
                <a:latin typeface="Carlito"/>
                <a:cs typeface="Carlito"/>
              </a:rPr>
              <a:t>ajutorul unui </a:t>
            </a:r>
            <a:r>
              <a:rPr sz="2400" spc="-15" dirty="0">
                <a:latin typeface="Carlito"/>
                <a:cs typeface="Carlito"/>
              </a:rPr>
              <a:t>grafic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i="1" spc="-10" dirty="0">
                <a:latin typeface="Carlito"/>
                <a:cs typeface="Carlito"/>
              </a:rPr>
              <a:t>scatterplot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Omogenitatea pantei </a:t>
            </a:r>
            <a:r>
              <a:rPr sz="2800" spc="-5" dirty="0">
                <a:latin typeface="Carlito"/>
                <a:cs typeface="Carlito"/>
              </a:rPr>
              <a:t>de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regresie</a:t>
            </a:r>
            <a:endParaRPr sz="2800" dirty="0">
              <a:latin typeface="Carlito"/>
              <a:cs typeface="Carlito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62505" y="5003064"/>
          <a:ext cx="5194299" cy="1552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6880"/>
                <a:gridCol w="1923415"/>
                <a:gridCol w="1564004"/>
              </a:tblGrid>
              <a:tr h="155269">
                <a:tc>
                  <a:txBody>
                    <a:bodyPr/>
                    <a:lstStyle/>
                    <a:p>
                      <a:pPr marL="127000">
                        <a:lnSpc>
                          <a:spcPts val="112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Homoscedasticitate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6409">
                        <a:lnSpc>
                          <a:spcPts val="112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Heterodasticitate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ts val="112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Heterodasticitate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503779" y="5562600"/>
            <a:ext cx="1873404" cy="1143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47530" y="5566756"/>
            <a:ext cx="1730152" cy="11305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43884" y="5562600"/>
            <a:ext cx="16764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6"/>
          <p:cNvSpPr txBox="1">
            <a:spLocks/>
          </p:cNvSpPr>
          <p:nvPr/>
        </p:nvSpPr>
        <p:spPr>
          <a:xfrm>
            <a:off x="457200" y="71627"/>
            <a:ext cx="8229600" cy="586699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marL="635" marR="0" lvl="0" indent="0" algn="ctr" defTabSz="914400" eaLnBrk="1" fontAlgn="auto" latinLnBrk="0" hangingPunct="1">
              <a:lnSpc>
                <a:spcPct val="100000"/>
              </a:lnSpc>
              <a:spcBef>
                <a:spcPts val="7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0" cap="none" spc="-5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Condiții și</a:t>
            </a:r>
            <a:r>
              <a:rPr kumimoji="0" lang="vi-VN" sz="3200" b="1" i="0" u="none" strike="noStrike" kern="0" cap="none" spc="2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3200" b="1" i="0" u="none" strike="noStrike" kern="0" cap="none" spc="-1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limitări</a:t>
            </a:r>
            <a:endParaRPr kumimoji="0" lang="vi-VN" sz="32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57199" y="0"/>
            <a:ext cx="8229600" cy="698500"/>
          </a:xfrm>
          <a:custGeom>
            <a:avLst/>
            <a:gdLst/>
            <a:ahLst/>
            <a:cxnLst/>
            <a:rect l="l" t="t" r="r" b="b"/>
            <a:pathLst>
              <a:path w="8229600" h="698500">
                <a:moveTo>
                  <a:pt x="0" y="697991"/>
                </a:moveTo>
                <a:lnTo>
                  <a:pt x="8229600" y="697991"/>
                </a:lnTo>
                <a:lnTo>
                  <a:pt x="8229600" y="0"/>
                </a:lnTo>
              </a:path>
              <a:path w="8229600" h="698500">
                <a:moveTo>
                  <a:pt x="0" y="0"/>
                </a:moveTo>
                <a:lnTo>
                  <a:pt x="0" y="697991"/>
                </a:lnTo>
              </a:path>
            </a:pathLst>
          </a:custGeom>
          <a:ln w="9144">
            <a:solidFill>
              <a:srgbClr val="BD4A47"/>
            </a:solidFill>
          </a:ln>
        </p:spPr>
        <p:txBody>
          <a:bodyPr wrap="square" lIns="0" tIns="0" rIns="0" bIns="0" rtlCol="0"/>
          <a:lstStyle/>
          <a:p>
            <a:endParaRPr b="1" dirty="0">
              <a:solidFill>
                <a:srgbClr val="FF0000"/>
              </a:solidFill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61772" y="53086"/>
            <a:ext cx="82207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FF0000"/>
                </a:solidFill>
              </a:rPr>
              <a:t>multicoliniaritatea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1093781"/>
            <a:ext cx="5712461" cy="69278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rlito"/>
                <a:cs typeface="Carlito"/>
              </a:rPr>
              <a:t>Variabilele </a:t>
            </a:r>
            <a:r>
              <a:rPr sz="2000" spc="-5" dirty="0">
                <a:latin typeface="Carlito"/>
                <a:cs typeface="Carlito"/>
              </a:rPr>
              <a:t>predictor trebuie să fie</a:t>
            </a:r>
            <a:r>
              <a:rPr sz="2000" dirty="0">
                <a:latin typeface="Carlito"/>
                <a:cs typeface="Carlito"/>
              </a:rPr>
              <a:t> </a:t>
            </a:r>
            <a:r>
              <a:rPr sz="2000" i="1" spc="-5" dirty="0">
                <a:latin typeface="Carlito"/>
                <a:cs typeface="Carlito"/>
              </a:rPr>
              <a:t>ortogonale</a:t>
            </a:r>
            <a:endParaRPr sz="2000" dirty="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409"/>
              </a:spcBef>
              <a:tabLst>
                <a:tab pos="756285" algn="l"/>
              </a:tabLst>
            </a:pPr>
            <a:r>
              <a:rPr sz="1600" spc="-5" dirty="0">
                <a:latin typeface="Arial"/>
                <a:cs typeface="Arial"/>
              </a:rPr>
              <a:t>–	</a:t>
            </a:r>
            <a:r>
              <a:rPr sz="1600" spc="-5" dirty="0">
                <a:latin typeface="Carlito"/>
                <a:cs typeface="Carlito"/>
              </a:rPr>
              <a:t>e=a+b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2400" y="2057400"/>
            <a:ext cx="428307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rlito"/>
                <a:cs typeface="Carlito"/>
              </a:rPr>
              <a:t>Corelația dintre </a:t>
            </a:r>
            <a:r>
              <a:rPr sz="2000" spc="-5" dirty="0">
                <a:latin typeface="Carlito"/>
                <a:cs typeface="Carlito"/>
              </a:rPr>
              <a:t>predictori se </a:t>
            </a:r>
            <a:r>
              <a:rPr sz="2000" spc="-10" dirty="0">
                <a:latin typeface="Carlito"/>
                <a:cs typeface="Carlito"/>
              </a:rPr>
              <a:t>numește</a:t>
            </a:r>
            <a:endParaRPr sz="2000" dirty="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000" spc="-10" dirty="0">
                <a:latin typeface="Carlito"/>
                <a:cs typeface="Carlito"/>
              </a:rPr>
              <a:t>multicoliniaritate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7200" y="2971800"/>
            <a:ext cx="4079240" cy="90360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484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1600" spc="-5" dirty="0">
                <a:latin typeface="Carlito"/>
                <a:cs typeface="Carlito"/>
              </a:rPr>
              <a:t>este </a:t>
            </a:r>
            <a:r>
              <a:rPr sz="1600" spc="-10" dirty="0">
                <a:latin typeface="Carlito"/>
                <a:cs typeface="Carlito"/>
              </a:rPr>
              <a:t>mereu </a:t>
            </a:r>
            <a:r>
              <a:rPr sz="1600" spc="-15" dirty="0">
                <a:latin typeface="Carlito"/>
                <a:cs typeface="Carlito"/>
              </a:rPr>
              <a:t>prezentă </a:t>
            </a:r>
            <a:r>
              <a:rPr sz="1600" spc="-5" dirty="0">
                <a:latin typeface="Carlito"/>
                <a:cs typeface="Carlito"/>
              </a:rPr>
              <a:t>(… </a:t>
            </a:r>
            <a:r>
              <a:rPr sz="1600" spc="-10" dirty="0">
                <a:latin typeface="Carlito"/>
                <a:cs typeface="Carlito"/>
              </a:rPr>
              <a:t>contează </a:t>
            </a:r>
            <a:r>
              <a:rPr sz="1600" spc="-5" dirty="0">
                <a:latin typeface="Carlito"/>
                <a:cs typeface="Carlito"/>
              </a:rPr>
              <a:t>mărimea</a:t>
            </a:r>
            <a:r>
              <a:rPr sz="1600" spc="65" dirty="0">
                <a:latin typeface="Carlito"/>
                <a:cs typeface="Carlito"/>
              </a:rPr>
              <a:t> </a:t>
            </a:r>
            <a:r>
              <a:rPr sz="1600" spc="-25" dirty="0">
                <a:latin typeface="Carlito"/>
                <a:cs typeface="Carlito"/>
              </a:rPr>
              <a:t>ei)</a:t>
            </a:r>
            <a:endParaRPr sz="16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380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1600" spc="-5" dirty="0">
                <a:latin typeface="Carlito"/>
                <a:cs typeface="Carlito"/>
              </a:rPr>
              <a:t>e=a+b+c</a:t>
            </a:r>
            <a:endParaRPr sz="16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1600" spc="-10" dirty="0">
                <a:latin typeface="Carlito"/>
                <a:cs typeface="Carlito"/>
              </a:rPr>
              <a:t>c+d </a:t>
            </a:r>
            <a:r>
              <a:rPr sz="1600" spc="-5" dirty="0">
                <a:latin typeface="Carlito"/>
                <a:cs typeface="Carlito"/>
              </a:rPr>
              <a:t>=</a:t>
            </a:r>
            <a:r>
              <a:rPr sz="1600" spc="2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multicolinearitate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2400" y="4191000"/>
            <a:ext cx="193357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20" dirty="0">
                <a:latin typeface="Carlito"/>
                <a:cs typeface="Carlito"/>
              </a:rPr>
              <a:t>Efecte</a:t>
            </a:r>
            <a:r>
              <a:rPr sz="2000" spc="-65" dirty="0">
                <a:latin typeface="Carlito"/>
                <a:cs typeface="Carlito"/>
              </a:rPr>
              <a:t> </a:t>
            </a:r>
            <a:r>
              <a:rPr sz="2000" spc="-15" dirty="0">
                <a:latin typeface="Carlito"/>
                <a:cs typeface="Carlito"/>
              </a:rPr>
              <a:t>negative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7200" y="4953000"/>
            <a:ext cx="4282440" cy="119634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484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1600" spc="-5" dirty="0">
                <a:latin typeface="Carlito"/>
                <a:cs typeface="Carlito"/>
              </a:rPr>
              <a:t>Amplifică </a:t>
            </a:r>
            <a:r>
              <a:rPr sz="1600" spc="-15" dirty="0">
                <a:latin typeface="Carlito"/>
                <a:cs typeface="Carlito"/>
              </a:rPr>
              <a:t>eroarea </a:t>
            </a:r>
            <a:r>
              <a:rPr sz="1600" spc="-10" dirty="0">
                <a:latin typeface="Carlito"/>
                <a:cs typeface="Carlito"/>
              </a:rPr>
              <a:t>standard </a:t>
            </a:r>
            <a:r>
              <a:rPr sz="1600" spc="-5" dirty="0">
                <a:latin typeface="Carlito"/>
                <a:cs typeface="Carlito"/>
              </a:rPr>
              <a:t>a </a:t>
            </a:r>
            <a:r>
              <a:rPr sz="1600" spc="-10" dirty="0">
                <a:latin typeface="Carlito"/>
                <a:cs typeface="Carlito"/>
              </a:rPr>
              <a:t>coefic. </a:t>
            </a:r>
            <a:r>
              <a:rPr sz="1600" spc="-5" dirty="0">
                <a:latin typeface="Carlito"/>
                <a:cs typeface="Carlito"/>
              </a:rPr>
              <a:t>de</a:t>
            </a:r>
            <a:r>
              <a:rPr sz="1600" spc="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regresie</a:t>
            </a:r>
            <a:endParaRPr sz="16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380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1600" spc="-5" dirty="0">
                <a:latin typeface="Carlito"/>
                <a:cs typeface="Carlito"/>
              </a:rPr>
              <a:t>Amplifică </a:t>
            </a:r>
            <a:r>
              <a:rPr sz="1600" spc="-10" dirty="0">
                <a:latin typeface="Carlito"/>
                <a:cs typeface="Carlito"/>
              </a:rPr>
              <a:t>variabilitatea </a:t>
            </a:r>
            <a:r>
              <a:rPr sz="1600" spc="-5" dirty="0">
                <a:latin typeface="Carlito"/>
                <a:cs typeface="Carlito"/>
              </a:rPr>
              <a:t>coeficienților de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regresie</a:t>
            </a:r>
            <a:endParaRPr sz="16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1600" spc="-10" dirty="0">
                <a:latin typeface="Carlito"/>
                <a:cs typeface="Carlito"/>
              </a:rPr>
              <a:t>Reduce puterea (probabilitatea </a:t>
            </a:r>
            <a:r>
              <a:rPr sz="1600" spc="-5" dirty="0">
                <a:latin typeface="Carlito"/>
                <a:cs typeface="Carlito"/>
              </a:rPr>
              <a:t>de </a:t>
            </a:r>
            <a:r>
              <a:rPr sz="1600" spc="-10" dirty="0">
                <a:latin typeface="Carlito"/>
                <a:cs typeface="Carlito"/>
              </a:rPr>
              <a:t>resp.</a:t>
            </a:r>
            <a:r>
              <a:rPr sz="1600" spc="3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H0)</a:t>
            </a:r>
            <a:endParaRPr sz="16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1600" spc="-10" dirty="0">
                <a:latin typeface="Carlito"/>
                <a:cs typeface="Carlito"/>
              </a:rPr>
              <a:t>Reduce </a:t>
            </a:r>
            <a:r>
              <a:rPr sz="1600" spc="-5" dirty="0">
                <a:latin typeface="Carlito"/>
                <a:cs typeface="Carlito"/>
              </a:rPr>
              <a:t>precizia</a:t>
            </a:r>
            <a:r>
              <a:rPr sz="160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predicției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88329" y="910589"/>
            <a:ext cx="2484120" cy="2601595"/>
          </a:xfrm>
          <a:custGeom>
            <a:avLst/>
            <a:gdLst/>
            <a:ahLst/>
            <a:cxnLst/>
            <a:rect l="l" t="t" r="r" b="b"/>
            <a:pathLst>
              <a:path w="2484120" h="2601595">
                <a:moveTo>
                  <a:pt x="0" y="1194815"/>
                </a:moveTo>
                <a:lnTo>
                  <a:pt x="1332" y="1149407"/>
                </a:lnTo>
                <a:lnTo>
                  <a:pt x="5284" y="1104640"/>
                </a:lnTo>
                <a:lnTo>
                  <a:pt x="11787" y="1060576"/>
                </a:lnTo>
                <a:lnTo>
                  <a:pt x="20772" y="1017279"/>
                </a:lnTo>
                <a:lnTo>
                  <a:pt x="32171" y="974811"/>
                </a:lnTo>
                <a:lnTo>
                  <a:pt x="45915" y="933236"/>
                </a:lnTo>
                <a:lnTo>
                  <a:pt x="61934" y="892617"/>
                </a:lnTo>
                <a:lnTo>
                  <a:pt x="80161" y="853017"/>
                </a:lnTo>
                <a:lnTo>
                  <a:pt x="100527" y="814499"/>
                </a:lnTo>
                <a:lnTo>
                  <a:pt x="122964" y="777127"/>
                </a:lnTo>
                <a:lnTo>
                  <a:pt x="147401" y="740962"/>
                </a:lnTo>
                <a:lnTo>
                  <a:pt x="173772" y="706069"/>
                </a:lnTo>
                <a:lnTo>
                  <a:pt x="202007" y="672510"/>
                </a:lnTo>
                <a:lnTo>
                  <a:pt x="232037" y="640348"/>
                </a:lnTo>
                <a:lnTo>
                  <a:pt x="263794" y="609647"/>
                </a:lnTo>
                <a:lnTo>
                  <a:pt x="297210" y="580470"/>
                </a:lnTo>
                <a:lnTo>
                  <a:pt x="332215" y="552879"/>
                </a:lnTo>
                <a:lnTo>
                  <a:pt x="368740" y="526938"/>
                </a:lnTo>
                <a:lnTo>
                  <a:pt x="406718" y="502709"/>
                </a:lnTo>
                <a:lnTo>
                  <a:pt x="446080" y="480257"/>
                </a:lnTo>
                <a:lnTo>
                  <a:pt x="486756" y="459644"/>
                </a:lnTo>
                <a:lnTo>
                  <a:pt x="528679" y="440932"/>
                </a:lnTo>
                <a:lnTo>
                  <a:pt x="571779" y="424186"/>
                </a:lnTo>
                <a:lnTo>
                  <a:pt x="615988" y="409468"/>
                </a:lnTo>
                <a:lnTo>
                  <a:pt x="661237" y="396841"/>
                </a:lnTo>
                <a:lnTo>
                  <a:pt x="707458" y="386368"/>
                </a:lnTo>
                <a:lnTo>
                  <a:pt x="754582" y="378113"/>
                </a:lnTo>
                <a:lnTo>
                  <a:pt x="802540" y="372139"/>
                </a:lnTo>
                <a:lnTo>
                  <a:pt x="851263" y="368508"/>
                </a:lnTo>
                <a:lnTo>
                  <a:pt x="900684" y="367284"/>
                </a:lnTo>
                <a:lnTo>
                  <a:pt x="950104" y="368508"/>
                </a:lnTo>
                <a:lnTo>
                  <a:pt x="998827" y="372139"/>
                </a:lnTo>
                <a:lnTo>
                  <a:pt x="1046785" y="378113"/>
                </a:lnTo>
                <a:lnTo>
                  <a:pt x="1093909" y="386368"/>
                </a:lnTo>
                <a:lnTo>
                  <a:pt x="1140130" y="396841"/>
                </a:lnTo>
                <a:lnTo>
                  <a:pt x="1185379" y="409468"/>
                </a:lnTo>
                <a:lnTo>
                  <a:pt x="1229588" y="424186"/>
                </a:lnTo>
                <a:lnTo>
                  <a:pt x="1272688" y="440932"/>
                </a:lnTo>
                <a:lnTo>
                  <a:pt x="1314611" y="459644"/>
                </a:lnTo>
                <a:lnTo>
                  <a:pt x="1355287" y="480257"/>
                </a:lnTo>
                <a:lnTo>
                  <a:pt x="1394649" y="502709"/>
                </a:lnTo>
                <a:lnTo>
                  <a:pt x="1432627" y="526938"/>
                </a:lnTo>
                <a:lnTo>
                  <a:pt x="1469152" y="552879"/>
                </a:lnTo>
                <a:lnTo>
                  <a:pt x="1504157" y="580470"/>
                </a:lnTo>
                <a:lnTo>
                  <a:pt x="1537573" y="609647"/>
                </a:lnTo>
                <a:lnTo>
                  <a:pt x="1569330" y="640348"/>
                </a:lnTo>
                <a:lnTo>
                  <a:pt x="1599360" y="672510"/>
                </a:lnTo>
                <a:lnTo>
                  <a:pt x="1627595" y="706069"/>
                </a:lnTo>
                <a:lnTo>
                  <a:pt x="1653966" y="740962"/>
                </a:lnTo>
                <a:lnTo>
                  <a:pt x="1678403" y="777127"/>
                </a:lnTo>
                <a:lnTo>
                  <a:pt x="1700840" y="814499"/>
                </a:lnTo>
                <a:lnTo>
                  <a:pt x="1721206" y="853017"/>
                </a:lnTo>
                <a:lnTo>
                  <a:pt x="1739433" y="892617"/>
                </a:lnTo>
                <a:lnTo>
                  <a:pt x="1755452" y="933236"/>
                </a:lnTo>
                <a:lnTo>
                  <a:pt x="1769196" y="974811"/>
                </a:lnTo>
                <a:lnTo>
                  <a:pt x="1780595" y="1017279"/>
                </a:lnTo>
                <a:lnTo>
                  <a:pt x="1789580" y="1060576"/>
                </a:lnTo>
                <a:lnTo>
                  <a:pt x="1796083" y="1104640"/>
                </a:lnTo>
                <a:lnTo>
                  <a:pt x="1800035" y="1149407"/>
                </a:lnTo>
                <a:lnTo>
                  <a:pt x="1801368" y="1194815"/>
                </a:lnTo>
                <a:lnTo>
                  <a:pt x="1800035" y="1240224"/>
                </a:lnTo>
                <a:lnTo>
                  <a:pt x="1796083" y="1284991"/>
                </a:lnTo>
                <a:lnTo>
                  <a:pt x="1789580" y="1329055"/>
                </a:lnTo>
                <a:lnTo>
                  <a:pt x="1780595" y="1372352"/>
                </a:lnTo>
                <a:lnTo>
                  <a:pt x="1769196" y="1414820"/>
                </a:lnTo>
                <a:lnTo>
                  <a:pt x="1755452" y="1456395"/>
                </a:lnTo>
                <a:lnTo>
                  <a:pt x="1739433" y="1497014"/>
                </a:lnTo>
                <a:lnTo>
                  <a:pt x="1721206" y="1536614"/>
                </a:lnTo>
                <a:lnTo>
                  <a:pt x="1700840" y="1575132"/>
                </a:lnTo>
                <a:lnTo>
                  <a:pt x="1678403" y="1612504"/>
                </a:lnTo>
                <a:lnTo>
                  <a:pt x="1653966" y="1648669"/>
                </a:lnTo>
                <a:lnTo>
                  <a:pt x="1627595" y="1683562"/>
                </a:lnTo>
                <a:lnTo>
                  <a:pt x="1599360" y="1717121"/>
                </a:lnTo>
                <a:lnTo>
                  <a:pt x="1569330" y="1749283"/>
                </a:lnTo>
                <a:lnTo>
                  <a:pt x="1537573" y="1779984"/>
                </a:lnTo>
                <a:lnTo>
                  <a:pt x="1504157" y="1809161"/>
                </a:lnTo>
                <a:lnTo>
                  <a:pt x="1469152" y="1836752"/>
                </a:lnTo>
                <a:lnTo>
                  <a:pt x="1432627" y="1862693"/>
                </a:lnTo>
                <a:lnTo>
                  <a:pt x="1394649" y="1886922"/>
                </a:lnTo>
                <a:lnTo>
                  <a:pt x="1355287" y="1909374"/>
                </a:lnTo>
                <a:lnTo>
                  <a:pt x="1314611" y="1929987"/>
                </a:lnTo>
                <a:lnTo>
                  <a:pt x="1272688" y="1948699"/>
                </a:lnTo>
                <a:lnTo>
                  <a:pt x="1229588" y="1965445"/>
                </a:lnTo>
                <a:lnTo>
                  <a:pt x="1185379" y="1980163"/>
                </a:lnTo>
                <a:lnTo>
                  <a:pt x="1140130" y="1992790"/>
                </a:lnTo>
                <a:lnTo>
                  <a:pt x="1093909" y="2003263"/>
                </a:lnTo>
                <a:lnTo>
                  <a:pt x="1046785" y="2011518"/>
                </a:lnTo>
                <a:lnTo>
                  <a:pt x="998827" y="2017492"/>
                </a:lnTo>
                <a:lnTo>
                  <a:pt x="950104" y="2021123"/>
                </a:lnTo>
                <a:lnTo>
                  <a:pt x="900684" y="2022348"/>
                </a:lnTo>
                <a:lnTo>
                  <a:pt x="851263" y="2021123"/>
                </a:lnTo>
                <a:lnTo>
                  <a:pt x="802540" y="2017492"/>
                </a:lnTo>
                <a:lnTo>
                  <a:pt x="754582" y="2011518"/>
                </a:lnTo>
                <a:lnTo>
                  <a:pt x="707458" y="2003263"/>
                </a:lnTo>
                <a:lnTo>
                  <a:pt x="661237" y="1992790"/>
                </a:lnTo>
                <a:lnTo>
                  <a:pt x="615988" y="1980163"/>
                </a:lnTo>
                <a:lnTo>
                  <a:pt x="571779" y="1965445"/>
                </a:lnTo>
                <a:lnTo>
                  <a:pt x="528679" y="1948699"/>
                </a:lnTo>
                <a:lnTo>
                  <a:pt x="486756" y="1929987"/>
                </a:lnTo>
                <a:lnTo>
                  <a:pt x="446080" y="1909374"/>
                </a:lnTo>
                <a:lnTo>
                  <a:pt x="406718" y="1886922"/>
                </a:lnTo>
                <a:lnTo>
                  <a:pt x="368740" y="1862693"/>
                </a:lnTo>
                <a:lnTo>
                  <a:pt x="332215" y="1836752"/>
                </a:lnTo>
                <a:lnTo>
                  <a:pt x="297210" y="1809161"/>
                </a:lnTo>
                <a:lnTo>
                  <a:pt x="263794" y="1779984"/>
                </a:lnTo>
                <a:lnTo>
                  <a:pt x="232037" y="1749283"/>
                </a:lnTo>
                <a:lnTo>
                  <a:pt x="202007" y="1717121"/>
                </a:lnTo>
                <a:lnTo>
                  <a:pt x="173772" y="1683562"/>
                </a:lnTo>
                <a:lnTo>
                  <a:pt x="147401" y="1648669"/>
                </a:lnTo>
                <a:lnTo>
                  <a:pt x="122964" y="1612504"/>
                </a:lnTo>
                <a:lnTo>
                  <a:pt x="100527" y="1575132"/>
                </a:lnTo>
                <a:lnTo>
                  <a:pt x="80161" y="1536614"/>
                </a:lnTo>
                <a:lnTo>
                  <a:pt x="61934" y="1497014"/>
                </a:lnTo>
                <a:lnTo>
                  <a:pt x="45915" y="1456395"/>
                </a:lnTo>
                <a:lnTo>
                  <a:pt x="32171" y="1414820"/>
                </a:lnTo>
                <a:lnTo>
                  <a:pt x="20772" y="1372352"/>
                </a:lnTo>
                <a:lnTo>
                  <a:pt x="11787" y="1329055"/>
                </a:lnTo>
                <a:lnTo>
                  <a:pt x="5284" y="1284991"/>
                </a:lnTo>
                <a:lnTo>
                  <a:pt x="1332" y="1240224"/>
                </a:lnTo>
                <a:lnTo>
                  <a:pt x="0" y="1194815"/>
                </a:lnTo>
                <a:close/>
              </a:path>
              <a:path w="2484120" h="2601595">
                <a:moveTo>
                  <a:pt x="1188720" y="647700"/>
                </a:moveTo>
                <a:lnTo>
                  <a:pt x="1190496" y="599355"/>
                </a:lnTo>
                <a:lnTo>
                  <a:pt x="1195741" y="551977"/>
                </a:lnTo>
                <a:lnTo>
                  <a:pt x="1204331" y="505690"/>
                </a:lnTo>
                <a:lnTo>
                  <a:pt x="1216139" y="460619"/>
                </a:lnTo>
                <a:lnTo>
                  <a:pt x="1231041" y="416889"/>
                </a:lnTo>
                <a:lnTo>
                  <a:pt x="1248911" y="374626"/>
                </a:lnTo>
                <a:lnTo>
                  <a:pt x="1269625" y="333955"/>
                </a:lnTo>
                <a:lnTo>
                  <a:pt x="1293057" y="295001"/>
                </a:lnTo>
                <a:lnTo>
                  <a:pt x="1319082" y="257888"/>
                </a:lnTo>
                <a:lnTo>
                  <a:pt x="1347574" y="222743"/>
                </a:lnTo>
                <a:lnTo>
                  <a:pt x="1378410" y="189690"/>
                </a:lnTo>
                <a:lnTo>
                  <a:pt x="1411463" y="158854"/>
                </a:lnTo>
                <a:lnTo>
                  <a:pt x="1446608" y="130362"/>
                </a:lnTo>
                <a:lnTo>
                  <a:pt x="1483721" y="104337"/>
                </a:lnTo>
                <a:lnTo>
                  <a:pt x="1522675" y="80905"/>
                </a:lnTo>
                <a:lnTo>
                  <a:pt x="1563346" y="60191"/>
                </a:lnTo>
                <a:lnTo>
                  <a:pt x="1605609" y="42321"/>
                </a:lnTo>
                <a:lnTo>
                  <a:pt x="1649339" y="27419"/>
                </a:lnTo>
                <a:lnTo>
                  <a:pt x="1694410" y="15611"/>
                </a:lnTo>
                <a:lnTo>
                  <a:pt x="1740697" y="7021"/>
                </a:lnTo>
                <a:lnTo>
                  <a:pt x="1788075" y="1776"/>
                </a:lnTo>
                <a:lnTo>
                  <a:pt x="1836420" y="0"/>
                </a:lnTo>
                <a:lnTo>
                  <a:pt x="1884764" y="1776"/>
                </a:lnTo>
                <a:lnTo>
                  <a:pt x="1932142" y="7021"/>
                </a:lnTo>
                <a:lnTo>
                  <a:pt x="1978429" y="15611"/>
                </a:lnTo>
                <a:lnTo>
                  <a:pt x="2023500" y="27419"/>
                </a:lnTo>
                <a:lnTo>
                  <a:pt x="2067230" y="42321"/>
                </a:lnTo>
                <a:lnTo>
                  <a:pt x="2109493" y="60191"/>
                </a:lnTo>
                <a:lnTo>
                  <a:pt x="2150164" y="80905"/>
                </a:lnTo>
                <a:lnTo>
                  <a:pt x="2189118" y="104337"/>
                </a:lnTo>
                <a:lnTo>
                  <a:pt x="2226231" y="130362"/>
                </a:lnTo>
                <a:lnTo>
                  <a:pt x="2261376" y="158854"/>
                </a:lnTo>
                <a:lnTo>
                  <a:pt x="2294429" y="189690"/>
                </a:lnTo>
                <a:lnTo>
                  <a:pt x="2325265" y="222743"/>
                </a:lnTo>
                <a:lnTo>
                  <a:pt x="2353757" y="257888"/>
                </a:lnTo>
                <a:lnTo>
                  <a:pt x="2379782" y="295001"/>
                </a:lnTo>
                <a:lnTo>
                  <a:pt x="2403214" y="333955"/>
                </a:lnTo>
                <a:lnTo>
                  <a:pt x="2423928" y="374626"/>
                </a:lnTo>
                <a:lnTo>
                  <a:pt x="2441798" y="416889"/>
                </a:lnTo>
                <a:lnTo>
                  <a:pt x="2456700" y="460619"/>
                </a:lnTo>
                <a:lnTo>
                  <a:pt x="2468508" y="505690"/>
                </a:lnTo>
                <a:lnTo>
                  <a:pt x="2477098" y="551977"/>
                </a:lnTo>
                <a:lnTo>
                  <a:pt x="2482343" y="599355"/>
                </a:lnTo>
                <a:lnTo>
                  <a:pt x="2484120" y="647700"/>
                </a:lnTo>
                <a:lnTo>
                  <a:pt x="2482343" y="696044"/>
                </a:lnTo>
                <a:lnTo>
                  <a:pt x="2477098" y="743422"/>
                </a:lnTo>
                <a:lnTo>
                  <a:pt x="2468508" y="789709"/>
                </a:lnTo>
                <a:lnTo>
                  <a:pt x="2456700" y="834780"/>
                </a:lnTo>
                <a:lnTo>
                  <a:pt x="2441798" y="878510"/>
                </a:lnTo>
                <a:lnTo>
                  <a:pt x="2423928" y="920773"/>
                </a:lnTo>
                <a:lnTo>
                  <a:pt x="2403214" y="961444"/>
                </a:lnTo>
                <a:lnTo>
                  <a:pt x="2379782" y="1000398"/>
                </a:lnTo>
                <a:lnTo>
                  <a:pt x="2353757" y="1037511"/>
                </a:lnTo>
                <a:lnTo>
                  <a:pt x="2325265" y="1072656"/>
                </a:lnTo>
                <a:lnTo>
                  <a:pt x="2294429" y="1105709"/>
                </a:lnTo>
                <a:lnTo>
                  <a:pt x="2261376" y="1136545"/>
                </a:lnTo>
                <a:lnTo>
                  <a:pt x="2226231" y="1165037"/>
                </a:lnTo>
                <a:lnTo>
                  <a:pt x="2189118" y="1191062"/>
                </a:lnTo>
                <a:lnTo>
                  <a:pt x="2150164" y="1214494"/>
                </a:lnTo>
                <a:lnTo>
                  <a:pt x="2109493" y="1235208"/>
                </a:lnTo>
                <a:lnTo>
                  <a:pt x="2067230" y="1253078"/>
                </a:lnTo>
                <a:lnTo>
                  <a:pt x="2023500" y="1267980"/>
                </a:lnTo>
                <a:lnTo>
                  <a:pt x="1978429" y="1279788"/>
                </a:lnTo>
                <a:lnTo>
                  <a:pt x="1932142" y="1288378"/>
                </a:lnTo>
                <a:lnTo>
                  <a:pt x="1884764" y="1293623"/>
                </a:lnTo>
                <a:lnTo>
                  <a:pt x="1836420" y="1295400"/>
                </a:lnTo>
                <a:lnTo>
                  <a:pt x="1788075" y="1293623"/>
                </a:lnTo>
                <a:lnTo>
                  <a:pt x="1740697" y="1288378"/>
                </a:lnTo>
                <a:lnTo>
                  <a:pt x="1694410" y="1279788"/>
                </a:lnTo>
                <a:lnTo>
                  <a:pt x="1649339" y="1267980"/>
                </a:lnTo>
                <a:lnTo>
                  <a:pt x="1605609" y="1253078"/>
                </a:lnTo>
                <a:lnTo>
                  <a:pt x="1563346" y="1235208"/>
                </a:lnTo>
                <a:lnTo>
                  <a:pt x="1522675" y="1214494"/>
                </a:lnTo>
                <a:lnTo>
                  <a:pt x="1483721" y="1191062"/>
                </a:lnTo>
                <a:lnTo>
                  <a:pt x="1446608" y="1165037"/>
                </a:lnTo>
                <a:lnTo>
                  <a:pt x="1411463" y="1136545"/>
                </a:lnTo>
                <a:lnTo>
                  <a:pt x="1378410" y="1105709"/>
                </a:lnTo>
                <a:lnTo>
                  <a:pt x="1347574" y="1072656"/>
                </a:lnTo>
                <a:lnTo>
                  <a:pt x="1319082" y="1037511"/>
                </a:lnTo>
                <a:lnTo>
                  <a:pt x="1293057" y="1000398"/>
                </a:lnTo>
                <a:lnTo>
                  <a:pt x="1269625" y="961444"/>
                </a:lnTo>
                <a:lnTo>
                  <a:pt x="1248911" y="920773"/>
                </a:lnTo>
                <a:lnTo>
                  <a:pt x="1231041" y="878510"/>
                </a:lnTo>
                <a:lnTo>
                  <a:pt x="1216139" y="834780"/>
                </a:lnTo>
                <a:lnTo>
                  <a:pt x="1204331" y="789709"/>
                </a:lnTo>
                <a:lnTo>
                  <a:pt x="1195741" y="743422"/>
                </a:lnTo>
                <a:lnTo>
                  <a:pt x="1190496" y="696044"/>
                </a:lnTo>
                <a:lnTo>
                  <a:pt x="1188720" y="647700"/>
                </a:lnTo>
                <a:close/>
              </a:path>
              <a:path w="2484120" h="2601595">
                <a:moveTo>
                  <a:pt x="1046988" y="1953006"/>
                </a:moveTo>
                <a:lnTo>
                  <a:pt x="1048766" y="1904609"/>
                </a:lnTo>
                <a:lnTo>
                  <a:pt x="1054018" y="1857180"/>
                </a:lnTo>
                <a:lnTo>
                  <a:pt x="1062619" y="1810841"/>
                </a:lnTo>
                <a:lnTo>
                  <a:pt x="1074442" y="1765720"/>
                </a:lnTo>
                <a:lnTo>
                  <a:pt x="1089363" y="1721940"/>
                </a:lnTo>
                <a:lnTo>
                  <a:pt x="1107256" y="1679628"/>
                </a:lnTo>
                <a:lnTo>
                  <a:pt x="1127996" y="1638910"/>
                </a:lnTo>
                <a:lnTo>
                  <a:pt x="1151458" y="1599909"/>
                </a:lnTo>
                <a:lnTo>
                  <a:pt x="1177515" y="1562753"/>
                </a:lnTo>
                <a:lnTo>
                  <a:pt x="1206043" y="1527565"/>
                </a:lnTo>
                <a:lnTo>
                  <a:pt x="1236916" y="1494472"/>
                </a:lnTo>
                <a:lnTo>
                  <a:pt x="1270009" y="1463599"/>
                </a:lnTo>
                <a:lnTo>
                  <a:pt x="1305197" y="1435071"/>
                </a:lnTo>
                <a:lnTo>
                  <a:pt x="1342353" y="1409014"/>
                </a:lnTo>
                <a:lnTo>
                  <a:pt x="1381354" y="1385552"/>
                </a:lnTo>
                <a:lnTo>
                  <a:pt x="1422072" y="1364812"/>
                </a:lnTo>
                <a:lnTo>
                  <a:pt x="1464384" y="1346919"/>
                </a:lnTo>
                <a:lnTo>
                  <a:pt x="1508164" y="1331998"/>
                </a:lnTo>
                <a:lnTo>
                  <a:pt x="1553285" y="1320175"/>
                </a:lnTo>
                <a:lnTo>
                  <a:pt x="1599624" y="1311574"/>
                </a:lnTo>
                <a:lnTo>
                  <a:pt x="1647053" y="1306322"/>
                </a:lnTo>
                <a:lnTo>
                  <a:pt x="1695450" y="1304544"/>
                </a:lnTo>
                <a:lnTo>
                  <a:pt x="1743846" y="1306322"/>
                </a:lnTo>
                <a:lnTo>
                  <a:pt x="1791275" y="1311574"/>
                </a:lnTo>
                <a:lnTo>
                  <a:pt x="1837614" y="1320175"/>
                </a:lnTo>
                <a:lnTo>
                  <a:pt x="1882735" y="1331998"/>
                </a:lnTo>
                <a:lnTo>
                  <a:pt x="1926515" y="1346919"/>
                </a:lnTo>
                <a:lnTo>
                  <a:pt x="1968827" y="1364812"/>
                </a:lnTo>
                <a:lnTo>
                  <a:pt x="2009545" y="1385552"/>
                </a:lnTo>
                <a:lnTo>
                  <a:pt x="2048546" y="1409014"/>
                </a:lnTo>
                <a:lnTo>
                  <a:pt x="2085702" y="1435071"/>
                </a:lnTo>
                <a:lnTo>
                  <a:pt x="2120890" y="1463599"/>
                </a:lnTo>
                <a:lnTo>
                  <a:pt x="2153983" y="1494472"/>
                </a:lnTo>
                <a:lnTo>
                  <a:pt x="2184856" y="1527565"/>
                </a:lnTo>
                <a:lnTo>
                  <a:pt x="2213384" y="1562753"/>
                </a:lnTo>
                <a:lnTo>
                  <a:pt x="2239441" y="1599909"/>
                </a:lnTo>
                <a:lnTo>
                  <a:pt x="2262903" y="1638910"/>
                </a:lnTo>
                <a:lnTo>
                  <a:pt x="2283643" y="1679628"/>
                </a:lnTo>
                <a:lnTo>
                  <a:pt x="2301536" y="1721940"/>
                </a:lnTo>
                <a:lnTo>
                  <a:pt x="2316457" y="1765720"/>
                </a:lnTo>
                <a:lnTo>
                  <a:pt x="2328280" y="1810841"/>
                </a:lnTo>
                <a:lnTo>
                  <a:pt x="2336881" y="1857180"/>
                </a:lnTo>
                <a:lnTo>
                  <a:pt x="2342133" y="1904609"/>
                </a:lnTo>
                <a:lnTo>
                  <a:pt x="2343912" y="1953006"/>
                </a:lnTo>
                <a:lnTo>
                  <a:pt x="2342133" y="2001402"/>
                </a:lnTo>
                <a:lnTo>
                  <a:pt x="2336881" y="2048831"/>
                </a:lnTo>
                <a:lnTo>
                  <a:pt x="2328280" y="2095170"/>
                </a:lnTo>
                <a:lnTo>
                  <a:pt x="2316457" y="2140291"/>
                </a:lnTo>
                <a:lnTo>
                  <a:pt x="2301536" y="2184071"/>
                </a:lnTo>
                <a:lnTo>
                  <a:pt x="2283643" y="2226383"/>
                </a:lnTo>
                <a:lnTo>
                  <a:pt x="2262903" y="2267101"/>
                </a:lnTo>
                <a:lnTo>
                  <a:pt x="2239441" y="2306102"/>
                </a:lnTo>
                <a:lnTo>
                  <a:pt x="2213384" y="2343258"/>
                </a:lnTo>
                <a:lnTo>
                  <a:pt x="2184856" y="2378446"/>
                </a:lnTo>
                <a:lnTo>
                  <a:pt x="2153983" y="2411539"/>
                </a:lnTo>
                <a:lnTo>
                  <a:pt x="2120890" y="2442412"/>
                </a:lnTo>
                <a:lnTo>
                  <a:pt x="2085702" y="2470940"/>
                </a:lnTo>
                <a:lnTo>
                  <a:pt x="2048546" y="2496997"/>
                </a:lnTo>
                <a:lnTo>
                  <a:pt x="2009545" y="2520459"/>
                </a:lnTo>
                <a:lnTo>
                  <a:pt x="1968827" y="2541199"/>
                </a:lnTo>
                <a:lnTo>
                  <a:pt x="1926515" y="2559092"/>
                </a:lnTo>
                <a:lnTo>
                  <a:pt x="1882735" y="2574013"/>
                </a:lnTo>
                <a:lnTo>
                  <a:pt x="1837614" y="2585836"/>
                </a:lnTo>
                <a:lnTo>
                  <a:pt x="1791275" y="2594437"/>
                </a:lnTo>
                <a:lnTo>
                  <a:pt x="1743846" y="2599689"/>
                </a:lnTo>
                <a:lnTo>
                  <a:pt x="1695450" y="2601468"/>
                </a:lnTo>
                <a:lnTo>
                  <a:pt x="1647053" y="2599689"/>
                </a:lnTo>
                <a:lnTo>
                  <a:pt x="1599624" y="2594437"/>
                </a:lnTo>
                <a:lnTo>
                  <a:pt x="1553285" y="2585836"/>
                </a:lnTo>
                <a:lnTo>
                  <a:pt x="1508164" y="2574013"/>
                </a:lnTo>
                <a:lnTo>
                  <a:pt x="1464384" y="2559092"/>
                </a:lnTo>
                <a:lnTo>
                  <a:pt x="1422072" y="2541199"/>
                </a:lnTo>
                <a:lnTo>
                  <a:pt x="1381354" y="2520459"/>
                </a:lnTo>
                <a:lnTo>
                  <a:pt x="1342353" y="2496997"/>
                </a:lnTo>
                <a:lnTo>
                  <a:pt x="1305197" y="2470940"/>
                </a:lnTo>
                <a:lnTo>
                  <a:pt x="1270009" y="2442412"/>
                </a:lnTo>
                <a:lnTo>
                  <a:pt x="1236916" y="2411539"/>
                </a:lnTo>
                <a:lnTo>
                  <a:pt x="1206043" y="2378446"/>
                </a:lnTo>
                <a:lnTo>
                  <a:pt x="1177515" y="2343258"/>
                </a:lnTo>
                <a:lnTo>
                  <a:pt x="1151458" y="2306102"/>
                </a:lnTo>
                <a:lnTo>
                  <a:pt x="1127996" y="2267101"/>
                </a:lnTo>
                <a:lnTo>
                  <a:pt x="1107256" y="2226383"/>
                </a:lnTo>
                <a:lnTo>
                  <a:pt x="1089363" y="2184071"/>
                </a:lnTo>
                <a:lnTo>
                  <a:pt x="1074442" y="2140291"/>
                </a:lnTo>
                <a:lnTo>
                  <a:pt x="1062619" y="2095170"/>
                </a:lnTo>
                <a:lnTo>
                  <a:pt x="1054018" y="2048831"/>
                </a:lnTo>
                <a:lnTo>
                  <a:pt x="1048766" y="2001402"/>
                </a:lnTo>
                <a:lnTo>
                  <a:pt x="1046988" y="195300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731890" y="1142491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77178" y="1687829"/>
            <a:ext cx="2071370" cy="1986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7400">
              <a:lnSpc>
                <a:spcPts val="1925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b</a:t>
            </a:r>
            <a:endParaRPr sz="1800">
              <a:latin typeface="Times New Roman"/>
              <a:cs typeface="Times New Roman"/>
            </a:endParaRPr>
          </a:p>
          <a:p>
            <a:pPr marR="1936114" algn="ctr">
              <a:lnSpc>
                <a:spcPts val="1925"/>
              </a:lnSpc>
            </a:pPr>
            <a:r>
              <a:rPr sz="180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Times New Roman"/>
              <a:cs typeface="Times New Roman"/>
            </a:endParaRPr>
          </a:p>
          <a:p>
            <a:pPr marL="66357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570"/>
              </a:spcBef>
            </a:pPr>
            <a:r>
              <a:rPr sz="1800" spc="-10" dirty="0">
                <a:latin typeface="Times New Roman"/>
                <a:cs typeface="Times New Roman"/>
              </a:rPr>
              <a:t>X2</a:t>
            </a:r>
            <a:endParaRPr sz="1800">
              <a:latin typeface="Times New Roman"/>
              <a:cs typeface="Times New Roman"/>
            </a:endParaRPr>
          </a:p>
          <a:p>
            <a:pPr marL="213995">
              <a:lnSpc>
                <a:spcPct val="100000"/>
              </a:lnSpc>
              <a:spcBef>
                <a:spcPts val="1590"/>
              </a:spcBef>
            </a:pPr>
            <a:r>
              <a:rPr sz="1800" spc="-10" dirty="0">
                <a:latin typeface="Times New Roman"/>
                <a:cs typeface="Times New Roman"/>
              </a:rPr>
              <a:t>X1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867400" y="4267200"/>
            <a:ext cx="2726690" cy="2350135"/>
          </a:xfrm>
          <a:custGeom>
            <a:avLst/>
            <a:gdLst/>
            <a:ahLst/>
            <a:cxnLst/>
            <a:rect l="l" t="t" r="r" b="b"/>
            <a:pathLst>
              <a:path w="2726690" h="2350134">
                <a:moveTo>
                  <a:pt x="0" y="1152905"/>
                </a:moveTo>
                <a:lnTo>
                  <a:pt x="1331" y="1107459"/>
                </a:lnTo>
                <a:lnTo>
                  <a:pt x="5281" y="1062654"/>
                </a:lnTo>
                <a:lnTo>
                  <a:pt x="11780" y="1018552"/>
                </a:lnTo>
                <a:lnTo>
                  <a:pt x="20759" y="975217"/>
                </a:lnTo>
                <a:lnTo>
                  <a:pt x="32150" y="932712"/>
                </a:lnTo>
                <a:lnTo>
                  <a:pt x="45884" y="891101"/>
                </a:lnTo>
                <a:lnTo>
                  <a:pt x="61893" y="850445"/>
                </a:lnTo>
                <a:lnTo>
                  <a:pt x="80107" y="810810"/>
                </a:lnTo>
                <a:lnTo>
                  <a:pt x="100459" y="772257"/>
                </a:lnTo>
                <a:lnTo>
                  <a:pt x="122879" y="734850"/>
                </a:lnTo>
                <a:lnTo>
                  <a:pt x="147299" y="698652"/>
                </a:lnTo>
                <a:lnTo>
                  <a:pt x="173650" y="663726"/>
                </a:lnTo>
                <a:lnTo>
                  <a:pt x="201864" y="630135"/>
                </a:lnTo>
                <a:lnTo>
                  <a:pt x="231871" y="597943"/>
                </a:lnTo>
                <a:lnTo>
                  <a:pt x="263604" y="567213"/>
                </a:lnTo>
                <a:lnTo>
                  <a:pt x="296993" y="538008"/>
                </a:lnTo>
                <a:lnTo>
                  <a:pt x="331970" y="510390"/>
                </a:lnTo>
                <a:lnTo>
                  <a:pt x="368466" y="484424"/>
                </a:lnTo>
                <a:lnTo>
                  <a:pt x="406413" y="460172"/>
                </a:lnTo>
                <a:lnTo>
                  <a:pt x="445741" y="437698"/>
                </a:lnTo>
                <a:lnTo>
                  <a:pt x="486383" y="417064"/>
                </a:lnTo>
                <a:lnTo>
                  <a:pt x="528269" y="398334"/>
                </a:lnTo>
                <a:lnTo>
                  <a:pt x="571331" y="381571"/>
                </a:lnTo>
                <a:lnTo>
                  <a:pt x="615500" y="366838"/>
                </a:lnTo>
                <a:lnTo>
                  <a:pt x="660708" y="354199"/>
                </a:lnTo>
                <a:lnTo>
                  <a:pt x="706886" y="343716"/>
                </a:lnTo>
                <a:lnTo>
                  <a:pt x="753965" y="335452"/>
                </a:lnTo>
                <a:lnTo>
                  <a:pt x="801876" y="329472"/>
                </a:lnTo>
                <a:lnTo>
                  <a:pt x="850551" y="325837"/>
                </a:lnTo>
                <a:lnTo>
                  <a:pt x="899921" y="324611"/>
                </a:lnTo>
                <a:lnTo>
                  <a:pt x="949292" y="325837"/>
                </a:lnTo>
                <a:lnTo>
                  <a:pt x="997967" y="329472"/>
                </a:lnTo>
                <a:lnTo>
                  <a:pt x="1045878" y="335452"/>
                </a:lnTo>
                <a:lnTo>
                  <a:pt x="1092957" y="343716"/>
                </a:lnTo>
                <a:lnTo>
                  <a:pt x="1139135" y="354199"/>
                </a:lnTo>
                <a:lnTo>
                  <a:pt x="1184343" y="366838"/>
                </a:lnTo>
                <a:lnTo>
                  <a:pt x="1228512" y="381571"/>
                </a:lnTo>
                <a:lnTo>
                  <a:pt x="1271574" y="398334"/>
                </a:lnTo>
                <a:lnTo>
                  <a:pt x="1313460" y="417064"/>
                </a:lnTo>
                <a:lnTo>
                  <a:pt x="1354102" y="437698"/>
                </a:lnTo>
                <a:lnTo>
                  <a:pt x="1393430" y="460172"/>
                </a:lnTo>
                <a:lnTo>
                  <a:pt x="1431377" y="484424"/>
                </a:lnTo>
                <a:lnTo>
                  <a:pt x="1467873" y="510390"/>
                </a:lnTo>
                <a:lnTo>
                  <a:pt x="1502850" y="538008"/>
                </a:lnTo>
                <a:lnTo>
                  <a:pt x="1536239" y="567213"/>
                </a:lnTo>
                <a:lnTo>
                  <a:pt x="1567972" y="597943"/>
                </a:lnTo>
                <a:lnTo>
                  <a:pt x="1597979" y="630135"/>
                </a:lnTo>
                <a:lnTo>
                  <a:pt x="1626193" y="663726"/>
                </a:lnTo>
                <a:lnTo>
                  <a:pt x="1652544" y="698652"/>
                </a:lnTo>
                <a:lnTo>
                  <a:pt x="1676964" y="734850"/>
                </a:lnTo>
                <a:lnTo>
                  <a:pt x="1699384" y="772257"/>
                </a:lnTo>
                <a:lnTo>
                  <a:pt x="1719736" y="810810"/>
                </a:lnTo>
                <a:lnTo>
                  <a:pt x="1737950" y="850445"/>
                </a:lnTo>
                <a:lnTo>
                  <a:pt x="1753959" y="891101"/>
                </a:lnTo>
                <a:lnTo>
                  <a:pt x="1767693" y="932712"/>
                </a:lnTo>
                <a:lnTo>
                  <a:pt x="1779084" y="975217"/>
                </a:lnTo>
                <a:lnTo>
                  <a:pt x="1788063" y="1018552"/>
                </a:lnTo>
                <a:lnTo>
                  <a:pt x="1794562" y="1062654"/>
                </a:lnTo>
                <a:lnTo>
                  <a:pt x="1798512" y="1107459"/>
                </a:lnTo>
                <a:lnTo>
                  <a:pt x="1799843" y="1152905"/>
                </a:lnTo>
                <a:lnTo>
                  <a:pt x="1798512" y="1198352"/>
                </a:lnTo>
                <a:lnTo>
                  <a:pt x="1794562" y="1243157"/>
                </a:lnTo>
                <a:lnTo>
                  <a:pt x="1788063" y="1287259"/>
                </a:lnTo>
                <a:lnTo>
                  <a:pt x="1779084" y="1330594"/>
                </a:lnTo>
                <a:lnTo>
                  <a:pt x="1767693" y="1373099"/>
                </a:lnTo>
                <a:lnTo>
                  <a:pt x="1753959" y="1414710"/>
                </a:lnTo>
                <a:lnTo>
                  <a:pt x="1737950" y="1455366"/>
                </a:lnTo>
                <a:lnTo>
                  <a:pt x="1719736" y="1495001"/>
                </a:lnTo>
                <a:lnTo>
                  <a:pt x="1699384" y="1533554"/>
                </a:lnTo>
                <a:lnTo>
                  <a:pt x="1676964" y="1570961"/>
                </a:lnTo>
                <a:lnTo>
                  <a:pt x="1652544" y="1607159"/>
                </a:lnTo>
                <a:lnTo>
                  <a:pt x="1626193" y="1642085"/>
                </a:lnTo>
                <a:lnTo>
                  <a:pt x="1597979" y="1675676"/>
                </a:lnTo>
                <a:lnTo>
                  <a:pt x="1567972" y="1707868"/>
                </a:lnTo>
                <a:lnTo>
                  <a:pt x="1536239" y="1738598"/>
                </a:lnTo>
                <a:lnTo>
                  <a:pt x="1502850" y="1767803"/>
                </a:lnTo>
                <a:lnTo>
                  <a:pt x="1467873" y="1795421"/>
                </a:lnTo>
                <a:lnTo>
                  <a:pt x="1431377" y="1821387"/>
                </a:lnTo>
                <a:lnTo>
                  <a:pt x="1393430" y="1845639"/>
                </a:lnTo>
                <a:lnTo>
                  <a:pt x="1354102" y="1868113"/>
                </a:lnTo>
                <a:lnTo>
                  <a:pt x="1313460" y="1888747"/>
                </a:lnTo>
                <a:lnTo>
                  <a:pt x="1271574" y="1907477"/>
                </a:lnTo>
                <a:lnTo>
                  <a:pt x="1228512" y="1924240"/>
                </a:lnTo>
                <a:lnTo>
                  <a:pt x="1184343" y="1938973"/>
                </a:lnTo>
                <a:lnTo>
                  <a:pt x="1139135" y="1951612"/>
                </a:lnTo>
                <a:lnTo>
                  <a:pt x="1092957" y="1962095"/>
                </a:lnTo>
                <a:lnTo>
                  <a:pt x="1045878" y="1970359"/>
                </a:lnTo>
                <a:lnTo>
                  <a:pt x="997967" y="1976339"/>
                </a:lnTo>
                <a:lnTo>
                  <a:pt x="949292" y="1979974"/>
                </a:lnTo>
                <a:lnTo>
                  <a:pt x="899921" y="1981199"/>
                </a:lnTo>
                <a:lnTo>
                  <a:pt x="850551" y="1979974"/>
                </a:lnTo>
                <a:lnTo>
                  <a:pt x="801876" y="1976339"/>
                </a:lnTo>
                <a:lnTo>
                  <a:pt x="753965" y="1970359"/>
                </a:lnTo>
                <a:lnTo>
                  <a:pt x="706886" y="1962095"/>
                </a:lnTo>
                <a:lnTo>
                  <a:pt x="660708" y="1951612"/>
                </a:lnTo>
                <a:lnTo>
                  <a:pt x="615500" y="1938973"/>
                </a:lnTo>
                <a:lnTo>
                  <a:pt x="571331" y="1924240"/>
                </a:lnTo>
                <a:lnTo>
                  <a:pt x="528269" y="1907477"/>
                </a:lnTo>
                <a:lnTo>
                  <a:pt x="486383" y="1888747"/>
                </a:lnTo>
                <a:lnTo>
                  <a:pt x="445741" y="1868113"/>
                </a:lnTo>
                <a:lnTo>
                  <a:pt x="406413" y="1845639"/>
                </a:lnTo>
                <a:lnTo>
                  <a:pt x="368466" y="1821387"/>
                </a:lnTo>
                <a:lnTo>
                  <a:pt x="331970" y="1795421"/>
                </a:lnTo>
                <a:lnTo>
                  <a:pt x="296993" y="1767803"/>
                </a:lnTo>
                <a:lnTo>
                  <a:pt x="263604" y="1738598"/>
                </a:lnTo>
                <a:lnTo>
                  <a:pt x="231871" y="1707868"/>
                </a:lnTo>
                <a:lnTo>
                  <a:pt x="201864" y="1675676"/>
                </a:lnTo>
                <a:lnTo>
                  <a:pt x="173650" y="1642085"/>
                </a:lnTo>
                <a:lnTo>
                  <a:pt x="147299" y="1607159"/>
                </a:lnTo>
                <a:lnTo>
                  <a:pt x="122879" y="1570961"/>
                </a:lnTo>
                <a:lnTo>
                  <a:pt x="100459" y="1533554"/>
                </a:lnTo>
                <a:lnTo>
                  <a:pt x="80107" y="1495001"/>
                </a:lnTo>
                <a:lnTo>
                  <a:pt x="61893" y="1455366"/>
                </a:lnTo>
                <a:lnTo>
                  <a:pt x="45884" y="1414710"/>
                </a:lnTo>
                <a:lnTo>
                  <a:pt x="32150" y="1373099"/>
                </a:lnTo>
                <a:lnTo>
                  <a:pt x="20759" y="1330594"/>
                </a:lnTo>
                <a:lnTo>
                  <a:pt x="11780" y="1287259"/>
                </a:lnTo>
                <a:lnTo>
                  <a:pt x="5281" y="1243157"/>
                </a:lnTo>
                <a:lnTo>
                  <a:pt x="1331" y="1198352"/>
                </a:lnTo>
                <a:lnTo>
                  <a:pt x="0" y="1152905"/>
                </a:lnTo>
                <a:close/>
              </a:path>
              <a:path w="2726690" h="2350134">
                <a:moveTo>
                  <a:pt x="1150619" y="724661"/>
                </a:moveTo>
                <a:lnTo>
                  <a:pt x="1152170" y="678837"/>
                </a:lnTo>
                <a:lnTo>
                  <a:pt x="1156759" y="633770"/>
                </a:lnTo>
                <a:lnTo>
                  <a:pt x="1164295" y="589544"/>
                </a:lnTo>
                <a:lnTo>
                  <a:pt x="1174686" y="546245"/>
                </a:lnTo>
                <a:lnTo>
                  <a:pt x="1187838" y="503957"/>
                </a:lnTo>
                <a:lnTo>
                  <a:pt x="1203661" y="462766"/>
                </a:lnTo>
                <a:lnTo>
                  <a:pt x="1222060" y="422757"/>
                </a:lnTo>
                <a:lnTo>
                  <a:pt x="1242945" y="384013"/>
                </a:lnTo>
                <a:lnTo>
                  <a:pt x="1266222" y="346621"/>
                </a:lnTo>
                <a:lnTo>
                  <a:pt x="1291799" y="310665"/>
                </a:lnTo>
                <a:lnTo>
                  <a:pt x="1319585" y="276230"/>
                </a:lnTo>
                <a:lnTo>
                  <a:pt x="1349486" y="243402"/>
                </a:lnTo>
                <a:lnTo>
                  <a:pt x="1381410" y="212264"/>
                </a:lnTo>
                <a:lnTo>
                  <a:pt x="1415266" y="182902"/>
                </a:lnTo>
                <a:lnTo>
                  <a:pt x="1450959" y="155402"/>
                </a:lnTo>
                <a:lnTo>
                  <a:pt x="1488399" y="129846"/>
                </a:lnTo>
                <a:lnTo>
                  <a:pt x="1527493" y="106322"/>
                </a:lnTo>
                <a:lnTo>
                  <a:pt x="1568149" y="84913"/>
                </a:lnTo>
                <a:lnTo>
                  <a:pt x="1610274" y="65705"/>
                </a:lnTo>
                <a:lnTo>
                  <a:pt x="1653775" y="48783"/>
                </a:lnTo>
                <a:lnTo>
                  <a:pt x="1698561" y="34231"/>
                </a:lnTo>
                <a:lnTo>
                  <a:pt x="1744540" y="22134"/>
                </a:lnTo>
                <a:lnTo>
                  <a:pt x="1791618" y="12578"/>
                </a:lnTo>
                <a:lnTo>
                  <a:pt x="1839703" y="5646"/>
                </a:lnTo>
                <a:lnTo>
                  <a:pt x="1888704" y="1425"/>
                </a:lnTo>
                <a:lnTo>
                  <a:pt x="1938527" y="0"/>
                </a:lnTo>
                <a:lnTo>
                  <a:pt x="1988351" y="1425"/>
                </a:lnTo>
                <a:lnTo>
                  <a:pt x="2037352" y="5646"/>
                </a:lnTo>
                <a:lnTo>
                  <a:pt x="2085437" y="12578"/>
                </a:lnTo>
                <a:lnTo>
                  <a:pt x="2132515" y="22134"/>
                </a:lnTo>
                <a:lnTo>
                  <a:pt x="2178494" y="34231"/>
                </a:lnTo>
                <a:lnTo>
                  <a:pt x="2223280" y="48783"/>
                </a:lnTo>
                <a:lnTo>
                  <a:pt x="2266781" y="65705"/>
                </a:lnTo>
                <a:lnTo>
                  <a:pt x="2308906" y="84913"/>
                </a:lnTo>
                <a:lnTo>
                  <a:pt x="2349562" y="106322"/>
                </a:lnTo>
                <a:lnTo>
                  <a:pt x="2388656" y="129846"/>
                </a:lnTo>
                <a:lnTo>
                  <a:pt x="2426096" y="155402"/>
                </a:lnTo>
                <a:lnTo>
                  <a:pt x="2461789" y="182902"/>
                </a:lnTo>
                <a:lnTo>
                  <a:pt x="2495645" y="212264"/>
                </a:lnTo>
                <a:lnTo>
                  <a:pt x="2527569" y="243402"/>
                </a:lnTo>
                <a:lnTo>
                  <a:pt x="2557470" y="276230"/>
                </a:lnTo>
                <a:lnTo>
                  <a:pt x="2585256" y="310665"/>
                </a:lnTo>
                <a:lnTo>
                  <a:pt x="2610833" y="346621"/>
                </a:lnTo>
                <a:lnTo>
                  <a:pt x="2634110" y="384013"/>
                </a:lnTo>
                <a:lnTo>
                  <a:pt x="2654995" y="422757"/>
                </a:lnTo>
                <a:lnTo>
                  <a:pt x="2673394" y="462766"/>
                </a:lnTo>
                <a:lnTo>
                  <a:pt x="2689217" y="503957"/>
                </a:lnTo>
                <a:lnTo>
                  <a:pt x="2702369" y="546245"/>
                </a:lnTo>
                <a:lnTo>
                  <a:pt x="2712760" y="589544"/>
                </a:lnTo>
                <a:lnTo>
                  <a:pt x="2720296" y="633770"/>
                </a:lnTo>
                <a:lnTo>
                  <a:pt x="2724885" y="678837"/>
                </a:lnTo>
                <a:lnTo>
                  <a:pt x="2726436" y="724661"/>
                </a:lnTo>
                <a:lnTo>
                  <a:pt x="2724885" y="770486"/>
                </a:lnTo>
                <a:lnTo>
                  <a:pt x="2720296" y="815553"/>
                </a:lnTo>
                <a:lnTo>
                  <a:pt x="2712760" y="859779"/>
                </a:lnTo>
                <a:lnTo>
                  <a:pt x="2702369" y="903078"/>
                </a:lnTo>
                <a:lnTo>
                  <a:pt x="2689217" y="945366"/>
                </a:lnTo>
                <a:lnTo>
                  <a:pt x="2673394" y="986557"/>
                </a:lnTo>
                <a:lnTo>
                  <a:pt x="2654995" y="1026566"/>
                </a:lnTo>
                <a:lnTo>
                  <a:pt x="2634110" y="1065310"/>
                </a:lnTo>
                <a:lnTo>
                  <a:pt x="2610833" y="1102702"/>
                </a:lnTo>
                <a:lnTo>
                  <a:pt x="2585256" y="1138658"/>
                </a:lnTo>
                <a:lnTo>
                  <a:pt x="2557470" y="1173093"/>
                </a:lnTo>
                <a:lnTo>
                  <a:pt x="2527569" y="1205921"/>
                </a:lnTo>
                <a:lnTo>
                  <a:pt x="2495645" y="1237059"/>
                </a:lnTo>
                <a:lnTo>
                  <a:pt x="2461789" y="1266421"/>
                </a:lnTo>
                <a:lnTo>
                  <a:pt x="2426096" y="1293921"/>
                </a:lnTo>
                <a:lnTo>
                  <a:pt x="2388656" y="1319477"/>
                </a:lnTo>
                <a:lnTo>
                  <a:pt x="2349562" y="1343001"/>
                </a:lnTo>
                <a:lnTo>
                  <a:pt x="2308906" y="1364410"/>
                </a:lnTo>
                <a:lnTo>
                  <a:pt x="2266781" y="1383618"/>
                </a:lnTo>
                <a:lnTo>
                  <a:pt x="2223280" y="1400540"/>
                </a:lnTo>
                <a:lnTo>
                  <a:pt x="2178494" y="1415092"/>
                </a:lnTo>
                <a:lnTo>
                  <a:pt x="2132515" y="1427189"/>
                </a:lnTo>
                <a:lnTo>
                  <a:pt x="2085437" y="1436745"/>
                </a:lnTo>
                <a:lnTo>
                  <a:pt x="2037352" y="1443677"/>
                </a:lnTo>
                <a:lnTo>
                  <a:pt x="1988351" y="1447898"/>
                </a:lnTo>
                <a:lnTo>
                  <a:pt x="1938527" y="1449323"/>
                </a:lnTo>
                <a:lnTo>
                  <a:pt x="1888704" y="1447898"/>
                </a:lnTo>
                <a:lnTo>
                  <a:pt x="1839703" y="1443677"/>
                </a:lnTo>
                <a:lnTo>
                  <a:pt x="1791618" y="1436745"/>
                </a:lnTo>
                <a:lnTo>
                  <a:pt x="1744540" y="1427189"/>
                </a:lnTo>
                <a:lnTo>
                  <a:pt x="1698561" y="1415092"/>
                </a:lnTo>
                <a:lnTo>
                  <a:pt x="1653775" y="1400540"/>
                </a:lnTo>
                <a:lnTo>
                  <a:pt x="1610274" y="1383618"/>
                </a:lnTo>
                <a:lnTo>
                  <a:pt x="1568149" y="1364410"/>
                </a:lnTo>
                <a:lnTo>
                  <a:pt x="1527493" y="1343001"/>
                </a:lnTo>
                <a:lnTo>
                  <a:pt x="1488399" y="1319477"/>
                </a:lnTo>
                <a:lnTo>
                  <a:pt x="1450959" y="1293921"/>
                </a:lnTo>
                <a:lnTo>
                  <a:pt x="1415266" y="1266421"/>
                </a:lnTo>
                <a:lnTo>
                  <a:pt x="1381410" y="1237059"/>
                </a:lnTo>
                <a:lnTo>
                  <a:pt x="1349486" y="1205921"/>
                </a:lnTo>
                <a:lnTo>
                  <a:pt x="1319585" y="1173093"/>
                </a:lnTo>
                <a:lnTo>
                  <a:pt x="1291799" y="1138658"/>
                </a:lnTo>
                <a:lnTo>
                  <a:pt x="1266222" y="1102702"/>
                </a:lnTo>
                <a:lnTo>
                  <a:pt x="1242945" y="1065310"/>
                </a:lnTo>
                <a:lnTo>
                  <a:pt x="1222060" y="1026566"/>
                </a:lnTo>
                <a:lnTo>
                  <a:pt x="1203661" y="986557"/>
                </a:lnTo>
                <a:lnTo>
                  <a:pt x="1187838" y="945366"/>
                </a:lnTo>
                <a:lnTo>
                  <a:pt x="1174686" y="903078"/>
                </a:lnTo>
                <a:lnTo>
                  <a:pt x="1164295" y="859779"/>
                </a:lnTo>
                <a:lnTo>
                  <a:pt x="1156759" y="815553"/>
                </a:lnTo>
                <a:lnTo>
                  <a:pt x="1152170" y="770486"/>
                </a:lnTo>
                <a:lnTo>
                  <a:pt x="1150619" y="724661"/>
                </a:lnTo>
                <a:close/>
              </a:path>
              <a:path w="2726690" h="2350134">
                <a:moveTo>
                  <a:pt x="1007363" y="1599437"/>
                </a:moveTo>
                <a:lnTo>
                  <a:pt x="1008899" y="1553715"/>
                </a:lnTo>
                <a:lnTo>
                  <a:pt x="1013447" y="1508717"/>
                </a:lnTo>
                <a:lnTo>
                  <a:pt x="1020919" y="1464522"/>
                </a:lnTo>
                <a:lnTo>
                  <a:pt x="1031227" y="1421208"/>
                </a:lnTo>
                <a:lnTo>
                  <a:pt x="1044283" y="1378855"/>
                </a:lnTo>
                <a:lnTo>
                  <a:pt x="1059999" y="1337539"/>
                </a:lnTo>
                <a:lnTo>
                  <a:pt x="1078287" y="1297341"/>
                </a:lnTo>
                <a:lnTo>
                  <a:pt x="1099060" y="1258339"/>
                </a:lnTo>
                <a:lnTo>
                  <a:pt x="1122228" y="1220611"/>
                </a:lnTo>
                <a:lnTo>
                  <a:pt x="1147704" y="1184235"/>
                </a:lnTo>
                <a:lnTo>
                  <a:pt x="1175400" y="1149290"/>
                </a:lnTo>
                <a:lnTo>
                  <a:pt x="1205228" y="1115855"/>
                </a:lnTo>
                <a:lnTo>
                  <a:pt x="1237100" y="1084008"/>
                </a:lnTo>
                <a:lnTo>
                  <a:pt x="1270928" y="1053828"/>
                </a:lnTo>
                <a:lnTo>
                  <a:pt x="1306624" y="1025392"/>
                </a:lnTo>
                <a:lnTo>
                  <a:pt x="1344099" y="998781"/>
                </a:lnTo>
                <a:lnTo>
                  <a:pt x="1383266" y="974071"/>
                </a:lnTo>
                <a:lnTo>
                  <a:pt x="1424036" y="951342"/>
                </a:lnTo>
                <a:lnTo>
                  <a:pt x="1466323" y="930673"/>
                </a:lnTo>
                <a:lnTo>
                  <a:pt x="1510037" y="912141"/>
                </a:lnTo>
                <a:lnTo>
                  <a:pt x="1555090" y="895825"/>
                </a:lnTo>
                <a:lnTo>
                  <a:pt x="1601395" y="881804"/>
                </a:lnTo>
                <a:lnTo>
                  <a:pt x="1648863" y="870156"/>
                </a:lnTo>
                <a:lnTo>
                  <a:pt x="1697407" y="860960"/>
                </a:lnTo>
                <a:lnTo>
                  <a:pt x="1746939" y="854294"/>
                </a:lnTo>
                <a:lnTo>
                  <a:pt x="1797369" y="850237"/>
                </a:lnTo>
                <a:lnTo>
                  <a:pt x="1848612" y="848867"/>
                </a:lnTo>
                <a:lnTo>
                  <a:pt x="1899854" y="850237"/>
                </a:lnTo>
                <a:lnTo>
                  <a:pt x="1950284" y="854294"/>
                </a:lnTo>
                <a:lnTo>
                  <a:pt x="1999816" y="860960"/>
                </a:lnTo>
                <a:lnTo>
                  <a:pt x="2048360" y="870156"/>
                </a:lnTo>
                <a:lnTo>
                  <a:pt x="2095828" y="881804"/>
                </a:lnTo>
                <a:lnTo>
                  <a:pt x="2142133" y="895825"/>
                </a:lnTo>
                <a:lnTo>
                  <a:pt x="2187186" y="912141"/>
                </a:lnTo>
                <a:lnTo>
                  <a:pt x="2230900" y="930673"/>
                </a:lnTo>
                <a:lnTo>
                  <a:pt x="2273187" y="951342"/>
                </a:lnTo>
                <a:lnTo>
                  <a:pt x="2313957" y="974071"/>
                </a:lnTo>
                <a:lnTo>
                  <a:pt x="2353124" y="998781"/>
                </a:lnTo>
                <a:lnTo>
                  <a:pt x="2390599" y="1025392"/>
                </a:lnTo>
                <a:lnTo>
                  <a:pt x="2426295" y="1053828"/>
                </a:lnTo>
                <a:lnTo>
                  <a:pt x="2460123" y="1084008"/>
                </a:lnTo>
                <a:lnTo>
                  <a:pt x="2491995" y="1115855"/>
                </a:lnTo>
                <a:lnTo>
                  <a:pt x="2521823" y="1149290"/>
                </a:lnTo>
                <a:lnTo>
                  <a:pt x="2549519" y="1184235"/>
                </a:lnTo>
                <a:lnTo>
                  <a:pt x="2574995" y="1220611"/>
                </a:lnTo>
                <a:lnTo>
                  <a:pt x="2598163" y="1258339"/>
                </a:lnTo>
                <a:lnTo>
                  <a:pt x="2618936" y="1297341"/>
                </a:lnTo>
                <a:lnTo>
                  <a:pt x="2637224" y="1337539"/>
                </a:lnTo>
                <a:lnTo>
                  <a:pt x="2652940" y="1378855"/>
                </a:lnTo>
                <a:lnTo>
                  <a:pt x="2665996" y="1421208"/>
                </a:lnTo>
                <a:lnTo>
                  <a:pt x="2676304" y="1464522"/>
                </a:lnTo>
                <a:lnTo>
                  <a:pt x="2683776" y="1508717"/>
                </a:lnTo>
                <a:lnTo>
                  <a:pt x="2688324" y="1553715"/>
                </a:lnTo>
                <a:lnTo>
                  <a:pt x="2689860" y="1599437"/>
                </a:lnTo>
                <a:lnTo>
                  <a:pt x="2688324" y="1645160"/>
                </a:lnTo>
                <a:lnTo>
                  <a:pt x="2683776" y="1690158"/>
                </a:lnTo>
                <a:lnTo>
                  <a:pt x="2676304" y="1734353"/>
                </a:lnTo>
                <a:lnTo>
                  <a:pt x="2665996" y="1777667"/>
                </a:lnTo>
                <a:lnTo>
                  <a:pt x="2652940" y="1820020"/>
                </a:lnTo>
                <a:lnTo>
                  <a:pt x="2637224" y="1861336"/>
                </a:lnTo>
                <a:lnTo>
                  <a:pt x="2618936" y="1901534"/>
                </a:lnTo>
                <a:lnTo>
                  <a:pt x="2598163" y="1940536"/>
                </a:lnTo>
                <a:lnTo>
                  <a:pt x="2574995" y="1978264"/>
                </a:lnTo>
                <a:lnTo>
                  <a:pt x="2549519" y="2014640"/>
                </a:lnTo>
                <a:lnTo>
                  <a:pt x="2521823" y="2049585"/>
                </a:lnTo>
                <a:lnTo>
                  <a:pt x="2491995" y="2083020"/>
                </a:lnTo>
                <a:lnTo>
                  <a:pt x="2460123" y="2114867"/>
                </a:lnTo>
                <a:lnTo>
                  <a:pt x="2426295" y="2145047"/>
                </a:lnTo>
                <a:lnTo>
                  <a:pt x="2390599" y="2173483"/>
                </a:lnTo>
                <a:lnTo>
                  <a:pt x="2353124" y="2200094"/>
                </a:lnTo>
                <a:lnTo>
                  <a:pt x="2313957" y="2224804"/>
                </a:lnTo>
                <a:lnTo>
                  <a:pt x="2273187" y="2247533"/>
                </a:lnTo>
                <a:lnTo>
                  <a:pt x="2230900" y="2268202"/>
                </a:lnTo>
                <a:lnTo>
                  <a:pt x="2187186" y="2286734"/>
                </a:lnTo>
                <a:lnTo>
                  <a:pt x="2142133" y="2303050"/>
                </a:lnTo>
                <a:lnTo>
                  <a:pt x="2095828" y="2317071"/>
                </a:lnTo>
                <a:lnTo>
                  <a:pt x="2048360" y="2328719"/>
                </a:lnTo>
                <a:lnTo>
                  <a:pt x="1999816" y="2337915"/>
                </a:lnTo>
                <a:lnTo>
                  <a:pt x="1950284" y="2344581"/>
                </a:lnTo>
                <a:lnTo>
                  <a:pt x="1899854" y="2348638"/>
                </a:lnTo>
                <a:lnTo>
                  <a:pt x="1848612" y="2350007"/>
                </a:lnTo>
                <a:lnTo>
                  <a:pt x="1797369" y="2348638"/>
                </a:lnTo>
                <a:lnTo>
                  <a:pt x="1746939" y="2344581"/>
                </a:lnTo>
                <a:lnTo>
                  <a:pt x="1697407" y="2337915"/>
                </a:lnTo>
                <a:lnTo>
                  <a:pt x="1648863" y="2328719"/>
                </a:lnTo>
                <a:lnTo>
                  <a:pt x="1601395" y="2317071"/>
                </a:lnTo>
                <a:lnTo>
                  <a:pt x="1555090" y="2303050"/>
                </a:lnTo>
                <a:lnTo>
                  <a:pt x="1510037" y="2286734"/>
                </a:lnTo>
                <a:lnTo>
                  <a:pt x="1466323" y="2268202"/>
                </a:lnTo>
                <a:lnTo>
                  <a:pt x="1424036" y="2247533"/>
                </a:lnTo>
                <a:lnTo>
                  <a:pt x="1383266" y="2224804"/>
                </a:lnTo>
                <a:lnTo>
                  <a:pt x="1344099" y="2200094"/>
                </a:lnTo>
                <a:lnTo>
                  <a:pt x="1306624" y="2173483"/>
                </a:lnTo>
                <a:lnTo>
                  <a:pt x="1270928" y="2145047"/>
                </a:lnTo>
                <a:lnTo>
                  <a:pt x="1237100" y="2114867"/>
                </a:lnTo>
                <a:lnTo>
                  <a:pt x="1205228" y="2083020"/>
                </a:lnTo>
                <a:lnTo>
                  <a:pt x="1175400" y="2049585"/>
                </a:lnTo>
                <a:lnTo>
                  <a:pt x="1147704" y="2014640"/>
                </a:lnTo>
                <a:lnTo>
                  <a:pt x="1122228" y="1978264"/>
                </a:lnTo>
                <a:lnTo>
                  <a:pt x="1099060" y="1940536"/>
                </a:lnTo>
                <a:lnTo>
                  <a:pt x="1078287" y="1901534"/>
                </a:lnTo>
                <a:lnTo>
                  <a:pt x="1059999" y="1861336"/>
                </a:lnTo>
                <a:lnTo>
                  <a:pt x="1044283" y="1820020"/>
                </a:lnTo>
                <a:lnTo>
                  <a:pt x="1031227" y="1777667"/>
                </a:lnTo>
                <a:lnTo>
                  <a:pt x="1020919" y="1734353"/>
                </a:lnTo>
                <a:lnTo>
                  <a:pt x="1013447" y="1690158"/>
                </a:lnTo>
                <a:lnTo>
                  <a:pt x="1008899" y="1645160"/>
                </a:lnTo>
                <a:lnTo>
                  <a:pt x="1007363" y="1599437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125716" y="5719064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16826" y="4840604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b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56729" y="5244846"/>
            <a:ext cx="5257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8145" algn="l"/>
              </a:tabLst>
            </a:pPr>
            <a:r>
              <a:rPr sz="1800" dirty="0">
                <a:latin typeface="Times New Roman"/>
                <a:cs typeface="Times New Roman"/>
              </a:rPr>
              <a:t>c	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65901" y="4361764"/>
            <a:ext cx="1911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571992" y="5792215"/>
            <a:ext cx="3041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X1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601836" y="4707382"/>
            <a:ext cx="304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X2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79058" y="5194172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5873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lang="en-US" sz="3200" spc="-10" dirty="0" err="1" smtClean="0">
                <a:solidFill>
                  <a:srgbClr val="FF0000"/>
                </a:solidFill>
              </a:rPr>
              <a:t>M</a:t>
            </a:r>
            <a:r>
              <a:rPr sz="3200" spc="-10" dirty="0" err="1" smtClean="0">
                <a:solidFill>
                  <a:srgbClr val="FF0000"/>
                </a:solidFill>
              </a:rPr>
              <a:t>ulticoliniaritatea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" y="762000"/>
            <a:ext cx="3886200" cy="1651000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Evaluare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3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latin typeface="Carlito"/>
                <a:cs typeface="Carlito"/>
              </a:rPr>
              <a:t>Corelații</a:t>
            </a:r>
            <a:r>
              <a:rPr sz="2000" spc="1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bivariate</a:t>
            </a:r>
            <a:endParaRPr sz="20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rlito"/>
                <a:cs typeface="Carlito"/>
              </a:rPr>
              <a:t>Matricea </a:t>
            </a:r>
            <a:r>
              <a:rPr sz="2000" dirty="0">
                <a:latin typeface="Carlito"/>
                <a:cs typeface="Carlito"/>
              </a:rPr>
              <a:t>de</a:t>
            </a:r>
            <a:r>
              <a:rPr sz="2000" spc="-10" dirty="0">
                <a:latin typeface="Carlito"/>
                <a:cs typeface="Carlito"/>
              </a:rPr>
              <a:t> </a:t>
            </a:r>
            <a:r>
              <a:rPr sz="2000" spc="-10" dirty="0" err="1" smtClean="0">
                <a:latin typeface="Carlito"/>
                <a:cs typeface="Carlito"/>
              </a:rPr>
              <a:t>scatterploturi</a:t>
            </a:r>
            <a:endParaRPr sz="20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Carlito"/>
                <a:cs typeface="Carlito"/>
              </a:rPr>
              <a:t>Indicele de</a:t>
            </a:r>
            <a:r>
              <a:rPr sz="2000" spc="-2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”toleranță”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800" y="2971800"/>
            <a:ext cx="8111490" cy="321627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698500" indent="-2292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800" spc="-5" dirty="0">
                <a:latin typeface="Carlito"/>
                <a:cs typeface="Carlito"/>
              </a:rPr>
              <a:t>ia </a:t>
            </a:r>
            <a:r>
              <a:rPr sz="1800" spc="-10" dirty="0">
                <a:latin typeface="Carlito"/>
                <a:cs typeface="Carlito"/>
              </a:rPr>
              <a:t>valori între </a:t>
            </a:r>
            <a:r>
              <a:rPr sz="1800" dirty="0">
                <a:latin typeface="Carlito"/>
                <a:cs typeface="Carlito"/>
              </a:rPr>
              <a:t>0 şi</a:t>
            </a:r>
            <a:r>
              <a:rPr sz="1800" spc="45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1</a:t>
            </a:r>
          </a:p>
          <a:p>
            <a:pPr marL="698500" indent="-229235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800" spc="-10" dirty="0">
                <a:latin typeface="Carlito"/>
                <a:cs typeface="Carlito"/>
              </a:rPr>
              <a:t>valorile apropiate </a:t>
            </a:r>
            <a:r>
              <a:rPr sz="1800" spc="-5" dirty="0">
                <a:latin typeface="Carlito"/>
                <a:cs typeface="Carlito"/>
              </a:rPr>
              <a:t>de </a:t>
            </a:r>
            <a:r>
              <a:rPr sz="1800" dirty="0">
                <a:latin typeface="Carlito"/>
                <a:cs typeface="Carlito"/>
              </a:rPr>
              <a:t>0 </a:t>
            </a:r>
            <a:r>
              <a:rPr sz="1800" spc="-5" dirty="0">
                <a:latin typeface="Carlito"/>
                <a:cs typeface="Carlito"/>
              </a:rPr>
              <a:t>sunt un </a:t>
            </a:r>
            <a:r>
              <a:rPr sz="1800" dirty="0">
                <a:latin typeface="Carlito"/>
                <a:cs typeface="Carlito"/>
              </a:rPr>
              <a:t>semn al</a:t>
            </a:r>
            <a:r>
              <a:rPr sz="1800" spc="8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coliniarităţii</a:t>
            </a:r>
            <a:endParaRPr sz="1800" dirty="0">
              <a:latin typeface="Carlito"/>
              <a:cs typeface="Carlito"/>
            </a:endParaRPr>
          </a:p>
          <a:p>
            <a:pPr marL="698500" indent="-229235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800" spc="-10" dirty="0">
                <a:latin typeface="Carlito"/>
                <a:cs typeface="Carlito"/>
              </a:rPr>
              <a:t>Dacă </a:t>
            </a:r>
            <a:r>
              <a:rPr sz="1800" spc="-15" dirty="0">
                <a:latin typeface="Carlito"/>
                <a:cs typeface="Carlito"/>
              </a:rPr>
              <a:t>„toleranţa” este </a:t>
            </a:r>
            <a:r>
              <a:rPr sz="1800" dirty="0">
                <a:latin typeface="Carlito"/>
                <a:cs typeface="Carlito"/>
              </a:rPr>
              <a:t>mai </a:t>
            </a:r>
            <a:r>
              <a:rPr sz="1800" spc="-10" dirty="0">
                <a:latin typeface="Carlito"/>
                <a:cs typeface="Carlito"/>
              </a:rPr>
              <a:t>mică </a:t>
            </a:r>
            <a:r>
              <a:rPr sz="1800" dirty="0">
                <a:latin typeface="Carlito"/>
                <a:cs typeface="Carlito"/>
              </a:rPr>
              <a:t>de 0.1 </a:t>
            </a:r>
            <a:r>
              <a:rPr sz="1800" spc="-10" dirty="0">
                <a:latin typeface="Carlito"/>
                <a:cs typeface="Carlito"/>
              </a:rPr>
              <a:t>ridică</a:t>
            </a:r>
            <a:r>
              <a:rPr sz="1800" spc="8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o</a:t>
            </a:r>
          </a:p>
          <a:p>
            <a:pPr marL="698500">
              <a:lnSpc>
                <a:spcPct val="100000"/>
              </a:lnSpc>
            </a:pPr>
            <a:r>
              <a:rPr sz="1800" spc="-10" dirty="0">
                <a:latin typeface="Carlito"/>
                <a:cs typeface="Carlito"/>
              </a:rPr>
              <a:t>problemă </a:t>
            </a:r>
            <a:r>
              <a:rPr sz="1800" spc="-5" dirty="0">
                <a:latin typeface="Carlito"/>
                <a:cs typeface="Carlito"/>
              </a:rPr>
              <a:t>de</a:t>
            </a:r>
            <a:r>
              <a:rPr sz="1800" spc="20" dirty="0">
                <a:latin typeface="Carlito"/>
                <a:cs typeface="Carlito"/>
              </a:rPr>
              <a:t> </a:t>
            </a:r>
            <a:r>
              <a:rPr sz="1800" spc="-15" dirty="0">
                <a:latin typeface="Carlito"/>
                <a:cs typeface="Carlito"/>
              </a:rPr>
              <a:t>coliniaritate</a:t>
            </a:r>
            <a:endParaRPr sz="18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545"/>
              </a:spcBef>
              <a:buFont typeface="Arial"/>
              <a:buChar char="–"/>
              <a:tabLst>
                <a:tab pos="299720" algn="l"/>
              </a:tabLst>
            </a:pPr>
            <a:r>
              <a:rPr sz="2400" spc="-5" dirty="0">
                <a:latin typeface="Carlito"/>
                <a:cs typeface="Carlito"/>
              </a:rPr>
              <a:t>VIF </a:t>
            </a:r>
            <a:r>
              <a:rPr sz="2400" spc="-15" dirty="0">
                <a:latin typeface="Carlito"/>
                <a:cs typeface="Carlito"/>
              </a:rPr>
              <a:t>(</a:t>
            </a:r>
            <a:r>
              <a:rPr sz="2400" i="1" spc="-15" dirty="0">
                <a:latin typeface="Carlito"/>
                <a:cs typeface="Carlito"/>
              </a:rPr>
              <a:t>Variation </a:t>
            </a:r>
            <a:r>
              <a:rPr sz="2400" i="1" dirty="0">
                <a:latin typeface="Carlito"/>
                <a:cs typeface="Carlito"/>
              </a:rPr>
              <a:t>Inflation </a:t>
            </a:r>
            <a:r>
              <a:rPr sz="2400" i="1" spc="-10" dirty="0">
                <a:latin typeface="Carlito"/>
                <a:cs typeface="Carlito"/>
              </a:rPr>
              <a:t>Factor</a:t>
            </a:r>
            <a:r>
              <a:rPr sz="2400" spc="-10" dirty="0">
                <a:latin typeface="Carlito"/>
                <a:cs typeface="Carlito"/>
              </a:rPr>
              <a:t>) </a:t>
            </a:r>
            <a:r>
              <a:rPr sz="2400" dirty="0">
                <a:latin typeface="Carlito"/>
                <a:cs typeface="Carlito"/>
              </a:rPr>
              <a:t>&gt;</a:t>
            </a:r>
            <a:r>
              <a:rPr sz="2400" dirty="0">
                <a:solidFill>
                  <a:srgbClr val="FF0000"/>
                </a:solidFill>
                <a:latin typeface="Carlito"/>
                <a:cs typeface="Carlito"/>
              </a:rPr>
              <a:t>5 </a:t>
            </a:r>
            <a:r>
              <a:rPr sz="2400" spc="-5" dirty="0">
                <a:solidFill>
                  <a:srgbClr val="FF0000"/>
                </a:solidFill>
                <a:latin typeface="Carlito"/>
                <a:cs typeface="Carlito"/>
              </a:rPr>
              <a:t>sau 10</a:t>
            </a:r>
            <a:r>
              <a:rPr sz="2400" spc="-2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!</a:t>
            </a:r>
          </a:p>
          <a:p>
            <a:pPr>
              <a:lnSpc>
                <a:spcPct val="100000"/>
              </a:lnSpc>
              <a:buFont typeface="Arial"/>
              <a:buChar char="–"/>
            </a:pPr>
            <a:endParaRPr sz="2700" dirty="0">
              <a:latin typeface="Carlito"/>
              <a:cs typeface="Carlito"/>
            </a:endParaRPr>
          </a:p>
          <a:p>
            <a:pPr marL="5734050">
              <a:lnSpc>
                <a:spcPct val="100000"/>
              </a:lnSpc>
              <a:spcBef>
                <a:spcPts val="1735"/>
              </a:spcBef>
            </a:pPr>
            <a:r>
              <a:rPr sz="2000" b="1" spc="-125" dirty="0">
                <a:solidFill>
                  <a:srgbClr val="FF0000"/>
                </a:solidFill>
                <a:latin typeface="Times New Roman"/>
                <a:cs typeface="Times New Roman"/>
              </a:rPr>
              <a:t>Soluții:</a:t>
            </a:r>
            <a:endParaRPr sz="2000" dirty="0">
              <a:latin typeface="Times New Roman"/>
              <a:cs typeface="Times New Roman"/>
            </a:endParaRPr>
          </a:p>
          <a:p>
            <a:pPr marL="4448810" lvl="1" indent="-28702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4448810" algn="l"/>
                <a:tab pos="4449445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combinarea predictorilor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sau</a:t>
            </a:r>
            <a:r>
              <a:rPr sz="18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eliminarea</a:t>
            </a:r>
            <a:endParaRPr sz="1800" dirty="0">
              <a:latin typeface="Times New Roman"/>
              <a:cs typeface="Times New Roman"/>
            </a:endParaRPr>
          </a:p>
          <a:p>
            <a:pPr marL="4448810" lvl="1" indent="-287020">
              <a:lnSpc>
                <a:spcPct val="100000"/>
              </a:lnSpc>
              <a:buFont typeface="Arial"/>
              <a:buChar char="•"/>
              <a:tabLst>
                <a:tab pos="4448810" algn="l"/>
                <a:tab pos="4449445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mărirea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volumului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65" dirty="0">
                <a:solidFill>
                  <a:srgbClr val="FF0000"/>
                </a:solidFill>
                <a:latin typeface="Times New Roman"/>
                <a:cs typeface="Times New Roman"/>
              </a:rPr>
              <a:t>eșantionului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96534" y="1270253"/>
            <a:ext cx="2726690" cy="2348865"/>
          </a:xfrm>
          <a:custGeom>
            <a:avLst/>
            <a:gdLst/>
            <a:ahLst/>
            <a:cxnLst/>
            <a:rect l="l" t="t" r="r" b="b"/>
            <a:pathLst>
              <a:path w="2726690" h="2348865">
                <a:moveTo>
                  <a:pt x="0" y="1152906"/>
                </a:moveTo>
                <a:lnTo>
                  <a:pt x="1331" y="1107459"/>
                </a:lnTo>
                <a:lnTo>
                  <a:pt x="5281" y="1062654"/>
                </a:lnTo>
                <a:lnTo>
                  <a:pt x="11780" y="1018552"/>
                </a:lnTo>
                <a:lnTo>
                  <a:pt x="20759" y="975217"/>
                </a:lnTo>
                <a:lnTo>
                  <a:pt x="32150" y="932712"/>
                </a:lnTo>
                <a:lnTo>
                  <a:pt x="45884" y="891101"/>
                </a:lnTo>
                <a:lnTo>
                  <a:pt x="61893" y="850445"/>
                </a:lnTo>
                <a:lnTo>
                  <a:pt x="80107" y="810810"/>
                </a:lnTo>
                <a:lnTo>
                  <a:pt x="100459" y="772257"/>
                </a:lnTo>
                <a:lnTo>
                  <a:pt x="122879" y="734850"/>
                </a:lnTo>
                <a:lnTo>
                  <a:pt x="147299" y="698652"/>
                </a:lnTo>
                <a:lnTo>
                  <a:pt x="173650" y="663726"/>
                </a:lnTo>
                <a:lnTo>
                  <a:pt x="201864" y="630135"/>
                </a:lnTo>
                <a:lnTo>
                  <a:pt x="231871" y="597943"/>
                </a:lnTo>
                <a:lnTo>
                  <a:pt x="263604" y="567213"/>
                </a:lnTo>
                <a:lnTo>
                  <a:pt x="296993" y="538008"/>
                </a:lnTo>
                <a:lnTo>
                  <a:pt x="331970" y="510390"/>
                </a:lnTo>
                <a:lnTo>
                  <a:pt x="368466" y="484424"/>
                </a:lnTo>
                <a:lnTo>
                  <a:pt x="406413" y="460172"/>
                </a:lnTo>
                <a:lnTo>
                  <a:pt x="445741" y="437698"/>
                </a:lnTo>
                <a:lnTo>
                  <a:pt x="486383" y="417064"/>
                </a:lnTo>
                <a:lnTo>
                  <a:pt x="528269" y="398334"/>
                </a:lnTo>
                <a:lnTo>
                  <a:pt x="571331" y="381571"/>
                </a:lnTo>
                <a:lnTo>
                  <a:pt x="615500" y="366838"/>
                </a:lnTo>
                <a:lnTo>
                  <a:pt x="660708" y="354199"/>
                </a:lnTo>
                <a:lnTo>
                  <a:pt x="706886" y="343716"/>
                </a:lnTo>
                <a:lnTo>
                  <a:pt x="753965" y="335452"/>
                </a:lnTo>
                <a:lnTo>
                  <a:pt x="801876" y="329472"/>
                </a:lnTo>
                <a:lnTo>
                  <a:pt x="850551" y="325837"/>
                </a:lnTo>
                <a:lnTo>
                  <a:pt x="899921" y="324612"/>
                </a:lnTo>
                <a:lnTo>
                  <a:pt x="949292" y="325837"/>
                </a:lnTo>
                <a:lnTo>
                  <a:pt x="997967" y="329472"/>
                </a:lnTo>
                <a:lnTo>
                  <a:pt x="1045878" y="335452"/>
                </a:lnTo>
                <a:lnTo>
                  <a:pt x="1092957" y="343716"/>
                </a:lnTo>
                <a:lnTo>
                  <a:pt x="1139135" y="354199"/>
                </a:lnTo>
                <a:lnTo>
                  <a:pt x="1184343" y="366838"/>
                </a:lnTo>
                <a:lnTo>
                  <a:pt x="1228512" y="381571"/>
                </a:lnTo>
                <a:lnTo>
                  <a:pt x="1271574" y="398334"/>
                </a:lnTo>
                <a:lnTo>
                  <a:pt x="1313460" y="417064"/>
                </a:lnTo>
                <a:lnTo>
                  <a:pt x="1354102" y="437698"/>
                </a:lnTo>
                <a:lnTo>
                  <a:pt x="1393430" y="460172"/>
                </a:lnTo>
                <a:lnTo>
                  <a:pt x="1431377" y="484424"/>
                </a:lnTo>
                <a:lnTo>
                  <a:pt x="1467873" y="510390"/>
                </a:lnTo>
                <a:lnTo>
                  <a:pt x="1502850" y="538008"/>
                </a:lnTo>
                <a:lnTo>
                  <a:pt x="1536239" y="567213"/>
                </a:lnTo>
                <a:lnTo>
                  <a:pt x="1567972" y="597943"/>
                </a:lnTo>
                <a:lnTo>
                  <a:pt x="1597979" y="630135"/>
                </a:lnTo>
                <a:lnTo>
                  <a:pt x="1626193" y="663726"/>
                </a:lnTo>
                <a:lnTo>
                  <a:pt x="1652544" y="698652"/>
                </a:lnTo>
                <a:lnTo>
                  <a:pt x="1676964" y="734850"/>
                </a:lnTo>
                <a:lnTo>
                  <a:pt x="1699384" y="772257"/>
                </a:lnTo>
                <a:lnTo>
                  <a:pt x="1719736" y="810810"/>
                </a:lnTo>
                <a:lnTo>
                  <a:pt x="1737950" y="850445"/>
                </a:lnTo>
                <a:lnTo>
                  <a:pt x="1753959" y="891101"/>
                </a:lnTo>
                <a:lnTo>
                  <a:pt x="1767693" y="932712"/>
                </a:lnTo>
                <a:lnTo>
                  <a:pt x="1779084" y="975217"/>
                </a:lnTo>
                <a:lnTo>
                  <a:pt x="1788063" y="1018552"/>
                </a:lnTo>
                <a:lnTo>
                  <a:pt x="1794562" y="1062654"/>
                </a:lnTo>
                <a:lnTo>
                  <a:pt x="1798512" y="1107459"/>
                </a:lnTo>
                <a:lnTo>
                  <a:pt x="1799843" y="1152906"/>
                </a:lnTo>
                <a:lnTo>
                  <a:pt x="1798512" y="1198352"/>
                </a:lnTo>
                <a:lnTo>
                  <a:pt x="1794562" y="1243157"/>
                </a:lnTo>
                <a:lnTo>
                  <a:pt x="1788063" y="1287259"/>
                </a:lnTo>
                <a:lnTo>
                  <a:pt x="1779084" y="1330594"/>
                </a:lnTo>
                <a:lnTo>
                  <a:pt x="1767693" y="1373099"/>
                </a:lnTo>
                <a:lnTo>
                  <a:pt x="1753959" y="1414710"/>
                </a:lnTo>
                <a:lnTo>
                  <a:pt x="1737950" y="1455366"/>
                </a:lnTo>
                <a:lnTo>
                  <a:pt x="1719736" y="1495001"/>
                </a:lnTo>
                <a:lnTo>
                  <a:pt x="1699384" y="1533554"/>
                </a:lnTo>
                <a:lnTo>
                  <a:pt x="1676964" y="1570961"/>
                </a:lnTo>
                <a:lnTo>
                  <a:pt x="1652544" y="1607159"/>
                </a:lnTo>
                <a:lnTo>
                  <a:pt x="1626193" y="1642085"/>
                </a:lnTo>
                <a:lnTo>
                  <a:pt x="1597979" y="1675676"/>
                </a:lnTo>
                <a:lnTo>
                  <a:pt x="1567972" y="1707868"/>
                </a:lnTo>
                <a:lnTo>
                  <a:pt x="1536239" y="1738598"/>
                </a:lnTo>
                <a:lnTo>
                  <a:pt x="1502850" y="1767803"/>
                </a:lnTo>
                <a:lnTo>
                  <a:pt x="1467873" y="1795421"/>
                </a:lnTo>
                <a:lnTo>
                  <a:pt x="1431377" y="1821387"/>
                </a:lnTo>
                <a:lnTo>
                  <a:pt x="1393430" y="1845639"/>
                </a:lnTo>
                <a:lnTo>
                  <a:pt x="1354102" y="1868113"/>
                </a:lnTo>
                <a:lnTo>
                  <a:pt x="1313460" y="1888747"/>
                </a:lnTo>
                <a:lnTo>
                  <a:pt x="1271574" y="1907477"/>
                </a:lnTo>
                <a:lnTo>
                  <a:pt x="1228512" y="1924240"/>
                </a:lnTo>
                <a:lnTo>
                  <a:pt x="1184343" y="1938973"/>
                </a:lnTo>
                <a:lnTo>
                  <a:pt x="1139135" y="1951612"/>
                </a:lnTo>
                <a:lnTo>
                  <a:pt x="1092957" y="1962095"/>
                </a:lnTo>
                <a:lnTo>
                  <a:pt x="1045878" y="1970359"/>
                </a:lnTo>
                <a:lnTo>
                  <a:pt x="997967" y="1976339"/>
                </a:lnTo>
                <a:lnTo>
                  <a:pt x="949292" y="1979974"/>
                </a:lnTo>
                <a:lnTo>
                  <a:pt x="899921" y="1981200"/>
                </a:lnTo>
                <a:lnTo>
                  <a:pt x="850551" y="1979974"/>
                </a:lnTo>
                <a:lnTo>
                  <a:pt x="801876" y="1976339"/>
                </a:lnTo>
                <a:lnTo>
                  <a:pt x="753965" y="1970359"/>
                </a:lnTo>
                <a:lnTo>
                  <a:pt x="706886" y="1962095"/>
                </a:lnTo>
                <a:lnTo>
                  <a:pt x="660708" y="1951612"/>
                </a:lnTo>
                <a:lnTo>
                  <a:pt x="615500" y="1938973"/>
                </a:lnTo>
                <a:lnTo>
                  <a:pt x="571331" y="1924240"/>
                </a:lnTo>
                <a:lnTo>
                  <a:pt x="528269" y="1907477"/>
                </a:lnTo>
                <a:lnTo>
                  <a:pt x="486383" y="1888747"/>
                </a:lnTo>
                <a:lnTo>
                  <a:pt x="445741" y="1868113"/>
                </a:lnTo>
                <a:lnTo>
                  <a:pt x="406413" y="1845639"/>
                </a:lnTo>
                <a:lnTo>
                  <a:pt x="368466" y="1821387"/>
                </a:lnTo>
                <a:lnTo>
                  <a:pt x="331970" y="1795421"/>
                </a:lnTo>
                <a:lnTo>
                  <a:pt x="296993" y="1767803"/>
                </a:lnTo>
                <a:lnTo>
                  <a:pt x="263604" y="1738598"/>
                </a:lnTo>
                <a:lnTo>
                  <a:pt x="231871" y="1707868"/>
                </a:lnTo>
                <a:lnTo>
                  <a:pt x="201864" y="1675676"/>
                </a:lnTo>
                <a:lnTo>
                  <a:pt x="173650" y="1642085"/>
                </a:lnTo>
                <a:lnTo>
                  <a:pt x="147299" y="1607159"/>
                </a:lnTo>
                <a:lnTo>
                  <a:pt x="122879" y="1570961"/>
                </a:lnTo>
                <a:lnTo>
                  <a:pt x="100459" y="1533554"/>
                </a:lnTo>
                <a:lnTo>
                  <a:pt x="80107" y="1495001"/>
                </a:lnTo>
                <a:lnTo>
                  <a:pt x="61893" y="1455366"/>
                </a:lnTo>
                <a:lnTo>
                  <a:pt x="45884" y="1414710"/>
                </a:lnTo>
                <a:lnTo>
                  <a:pt x="32150" y="1373099"/>
                </a:lnTo>
                <a:lnTo>
                  <a:pt x="20759" y="1330594"/>
                </a:lnTo>
                <a:lnTo>
                  <a:pt x="11780" y="1287259"/>
                </a:lnTo>
                <a:lnTo>
                  <a:pt x="5281" y="1243157"/>
                </a:lnTo>
                <a:lnTo>
                  <a:pt x="1331" y="1198352"/>
                </a:lnTo>
                <a:lnTo>
                  <a:pt x="0" y="1152906"/>
                </a:lnTo>
                <a:close/>
              </a:path>
              <a:path w="2726690" h="2348865">
                <a:moveTo>
                  <a:pt x="1150619" y="724662"/>
                </a:moveTo>
                <a:lnTo>
                  <a:pt x="1152170" y="678837"/>
                </a:lnTo>
                <a:lnTo>
                  <a:pt x="1156759" y="633770"/>
                </a:lnTo>
                <a:lnTo>
                  <a:pt x="1164295" y="589544"/>
                </a:lnTo>
                <a:lnTo>
                  <a:pt x="1174686" y="546245"/>
                </a:lnTo>
                <a:lnTo>
                  <a:pt x="1187838" y="503957"/>
                </a:lnTo>
                <a:lnTo>
                  <a:pt x="1203661" y="462766"/>
                </a:lnTo>
                <a:lnTo>
                  <a:pt x="1222060" y="422757"/>
                </a:lnTo>
                <a:lnTo>
                  <a:pt x="1242945" y="384013"/>
                </a:lnTo>
                <a:lnTo>
                  <a:pt x="1266222" y="346621"/>
                </a:lnTo>
                <a:lnTo>
                  <a:pt x="1291799" y="310665"/>
                </a:lnTo>
                <a:lnTo>
                  <a:pt x="1319585" y="276230"/>
                </a:lnTo>
                <a:lnTo>
                  <a:pt x="1349486" y="243402"/>
                </a:lnTo>
                <a:lnTo>
                  <a:pt x="1381410" y="212264"/>
                </a:lnTo>
                <a:lnTo>
                  <a:pt x="1415266" y="182902"/>
                </a:lnTo>
                <a:lnTo>
                  <a:pt x="1450959" y="155402"/>
                </a:lnTo>
                <a:lnTo>
                  <a:pt x="1488399" y="129846"/>
                </a:lnTo>
                <a:lnTo>
                  <a:pt x="1527493" y="106322"/>
                </a:lnTo>
                <a:lnTo>
                  <a:pt x="1568149" y="84913"/>
                </a:lnTo>
                <a:lnTo>
                  <a:pt x="1610274" y="65705"/>
                </a:lnTo>
                <a:lnTo>
                  <a:pt x="1653775" y="48783"/>
                </a:lnTo>
                <a:lnTo>
                  <a:pt x="1698561" y="34231"/>
                </a:lnTo>
                <a:lnTo>
                  <a:pt x="1744540" y="22134"/>
                </a:lnTo>
                <a:lnTo>
                  <a:pt x="1791618" y="12578"/>
                </a:lnTo>
                <a:lnTo>
                  <a:pt x="1839703" y="5646"/>
                </a:lnTo>
                <a:lnTo>
                  <a:pt x="1888704" y="1425"/>
                </a:lnTo>
                <a:lnTo>
                  <a:pt x="1938527" y="0"/>
                </a:lnTo>
                <a:lnTo>
                  <a:pt x="1988351" y="1425"/>
                </a:lnTo>
                <a:lnTo>
                  <a:pt x="2037352" y="5646"/>
                </a:lnTo>
                <a:lnTo>
                  <a:pt x="2085437" y="12578"/>
                </a:lnTo>
                <a:lnTo>
                  <a:pt x="2132515" y="22134"/>
                </a:lnTo>
                <a:lnTo>
                  <a:pt x="2178494" y="34231"/>
                </a:lnTo>
                <a:lnTo>
                  <a:pt x="2223280" y="48783"/>
                </a:lnTo>
                <a:lnTo>
                  <a:pt x="2266781" y="65705"/>
                </a:lnTo>
                <a:lnTo>
                  <a:pt x="2308906" y="84913"/>
                </a:lnTo>
                <a:lnTo>
                  <a:pt x="2349562" y="106322"/>
                </a:lnTo>
                <a:lnTo>
                  <a:pt x="2388656" y="129846"/>
                </a:lnTo>
                <a:lnTo>
                  <a:pt x="2426096" y="155402"/>
                </a:lnTo>
                <a:lnTo>
                  <a:pt x="2461789" y="182902"/>
                </a:lnTo>
                <a:lnTo>
                  <a:pt x="2495645" y="212264"/>
                </a:lnTo>
                <a:lnTo>
                  <a:pt x="2527569" y="243402"/>
                </a:lnTo>
                <a:lnTo>
                  <a:pt x="2557470" y="276230"/>
                </a:lnTo>
                <a:lnTo>
                  <a:pt x="2585256" y="310665"/>
                </a:lnTo>
                <a:lnTo>
                  <a:pt x="2610833" y="346621"/>
                </a:lnTo>
                <a:lnTo>
                  <a:pt x="2634110" y="384013"/>
                </a:lnTo>
                <a:lnTo>
                  <a:pt x="2654995" y="422757"/>
                </a:lnTo>
                <a:lnTo>
                  <a:pt x="2673394" y="462766"/>
                </a:lnTo>
                <a:lnTo>
                  <a:pt x="2689217" y="503957"/>
                </a:lnTo>
                <a:lnTo>
                  <a:pt x="2702369" y="546245"/>
                </a:lnTo>
                <a:lnTo>
                  <a:pt x="2712760" y="589544"/>
                </a:lnTo>
                <a:lnTo>
                  <a:pt x="2720296" y="633770"/>
                </a:lnTo>
                <a:lnTo>
                  <a:pt x="2724885" y="678837"/>
                </a:lnTo>
                <a:lnTo>
                  <a:pt x="2726436" y="724662"/>
                </a:lnTo>
                <a:lnTo>
                  <a:pt x="2724885" y="770486"/>
                </a:lnTo>
                <a:lnTo>
                  <a:pt x="2720296" y="815553"/>
                </a:lnTo>
                <a:lnTo>
                  <a:pt x="2712760" y="859779"/>
                </a:lnTo>
                <a:lnTo>
                  <a:pt x="2702369" y="903078"/>
                </a:lnTo>
                <a:lnTo>
                  <a:pt x="2689217" y="945366"/>
                </a:lnTo>
                <a:lnTo>
                  <a:pt x="2673394" y="986557"/>
                </a:lnTo>
                <a:lnTo>
                  <a:pt x="2654995" y="1026566"/>
                </a:lnTo>
                <a:lnTo>
                  <a:pt x="2634110" y="1065310"/>
                </a:lnTo>
                <a:lnTo>
                  <a:pt x="2610833" y="1102702"/>
                </a:lnTo>
                <a:lnTo>
                  <a:pt x="2585256" y="1138658"/>
                </a:lnTo>
                <a:lnTo>
                  <a:pt x="2557470" y="1173093"/>
                </a:lnTo>
                <a:lnTo>
                  <a:pt x="2527569" y="1205921"/>
                </a:lnTo>
                <a:lnTo>
                  <a:pt x="2495645" y="1237059"/>
                </a:lnTo>
                <a:lnTo>
                  <a:pt x="2461789" y="1266421"/>
                </a:lnTo>
                <a:lnTo>
                  <a:pt x="2426096" y="1293921"/>
                </a:lnTo>
                <a:lnTo>
                  <a:pt x="2388656" y="1319477"/>
                </a:lnTo>
                <a:lnTo>
                  <a:pt x="2349562" y="1343001"/>
                </a:lnTo>
                <a:lnTo>
                  <a:pt x="2308906" y="1364410"/>
                </a:lnTo>
                <a:lnTo>
                  <a:pt x="2266781" y="1383618"/>
                </a:lnTo>
                <a:lnTo>
                  <a:pt x="2223280" y="1400540"/>
                </a:lnTo>
                <a:lnTo>
                  <a:pt x="2178494" y="1415092"/>
                </a:lnTo>
                <a:lnTo>
                  <a:pt x="2132515" y="1427189"/>
                </a:lnTo>
                <a:lnTo>
                  <a:pt x="2085437" y="1436745"/>
                </a:lnTo>
                <a:lnTo>
                  <a:pt x="2037352" y="1443677"/>
                </a:lnTo>
                <a:lnTo>
                  <a:pt x="1988351" y="1447898"/>
                </a:lnTo>
                <a:lnTo>
                  <a:pt x="1938527" y="1449324"/>
                </a:lnTo>
                <a:lnTo>
                  <a:pt x="1888704" y="1447898"/>
                </a:lnTo>
                <a:lnTo>
                  <a:pt x="1839703" y="1443677"/>
                </a:lnTo>
                <a:lnTo>
                  <a:pt x="1791618" y="1436745"/>
                </a:lnTo>
                <a:lnTo>
                  <a:pt x="1744540" y="1427189"/>
                </a:lnTo>
                <a:lnTo>
                  <a:pt x="1698561" y="1415092"/>
                </a:lnTo>
                <a:lnTo>
                  <a:pt x="1653775" y="1400540"/>
                </a:lnTo>
                <a:lnTo>
                  <a:pt x="1610274" y="1383618"/>
                </a:lnTo>
                <a:lnTo>
                  <a:pt x="1568149" y="1364410"/>
                </a:lnTo>
                <a:lnTo>
                  <a:pt x="1527493" y="1343001"/>
                </a:lnTo>
                <a:lnTo>
                  <a:pt x="1488399" y="1319477"/>
                </a:lnTo>
                <a:lnTo>
                  <a:pt x="1450959" y="1293921"/>
                </a:lnTo>
                <a:lnTo>
                  <a:pt x="1415266" y="1266421"/>
                </a:lnTo>
                <a:lnTo>
                  <a:pt x="1381410" y="1237059"/>
                </a:lnTo>
                <a:lnTo>
                  <a:pt x="1349486" y="1205921"/>
                </a:lnTo>
                <a:lnTo>
                  <a:pt x="1319585" y="1173093"/>
                </a:lnTo>
                <a:lnTo>
                  <a:pt x="1291799" y="1138658"/>
                </a:lnTo>
                <a:lnTo>
                  <a:pt x="1266222" y="1102702"/>
                </a:lnTo>
                <a:lnTo>
                  <a:pt x="1242945" y="1065310"/>
                </a:lnTo>
                <a:lnTo>
                  <a:pt x="1222060" y="1026566"/>
                </a:lnTo>
                <a:lnTo>
                  <a:pt x="1203661" y="986557"/>
                </a:lnTo>
                <a:lnTo>
                  <a:pt x="1187838" y="945366"/>
                </a:lnTo>
                <a:lnTo>
                  <a:pt x="1174686" y="903078"/>
                </a:lnTo>
                <a:lnTo>
                  <a:pt x="1164295" y="859779"/>
                </a:lnTo>
                <a:lnTo>
                  <a:pt x="1156759" y="815553"/>
                </a:lnTo>
                <a:lnTo>
                  <a:pt x="1152170" y="770486"/>
                </a:lnTo>
                <a:lnTo>
                  <a:pt x="1150619" y="724662"/>
                </a:lnTo>
                <a:close/>
              </a:path>
              <a:path w="2726690" h="2348865">
                <a:moveTo>
                  <a:pt x="1007363" y="1598676"/>
                </a:moveTo>
                <a:lnTo>
                  <a:pt x="1008899" y="1552995"/>
                </a:lnTo>
                <a:lnTo>
                  <a:pt x="1013447" y="1508039"/>
                </a:lnTo>
                <a:lnTo>
                  <a:pt x="1020919" y="1463886"/>
                </a:lnTo>
                <a:lnTo>
                  <a:pt x="1031227" y="1420614"/>
                </a:lnTo>
                <a:lnTo>
                  <a:pt x="1044283" y="1378302"/>
                </a:lnTo>
                <a:lnTo>
                  <a:pt x="1059999" y="1337027"/>
                </a:lnTo>
                <a:lnTo>
                  <a:pt x="1078287" y="1296869"/>
                </a:lnTo>
                <a:lnTo>
                  <a:pt x="1099060" y="1257906"/>
                </a:lnTo>
                <a:lnTo>
                  <a:pt x="1122228" y="1220216"/>
                </a:lnTo>
                <a:lnTo>
                  <a:pt x="1147704" y="1183877"/>
                </a:lnTo>
                <a:lnTo>
                  <a:pt x="1175400" y="1148968"/>
                </a:lnTo>
                <a:lnTo>
                  <a:pt x="1205228" y="1115567"/>
                </a:lnTo>
                <a:lnTo>
                  <a:pt x="1237100" y="1083754"/>
                </a:lnTo>
                <a:lnTo>
                  <a:pt x="1270928" y="1053605"/>
                </a:lnTo>
                <a:lnTo>
                  <a:pt x="1306624" y="1025200"/>
                </a:lnTo>
                <a:lnTo>
                  <a:pt x="1344099" y="998617"/>
                </a:lnTo>
                <a:lnTo>
                  <a:pt x="1383266" y="973934"/>
                </a:lnTo>
                <a:lnTo>
                  <a:pt x="1424036" y="951229"/>
                </a:lnTo>
                <a:lnTo>
                  <a:pt x="1466323" y="930582"/>
                </a:lnTo>
                <a:lnTo>
                  <a:pt x="1510037" y="912071"/>
                </a:lnTo>
                <a:lnTo>
                  <a:pt x="1555090" y="895773"/>
                </a:lnTo>
                <a:lnTo>
                  <a:pt x="1601395" y="881767"/>
                </a:lnTo>
                <a:lnTo>
                  <a:pt x="1648863" y="870132"/>
                </a:lnTo>
                <a:lnTo>
                  <a:pt x="1697407" y="860947"/>
                </a:lnTo>
                <a:lnTo>
                  <a:pt x="1746939" y="854288"/>
                </a:lnTo>
                <a:lnTo>
                  <a:pt x="1797369" y="850236"/>
                </a:lnTo>
                <a:lnTo>
                  <a:pt x="1848612" y="848868"/>
                </a:lnTo>
                <a:lnTo>
                  <a:pt x="1899854" y="850236"/>
                </a:lnTo>
                <a:lnTo>
                  <a:pt x="1950284" y="854288"/>
                </a:lnTo>
                <a:lnTo>
                  <a:pt x="1999816" y="860947"/>
                </a:lnTo>
                <a:lnTo>
                  <a:pt x="2048360" y="870132"/>
                </a:lnTo>
                <a:lnTo>
                  <a:pt x="2095828" y="881767"/>
                </a:lnTo>
                <a:lnTo>
                  <a:pt x="2142133" y="895773"/>
                </a:lnTo>
                <a:lnTo>
                  <a:pt x="2187186" y="912071"/>
                </a:lnTo>
                <a:lnTo>
                  <a:pt x="2230900" y="930582"/>
                </a:lnTo>
                <a:lnTo>
                  <a:pt x="2273187" y="951229"/>
                </a:lnTo>
                <a:lnTo>
                  <a:pt x="2313957" y="973934"/>
                </a:lnTo>
                <a:lnTo>
                  <a:pt x="2353124" y="998617"/>
                </a:lnTo>
                <a:lnTo>
                  <a:pt x="2390599" y="1025200"/>
                </a:lnTo>
                <a:lnTo>
                  <a:pt x="2426295" y="1053605"/>
                </a:lnTo>
                <a:lnTo>
                  <a:pt x="2460123" y="1083754"/>
                </a:lnTo>
                <a:lnTo>
                  <a:pt x="2491995" y="1115567"/>
                </a:lnTo>
                <a:lnTo>
                  <a:pt x="2521823" y="1148968"/>
                </a:lnTo>
                <a:lnTo>
                  <a:pt x="2549519" y="1183877"/>
                </a:lnTo>
                <a:lnTo>
                  <a:pt x="2574995" y="1220216"/>
                </a:lnTo>
                <a:lnTo>
                  <a:pt x="2598163" y="1257906"/>
                </a:lnTo>
                <a:lnTo>
                  <a:pt x="2618936" y="1296869"/>
                </a:lnTo>
                <a:lnTo>
                  <a:pt x="2637224" y="1337027"/>
                </a:lnTo>
                <a:lnTo>
                  <a:pt x="2652940" y="1378302"/>
                </a:lnTo>
                <a:lnTo>
                  <a:pt x="2665996" y="1420614"/>
                </a:lnTo>
                <a:lnTo>
                  <a:pt x="2676304" y="1463886"/>
                </a:lnTo>
                <a:lnTo>
                  <a:pt x="2683776" y="1508039"/>
                </a:lnTo>
                <a:lnTo>
                  <a:pt x="2688324" y="1552995"/>
                </a:lnTo>
                <a:lnTo>
                  <a:pt x="2689860" y="1598676"/>
                </a:lnTo>
                <a:lnTo>
                  <a:pt x="2688324" y="1644356"/>
                </a:lnTo>
                <a:lnTo>
                  <a:pt x="2683776" y="1689312"/>
                </a:lnTo>
                <a:lnTo>
                  <a:pt x="2676304" y="1733465"/>
                </a:lnTo>
                <a:lnTo>
                  <a:pt x="2665996" y="1776737"/>
                </a:lnTo>
                <a:lnTo>
                  <a:pt x="2652940" y="1819049"/>
                </a:lnTo>
                <a:lnTo>
                  <a:pt x="2637224" y="1860324"/>
                </a:lnTo>
                <a:lnTo>
                  <a:pt x="2618936" y="1900482"/>
                </a:lnTo>
                <a:lnTo>
                  <a:pt x="2598163" y="1939445"/>
                </a:lnTo>
                <a:lnTo>
                  <a:pt x="2574995" y="1977136"/>
                </a:lnTo>
                <a:lnTo>
                  <a:pt x="2549519" y="2013474"/>
                </a:lnTo>
                <a:lnTo>
                  <a:pt x="2521823" y="2048383"/>
                </a:lnTo>
                <a:lnTo>
                  <a:pt x="2491995" y="2081784"/>
                </a:lnTo>
                <a:lnTo>
                  <a:pt x="2460123" y="2113597"/>
                </a:lnTo>
                <a:lnTo>
                  <a:pt x="2426295" y="2143746"/>
                </a:lnTo>
                <a:lnTo>
                  <a:pt x="2390599" y="2172151"/>
                </a:lnTo>
                <a:lnTo>
                  <a:pt x="2353124" y="2198734"/>
                </a:lnTo>
                <a:lnTo>
                  <a:pt x="2313957" y="2223417"/>
                </a:lnTo>
                <a:lnTo>
                  <a:pt x="2273187" y="2246122"/>
                </a:lnTo>
                <a:lnTo>
                  <a:pt x="2230900" y="2266769"/>
                </a:lnTo>
                <a:lnTo>
                  <a:pt x="2187186" y="2285280"/>
                </a:lnTo>
                <a:lnTo>
                  <a:pt x="2142133" y="2301578"/>
                </a:lnTo>
                <a:lnTo>
                  <a:pt x="2095828" y="2315584"/>
                </a:lnTo>
                <a:lnTo>
                  <a:pt x="2048360" y="2327219"/>
                </a:lnTo>
                <a:lnTo>
                  <a:pt x="1999816" y="2336404"/>
                </a:lnTo>
                <a:lnTo>
                  <a:pt x="1950284" y="2343063"/>
                </a:lnTo>
                <a:lnTo>
                  <a:pt x="1899854" y="2347115"/>
                </a:lnTo>
                <a:lnTo>
                  <a:pt x="1848612" y="2348484"/>
                </a:lnTo>
                <a:lnTo>
                  <a:pt x="1797369" y="2347115"/>
                </a:lnTo>
                <a:lnTo>
                  <a:pt x="1746939" y="2343063"/>
                </a:lnTo>
                <a:lnTo>
                  <a:pt x="1697407" y="2336404"/>
                </a:lnTo>
                <a:lnTo>
                  <a:pt x="1648863" y="2327219"/>
                </a:lnTo>
                <a:lnTo>
                  <a:pt x="1601395" y="2315584"/>
                </a:lnTo>
                <a:lnTo>
                  <a:pt x="1555090" y="2301578"/>
                </a:lnTo>
                <a:lnTo>
                  <a:pt x="1510037" y="2285280"/>
                </a:lnTo>
                <a:lnTo>
                  <a:pt x="1466323" y="2266769"/>
                </a:lnTo>
                <a:lnTo>
                  <a:pt x="1424036" y="2246122"/>
                </a:lnTo>
                <a:lnTo>
                  <a:pt x="1383266" y="2223417"/>
                </a:lnTo>
                <a:lnTo>
                  <a:pt x="1344099" y="2198734"/>
                </a:lnTo>
                <a:lnTo>
                  <a:pt x="1306624" y="2172151"/>
                </a:lnTo>
                <a:lnTo>
                  <a:pt x="1270928" y="2143746"/>
                </a:lnTo>
                <a:lnTo>
                  <a:pt x="1237100" y="2113597"/>
                </a:lnTo>
                <a:lnTo>
                  <a:pt x="1205228" y="2081784"/>
                </a:lnTo>
                <a:lnTo>
                  <a:pt x="1175400" y="2048383"/>
                </a:lnTo>
                <a:lnTo>
                  <a:pt x="1147704" y="2013474"/>
                </a:lnTo>
                <a:lnTo>
                  <a:pt x="1122228" y="1977135"/>
                </a:lnTo>
                <a:lnTo>
                  <a:pt x="1099060" y="1939445"/>
                </a:lnTo>
                <a:lnTo>
                  <a:pt x="1078287" y="1900482"/>
                </a:lnTo>
                <a:lnTo>
                  <a:pt x="1059999" y="1860324"/>
                </a:lnTo>
                <a:lnTo>
                  <a:pt x="1044283" y="1819049"/>
                </a:lnTo>
                <a:lnTo>
                  <a:pt x="1031227" y="1776737"/>
                </a:lnTo>
                <a:lnTo>
                  <a:pt x="1020919" y="1733465"/>
                </a:lnTo>
                <a:lnTo>
                  <a:pt x="1013447" y="1689312"/>
                </a:lnTo>
                <a:lnTo>
                  <a:pt x="1008899" y="1644356"/>
                </a:lnTo>
                <a:lnTo>
                  <a:pt x="1007363" y="159867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125716" y="2693923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16826" y="1815465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b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56729" y="2219705"/>
            <a:ext cx="5257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8145" algn="l"/>
              </a:tabLst>
            </a:pPr>
            <a:r>
              <a:rPr sz="1800" dirty="0">
                <a:latin typeface="Times New Roman"/>
                <a:cs typeface="Times New Roman"/>
              </a:rPr>
              <a:t>c	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65901" y="1337309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71992" y="2767710"/>
            <a:ext cx="304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X1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01836" y="1682241"/>
            <a:ext cx="304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X2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79058" y="2169033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638990"/>
            <a:ext cx="8665363" cy="5849678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Variabilele </a:t>
            </a:r>
            <a:r>
              <a:rPr sz="2800" spc="-15" dirty="0">
                <a:latin typeface="Carlito"/>
                <a:cs typeface="Carlito"/>
              </a:rPr>
              <a:t>vor </a:t>
            </a:r>
            <a:r>
              <a:rPr sz="2800" spc="-5" dirty="0">
                <a:latin typeface="Carlito"/>
                <a:cs typeface="Carlito"/>
              </a:rPr>
              <a:t>fi </a:t>
            </a:r>
            <a:r>
              <a:rPr sz="2800" spc="-20" dirty="0">
                <a:latin typeface="Carlito"/>
                <a:cs typeface="Carlito"/>
              </a:rPr>
              <a:t>măsurate </a:t>
            </a:r>
            <a:r>
              <a:rPr sz="2800" spc="-35" dirty="0">
                <a:latin typeface="Carlito"/>
                <a:cs typeface="Carlito"/>
              </a:rPr>
              <a:t>fără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erori</a:t>
            </a:r>
            <a:endParaRPr sz="2800" dirty="0">
              <a:latin typeface="Carlito"/>
              <a:cs typeface="Carlito"/>
            </a:endParaRPr>
          </a:p>
          <a:p>
            <a:pPr marL="355600" marR="18097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Cazurile </a:t>
            </a:r>
            <a:r>
              <a:rPr sz="2800" spc="-20" dirty="0">
                <a:latin typeface="Carlito"/>
                <a:cs typeface="Carlito"/>
              </a:rPr>
              <a:t>care </a:t>
            </a:r>
            <a:r>
              <a:rPr sz="2800" spc="-25" dirty="0">
                <a:latin typeface="Carlito"/>
                <a:cs typeface="Carlito"/>
              </a:rPr>
              <a:t>prezintă </a:t>
            </a:r>
            <a:r>
              <a:rPr sz="2800" spc="-10" dirty="0">
                <a:latin typeface="Carlito"/>
                <a:cs typeface="Carlito"/>
              </a:rPr>
              <a:t>valori </a:t>
            </a:r>
            <a:r>
              <a:rPr sz="2800" spc="-15" dirty="0">
                <a:latin typeface="Carlito"/>
                <a:cs typeface="Carlito"/>
              </a:rPr>
              <a:t>extreme vor </a:t>
            </a:r>
            <a:r>
              <a:rPr sz="2800" spc="-5" dirty="0">
                <a:latin typeface="Carlito"/>
                <a:cs typeface="Carlito"/>
              </a:rPr>
              <a:t>fi </a:t>
            </a:r>
            <a:r>
              <a:rPr sz="2800" spc="-15" dirty="0">
                <a:latin typeface="Carlito"/>
                <a:cs typeface="Carlito"/>
              </a:rPr>
              <a:t>analizate  </a:t>
            </a:r>
            <a:r>
              <a:rPr sz="2800" spc="-5" dirty="0">
                <a:latin typeface="Carlito"/>
                <a:cs typeface="Carlito"/>
              </a:rPr>
              <a:t>şi </a:t>
            </a:r>
            <a:r>
              <a:rPr sz="2800" spc="-30" dirty="0">
                <a:latin typeface="Carlito"/>
                <a:cs typeface="Carlito"/>
              </a:rPr>
              <a:t>tratate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corespunzător</a:t>
            </a:r>
            <a:endParaRPr sz="280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latin typeface="Carlito"/>
                <a:cs typeface="Carlito"/>
              </a:rPr>
              <a:t>Valorile </a:t>
            </a:r>
            <a:r>
              <a:rPr sz="2800" spc="-15" dirty="0">
                <a:latin typeface="Carlito"/>
                <a:cs typeface="Carlito"/>
              </a:rPr>
              <a:t>reziduale (erorile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10" dirty="0">
                <a:latin typeface="Carlito"/>
                <a:cs typeface="Carlito"/>
              </a:rPr>
              <a:t>predicţie) </a:t>
            </a:r>
            <a:r>
              <a:rPr sz="2800" spc="-5" dirty="0">
                <a:latin typeface="Carlito"/>
                <a:cs typeface="Carlito"/>
              </a:rPr>
              <a:t>se </a:t>
            </a:r>
            <a:r>
              <a:rPr sz="2800" spc="-15" dirty="0">
                <a:latin typeface="Carlito"/>
                <a:cs typeface="Carlito"/>
              </a:rPr>
              <a:t>vor </a:t>
            </a:r>
            <a:r>
              <a:rPr sz="2800" spc="-10" dirty="0">
                <a:latin typeface="Carlito"/>
                <a:cs typeface="Carlito"/>
              </a:rPr>
              <a:t>supune  </a:t>
            </a:r>
            <a:r>
              <a:rPr sz="2800" spc="-15" dirty="0">
                <a:latin typeface="Carlito"/>
                <a:cs typeface="Carlito"/>
              </a:rPr>
              <a:t>următoarelor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condiţii: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media </a:t>
            </a:r>
            <a:r>
              <a:rPr sz="2400" spc="-10" dirty="0">
                <a:latin typeface="Carlito"/>
                <a:cs typeface="Carlito"/>
              </a:rPr>
              <a:t>valorilor reziduale </a:t>
            </a:r>
            <a:r>
              <a:rPr sz="2400" dirty="0">
                <a:latin typeface="Carlito"/>
                <a:cs typeface="Carlito"/>
              </a:rPr>
              <a:t>în </a:t>
            </a:r>
            <a:r>
              <a:rPr sz="2400" spc="-5" dirty="0">
                <a:latin typeface="Carlito"/>
                <a:cs typeface="Carlito"/>
              </a:rPr>
              <a:t>studii de </a:t>
            </a:r>
            <a:r>
              <a:rPr sz="2400" spc="-10" dirty="0">
                <a:latin typeface="Carlito"/>
                <a:cs typeface="Carlito"/>
              </a:rPr>
              <a:t>replicare </a:t>
            </a:r>
            <a:r>
              <a:rPr sz="2400" spc="-5" dirty="0">
                <a:latin typeface="Carlito"/>
                <a:cs typeface="Carlito"/>
              </a:rPr>
              <a:t>să fie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zero;</a:t>
            </a:r>
            <a:endParaRPr sz="2400" dirty="0">
              <a:latin typeface="Carlito"/>
              <a:cs typeface="Carlito"/>
            </a:endParaRPr>
          </a:p>
          <a:p>
            <a:pPr marL="756285" marR="211454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erorile </a:t>
            </a:r>
            <a:r>
              <a:rPr sz="2400" spc="-5" dirty="0">
                <a:latin typeface="Carlito"/>
                <a:cs typeface="Carlito"/>
              </a:rPr>
              <a:t>din </a:t>
            </a:r>
            <a:r>
              <a:rPr sz="2400" spc="-10" dirty="0">
                <a:latin typeface="Carlito"/>
                <a:cs typeface="Carlito"/>
              </a:rPr>
              <a:t>cazul </a:t>
            </a:r>
            <a:r>
              <a:rPr sz="2400" spc="-5" dirty="0">
                <a:latin typeface="Carlito"/>
                <a:cs typeface="Carlito"/>
              </a:rPr>
              <a:t>unei </a:t>
            </a:r>
            <a:r>
              <a:rPr sz="2400" spc="-10" dirty="0">
                <a:latin typeface="Carlito"/>
                <a:cs typeface="Carlito"/>
              </a:rPr>
              <a:t>variabile </a:t>
            </a:r>
            <a:r>
              <a:rPr sz="2400" spc="-5" dirty="0">
                <a:latin typeface="Carlito"/>
                <a:cs typeface="Carlito"/>
              </a:rPr>
              <a:t>independente nu </a:t>
            </a:r>
            <a:r>
              <a:rPr sz="2400" dirty="0">
                <a:latin typeface="Carlito"/>
                <a:cs typeface="Carlito"/>
              </a:rPr>
              <a:t>au </a:t>
            </a:r>
            <a:r>
              <a:rPr sz="2400" spc="-5" dirty="0">
                <a:latin typeface="Carlito"/>
                <a:cs typeface="Carlito"/>
              </a:rPr>
              <a:t>nici </a:t>
            </a:r>
            <a:r>
              <a:rPr sz="2400" dirty="0">
                <a:latin typeface="Carlito"/>
                <a:cs typeface="Carlito"/>
              </a:rPr>
              <a:t>o  </a:t>
            </a:r>
            <a:r>
              <a:rPr sz="2400" spc="-15" dirty="0">
                <a:latin typeface="Carlito"/>
                <a:cs typeface="Carlito"/>
              </a:rPr>
              <a:t>legătură </a:t>
            </a:r>
            <a:r>
              <a:rPr sz="2400" dirty="0">
                <a:latin typeface="Carlito"/>
                <a:cs typeface="Carlito"/>
              </a:rPr>
              <a:t>cu </a:t>
            </a:r>
            <a:r>
              <a:rPr sz="2400" spc="-10" dirty="0">
                <a:latin typeface="Carlito"/>
                <a:cs typeface="Carlito"/>
              </a:rPr>
              <a:t>erorile </a:t>
            </a:r>
            <a:r>
              <a:rPr sz="2400" spc="-5" dirty="0">
                <a:latin typeface="Carlito"/>
                <a:cs typeface="Carlito"/>
              </a:rPr>
              <a:t>altei sau </a:t>
            </a:r>
            <a:r>
              <a:rPr sz="2400" spc="-10" dirty="0">
                <a:latin typeface="Carlito"/>
                <a:cs typeface="Carlito"/>
              </a:rPr>
              <a:t>altor variabile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independente;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erorile </a:t>
            </a:r>
            <a:r>
              <a:rPr sz="2400" spc="-5" dirty="0">
                <a:latin typeface="Carlito"/>
                <a:cs typeface="Carlito"/>
              </a:rPr>
              <a:t>nu </a:t>
            </a:r>
            <a:r>
              <a:rPr sz="2400" spc="-15" dirty="0">
                <a:latin typeface="Carlito"/>
                <a:cs typeface="Carlito"/>
              </a:rPr>
              <a:t>corelează </a:t>
            </a:r>
            <a:r>
              <a:rPr sz="2400" dirty="0">
                <a:latin typeface="Carlito"/>
                <a:cs typeface="Carlito"/>
              </a:rPr>
              <a:t>cu </a:t>
            </a:r>
            <a:r>
              <a:rPr sz="2400" spc="-5" dirty="0">
                <a:latin typeface="Carlito"/>
                <a:cs typeface="Carlito"/>
              </a:rPr>
              <a:t>variabilele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independente;</a:t>
            </a:r>
            <a:endParaRPr sz="2400" dirty="0">
              <a:latin typeface="Carlito"/>
              <a:cs typeface="Carlito"/>
            </a:endParaRPr>
          </a:p>
          <a:p>
            <a:pPr marL="756285" marR="27940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varianţa </a:t>
            </a:r>
            <a:r>
              <a:rPr sz="2400" spc="-5" dirty="0">
                <a:latin typeface="Carlito"/>
                <a:cs typeface="Carlito"/>
              </a:rPr>
              <a:t>valorilor </a:t>
            </a:r>
            <a:r>
              <a:rPr sz="2400" spc="-10" dirty="0">
                <a:latin typeface="Carlito"/>
                <a:cs typeface="Carlito"/>
              </a:rPr>
              <a:t>reziduale </a:t>
            </a:r>
            <a:r>
              <a:rPr sz="2400" spc="-5" dirty="0">
                <a:latin typeface="Carlito"/>
                <a:cs typeface="Carlito"/>
              </a:rPr>
              <a:t>pe </a:t>
            </a:r>
            <a:r>
              <a:rPr sz="2400" spc="-20" dirty="0">
                <a:latin typeface="Carlito"/>
                <a:cs typeface="Carlito"/>
              </a:rPr>
              <a:t>toată </a:t>
            </a:r>
            <a:r>
              <a:rPr sz="2400" spc="-5" dirty="0">
                <a:latin typeface="Carlito"/>
                <a:cs typeface="Carlito"/>
              </a:rPr>
              <a:t>distribuţia </a:t>
            </a:r>
            <a:r>
              <a:rPr sz="2400" spc="-10" dirty="0">
                <a:latin typeface="Carlito"/>
                <a:cs typeface="Carlito"/>
              </a:rPr>
              <a:t>variabilelor  </a:t>
            </a:r>
            <a:r>
              <a:rPr sz="2400" spc="-5" dirty="0">
                <a:latin typeface="Carlito"/>
                <a:cs typeface="Carlito"/>
              </a:rPr>
              <a:t>independente </a:t>
            </a:r>
            <a:r>
              <a:rPr sz="2400" spc="-15" dirty="0">
                <a:latin typeface="Carlito"/>
                <a:cs typeface="Carlito"/>
              </a:rPr>
              <a:t>este </a:t>
            </a:r>
            <a:r>
              <a:rPr sz="2400" spc="-10" dirty="0">
                <a:latin typeface="Carlito"/>
                <a:cs typeface="Carlito"/>
              </a:rPr>
              <a:t>omogenă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(homoscedasticitate)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erorile </a:t>
            </a:r>
            <a:r>
              <a:rPr sz="2400" dirty="0">
                <a:latin typeface="Carlito"/>
                <a:cs typeface="Carlito"/>
              </a:rPr>
              <a:t>au o </a:t>
            </a:r>
            <a:r>
              <a:rPr sz="2400" spc="-5" dirty="0">
                <a:latin typeface="Carlito"/>
                <a:cs typeface="Carlito"/>
              </a:rPr>
              <a:t>distribuţie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normală;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  <a:tab pos="6142990" algn="l"/>
              </a:tabLst>
            </a:pPr>
            <a:r>
              <a:rPr sz="2400" spc="-45" dirty="0">
                <a:latin typeface="Carlito"/>
                <a:cs typeface="Carlito"/>
              </a:rPr>
              <a:t>Testul </a:t>
            </a:r>
            <a:r>
              <a:rPr sz="2400" spc="-15" dirty="0">
                <a:latin typeface="Carlito"/>
                <a:cs typeface="Carlito"/>
              </a:rPr>
              <a:t>Durbin-Watson </a:t>
            </a:r>
            <a:r>
              <a:rPr sz="2400" spc="-10" dirty="0">
                <a:latin typeface="Carlito"/>
                <a:cs typeface="Carlito"/>
              </a:rPr>
              <a:t>(recom:</a:t>
            </a:r>
            <a:r>
              <a:rPr sz="2400" spc="8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2; </a:t>
            </a:r>
            <a:r>
              <a:rPr sz="2400" spc="-10" dirty="0">
                <a:latin typeface="Carlito"/>
                <a:cs typeface="Carlito"/>
              </a:rPr>
              <a:t>nerecom:	</a:t>
            </a:r>
            <a:r>
              <a:rPr sz="2400" spc="-5" dirty="0">
                <a:latin typeface="Carlito"/>
                <a:cs typeface="Carlito"/>
              </a:rPr>
              <a:t>&lt;1 sau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&gt;3)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3400" y="0"/>
            <a:ext cx="8229600" cy="5873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sz="3200" b="1" spc="-5" dirty="0">
                <a:solidFill>
                  <a:srgbClr val="FF0000"/>
                </a:solidFill>
              </a:rPr>
              <a:t>Condiții </a:t>
            </a:r>
            <a:r>
              <a:rPr sz="3200" b="1" dirty="0">
                <a:solidFill>
                  <a:srgbClr val="FF0000"/>
                </a:solidFill>
              </a:rPr>
              <a:t>ale</a:t>
            </a:r>
            <a:r>
              <a:rPr sz="3200" b="1" spc="25" dirty="0">
                <a:solidFill>
                  <a:srgbClr val="FF0000"/>
                </a:solidFill>
              </a:rPr>
              <a:t> </a:t>
            </a:r>
            <a:r>
              <a:rPr sz="3200" b="1" spc="-10" dirty="0">
                <a:solidFill>
                  <a:srgbClr val="FF0000"/>
                </a:solidFill>
              </a:rPr>
              <a:t>erorilor</a:t>
            </a:r>
            <a:endParaRPr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93823"/>
            <a:ext cx="7931150" cy="284226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poate </a:t>
            </a:r>
            <a:r>
              <a:rPr sz="2800" spc="-5" dirty="0">
                <a:latin typeface="Carlito"/>
                <a:cs typeface="Carlito"/>
              </a:rPr>
              <a:t>fi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considerabil</a:t>
            </a:r>
            <a:endParaRPr sz="2800">
              <a:latin typeface="Carlito"/>
              <a:cs typeface="Carlito"/>
            </a:endParaRPr>
          </a:p>
          <a:p>
            <a:pPr marL="355600" marR="78359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uneori chiar şi </a:t>
            </a:r>
            <a:r>
              <a:rPr sz="2800" spc="-10" dirty="0">
                <a:latin typeface="Carlito"/>
                <a:cs typeface="Carlito"/>
              </a:rPr>
              <a:t>una </a:t>
            </a:r>
            <a:r>
              <a:rPr sz="2800" spc="-5" dirty="0">
                <a:latin typeface="Carlito"/>
                <a:cs typeface="Carlito"/>
              </a:rPr>
              <a:t>sau </a:t>
            </a:r>
            <a:r>
              <a:rPr sz="2800" spc="-10" dirty="0">
                <a:latin typeface="Carlito"/>
                <a:cs typeface="Carlito"/>
              </a:rPr>
              <a:t>două valori </a:t>
            </a:r>
            <a:r>
              <a:rPr sz="2800" spc="-20" dirty="0">
                <a:latin typeface="Carlito"/>
                <a:cs typeface="Carlito"/>
              </a:rPr>
              <a:t>excesive </a:t>
            </a:r>
            <a:r>
              <a:rPr sz="2800" spc="-10" dirty="0">
                <a:latin typeface="Carlito"/>
                <a:cs typeface="Carlito"/>
              </a:rPr>
              <a:t>pot  influenţa </a:t>
            </a:r>
            <a:r>
              <a:rPr sz="2800" spc="-15" dirty="0">
                <a:latin typeface="Carlito"/>
                <a:cs typeface="Carlito"/>
              </a:rPr>
              <a:t>analiza </a:t>
            </a:r>
            <a:r>
              <a:rPr sz="2800" spc="-5" dirty="0">
                <a:latin typeface="Carlito"/>
                <a:cs typeface="Carlito"/>
              </a:rPr>
              <a:t>de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regresie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aceste </a:t>
            </a:r>
            <a:r>
              <a:rPr sz="2800" spc="-10" dirty="0">
                <a:latin typeface="Carlito"/>
                <a:cs typeface="Carlito"/>
              </a:rPr>
              <a:t>valori </a:t>
            </a:r>
            <a:r>
              <a:rPr sz="2800" spc="-15" dirty="0">
                <a:latin typeface="Carlito"/>
                <a:cs typeface="Carlito"/>
              </a:rPr>
              <a:t>vor </a:t>
            </a:r>
            <a:r>
              <a:rPr sz="2800" spc="-5" dirty="0">
                <a:latin typeface="Carlito"/>
                <a:cs typeface="Carlito"/>
              </a:rPr>
              <a:t>fi </a:t>
            </a:r>
            <a:r>
              <a:rPr sz="2800" spc="-10" dirty="0">
                <a:latin typeface="Carlito"/>
                <a:cs typeface="Carlito"/>
              </a:rPr>
              <a:t>identificate </a:t>
            </a:r>
            <a:r>
              <a:rPr sz="2800" spc="-5" dirty="0">
                <a:latin typeface="Carlito"/>
                <a:cs typeface="Carlito"/>
              </a:rPr>
              <a:t>şi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30" dirty="0">
                <a:latin typeface="Carlito"/>
                <a:cs typeface="Carlito"/>
              </a:rPr>
              <a:t>tratate</a:t>
            </a:r>
            <a:endParaRPr sz="2800">
              <a:latin typeface="Carlito"/>
              <a:cs typeface="Carlito"/>
            </a:endParaRPr>
          </a:p>
          <a:p>
            <a:pPr marL="355600" marR="5080">
              <a:lnSpc>
                <a:spcPct val="100000"/>
              </a:lnSpc>
            </a:pPr>
            <a:r>
              <a:rPr sz="2800" spc="-15" dirty="0">
                <a:latin typeface="Carlito"/>
                <a:cs typeface="Carlito"/>
              </a:rPr>
              <a:t>corespunzător </a:t>
            </a:r>
            <a:r>
              <a:rPr sz="2800" spc="-10" dirty="0">
                <a:latin typeface="Carlito"/>
                <a:cs typeface="Carlito"/>
              </a:rPr>
              <a:t>înaintea </a:t>
            </a:r>
            <a:r>
              <a:rPr sz="2800" spc="-5" dirty="0">
                <a:latin typeface="Carlito"/>
                <a:cs typeface="Carlito"/>
              </a:rPr>
              <a:t>calculării ecuaţiei de </a:t>
            </a:r>
            <a:r>
              <a:rPr sz="2800" spc="-15" dirty="0">
                <a:latin typeface="Carlito"/>
                <a:cs typeface="Carlito"/>
              </a:rPr>
              <a:t>regresie  </a:t>
            </a:r>
            <a:r>
              <a:rPr sz="2800" spc="-5" dirty="0">
                <a:latin typeface="Carlito"/>
                <a:cs typeface="Carlito"/>
              </a:rPr>
              <a:t>multiplă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5873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sz="3200" b="1" spc="-25" dirty="0">
                <a:solidFill>
                  <a:srgbClr val="FF0000"/>
                </a:solidFill>
                <a:latin typeface="Carlito"/>
                <a:cs typeface="Carlito"/>
              </a:rPr>
              <a:t>Efectul 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valorilor </a:t>
            </a: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extreme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(</a:t>
            </a:r>
            <a:r>
              <a:rPr sz="3200" i="1" spc="-5" dirty="0">
                <a:solidFill>
                  <a:srgbClr val="FF0000"/>
                </a:solidFill>
                <a:latin typeface="Carlito"/>
                <a:cs typeface="Carlito"/>
              </a:rPr>
              <a:t>outliers</a:t>
            </a:r>
            <a:r>
              <a:rPr sz="3200" spc="-5" dirty="0">
                <a:solidFill>
                  <a:srgbClr val="FF0000"/>
                </a:solidFill>
              </a:rPr>
              <a:t>)</a:t>
            </a:r>
            <a:endParaRPr sz="3200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3400" y="152400"/>
            <a:ext cx="8229600" cy="5873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sz="3200" b="1" spc="-10" dirty="0">
                <a:solidFill>
                  <a:srgbClr val="FF0000"/>
                </a:solidFill>
                <a:latin typeface="Carlito"/>
                <a:cs typeface="Carlito"/>
              </a:rPr>
              <a:t>Alegerea 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modelului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de</a:t>
            </a:r>
            <a:r>
              <a:rPr sz="3200" b="1" spc="-5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analiză</a:t>
            </a:r>
            <a:endParaRPr sz="3200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400" y="924966"/>
            <a:ext cx="8836660" cy="55637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159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Fixarea </a:t>
            </a:r>
            <a:r>
              <a:rPr sz="3200" dirty="0">
                <a:latin typeface="Carlito"/>
                <a:cs typeface="Carlito"/>
              </a:rPr>
              <a:t>modului în </a:t>
            </a:r>
            <a:r>
              <a:rPr sz="3200" spc="-15" dirty="0">
                <a:latin typeface="Carlito"/>
                <a:cs typeface="Carlito"/>
              </a:rPr>
              <a:t>care </a:t>
            </a:r>
            <a:r>
              <a:rPr sz="3200" spc="-5" dirty="0">
                <a:latin typeface="Carlito"/>
                <a:cs typeface="Carlito"/>
              </a:rPr>
              <a:t>variabilele </a:t>
            </a:r>
            <a:r>
              <a:rPr sz="3200" spc="-10" dirty="0">
                <a:latin typeface="Carlito"/>
                <a:cs typeface="Carlito"/>
              </a:rPr>
              <a:t>predictor  sunt introduse </a:t>
            </a:r>
            <a:r>
              <a:rPr sz="3200" dirty="0">
                <a:latin typeface="Carlito"/>
                <a:cs typeface="Carlito"/>
              </a:rPr>
              <a:t>în modelul </a:t>
            </a:r>
            <a:r>
              <a:rPr sz="3200" spc="-5" dirty="0">
                <a:latin typeface="Carlito"/>
                <a:cs typeface="Carlito"/>
              </a:rPr>
              <a:t>de </a:t>
            </a:r>
            <a:r>
              <a:rPr sz="3200" spc="-10" dirty="0">
                <a:latin typeface="Carlito"/>
                <a:cs typeface="Carlito"/>
              </a:rPr>
              <a:t>regresie </a:t>
            </a:r>
            <a:r>
              <a:rPr sz="3200" spc="-20" dirty="0">
                <a:latin typeface="Carlito"/>
                <a:cs typeface="Carlito"/>
              </a:rPr>
              <a:t>este </a:t>
            </a:r>
            <a:r>
              <a:rPr sz="3200" spc="-5" dirty="0">
                <a:latin typeface="Carlito"/>
                <a:cs typeface="Carlito"/>
              </a:rPr>
              <a:t>una  </a:t>
            </a:r>
            <a:r>
              <a:rPr sz="3200" spc="-15" dirty="0">
                <a:latin typeface="Carlito"/>
                <a:cs typeface="Carlito"/>
              </a:rPr>
              <a:t>dintre </a:t>
            </a:r>
            <a:r>
              <a:rPr sz="3200" spc="-5" dirty="0">
                <a:latin typeface="Carlito"/>
                <a:cs typeface="Carlito"/>
              </a:rPr>
              <a:t>deciziile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importante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se </a:t>
            </a:r>
            <a:r>
              <a:rPr sz="3200" spc="-35" dirty="0">
                <a:latin typeface="Carlito"/>
                <a:cs typeface="Carlito"/>
              </a:rPr>
              <a:t>referă </a:t>
            </a:r>
            <a:r>
              <a:rPr sz="3200" dirty="0">
                <a:latin typeface="Carlito"/>
                <a:cs typeface="Carlito"/>
              </a:rPr>
              <a:t>în </a:t>
            </a:r>
            <a:r>
              <a:rPr sz="3200" spc="-10" dirty="0">
                <a:latin typeface="Carlito"/>
                <a:cs typeface="Carlito"/>
              </a:rPr>
              <a:t>esență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la:</a:t>
            </a:r>
          </a:p>
          <a:p>
            <a:pPr marL="756285" lvl="1" indent="-287020">
              <a:lnSpc>
                <a:spcPct val="100000"/>
              </a:lnSpc>
              <a:spcBef>
                <a:spcPts val="62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stabilirea importanței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predictorilor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ordinea </a:t>
            </a:r>
            <a:r>
              <a:rPr sz="2400" spc="-5" dirty="0">
                <a:latin typeface="Carlito"/>
                <a:cs typeface="Carlito"/>
              </a:rPr>
              <a:t>de </a:t>
            </a:r>
            <a:r>
              <a:rPr sz="2400" spc="-15" dirty="0">
                <a:latin typeface="Carlito"/>
                <a:cs typeface="Carlito"/>
              </a:rPr>
              <a:t>introducere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modul </a:t>
            </a:r>
            <a:r>
              <a:rPr sz="2400" spc="-5" dirty="0">
                <a:latin typeface="Carlito"/>
                <a:cs typeface="Carlito"/>
              </a:rPr>
              <a:t>de </a:t>
            </a:r>
            <a:r>
              <a:rPr sz="2400" spc="-20" dirty="0">
                <a:latin typeface="Carlito"/>
                <a:cs typeface="Carlito"/>
              </a:rPr>
              <a:t>tratare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15" dirty="0">
                <a:latin typeface="Carlito"/>
                <a:cs typeface="Carlito"/>
              </a:rPr>
              <a:t>acestora </a:t>
            </a:r>
            <a:r>
              <a:rPr sz="2400" spc="-5" dirty="0">
                <a:latin typeface="Carlito"/>
                <a:cs typeface="Carlito"/>
              </a:rPr>
              <a:t>de </a:t>
            </a:r>
            <a:r>
              <a:rPr sz="2400" spc="-20" dirty="0">
                <a:latin typeface="Carlito"/>
                <a:cs typeface="Carlito"/>
              </a:rPr>
              <a:t>către </a:t>
            </a:r>
            <a:r>
              <a:rPr sz="2400" spc="-15" dirty="0">
                <a:latin typeface="Carlito"/>
                <a:cs typeface="Carlito"/>
              </a:rPr>
              <a:t>programul </a:t>
            </a:r>
            <a:r>
              <a:rPr sz="2400" spc="-5" dirty="0">
                <a:latin typeface="Carlito"/>
                <a:cs typeface="Carlito"/>
              </a:rPr>
              <a:t>de</a:t>
            </a:r>
            <a:r>
              <a:rPr sz="2400" spc="-10" dirty="0">
                <a:latin typeface="Carlito"/>
                <a:cs typeface="Carlito"/>
              </a:rPr>
              <a:t> regresie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se </a:t>
            </a:r>
            <a:r>
              <a:rPr sz="2800" spc="-15" dirty="0">
                <a:latin typeface="Carlito"/>
                <a:cs typeface="Carlito"/>
              </a:rPr>
              <a:t>vor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utiliza: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informații despre relația </a:t>
            </a:r>
            <a:r>
              <a:rPr sz="2400" spc="-15" dirty="0">
                <a:latin typeface="Carlito"/>
                <a:cs typeface="Carlito"/>
              </a:rPr>
              <a:t>bivariată dintre </a:t>
            </a:r>
            <a:r>
              <a:rPr sz="2400" spc="-10" dirty="0">
                <a:latin typeface="Carlito"/>
                <a:cs typeface="Carlito"/>
              </a:rPr>
              <a:t>predictori </a:t>
            </a:r>
            <a:r>
              <a:rPr sz="2400" spc="-5" dirty="0">
                <a:latin typeface="Carlito"/>
                <a:cs typeface="Carlito"/>
              </a:rPr>
              <a:t>și</a:t>
            </a:r>
            <a:endParaRPr sz="2400" dirty="0">
              <a:latin typeface="Carlito"/>
              <a:cs typeface="Carlito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Carlito"/>
                <a:cs typeface="Carlito"/>
              </a:rPr>
              <a:t>criteriu</a:t>
            </a:r>
            <a:endParaRPr sz="2400" dirty="0">
              <a:latin typeface="Carlito"/>
              <a:cs typeface="Carlito"/>
            </a:endParaRPr>
          </a:p>
          <a:p>
            <a:pPr marL="756285" marR="109537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20" dirty="0">
                <a:latin typeface="Carlito"/>
                <a:cs typeface="Carlito"/>
              </a:rPr>
              <a:t>rezultate </a:t>
            </a:r>
            <a:r>
              <a:rPr sz="2400" dirty="0">
                <a:latin typeface="Carlito"/>
                <a:cs typeface="Carlito"/>
              </a:rPr>
              <a:t>ale </a:t>
            </a:r>
            <a:r>
              <a:rPr sz="2400" spc="-5" dirty="0">
                <a:latin typeface="Carlito"/>
                <a:cs typeface="Carlito"/>
              </a:rPr>
              <a:t>unor </a:t>
            </a:r>
            <a:r>
              <a:rPr sz="2400" spc="-10" dirty="0">
                <a:latin typeface="Carlito"/>
                <a:cs typeface="Carlito"/>
              </a:rPr>
              <a:t>cercetări anterioare </a:t>
            </a:r>
            <a:r>
              <a:rPr sz="2400" spc="-5" dirty="0">
                <a:latin typeface="Carlito"/>
                <a:cs typeface="Carlito"/>
              </a:rPr>
              <a:t>sau </a:t>
            </a:r>
            <a:r>
              <a:rPr sz="2400" dirty="0">
                <a:latin typeface="Carlito"/>
                <a:cs typeface="Carlito"/>
              </a:rPr>
              <a:t>modele  </a:t>
            </a:r>
            <a:r>
              <a:rPr sz="2400" spc="-10" dirty="0">
                <a:latin typeface="Carlito"/>
                <a:cs typeface="Carlito"/>
              </a:rPr>
              <a:t>teoretice </a:t>
            </a:r>
            <a:r>
              <a:rPr sz="2400" spc="-15" dirty="0">
                <a:latin typeface="Carlito"/>
                <a:cs typeface="Carlito"/>
              </a:rPr>
              <a:t>validate </a:t>
            </a:r>
            <a:r>
              <a:rPr sz="2400" spc="-5" dirty="0">
                <a:latin typeface="Carlito"/>
                <a:cs typeface="Carlito"/>
              </a:rPr>
              <a:t>ori </a:t>
            </a:r>
            <a:r>
              <a:rPr sz="2400" spc="-15" dirty="0">
                <a:latin typeface="Carlito"/>
                <a:cs typeface="Carlito"/>
              </a:rPr>
              <a:t>aflate </a:t>
            </a:r>
            <a:r>
              <a:rPr sz="2400" dirty="0">
                <a:latin typeface="Carlito"/>
                <a:cs typeface="Carlito"/>
              </a:rPr>
              <a:t>în </a:t>
            </a:r>
            <a:r>
              <a:rPr sz="2400" spc="-10" dirty="0">
                <a:latin typeface="Carlito"/>
                <a:cs typeface="Carlito"/>
              </a:rPr>
              <a:t>stadiul </a:t>
            </a:r>
            <a:r>
              <a:rPr sz="2400" spc="-5" dirty="0">
                <a:latin typeface="Carlito"/>
                <a:cs typeface="Carlito"/>
              </a:rPr>
              <a:t>de</a:t>
            </a:r>
            <a:r>
              <a:rPr sz="2400" spc="1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ipoteză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9600" y="152400"/>
            <a:ext cx="7772400" cy="855344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1581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45"/>
              </a:spcBef>
            </a:pPr>
            <a:r>
              <a:rPr sz="3200" b="1" spc="-10" dirty="0">
                <a:latin typeface="Carlito"/>
                <a:cs typeface="Carlito"/>
              </a:rPr>
              <a:t>Corelația </a:t>
            </a:r>
            <a:r>
              <a:rPr sz="3200" b="1" dirty="0">
                <a:latin typeface="Carlito"/>
                <a:cs typeface="Carlito"/>
              </a:rPr>
              <a:t>și</a:t>
            </a:r>
            <a:r>
              <a:rPr sz="3200" b="1" spc="-15" dirty="0">
                <a:latin typeface="Carlito"/>
                <a:cs typeface="Carlito"/>
              </a:rPr>
              <a:t> Regresia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400" y="945099"/>
            <a:ext cx="8991600" cy="59129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Corelaţia</a:t>
            </a:r>
          </a:p>
          <a:p>
            <a:pPr marL="756285" lvl="1" indent="-287655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arată legătura (asocierea) dintre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variabile</a:t>
            </a:r>
          </a:p>
          <a:p>
            <a:pPr marL="756285" lvl="1" indent="-287655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nu descrie relaţia cauzală dintre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variabile</a:t>
            </a:r>
          </a:p>
          <a:p>
            <a:pPr marL="756285" lvl="1" indent="-287655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nu </a:t>
            </a:r>
            <a:r>
              <a:rPr sz="2400" spc="-5" dirty="0">
                <a:latin typeface="Times New Roman"/>
                <a:cs typeface="Times New Roman"/>
              </a:rPr>
              <a:t>permite </a:t>
            </a:r>
            <a:r>
              <a:rPr sz="2400" dirty="0">
                <a:latin typeface="Times New Roman"/>
                <a:cs typeface="Times New Roman"/>
              </a:rPr>
              <a:t>predicţia unei variabile pe baza </a:t>
            </a:r>
            <a:r>
              <a:rPr sz="2400" spc="-5" dirty="0">
                <a:latin typeface="Times New Roman"/>
                <a:cs typeface="Times New Roman"/>
              </a:rPr>
              <a:t>celeilalte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variabile</a:t>
            </a:r>
          </a:p>
          <a:p>
            <a:pPr marL="756285" lvl="1" indent="-287655">
              <a:lnSpc>
                <a:spcPts val="239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nu există variabilă dependentă şi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dependentă</a:t>
            </a:r>
          </a:p>
          <a:p>
            <a:pPr marL="355600" indent="-342900">
              <a:lnSpc>
                <a:spcPts val="287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Regresia</a:t>
            </a:r>
          </a:p>
          <a:p>
            <a:pPr marL="756285" marR="5080" lvl="1" indent="-287020">
              <a:lnSpc>
                <a:spcPct val="80000"/>
              </a:lnSpc>
              <a:spcBef>
                <a:spcPts val="5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metodă </a:t>
            </a:r>
            <a:r>
              <a:rPr sz="2400" dirty="0">
                <a:latin typeface="Times New Roman"/>
                <a:cs typeface="Times New Roman"/>
              </a:rPr>
              <a:t>de predicţie a valorilor unei variabile pe baza valorilor</a:t>
            </a:r>
            <a:r>
              <a:rPr sz="2400" spc="-2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altei  </a:t>
            </a:r>
            <a:r>
              <a:rPr sz="2400" dirty="0">
                <a:latin typeface="Times New Roman"/>
                <a:cs typeface="Times New Roman"/>
              </a:rPr>
              <a:t>variabile</a:t>
            </a:r>
          </a:p>
          <a:p>
            <a:pPr marL="756285" lvl="1" indent="-287655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b="1" dirty="0">
                <a:latin typeface="Times New Roman"/>
                <a:cs typeface="Times New Roman"/>
              </a:rPr>
              <a:t>variabila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independentă</a:t>
            </a:r>
            <a:endParaRPr sz="2400" dirty="0">
              <a:latin typeface="Times New Roman"/>
              <a:cs typeface="Times New Roman"/>
            </a:endParaRPr>
          </a:p>
          <a:p>
            <a:pPr marL="1155065" lvl="2" indent="-229235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400" dirty="0">
                <a:latin typeface="Times New Roman"/>
                <a:cs typeface="Times New Roman"/>
              </a:rPr>
              <a:t>variabila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“cauză”</a:t>
            </a:r>
          </a:p>
          <a:p>
            <a:pPr marL="1155065" lvl="2" indent="-229235">
              <a:lnSpc>
                <a:spcPct val="100000"/>
              </a:lnSpc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400" dirty="0">
                <a:latin typeface="Times New Roman"/>
                <a:cs typeface="Times New Roman"/>
              </a:rPr>
              <a:t>valorile ei “prezic” valorile variabilei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dependente</a:t>
            </a:r>
          </a:p>
          <a:p>
            <a:pPr marL="1155065" lvl="2" indent="-229235">
              <a:lnSpc>
                <a:spcPts val="2155"/>
              </a:lnSpc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400" dirty="0">
                <a:latin typeface="Times New Roman"/>
                <a:cs typeface="Times New Roman"/>
              </a:rPr>
              <a:t>este denumită</a:t>
            </a:r>
            <a:r>
              <a:rPr sz="2400" spc="-5" dirty="0">
                <a:latin typeface="Times New Roman"/>
                <a:cs typeface="Times New Roman"/>
              </a:rPr>
              <a:t> “predictor”</a:t>
            </a:r>
            <a:endParaRPr sz="2400" dirty="0">
              <a:latin typeface="Times New Roman"/>
              <a:cs typeface="Times New Roman"/>
            </a:endParaRPr>
          </a:p>
          <a:p>
            <a:pPr marL="756285" lvl="1" indent="-287655">
              <a:lnSpc>
                <a:spcPts val="2395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b="1" dirty="0">
                <a:latin typeface="Times New Roman"/>
                <a:cs typeface="Times New Roman"/>
              </a:rPr>
              <a:t>variabila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dependentă</a:t>
            </a:r>
            <a:endParaRPr sz="2400" dirty="0">
              <a:latin typeface="Times New Roman"/>
              <a:cs typeface="Times New Roman"/>
            </a:endParaRPr>
          </a:p>
          <a:p>
            <a:pPr marL="1155065" lvl="2" indent="-229235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400" dirty="0">
                <a:latin typeface="Times New Roman"/>
                <a:cs typeface="Times New Roman"/>
              </a:rPr>
              <a:t>variabila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“efect”</a:t>
            </a:r>
          </a:p>
          <a:p>
            <a:pPr marL="1155065" lvl="2" indent="-229235">
              <a:lnSpc>
                <a:spcPct val="100000"/>
              </a:lnSpc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400" dirty="0">
                <a:latin typeface="Times New Roman"/>
                <a:cs typeface="Times New Roman"/>
              </a:rPr>
              <a:t>valorile ei </a:t>
            </a:r>
            <a:r>
              <a:rPr sz="2400" spc="-5" dirty="0">
                <a:latin typeface="Times New Roman"/>
                <a:cs typeface="Times New Roman"/>
              </a:rPr>
              <a:t>sunt “prezise” </a:t>
            </a:r>
            <a:r>
              <a:rPr sz="2400" dirty="0">
                <a:latin typeface="Times New Roman"/>
                <a:cs typeface="Times New Roman"/>
              </a:rPr>
              <a:t>pe </a:t>
            </a:r>
            <a:r>
              <a:rPr sz="2400" spc="-5" dirty="0">
                <a:latin typeface="Times New Roman"/>
                <a:cs typeface="Times New Roman"/>
              </a:rPr>
              <a:t>baza </a:t>
            </a:r>
            <a:r>
              <a:rPr sz="2400" dirty="0">
                <a:latin typeface="Times New Roman"/>
                <a:cs typeface="Times New Roman"/>
              </a:rPr>
              <a:t>valorilor variabilei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independente</a:t>
            </a:r>
          </a:p>
          <a:p>
            <a:pPr marL="1155065" lvl="2" indent="-229235">
              <a:lnSpc>
                <a:spcPts val="2150"/>
              </a:lnSpc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400" dirty="0">
                <a:latin typeface="Times New Roman"/>
                <a:cs typeface="Times New Roman"/>
              </a:rPr>
              <a:t>este denumită </a:t>
            </a:r>
            <a:r>
              <a:rPr sz="2400" spc="-5" dirty="0">
                <a:latin typeface="Times New Roman"/>
                <a:cs typeface="Times New Roman"/>
              </a:rPr>
              <a:t>şi </a:t>
            </a:r>
            <a:r>
              <a:rPr sz="2400" dirty="0">
                <a:latin typeface="Times New Roman"/>
                <a:cs typeface="Times New Roman"/>
              </a:rPr>
              <a:t>“</a:t>
            </a:r>
            <a:r>
              <a:rPr sz="2400" dirty="0" err="1">
                <a:latin typeface="Times New Roman"/>
                <a:cs typeface="Times New Roman"/>
              </a:rPr>
              <a:t>criteriu</a:t>
            </a:r>
            <a:r>
              <a:rPr sz="2400" dirty="0" smtClean="0">
                <a:latin typeface="Times New Roman"/>
                <a:cs typeface="Times New Roman"/>
              </a:rPr>
              <a:t>”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06206" y="6431381"/>
            <a:ext cx="1022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1062608"/>
            <a:ext cx="7486015" cy="31700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–"/>
              <a:tabLst>
                <a:tab pos="299720" algn="l"/>
              </a:tabLst>
            </a:pPr>
            <a:r>
              <a:rPr sz="2400" b="1" spc="-10" dirty="0">
                <a:solidFill>
                  <a:srgbClr val="FF0000"/>
                </a:solidFill>
                <a:latin typeface="Carlito"/>
                <a:cs typeface="Carlito"/>
              </a:rPr>
              <a:t>metode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de </a:t>
            </a:r>
            <a:r>
              <a:rPr sz="2400" b="1" spc="-10" dirty="0">
                <a:solidFill>
                  <a:srgbClr val="FF0000"/>
                </a:solidFill>
                <a:latin typeface="Carlito"/>
                <a:cs typeface="Carlito"/>
              </a:rPr>
              <a:t>introducere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a </a:t>
            </a:r>
            <a:r>
              <a:rPr sz="2400" b="1" spc="-5" dirty="0">
                <a:solidFill>
                  <a:srgbClr val="FF0000"/>
                </a:solidFill>
                <a:latin typeface="Carlito"/>
                <a:cs typeface="Carlito"/>
              </a:rPr>
              <a:t>variabilelor </a:t>
            </a:r>
            <a:r>
              <a:rPr sz="2400" b="1" spc="-10" dirty="0">
                <a:solidFill>
                  <a:srgbClr val="FF0000"/>
                </a:solidFill>
                <a:latin typeface="Carlito"/>
                <a:cs typeface="Carlito"/>
              </a:rPr>
              <a:t>predictor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în</a:t>
            </a:r>
            <a:r>
              <a:rPr sz="2400" b="1" spc="-4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rlito"/>
                <a:cs typeface="Carlito"/>
              </a:rPr>
              <a:t>ecuaţie</a:t>
            </a:r>
            <a:endParaRPr sz="2400" dirty="0">
              <a:solidFill>
                <a:srgbClr val="FF0000"/>
              </a:solidFill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–"/>
            </a:pPr>
            <a:endParaRPr sz="3350" dirty="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sz="2800" i="1" spc="-10" dirty="0">
                <a:latin typeface="Carlito"/>
                <a:cs typeface="Carlito"/>
              </a:rPr>
              <a:t>Regresia </a:t>
            </a:r>
            <a:r>
              <a:rPr sz="2800" i="1" spc="-5" dirty="0">
                <a:latin typeface="Carlito"/>
                <a:cs typeface="Carlito"/>
              </a:rPr>
              <a:t>multipla</a:t>
            </a:r>
            <a:r>
              <a:rPr sz="2800" i="1" spc="5" dirty="0">
                <a:latin typeface="Carlito"/>
                <a:cs typeface="Carlito"/>
              </a:rPr>
              <a:t> </a:t>
            </a:r>
            <a:r>
              <a:rPr sz="2800" i="1" spc="-15" dirty="0">
                <a:latin typeface="Carlito"/>
                <a:cs typeface="Carlito"/>
              </a:rPr>
              <a:t>standard</a:t>
            </a:r>
            <a:r>
              <a:rPr sz="2800" spc="-15" dirty="0">
                <a:latin typeface="Carlito"/>
                <a:cs typeface="Carlito"/>
              </a:rPr>
              <a:t>.</a:t>
            </a:r>
            <a:endParaRPr sz="2800" dirty="0">
              <a:latin typeface="Carlito"/>
              <a:cs typeface="Carlito"/>
            </a:endParaRPr>
          </a:p>
          <a:p>
            <a:pPr marL="697865" marR="1236345" lvl="1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698500" algn="l"/>
              </a:tabLst>
            </a:pPr>
            <a:r>
              <a:rPr sz="2800" i="1" spc="-10" dirty="0">
                <a:latin typeface="Carlito"/>
                <a:cs typeface="Carlito"/>
              </a:rPr>
              <a:t>Regresia </a:t>
            </a:r>
            <a:r>
              <a:rPr sz="2800" i="1" spc="-5" dirty="0">
                <a:latin typeface="Carlito"/>
                <a:cs typeface="Carlito"/>
              </a:rPr>
              <a:t>multiplă </a:t>
            </a:r>
            <a:r>
              <a:rPr sz="2800" i="1" spc="-10" dirty="0">
                <a:latin typeface="Carlito"/>
                <a:cs typeface="Carlito"/>
              </a:rPr>
              <a:t>secvenţială </a:t>
            </a:r>
            <a:r>
              <a:rPr sz="2800" spc="-5" dirty="0">
                <a:latin typeface="Carlito"/>
                <a:cs typeface="Carlito"/>
              </a:rPr>
              <a:t>(</a:t>
            </a:r>
            <a:r>
              <a:rPr sz="2800" i="1" spc="-5" dirty="0">
                <a:latin typeface="Carlito"/>
                <a:cs typeface="Carlito"/>
              </a:rPr>
              <a:t>regresie  ierarhică</a:t>
            </a:r>
            <a:r>
              <a:rPr sz="2800" spc="-5" dirty="0">
                <a:latin typeface="Carlito"/>
                <a:cs typeface="Carlito"/>
              </a:rPr>
              <a:t>).</a:t>
            </a:r>
            <a:endParaRPr sz="2800" dirty="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698500" algn="l"/>
              </a:tabLst>
            </a:pPr>
            <a:r>
              <a:rPr sz="2800" i="1" spc="-10" dirty="0">
                <a:latin typeface="Carlito"/>
                <a:cs typeface="Carlito"/>
              </a:rPr>
              <a:t>Regresia </a:t>
            </a:r>
            <a:r>
              <a:rPr sz="2800" i="1" spc="-5" dirty="0">
                <a:latin typeface="Carlito"/>
                <a:cs typeface="Carlito"/>
              </a:rPr>
              <a:t>multiplă pas cu</a:t>
            </a:r>
            <a:r>
              <a:rPr sz="2800" i="1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pas</a:t>
            </a:r>
            <a:r>
              <a:rPr sz="2800" spc="-5" dirty="0">
                <a:latin typeface="Carlito"/>
                <a:cs typeface="Carlito"/>
              </a:rPr>
              <a:t>.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3" name="object 6"/>
          <p:cNvSpPr txBox="1">
            <a:spLocks/>
          </p:cNvSpPr>
          <p:nvPr/>
        </p:nvSpPr>
        <p:spPr>
          <a:xfrm>
            <a:off x="533400" y="152400"/>
            <a:ext cx="8229600" cy="5873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0" cap="none" spc="-1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rlito"/>
                <a:ea typeface="+mj-ea"/>
                <a:cs typeface="Carlito"/>
              </a:rPr>
              <a:t>Alegerea </a:t>
            </a:r>
            <a:r>
              <a:rPr kumimoji="0" lang="vi-VN" sz="3200" b="1" i="0" u="none" strike="noStrike" kern="0" cap="none" spc="-5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rlito"/>
                <a:ea typeface="+mj-ea"/>
                <a:cs typeface="Carlito"/>
              </a:rPr>
              <a:t>modelului </a:t>
            </a:r>
            <a:r>
              <a:rPr kumimoji="0" lang="vi-VN" sz="32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rlito"/>
                <a:ea typeface="+mj-ea"/>
                <a:cs typeface="Carlito"/>
              </a:rPr>
              <a:t>de</a:t>
            </a:r>
            <a:r>
              <a:rPr kumimoji="0" lang="vi-VN" sz="3200" b="1" i="0" u="none" strike="noStrike" kern="0" cap="none" spc="-55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rlito"/>
                <a:ea typeface="+mj-ea"/>
                <a:cs typeface="Carlito"/>
              </a:rPr>
              <a:t> </a:t>
            </a:r>
            <a:r>
              <a:rPr kumimoji="0" lang="vi-VN" sz="3200" b="1" i="0" u="none" strike="noStrike" kern="0" cap="none" spc="-5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rlito"/>
                <a:ea typeface="+mj-ea"/>
                <a:cs typeface="Carlito"/>
              </a:rPr>
              <a:t>analiză</a:t>
            </a:r>
            <a:endParaRPr kumimoji="0" lang="vi-VN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rlito"/>
              <a:ea typeface="+mj-ea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2769" y="355219"/>
            <a:ext cx="5582031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i="1" spc="-5" dirty="0">
                <a:solidFill>
                  <a:srgbClr val="FF0000"/>
                </a:solidFill>
                <a:latin typeface="Carlito"/>
                <a:cs typeface="Carlito"/>
              </a:rPr>
              <a:t>Regresia multiplă</a:t>
            </a:r>
            <a:r>
              <a:rPr sz="3200" i="1" spc="-2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i="1" spc="-15" dirty="0">
                <a:solidFill>
                  <a:srgbClr val="FF0000"/>
                </a:solidFill>
                <a:latin typeface="Carlito"/>
                <a:cs typeface="Carlito"/>
              </a:rPr>
              <a:t>standard</a:t>
            </a:r>
            <a:endParaRPr sz="3200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1295400"/>
            <a:ext cx="7973695" cy="3725379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toate </a:t>
            </a:r>
            <a:r>
              <a:rPr sz="2800" spc="-10" dirty="0">
                <a:latin typeface="Carlito"/>
                <a:cs typeface="Carlito"/>
              </a:rPr>
              <a:t>variabilele predictor </a:t>
            </a:r>
            <a:r>
              <a:rPr sz="2800" spc="-15" dirty="0">
                <a:latin typeface="Carlito"/>
                <a:cs typeface="Carlito"/>
              </a:rPr>
              <a:t>sunt </a:t>
            </a:r>
            <a:r>
              <a:rPr sz="2800" spc="-5" dirty="0">
                <a:latin typeface="Carlito"/>
                <a:cs typeface="Carlito"/>
              </a:rPr>
              <a:t>incluse în</a:t>
            </a:r>
            <a:r>
              <a:rPr sz="2800" spc="14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ecuaţie,</a:t>
            </a:r>
            <a:endParaRPr sz="280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efectul </a:t>
            </a:r>
            <a:r>
              <a:rPr sz="2800" spc="-10" dirty="0">
                <a:latin typeface="Carlito"/>
                <a:cs typeface="Carlito"/>
              </a:rPr>
              <a:t>fiecăreia </a:t>
            </a:r>
            <a:r>
              <a:rPr sz="2800" spc="-20" dirty="0">
                <a:latin typeface="Carlito"/>
                <a:cs typeface="Carlito"/>
              </a:rPr>
              <a:t>este </a:t>
            </a:r>
            <a:r>
              <a:rPr sz="2800" spc="-10" dirty="0">
                <a:latin typeface="Carlito"/>
                <a:cs typeface="Carlito"/>
              </a:rPr>
              <a:t>evaluat după </a:t>
            </a:r>
            <a:r>
              <a:rPr sz="2800" spc="-5" dirty="0">
                <a:latin typeface="Carlito"/>
                <a:cs typeface="Carlito"/>
              </a:rPr>
              <a:t>şi </a:t>
            </a:r>
            <a:r>
              <a:rPr sz="2800" spc="-10" dirty="0">
                <a:latin typeface="Carlito"/>
                <a:cs typeface="Carlito"/>
              </a:rPr>
              <a:t>independent de  </a:t>
            </a:r>
            <a:r>
              <a:rPr sz="2800" spc="-20" dirty="0">
                <a:latin typeface="Carlito"/>
                <a:cs typeface="Carlito"/>
              </a:rPr>
              <a:t>efectul </a:t>
            </a:r>
            <a:r>
              <a:rPr sz="2800" spc="-10" dirty="0">
                <a:latin typeface="Carlito"/>
                <a:cs typeface="Carlito"/>
              </a:rPr>
              <a:t>tuturor </a:t>
            </a:r>
            <a:r>
              <a:rPr sz="2800" spc="-5" dirty="0">
                <a:latin typeface="Carlito"/>
                <a:cs typeface="Carlito"/>
              </a:rPr>
              <a:t>celorlalte </a:t>
            </a:r>
            <a:r>
              <a:rPr sz="2800" spc="-10" dirty="0">
                <a:latin typeface="Carlito"/>
                <a:cs typeface="Carlito"/>
              </a:rPr>
              <a:t>variabile </a:t>
            </a:r>
            <a:r>
              <a:rPr sz="2800" spc="-15" dirty="0">
                <a:latin typeface="Carlito"/>
                <a:cs typeface="Carlito"/>
              </a:rPr>
              <a:t>introduse</a:t>
            </a:r>
            <a:r>
              <a:rPr sz="2800" spc="14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anterior</a:t>
            </a:r>
            <a:endParaRPr sz="2800" dirty="0">
              <a:latin typeface="Carlito"/>
              <a:cs typeface="Carlito"/>
            </a:endParaRPr>
          </a:p>
          <a:p>
            <a:pPr marL="355600" marR="25019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fiecare </a:t>
            </a:r>
            <a:r>
              <a:rPr sz="2800" spc="-10" dirty="0">
                <a:latin typeface="Carlito"/>
                <a:cs typeface="Carlito"/>
              </a:rPr>
              <a:t>variabilă independentă </a:t>
            </a:r>
            <a:r>
              <a:rPr sz="2800" spc="-20" dirty="0">
                <a:latin typeface="Carlito"/>
                <a:cs typeface="Carlito"/>
              </a:rPr>
              <a:t>este </a:t>
            </a:r>
            <a:r>
              <a:rPr sz="2800" spc="-15" dirty="0">
                <a:latin typeface="Carlito"/>
                <a:cs typeface="Carlito"/>
              </a:rPr>
              <a:t>evaluată </a:t>
            </a:r>
            <a:r>
              <a:rPr sz="2800" spc="-10" dirty="0">
                <a:latin typeface="Carlito"/>
                <a:cs typeface="Carlito"/>
              </a:rPr>
              <a:t>numai  prin prisma contribuţiei </a:t>
            </a:r>
            <a:r>
              <a:rPr sz="2800" spc="-15" dirty="0">
                <a:latin typeface="Carlito"/>
                <a:cs typeface="Carlito"/>
              </a:rPr>
              <a:t>proprii </a:t>
            </a:r>
            <a:r>
              <a:rPr sz="2800" spc="-5" dirty="0">
                <a:latin typeface="Carlito"/>
                <a:cs typeface="Carlito"/>
              </a:rPr>
              <a:t>la </a:t>
            </a:r>
            <a:r>
              <a:rPr sz="2800" spc="-15" dirty="0">
                <a:latin typeface="Carlito"/>
                <a:cs typeface="Carlito"/>
              </a:rPr>
              <a:t>explicarea  </a:t>
            </a:r>
            <a:r>
              <a:rPr sz="2800" spc="-10" dirty="0">
                <a:latin typeface="Carlito"/>
                <a:cs typeface="Carlito"/>
              </a:rPr>
              <a:t>variabilei </a:t>
            </a:r>
            <a:r>
              <a:rPr sz="2800" spc="-15" dirty="0">
                <a:latin typeface="Carlito"/>
                <a:cs typeface="Carlito"/>
              </a:rPr>
              <a:t>dependente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8229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i="1" spc="-10" dirty="0">
                <a:solidFill>
                  <a:srgbClr val="FF0000"/>
                </a:solidFill>
                <a:latin typeface="Carlito"/>
                <a:cs typeface="Carlito"/>
              </a:rPr>
              <a:t>Regresia </a:t>
            </a:r>
            <a:r>
              <a:rPr sz="3200" b="1" i="1" spc="-5" dirty="0">
                <a:solidFill>
                  <a:srgbClr val="FF0000"/>
                </a:solidFill>
                <a:latin typeface="Carlito"/>
                <a:cs typeface="Carlito"/>
              </a:rPr>
              <a:t>multiplă secvenţială</a:t>
            </a:r>
            <a:r>
              <a:rPr sz="3200" b="1" i="1" spc="4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i="1" spc="-10" dirty="0">
                <a:solidFill>
                  <a:srgbClr val="FF0000"/>
                </a:solidFill>
                <a:latin typeface="Carlito"/>
                <a:cs typeface="Carlito"/>
              </a:rPr>
              <a:t>(ierarhică)</a:t>
            </a:r>
            <a:endParaRPr sz="3200" b="1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914400"/>
            <a:ext cx="8382000" cy="4492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Predictorii </a:t>
            </a:r>
            <a:r>
              <a:rPr sz="2800" spc="-5" dirty="0">
                <a:latin typeface="Carlito"/>
                <a:cs typeface="Carlito"/>
              </a:rPr>
              <a:t>(VI) </a:t>
            </a:r>
            <a:r>
              <a:rPr sz="2800" spc="-15" dirty="0">
                <a:latin typeface="Carlito"/>
                <a:cs typeface="Carlito"/>
              </a:rPr>
              <a:t>sunt introduși </a:t>
            </a:r>
            <a:r>
              <a:rPr sz="2800" spc="-5" dirty="0">
                <a:latin typeface="Carlito"/>
                <a:cs typeface="Carlito"/>
              </a:rPr>
              <a:t>în </a:t>
            </a:r>
            <a:r>
              <a:rPr sz="2800" dirty="0">
                <a:latin typeface="Carlito"/>
                <a:cs typeface="Carlito"/>
              </a:rPr>
              <a:t>ecuaţie </a:t>
            </a:r>
            <a:r>
              <a:rPr sz="2800" spc="-25" dirty="0">
                <a:latin typeface="Carlito"/>
                <a:cs typeface="Carlito"/>
              </a:rPr>
              <a:t>într-o  </a:t>
            </a:r>
            <a:r>
              <a:rPr sz="2800" spc="-10" dirty="0">
                <a:latin typeface="Carlito"/>
                <a:cs typeface="Carlito"/>
              </a:rPr>
              <a:t>anumită </a:t>
            </a:r>
            <a:r>
              <a:rPr sz="2800" spc="-15" dirty="0">
                <a:latin typeface="Carlito"/>
                <a:cs typeface="Carlito"/>
              </a:rPr>
              <a:t>ordine, </a:t>
            </a:r>
            <a:r>
              <a:rPr sz="2800" spc="-5" dirty="0">
                <a:latin typeface="Carlito"/>
                <a:cs typeface="Carlito"/>
              </a:rPr>
              <a:t>în funcţie de </a:t>
            </a:r>
            <a:r>
              <a:rPr sz="2800" spc="-10" dirty="0">
                <a:latin typeface="Carlito"/>
                <a:cs typeface="Carlito"/>
              </a:rPr>
              <a:t>opţiunile</a:t>
            </a:r>
            <a:r>
              <a:rPr sz="2800" spc="12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analistului.</a:t>
            </a:r>
            <a:endParaRPr sz="2800" dirty="0">
              <a:latin typeface="Carlito"/>
              <a:cs typeface="Carlito"/>
            </a:endParaRPr>
          </a:p>
          <a:p>
            <a:pPr marL="355600" marR="57340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Atunci </a:t>
            </a:r>
            <a:r>
              <a:rPr sz="2800" spc="-10" dirty="0">
                <a:latin typeface="Carlito"/>
                <a:cs typeface="Carlito"/>
              </a:rPr>
              <a:t>când </a:t>
            </a:r>
            <a:r>
              <a:rPr sz="2800" spc="-15" dirty="0">
                <a:latin typeface="Carlito"/>
                <a:cs typeface="Carlito"/>
              </a:rPr>
              <a:t>acesta are </a:t>
            </a:r>
            <a:r>
              <a:rPr sz="2800" spc="-10" dirty="0">
                <a:latin typeface="Carlito"/>
                <a:cs typeface="Carlito"/>
              </a:rPr>
              <a:t>motive </a:t>
            </a:r>
            <a:r>
              <a:rPr sz="2800" spc="-5" dirty="0">
                <a:latin typeface="Carlito"/>
                <a:cs typeface="Carlito"/>
              </a:rPr>
              <a:t>să </a:t>
            </a:r>
            <a:r>
              <a:rPr sz="2800" spc="-10" dirty="0">
                <a:latin typeface="Carlito"/>
                <a:cs typeface="Carlito"/>
              </a:rPr>
              <a:t>creadă </a:t>
            </a:r>
            <a:r>
              <a:rPr sz="2800" spc="-15" dirty="0">
                <a:latin typeface="Carlito"/>
                <a:cs typeface="Carlito"/>
              </a:rPr>
              <a:t>că </a:t>
            </a:r>
            <a:r>
              <a:rPr sz="2800" spc="-10" dirty="0">
                <a:latin typeface="Carlito"/>
                <a:cs typeface="Carlito"/>
              </a:rPr>
              <a:t>un  predictor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5" dirty="0">
                <a:latin typeface="Carlito"/>
                <a:cs typeface="Carlito"/>
              </a:rPr>
              <a:t>o </a:t>
            </a:r>
            <a:r>
              <a:rPr sz="2800" spc="-10" dirty="0">
                <a:latin typeface="Carlito"/>
                <a:cs typeface="Carlito"/>
              </a:rPr>
              <a:t>influenţă </a:t>
            </a:r>
            <a:r>
              <a:rPr sz="2800" spc="-5" dirty="0">
                <a:latin typeface="Carlito"/>
                <a:cs typeface="Carlito"/>
              </a:rPr>
              <a:t>mai </a:t>
            </a:r>
            <a:r>
              <a:rPr sz="2800" spc="-10" dirty="0">
                <a:latin typeface="Carlito"/>
                <a:cs typeface="Carlito"/>
              </a:rPr>
              <a:t>mare, </a:t>
            </a:r>
            <a:r>
              <a:rPr sz="2800" spc="-5" dirty="0">
                <a:latin typeface="Carlito"/>
                <a:cs typeface="Carlito"/>
              </a:rPr>
              <a:t>o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poate</a:t>
            </a:r>
            <a:endParaRPr sz="2800" dirty="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15" dirty="0">
                <a:latin typeface="Carlito"/>
                <a:cs typeface="Carlito"/>
              </a:rPr>
              <a:t>introduce </a:t>
            </a:r>
            <a:r>
              <a:rPr sz="2800" spc="-5" dirty="0">
                <a:latin typeface="Carlito"/>
                <a:cs typeface="Carlito"/>
              </a:rPr>
              <a:t>în ecuaţie </a:t>
            </a:r>
            <a:r>
              <a:rPr sz="2800" spc="-10" dirty="0">
                <a:latin typeface="Carlito"/>
                <a:cs typeface="Carlito"/>
              </a:rPr>
              <a:t>înaintea</a:t>
            </a:r>
            <a:r>
              <a:rPr sz="2800" spc="8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altora</a:t>
            </a:r>
            <a:endParaRPr sz="2800" dirty="0">
              <a:latin typeface="Carlito"/>
              <a:cs typeface="Carlito"/>
            </a:endParaRPr>
          </a:p>
          <a:p>
            <a:pPr marL="355600" marR="33655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Fiecare </a:t>
            </a:r>
            <a:r>
              <a:rPr sz="2800" spc="-10" dirty="0">
                <a:latin typeface="Carlito"/>
                <a:cs typeface="Carlito"/>
              </a:rPr>
              <a:t>predictor </a:t>
            </a:r>
            <a:r>
              <a:rPr sz="2800" spc="-15" dirty="0">
                <a:latin typeface="Carlito"/>
                <a:cs typeface="Carlito"/>
              </a:rPr>
              <a:t>explică </a:t>
            </a:r>
            <a:r>
              <a:rPr sz="2800" spc="-5" dirty="0">
                <a:latin typeface="Carlito"/>
                <a:cs typeface="Carlito"/>
              </a:rPr>
              <a:t>o </a:t>
            </a:r>
            <a:r>
              <a:rPr sz="2800" spc="-10" dirty="0">
                <a:latin typeface="Carlito"/>
                <a:cs typeface="Carlito"/>
              </a:rPr>
              <a:t>anumită </a:t>
            </a:r>
            <a:r>
              <a:rPr sz="2800" spc="-20" dirty="0">
                <a:latin typeface="Carlito"/>
                <a:cs typeface="Carlito"/>
              </a:rPr>
              <a:t>cantitate </a:t>
            </a:r>
            <a:r>
              <a:rPr sz="2800" spc="-10" dirty="0">
                <a:latin typeface="Carlito"/>
                <a:cs typeface="Carlito"/>
              </a:rPr>
              <a:t>de  </a:t>
            </a:r>
            <a:r>
              <a:rPr sz="2800" spc="-15" dirty="0">
                <a:latin typeface="Carlito"/>
                <a:cs typeface="Carlito"/>
              </a:rPr>
              <a:t>variabilitate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30" dirty="0">
                <a:latin typeface="Carlito"/>
                <a:cs typeface="Carlito"/>
              </a:rPr>
              <a:t>VD, </a:t>
            </a:r>
            <a:r>
              <a:rPr sz="2800" spc="-5" dirty="0">
                <a:latin typeface="Carlito"/>
                <a:cs typeface="Carlito"/>
              </a:rPr>
              <a:t>independent de</a:t>
            </a:r>
            <a:r>
              <a:rPr sz="2800" spc="1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predictorii</a:t>
            </a:r>
            <a:endParaRPr sz="2800" dirty="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15" dirty="0">
                <a:latin typeface="Carlito"/>
                <a:cs typeface="Carlito"/>
              </a:rPr>
              <a:t>introduși </a:t>
            </a:r>
            <a:r>
              <a:rPr sz="2800" spc="-10" dirty="0">
                <a:latin typeface="Carlito"/>
                <a:cs typeface="Carlito"/>
              </a:rPr>
              <a:t>anterior </a:t>
            </a:r>
            <a:r>
              <a:rPr sz="2800" spc="-5" dirty="0">
                <a:latin typeface="Carlito"/>
                <a:cs typeface="Carlito"/>
              </a:rPr>
              <a:t>în</a:t>
            </a:r>
            <a:r>
              <a:rPr sz="2800" spc="8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ecuație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rlito"/>
                <a:cs typeface="Carlito"/>
              </a:rPr>
              <a:t>astfel </a:t>
            </a:r>
            <a:r>
              <a:rPr sz="2400" spc="-10" dirty="0">
                <a:latin typeface="Carlito"/>
                <a:cs typeface="Carlito"/>
              </a:rPr>
              <a:t>putem </a:t>
            </a:r>
            <a:r>
              <a:rPr sz="2400" spc="-5" dirty="0">
                <a:latin typeface="Carlito"/>
                <a:cs typeface="Carlito"/>
              </a:rPr>
              <a:t>determina contribuția fiecărui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predictor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… </a:t>
            </a:r>
            <a:r>
              <a:rPr sz="2400" spc="-15" dirty="0">
                <a:latin typeface="Carlito"/>
                <a:cs typeface="Carlito"/>
              </a:rPr>
              <a:t>”</a:t>
            </a:r>
            <a:r>
              <a:rPr sz="2400" b="1" spc="-15" dirty="0">
                <a:latin typeface="Carlito"/>
                <a:cs typeface="Carlito"/>
              </a:rPr>
              <a:t>validitatea</a:t>
            </a:r>
            <a:r>
              <a:rPr sz="2400" b="1" dirty="0">
                <a:latin typeface="Carlito"/>
                <a:cs typeface="Carlito"/>
              </a:rPr>
              <a:t> </a:t>
            </a:r>
            <a:r>
              <a:rPr sz="2400" b="1" spc="-10" dirty="0">
                <a:latin typeface="Carlito"/>
                <a:cs typeface="Carlito"/>
              </a:rPr>
              <a:t>incrementală</a:t>
            </a:r>
            <a:r>
              <a:rPr sz="2400" spc="-10" dirty="0">
                <a:latin typeface="Carlito"/>
                <a:cs typeface="Carlito"/>
              </a:rPr>
              <a:t>”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7800" y="355219"/>
            <a:ext cx="593559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i="1" spc="-10" dirty="0">
                <a:solidFill>
                  <a:srgbClr val="FF0000"/>
                </a:solidFill>
                <a:latin typeface="Carlito"/>
                <a:cs typeface="Carlito"/>
              </a:rPr>
              <a:t>Regresia </a:t>
            </a:r>
            <a:r>
              <a:rPr sz="3200" i="1" spc="-5" dirty="0">
                <a:solidFill>
                  <a:srgbClr val="FF0000"/>
                </a:solidFill>
                <a:latin typeface="Carlito"/>
                <a:cs typeface="Carlito"/>
              </a:rPr>
              <a:t>multiplă pas cu</a:t>
            </a:r>
            <a:r>
              <a:rPr sz="3200" i="1" spc="1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i="1" spc="-5" dirty="0">
                <a:solidFill>
                  <a:srgbClr val="FF0000"/>
                </a:solidFill>
                <a:latin typeface="Carlito"/>
                <a:cs typeface="Carlito"/>
              </a:rPr>
              <a:t>pas</a:t>
            </a:r>
            <a:endParaRPr sz="3200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5041"/>
            <a:ext cx="7983855" cy="2820003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utilizată </a:t>
            </a:r>
            <a:r>
              <a:rPr sz="2800" spc="-5" dirty="0">
                <a:latin typeface="Carlito"/>
                <a:cs typeface="Carlito"/>
              </a:rPr>
              <a:t>în </a:t>
            </a:r>
            <a:r>
              <a:rPr sz="2800" spc="-10" dirty="0">
                <a:latin typeface="Carlito"/>
                <a:cs typeface="Carlito"/>
              </a:rPr>
              <a:t>studii </a:t>
            </a:r>
            <a:r>
              <a:rPr sz="2800" spc="-20" dirty="0">
                <a:latin typeface="Carlito"/>
                <a:cs typeface="Carlito"/>
              </a:rPr>
              <a:t>exploratorii, </a:t>
            </a:r>
            <a:r>
              <a:rPr sz="2800" spc="-75" dirty="0">
                <a:latin typeface="Carlito"/>
                <a:cs typeface="Carlito"/>
              </a:rPr>
              <a:t>(nr. </a:t>
            </a:r>
            <a:r>
              <a:rPr sz="2800" spc="-15" dirty="0">
                <a:latin typeface="Carlito"/>
                <a:cs typeface="Carlito"/>
              </a:rPr>
              <a:t>mare </a:t>
            </a:r>
            <a:r>
              <a:rPr sz="2800" spc="-5" dirty="0">
                <a:latin typeface="Carlito"/>
                <a:cs typeface="Carlito"/>
              </a:rPr>
              <a:t>de</a:t>
            </a:r>
            <a:r>
              <a:rPr sz="2800" spc="28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predictori)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trei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variante: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Selecţia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anterogradă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Selecţia </a:t>
            </a:r>
            <a:r>
              <a:rPr sz="2400" spc="-5" dirty="0">
                <a:latin typeface="Carlito"/>
                <a:cs typeface="Carlito"/>
              </a:rPr>
              <a:t>pas </a:t>
            </a:r>
            <a:r>
              <a:rPr sz="2400" dirty="0">
                <a:latin typeface="Carlito"/>
                <a:cs typeface="Carlito"/>
              </a:rPr>
              <a:t>cu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pas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Selecţia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retrogradă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2833" y="355219"/>
            <a:ext cx="5061967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FF0000"/>
                </a:solidFill>
              </a:rPr>
              <a:t>Selecţia</a:t>
            </a:r>
            <a:r>
              <a:rPr sz="3200" spc="-50" dirty="0">
                <a:solidFill>
                  <a:srgbClr val="FF0000"/>
                </a:solidFill>
              </a:rPr>
              <a:t> </a:t>
            </a:r>
            <a:r>
              <a:rPr sz="3200" spc="-20" dirty="0">
                <a:solidFill>
                  <a:srgbClr val="FF0000"/>
                </a:solidFill>
              </a:rPr>
              <a:t>anterogradă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76909"/>
            <a:ext cx="7997190" cy="4714291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60" dirty="0">
                <a:latin typeface="Carlito"/>
                <a:cs typeface="Carlito"/>
              </a:rPr>
              <a:t>Toate </a:t>
            </a:r>
            <a:r>
              <a:rPr sz="2800" spc="-10" dirty="0">
                <a:latin typeface="Carlito"/>
                <a:cs typeface="Carlito"/>
              </a:rPr>
              <a:t>variabilele predictor </a:t>
            </a:r>
            <a:r>
              <a:rPr sz="2800" spc="-15" dirty="0">
                <a:latin typeface="Carlito"/>
                <a:cs typeface="Carlito"/>
              </a:rPr>
              <a:t>sunt corelate </a:t>
            </a:r>
            <a:r>
              <a:rPr sz="2800" spc="-5" dirty="0">
                <a:latin typeface="Carlito"/>
                <a:cs typeface="Carlito"/>
              </a:rPr>
              <a:t>cu </a:t>
            </a:r>
            <a:r>
              <a:rPr sz="2800" spc="-10" dirty="0">
                <a:latin typeface="Carlito"/>
                <a:cs typeface="Carlito"/>
              </a:rPr>
              <a:t>variabila  </a:t>
            </a:r>
            <a:r>
              <a:rPr sz="2800" spc="-5" dirty="0">
                <a:latin typeface="Carlito"/>
                <a:cs typeface="Carlito"/>
              </a:rPr>
              <a:t>criteriu după </a:t>
            </a:r>
            <a:r>
              <a:rPr sz="2800" spc="-15" dirty="0">
                <a:latin typeface="Carlito"/>
                <a:cs typeface="Carlito"/>
              </a:rPr>
              <a:t>care </a:t>
            </a:r>
            <a:r>
              <a:rPr sz="2800" spc="-10" dirty="0">
                <a:latin typeface="Carlito"/>
                <a:cs typeface="Carlito"/>
              </a:rPr>
              <a:t>variabila </a:t>
            </a:r>
            <a:r>
              <a:rPr sz="2800" spc="-15" dirty="0">
                <a:latin typeface="Carlito"/>
                <a:cs typeface="Carlito"/>
              </a:rPr>
              <a:t>care are </a:t>
            </a:r>
            <a:r>
              <a:rPr sz="2800" spc="-10" dirty="0">
                <a:latin typeface="Carlito"/>
                <a:cs typeface="Carlito"/>
              </a:rPr>
              <a:t>corelaţia </a:t>
            </a:r>
            <a:r>
              <a:rPr sz="2800" spc="-5" dirty="0">
                <a:latin typeface="Carlito"/>
                <a:cs typeface="Carlito"/>
              </a:rPr>
              <a:t>cea mai  </a:t>
            </a:r>
            <a:r>
              <a:rPr sz="2800" spc="-15" dirty="0">
                <a:latin typeface="Carlito"/>
                <a:cs typeface="Carlito"/>
              </a:rPr>
              <a:t>mare </a:t>
            </a:r>
            <a:r>
              <a:rPr sz="2800" spc="-20" dirty="0">
                <a:latin typeface="Carlito"/>
                <a:cs typeface="Carlito"/>
              </a:rPr>
              <a:t>este </a:t>
            </a:r>
            <a:r>
              <a:rPr sz="2800" spc="-15" dirty="0">
                <a:latin typeface="Carlito"/>
                <a:cs typeface="Carlito"/>
              </a:rPr>
              <a:t>introdusă </a:t>
            </a:r>
            <a:r>
              <a:rPr sz="2800" spc="-10" dirty="0">
                <a:latin typeface="Carlito"/>
                <a:cs typeface="Carlito"/>
              </a:rPr>
              <a:t>prima </a:t>
            </a:r>
            <a:r>
              <a:rPr sz="2800" spc="-5" dirty="0">
                <a:latin typeface="Carlito"/>
                <a:cs typeface="Carlito"/>
              </a:rPr>
              <a:t>în</a:t>
            </a:r>
            <a:r>
              <a:rPr sz="2800" spc="14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ecuație</a:t>
            </a:r>
            <a:endParaRPr sz="2800" dirty="0">
              <a:latin typeface="Carlito"/>
              <a:cs typeface="Carlito"/>
            </a:endParaRPr>
          </a:p>
          <a:p>
            <a:pPr marL="355600" marR="374015" indent="-342900">
              <a:lnSpc>
                <a:spcPct val="8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Următoarea variabilă </a:t>
            </a:r>
            <a:r>
              <a:rPr sz="2800" spc="-15" dirty="0">
                <a:latin typeface="Carlito"/>
                <a:cs typeface="Carlito"/>
              </a:rPr>
              <a:t>introdusă </a:t>
            </a:r>
            <a:r>
              <a:rPr sz="2800" spc="-5" dirty="0">
                <a:latin typeface="Carlito"/>
                <a:cs typeface="Carlito"/>
              </a:rPr>
              <a:t>în ecuaţie </a:t>
            </a:r>
            <a:r>
              <a:rPr sz="2800" spc="-20" dirty="0">
                <a:latin typeface="Carlito"/>
                <a:cs typeface="Carlito"/>
              </a:rPr>
              <a:t>este </a:t>
            </a:r>
            <a:r>
              <a:rPr sz="2800" spc="-5" dirty="0">
                <a:latin typeface="Carlito"/>
                <a:cs typeface="Carlito"/>
              </a:rPr>
              <a:t>cea  </a:t>
            </a:r>
            <a:r>
              <a:rPr sz="2800" spc="-15" dirty="0">
                <a:latin typeface="Carlito"/>
                <a:cs typeface="Carlito"/>
              </a:rPr>
              <a:t>care are </a:t>
            </a:r>
            <a:r>
              <a:rPr sz="2800" spc="-10" dirty="0">
                <a:latin typeface="Carlito"/>
                <a:cs typeface="Carlito"/>
              </a:rPr>
              <a:t>corelaţia </a:t>
            </a:r>
            <a:r>
              <a:rPr sz="2800" spc="-5" dirty="0">
                <a:latin typeface="Carlito"/>
                <a:cs typeface="Carlito"/>
              </a:rPr>
              <a:t>cea mai </a:t>
            </a:r>
            <a:r>
              <a:rPr sz="2800" spc="-10" dirty="0">
                <a:latin typeface="Carlito"/>
                <a:cs typeface="Carlito"/>
              </a:rPr>
              <a:t>mare, </a:t>
            </a:r>
            <a:r>
              <a:rPr sz="2800" spc="-5" dirty="0">
                <a:latin typeface="Carlito"/>
                <a:cs typeface="Carlito"/>
              </a:rPr>
              <a:t>după ce a </a:t>
            </a:r>
            <a:r>
              <a:rPr sz="2800" spc="-30" dirty="0">
                <a:latin typeface="Carlito"/>
                <a:cs typeface="Carlito"/>
              </a:rPr>
              <a:t>fost  </a:t>
            </a:r>
            <a:r>
              <a:rPr sz="2800" spc="-10" dirty="0">
                <a:latin typeface="Carlito"/>
                <a:cs typeface="Carlito"/>
              </a:rPr>
              <a:t>eliminat </a:t>
            </a:r>
            <a:r>
              <a:rPr sz="2800" spc="-20" dirty="0">
                <a:latin typeface="Carlito"/>
                <a:cs typeface="Carlito"/>
              </a:rPr>
              <a:t>efectul </a:t>
            </a:r>
            <a:r>
              <a:rPr sz="2800" spc="-10" dirty="0">
                <a:latin typeface="Carlito"/>
                <a:cs typeface="Carlito"/>
              </a:rPr>
              <a:t>variabilei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anterioare</a:t>
            </a:r>
            <a:endParaRPr sz="2800" dirty="0">
              <a:latin typeface="Carlito"/>
              <a:cs typeface="Carlito"/>
            </a:endParaRPr>
          </a:p>
          <a:p>
            <a:pPr marL="355600" marR="380365" indent="-3429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Procesul continuă până </a:t>
            </a:r>
            <a:r>
              <a:rPr sz="2800" spc="-5" dirty="0">
                <a:latin typeface="Carlito"/>
                <a:cs typeface="Carlito"/>
              </a:rPr>
              <a:t>ce </a:t>
            </a:r>
            <a:r>
              <a:rPr sz="2800" spc="-10" dirty="0">
                <a:latin typeface="Carlito"/>
                <a:cs typeface="Carlito"/>
              </a:rPr>
              <a:t>nivelul contribuţiei  </a:t>
            </a:r>
            <a:r>
              <a:rPr sz="2800" spc="-5" dirty="0">
                <a:latin typeface="Carlito"/>
                <a:cs typeface="Carlito"/>
              </a:rPr>
              <a:t>variabilelor </a:t>
            </a:r>
            <a:r>
              <a:rPr sz="2800" spc="-10" dirty="0">
                <a:latin typeface="Carlito"/>
                <a:cs typeface="Carlito"/>
              </a:rPr>
              <a:t>predictor </a:t>
            </a:r>
            <a:r>
              <a:rPr sz="2800" spc="-20" dirty="0">
                <a:latin typeface="Carlito"/>
                <a:cs typeface="Carlito"/>
              </a:rPr>
              <a:t>este </a:t>
            </a:r>
            <a:r>
              <a:rPr sz="2800" spc="-15" dirty="0">
                <a:latin typeface="Carlito"/>
                <a:cs typeface="Carlito"/>
              </a:rPr>
              <a:t>prea </a:t>
            </a:r>
            <a:r>
              <a:rPr sz="2800" spc="-5" dirty="0">
                <a:latin typeface="Carlito"/>
                <a:cs typeface="Carlito"/>
              </a:rPr>
              <a:t>mic </a:t>
            </a:r>
            <a:r>
              <a:rPr sz="2800" spc="-10" dirty="0">
                <a:latin typeface="Carlito"/>
                <a:cs typeface="Carlito"/>
              </a:rPr>
              <a:t>pentru </a:t>
            </a:r>
            <a:r>
              <a:rPr sz="2800" spc="-5" dirty="0">
                <a:latin typeface="Carlito"/>
                <a:cs typeface="Carlito"/>
              </a:rPr>
              <a:t>a mai </a:t>
            </a:r>
            <a:r>
              <a:rPr sz="2800" spc="-10" dirty="0">
                <a:latin typeface="Carlito"/>
                <a:cs typeface="Carlito"/>
              </a:rPr>
              <a:t>fi  luat </a:t>
            </a:r>
            <a:r>
              <a:rPr sz="2800" spc="-5" dirty="0">
                <a:latin typeface="Carlito"/>
                <a:cs typeface="Carlito"/>
              </a:rPr>
              <a:t>în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considerare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O variabilă </a:t>
            </a:r>
            <a:r>
              <a:rPr sz="2800" spc="-15" dirty="0">
                <a:latin typeface="Carlito"/>
                <a:cs typeface="Carlito"/>
              </a:rPr>
              <a:t>odată introdusă </a:t>
            </a:r>
            <a:r>
              <a:rPr sz="2800" spc="-5" dirty="0">
                <a:latin typeface="Carlito"/>
                <a:cs typeface="Carlito"/>
              </a:rPr>
              <a:t>în ecuaţie </a:t>
            </a:r>
            <a:r>
              <a:rPr sz="2800" spc="-15" dirty="0">
                <a:latin typeface="Carlito"/>
                <a:cs typeface="Carlito"/>
              </a:rPr>
              <a:t>rămâne</a:t>
            </a:r>
            <a:r>
              <a:rPr sz="2800" spc="10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acolo.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9805" y="355219"/>
            <a:ext cx="49811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FF0000"/>
                </a:solidFill>
              </a:rPr>
              <a:t>Selecţia pas </a:t>
            </a:r>
            <a:r>
              <a:rPr sz="3200" b="1" dirty="0">
                <a:solidFill>
                  <a:srgbClr val="FF0000"/>
                </a:solidFill>
              </a:rPr>
              <a:t>cu</a:t>
            </a:r>
            <a:r>
              <a:rPr sz="3200" b="1" spc="-70" dirty="0">
                <a:solidFill>
                  <a:srgbClr val="FF0000"/>
                </a:solidFill>
              </a:rPr>
              <a:t> </a:t>
            </a:r>
            <a:r>
              <a:rPr sz="3200" b="1" spc="-5" dirty="0">
                <a:solidFill>
                  <a:srgbClr val="FF0000"/>
                </a:solidFill>
              </a:rPr>
              <a:t>pas</a:t>
            </a:r>
            <a:endParaRPr sz="3200" b="1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66798"/>
            <a:ext cx="7858125" cy="374718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Este </a:t>
            </a:r>
            <a:r>
              <a:rPr sz="2800" spc="-5" dirty="0">
                <a:latin typeface="Carlito"/>
                <a:cs typeface="Carlito"/>
              </a:rPr>
              <a:t>o </a:t>
            </a:r>
            <a:r>
              <a:rPr sz="2800" spc="-15" dirty="0">
                <a:latin typeface="Carlito"/>
                <a:cs typeface="Carlito"/>
              </a:rPr>
              <a:t>variantă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metodei</a:t>
            </a:r>
            <a:r>
              <a:rPr sz="2800" spc="4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anterioare</a:t>
            </a:r>
            <a:endParaRPr sz="2800" dirty="0">
              <a:latin typeface="Carlito"/>
              <a:cs typeface="Carlito"/>
            </a:endParaRPr>
          </a:p>
          <a:p>
            <a:pPr marL="355600" marR="27305" indent="-342900">
              <a:lnSpc>
                <a:spcPts val="302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la </a:t>
            </a:r>
            <a:r>
              <a:rPr sz="2800" spc="-15" dirty="0">
                <a:latin typeface="Carlito"/>
                <a:cs typeface="Carlito"/>
              </a:rPr>
              <a:t>fiecare </a:t>
            </a:r>
            <a:r>
              <a:rPr sz="2800" spc="-10" dirty="0">
                <a:latin typeface="Carlito"/>
                <a:cs typeface="Carlito"/>
              </a:rPr>
              <a:t>pas, </a:t>
            </a:r>
            <a:r>
              <a:rPr sz="2800" spc="-15" dirty="0">
                <a:latin typeface="Carlito"/>
                <a:cs typeface="Carlito"/>
              </a:rPr>
              <a:t>fiecare </a:t>
            </a:r>
            <a:r>
              <a:rPr sz="2800" spc="-10" dirty="0">
                <a:latin typeface="Carlito"/>
                <a:cs typeface="Carlito"/>
              </a:rPr>
              <a:t>variabilă deja </a:t>
            </a:r>
            <a:r>
              <a:rPr sz="2800" spc="-15" dirty="0">
                <a:latin typeface="Carlito"/>
                <a:cs typeface="Carlito"/>
              </a:rPr>
              <a:t>introdusă </a:t>
            </a:r>
            <a:r>
              <a:rPr sz="2800" spc="-20" dirty="0">
                <a:latin typeface="Carlito"/>
                <a:cs typeface="Carlito"/>
              </a:rPr>
              <a:t>este  </a:t>
            </a:r>
            <a:r>
              <a:rPr sz="2800" spc="-25" dirty="0">
                <a:latin typeface="Carlito"/>
                <a:cs typeface="Carlito"/>
              </a:rPr>
              <a:t>retestată </a:t>
            </a:r>
            <a:r>
              <a:rPr sz="2800" spc="-10" dirty="0">
                <a:latin typeface="Carlito"/>
                <a:cs typeface="Carlito"/>
              </a:rPr>
              <a:t>pentru </a:t>
            </a:r>
            <a:r>
              <a:rPr sz="2800" spc="-5" dirty="0">
                <a:latin typeface="Carlito"/>
                <a:cs typeface="Carlito"/>
              </a:rPr>
              <a:t>a se </a:t>
            </a:r>
            <a:r>
              <a:rPr sz="2800" spc="-15" dirty="0">
                <a:latin typeface="Carlito"/>
                <a:cs typeface="Carlito"/>
              </a:rPr>
              <a:t>evalua efectul </a:t>
            </a:r>
            <a:r>
              <a:rPr sz="2800" spc="-5" dirty="0">
                <a:latin typeface="Carlito"/>
                <a:cs typeface="Carlito"/>
              </a:rPr>
              <a:t>ei </a:t>
            </a:r>
            <a:r>
              <a:rPr sz="2800" spc="-10" dirty="0">
                <a:latin typeface="Carlito"/>
                <a:cs typeface="Carlito"/>
              </a:rPr>
              <a:t>ca </a:t>
            </a:r>
            <a:r>
              <a:rPr sz="2800" spc="-5" dirty="0">
                <a:latin typeface="Carlito"/>
                <a:cs typeface="Carlito"/>
              </a:rPr>
              <a:t>şi cum ar </a:t>
            </a:r>
            <a:r>
              <a:rPr sz="2800" spc="-10" dirty="0">
                <a:latin typeface="Carlito"/>
                <a:cs typeface="Carlito"/>
              </a:rPr>
              <a:t>fi  </a:t>
            </a:r>
            <a:r>
              <a:rPr sz="2800" spc="-30" dirty="0">
                <a:latin typeface="Carlito"/>
                <a:cs typeface="Carlito"/>
              </a:rPr>
              <a:t>fost </a:t>
            </a:r>
            <a:r>
              <a:rPr sz="2800" spc="-15" dirty="0">
                <a:latin typeface="Carlito"/>
                <a:cs typeface="Carlito"/>
              </a:rPr>
              <a:t>introdusă</a:t>
            </a:r>
            <a:r>
              <a:rPr sz="2800" spc="9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ultima</a:t>
            </a:r>
            <a:endParaRPr sz="2800" dirty="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6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Dacă </a:t>
            </a:r>
            <a:r>
              <a:rPr sz="2800" spc="-5" dirty="0">
                <a:latin typeface="Carlito"/>
                <a:cs typeface="Carlito"/>
              </a:rPr>
              <a:t>o </a:t>
            </a:r>
            <a:r>
              <a:rPr sz="2800" spc="-10" dirty="0">
                <a:latin typeface="Carlito"/>
                <a:cs typeface="Carlito"/>
              </a:rPr>
              <a:t>variabilă nou </a:t>
            </a:r>
            <a:r>
              <a:rPr sz="2800" spc="-15" dirty="0">
                <a:latin typeface="Carlito"/>
                <a:cs typeface="Carlito"/>
              </a:rPr>
              <a:t>introdusă are </a:t>
            </a:r>
            <a:r>
              <a:rPr sz="2800" spc="-5" dirty="0">
                <a:latin typeface="Carlito"/>
                <a:cs typeface="Carlito"/>
              </a:rPr>
              <a:t>o </a:t>
            </a:r>
            <a:r>
              <a:rPr sz="2800" spc="-10" dirty="0">
                <a:latin typeface="Carlito"/>
                <a:cs typeface="Carlito"/>
              </a:rPr>
              <a:t>contribuţie </a:t>
            </a:r>
            <a:r>
              <a:rPr sz="2800" spc="-5" dirty="0">
                <a:latin typeface="Carlito"/>
                <a:cs typeface="Carlito"/>
              </a:rPr>
              <a:t>mai  </a:t>
            </a:r>
            <a:r>
              <a:rPr sz="2800" spc="-20" dirty="0">
                <a:latin typeface="Carlito"/>
                <a:cs typeface="Carlito"/>
              </a:rPr>
              <a:t>consistentă </a:t>
            </a:r>
            <a:r>
              <a:rPr sz="2800" spc="-15" dirty="0">
                <a:latin typeface="Carlito"/>
                <a:cs typeface="Carlito"/>
              </a:rPr>
              <a:t>asupra </a:t>
            </a:r>
            <a:r>
              <a:rPr sz="2800" spc="-10" dirty="0">
                <a:latin typeface="Carlito"/>
                <a:cs typeface="Carlito"/>
              </a:rPr>
              <a:t>variabilei </a:t>
            </a:r>
            <a:r>
              <a:rPr sz="2800" spc="-15" dirty="0">
                <a:latin typeface="Carlito"/>
                <a:cs typeface="Carlito"/>
              </a:rPr>
              <a:t>dependente, </a:t>
            </a:r>
            <a:r>
              <a:rPr sz="2800" spc="-25" dirty="0">
                <a:latin typeface="Carlito"/>
                <a:cs typeface="Carlito"/>
              </a:rPr>
              <a:t>va  </a:t>
            </a:r>
            <a:r>
              <a:rPr sz="2800" spc="-10" dirty="0">
                <a:latin typeface="Carlito"/>
                <a:cs typeface="Carlito"/>
              </a:rPr>
              <a:t>determina eliminarea </a:t>
            </a:r>
            <a:r>
              <a:rPr sz="2800" spc="-5" dirty="0">
                <a:latin typeface="Carlito"/>
                <a:cs typeface="Carlito"/>
              </a:rPr>
              <a:t>unei </a:t>
            </a:r>
            <a:r>
              <a:rPr sz="2800" spc="-10" dirty="0">
                <a:latin typeface="Carlito"/>
                <a:cs typeface="Carlito"/>
              </a:rPr>
              <a:t>variabile anterioare </a:t>
            </a:r>
            <a:r>
              <a:rPr sz="2800" spc="-20" dirty="0">
                <a:latin typeface="Carlito"/>
                <a:cs typeface="Carlito"/>
              </a:rPr>
              <a:t>care  </a:t>
            </a:r>
            <a:r>
              <a:rPr sz="2800" spc="-5" dirty="0">
                <a:latin typeface="Carlito"/>
                <a:cs typeface="Carlito"/>
              </a:rPr>
              <a:t>se </a:t>
            </a:r>
            <a:r>
              <a:rPr sz="2800" spc="-20" dirty="0">
                <a:latin typeface="Carlito"/>
                <a:cs typeface="Carlito"/>
              </a:rPr>
              <a:t>dovedeşte </a:t>
            </a:r>
            <a:r>
              <a:rPr sz="2800" spc="-5" dirty="0">
                <a:latin typeface="Carlito"/>
                <a:cs typeface="Carlito"/>
              </a:rPr>
              <a:t>mai </a:t>
            </a:r>
            <a:r>
              <a:rPr sz="2800" spc="-10" dirty="0">
                <a:latin typeface="Carlito"/>
                <a:cs typeface="Carlito"/>
              </a:rPr>
              <a:t>puţin</a:t>
            </a:r>
            <a:r>
              <a:rPr sz="2800" spc="7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predictivă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5422" y="355219"/>
            <a:ext cx="5081778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FF0000"/>
                </a:solidFill>
              </a:rPr>
              <a:t>Selecţia</a:t>
            </a:r>
            <a:r>
              <a:rPr sz="3200" spc="-55" dirty="0">
                <a:solidFill>
                  <a:srgbClr val="FF0000"/>
                </a:solidFill>
              </a:rPr>
              <a:t> </a:t>
            </a:r>
            <a:r>
              <a:rPr sz="3200" spc="-20" dirty="0">
                <a:solidFill>
                  <a:srgbClr val="FF0000"/>
                </a:solidFill>
              </a:rPr>
              <a:t>retrogradă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90928"/>
            <a:ext cx="8055609" cy="4524828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55600" marR="327660" indent="-342900">
              <a:lnSpc>
                <a:spcPts val="2300"/>
              </a:lnSpc>
              <a:spcBef>
                <a:spcPts val="6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Pasul </a:t>
            </a:r>
            <a:r>
              <a:rPr sz="2400" dirty="0">
                <a:latin typeface="Carlito"/>
                <a:cs typeface="Carlito"/>
              </a:rPr>
              <a:t>iniţial </a:t>
            </a:r>
            <a:r>
              <a:rPr sz="2400" spc="-15" dirty="0">
                <a:latin typeface="Carlito"/>
                <a:cs typeface="Carlito"/>
              </a:rPr>
              <a:t>este </a:t>
            </a:r>
            <a:r>
              <a:rPr sz="2400" spc="-10" dirty="0">
                <a:latin typeface="Carlito"/>
                <a:cs typeface="Carlito"/>
              </a:rPr>
              <a:t>calcularea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unei ecuaţii de </a:t>
            </a:r>
            <a:r>
              <a:rPr sz="2400" spc="-10" dirty="0">
                <a:latin typeface="Carlito"/>
                <a:cs typeface="Carlito"/>
              </a:rPr>
              <a:t>regresie </a:t>
            </a:r>
            <a:r>
              <a:rPr sz="2400" dirty="0">
                <a:latin typeface="Carlito"/>
                <a:cs typeface="Carlito"/>
              </a:rPr>
              <a:t>în </a:t>
            </a:r>
            <a:r>
              <a:rPr sz="2400" spc="-15" dirty="0">
                <a:latin typeface="Carlito"/>
                <a:cs typeface="Carlito"/>
              </a:rPr>
              <a:t>care  toate </a:t>
            </a:r>
            <a:r>
              <a:rPr sz="2400" spc="-5" dirty="0">
                <a:latin typeface="Carlito"/>
                <a:cs typeface="Carlito"/>
              </a:rPr>
              <a:t>variabilele </a:t>
            </a:r>
            <a:r>
              <a:rPr sz="2400" spc="-10" dirty="0">
                <a:latin typeface="Carlito"/>
                <a:cs typeface="Carlito"/>
              </a:rPr>
              <a:t>predictor sunt</a:t>
            </a:r>
            <a:r>
              <a:rPr sz="2400" spc="1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incluse</a:t>
            </a:r>
          </a:p>
          <a:p>
            <a:pPr marL="355600" marR="5080" indent="-342900">
              <a:lnSpc>
                <a:spcPts val="230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latin typeface="Carlito"/>
                <a:cs typeface="Carlito"/>
              </a:rPr>
              <a:t>Ulterior, </a:t>
            </a:r>
            <a:r>
              <a:rPr sz="2400" spc="-5" dirty="0">
                <a:latin typeface="Carlito"/>
                <a:cs typeface="Carlito"/>
              </a:rPr>
              <a:t>pentru </a:t>
            </a:r>
            <a:r>
              <a:rPr sz="2400" spc="-10" dirty="0">
                <a:latin typeface="Carlito"/>
                <a:cs typeface="Carlito"/>
              </a:rPr>
              <a:t>fiecare </a:t>
            </a:r>
            <a:r>
              <a:rPr sz="2400" spc="-5" dirty="0">
                <a:latin typeface="Carlito"/>
                <a:cs typeface="Carlito"/>
              </a:rPr>
              <a:t>variabilă </a:t>
            </a:r>
            <a:r>
              <a:rPr sz="2400" spc="-10" dirty="0">
                <a:latin typeface="Carlito"/>
                <a:cs typeface="Carlito"/>
              </a:rPr>
              <a:t>predictor </a:t>
            </a:r>
            <a:r>
              <a:rPr sz="2400" spc="-15" dirty="0">
                <a:latin typeface="Carlito"/>
                <a:cs typeface="Carlito"/>
              </a:rPr>
              <a:t>este efectuat </a:t>
            </a:r>
            <a:r>
              <a:rPr sz="2400" spc="-5" dirty="0">
                <a:latin typeface="Carlito"/>
                <a:cs typeface="Carlito"/>
              </a:rPr>
              <a:t>un  </a:t>
            </a:r>
            <a:r>
              <a:rPr sz="2400" spc="-15" dirty="0">
                <a:latin typeface="Carlito"/>
                <a:cs typeface="Carlito"/>
              </a:rPr>
              <a:t>test </a:t>
            </a:r>
            <a:r>
              <a:rPr sz="2400" spc="-5" dirty="0">
                <a:latin typeface="Carlito"/>
                <a:cs typeface="Carlito"/>
              </a:rPr>
              <a:t>de semnificaţie </a:t>
            </a:r>
            <a:r>
              <a:rPr sz="2400" spc="-60" dirty="0">
                <a:latin typeface="Carlito"/>
                <a:cs typeface="Carlito"/>
              </a:rPr>
              <a:t>„F”, </a:t>
            </a:r>
            <a:r>
              <a:rPr sz="2400" spc="-10" dirty="0">
                <a:latin typeface="Carlito"/>
                <a:cs typeface="Carlito"/>
              </a:rPr>
              <a:t>pentru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se </a:t>
            </a:r>
            <a:r>
              <a:rPr sz="2400" spc="-10" dirty="0">
                <a:latin typeface="Carlito"/>
                <a:cs typeface="Carlito"/>
              </a:rPr>
              <a:t>evalua </a:t>
            </a:r>
            <a:r>
              <a:rPr sz="2400" spc="-5" dirty="0">
                <a:latin typeface="Carlito"/>
                <a:cs typeface="Carlito"/>
              </a:rPr>
              <a:t>contribuţia fiecărui  </a:t>
            </a:r>
            <a:r>
              <a:rPr sz="2400" spc="-10" dirty="0">
                <a:latin typeface="Carlito"/>
                <a:cs typeface="Carlito"/>
              </a:rPr>
              <a:t>predictor </a:t>
            </a:r>
            <a:r>
              <a:rPr sz="2400" dirty="0">
                <a:latin typeface="Carlito"/>
                <a:cs typeface="Carlito"/>
              </a:rPr>
              <a:t>la </a:t>
            </a:r>
            <a:r>
              <a:rPr sz="2400" spc="-10" dirty="0">
                <a:latin typeface="Carlito"/>
                <a:cs typeface="Carlito"/>
              </a:rPr>
              <a:t>corelaţia </a:t>
            </a:r>
            <a:r>
              <a:rPr sz="2400" spc="-5" dirty="0">
                <a:latin typeface="Carlito"/>
                <a:cs typeface="Carlito"/>
              </a:rPr>
              <a:t>de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ansamblu.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ts val="2595"/>
              </a:lnSpc>
              <a:spcBef>
                <a:spcPts val="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latin typeface="Carlito"/>
                <a:cs typeface="Carlito"/>
              </a:rPr>
              <a:t>Valorile </a:t>
            </a:r>
            <a:r>
              <a:rPr sz="2400" spc="-5" dirty="0">
                <a:latin typeface="Carlito"/>
                <a:cs typeface="Carlito"/>
              </a:rPr>
              <a:t>testului </a:t>
            </a:r>
            <a:r>
              <a:rPr sz="2400" dirty="0">
                <a:latin typeface="Carlito"/>
                <a:cs typeface="Carlito"/>
              </a:rPr>
              <a:t>F </a:t>
            </a:r>
            <a:r>
              <a:rPr sz="2400" spc="-10" dirty="0">
                <a:latin typeface="Carlito"/>
                <a:cs typeface="Carlito"/>
              </a:rPr>
              <a:t>sunt </a:t>
            </a:r>
            <a:r>
              <a:rPr sz="2400" spc="-15" dirty="0">
                <a:latin typeface="Carlito"/>
                <a:cs typeface="Carlito"/>
              </a:rPr>
              <a:t>comparate </a:t>
            </a:r>
            <a:r>
              <a:rPr sz="2400" dirty="0">
                <a:latin typeface="Carlito"/>
                <a:cs typeface="Carlito"/>
              </a:rPr>
              <a:t>cu o </a:t>
            </a:r>
            <a:r>
              <a:rPr sz="2400" spc="-10" dirty="0">
                <a:latin typeface="Carlito"/>
                <a:cs typeface="Carlito"/>
              </a:rPr>
              <a:t>valoare</a:t>
            </a:r>
            <a:r>
              <a:rPr sz="2400" spc="45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limită</a:t>
            </a:r>
            <a:endParaRPr sz="2400" dirty="0">
              <a:latin typeface="Carlito"/>
              <a:cs typeface="Carlito"/>
            </a:endParaRPr>
          </a:p>
          <a:p>
            <a:pPr marL="355600" marR="149225">
              <a:lnSpc>
                <a:spcPts val="2300"/>
              </a:lnSpc>
              <a:spcBef>
                <a:spcPts val="270"/>
              </a:spcBef>
            </a:pPr>
            <a:r>
              <a:rPr sz="2400" spc="-10" dirty="0">
                <a:latin typeface="Carlito"/>
                <a:cs typeface="Carlito"/>
              </a:rPr>
              <a:t>prestabilită, </a:t>
            </a:r>
            <a:r>
              <a:rPr sz="2400" spc="-5" dirty="0">
                <a:latin typeface="Carlito"/>
                <a:cs typeface="Carlito"/>
              </a:rPr>
              <a:t>variabilele </a:t>
            </a:r>
            <a:r>
              <a:rPr sz="2400" spc="-15" dirty="0">
                <a:latin typeface="Carlito"/>
                <a:cs typeface="Carlito"/>
              </a:rPr>
              <a:t>care </a:t>
            </a:r>
            <a:r>
              <a:rPr sz="2400" spc="-5" dirty="0">
                <a:latin typeface="Carlito"/>
                <a:cs typeface="Carlito"/>
              </a:rPr>
              <a:t>nu </a:t>
            </a:r>
            <a:r>
              <a:rPr sz="2400" spc="-10" dirty="0">
                <a:latin typeface="Carlito"/>
                <a:cs typeface="Carlito"/>
              </a:rPr>
              <a:t>trec </a:t>
            </a:r>
            <a:r>
              <a:rPr sz="2400" spc="-5" dirty="0">
                <a:latin typeface="Carlito"/>
                <a:cs typeface="Carlito"/>
              </a:rPr>
              <a:t>acest </a:t>
            </a:r>
            <a:r>
              <a:rPr sz="2400" spc="-15" dirty="0">
                <a:latin typeface="Carlito"/>
                <a:cs typeface="Carlito"/>
              </a:rPr>
              <a:t>prag </a:t>
            </a:r>
            <a:r>
              <a:rPr sz="2400" spc="-5" dirty="0">
                <a:latin typeface="Carlito"/>
                <a:cs typeface="Carlito"/>
              </a:rPr>
              <a:t>fiind eliminate  din </a:t>
            </a:r>
            <a:r>
              <a:rPr sz="2400" dirty="0">
                <a:latin typeface="Carlito"/>
                <a:cs typeface="Carlito"/>
              </a:rPr>
              <a:t>ecuaţie.</a:t>
            </a:r>
          </a:p>
          <a:p>
            <a:pPr marL="355600" marR="324485" indent="-342900">
              <a:lnSpc>
                <a:spcPct val="801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latin typeface="Carlito"/>
                <a:cs typeface="Carlito"/>
              </a:rPr>
              <a:t>Pe </a:t>
            </a:r>
            <a:r>
              <a:rPr sz="2400" spc="-10" dirty="0">
                <a:latin typeface="Carlito"/>
                <a:cs typeface="Carlito"/>
              </a:rPr>
              <a:t>măsură </a:t>
            </a:r>
            <a:r>
              <a:rPr sz="2400" dirty="0">
                <a:latin typeface="Carlito"/>
                <a:cs typeface="Carlito"/>
              </a:rPr>
              <a:t>ce o </a:t>
            </a:r>
            <a:r>
              <a:rPr sz="2400" spc="-5" dirty="0">
                <a:latin typeface="Carlito"/>
                <a:cs typeface="Carlito"/>
              </a:rPr>
              <a:t>variabilă </a:t>
            </a:r>
            <a:r>
              <a:rPr sz="2400" spc="-15" dirty="0">
                <a:latin typeface="Carlito"/>
                <a:cs typeface="Carlito"/>
              </a:rPr>
              <a:t>este </a:t>
            </a:r>
            <a:r>
              <a:rPr sz="2400" spc="-5" dirty="0">
                <a:latin typeface="Carlito"/>
                <a:cs typeface="Carlito"/>
              </a:rPr>
              <a:t>eliminată, </a:t>
            </a:r>
            <a:r>
              <a:rPr sz="2400" dirty="0">
                <a:latin typeface="Carlito"/>
                <a:cs typeface="Carlito"/>
              </a:rPr>
              <a:t>o </a:t>
            </a:r>
            <a:r>
              <a:rPr sz="2400" spc="-5" dirty="0">
                <a:latin typeface="Carlito"/>
                <a:cs typeface="Carlito"/>
              </a:rPr>
              <a:t>nouă </a:t>
            </a:r>
            <a:r>
              <a:rPr sz="2400" dirty="0">
                <a:latin typeface="Carlito"/>
                <a:cs typeface="Carlito"/>
              </a:rPr>
              <a:t>ecuaţie </a:t>
            </a:r>
            <a:r>
              <a:rPr sz="2400" spc="-15" dirty="0">
                <a:latin typeface="Carlito"/>
                <a:cs typeface="Carlito"/>
              </a:rPr>
              <a:t>este  </a:t>
            </a:r>
            <a:r>
              <a:rPr sz="2400" spc="-10" dirty="0">
                <a:latin typeface="Carlito"/>
                <a:cs typeface="Carlito"/>
              </a:rPr>
              <a:t>calculată </a:t>
            </a:r>
            <a:r>
              <a:rPr sz="2400" spc="-5" dirty="0">
                <a:latin typeface="Carlito"/>
                <a:cs typeface="Carlito"/>
              </a:rPr>
              <a:t>şi un nou </a:t>
            </a:r>
            <a:r>
              <a:rPr sz="2400" spc="-15" dirty="0">
                <a:latin typeface="Carlito"/>
                <a:cs typeface="Carlito"/>
              </a:rPr>
              <a:t>test </a:t>
            </a:r>
            <a:r>
              <a:rPr sz="2400" dirty="0">
                <a:latin typeface="Carlito"/>
                <a:cs typeface="Carlito"/>
              </a:rPr>
              <a:t>F </a:t>
            </a:r>
            <a:r>
              <a:rPr sz="2400" spc="-15" dirty="0">
                <a:latin typeface="Carlito"/>
                <a:cs typeface="Carlito"/>
              </a:rPr>
              <a:t>este efectuat </a:t>
            </a:r>
            <a:r>
              <a:rPr sz="2400" spc="-10" dirty="0">
                <a:latin typeface="Carlito"/>
                <a:cs typeface="Carlito"/>
              </a:rPr>
              <a:t>pentru </a:t>
            </a:r>
            <a:r>
              <a:rPr sz="2400" spc="-5" dirty="0">
                <a:latin typeface="Carlito"/>
                <a:cs typeface="Carlito"/>
              </a:rPr>
              <a:t>variabilele  rămase, urmat de eventuala eliminare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unei alte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variabile.</a:t>
            </a:r>
            <a:endParaRPr sz="2400" dirty="0">
              <a:latin typeface="Carlito"/>
              <a:cs typeface="Carlito"/>
            </a:endParaRPr>
          </a:p>
          <a:p>
            <a:pPr marL="355600" marR="447675" indent="-342900">
              <a:lnSpc>
                <a:spcPct val="8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Procesul continuă </a:t>
            </a:r>
            <a:r>
              <a:rPr sz="2400" spc="-5" dirty="0">
                <a:latin typeface="Carlito"/>
                <a:cs typeface="Carlito"/>
              </a:rPr>
              <a:t>până când doar variabilele semnificative  </a:t>
            </a:r>
            <a:r>
              <a:rPr sz="2400" spc="-10" dirty="0">
                <a:latin typeface="Carlito"/>
                <a:cs typeface="Carlito"/>
              </a:rPr>
              <a:t>rămân </a:t>
            </a:r>
            <a:r>
              <a:rPr sz="2400" dirty="0">
                <a:latin typeface="Carlito"/>
                <a:cs typeface="Carlito"/>
              </a:rPr>
              <a:t>în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ecuaţie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90600" y="0"/>
            <a:ext cx="7584567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735" marR="5080" indent="-66167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FF0000"/>
                </a:solidFill>
              </a:rPr>
              <a:t>Concluzii </a:t>
            </a:r>
            <a:r>
              <a:rPr b="1" dirty="0">
                <a:solidFill>
                  <a:srgbClr val="FF0000"/>
                </a:solidFill>
              </a:rPr>
              <a:t>la </a:t>
            </a:r>
            <a:r>
              <a:rPr b="1" spc="-15" dirty="0">
                <a:solidFill>
                  <a:srgbClr val="FF0000"/>
                </a:solidFill>
              </a:rPr>
              <a:t>alegerea metodei </a:t>
            </a:r>
            <a:r>
              <a:rPr b="1" spc="-5" dirty="0">
                <a:solidFill>
                  <a:srgbClr val="FF0000"/>
                </a:solidFill>
              </a:rPr>
              <a:t>de  </a:t>
            </a:r>
            <a:r>
              <a:rPr b="1" spc="-15" dirty="0">
                <a:solidFill>
                  <a:srgbClr val="FF0000"/>
                </a:solidFill>
              </a:rPr>
              <a:t>introducere </a:t>
            </a:r>
            <a:r>
              <a:rPr b="1" dirty="0">
                <a:solidFill>
                  <a:srgbClr val="FF0000"/>
                </a:solidFill>
              </a:rPr>
              <a:t>a</a:t>
            </a:r>
            <a:r>
              <a:rPr b="1" spc="-65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variabilelor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35940" y="1752600"/>
            <a:ext cx="8049259" cy="36157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122045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metoda „secvenţială” </a:t>
            </a:r>
            <a:r>
              <a:rPr sz="2800" spc="-5" dirty="0">
                <a:latin typeface="Carlito"/>
                <a:cs typeface="Carlito"/>
              </a:rPr>
              <a:t>şi cea </a:t>
            </a:r>
            <a:r>
              <a:rPr sz="2800" spc="-10" dirty="0">
                <a:latin typeface="Carlito"/>
                <a:cs typeface="Carlito"/>
              </a:rPr>
              <a:t>„pas </a:t>
            </a:r>
            <a:r>
              <a:rPr sz="2800" spc="-5" dirty="0">
                <a:latin typeface="Carlito"/>
                <a:cs typeface="Carlito"/>
              </a:rPr>
              <a:t>cu </a:t>
            </a:r>
            <a:r>
              <a:rPr sz="2800" spc="-10" dirty="0">
                <a:latin typeface="Carlito"/>
                <a:cs typeface="Carlito"/>
              </a:rPr>
              <a:t>pas” </a:t>
            </a:r>
            <a:r>
              <a:rPr sz="2800" spc="-15" dirty="0">
                <a:latin typeface="Carlito"/>
                <a:cs typeface="Carlito"/>
              </a:rPr>
              <a:t>sunt  </a:t>
            </a:r>
            <a:r>
              <a:rPr sz="2800" spc="-10" dirty="0">
                <a:latin typeface="Carlito"/>
                <a:cs typeface="Carlito"/>
              </a:rPr>
              <a:t>superioare metodei</a:t>
            </a:r>
            <a:r>
              <a:rPr sz="2800" spc="20" dirty="0">
                <a:latin typeface="Carlito"/>
                <a:cs typeface="Carlito"/>
              </a:rPr>
              <a:t> </a:t>
            </a:r>
            <a:r>
              <a:rPr sz="2800" spc="-35" dirty="0">
                <a:latin typeface="Carlito"/>
                <a:cs typeface="Carlito"/>
              </a:rPr>
              <a:t>„standard”.</a:t>
            </a:r>
            <a:endParaRPr sz="2800" dirty="0">
              <a:latin typeface="Carlito"/>
              <a:cs typeface="Carlito"/>
            </a:endParaRPr>
          </a:p>
          <a:p>
            <a:pPr marL="756285" marR="452120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în </a:t>
            </a:r>
            <a:r>
              <a:rPr sz="2400" spc="-10" dirty="0">
                <a:latin typeface="Carlito"/>
                <a:cs typeface="Carlito"/>
              </a:rPr>
              <a:t>cazul metodei </a:t>
            </a:r>
            <a:r>
              <a:rPr sz="2400" spc="-5" dirty="0">
                <a:latin typeface="Carlito"/>
                <a:cs typeface="Carlito"/>
              </a:rPr>
              <a:t>secvenţiale, </a:t>
            </a:r>
            <a:r>
              <a:rPr sz="2400" dirty="0">
                <a:latin typeface="Carlito"/>
                <a:cs typeface="Carlito"/>
              </a:rPr>
              <a:t>decizia </a:t>
            </a:r>
            <a:r>
              <a:rPr sz="2400" spc="-5" dirty="0">
                <a:latin typeface="Carlito"/>
                <a:cs typeface="Carlito"/>
              </a:rPr>
              <a:t>de selecţionare </a:t>
            </a:r>
            <a:r>
              <a:rPr sz="2400" dirty="0">
                <a:latin typeface="Carlito"/>
                <a:cs typeface="Carlito"/>
              </a:rPr>
              <a:t>a  </a:t>
            </a:r>
            <a:r>
              <a:rPr sz="2400" spc="-10" dirty="0">
                <a:latin typeface="Carlito"/>
                <a:cs typeface="Carlito"/>
              </a:rPr>
              <a:t>variabilelor introduse </a:t>
            </a:r>
            <a:r>
              <a:rPr sz="2400" dirty="0">
                <a:latin typeface="Carlito"/>
                <a:cs typeface="Carlito"/>
              </a:rPr>
              <a:t>în </a:t>
            </a:r>
            <a:r>
              <a:rPr sz="2400" spc="-5" dirty="0">
                <a:latin typeface="Carlito"/>
                <a:cs typeface="Carlito"/>
              </a:rPr>
              <a:t>ecuaţie </a:t>
            </a:r>
            <a:r>
              <a:rPr sz="2400" dirty="0">
                <a:latin typeface="Carlito"/>
                <a:cs typeface="Carlito"/>
              </a:rPr>
              <a:t>aparţine</a:t>
            </a:r>
            <a:r>
              <a:rPr sz="2400" spc="-10" dirty="0">
                <a:latin typeface="Carlito"/>
                <a:cs typeface="Carlito"/>
              </a:rPr>
              <a:t> cercetătorului</a:t>
            </a:r>
            <a:endParaRPr sz="2400" dirty="0">
              <a:latin typeface="Carlito"/>
              <a:cs typeface="Carlito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în </a:t>
            </a:r>
            <a:r>
              <a:rPr sz="2400" spc="-10" dirty="0">
                <a:latin typeface="Carlito"/>
                <a:cs typeface="Carlito"/>
              </a:rPr>
              <a:t>cazul metodei </a:t>
            </a:r>
            <a:r>
              <a:rPr sz="2400" spc="-5" dirty="0">
                <a:latin typeface="Carlito"/>
                <a:cs typeface="Carlito"/>
              </a:rPr>
              <a:t>pas </a:t>
            </a:r>
            <a:r>
              <a:rPr sz="2400" dirty="0">
                <a:latin typeface="Carlito"/>
                <a:cs typeface="Carlito"/>
              </a:rPr>
              <a:t>cu </a:t>
            </a:r>
            <a:r>
              <a:rPr sz="2400" spc="-5" dirty="0">
                <a:latin typeface="Carlito"/>
                <a:cs typeface="Carlito"/>
              </a:rPr>
              <a:t>pas, </a:t>
            </a:r>
            <a:r>
              <a:rPr sz="2400" spc="-15" dirty="0">
                <a:latin typeface="Carlito"/>
                <a:cs typeface="Carlito"/>
              </a:rPr>
              <a:t>programul este </a:t>
            </a:r>
            <a:r>
              <a:rPr sz="2400" dirty="0">
                <a:latin typeface="Carlito"/>
                <a:cs typeface="Carlito"/>
              </a:rPr>
              <a:t>cel </a:t>
            </a:r>
            <a:r>
              <a:rPr sz="2400" spc="-15" dirty="0">
                <a:latin typeface="Carlito"/>
                <a:cs typeface="Carlito"/>
              </a:rPr>
              <a:t>care face </a:t>
            </a:r>
            <a:r>
              <a:rPr sz="2400" dirty="0">
                <a:latin typeface="Carlito"/>
                <a:cs typeface="Carlito"/>
              </a:rPr>
              <a:t>în  mod </a:t>
            </a:r>
            <a:r>
              <a:rPr sz="2400" spc="-10" dirty="0">
                <a:latin typeface="Carlito"/>
                <a:cs typeface="Carlito"/>
              </a:rPr>
              <a:t>automat </a:t>
            </a:r>
            <a:r>
              <a:rPr sz="2400" spc="-5" dirty="0">
                <a:latin typeface="Carlito"/>
                <a:cs typeface="Carlito"/>
              </a:rPr>
              <a:t>selecţia, </a:t>
            </a:r>
            <a:r>
              <a:rPr sz="2400" dirty="0">
                <a:latin typeface="Carlito"/>
                <a:cs typeface="Carlito"/>
              </a:rPr>
              <a:t>în </a:t>
            </a:r>
            <a:r>
              <a:rPr sz="2400" spc="-5" dirty="0">
                <a:latin typeface="Carlito"/>
                <a:cs typeface="Carlito"/>
              </a:rPr>
              <a:t>funcţie de </a:t>
            </a:r>
            <a:r>
              <a:rPr sz="2400" spc="-10" dirty="0">
                <a:latin typeface="Carlito"/>
                <a:cs typeface="Carlito"/>
              </a:rPr>
              <a:t>parametri fixaţi </a:t>
            </a:r>
            <a:r>
              <a:rPr sz="2400" spc="-5" dirty="0">
                <a:latin typeface="Carlito"/>
                <a:cs typeface="Carlito"/>
              </a:rPr>
              <a:t>de  analist</a:t>
            </a:r>
            <a:endParaRPr sz="2400" dirty="0">
              <a:latin typeface="Carlito"/>
              <a:cs typeface="Carlito"/>
            </a:endParaRPr>
          </a:p>
          <a:p>
            <a:pPr marL="1155700" lvl="2" indent="-229235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Carlito"/>
                <a:cs typeface="Carlito"/>
              </a:rPr>
              <a:t>…</a:t>
            </a:r>
            <a:r>
              <a:rPr sz="2000" spc="-20" dirty="0">
                <a:latin typeface="Carlito"/>
                <a:cs typeface="Carlito"/>
              </a:rPr>
              <a:t> controversată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991600" cy="5873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555625">
              <a:lnSpc>
                <a:spcPct val="100000"/>
              </a:lnSpc>
              <a:spcBef>
                <a:spcPts val="740"/>
              </a:spcBef>
            </a:pP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Analiza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de </a:t>
            </a: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putere </a:t>
            </a:r>
            <a:r>
              <a:rPr sz="3200" b="1" spc="-10" dirty="0">
                <a:solidFill>
                  <a:srgbClr val="FF0000"/>
                </a:solidFill>
                <a:latin typeface="Carlito"/>
                <a:cs typeface="Carlito"/>
              </a:rPr>
              <a:t>pentru </a:t>
            </a: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regresia</a:t>
            </a:r>
            <a:r>
              <a:rPr sz="3200" b="1" spc="-6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multiplă</a:t>
            </a:r>
            <a:endParaRPr sz="3200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063175"/>
            <a:ext cx="7875905" cy="3642664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stabilirea </a:t>
            </a:r>
            <a:r>
              <a:rPr sz="2800" spc="-10" dirty="0">
                <a:latin typeface="Carlito"/>
                <a:cs typeface="Carlito"/>
              </a:rPr>
              <a:t>volumul </a:t>
            </a:r>
            <a:r>
              <a:rPr sz="2800" spc="-5" dirty="0">
                <a:latin typeface="Carlito"/>
                <a:cs typeface="Carlito"/>
              </a:rPr>
              <a:t>eșantionului în funcție</a:t>
            </a:r>
            <a:r>
              <a:rPr sz="2800" spc="14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de: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mărimea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efectului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numărul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predictorilor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puterea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testului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Recomandări:</a:t>
            </a:r>
            <a:endParaRPr sz="2800" dirty="0">
              <a:latin typeface="Carlito"/>
              <a:cs typeface="Carlito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15/1 (pentru 150 de subiecţi se </a:t>
            </a:r>
            <a:r>
              <a:rPr sz="2400" spc="-15" dirty="0">
                <a:latin typeface="Carlito"/>
                <a:cs typeface="Carlito"/>
              </a:rPr>
              <a:t>poate </a:t>
            </a:r>
            <a:r>
              <a:rPr sz="2400" spc="-10" dirty="0">
                <a:latin typeface="Carlito"/>
                <a:cs typeface="Carlito"/>
              </a:rPr>
              <a:t>miza </a:t>
            </a:r>
            <a:r>
              <a:rPr sz="2400" spc="-5" dirty="0">
                <a:latin typeface="Carlito"/>
                <a:cs typeface="Carlito"/>
              </a:rPr>
              <a:t>pe </a:t>
            </a:r>
            <a:r>
              <a:rPr sz="2400" dirty="0">
                <a:latin typeface="Carlito"/>
                <a:cs typeface="Carlito"/>
              </a:rPr>
              <a:t>cel mult 10  </a:t>
            </a:r>
            <a:r>
              <a:rPr sz="2400" spc="-5" dirty="0">
                <a:latin typeface="Carlito"/>
                <a:cs typeface="Carlito"/>
              </a:rPr>
              <a:t>variabile independente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(predictori)</a:t>
            </a:r>
            <a:endParaRPr sz="2400" dirty="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245" dirty="0">
                <a:latin typeface="Arial"/>
                <a:cs typeface="Arial"/>
              </a:rPr>
              <a:t> </a:t>
            </a:r>
            <a:r>
              <a:rPr sz="2400" spc="-5" dirty="0">
                <a:latin typeface="Carlito"/>
                <a:cs typeface="Carlito"/>
              </a:rPr>
              <a:t>N≥50+8*</a:t>
            </a:r>
            <a:r>
              <a:rPr sz="2400" i="1" spc="-5" dirty="0">
                <a:latin typeface="Carlito"/>
                <a:cs typeface="Carlito"/>
              </a:rPr>
              <a:t>m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63175"/>
            <a:ext cx="3807460" cy="238078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Mărimea</a:t>
            </a:r>
            <a:r>
              <a:rPr sz="2800" spc="-5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efectului</a:t>
            </a:r>
            <a:endParaRPr sz="28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605"/>
              </a:spcBef>
              <a:tabLst>
                <a:tab pos="1571625" algn="l"/>
              </a:tabLst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dirty="0">
                <a:latin typeface="Carlito"/>
                <a:cs typeface="Carlito"/>
              </a:rPr>
              <a:t>Mic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=	</a:t>
            </a:r>
            <a:r>
              <a:rPr sz="2400" spc="-5" dirty="0">
                <a:latin typeface="Carlito"/>
                <a:cs typeface="Carlito"/>
              </a:rPr>
              <a:t>0.02</a:t>
            </a:r>
            <a:endParaRPr sz="24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dirty="0">
                <a:latin typeface="Carlito"/>
                <a:cs typeface="Carlito"/>
              </a:rPr>
              <a:t>Mediu =</a:t>
            </a:r>
            <a:r>
              <a:rPr sz="2400" spc="2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0.15</a:t>
            </a:r>
            <a:endParaRPr sz="24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10" dirty="0">
                <a:latin typeface="Carlito"/>
                <a:cs typeface="Carlito"/>
              </a:rPr>
              <a:t>Mare </a:t>
            </a:r>
            <a:r>
              <a:rPr sz="2400" dirty="0">
                <a:latin typeface="Carlito"/>
                <a:cs typeface="Carlito"/>
              </a:rPr>
              <a:t>=</a:t>
            </a:r>
            <a:r>
              <a:rPr sz="2400" spc="22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0.35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G*Power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96380" y="1577069"/>
            <a:ext cx="833755" cy="0"/>
          </a:xfrm>
          <a:custGeom>
            <a:avLst/>
            <a:gdLst/>
            <a:ahLst/>
            <a:cxnLst/>
            <a:rect l="l" t="t" r="r" b="b"/>
            <a:pathLst>
              <a:path w="833754">
                <a:moveTo>
                  <a:pt x="0" y="0"/>
                </a:moveTo>
                <a:lnTo>
                  <a:pt x="833527" y="0"/>
                </a:lnTo>
              </a:path>
            </a:pathLst>
          </a:custGeom>
          <a:ln w="14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44088" y="1576415"/>
            <a:ext cx="870585" cy="429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50" dirty="0">
                <a:latin typeface="Times New Roman"/>
                <a:cs typeface="Times New Roman"/>
              </a:rPr>
              <a:t>1</a:t>
            </a:r>
            <a:r>
              <a:rPr sz="2650" spc="-540" dirty="0">
                <a:latin typeface="Times New Roman"/>
                <a:cs typeface="Times New Roman"/>
              </a:rPr>
              <a:t> </a:t>
            </a:r>
            <a:r>
              <a:rPr sz="2650" dirty="0">
                <a:latin typeface="Symbol"/>
                <a:cs typeface="Symbol"/>
              </a:rPr>
              <a:t></a:t>
            </a:r>
            <a:r>
              <a:rPr sz="2650" dirty="0">
                <a:latin typeface="Times New Roman"/>
                <a:cs typeface="Times New Roman"/>
              </a:rPr>
              <a:t> </a:t>
            </a:r>
            <a:r>
              <a:rPr sz="2650" i="1" spc="105" dirty="0">
                <a:latin typeface="Times New Roman"/>
                <a:cs typeface="Times New Roman"/>
              </a:rPr>
              <a:t>R</a:t>
            </a:r>
            <a:r>
              <a:rPr sz="2325" spc="157" baseline="43010" dirty="0">
                <a:latin typeface="Times New Roman"/>
                <a:cs typeface="Times New Roman"/>
              </a:rPr>
              <a:t>2</a:t>
            </a:r>
            <a:endParaRPr sz="2325" baseline="4301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99434" y="947607"/>
            <a:ext cx="407670" cy="429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975" i="1" spc="157" baseline="-25157" dirty="0">
                <a:latin typeface="Times New Roman"/>
                <a:cs typeface="Times New Roman"/>
              </a:rPr>
              <a:t>R</a:t>
            </a:r>
            <a:r>
              <a:rPr sz="1550" spc="105" dirty="0">
                <a:latin typeface="Times New Roman"/>
                <a:cs typeface="Times New Roman"/>
              </a:rPr>
              <a:t>2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6815" y="1300986"/>
            <a:ext cx="123825" cy="261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50" spc="-5" dirty="0">
                <a:latin typeface="Times New Roman"/>
                <a:cs typeface="Times New Roman"/>
              </a:rPr>
              <a:t>2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16999" y="1312041"/>
            <a:ext cx="610870" cy="429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2115" algn="l"/>
              </a:tabLst>
            </a:pPr>
            <a:r>
              <a:rPr sz="2650" i="1" dirty="0">
                <a:latin typeface="Times New Roman"/>
                <a:cs typeface="Times New Roman"/>
              </a:rPr>
              <a:t>f	</a:t>
            </a:r>
            <a:r>
              <a:rPr sz="2650" dirty="0">
                <a:latin typeface="Symbol"/>
                <a:cs typeface="Symbol"/>
              </a:rPr>
              <a:t></a:t>
            </a:r>
            <a:endParaRPr sz="2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14600" y="228600"/>
            <a:ext cx="5474335" cy="856615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1593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5"/>
              </a:spcBef>
            </a:pPr>
            <a:r>
              <a:rPr sz="3200" b="1" spc="-5" dirty="0">
                <a:latin typeface="Carlito"/>
                <a:cs typeface="Carlito"/>
              </a:rPr>
              <a:t>Tipuri </a:t>
            </a:r>
            <a:r>
              <a:rPr sz="3200" b="1" dirty="0">
                <a:latin typeface="Carlito"/>
                <a:cs typeface="Carlito"/>
              </a:rPr>
              <a:t>de </a:t>
            </a:r>
            <a:r>
              <a:rPr sz="3200" b="1" spc="-15" dirty="0">
                <a:latin typeface="Carlito"/>
                <a:cs typeface="Carlito"/>
              </a:rPr>
              <a:t>regresie</a:t>
            </a:r>
            <a:r>
              <a:rPr sz="3200" b="1" spc="-40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liniară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064" y="1423542"/>
            <a:ext cx="45551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20" dirty="0">
                <a:latin typeface="Carlito"/>
                <a:cs typeface="Carlito"/>
              </a:rPr>
              <a:t>Regresia</a:t>
            </a:r>
            <a:r>
              <a:rPr sz="2800" b="1" spc="-15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simplă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400" y="1852740"/>
            <a:ext cx="5562600" cy="4226798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756285" indent="-287020">
              <a:lnSpc>
                <a:spcPct val="100000"/>
              </a:lnSpc>
              <a:spcBef>
                <a:spcPts val="6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o </a:t>
            </a:r>
            <a:r>
              <a:rPr sz="2400" spc="-15" dirty="0">
                <a:latin typeface="Carlito"/>
                <a:cs typeface="Carlito"/>
              </a:rPr>
              <a:t>singură </a:t>
            </a:r>
            <a:r>
              <a:rPr sz="2400" spc="-5" dirty="0">
                <a:latin typeface="Carlito"/>
                <a:cs typeface="Carlito"/>
              </a:rPr>
              <a:t>variabilă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predictor</a:t>
            </a:r>
            <a:endParaRPr sz="2400" dirty="0">
              <a:latin typeface="Carlito"/>
              <a:cs typeface="Carlito"/>
            </a:endParaRPr>
          </a:p>
          <a:p>
            <a:pPr marL="756285" marR="487045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se </a:t>
            </a:r>
            <a:r>
              <a:rPr sz="2400" spc="-15" dirty="0">
                <a:latin typeface="Carlito"/>
                <a:cs typeface="Carlito"/>
              </a:rPr>
              <a:t>bazează </a:t>
            </a:r>
            <a:r>
              <a:rPr sz="2400" spc="-5" dirty="0">
                <a:latin typeface="Carlito"/>
                <a:cs typeface="Carlito"/>
              </a:rPr>
              <a:t>pe </a:t>
            </a:r>
            <a:r>
              <a:rPr sz="2400" spc="-10" dirty="0">
                <a:latin typeface="Carlito"/>
                <a:cs typeface="Carlito"/>
              </a:rPr>
              <a:t>corelaţia </a:t>
            </a:r>
            <a:r>
              <a:rPr sz="2400" spc="-5" dirty="0">
                <a:latin typeface="Carlito"/>
                <a:cs typeface="Carlito"/>
              </a:rPr>
              <a:t>simplă  </a:t>
            </a:r>
            <a:r>
              <a:rPr sz="2400" spc="-15" dirty="0">
                <a:latin typeface="Carlito"/>
                <a:cs typeface="Carlito"/>
              </a:rPr>
              <a:t>dintre </a:t>
            </a:r>
            <a:r>
              <a:rPr sz="2400" spc="-5" dirty="0">
                <a:latin typeface="Carlito"/>
                <a:cs typeface="Carlito"/>
              </a:rPr>
              <a:t>criteriu şi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predictor</a:t>
            </a:r>
            <a:endParaRPr sz="2400" dirty="0">
              <a:latin typeface="Carlito"/>
              <a:cs typeface="Carlito"/>
            </a:endParaRPr>
          </a:p>
          <a:p>
            <a:pPr marL="720725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800" b="1" spc="-20" dirty="0">
                <a:latin typeface="Carlito"/>
                <a:cs typeface="Carlito"/>
              </a:rPr>
              <a:t>Regresia</a:t>
            </a:r>
            <a:r>
              <a:rPr sz="2800" b="1" spc="30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multiplă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1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mai </a:t>
            </a:r>
            <a:r>
              <a:rPr sz="2400" spc="-5" dirty="0">
                <a:latin typeface="Carlito"/>
                <a:cs typeface="Carlito"/>
              </a:rPr>
              <a:t>multe </a:t>
            </a:r>
            <a:r>
              <a:rPr sz="2400" spc="-10" dirty="0">
                <a:latin typeface="Carlito"/>
                <a:cs typeface="Carlito"/>
              </a:rPr>
              <a:t>variabile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predictor</a:t>
            </a:r>
            <a:endParaRPr sz="2400" dirty="0">
              <a:latin typeface="Carlito"/>
              <a:cs typeface="Carlito"/>
            </a:endParaRPr>
          </a:p>
          <a:p>
            <a:pPr marL="756285" marR="273050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se </a:t>
            </a:r>
            <a:r>
              <a:rPr sz="2400" spc="-15" dirty="0">
                <a:latin typeface="Carlito"/>
                <a:cs typeface="Carlito"/>
              </a:rPr>
              <a:t>bazează </a:t>
            </a:r>
            <a:r>
              <a:rPr sz="2400" spc="-5" dirty="0">
                <a:latin typeface="Carlito"/>
                <a:cs typeface="Carlito"/>
              </a:rPr>
              <a:t>pe </a:t>
            </a:r>
            <a:r>
              <a:rPr sz="2400" spc="-10" dirty="0">
                <a:latin typeface="Carlito"/>
                <a:cs typeface="Carlito"/>
              </a:rPr>
              <a:t>corelaţia </a:t>
            </a:r>
            <a:r>
              <a:rPr sz="2400" dirty="0">
                <a:latin typeface="Carlito"/>
                <a:cs typeface="Carlito"/>
              </a:rPr>
              <a:t>multiplă  </a:t>
            </a:r>
            <a:r>
              <a:rPr sz="2400" spc="-15" dirty="0">
                <a:latin typeface="Carlito"/>
                <a:cs typeface="Carlito"/>
              </a:rPr>
              <a:t>dintre </a:t>
            </a:r>
            <a:r>
              <a:rPr sz="2400" spc="-5" dirty="0">
                <a:latin typeface="Carlito"/>
                <a:cs typeface="Carlito"/>
              </a:rPr>
              <a:t>criteriu şi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predictori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situaţia tipică </a:t>
            </a:r>
            <a:r>
              <a:rPr sz="2400" dirty="0">
                <a:latin typeface="Carlito"/>
                <a:cs typeface="Carlito"/>
              </a:rPr>
              <a:t>în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psihologie:</a:t>
            </a:r>
            <a:endParaRPr sz="2400" dirty="0">
              <a:latin typeface="Carlito"/>
              <a:cs typeface="Carlito"/>
            </a:endParaRPr>
          </a:p>
          <a:p>
            <a:pPr marL="756285">
              <a:lnSpc>
                <a:spcPct val="100000"/>
              </a:lnSpc>
              <a:tabLst>
                <a:tab pos="2710180" algn="l"/>
              </a:tabLst>
            </a:pPr>
            <a:r>
              <a:rPr sz="2400" spc="-5" dirty="0">
                <a:latin typeface="Carlito"/>
                <a:cs typeface="Carlito"/>
              </a:rPr>
              <a:t>selecţia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bazată	</a:t>
            </a:r>
            <a:r>
              <a:rPr sz="2400" spc="-5" dirty="0">
                <a:latin typeface="Carlito"/>
                <a:cs typeface="Carlito"/>
              </a:rPr>
              <a:t>pe </a:t>
            </a:r>
            <a:r>
              <a:rPr sz="2400" spc="-10" dirty="0">
                <a:latin typeface="Carlito"/>
                <a:cs typeface="Carlito"/>
              </a:rPr>
              <a:t>baterii </a:t>
            </a:r>
            <a:r>
              <a:rPr sz="2400" spc="-5" dirty="0">
                <a:latin typeface="Carlito"/>
                <a:cs typeface="Carlito"/>
              </a:rPr>
              <a:t>de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teste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06206" y="6431381"/>
            <a:ext cx="1022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724905" y="2061210"/>
            <a:ext cx="1080770" cy="576580"/>
          </a:xfrm>
          <a:custGeom>
            <a:avLst/>
            <a:gdLst/>
            <a:ahLst/>
            <a:cxnLst/>
            <a:rect l="l" t="t" r="r" b="b"/>
            <a:pathLst>
              <a:path w="1080770" h="576580">
                <a:moveTo>
                  <a:pt x="0" y="288036"/>
                </a:moveTo>
                <a:lnTo>
                  <a:pt x="14271" y="221975"/>
                </a:lnTo>
                <a:lnTo>
                  <a:pt x="54921" y="161341"/>
                </a:lnTo>
                <a:lnTo>
                  <a:pt x="84124" y="133599"/>
                </a:lnTo>
                <a:lnTo>
                  <a:pt x="118705" y="107861"/>
                </a:lnTo>
                <a:lnTo>
                  <a:pt x="158257" y="84343"/>
                </a:lnTo>
                <a:lnTo>
                  <a:pt x="202376" y="63261"/>
                </a:lnTo>
                <a:lnTo>
                  <a:pt x="250655" y="44830"/>
                </a:lnTo>
                <a:lnTo>
                  <a:pt x="302689" y="29267"/>
                </a:lnTo>
                <a:lnTo>
                  <a:pt x="358072" y="16786"/>
                </a:lnTo>
                <a:lnTo>
                  <a:pt x="416398" y="7604"/>
                </a:lnTo>
                <a:lnTo>
                  <a:pt x="477262" y="1937"/>
                </a:lnTo>
                <a:lnTo>
                  <a:pt x="540258" y="0"/>
                </a:lnTo>
                <a:lnTo>
                  <a:pt x="603253" y="1937"/>
                </a:lnTo>
                <a:lnTo>
                  <a:pt x="664117" y="7604"/>
                </a:lnTo>
                <a:lnTo>
                  <a:pt x="722443" y="16786"/>
                </a:lnTo>
                <a:lnTo>
                  <a:pt x="777826" y="29267"/>
                </a:lnTo>
                <a:lnTo>
                  <a:pt x="829860" y="44830"/>
                </a:lnTo>
                <a:lnTo>
                  <a:pt x="878139" y="63261"/>
                </a:lnTo>
                <a:lnTo>
                  <a:pt x="922258" y="84343"/>
                </a:lnTo>
                <a:lnTo>
                  <a:pt x="961810" y="107861"/>
                </a:lnTo>
                <a:lnTo>
                  <a:pt x="996391" y="133599"/>
                </a:lnTo>
                <a:lnTo>
                  <a:pt x="1025594" y="161341"/>
                </a:lnTo>
                <a:lnTo>
                  <a:pt x="1066244" y="221975"/>
                </a:lnTo>
                <a:lnTo>
                  <a:pt x="1080516" y="288036"/>
                </a:lnTo>
                <a:lnTo>
                  <a:pt x="1076880" y="321636"/>
                </a:lnTo>
                <a:lnTo>
                  <a:pt x="1049013" y="385199"/>
                </a:lnTo>
                <a:lnTo>
                  <a:pt x="996391" y="442472"/>
                </a:lnTo>
                <a:lnTo>
                  <a:pt x="961810" y="468210"/>
                </a:lnTo>
                <a:lnTo>
                  <a:pt x="922258" y="491728"/>
                </a:lnTo>
                <a:lnTo>
                  <a:pt x="878139" y="512810"/>
                </a:lnTo>
                <a:lnTo>
                  <a:pt x="829860" y="531241"/>
                </a:lnTo>
                <a:lnTo>
                  <a:pt x="777826" y="546804"/>
                </a:lnTo>
                <a:lnTo>
                  <a:pt x="722443" y="559285"/>
                </a:lnTo>
                <a:lnTo>
                  <a:pt x="664117" y="568467"/>
                </a:lnTo>
                <a:lnTo>
                  <a:pt x="603253" y="574134"/>
                </a:lnTo>
                <a:lnTo>
                  <a:pt x="540258" y="576072"/>
                </a:lnTo>
                <a:lnTo>
                  <a:pt x="477262" y="574134"/>
                </a:lnTo>
                <a:lnTo>
                  <a:pt x="416398" y="568467"/>
                </a:lnTo>
                <a:lnTo>
                  <a:pt x="358072" y="559285"/>
                </a:lnTo>
                <a:lnTo>
                  <a:pt x="302689" y="546804"/>
                </a:lnTo>
                <a:lnTo>
                  <a:pt x="250655" y="531241"/>
                </a:lnTo>
                <a:lnTo>
                  <a:pt x="202376" y="512810"/>
                </a:lnTo>
                <a:lnTo>
                  <a:pt x="158257" y="491728"/>
                </a:lnTo>
                <a:lnTo>
                  <a:pt x="118705" y="468210"/>
                </a:lnTo>
                <a:lnTo>
                  <a:pt x="84124" y="442472"/>
                </a:lnTo>
                <a:lnTo>
                  <a:pt x="54921" y="414730"/>
                </a:lnTo>
                <a:lnTo>
                  <a:pt x="14271" y="354096"/>
                </a:lnTo>
                <a:lnTo>
                  <a:pt x="0" y="28803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91503" y="2184272"/>
            <a:ext cx="147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P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102345" y="2106929"/>
            <a:ext cx="574675" cy="459105"/>
          </a:xfrm>
          <a:custGeom>
            <a:avLst/>
            <a:gdLst/>
            <a:ahLst/>
            <a:cxnLst/>
            <a:rect l="l" t="t" r="r" b="b"/>
            <a:pathLst>
              <a:path w="574675" h="459105">
                <a:moveTo>
                  <a:pt x="0" y="229362"/>
                </a:moveTo>
                <a:lnTo>
                  <a:pt x="4629" y="188148"/>
                </a:lnTo>
                <a:lnTo>
                  <a:pt x="17976" y="149352"/>
                </a:lnTo>
                <a:lnTo>
                  <a:pt x="39228" y="113622"/>
                </a:lnTo>
                <a:lnTo>
                  <a:pt x="67574" y="81609"/>
                </a:lnTo>
                <a:lnTo>
                  <a:pt x="102201" y="53960"/>
                </a:lnTo>
                <a:lnTo>
                  <a:pt x="142296" y="31326"/>
                </a:lnTo>
                <a:lnTo>
                  <a:pt x="187048" y="14355"/>
                </a:lnTo>
                <a:lnTo>
                  <a:pt x="235645" y="3697"/>
                </a:lnTo>
                <a:lnTo>
                  <a:pt x="287274" y="0"/>
                </a:lnTo>
                <a:lnTo>
                  <a:pt x="338902" y="3697"/>
                </a:lnTo>
                <a:lnTo>
                  <a:pt x="387499" y="14355"/>
                </a:lnTo>
                <a:lnTo>
                  <a:pt x="432251" y="31326"/>
                </a:lnTo>
                <a:lnTo>
                  <a:pt x="472346" y="53960"/>
                </a:lnTo>
                <a:lnTo>
                  <a:pt x="506973" y="81609"/>
                </a:lnTo>
                <a:lnTo>
                  <a:pt x="535319" y="113622"/>
                </a:lnTo>
                <a:lnTo>
                  <a:pt x="556571" y="149352"/>
                </a:lnTo>
                <a:lnTo>
                  <a:pt x="569918" y="188148"/>
                </a:lnTo>
                <a:lnTo>
                  <a:pt x="574548" y="229362"/>
                </a:lnTo>
                <a:lnTo>
                  <a:pt x="569918" y="270575"/>
                </a:lnTo>
                <a:lnTo>
                  <a:pt x="556571" y="309372"/>
                </a:lnTo>
                <a:lnTo>
                  <a:pt x="535319" y="345101"/>
                </a:lnTo>
                <a:lnTo>
                  <a:pt x="506973" y="377114"/>
                </a:lnTo>
                <a:lnTo>
                  <a:pt x="472346" y="404763"/>
                </a:lnTo>
                <a:lnTo>
                  <a:pt x="432251" y="427397"/>
                </a:lnTo>
                <a:lnTo>
                  <a:pt x="387499" y="444368"/>
                </a:lnTo>
                <a:lnTo>
                  <a:pt x="338902" y="455026"/>
                </a:lnTo>
                <a:lnTo>
                  <a:pt x="287274" y="458724"/>
                </a:lnTo>
                <a:lnTo>
                  <a:pt x="235645" y="455026"/>
                </a:lnTo>
                <a:lnTo>
                  <a:pt x="187048" y="444368"/>
                </a:lnTo>
                <a:lnTo>
                  <a:pt x="142296" y="427397"/>
                </a:lnTo>
                <a:lnTo>
                  <a:pt x="102201" y="404763"/>
                </a:lnTo>
                <a:lnTo>
                  <a:pt x="67574" y="377114"/>
                </a:lnTo>
                <a:lnTo>
                  <a:pt x="39228" y="345101"/>
                </a:lnTo>
                <a:lnTo>
                  <a:pt x="17976" y="309372"/>
                </a:lnTo>
                <a:lnTo>
                  <a:pt x="4629" y="270575"/>
                </a:lnTo>
                <a:lnTo>
                  <a:pt x="0" y="229362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316214" y="2171446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C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805294" y="2269617"/>
            <a:ext cx="1297305" cy="134620"/>
          </a:xfrm>
          <a:custGeom>
            <a:avLst/>
            <a:gdLst/>
            <a:ahLst/>
            <a:cxnLst/>
            <a:rect l="l" t="t" r="r" b="b"/>
            <a:pathLst>
              <a:path w="1297304" h="134619">
                <a:moveTo>
                  <a:pt x="1272169" y="51688"/>
                </a:moveTo>
                <a:lnTo>
                  <a:pt x="1268349" y="51688"/>
                </a:lnTo>
                <a:lnTo>
                  <a:pt x="1268602" y="80645"/>
                </a:lnTo>
                <a:lnTo>
                  <a:pt x="1215183" y="81233"/>
                </a:lnTo>
                <a:lnTo>
                  <a:pt x="1167891" y="109474"/>
                </a:lnTo>
                <a:lnTo>
                  <a:pt x="1165605" y="118363"/>
                </a:lnTo>
                <a:lnTo>
                  <a:pt x="1169670" y="125349"/>
                </a:lnTo>
                <a:lnTo>
                  <a:pt x="1173860" y="132207"/>
                </a:lnTo>
                <a:lnTo>
                  <a:pt x="1182751" y="134366"/>
                </a:lnTo>
                <a:lnTo>
                  <a:pt x="1297177" y="65912"/>
                </a:lnTo>
                <a:lnTo>
                  <a:pt x="1272169" y="51688"/>
                </a:lnTo>
                <a:close/>
              </a:path>
              <a:path w="1297304" h="134619">
                <a:moveTo>
                  <a:pt x="1214585" y="52286"/>
                </a:moveTo>
                <a:lnTo>
                  <a:pt x="0" y="65786"/>
                </a:lnTo>
                <a:lnTo>
                  <a:pt x="253" y="94615"/>
                </a:lnTo>
                <a:lnTo>
                  <a:pt x="1215183" y="81233"/>
                </a:lnTo>
                <a:lnTo>
                  <a:pt x="1239681" y="66585"/>
                </a:lnTo>
                <a:lnTo>
                  <a:pt x="1214585" y="52286"/>
                </a:lnTo>
                <a:close/>
              </a:path>
              <a:path w="1297304" h="134619">
                <a:moveTo>
                  <a:pt x="1239681" y="66585"/>
                </a:moveTo>
                <a:lnTo>
                  <a:pt x="1215183" y="81233"/>
                </a:lnTo>
                <a:lnTo>
                  <a:pt x="1268602" y="80645"/>
                </a:lnTo>
                <a:lnTo>
                  <a:pt x="1268587" y="78867"/>
                </a:lnTo>
                <a:lnTo>
                  <a:pt x="1261236" y="78867"/>
                </a:lnTo>
                <a:lnTo>
                  <a:pt x="1239681" y="66585"/>
                </a:lnTo>
                <a:close/>
              </a:path>
              <a:path w="1297304" h="134619">
                <a:moveTo>
                  <a:pt x="1260982" y="53848"/>
                </a:moveTo>
                <a:lnTo>
                  <a:pt x="1239681" y="66585"/>
                </a:lnTo>
                <a:lnTo>
                  <a:pt x="1261236" y="78867"/>
                </a:lnTo>
                <a:lnTo>
                  <a:pt x="1260982" y="53848"/>
                </a:lnTo>
                <a:close/>
              </a:path>
              <a:path w="1297304" h="134619">
                <a:moveTo>
                  <a:pt x="1268367" y="53848"/>
                </a:moveTo>
                <a:lnTo>
                  <a:pt x="1260982" y="53848"/>
                </a:lnTo>
                <a:lnTo>
                  <a:pt x="1261236" y="78867"/>
                </a:lnTo>
                <a:lnTo>
                  <a:pt x="1268587" y="78867"/>
                </a:lnTo>
                <a:lnTo>
                  <a:pt x="1268367" y="53848"/>
                </a:lnTo>
                <a:close/>
              </a:path>
              <a:path w="1297304" h="134619">
                <a:moveTo>
                  <a:pt x="1268349" y="51688"/>
                </a:moveTo>
                <a:lnTo>
                  <a:pt x="1214585" y="52286"/>
                </a:lnTo>
                <a:lnTo>
                  <a:pt x="1239681" y="66585"/>
                </a:lnTo>
                <a:lnTo>
                  <a:pt x="1260982" y="53848"/>
                </a:lnTo>
                <a:lnTo>
                  <a:pt x="1268367" y="53848"/>
                </a:lnTo>
                <a:lnTo>
                  <a:pt x="1268349" y="51688"/>
                </a:lnTo>
                <a:close/>
              </a:path>
              <a:path w="1297304" h="134619">
                <a:moveTo>
                  <a:pt x="1181227" y="0"/>
                </a:moveTo>
                <a:lnTo>
                  <a:pt x="1172336" y="2412"/>
                </a:lnTo>
                <a:lnTo>
                  <a:pt x="1168400" y="9398"/>
                </a:lnTo>
                <a:lnTo>
                  <a:pt x="1164462" y="16256"/>
                </a:lnTo>
                <a:lnTo>
                  <a:pt x="1166876" y="25146"/>
                </a:lnTo>
                <a:lnTo>
                  <a:pt x="1214585" y="52286"/>
                </a:lnTo>
                <a:lnTo>
                  <a:pt x="1268349" y="51688"/>
                </a:lnTo>
                <a:lnTo>
                  <a:pt x="1272169" y="51688"/>
                </a:lnTo>
                <a:lnTo>
                  <a:pt x="11812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12941" y="4248150"/>
            <a:ext cx="1080770" cy="576580"/>
          </a:xfrm>
          <a:custGeom>
            <a:avLst/>
            <a:gdLst/>
            <a:ahLst/>
            <a:cxnLst/>
            <a:rect l="l" t="t" r="r" b="b"/>
            <a:pathLst>
              <a:path w="1080770" h="576579">
                <a:moveTo>
                  <a:pt x="0" y="288036"/>
                </a:moveTo>
                <a:lnTo>
                  <a:pt x="14271" y="221975"/>
                </a:lnTo>
                <a:lnTo>
                  <a:pt x="54921" y="161341"/>
                </a:lnTo>
                <a:lnTo>
                  <a:pt x="84124" y="133599"/>
                </a:lnTo>
                <a:lnTo>
                  <a:pt x="118705" y="107861"/>
                </a:lnTo>
                <a:lnTo>
                  <a:pt x="158257" y="84343"/>
                </a:lnTo>
                <a:lnTo>
                  <a:pt x="202376" y="63261"/>
                </a:lnTo>
                <a:lnTo>
                  <a:pt x="250655" y="44830"/>
                </a:lnTo>
                <a:lnTo>
                  <a:pt x="302689" y="29267"/>
                </a:lnTo>
                <a:lnTo>
                  <a:pt x="358072" y="16786"/>
                </a:lnTo>
                <a:lnTo>
                  <a:pt x="416398" y="7604"/>
                </a:lnTo>
                <a:lnTo>
                  <a:pt x="477262" y="1937"/>
                </a:lnTo>
                <a:lnTo>
                  <a:pt x="540258" y="0"/>
                </a:lnTo>
                <a:lnTo>
                  <a:pt x="603253" y="1937"/>
                </a:lnTo>
                <a:lnTo>
                  <a:pt x="664117" y="7604"/>
                </a:lnTo>
                <a:lnTo>
                  <a:pt x="722443" y="16786"/>
                </a:lnTo>
                <a:lnTo>
                  <a:pt x="777826" y="29267"/>
                </a:lnTo>
                <a:lnTo>
                  <a:pt x="829860" y="44830"/>
                </a:lnTo>
                <a:lnTo>
                  <a:pt x="878139" y="63261"/>
                </a:lnTo>
                <a:lnTo>
                  <a:pt x="922258" y="84343"/>
                </a:lnTo>
                <a:lnTo>
                  <a:pt x="961810" y="107861"/>
                </a:lnTo>
                <a:lnTo>
                  <a:pt x="996391" y="133599"/>
                </a:lnTo>
                <a:lnTo>
                  <a:pt x="1025594" y="161341"/>
                </a:lnTo>
                <a:lnTo>
                  <a:pt x="1066244" y="221975"/>
                </a:lnTo>
                <a:lnTo>
                  <a:pt x="1080515" y="288036"/>
                </a:lnTo>
                <a:lnTo>
                  <a:pt x="1076880" y="321636"/>
                </a:lnTo>
                <a:lnTo>
                  <a:pt x="1049013" y="385199"/>
                </a:lnTo>
                <a:lnTo>
                  <a:pt x="996391" y="442472"/>
                </a:lnTo>
                <a:lnTo>
                  <a:pt x="961810" y="468210"/>
                </a:lnTo>
                <a:lnTo>
                  <a:pt x="922258" y="491728"/>
                </a:lnTo>
                <a:lnTo>
                  <a:pt x="878139" y="512810"/>
                </a:lnTo>
                <a:lnTo>
                  <a:pt x="829860" y="531241"/>
                </a:lnTo>
                <a:lnTo>
                  <a:pt x="777826" y="546804"/>
                </a:lnTo>
                <a:lnTo>
                  <a:pt x="722443" y="559285"/>
                </a:lnTo>
                <a:lnTo>
                  <a:pt x="664117" y="568467"/>
                </a:lnTo>
                <a:lnTo>
                  <a:pt x="603253" y="574134"/>
                </a:lnTo>
                <a:lnTo>
                  <a:pt x="540258" y="576072"/>
                </a:lnTo>
                <a:lnTo>
                  <a:pt x="477262" y="574134"/>
                </a:lnTo>
                <a:lnTo>
                  <a:pt x="416398" y="568467"/>
                </a:lnTo>
                <a:lnTo>
                  <a:pt x="358072" y="559285"/>
                </a:lnTo>
                <a:lnTo>
                  <a:pt x="302689" y="546804"/>
                </a:lnTo>
                <a:lnTo>
                  <a:pt x="250655" y="531241"/>
                </a:lnTo>
                <a:lnTo>
                  <a:pt x="202376" y="512810"/>
                </a:lnTo>
                <a:lnTo>
                  <a:pt x="158257" y="491728"/>
                </a:lnTo>
                <a:lnTo>
                  <a:pt x="118705" y="468210"/>
                </a:lnTo>
                <a:lnTo>
                  <a:pt x="84124" y="442472"/>
                </a:lnTo>
                <a:lnTo>
                  <a:pt x="54921" y="414730"/>
                </a:lnTo>
                <a:lnTo>
                  <a:pt x="14271" y="354096"/>
                </a:lnTo>
                <a:lnTo>
                  <a:pt x="0" y="28803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421882" y="4371213"/>
            <a:ext cx="263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P2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390381" y="4293870"/>
            <a:ext cx="574675" cy="459105"/>
          </a:xfrm>
          <a:custGeom>
            <a:avLst/>
            <a:gdLst/>
            <a:ahLst/>
            <a:cxnLst/>
            <a:rect l="l" t="t" r="r" b="b"/>
            <a:pathLst>
              <a:path w="574675" h="459104">
                <a:moveTo>
                  <a:pt x="0" y="229361"/>
                </a:moveTo>
                <a:lnTo>
                  <a:pt x="4629" y="188148"/>
                </a:lnTo>
                <a:lnTo>
                  <a:pt x="17976" y="149351"/>
                </a:lnTo>
                <a:lnTo>
                  <a:pt x="39228" y="113622"/>
                </a:lnTo>
                <a:lnTo>
                  <a:pt x="67574" y="81609"/>
                </a:lnTo>
                <a:lnTo>
                  <a:pt x="102201" y="53960"/>
                </a:lnTo>
                <a:lnTo>
                  <a:pt x="142296" y="31326"/>
                </a:lnTo>
                <a:lnTo>
                  <a:pt x="187048" y="14355"/>
                </a:lnTo>
                <a:lnTo>
                  <a:pt x="235645" y="3697"/>
                </a:lnTo>
                <a:lnTo>
                  <a:pt x="287274" y="0"/>
                </a:lnTo>
                <a:lnTo>
                  <a:pt x="338902" y="3697"/>
                </a:lnTo>
                <a:lnTo>
                  <a:pt x="387499" y="14355"/>
                </a:lnTo>
                <a:lnTo>
                  <a:pt x="432251" y="31326"/>
                </a:lnTo>
                <a:lnTo>
                  <a:pt x="472346" y="53960"/>
                </a:lnTo>
                <a:lnTo>
                  <a:pt x="506973" y="81609"/>
                </a:lnTo>
                <a:lnTo>
                  <a:pt x="535319" y="113622"/>
                </a:lnTo>
                <a:lnTo>
                  <a:pt x="556571" y="149351"/>
                </a:lnTo>
                <a:lnTo>
                  <a:pt x="569918" y="188148"/>
                </a:lnTo>
                <a:lnTo>
                  <a:pt x="574548" y="229361"/>
                </a:lnTo>
                <a:lnTo>
                  <a:pt x="569918" y="270575"/>
                </a:lnTo>
                <a:lnTo>
                  <a:pt x="556571" y="309371"/>
                </a:lnTo>
                <a:lnTo>
                  <a:pt x="535319" y="345101"/>
                </a:lnTo>
                <a:lnTo>
                  <a:pt x="506973" y="377114"/>
                </a:lnTo>
                <a:lnTo>
                  <a:pt x="472346" y="404763"/>
                </a:lnTo>
                <a:lnTo>
                  <a:pt x="432251" y="427397"/>
                </a:lnTo>
                <a:lnTo>
                  <a:pt x="387499" y="444368"/>
                </a:lnTo>
                <a:lnTo>
                  <a:pt x="338902" y="455026"/>
                </a:lnTo>
                <a:lnTo>
                  <a:pt x="287274" y="458723"/>
                </a:lnTo>
                <a:lnTo>
                  <a:pt x="235645" y="455026"/>
                </a:lnTo>
                <a:lnTo>
                  <a:pt x="187048" y="444368"/>
                </a:lnTo>
                <a:lnTo>
                  <a:pt x="142296" y="427397"/>
                </a:lnTo>
                <a:lnTo>
                  <a:pt x="102201" y="404763"/>
                </a:lnTo>
                <a:lnTo>
                  <a:pt x="67574" y="377114"/>
                </a:lnTo>
                <a:lnTo>
                  <a:pt x="39228" y="345101"/>
                </a:lnTo>
                <a:lnTo>
                  <a:pt x="17976" y="309371"/>
                </a:lnTo>
                <a:lnTo>
                  <a:pt x="4629" y="270575"/>
                </a:lnTo>
                <a:lnTo>
                  <a:pt x="0" y="229361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8604250" y="4358081"/>
            <a:ext cx="1466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C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999924" y="4456557"/>
            <a:ext cx="2390775" cy="1245235"/>
            <a:chOff x="5999924" y="4456557"/>
            <a:chExt cx="2390775" cy="1245235"/>
          </a:xfrm>
        </p:grpSpPr>
        <p:sp>
          <p:nvSpPr>
            <p:cNvPr id="20" name="object 20"/>
            <p:cNvSpPr/>
            <p:nvPr/>
          </p:nvSpPr>
          <p:spPr>
            <a:xfrm>
              <a:off x="7093330" y="4456557"/>
              <a:ext cx="1297305" cy="134620"/>
            </a:xfrm>
            <a:custGeom>
              <a:avLst/>
              <a:gdLst/>
              <a:ahLst/>
              <a:cxnLst/>
              <a:rect l="l" t="t" r="r" b="b"/>
              <a:pathLst>
                <a:path w="1297304" h="134620">
                  <a:moveTo>
                    <a:pt x="1272169" y="51689"/>
                  </a:moveTo>
                  <a:lnTo>
                    <a:pt x="1268349" y="51689"/>
                  </a:lnTo>
                  <a:lnTo>
                    <a:pt x="1268602" y="80645"/>
                  </a:lnTo>
                  <a:lnTo>
                    <a:pt x="1215183" y="81233"/>
                  </a:lnTo>
                  <a:lnTo>
                    <a:pt x="1167892" y="109474"/>
                  </a:lnTo>
                  <a:lnTo>
                    <a:pt x="1165605" y="118364"/>
                  </a:lnTo>
                  <a:lnTo>
                    <a:pt x="1169670" y="125349"/>
                  </a:lnTo>
                  <a:lnTo>
                    <a:pt x="1173861" y="132207"/>
                  </a:lnTo>
                  <a:lnTo>
                    <a:pt x="1182751" y="134366"/>
                  </a:lnTo>
                  <a:lnTo>
                    <a:pt x="1297177" y="65913"/>
                  </a:lnTo>
                  <a:lnTo>
                    <a:pt x="1272169" y="51689"/>
                  </a:lnTo>
                  <a:close/>
                </a:path>
                <a:path w="1297304" h="134620">
                  <a:moveTo>
                    <a:pt x="1214585" y="52286"/>
                  </a:moveTo>
                  <a:lnTo>
                    <a:pt x="0" y="65786"/>
                  </a:lnTo>
                  <a:lnTo>
                    <a:pt x="253" y="94615"/>
                  </a:lnTo>
                  <a:lnTo>
                    <a:pt x="1215183" y="81233"/>
                  </a:lnTo>
                  <a:lnTo>
                    <a:pt x="1239681" y="66585"/>
                  </a:lnTo>
                  <a:lnTo>
                    <a:pt x="1214585" y="52286"/>
                  </a:lnTo>
                  <a:close/>
                </a:path>
                <a:path w="1297304" h="134620">
                  <a:moveTo>
                    <a:pt x="1239681" y="66585"/>
                  </a:moveTo>
                  <a:lnTo>
                    <a:pt x="1215183" y="81233"/>
                  </a:lnTo>
                  <a:lnTo>
                    <a:pt x="1268602" y="80645"/>
                  </a:lnTo>
                  <a:lnTo>
                    <a:pt x="1268587" y="78867"/>
                  </a:lnTo>
                  <a:lnTo>
                    <a:pt x="1261237" y="78867"/>
                  </a:lnTo>
                  <a:lnTo>
                    <a:pt x="1239681" y="66585"/>
                  </a:lnTo>
                  <a:close/>
                </a:path>
                <a:path w="1297304" h="134620">
                  <a:moveTo>
                    <a:pt x="1260983" y="53848"/>
                  </a:moveTo>
                  <a:lnTo>
                    <a:pt x="1239681" y="66585"/>
                  </a:lnTo>
                  <a:lnTo>
                    <a:pt x="1261237" y="78867"/>
                  </a:lnTo>
                  <a:lnTo>
                    <a:pt x="1260983" y="53848"/>
                  </a:lnTo>
                  <a:close/>
                </a:path>
                <a:path w="1297304" h="134620">
                  <a:moveTo>
                    <a:pt x="1268367" y="53848"/>
                  </a:moveTo>
                  <a:lnTo>
                    <a:pt x="1260983" y="53848"/>
                  </a:lnTo>
                  <a:lnTo>
                    <a:pt x="1261237" y="78867"/>
                  </a:lnTo>
                  <a:lnTo>
                    <a:pt x="1268587" y="78867"/>
                  </a:lnTo>
                  <a:lnTo>
                    <a:pt x="1268367" y="53848"/>
                  </a:lnTo>
                  <a:close/>
                </a:path>
                <a:path w="1297304" h="134620">
                  <a:moveTo>
                    <a:pt x="1268349" y="51689"/>
                  </a:moveTo>
                  <a:lnTo>
                    <a:pt x="1214585" y="52286"/>
                  </a:lnTo>
                  <a:lnTo>
                    <a:pt x="1239681" y="66585"/>
                  </a:lnTo>
                  <a:lnTo>
                    <a:pt x="1260983" y="53848"/>
                  </a:lnTo>
                  <a:lnTo>
                    <a:pt x="1268367" y="53848"/>
                  </a:lnTo>
                  <a:lnTo>
                    <a:pt x="1268349" y="51689"/>
                  </a:lnTo>
                  <a:close/>
                </a:path>
                <a:path w="1297304" h="134620">
                  <a:moveTo>
                    <a:pt x="1181227" y="0"/>
                  </a:moveTo>
                  <a:lnTo>
                    <a:pt x="1172337" y="2413"/>
                  </a:lnTo>
                  <a:lnTo>
                    <a:pt x="1168400" y="9398"/>
                  </a:lnTo>
                  <a:lnTo>
                    <a:pt x="1164463" y="16256"/>
                  </a:lnTo>
                  <a:lnTo>
                    <a:pt x="1166876" y="25146"/>
                  </a:lnTo>
                  <a:lnTo>
                    <a:pt x="1214585" y="52286"/>
                  </a:lnTo>
                  <a:lnTo>
                    <a:pt x="1268349" y="51689"/>
                  </a:lnTo>
                  <a:lnTo>
                    <a:pt x="1272169" y="51689"/>
                  </a:lnTo>
                  <a:lnTo>
                    <a:pt x="11812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012941" y="5110734"/>
              <a:ext cx="1080770" cy="577850"/>
            </a:xfrm>
            <a:custGeom>
              <a:avLst/>
              <a:gdLst/>
              <a:ahLst/>
              <a:cxnLst/>
              <a:rect l="l" t="t" r="r" b="b"/>
              <a:pathLst>
                <a:path w="1080770" h="577850">
                  <a:moveTo>
                    <a:pt x="0" y="288798"/>
                  </a:moveTo>
                  <a:lnTo>
                    <a:pt x="14271" y="222575"/>
                  </a:lnTo>
                  <a:lnTo>
                    <a:pt x="54921" y="161786"/>
                  </a:lnTo>
                  <a:lnTo>
                    <a:pt x="84124" y="133970"/>
                  </a:lnTo>
                  <a:lnTo>
                    <a:pt x="118705" y="108164"/>
                  </a:lnTo>
                  <a:lnTo>
                    <a:pt x="158257" y="84582"/>
                  </a:lnTo>
                  <a:lnTo>
                    <a:pt x="202376" y="63441"/>
                  </a:lnTo>
                  <a:lnTo>
                    <a:pt x="250655" y="44959"/>
                  </a:lnTo>
                  <a:lnTo>
                    <a:pt x="302689" y="29351"/>
                  </a:lnTo>
                  <a:lnTo>
                    <a:pt x="358072" y="16835"/>
                  </a:lnTo>
                  <a:lnTo>
                    <a:pt x="416398" y="7626"/>
                  </a:lnTo>
                  <a:lnTo>
                    <a:pt x="477262" y="1942"/>
                  </a:lnTo>
                  <a:lnTo>
                    <a:pt x="540258" y="0"/>
                  </a:lnTo>
                  <a:lnTo>
                    <a:pt x="603253" y="1942"/>
                  </a:lnTo>
                  <a:lnTo>
                    <a:pt x="664117" y="7626"/>
                  </a:lnTo>
                  <a:lnTo>
                    <a:pt x="722443" y="16835"/>
                  </a:lnTo>
                  <a:lnTo>
                    <a:pt x="777826" y="29351"/>
                  </a:lnTo>
                  <a:lnTo>
                    <a:pt x="829860" y="44959"/>
                  </a:lnTo>
                  <a:lnTo>
                    <a:pt x="878139" y="63441"/>
                  </a:lnTo>
                  <a:lnTo>
                    <a:pt x="922258" y="84582"/>
                  </a:lnTo>
                  <a:lnTo>
                    <a:pt x="961810" y="108164"/>
                  </a:lnTo>
                  <a:lnTo>
                    <a:pt x="996391" y="133970"/>
                  </a:lnTo>
                  <a:lnTo>
                    <a:pt x="1025594" y="161786"/>
                  </a:lnTo>
                  <a:lnTo>
                    <a:pt x="1066244" y="222575"/>
                  </a:lnTo>
                  <a:lnTo>
                    <a:pt x="1080515" y="288798"/>
                  </a:lnTo>
                  <a:lnTo>
                    <a:pt x="1076880" y="322480"/>
                  </a:lnTo>
                  <a:lnTo>
                    <a:pt x="1049013" y="386202"/>
                  </a:lnTo>
                  <a:lnTo>
                    <a:pt x="996391" y="443625"/>
                  </a:lnTo>
                  <a:lnTo>
                    <a:pt x="961810" y="469431"/>
                  </a:lnTo>
                  <a:lnTo>
                    <a:pt x="922258" y="493014"/>
                  </a:lnTo>
                  <a:lnTo>
                    <a:pt x="878139" y="514154"/>
                  </a:lnTo>
                  <a:lnTo>
                    <a:pt x="829860" y="532636"/>
                  </a:lnTo>
                  <a:lnTo>
                    <a:pt x="777826" y="548244"/>
                  </a:lnTo>
                  <a:lnTo>
                    <a:pt x="722443" y="560760"/>
                  </a:lnTo>
                  <a:lnTo>
                    <a:pt x="664117" y="569969"/>
                  </a:lnTo>
                  <a:lnTo>
                    <a:pt x="603253" y="575653"/>
                  </a:lnTo>
                  <a:lnTo>
                    <a:pt x="540258" y="577596"/>
                  </a:lnTo>
                  <a:lnTo>
                    <a:pt x="477262" y="575653"/>
                  </a:lnTo>
                  <a:lnTo>
                    <a:pt x="416398" y="569969"/>
                  </a:lnTo>
                  <a:lnTo>
                    <a:pt x="358072" y="560760"/>
                  </a:lnTo>
                  <a:lnTo>
                    <a:pt x="302689" y="548244"/>
                  </a:lnTo>
                  <a:lnTo>
                    <a:pt x="250655" y="532636"/>
                  </a:lnTo>
                  <a:lnTo>
                    <a:pt x="202376" y="514154"/>
                  </a:lnTo>
                  <a:lnTo>
                    <a:pt x="158257" y="493014"/>
                  </a:lnTo>
                  <a:lnTo>
                    <a:pt x="118705" y="469431"/>
                  </a:lnTo>
                  <a:lnTo>
                    <a:pt x="84124" y="443625"/>
                  </a:lnTo>
                  <a:lnTo>
                    <a:pt x="54921" y="415809"/>
                  </a:lnTo>
                  <a:lnTo>
                    <a:pt x="14271" y="355020"/>
                  </a:lnTo>
                  <a:lnTo>
                    <a:pt x="0" y="288798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421882" y="5235066"/>
            <a:ext cx="263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P3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12941" y="3457194"/>
            <a:ext cx="1080770" cy="574675"/>
          </a:xfrm>
          <a:custGeom>
            <a:avLst/>
            <a:gdLst/>
            <a:ahLst/>
            <a:cxnLst/>
            <a:rect l="l" t="t" r="r" b="b"/>
            <a:pathLst>
              <a:path w="1080770" h="574675">
                <a:moveTo>
                  <a:pt x="0" y="287273"/>
                </a:moveTo>
                <a:lnTo>
                  <a:pt x="14271" y="221415"/>
                </a:lnTo>
                <a:lnTo>
                  <a:pt x="54921" y="160953"/>
                </a:lnTo>
                <a:lnTo>
                  <a:pt x="84124" y="133284"/>
                </a:lnTo>
                <a:lnTo>
                  <a:pt x="118705" y="107613"/>
                </a:lnTo>
                <a:lnTo>
                  <a:pt x="158257" y="84153"/>
                </a:lnTo>
                <a:lnTo>
                  <a:pt x="202376" y="63121"/>
                </a:lnTo>
                <a:lnTo>
                  <a:pt x="250655" y="44733"/>
                </a:lnTo>
                <a:lnTo>
                  <a:pt x="302689" y="29204"/>
                </a:lnTo>
                <a:lnTo>
                  <a:pt x="358072" y="16751"/>
                </a:lnTo>
                <a:lnTo>
                  <a:pt x="416398" y="7588"/>
                </a:lnTo>
                <a:lnTo>
                  <a:pt x="477262" y="1933"/>
                </a:lnTo>
                <a:lnTo>
                  <a:pt x="540258" y="0"/>
                </a:lnTo>
                <a:lnTo>
                  <a:pt x="603253" y="1933"/>
                </a:lnTo>
                <a:lnTo>
                  <a:pt x="664117" y="7588"/>
                </a:lnTo>
                <a:lnTo>
                  <a:pt x="722443" y="16751"/>
                </a:lnTo>
                <a:lnTo>
                  <a:pt x="777826" y="29204"/>
                </a:lnTo>
                <a:lnTo>
                  <a:pt x="829860" y="44733"/>
                </a:lnTo>
                <a:lnTo>
                  <a:pt x="878139" y="63121"/>
                </a:lnTo>
                <a:lnTo>
                  <a:pt x="922258" y="84153"/>
                </a:lnTo>
                <a:lnTo>
                  <a:pt x="961810" y="107613"/>
                </a:lnTo>
                <a:lnTo>
                  <a:pt x="996391" y="133284"/>
                </a:lnTo>
                <a:lnTo>
                  <a:pt x="1025594" y="160953"/>
                </a:lnTo>
                <a:lnTo>
                  <a:pt x="1066244" y="221415"/>
                </a:lnTo>
                <a:lnTo>
                  <a:pt x="1080515" y="287273"/>
                </a:lnTo>
                <a:lnTo>
                  <a:pt x="1076880" y="320769"/>
                </a:lnTo>
                <a:lnTo>
                  <a:pt x="1049013" y="384146"/>
                </a:lnTo>
                <a:lnTo>
                  <a:pt x="996391" y="441263"/>
                </a:lnTo>
                <a:lnTo>
                  <a:pt x="961810" y="466934"/>
                </a:lnTo>
                <a:lnTo>
                  <a:pt x="922258" y="490394"/>
                </a:lnTo>
                <a:lnTo>
                  <a:pt x="878139" y="511426"/>
                </a:lnTo>
                <a:lnTo>
                  <a:pt x="829860" y="529814"/>
                </a:lnTo>
                <a:lnTo>
                  <a:pt x="777826" y="545343"/>
                </a:lnTo>
                <a:lnTo>
                  <a:pt x="722443" y="557796"/>
                </a:lnTo>
                <a:lnTo>
                  <a:pt x="664117" y="566959"/>
                </a:lnTo>
                <a:lnTo>
                  <a:pt x="603253" y="572614"/>
                </a:lnTo>
                <a:lnTo>
                  <a:pt x="540258" y="574547"/>
                </a:lnTo>
                <a:lnTo>
                  <a:pt x="477262" y="572614"/>
                </a:lnTo>
                <a:lnTo>
                  <a:pt x="416398" y="566959"/>
                </a:lnTo>
                <a:lnTo>
                  <a:pt x="358072" y="557796"/>
                </a:lnTo>
                <a:lnTo>
                  <a:pt x="302689" y="545343"/>
                </a:lnTo>
                <a:lnTo>
                  <a:pt x="250655" y="529814"/>
                </a:lnTo>
                <a:lnTo>
                  <a:pt x="202376" y="511426"/>
                </a:lnTo>
                <a:lnTo>
                  <a:pt x="158257" y="490394"/>
                </a:lnTo>
                <a:lnTo>
                  <a:pt x="118705" y="466934"/>
                </a:lnTo>
                <a:lnTo>
                  <a:pt x="84124" y="441263"/>
                </a:lnTo>
                <a:lnTo>
                  <a:pt x="54921" y="413594"/>
                </a:lnTo>
                <a:lnTo>
                  <a:pt x="14271" y="353132"/>
                </a:lnTo>
                <a:lnTo>
                  <a:pt x="0" y="287273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421882" y="3579621"/>
            <a:ext cx="263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P1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085457" y="3732783"/>
            <a:ext cx="1305560" cy="1677670"/>
          </a:xfrm>
          <a:custGeom>
            <a:avLst/>
            <a:gdLst/>
            <a:ahLst/>
            <a:cxnLst/>
            <a:rect l="l" t="t" r="r" b="b"/>
            <a:pathLst>
              <a:path w="1305559" h="1677670">
                <a:moveTo>
                  <a:pt x="1305052" y="803402"/>
                </a:moveTo>
                <a:lnTo>
                  <a:pt x="1171829" y="811149"/>
                </a:lnTo>
                <a:lnTo>
                  <a:pt x="1165733" y="818007"/>
                </a:lnTo>
                <a:lnTo>
                  <a:pt x="1166749" y="834009"/>
                </a:lnTo>
                <a:lnTo>
                  <a:pt x="1173607" y="840105"/>
                </a:lnTo>
                <a:lnTo>
                  <a:pt x="1228420" y="836879"/>
                </a:lnTo>
                <a:lnTo>
                  <a:pt x="0" y="1653413"/>
                </a:lnTo>
                <a:lnTo>
                  <a:pt x="16002" y="1677416"/>
                </a:lnTo>
                <a:lnTo>
                  <a:pt x="1244473" y="861060"/>
                </a:lnTo>
                <a:lnTo>
                  <a:pt x="1223772" y="903224"/>
                </a:lnTo>
                <a:lnTo>
                  <a:pt x="1220343" y="910336"/>
                </a:lnTo>
                <a:lnTo>
                  <a:pt x="1223264" y="918972"/>
                </a:lnTo>
                <a:lnTo>
                  <a:pt x="1237615" y="926084"/>
                </a:lnTo>
                <a:lnTo>
                  <a:pt x="1246251" y="923163"/>
                </a:lnTo>
                <a:lnTo>
                  <a:pt x="1303172" y="807212"/>
                </a:lnTo>
                <a:lnTo>
                  <a:pt x="1305052" y="803402"/>
                </a:lnTo>
                <a:close/>
              </a:path>
              <a:path w="1305559" h="1677670">
                <a:moveTo>
                  <a:pt x="1305052" y="790321"/>
                </a:moveTo>
                <a:lnTo>
                  <a:pt x="1303782" y="788035"/>
                </a:lnTo>
                <a:lnTo>
                  <a:pt x="1244600" y="680466"/>
                </a:lnTo>
                <a:lnTo>
                  <a:pt x="1240790" y="673481"/>
                </a:lnTo>
                <a:lnTo>
                  <a:pt x="1232027" y="670941"/>
                </a:lnTo>
                <a:lnTo>
                  <a:pt x="1217930" y="678561"/>
                </a:lnTo>
                <a:lnTo>
                  <a:pt x="1215390" y="687451"/>
                </a:lnTo>
                <a:lnTo>
                  <a:pt x="1219327" y="694436"/>
                </a:lnTo>
                <a:lnTo>
                  <a:pt x="1241894" y="735558"/>
                </a:lnTo>
                <a:lnTo>
                  <a:pt x="15494" y="0"/>
                </a:lnTo>
                <a:lnTo>
                  <a:pt x="508" y="24892"/>
                </a:lnTo>
                <a:lnTo>
                  <a:pt x="1226896" y="760437"/>
                </a:lnTo>
                <a:lnTo>
                  <a:pt x="1179957" y="759841"/>
                </a:lnTo>
                <a:lnTo>
                  <a:pt x="1172083" y="759841"/>
                </a:lnTo>
                <a:lnTo>
                  <a:pt x="1165479" y="766191"/>
                </a:lnTo>
                <a:lnTo>
                  <a:pt x="1165225" y="782193"/>
                </a:lnTo>
                <a:lnTo>
                  <a:pt x="1171702" y="788670"/>
                </a:lnTo>
                <a:lnTo>
                  <a:pt x="1305052" y="7903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52400"/>
            <a:ext cx="8305800" cy="655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28600" y="228600"/>
            <a:ext cx="8686800" cy="106680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975"/>
              </a:lnSpc>
            </a:pPr>
            <a:r>
              <a:rPr sz="3600" b="1" spc="-10" dirty="0">
                <a:solidFill>
                  <a:srgbClr val="FF0000"/>
                </a:solidFill>
                <a:latin typeface="Carlito"/>
                <a:cs typeface="Carlito"/>
              </a:rPr>
              <a:t>Obiective </a:t>
            </a:r>
            <a:r>
              <a:rPr sz="3600" b="1" dirty="0">
                <a:solidFill>
                  <a:srgbClr val="FF0000"/>
                </a:solidFill>
                <a:latin typeface="Carlito"/>
                <a:cs typeface="Carlito"/>
              </a:rPr>
              <a:t>de </a:t>
            </a:r>
            <a:r>
              <a:rPr sz="3600" b="1" spc="-20" dirty="0">
                <a:solidFill>
                  <a:srgbClr val="FF0000"/>
                </a:solidFill>
                <a:latin typeface="Carlito"/>
                <a:cs typeface="Carlito"/>
              </a:rPr>
              <a:t>cercetare </a:t>
            </a:r>
            <a:r>
              <a:rPr sz="3600" b="1" dirty="0">
                <a:solidFill>
                  <a:srgbClr val="FF0000"/>
                </a:solidFill>
                <a:latin typeface="Carlito"/>
                <a:cs typeface="Carlito"/>
              </a:rPr>
              <a:t>specifice</a:t>
            </a:r>
            <a:r>
              <a:rPr sz="3600" b="1" spc="2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600" b="1" spc="-15" dirty="0">
                <a:solidFill>
                  <a:srgbClr val="FF0000"/>
                </a:solidFill>
                <a:latin typeface="Carlito"/>
                <a:cs typeface="Carlito"/>
              </a:rPr>
              <a:t>analizei</a:t>
            </a:r>
            <a:endParaRPr sz="3600" dirty="0">
              <a:solidFill>
                <a:srgbClr val="FF0000"/>
              </a:solidFill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arlito"/>
                <a:cs typeface="Carlito"/>
              </a:rPr>
              <a:t>de </a:t>
            </a:r>
            <a:r>
              <a:rPr sz="3600" b="1" spc="-15" dirty="0">
                <a:solidFill>
                  <a:srgbClr val="FF0000"/>
                </a:solidFill>
                <a:latin typeface="Carlito"/>
                <a:cs typeface="Carlito"/>
              </a:rPr>
              <a:t>regresie</a:t>
            </a:r>
            <a:r>
              <a:rPr sz="3600" b="1" spc="-3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600" b="1" spc="-5" dirty="0">
                <a:solidFill>
                  <a:srgbClr val="FF0000"/>
                </a:solidFill>
                <a:latin typeface="Carlito"/>
                <a:cs typeface="Carlito"/>
              </a:rPr>
              <a:t>multiplă</a:t>
            </a:r>
            <a:endParaRPr sz="3600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533525"/>
            <a:ext cx="8047355" cy="4721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analiza </a:t>
            </a:r>
            <a:r>
              <a:rPr sz="2000" dirty="0">
                <a:latin typeface="Carlito"/>
                <a:cs typeface="Carlito"/>
              </a:rPr>
              <a:t>de </a:t>
            </a:r>
            <a:r>
              <a:rPr sz="2000" spc="-5" dirty="0">
                <a:latin typeface="Carlito"/>
                <a:cs typeface="Carlito"/>
              </a:rPr>
              <a:t>regresie </a:t>
            </a:r>
            <a:r>
              <a:rPr sz="2000" dirty="0">
                <a:latin typeface="Carlito"/>
                <a:cs typeface="Carlito"/>
              </a:rPr>
              <a:t>multiplă </a:t>
            </a:r>
            <a:r>
              <a:rPr sz="2000" spc="-10" dirty="0">
                <a:latin typeface="Carlito"/>
                <a:cs typeface="Carlito"/>
              </a:rPr>
              <a:t>este </a:t>
            </a:r>
            <a:r>
              <a:rPr sz="2000" spc="-5" dirty="0">
                <a:latin typeface="Carlito"/>
                <a:cs typeface="Carlito"/>
              </a:rPr>
              <a:t>utilizabilă </a:t>
            </a:r>
            <a:r>
              <a:rPr sz="2000" dirty="0">
                <a:latin typeface="Carlito"/>
                <a:cs typeface="Carlito"/>
              </a:rPr>
              <a:t>în </a:t>
            </a:r>
            <a:r>
              <a:rPr sz="2000" spc="-5" dirty="0">
                <a:latin typeface="Carlito"/>
                <a:cs typeface="Carlito"/>
              </a:rPr>
              <a:t>situaţii de</a:t>
            </a:r>
            <a:r>
              <a:rPr sz="2000" spc="7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predicţie</a:t>
            </a:r>
            <a:endParaRPr sz="2000" dirty="0">
              <a:latin typeface="Carlito"/>
              <a:cs typeface="Carlito"/>
            </a:endParaRPr>
          </a:p>
          <a:p>
            <a:pPr marL="756285" marR="788035" lvl="1" indent="-287020">
              <a:lnSpc>
                <a:spcPct val="8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rlito"/>
                <a:cs typeface="Carlito"/>
              </a:rPr>
              <a:t>dorim să selectăm </a:t>
            </a:r>
            <a:r>
              <a:rPr sz="2000" dirty="0">
                <a:latin typeface="Carlito"/>
                <a:cs typeface="Carlito"/>
              </a:rPr>
              <a:t>candidaţi </a:t>
            </a:r>
            <a:r>
              <a:rPr sz="2000" spc="-5" dirty="0">
                <a:latin typeface="Carlito"/>
                <a:cs typeface="Carlito"/>
              </a:rPr>
              <a:t>pentru </a:t>
            </a:r>
            <a:r>
              <a:rPr sz="2000" dirty="0">
                <a:latin typeface="Carlito"/>
                <a:cs typeface="Carlito"/>
              </a:rPr>
              <a:t>o </a:t>
            </a:r>
            <a:r>
              <a:rPr sz="2000" spc="-5" dirty="0">
                <a:latin typeface="Carlito"/>
                <a:cs typeface="Carlito"/>
              </a:rPr>
              <a:t>anumită </a:t>
            </a:r>
            <a:r>
              <a:rPr sz="2000" spc="-15" dirty="0">
                <a:latin typeface="Carlito"/>
                <a:cs typeface="Carlito"/>
              </a:rPr>
              <a:t>profesie </a:t>
            </a:r>
            <a:r>
              <a:rPr sz="2000" spc="-5" dirty="0">
                <a:latin typeface="Carlito"/>
                <a:cs typeface="Carlito"/>
              </a:rPr>
              <a:t>pe </a:t>
            </a:r>
            <a:r>
              <a:rPr sz="2000" spc="-10" dirty="0">
                <a:latin typeface="Carlito"/>
                <a:cs typeface="Carlito"/>
              </a:rPr>
              <a:t>baza  </a:t>
            </a:r>
            <a:r>
              <a:rPr sz="2000" spc="-5" dirty="0">
                <a:latin typeface="Carlito"/>
                <a:cs typeface="Carlito"/>
              </a:rPr>
              <a:t>performanţelor </a:t>
            </a:r>
            <a:r>
              <a:rPr sz="2000" dirty="0">
                <a:latin typeface="Carlito"/>
                <a:cs typeface="Carlito"/>
              </a:rPr>
              <a:t>la </a:t>
            </a:r>
            <a:r>
              <a:rPr sz="2000" spc="-5" dirty="0">
                <a:latin typeface="Carlito"/>
                <a:cs typeface="Carlito"/>
              </a:rPr>
              <a:t>un </a:t>
            </a:r>
            <a:r>
              <a:rPr sz="2000" spc="-10" dirty="0">
                <a:latin typeface="Carlito"/>
                <a:cs typeface="Carlito"/>
              </a:rPr>
              <a:t>set </a:t>
            </a:r>
            <a:r>
              <a:rPr sz="2000" spc="-5" dirty="0">
                <a:latin typeface="Carlito"/>
                <a:cs typeface="Carlito"/>
              </a:rPr>
              <a:t>de </a:t>
            </a:r>
            <a:r>
              <a:rPr sz="2000" spc="-15" dirty="0">
                <a:latin typeface="Carlito"/>
                <a:cs typeface="Carlito"/>
              </a:rPr>
              <a:t>teste</a:t>
            </a:r>
            <a:r>
              <a:rPr sz="2000" spc="4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psihologice</a:t>
            </a:r>
            <a:endParaRPr sz="2000" dirty="0">
              <a:latin typeface="Carlito"/>
              <a:cs typeface="Carlito"/>
            </a:endParaRPr>
          </a:p>
          <a:p>
            <a:pPr marL="756285" marR="192405" lvl="1" indent="-287020">
              <a:lnSpc>
                <a:spcPct val="80100"/>
              </a:lnSpc>
              <a:spcBef>
                <a:spcPts val="47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latin typeface="Carlito"/>
                <a:cs typeface="Carlito"/>
              </a:rPr>
              <a:t>odată stabilită </a:t>
            </a:r>
            <a:r>
              <a:rPr sz="2000" dirty="0">
                <a:latin typeface="Carlito"/>
                <a:cs typeface="Carlito"/>
              </a:rPr>
              <a:t>ecuaţia de </a:t>
            </a:r>
            <a:r>
              <a:rPr sz="2000" spc="-10" dirty="0">
                <a:latin typeface="Carlito"/>
                <a:cs typeface="Carlito"/>
              </a:rPr>
              <a:t>regresie </a:t>
            </a:r>
            <a:r>
              <a:rPr sz="2000" spc="-5" dirty="0">
                <a:latin typeface="Carlito"/>
                <a:cs typeface="Carlito"/>
              </a:rPr>
              <a:t>pentru eşantionul studiat, utilizăm  </a:t>
            </a:r>
            <a:r>
              <a:rPr sz="2000" spc="-10" dirty="0">
                <a:latin typeface="Carlito"/>
                <a:cs typeface="Carlito"/>
              </a:rPr>
              <a:t>bateria </a:t>
            </a:r>
            <a:r>
              <a:rPr sz="2000" spc="-5" dirty="0">
                <a:latin typeface="Carlito"/>
                <a:cs typeface="Carlito"/>
              </a:rPr>
              <a:t>de </a:t>
            </a:r>
            <a:r>
              <a:rPr sz="2000" spc="-15" dirty="0">
                <a:latin typeface="Carlito"/>
                <a:cs typeface="Carlito"/>
              </a:rPr>
              <a:t>teste </a:t>
            </a:r>
            <a:r>
              <a:rPr sz="2000" spc="-5" dirty="0">
                <a:latin typeface="Carlito"/>
                <a:cs typeface="Carlito"/>
              </a:rPr>
              <a:t>pentru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10" dirty="0">
                <a:latin typeface="Carlito"/>
                <a:cs typeface="Carlito"/>
              </a:rPr>
              <a:t>face </a:t>
            </a:r>
            <a:r>
              <a:rPr sz="2000" spc="-5" dirty="0">
                <a:latin typeface="Carlito"/>
                <a:cs typeface="Carlito"/>
              </a:rPr>
              <a:t>predicţii de </a:t>
            </a:r>
            <a:r>
              <a:rPr sz="2000" spc="-10" dirty="0">
                <a:latin typeface="Carlito"/>
                <a:cs typeface="Carlito"/>
              </a:rPr>
              <a:t>adaptare </a:t>
            </a:r>
            <a:r>
              <a:rPr sz="2000" dirty="0">
                <a:latin typeface="Carlito"/>
                <a:cs typeface="Carlito"/>
              </a:rPr>
              <a:t>în </a:t>
            </a:r>
            <a:r>
              <a:rPr sz="2000" spc="-5" dirty="0">
                <a:latin typeface="Carlito"/>
                <a:cs typeface="Carlito"/>
              </a:rPr>
              <a:t>cazul </a:t>
            </a:r>
            <a:r>
              <a:rPr sz="2000" spc="-10" dirty="0">
                <a:latin typeface="Carlito"/>
                <a:cs typeface="Carlito"/>
              </a:rPr>
              <a:t>altor  </a:t>
            </a:r>
            <a:r>
              <a:rPr sz="2000" spc="-5" dirty="0">
                <a:latin typeface="Carlito"/>
                <a:cs typeface="Carlito"/>
              </a:rPr>
              <a:t>subiecţi</a:t>
            </a:r>
            <a:endParaRPr sz="20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rlito"/>
                <a:cs typeface="Carlito"/>
              </a:rPr>
              <a:t>Întrebări</a:t>
            </a:r>
            <a:r>
              <a:rPr sz="2000" b="1" spc="-15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tipice:</a:t>
            </a:r>
            <a:endParaRPr sz="2000" dirty="0">
              <a:latin typeface="Carlito"/>
              <a:cs typeface="Carlito"/>
            </a:endParaRPr>
          </a:p>
          <a:p>
            <a:pPr marL="756285" marR="5080" lvl="1" indent="-287020">
              <a:lnSpc>
                <a:spcPts val="1920"/>
              </a:lnSpc>
              <a:spcBef>
                <a:spcPts val="46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i="1" spc="-5" dirty="0">
                <a:latin typeface="Carlito"/>
                <a:cs typeface="Carlito"/>
              </a:rPr>
              <a:t>Care dintre indicatorii </a:t>
            </a:r>
            <a:r>
              <a:rPr sz="2000" i="1" spc="-10" dirty="0">
                <a:latin typeface="Carlito"/>
                <a:cs typeface="Carlito"/>
              </a:rPr>
              <a:t>testelor utilizate </a:t>
            </a:r>
            <a:r>
              <a:rPr sz="2000" i="1" dirty="0">
                <a:latin typeface="Carlito"/>
                <a:cs typeface="Carlito"/>
              </a:rPr>
              <a:t>are </a:t>
            </a:r>
            <a:r>
              <a:rPr sz="2000" i="1" spc="-10" dirty="0">
                <a:latin typeface="Carlito"/>
                <a:cs typeface="Carlito"/>
              </a:rPr>
              <a:t>capacitatea </a:t>
            </a:r>
            <a:r>
              <a:rPr sz="2000" i="1" spc="-5" dirty="0">
                <a:latin typeface="Carlito"/>
                <a:cs typeface="Carlito"/>
              </a:rPr>
              <a:t>de predicţie cea  mai </a:t>
            </a:r>
            <a:r>
              <a:rPr sz="2000" i="1" spc="-10" dirty="0">
                <a:latin typeface="Carlito"/>
                <a:cs typeface="Carlito"/>
              </a:rPr>
              <a:t>ridicată?</a:t>
            </a:r>
            <a:endParaRPr sz="2000" dirty="0">
              <a:latin typeface="Carlito"/>
              <a:cs typeface="Carlito"/>
            </a:endParaRPr>
          </a:p>
          <a:p>
            <a:pPr marL="756285" marR="364490" lvl="1" indent="-287020">
              <a:lnSpc>
                <a:spcPct val="80000"/>
              </a:lnSpc>
              <a:spcBef>
                <a:spcPts val="49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i="1" spc="-10" dirty="0">
                <a:latin typeface="Carlito"/>
                <a:cs typeface="Carlito"/>
              </a:rPr>
              <a:t>Există </a:t>
            </a:r>
            <a:r>
              <a:rPr sz="2000" i="1" spc="-5" dirty="0">
                <a:latin typeface="Carlito"/>
                <a:cs typeface="Carlito"/>
              </a:rPr>
              <a:t>indicatori </a:t>
            </a:r>
            <a:r>
              <a:rPr sz="2000" i="1" spc="-10" dirty="0">
                <a:latin typeface="Carlito"/>
                <a:cs typeface="Carlito"/>
              </a:rPr>
              <a:t>care </a:t>
            </a:r>
            <a:r>
              <a:rPr sz="2000" i="1" spc="-5" dirty="0">
                <a:latin typeface="Carlito"/>
                <a:cs typeface="Carlito"/>
              </a:rPr>
              <a:t>nu au relevanţă pentru predicţia performanţei  profesionale?</a:t>
            </a:r>
            <a:endParaRPr sz="2000" dirty="0">
              <a:latin typeface="Carlito"/>
              <a:cs typeface="Carlito"/>
            </a:endParaRPr>
          </a:p>
          <a:p>
            <a:pPr marL="756285" lvl="1" indent="-287020">
              <a:lnSpc>
                <a:spcPts val="216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i="1" dirty="0">
                <a:latin typeface="Carlito"/>
                <a:cs typeface="Carlito"/>
              </a:rPr>
              <a:t>Are ecuaţia </a:t>
            </a:r>
            <a:r>
              <a:rPr sz="2000" i="1" spc="-5" dirty="0">
                <a:latin typeface="Carlito"/>
                <a:cs typeface="Carlito"/>
              </a:rPr>
              <a:t>de </a:t>
            </a:r>
            <a:r>
              <a:rPr sz="2000" i="1" dirty="0">
                <a:latin typeface="Carlito"/>
                <a:cs typeface="Carlito"/>
              </a:rPr>
              <a:t>regresie </a:t>
            </a:r>
            <a:r>
              <a:rPr sz="2000" i="1" spc="-10" dirty="0">
                <a:latin typeface="Carlito"/>
                <a:cs typeface="Carlito"/>
              </a:rPr>
              <a:t>astfel </a:t>
            </a:r>
            <a:r>
              <a:rPr sz="2000" i="1" spc="-5" dirty="0">
                <a:latin typeface="Carlito"/>
                <a:cs typeface="Carlito"/>
              </a:rPr>
              <a:t>obţinută </a:t>
            </a:r>
            <a:r>
              <a:rPr sz="2000" i="1" dirty="0">
                <a:latin typeface="Carlito"/>
                <a:cs typeface="Carlito"/>
              </a:rPr>
              <a:t>o </a:t>
            </a:r>
            <a:r>
              <a:rPr sz="2000" i="1" spc="-10" dirty="0">
                <a:latin typeface="Carlito"/>
                <a:cs typeface="Carlito"/>
              </a:rPr>
              <a:t>capacitate </a:t>
            </a:r>
            <a:r>
              <a:rPr sz="2000" i="1" spc="-5" dirty="0">
                <a:latin typeface="Carlito"/>
                <a:cs typeface="Carlito"/>
              </a:rPr>
              <a:t>sigură</a:t>
            </a:r>
            <a:r>
              <a:rPr sz="2000" i="1" spc="-135" dirty="0">
                <a:latin typeface="Carlito"/>
                <a:cs typeface="Carlito"/>
              </a:rPr>
              <a:t> </a:t>
            </a:r>
            <a:r>
              <a:rPr sz="2000" i="1" spc="-5" dirty="0">
                <a:latin typeface="Carlito"/>
                <a:cs typeface="Carlito"/>
              </a:rPr>
              <a:t>de</a:t>
            </a:r>
            <a:endParaRPr sz="2000" dirty="0">
              <a:latin typeface="Carlito"/>
              <a:cs typeface="Carlito"/>
            </a:endParaRPr>
          </a:p>
          <a:p>
            <a:pPr marL="756285">
              <a:lnSpc>
                <a:spcPts val="2160"/>
              </a:lnSpc>
            </a:pPr>
            <a:r>
              <a:rPr sz="2000" i="1" spc="-5" dirty="0">
                <a:latin typeface="Carlito"/>
                <a:cs typeface="Carlito"/>
              </a:rPr>
              <a:t>predicţie?</a:t>
            </a:r>
            <a:endParaRPr sz="2000" dirty="0">
              <a:latin typeface="Carlito"/>
              <a:cs typeface="Carlito"/>
            </a:endParaRPr>
          </a:p>
          <a:p>
            <a:pPr marL="756285" marR="608330" lvl="1" indent="-287020">
              <a:lnSpc>
                <a:spcPts val="1920"/>
              </a:lnSpc>
              <a:spcBef>
                <a:spcPts val="47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i="1" spc="-5" dirty="0">
                <a:latin typeface="Carlito"/>
                <a:cs typeface="Carlito"/>
              </a:rPr>
              <a:t>Care dintre indicatorii </a:t>
            </a:r>
            <a:r>
              <a:rPr sz="2000" i="1" spc="-10" dirty="0">
                <a:latin typeface="Carlito"/>
                <a:cs typeface="Carlito"/>
              </a:rPr>
              <a:t>testelor utilizate </a:t>
            </a:r>
            <a:r>
              <a:rPr sz="2000" i="1" dirty="0">
                <a:latin typeface="Carlito"/>
                <a:cs typeface="Carlito"/>
              </a:rPr>
              <a:t>pot </a:t>
            </a:r>
            <a:r>
              <a:rPr sz="2000" i="1" spc="-5" dirty="0">
                <a:latin typeface="Carlito"/>
                <a:cs typeface="Carlito"/>
              </a:rPr>
              <a:t>fi </a:t>
            </a:r>
            <a:r>
              <a:rPr sz="2000" i="1" dirty="0">
                <a:latin typeface="Carlito"/>
                <a:cs typeface="Carlito"/>
              </a:rPr>
              <a:t>incluse în ecuaţia de  </a:t>
            </a:r>
            <a:r>
              <a:rPr sz="2000" i="1" spc="-5" dirty="0">
                <a:latin typeface="Carlito"/>
                <a:cs typeface="Carlito"/>
              </a:rPr>
              <a:t>predicţie </a:t>
            </a:r>
            <a:r>
              <a:rPr sz="2000" i="1" dirty="0">
                <a:latin typeface="Carlito"/>
                <a:cs typeface="Carlito"/>
              </a:rPr>
              <a:t>a </a:t>
            </a:r>
            <a:r>
              <a:rPr sz="2000" i="1" spc="-5" dirty="0">
                <a:latin typeface="Carlito"/>
                <a:cs typeface="Carlito"/>
              </a:rPr>
              <a:t>performanţei</a:t>
            </a:r>
            <a:r>
              <a:rPr sz="2000" i="1" spc="-45" dirty="0">
                <a:latin typeface="Carlito"/>
                <a:cs typeface="Carlito"/>
              </a:rPr>
              <a:t> </a:t>
            </a:r>
            <a:r>
              <a:rPr sz="2000" i="1" spc="-5" dirty="0">
                <a:latin typeface="Carlito"/>
                <a:cs typeface="Carlito"/>
              </a:rPr>
              <a:t>profesionale?</a:t>
            </a:r>
            <a:endParaRPr sz="2000" dirty="0">
              <a:latin typeface="Carlito"/>
              <a:cs typeface="Carlito"/>
            </a:endParaRPr>
          </a:p>
          <a:p>
            <a:pPr marL="756285" marR="913130" lvl="1" indent="-287020">
              <a:lnSpc>
                <a:spcPts val="192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i="1" dirty="0">
                <a:latin typeface="Carlito"/>
                <a:cs typeface="Carlito"/>
              </a:rPr>
              <a:t>Are ecuaţia </a:t>
            </a:r>
            <a:r>
              <a:rPr sz="2000" i="1" spc="-5" dirty="0">
                <a:latin typeface="Carlito"/>
                <a:cs typeface="Carlito"/>
              </a:rPr>
              <a:t>de </a:t>
            </a:r>
            <a:r>
              <a:rPr sz="2000" i="1" dirty="0">
                <a:latin typeface="Carlito"/>
                <a:cs typeface="Carlito"/>
              </a:rPr>
              <a:t>regresie, </a:t>
            </a:r>
            <a:r>
              <a:rPr sz="2000" i="1" spc="-10" dirty="0">
                <a:latin typeface="Carlito"/>
                <a:cs typeface="Carlito"/>
              </a:rPr>
              <a:t>astfel </a:t>
            </a:r>
            <a:r>
              <a:rPr sz="2000" i="1" spc="-5" dirty="0">
                <a:latin typeface="Carlito"/>
                <a:cs typeface="Carlito"/>
              </a:rPr>
              <a:t>obţinută, </a:t>
            </a:r>
            <a:r>
              <a:rPr sz="2000" i="1" dirty="0">
                <a:latin typeface="Carlito"/>
                <a:cs typeface="Carlito"/>
              </a:rPr>
              <a:t>o </a:t>
            </a:r>
            <a:r>
              <a:rPr sz="2000" i="1" spc="-10" dirty="0">
                <a:latin typeface="Carlito"/>
                <a:cs typeface="Carlito"/>
              </a:rPr>
              <a:t>capacitate </a:t>
            </a:r>
            <a:r>
              <a:rPr sz="2000" i="1" spc="-5" dirty="0">
                <a:latin typeface="Carlito"/>
                <a:cs typeface="Carlito"/>
              </a:rPr>
              <a:t>sigură de  predicţie?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457200"/>
            <a:ext cx="525919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F0000"/>
                </a:solidFill>
              </a:rPr>
              <a:t>Regresie</a:t>
            </a:r>
            <a:r>
              <a:rPr sz="4000" b="1" spc="-35" dirty="0">
                <a:solidFill>
                  <a:srgbClr val="FF0000"/>
                </a:solidFill>
              </a:rPr>
              <a:t> </a:t>
            </a:r>
            <a:r>
              <a:rPr sz="4000" b="1" spc="-5" dirty="0">
                <a:solidFill>
                  <a:srgbClr val="FF0000"/>
                </a:solidFill>
              </a:rPr>
              <a:t>neliniară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052" y="1565211"/>
            <a:ext cx="76409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Cum </a:t>
            </a:r>
            <a:r>
              <a:rPr sz="1800" dirty="0">
                <a:latin typeface="Arial"/>
                <a:cs typeface="Arial"/>
              </a:rPr>
              <a:t>se </a:t>
            </a:r>
            <a:r>
              <a:rPr sz="1800" spc="-10" dirty="0">
                <a:latin typeface="Arial"/>
                <a:cs typeface="Arial"/>
              </a:rPr>
              <a:t>abordează </a:t>
            </a:r>
            <a:r>
              <a:rPr sz="1800" spc="-5" dirty="0">
                <a:latin typeface="Arial"/>
                <a:cs typeface="Arial"/>
              </a:rPr>
              <a:t>cazul </a:t>
            </a:r>
            <a:r>
              <a:rPr sz="1800" dirty="0">
                <a:latin typeface="Arial"/>
                <a:cs typeface="Arial"/>
              </a:rPr>
              <a:t>în </a:t>
            </a:r>
            <a:r>
              <a:rPr sz="1800" spc="-5" dirty="0">
                <a:latin typeface="Arial"/>
                <a:cs typeface="Arial"/>
              </a:rPr>
              <a:t>care </a:t>
            </a:r>
            <a:r>
              <a:rPr sz="1800" spc="-10" dirty="0">
                <a:latin typeface="Arial"/>
                <a:cs typeface="Arial"/>
              </a:rPr>
              <a:t>dependenţa </a:t>
            </a:r>
            <a:r>
              <a:rPr sz="1800" spc="-5" dirty="0">
                <a:latin typeface="Arial"/>
                <a:cs typeface="Arial"/>
              </a:rPr>
              <a:t>dintre </a:t>
            </a:r>
            <a:r>
              <a:rPr sz="1800" spc="-10" dirty="0">
                <a:latin typeface="Arial"/>
                <a:cs typeface="Arial"/>
              </a:rPr>
              <a:t>variabila </a:t>
            </a:r>
            <a:r>
              <a:rPr sz="1800" spc="-5" dirty="0">
                <a:latin typeface="Arial"/>
                <a:cs typeface="Arial"/>
              </a:rPr>
              <a:t>prezisă </a:t>
            </a:r>
            <a:r>
              <a:rPr sz="1800" dirty="0">
                <a:latin typeface="Arial"/>
                <a:cs typeface="Arial"/>
              </a:rPr>
              <a:t>şi </a:t>
            </a:r>
            <a:r>
              <a:rPr sz="1800" spc="-5" dirty="0">
                <a:latin typeface="Arial"/>
                <a:cs typeface="Arial"/>
              </a:rPr>
              <a:t>cele  </a:t>
            </a:r>
            <a:r>
              <a:rPr sz="1800" spc="-10" dirty="0">
                <a:latin typeface="Arial"/>
                <a:cs typeface="Arial"/>
              </a:rPr>
              <a:t>predictor </a:t>
            </a:r>
            <a:r>
              <a:rPr sz="1800" spc="-5" dirty="0">
                <a:latin typeface="Arial"/>
                <a:cs typeface="Arial"/>
              </a:rPr>
              <a:t>nu este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liniară?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7052" y="2497899"/>
            <a:ext cx="2741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Sunt necesare </a:t>
            </a:r>
            <a:r>
              <a:rPr sz="1800" spc="-5" dirty="0">
                <a:latin typeface="Arial"/>
                <a:cs typeface="Arial"/>
              </a:rPr>
              <a:t>alte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modele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00130" y="3649560"/>
            <a:ext cx="3855085" cy="2194560"/>
            <a:chOff x="1000130" y="3649560"/>
            <a:chExt cx="3855085" cy="2194560"/>
          </a:xfrm>
        </p:grpSpPr>
        <p:sp>
          <p:nvSpPr>
            <p:cNvPr id="6" name="object 6"/>
            <p:cNvSpPr/>
            <p:nvPr/>
          </p:nvSpPr>
          <p:spPr>
            <a:xfrm>
              <a:off x="1049337" y="5794375"/>
              <a:ext cx="3801110" cy="0"/>
            </a:xfrm>
            <a:custGeom>
              <a:avLst/>
              <a:gdLst/>
              <a:ahLst/>
              <a:cxnLst/>
              <a:rect l="l" t="t" r="r" b="b"/>
              <a:pathLst>
                <a:path w="3801110">
                  <a:moveTo>
                    <a:pt x="0" y="0"/>
                  </a:moveTo>
                  <a:lnTo>
                    <a:pt x="3800576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73714" y="5749921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49"/>
                  </a:lnTo>
                  <a:lnTo>
                    <a:pt x="0" y="88899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49337" y="3654323"/>
              <a:ext cx="0" cy="2151380"/>
            </a:xfrm>
            <a:custGeom>
              <a:avLst/>
              <a:gdLst/>
              <a:ahLst/>
              <a:cxnLst/>
              <a:rect l="l" t="t" r="r" b="b"/>
              <a:pathLst>
                <a:path h="2151379">
                  <a:moveTo>
                    <a:pt x="0" y="2151164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04892" y="36543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76200"/>
                  </a:moveTo>
                  <a:lnTo>
                    <a:pt x="44450" y="0"/>
                  </a:lnTo>
                  <a:lnTo>
                    <a:pt x="0" y="762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623752" y="5829363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0087" y="3668845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320800" y="4179887"/>
            <a:ext cx="3332479" cy="982980"/>
            <a:chOff x="1320800" y="4179887"/>
            <a:chExt cx="3332479" cy="982980"/>
          </a:xfrm>
        </p:grpSpPr>
        <p:sp>
          <p:nvSpPr>
            <p:cNvPr id="13" name="object 13"/>
            <p:cNvSpPr/>
            <p:nvPr/>
          </p:nvSpPr>
          <p:spPr>
            <a:xfrm>
              <a:off x="1320800" y="5080000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73200" y="4864100"/>
              <a:ext cx="80962" cy="825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206875" y="4721212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70412" y="5029187"/>
              <a:ext cx="82550" cy="8097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803400" y="4645012"/>
              <a:ext cx="82550" cy="8097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240087" y="4179887"/>
              <a:ext cx="82550" cy="8255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19537" y="4432300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270125" y="4360862"/>
              <a:ext cx="82550" cy="809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605087" y="4432300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495675" y="4298950"/>
              <a:ext cx="82550" cy="809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687637" y="4289425"/>
              <a:ext cx="80962" cy="8097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003425" y="4505325"/>
              <a:ext cx="82550" cy="809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987675" y="4252912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25600" y="5016500"/>
              <a:ext cx="80962" cy="825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155825" y="4657712"/>
              <a:ext cx="82550" cy="8097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381250" y="4230687"/>
              <a:ext cx="80962" cy="825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46512" y="4194175"/>
              <a:ext cx="82550" cy="8255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491614" y="3705288"/>
            <a:ext cx="539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Set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4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43</a:t>
            </a:fld>
            <a:endParaRPr dirty="0"/>
          </a:p>
        </p:txBody>
      </p:sp>
      <p:sp>
        <p:nvSpPr>
          <p:cNvPr id="31" name="object 31"/>
          <p:cNvSpPr txBox="1"/>
          <p:nvPr/>
        </p:nvSpPr>
        <p:spPr>
          <a:xfrm>
            <a:off x="4952365" y="2592323"/>
            <a:ext cx="974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Exemple: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952365" y="3195827"/>
            <a:ext cx="2125345" cy="68389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30"/>
              </a:spcBef>
              <a:buFont typeface="Wingdings"/>
              <a:buChar char=""/>
              <a:tabLst>
                <a:tab pos="298450" algn="l"/>
                <a:tab pos="299720" algn="l"/>
              </a:tabLst>
            </a:pPr>
            <a:r>
              <a:rPr sz="1800" spc="-5" dirty="0">
                <a:latin typeface="Arial"/>
                <a:cs typeface="Arial"/>
              </a:rPr>
              <a:t>Arbori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regresie</a:t>
            </a:r>
            <a:endParaRPr sz="18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434"/>
              </a:spcBef>
              <a:buFont typeface="Wingdings"/>
              <a:buChar char=""/>
              <a:tabLst>
                <a:tab pos="298450" algn="l"/>
                <a:tab pos="299720" algn="l"/>
              </a:tabLst>
            </a:pPr>
            <a:r>
              <a:rPr sz="1800" spc="-5" dirty="0">
                <a:latin typeface="Arial"/>
                <a:cs typeface="Arial"/>
              </a:rPr>
              <a:t>Reţele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neuronale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3202" y="545084"/>
            <a:ext cx="41186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Regresie</a:t>
            </a:r>
            <a:r>
              <a:rPr sz="4000" spc="5" dirty="0"/>
              <a:t> </a:t>
            </a:r>
            <a:r>
              <a:rPr sz="4000" spc="-10" dirty="0"/>
              <a:t>neliniară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492130" y="3946423"/>
            <a:ext cx="3855085" cy="2194560"/>
            <a:chOff x="492130" y="3946423"/>
            <a:chExt cx="3855085" cy="2194560"/>
          </a:xfrm>
        </p:grpSpPr>
        <p:sp>
          <p:nvSpPr>
            <p:cNvPr id="4" name="object 4"/>
            <p:cNvSpPr/>
            <p:nvPr/>
          </p:nvSpPr>
          <p:spPr>
            <a:xfrm>
              <a:off x="541337" y="6091237"/>
              <a:ext cx="3801110" cy="0"/>
            </a:xfrm>
            <a:custGeom>
              <a:avLst/>
              <a:gdLst/>
              <a:ahLst/>
              <a:cxnLst/>
              <a:rect l="l" t="t" r="r" b="b"/>
              <a:pathLst>
                <a:path w="3801110">
                  <a:moveTo>
                    <a:pt x="0" y="0"/>
                  </a:moveTo>
                  <a:lnTo>
                    <a:pt x="3800576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65714" y="6046784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337" y="3951198"/>
              <a:ext cx="0" cy="2151380"/>
            </a:xfrm>
            <a:custGeom>
              <a:avLst/>
              <a:gdLst/>
              <a:ahLst/>
              <a:cxnLst/>
              <a:rect l="l" t="t" r="r" b="b"/>
              <a:pathLst>
                <a:path h="2151379">
                  <a:moveTo>
                    <a:pt x="0" y="2151151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6892" y="3951185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76200"/>
                  </a:moveTo>
                  <a:lnTo>
                    <a:pt x="44450" y="0"/>
                  </a:lnTo>
                  <a:lnTo>
                    <a:pt x="0" y="762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128452" y="6008751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742" y="1310322"/>
            <a:ext cx="8148320" cy="299783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54000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Ideea</a:t>
            </a:r>
            <a:r>
              <a:rPr sz="1800" spc="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principală:</a:t>
            </a:r>
            <a:endParaRPr sz="1800">
              <a:latin typeface="Arial"/>
              <a:cs typeface="Arial"/>
            </a:endParaRPr>
          </a:p>
          <a:p>
            <a:pPr marL="540385" marR="5080" indent="-287020">
              <a:lnSpc>
                <a:spcPct val="100000"/>
              </a:lnSpc>
              <a:spcBef>
                <a:spcPts val="434"/>
              </a:spcBef>
              <a:buFont typeface="Wingdings"/>
              <a:buChar char=""/>
              <a:tabLst>
                <a:tab pos="540385" algn="l"/>
                <a:tab pos="541020" algn="l"/>
              </a:tabLst>
            </a:pPr>
            <a:r>
              <a:rPr sz="1800" dirty="0">
                <a:latin typeface="Arial"/>
                <a:cs typeface="Arial"/>
              </a:rPr>
              <a:t>O </a:t>
            </a:r>
            <a:r>
              <a:rPr sz="1800" spc="-10" dirty="0">
                <a:latin typeface="Arial"/>
                <a:cs typeface="Arial"/>
              </a:rPr>
              <a:t>dependenţă neliniară poate </a:t>
            </a:r>
            <a:r>
              <a:rPr sz="1800" dirty="0">
                <a:latin typeface="Arial"/>
                <a:cs typeface="Arial"/>
              </a:rPr>
              <a:t>fi </a:t>
            </a:r>
            <a:r>
              <a:rPr sz="1800" spc="-10" dirty="0">
                <a:latin typeface="Arial"/>
                <a:cs typeface="Arial"/>
              </a:rPr>
              <a:t>modelată </a:t>
            </a:r>
            <a:r>
              <a:rPr sz="1800" spc="-5" dirty="0">
                <a:latin typeface="Arial"/>
                <a:cs typeface="Arial"/>
              </a:rPr>
              <a:t>prin mai multe funcţii </a:t>
            </a:r>
            <a:r>
              <a:rPr sz="1800" spc="-10" dirty="0">
                <a:latin typeface="Arial"/>
                <a:cs typeface="Arial"/>
              </a:rPr>
              <a:t>liniare </a:t>
            </a:r>
            <a:r>
              <a:rPr sz="1800" spc="-5" dirty="0">
                <a:latin typeface="Arial"/>
                <a:cs typeface="Arial"/>
              </a:rPr>
              <a:t>(câte  </a:t>
            </a:r>
            <a:r>
              <a:rPr sz="1800" spc="-10" dirty="0">
                <a:latin typeface="Arial"/>
                <a:cs typeface="Arial"/>
              </a:rPr>
              <a:t>una pentru </a:t>
            </a:r>
            <a:r>
              <a:rPr sz="1800" spc="-5" dirty="0">
                <a:latin typeface="Arial"/>
                <a:cs typeface="Arial"/>
              </a:rPr>
              <a:t>fiecare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regiune)</a:t>
            </a:r>
            <a:endParaRPr sz="1800">
              <a:latin typeface="Arial"/>
              <a:cs typeface="Arial"/>
            </a:endParaRPr>
          </a:p>
          <a:p>
            <a:pPr marL="540385" indent="-287020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540385" algn="l"/>
                <a:tab pos="541020" algn="l"/>
              </a:tabLst>
            </a:pPr>
            <a:r>
              <a:rPr sz="1800" spc="-5" dirty="0">
                <a:latin typeface="Arial"/>
                <a:cs typeface="Arial"/>
              </a:rPr>
              <a:t>Procesul de </a:t>
            </a:r>
            <a:r>
              <a:rPr sz="1800" spc="-10" dirty="0">
                <a:latin typeface="Arial"/>
                <a:cs typeface="Arial"/>
              </a:rPr>
              <a:t>regresie </a:t>
            </a:r>
            <a:r>
              <a:rPr sz="1800" spc="-5" dirty="0">
                <a:latin typeface="Arial"/>
                <a:cs typeface="Arial"/>
              </a:rPr>
              <a:t>constă din </a:t>
            </a:r>
            <a:r>
              <a:rPr sz="1800" spc="-10" dirty="0">
                <a:latin typeface="Arial"/>
                <a:cs typeface="Arial"/>
              </a:rPr>
              <a:t>două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etape: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2600">
              <a:latin typeface="Arial"/>
              <a:cs typeface="Arial"/>
            </a:endParaRPr>
          </a:p>
          <a:p>
            <a:pPr marL="1530350" marR="456565" lvl="1" indent="-286385">
              <a:lnSpc>
                <a:spcPct val="100000"/>
              </a:lnSpc>
              <a:buFont typeface="Wingdings"/>
              <a:buChar char=""/>
              <a:tabLst>
                <a:tab pos="1530350" algn="l"/>
                <a:tab pos="1530985" algn="l"/>
                <a:tab pos="3904615" algn="l"/>
              </a:tabLst>
            </a:pPr>
            <a:r>
              <a:rPr sz="1800" spc="-5" dirty="0">
                <a:latin typeface="Arial"/>
                <a:cs typeface="Arial"/>
              </a:rPr>
              <a:t>Identificarea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regiunilor	</a:t>
            </a:r>
            <a:r>
              <a:rPr sz="1800" spc="-5" dirty="0">
                <a:latin typeface="Arial"/>
                <a:cs typeface="Arial"/>
              </a:rPr>
              <a:t>prin </a:t>
            </a:r>
            <a:r>
              <a:rPr sz="1800" spc="-10" dirty="0">
                <a:latin typeface="Arial"/>
                <a:cs typeface="Arial"/>
              </a:rPr>
              <a:t>partiţionarea spaţiului variabilelor  predictor</a:t>
            </a:r>
            <a:endParaRPr sz="1800">
              <a:latin typeface="Arial"/>
              <a:cs typeface="Arial"/>
            </a:endParaRPr>
          </a:p>
          <a:p>
            <a:pPr marL="1530350" lvl="1" indent="-287020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1530350" algn="l"/>
                <a:tab pos="1530985" algn="l"/>
              </a:tabLst>
            </a:pPr>
            <a:r>
              <a:rPr sz="1800" spc="-5" dirty="0">
                <a:latin typeface="Arial"/>
                <a:cs typeface="Arial"/>
              </a:rPr>
              <a:t>Identificarea </a:t>
            </a:r>
            <a:r>
              <a:rPr sz="1800" spc="-10" dirty="0">
                <a:latin typeface="Arial"/>
                <a:cs typeface="Arial"/>
              </a:rPr>
              <a:t>modelului de </a:t>
            </a:r>
            <a:r>
              <a:rPr sz="1800" spc="-5" dirty="0">
                <a:latin typeface="Arial"/>
                <a:cs typeface="Arial"/>
              </a:rPr>
              <a:t>regresie (liniar) pt fiecare dintre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regiuni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000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12800" y="4476750"/>
            <a:ext cx="3332479" cy="1625600"/>
            <a:chOff x="812800" y="4476750"/>
            <a:chExt cx="3332479" cy="1625600"/>
          </a:xfrm>
        </p:grpSpPr>
        <p:sp>
          <p:nvSpPr>
            <p:cNvPr id="11" name="object 11"/>
            <p:cNvSpPr/>
            <p:nvPr/>
          </p:nvSpPr>
          <p:spPr>
            <a:xfrm>
              <a:off x="812800" y="53768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65200" y="51609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98875" y="5018074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62412" y="5326049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95400" y="4941887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32087" y="4476750"/>
              <a:ext cx="82550" cy="8255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11537" y="47291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62125" y="4657712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097087" y="47291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987675" y="4595812"/>
              <a:ext cx="82550" cy="8097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179637" y="4586287"/>
              <a:ext cx="80962" cy="809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495425" y="4802174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479675" y="4549775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17600" y="53133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47825" y="4954587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873250" y="4527550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338512" y="4491037"/>
              <a:ext cx="82550" cy="8255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04875" y="4635500"/>
              <a:ext cx="1143000" cy="819150"/>
            </a:xfrm>
            <a:custGeom>
              <a:avLst/>
              <a:gdLst/>
              <a:ahLst/>
              <a:cxnLst/>
              <a:rect l="l" t="t" r="r" b="b"/>
              <a:pathLst>
                <a:path w="1143000" h="819150">
                  <a:moveTo>
                    <a:pt x="0" y="819150"/>
                  </a:moveTo>
                  <a:lnTo>
                    <a:pt x="114300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047875" y="4598987"/>
              <a:ext cx="1152525" cy="36830"/>
            </a:xfrm>
            <a:custGeom>
              <a:avLst/>
              <a:gdLst/>
              <a:ahLst/>
              <a:cxnLst/>
              <a:rect l="l" t="t" r="r" b="b"/>
              <a:pathLst>
                <a:path w="1152525" h="36829">
                  <a:moveTo>
                    <a:pt x="0" y="36512"/>
                  </a:moveTo>
                  <a:lnTo>
                    <a:pt x="1152525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200400" y="4605337"/>
              <a:ext cx="939800" cy="749300"/>
            </a:xfrm>
            <a:custGeom>
              <a:avLst/>
              <a:gdLst/>
              <a:ahLst/>
              <a:cxnLst/>
              <a:rect l="l" t="t" r="r" b="b"/>
              <a:pathLst>
                <a:path w="939800" h="749300">
                  <a:moveTo>
                    <a:pt x="0" y="0"/>
                  </a:moveTo>
                  <a:lnTo>
                    <a:pt x="939800" y="7493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047875" y="4672012"/>
              <a:ext cx="0" cy="1419225"/>
            </a:xfrm>
            <a:custGeom>
              <a:avLst/>
              <a:gdLst/>
              <a:ahLst/>
              <a:cxnLst/>
              <a:rect l="l" t="t" r="r" b="b"/>
              <a:pathLst>
                <a:path h="1419225">
                  <a:moveTo>
                    <a:pt x="0" y="0"/>
                  </a:moveTo>
                  <a:lnTo>
                    <a:pt x="0" y="1419225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200400" y="4605337"/>
              <a:ext cx="0" cy="1497330"/>
            </a:xfrm>
            <a:custGeom>
              <a:avLst/>
              <a:gdLst/>
              <a:ahLst/>
              <a:cxnLst/>
              <a:rect l="l" t="t" r="r" b="b"/>
              <a:pathLst>
                <a:path h="1497329">
                  <a:moveTo>
                    <a:pt x="0" y="0"/>
                  </a:moveTo>
                  <a:lnTo>
                    <a:pt x="0" y="1497012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882139" y="6072251"/>
            <a:ext cx="1384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44</a:t>
            </a:fld>
            <a:endParaRPr dirty="0"/>
          </a:p>
        </p:txBody>
      </p:sp>
      <p:sp>
        <p:nvSpPr>
          <p:cNvPr id="34" name="object 34"/>
          <p:cNvSpPr txBox="1"/>
          <p:nvPr/>
        </p:nvSpPr>
        <p:spPr>
          <a:xfrm>
            <a:off x="2980596" y="6072251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0660" y="545084"/>
            <a:ext cx="4062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Arbori de</a:t>
            </a:r>
            <a:r>
              <a:rPr sz="4000" spc="-30" dirty="0"/>
              <a:t> </a:t>
            </a:r>
            <a:r>
              <a:rPr sz="4000" spc="-5" dirty="0"/>
              <a:t>regresie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47052" y="1510347"/>
            <a:ext cx="7921625" cy="150685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Reminder: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Arbori </a:t>
            </a: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de decizie</a:t>
            </a:r>
            <a:r>
              <a:rPr sz="1800" spc="-10" dirty="0">
                <a:latin typeface="Arial"/>
                <a:cs typeface="Arial"/>
              </a:rPr>
              <a:t>= arbore </a:t>
            </a:r>
            <a:r>
              <a:rPr sz="1800" dirty="0">
                <a:latin typeface="Arial"/>
                <a:cs typeface="Arial"/>
              </a:rPr>
              <a:t>în </a:t>
            </a:r>
            <a:r>
              <a:rPr sz="1800" spc="-5" dirty="0">
                <a:latin typeface="Arial"/>
                <a:cs typeface="Arial"/>
              </a:rPr>
              <a:t>care </a:t>
            </a:r>
            <a:r>
              <a:rPr sz="1800" spc="-10" dirty="0">
                <a:latin typeface="Arial"/>
                <a:cs typeface="Arial"/>
              </a:rPr>
              <a:t>nodurile interne </a:t>
            </a:r>
            <a:r>
              <a:rPr sz="1800" spc="-5" dirty="0">
                <a:latin typeface="Arial"/>
                <a:cs typeface="Arial"/>
              </a:rPr>
              <a:t>conţine condiţii referitoare la  </a:t>
            </a:r>
            <a:r>
              <a:rPr sz="1800" spc="-10" dirty="0">
                <a:latin typeface="Arial"/>
                <a:cs typeface="Arial"/>
              </a:rPr>
              <a:t>variabilele predictor </a:t>
            </a:r>
            <a:r>
              <a:rPr sz="1800" spc="-5" dirty="0">
                <a:latin typeface="Arial"/>
                <a:cs typeface="Arial"/>
              </a:rPr>
              <a:t>iar cele frunză sunt informaţii privind </a:t>
            </a:r>
            <a:r>
              <a:rPr sz="1800" spc="-10" dirty="0">
                <a:latin typeface="Arial"/>
                <a:cs typeface="Arial"/>
              </a:rPr>
              <a:t>variabila predictor </a:t>
            </a:r>
            <a:r>
              <a:rPr sz="1800" dirty="0">
                <a:latin typeface="Arial"/>
                <a:cs typeface="Arial"/>
              </a:rPr>
              <a:t>(în  </a:t>
            </a:r>
            <a:r>
              <a:rPr sz="1800" spc="-5" dirty="0">
                <a:latin typeface="Arial"/>
                <a:cs typeface="Arial"/>
              </a:rPr>
              <a:t>cazul </a:t>
            </a:r>
            <a:r>
              <a:rPr sz="1800" spc="-10" dirty="0">
                <a:latin typeface="Arial"/>
                <a:cs typeface="Arial"/>
              </a:rPr>
              <a:t>arborilor </a:t>
            </a:r>
            <a:r>
              <a:rPr sz="1800" spc="-5" dirty="0">
                <a:latin typeface="Arial"/>
                <a:cs typeface="Arial"/>
              </a:rPr>
              <a:t>de clasificare </a:t>
            </a:r>
            <a:r>
              <a:rPr sz="1800" spc="-10" dirty="0">
                <a:latin typeface="Arial"/>
                <a:cs typeface="Arial"/>
              </a:rPr>
              <a:t>variabila </a:t>
            </a:r>
            <a:r>
              <a:rPr sz="1800" spc="-5" dirty="0">
                <a:latin typeface="Arial"/>
                <a:cs typeface="Arial"/>
              </a:rPr>
              <a:t>prezisă este discretă </a:t>
            </a:r>
            <a:r>
              <a:rPr sz="1800" dirty="0">
                <a:latin typeface="Arial"/>
                <a:cs typeface="Arial"/>
              </a:rPr>
              <a:t>şi </a:t>
            </a:r>
            <a:r>
              <a:rPr sz="1800" spc="-10" dirty="0">
                <a:latin typeface="Arial"/>
                <a:cs typeface="Arial"/>
              </a:rPr>
              <a:t>nodurile </a:t>
            </a:r>
            <a:r>
              <a:rPr sz="1800" spc="-5" dirty="0">
                <a:latin typeface="Arial"/>
                <a:cs typeface="Arial"/>
              </a:rPr>
              <a:t>frunză  conţin </a:t>
            </a:r>
            <a:r>
              <a:rPr sz="1800" spc="-10" dirty="0">
                <a:latin typeface="Arial"/>
                <a:cs typeface="Arial"/>
              </a:rPr>
              <a:t>indicatori </a:t>
            </a:r>
            <a:r>
              <a:rPr sz="1800" spc="-5" dirty="0">
                <a:latin typeface="Arial"/>
                <a:cs typeface="Arial"/>
              </a:rPr>
              <a:t>de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clasă)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6831" y="3343137"/>
            <a:ext cx="6306626" cy="25660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45</a:t>
            </a:fld>
            <a:endParaRPr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0660" y="545084"/>
            <a:ext cx="4062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Arbori de</a:t>
            </a:r>
            <a:r>
              <a:rPr sz="4000" spc="-30" dirty="0"/>
              <a:t> </a:t>
            </a:r>
            <a:r>
              <a:rPr sz="4000" spc="-5" dirty="0"/>
              <a:t>regresie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385762" y="4044950"/>
            <a:ext cx="4705350" cy="1914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47052" y="1510347"/>
            <a:ext cx="8071484" cy="414909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Reminder:</a:t>
            </a:r>
            <a:endParaRPr sz="1800">
              <a:latin typeface="Arial"/>
              <a:cs typeface="Arial"/>
            </a:endParaRPr>
          </a:p>
          <a:p>
            <a:pPr marL="12700" marR="15494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Arbori </a:t>
            </a: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de decizie</a:t>
            </a:r>
            <a:r>
              <a:rPr sz="1800" spc="-10" dirty="0">
                <a:latin typeface="Arial"/>
                <a:cs typeface="Arial"/>
              </a:rPr>
              <a:t>= arbore </a:t>
            </a:r>
            <a:r>
              <a:rPr sz="1800" dirty="0">
                <a:latin typeface="Arial"/>
                <a:cs typeface="Arial"/>
              </a:rPr>
              <a:t>în </a:t>
            </a:r>
            <a:r>
              <a:rPr sz="1800" spc="-5" dirty="0">
                <a:latin typeface="Arial"/>
                <a:cs typeface="Arial"/>
              </a:rPr>
              <a:t>care </a:t>
            </a:r>
            <a:r>
              <a:rPr sz="1800" spc="-10" dirty="0">
                <a:latin typeface="Arial"/>
                <a:cs typeface="Arial"/>
              </a:rPr>
              <a:t>nodurile interne </a:t>
            </a:r>
            <a:r>
              <a:rPr sz="1800" spc="-5" dirty="0">
                <a:latin typeface="Arial"/>
                <a:cs typeface="Arial"/>
              </a:rPr>
              <a:t>conţine condiţii referitoare la  </a:t>
            </a:r>
            <a:r>
              <a:rPr sz="1800" spc="-10" dirty="0">
                <a:latin typeface="Arial"/>
                <a:cs typeface="Arial"/>
              </a:rPr>
              <a:t>variabilele predictor </a:t>
            </a:r>
            <a:r>
              <a:rPr sz="1800" spc="-5" dirty="0">
                <a:latin typeface="Arial"/>
                <a:cs typeface="Arial"/>
              </a:rPr>
              <a:t>iar cele frunză sunt informaţii privind </a:t>
            </a:r>
            <a:r>
              <a:rPr sz="1800" spc="-10" dirty="0">
                <a:latin typeface="Arial"/>
                <a:cs typeface="Arial"/>
              </a:rPr>
              <a:t>variabila predictor </a:t>
            </a:r>
            <a:r>
              <a:rPr sz="1800" dirty="0">
                <a:latin typeface="Arial"/>
                <a:cs typeface="Arial"/>
              </a:rPr>
              <a:t>(în  </a:t>
            </a:r>
            <a:r>
              <a:rPr sz="1800" spc="-5" dirty="0">
                <a:latin typeface="Arial"/>
                <a:cs typeface="Arial"/>
              </a:rPr>
              <a:t>cazul </a:t>
            </a:r>
            <a:r>
              <a:rPr sz="1800" spc="-10" dirty="0">
                <a:latin typeface="Arial"/>
                <a:cs typeface="Arial"/>
              </a:rPr>
              <a:t>arborilor </a:t>
            </a:r>
            <a:r>
              <a:rPr sz="1800" spc="-5" dirty="0">
                <a:latin typeface="Arial"/>
                <a:cs typeface="Arial"/>
              </a:rPr>
              <a:t>de clasificare </a:t>
            </a:r>
            <a:r>
              <a:rPr sz="1800" spc="-10" dirty="0">
                <a:latin typeface="Arial"/>
                <a:cs typeface="Arial"/>
              </a:rPr>
              <a:t>variabila </a:t>
            </a:r>
            <a:r>
              <a:rPr sz="1800" spc="-5" dirty="0">
                <a:latin typeface="Arial"/>
                <a:cs typeface="Arial"/>
              </a:rPr>
              <a:t>prezisă este discretă </a:t>
            </a:r>
            <a:r>
              <a:rPr sz="1800" dirty="0">
                <a:latin typeface="Arial"/>
                <a:cs typeface="Arial"/>
              </a:rPr>
              <a:t>şi </a:t>
            </a:r>
            <a:r>
              <a:rPr sz="1800" spc="-10" dirty="0">
                <a:latin typeface="Arial"/>
                <a:cs typeface="Arial"/>
              </a:rPr>
              <a:t>nodurile </a:t>
            </a:r>
            <a:r>
              <a:rPr sz="1800" spc="-5" dirty="0">
                <a:latin typeface="Arial"/>
                <a:cs typeface="Arial"/>
              </a:rPr>
              <a:t>frunză  conţin </a:t>
            </a:r>
            <a:r>
              <a:rPr sz="1800" spc="-10" dirty="0">
                <a:latin typeface="Arial"/>
                <a:cs typeface="Arial"/>
              </a:rPr>
              <a:t>indicatori </a:t>
            </a:r>
            <a:r>
              <a:rPr sz="1800" spc="-5" dirty="0">
                <a:latin typeface="Arial"/>
                <a:cs typeface="Arial"/>
              </a:rPr>
              <a:t>de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clasă)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50">
              <a:latin typeface="Arial"/>
              <a:cs typeface="Arial"/>
            </a:endParaRPr>
          </a:p>
          <a:p>
            <a:pPr marL="454787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Intrebare:</a:t>
            </a:r>
            <a:endParaRPr sz="1800">
              <a:latin typeface="Arial"/>
              <a:cs typeface="Arial"/>
            </a:endParaRPr>
          </a:p>
          <a:p>
            <a:pPr marL="4834255" marR="5080" indent="-287020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4834255" algn="l"/>
                <a:tab pos="4834890" algn="l"/>
              </a:tabLst>
            </a:pPr>
            <a:r>
              <a:rPr sz="1800" spc="-5" dirty="0">
                <a:latin typeface="Arial"/>
                <a:cs typeface="Arial"/>
              </a:rPr>
              <a:t>Dar </a:t>
            </a:r>
            <a:r>
              <a:rPr sz="1800" spc="-10" dirty="0">
                <a:latin typeface="Arial"/>
                <a:cs typeface="Arial"/>
              </a:rPr>
              <a:t>dacă variabila </a:t>
            </a:r>
            <a:r>
              <a:rPr sz="1800" spc="-5" dirty="0">
                <a:latin typeface="Arial"/>
                <a:cs typeface="Arial"/>
              </a:rPr>
              <a:t>prezisă este  </a:t>
            </a:r>
            <a:r>
              <a:rPr sz="1800" spc="-10" dirty="0">
                <a:latin typeface="Arial"/>
                <a:cs typeface="Arial"/>
              </a:rPr>
              <a:t>continuă? </a:t>
            </a:r>
            <a:r>
              <a:rPr sz="1800" spc="-5" dirty="0">
                <a:latin typeface="Arial"/>
                <a:cs typeface="Arial"/>
              </a:rPr>
              <a:t>(ex: </a:t>
            </a:r>
            <a:r>
              <a:rPr sz="1800" dirty="0">
                <a:latin typeface="Arial"/>
                <a:cs typeface="Arial"/>
              </a:rPr>
              <a:t>în </a:t>
            </a:r>
            <a:r>
              <a:rPr sz="1800" spc="-10" dirty="0">
                <a:latin typeface="Arial"/>
                <a:cs typeface="Arial"/>
              </a:rPr>
              <a:t>locul </a:t>
            </a:r>
            <a:r>
              <a:rPr sz="1800" spc="-15" dirty="0">
                <a:latin typeface="Arial"/>
                <a:cs typeface="Arial"/>
              </a:rPr>
              <a:t>unui  </a:t>
            </a:r>
            <a:r>
              <a:rPr sz="1800" spc="-10" dirty="0">
                <a:latin typeface="Arial"/>
                <a:cs typeface="Arial"/>
              </a:rPr>
              <a:t>răspuns </a:t>
            </a:r>
            <a:r>
              <a:rPr sz="1800" spc="-5" dirty="0">
                <a:latin typeface="Arial"/>
                <a:cs typeface="Arial"/>
              </a:rPr>
              <a:t>de tipul da/nu </a:t>
            </a:r>
            <a:r>
              <a:rPr sz="1800" dirty="0">
                <a:latin typeface="Arial"/>
                <a:cs typeface="Arial"/>
              </a:rPr>
              <a:t>în </a:t>
            </a:r>
            <a:r>
              <a:rPr sz="1800" spc="-10" dirty="0">
                <a:latin typeface="Arial"/>
                <a:cs typeface="Arial"/>
              </a:rPr>
              <a:t>cazul  problemei “weather-play” ar </a:t>
            </a:r>
            <a:r>
              <a:rPr sz="1800" dirty="0">
                <a:latin typeface="Arial"/>
                <a:cs typeface="Arial"/>
              </a:rPr>
              <a:t>fi </a:t>
            </a:r>
            <a:r>
              <a:rPr sz="1800" spc="-5" dirty="0">
                <a:latin typeface="Arial"/>
                <a:cs typeface="Arial"/>
              </a:rPr>
              <a:t>o  </a:t>
            </a:r>
            <a:r>
              <a:rPr sz="1800" spc="-10" dirty="0">
                <a:latin typeface="Arial"/>
                <a:cs typeface="Arial"/>
              </a:rPr>
              <a:t>valoare </a:t>
            </a:r>
            <a:r>
              <a:rPr sz="1800" spc="-5" dirty="0">
                <a:latin typeface="Arial"/>
                <a:cs typeface="Arial"/>
              </a:rPr>
              <a:t>[0,1] care </a:t>
            </a:r>
            <a:r>
              <a:rPr sz="1800" spc="-10" dirty="0">
                <a:latin typeface="Arial"/>
                <a:cs typeface="Arial"/>
              </a:rPr>
              <a:t>ar exprima </a:t>
            </a:r>
            <a:r>
              <a:rPr sz="1800" spc="-15" dirty="0">
                <a:latin typeface="Arial"/>
                <a:cs typeface="Arial"/>
              </a:rPr>
              <a:t>un  </a:t>
            </a:r>
            <a:r>
              <a:rPr sz="1800" spc="-10" dirty="0">
                <a:latin typeface="Arial"/>
                <a:cs typeface="Arial"/>
              </a:rPr>
              <a:t>nivel de </a:t>
            </a:r>
            <a:r>
              <a:rPr sz="1800" spc="-5" dirty="0">
                <a:latin typeface="Arial"/>
                <a:cs typeface="Arial"/>
              </a:rPr>
              <a:t>decizie între 0 (nu) </a:t>
            </a:r>
            <a:r>
              <a:rPr sz="1800" dirty="0">
                <a:latin typeface="Arial"/>
                <a:cs typeface="Arial"/>
              </a:rPr>
              <a:t>şi </a:t>
            </a:r>
            <a:r>
              <a:rPr sz="1800" spc="-5" dirty="0">
                <a:latin typeface="Arial"/>
                <a:cs typeface="Arial"/>
              </a:rPr>
              <a:t>1  </a:t>
            </a:r>
            <a:r>
              <a:rPr sz="1800" spc="-10" dirty="0">
                <a:latin typeface="Arial"/>
                <a:cs typeface="Arial"/>
              </a:rPr>
              <a:t>(da)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46</a:t>
            </a:fld>
            <a:endParaRPr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0660" y="545084"/>
            <a:ext cx="4062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Arbori de</a:t>
            </a:r>
            <a:r>
              <a:rPr sz="4000" spc="-30" dirty="0"/>
              <a:t> </a:t>
            </a:r>
            <a:r>
              <a:rPr sz="4000" spc="-5" dirty="0"/>
              <a:t>regresie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47052" y="1365186"/>
            <a:ext cx="16979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Ideea</a:t>
            </a:r>
            <a:r>
              <a:rPr sz="1800" spc="-2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principală: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92130" y="3946423"/>
            <a:ext cx="3855085" cy="2194560"/>
            <a:chOff x="492130" y="3946423"/>
            <a:chExt cx="3855085" cy="2194560"/>
          </a:xfrm>
        </p:grpSpPr>
        <p:sp>
          <p:nvSpPr>
            <p:cNvPr id="5" name="object 5"/>
            <p:cNvSpPr/>
            <p:nvPr/>
          </p:nvSpPr>
          <p:spPr>
            <a:xfrm>
              <a:off x="541337" y="6091237"/>
              <a:ext cx="3801110" cy="0"/>
            </a:xfrm>
            <a:custGeom>
              <a:avLst/>
              <a:gdLst/>
              <a:ahLst/>
              <a:cxnLst/>
              <a:rect l="l" t="t" r="r" b="b"/>
              <a:pathLst>
                <a:path w="3801110">
                  <a:moveTo>
                    <a:pt x="0" y="0"/>
                  </a:moveTo>
                  <a:lnTo>
                    <a:pt x="3800576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65714" y="6046784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1337" y="3951198"/>
              <a:ext cx="0" cy="2151380"/>
            </a:xfrm>
            <a:custGeom>
              <a:avLst/>
              <a:gdLst/>
              <a:ahLst/>
              <a:cxnLst/>
              <a:rect l="l" t="t" r="r" b="b"/>
              <a:pathLst>
                <a:path h="2151379">
                  <a:moveTo>
                    <a:pt x="0" y="2151151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6892" y="3951185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76200"/>
                  </a:moveTo>
                  <a:lnTo>
                    <a:pt x="44450" y="0"/>
                  </a:lnTo>
                  <a:lnTo>
                    <a:pt x="0" y="762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128452" y="6008751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5742" y="3976759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12800" y="4476750"/>
            <a:ext cx="3332479" cy="1625600"/>
            <a:chOff x="812800" y="4476750"/>
            <a:chExt cx="3332479" cy="1625600"/>
          </a:xfrm>
        </p:grpSpPr>
        <p:sp>
          <p:nvSpPr>
            <p:cNvPr id="12" name="object 12"/>
            <p:cNvSpPr/>
            <p:nvPr/>
          </p:nvSpPr>
          <p:spPr>
            <a:xfrm>
              <a:off x="812800" y="53768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65200" y="51609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98875" y="5018074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62412" y="5326049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95400" y="4941887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32087" y="4476750"/>
              <a:ext cx="82550" cy="8255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411537" y="47291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62125" y="4657712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097087" y="47291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987675" y="4595812"/>
              <a:ext cx="82550" cy="8097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179637" y="4586287"/>
              <a:ext cx="80962" cy="809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495425" y="4802174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79675" y="4549775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17600" y="53133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47825" y="4954587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873250" y="4527550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338512" y="4491037"/>
              <a:ext cx="82550" cy="8255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04875" y="4635500"/>
              <a:ext cx="1143000" cy="819150"/>
            </a:xfrm>
            <a:custGeom>
              <a:avLst/>
              <a:gdLst/>
              <a:ahLst/>
              <a:cxnLst/>
              <a:rect l="l" t="t" r="r" b="b"/>
              <a:pathLst>
                <a:path w="1143000" h="819150">
                  <a:moveTo>
                    <a:pt x="0" y="819150"/>
                  </a:moveTo>
                  <a:lnTo>
                    <a:pt x="114300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047875" y="4598987"/>
              <a:ext cx="1152525" cy="36830"/>
            </a:xfrm>
            <a:custGeom>
              <a:avLst/>
              <a:gdLst/>
              <a:ahLst/>
              <a:cxnLst/>
              <a:rect l="l" t="t" r="r" b="b"/>
              <a:pathLst>
                <a:path w="1152525" h="36829">
                  <a:moveTo>
                    <a:pt x="0" y="36512"/>
                  </a:moveTo>
                  <a:lnTo>
                    <a:pt x="1152525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200400" y="4605337"/>
              <a:ext cx="939800" cy="749300"/>
            </a:xfrm>
            <a:custGeom>
              <a:avLst/>
              <a:gdLst/>
              <a:ahLst/>
              <a:cxnLst/>
              <a:rect l="l" t="t" r="r" b="b"/>
              <a:pathLst>
                <a:path w="939800" h="749300">
                  <a:moveTo>
                    <a:pt x="0" y="0"/>
                  </a:moveTo>
                  <a:lnTo>
                    <a:pt x="939800" y="7493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047875" y="4672012"/>
              <a:ext cx="0" cy="1419225"/>
            </a:xfrm>
            <a:custGeom>
              <a:avLst/>
              <a:gdLst/>
              <a:ahLst/>
              <a:cxnLst/>
              <a:rect l="l" t="t" r="r" b="b"/>
              <a:pathLst>
                <a:path h="1419225">
                  <a:moveTo>
                    <a:pt x="0" y="0"/>
                  </a:moveTo>
                  <a:lnTo>
                    <a:pt x="0" y="1419225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200400" y="4605337"/>
              <a:ext cx="0" cy="1497330"/>
            </a:xfrm>
            <a:custGeom>
              <a:avLst/>
              <a:gdLst/>
              <a:ahLst/>
              <a:cxnLst/>
              <a:rect l="l" t="t" r="r" b="b"/>
              <a:pathLst>
                <a:path h="1497329">
                  <a:moveTo>
                    <a:pt x="0" y="0"/>
                  </a:moveTo>
                  <a:lnTo>
                    <a:pt x="0" y="1497012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546366" y="1694370"/>
            <a:ext cx="7892415" cy="2450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720" algn="l"/>
                <a:tab pos="300355" algn="l"/>
              </a:tabLst>
            </a:pPr>
            <a:r>
              <a:rPr sz="1800" dirty="0">
                <a:latin typeface="Arial"/>
                <a:cs typeface="Arial"/>
              </a:rPr>
              <a:t>Se </a:t>
            </a:r>
            <a:r>
              <a:rPr sz="1800" spc="-5" dirty="0">
                <a:latin typeface="Arial"/>
                <a:cs typeface="Arial"/>
              </a:rPr>
              <a:t>utilizează un </a:t>
            </a:r>
            <a:r>
              <a:rPr sz="1800" spc="-10" dirty="0">
                <a:latin typeface="Arial"/>
                <a:cs typeface="Arial"/>
              </a:rPr>
              <a:t>proces </a:t>
            </a:r>
            <a:r>
              <a:rPr sz="1800" spc="-5" dirty="0">
                <a:latin typeface="Arial"/>
                <a:cs typeface="Arial"/>
              </a:rPr>
              <a:t>similar de </a:t>
            </a:r>
            <a:r>
              <a:rPr sz="1800" spc="-10" dirty="0">
                <a:latin typeface="Arial"/>
                <a:cs typeface="Arial"/>
              </a:rPr>
              <a:t>partiţionare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spaţiului </a:t>
            </a:r>
            <a:r>
              <a:rPr sz="1800" spc="-5" dirty="0">
                <a:latin typeface="Arial"/>
                <a:cs typeface="Arial"/>
              </a:rPr>
              <a:t>de decizie </a:t>
            </a:r>
            <a:r>
              <a:rPr sz="1800" dirty="0">
                <a:latin typeface="Arial"/>
                <a:cs typeface="Arial"/>
              </a:rPr>
              <a:t>ca şi în  </a:t>
            </a:r>
            <a:r>
              <a:rPr sz="1800" spc="-5" dirty="0">
                <a:latin typeface="Arial"/>
                <a:cs typeface="Arial"/>
              </a:rPr>
              <a:t>cazul </a:t>
            </a:r>
            <a:r>
              <a:rPr sz="1800" spc="-10" dirty="0">
                <a:latin typeface="Arial"/>
                <a:cs typeface="Arial"/>
              </a:rPr>
              <a:t>arborilor de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clasificare</a:t>
            </a:r>
            <a:endParaRPr sz="1800">
              <a:latin typeface="Arial"/>
              <a:cs typeface="Arial"/>
            </a:endParaRPr>
          </a:p>
          <a:p>
            <a:pPr marL="299085" marR="605155" indent="-286385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299720" algn="l"/>
                <a:tab pos="300355" algn="l"/>
                <a:tab pos="1175385" algn="l"/>
                <a:tab pos="1670685" algn="l"/>
                <a:tab pos="6228080" algn="l"/>
              </a:tabLst>
            </a:pPr>
            <a:r>
              <a:rPr sz="1800" dirty="0">
                <a:latin typeface="Arial"/>
                <a:cs typeface="Arial"/>
              </a:rPr>
              <a:t>Pt </a:t>
            </a:r>
            <a:r>
              <a:rPr sz="1800" spc="-10" dirty="0">
                <a:latin typeface="Arial"/>
                <a:cs typeface="Arial"/>
              </a:rPr>
              <a:t>variabile predictor continue </a:t>
            </a:r>
            <a:r>
              <a:rPr sz="1800" spc="-5" dirty="0">
                <a:latin typeface="Arial"/>
                <a:cs typeface="Arial"/>
              </a:rPr>
              <a:t>condiţia de</a:t>
            </a:r>
            <a:r>
              <a:rPr sz="1800" spc="1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ramificare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este:	</a:t>
            </a: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variabila</a:t>
            </a:r>
            <a:r>
              <a:rPr sz="1800" spc="-5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333CC"/>
                </a:solidFill>
                <a:latin typeface="Arial"/>
                <a:cs typeface="Arial"/>
              </a:rPr>
              <a:t>&lt; 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valoare	</a:t>
            </a:r>
            <a:r>
              <a:rPr sz="1800" spc="-5" dirty="0">
                <a:latin typeface="Arial"/>
                <a:cs typeface="Arial"/>
              </a:rPr>
              <a:t>sau	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variabila </a:t>
            </a:r>
            <a:r>
              <a:rPr sz="1800" dirty="0">
                <a:solidFill>
                  <a:srgbClr val="3333CC"/>
                </a:solidFill>
                <a:latin typeface="Arial"/>
                <a:cs typeface="Arial"/>
              </a:rPr>
              <a:t>&gt;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valoare </a:t>
            </a:r>
            <a:r>
              <a:rPr sz="1800" spc="-5" dirty="0">
                <a:latin typeface="Arial"/>
                <a:cs typeface="Arial"/>
              </a:rPr>
              <a:t>sau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variabila </a:t>
            </a: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in</a:t>
            </a:r>
            <a:r>
              <a:rPr sz="1800" spc="9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[min,max]</a:t>
            </a:r>
            <a:endParaRPr sz="1800">
              <a:latin typeface="Arial"/>
              <a:cs typeface="Arial"/>
            </a:endParaRPr>
          </a:p>
          <a:p>
            <a:pPr marL="299085" marR="702310" indent="-287020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298450" algn="l"/>
                <a:tab pos="299720" algn="l"/>
              </a:tabLst>
            </a:pPr>
            <a:r>
              <a:rPr sz="1800" spc="-5" dirty="0">
                <a:latin typeface="Arial"/>
                <a:cs typeface="Arial"/>
              </a:rPr>
              <a:t>Se </a:t>
            </a:r>
            <a:r>
              <a:rPr sz="1800" spc="-10" dirty="0">
                <a:latin typeface="Arial"/>
                <a:cs typeface="Arial"/>
              </a:rPr>
              <a:t>deduce un model de </a:t>
            </a:r>
            <a:r>
              <a:rPr sz="1800" spc="-5" dirty="0">
                <a:latin typeface="Arial"/>
                <a:cs typeface="Arial"/>
              </a:rPr>
              <a:t>regresie (de </a:t>
            </a:r>
            <a:r>
              <a:rPr sz="1800" spc="-10" dirty="0">
                <a:latin typeface="Arial"/>
                <a:cs typeface="Arial"/>
              </a:rPr>
              <a:t>exemplu </a:t>
            </a:r>
            <a:r>
              <a:rPr sz="1800" spc="-5" dirty="0">
                <a:latin typeface="Arial"/>
                <a:cs typeface="Arial"/>
              </a:rPr>
              <a:t>liniar) pt fiecare dintre  </a:t>
            </a:r>
            <a:r>
              <a:rPr sz="1800" spc="-10" dirty="0">
                <a:latin typeface="Arial"/>
                <a:cs typeface="Arial"/>
              </a:rPr>
              <a:t>regiunile </a:t>
            </a:r>
            <a:r>
              <a:rPr sz="1800" spc="-5" dirty="0">
                <a:latin typeface="Arial"/>
                <a:cs typeface="Arial"/>
              </a:rPr>
              <a:t>identificate prin </a:t>
            </a:r>
            <a:r>
              <a:rPr sz="1800" spc="-10" dirty="0">
                <a:latin typeface="Arial"/>
                <a:cs typeface="Arial"/>
              </a:rPr>
              <a:t>procedura de</a:t>
            </a:r>
            <a:r>
              <a:rPr sz="1800" spc="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ramificare</a:t>
            </a:r>
            <a:endParaRPr sz="1800">
              <a:latin typeface="Arial"/>
              <a:cs typeface="Arial"/>
            </a:endParaRPr>
          </a:p>
          <a:p>
            <a:pPr marL="4261485" marR="405765">
              <a:lnSpc>
                <a:spcPct val="100000"/>
              </a:lnSpc>
              <a:spcBef>
                <a:spcPts val="950"/>
              </a:spcBef>
            </a:pP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Exemplu </a:t>
            </a: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foarte simplu </a:t>
            </a:r>
            <a:r>
              <a:rPr sz="1800" dirty="0">
                <a:solidFill>
                  <a:srgbClr val="3333CC"/>
                </a:solidFill>
                <a:latin typeface="Arial"/>
                <a:cs typeface="Arial"/>
              </a:rPr>
              <a:t>-&gt;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model  liniar </a:t>
            </a: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pe</a:t>
            </a:r>
            <a:r>
              <a:rPr sz="1800" spc="3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porţiuni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82139" y="6072251"/>
            <a:ext cx="1384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80596" y="6072251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019800" y="4243374"/>
            <a:ext cx="541655" cy="503555"/>
          </a:xfrm>
          <a:custGeom>
            <a:avLst/>
            <a:gdLst/>
            <a:ahLst/>
            <a:cxnLst/>
            <a:rect l="l" t="t" r="r" b="b"/>
            <a:pathLst>
              <a:path w="541654" h="503554">
                <a:moveTo>
                  <a:pt x="0" y="251625"/>
                </a:moveTo>
                <a:lnTo>
                  <a:pt x="4360" y="206396"/>
                </a:lnTo>
                <a:lnTo>
                  <a:pt x="16933" y="163827"/>
                </a:lnTo>
                <a:lnTo>
                  <a:pt x="36954" y="124627"/>
                </a:lnTo>
                <a:lnTo>
                  <a:pt x="63658" y="89508"/>
                </a:lnTo>
                <a:lnTo>
                  <a:pt x="96281" y="59180"/>
                </a:lnTo>
                <a:lnTo>
                  <a:pt x="134059" y="34355"/>
                </a:lnTo>
                <a:lnTo>
                  <a:pt x="176226" y="15742"/>
                </a:lnTo>
                <a:lnTo>
                  <a:pt x="222020" y="4054"/>
                </a:lnTo>
                <a:lnTo>
                  <a:pt x="270675" y="0"/>
                </a:lnTo>
                <a:lnTo>
                  <a:pt x="319326" y="4054"/>
                </a:lnTo>
                <a:lnTo>
                  <a:pt x="365116" y="15742"/>
                </a:lnTo>
                <a:lnTo>
                  <a:pt x="407281" y="34355"/>
                </a:lnTo>
                <a:lnTo>
                  <a:pt x="445057" y="59180"/>
                </a:lnTo>
                <a:lnTo>
                  <a:pt x="477679" y="89508"/>
                </a:lnTo>
                <a:lnTo>
                  <a:pt x="504383" y="124627"/>
                </a:lnTo>
                <a:lnTo>
                  <a:pt x="524403" y="163827"/>
                </a:lnTo>
                <a:lnTo>
                  <a:pt x="536976" y="206396"/>
                </a:lnTo>
                <a:lnTo>
                  <a:pt x="541337" y="251625"/>
                </a:lnTo>
                <a:lnTo>
                  <a:pt x="536976" y="296853"/>
                </a:lnTo>
                <a:lnTo>
                  <a:pt x="524403" y="339423"/>
                </a:lnTo>
                <a:lnTo>
                  <a:pt x="504383" y="378622"/>
                </a:lnTo>
                <a:lnTo>
                  <a:pt x="477679" y="413741"/>
                </a:lnTo>
                <a:lnTo>
                  <a:pt x="445057" y="444069"/>
                </a:lnTo>
                <a:lnTo>
                  <a:pt x="407281" y="468894"/>
                </a:lnTo>
                <a:lnTo>
                  <a:pt x="365116" y="487507"/>
                </a:lnTo>
                <a:lnTo>
                  <a:pt x="319326" y="499196"/>
                </a:lnTo>
                <a:lnTo>
                  <a:pt x="270675" y="503250"/>
                </a:lnTo>
                <a:lnTo>
                  <a:pt x="222020" y="499196"/>
                </a:lnTo>
                <a:lnTo>
                  <a:pt x="176226" y="487507"/>
                </a:lnTo>
                <a:lnTo>
                  <a:pt x="134059" y="468894"/>
                </a:lnTo>
                <a:lnTo>
                  <a:pt x="96281" y="444069"/>
                </a:lnTo>
                <a:lnTo>
                  <a:pt x="63658" y="413741"/>
                </a:lnTo>
                <a:lnTo>
                  <a:pt x="36954" y="378622"/>
                </a:lnTo>
                <a:lnTo>
                  <a:pt x="16933" y="339423"/>
                </a:lnTo>
                <a:lnTo>
                  <a:pt x="4360" y="296853"/>
                </a:lnTo>
                <a:lnTo>
                  <a:pt x="0" y="2516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894262" y="5486400"/>
            <a:ext cx="830580" cy="4000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305"/>
              </a:spcBef>
            </a:pPr>
            <a:r>
              <a:rPr sz="1600" spc="-5" dirty="0">
                <a:latin typeface="Times New Roman"/>
                <a:cs typeface="Times New Roman"/>
              </a:rPr>
              <a:t>y=x+1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875462" y="4895837"/>
            <a:ext cx="541655" cy="503555"/>
          </a:xfrm>
          <a:custGeom>
            <a:avLst/>
            <a:gdLst/>
            <a:ahLst/>
            <a:cxnLst/>
            <a:rect l="l" t="t" r="r" b="b"/>
            <a:pathLst>
              <a:path w="541654" h="503554">
                <a:moveTo>
                  <a:pt x="0" y="251625"/>
                </a:moveTo>
                <a:lnTo>
                  <a:pt x="4360" y="206396"/>
                </a:lnTo>
                <a:lnTo>
                  <a:pt x="16933" y="163827"/>
                </a:lnTo>
                <a:lnTo>
                  <a:pt x="36954" y="124627"/>
                </a:lnTo>
                <a:lnTo>
                  <a:pt x="63657" y="89508"/>
                </a:lnTo>
                <a:lnTo>
                  <a:pt x="96279" y="59180"/>
                </a:lnTo>
                <a:lnTo>
                  <a:pt x="134055" y="34355"/>
                </a:lnTo>
                <a:lnTo>
                  <a:pt x="176221" y="15742"/>
                </a:lnTo>
                <a:lnTo>
                  <a:pt x="222011" y="4054"/>
                </a:lnTo>
                <a:lnTo>
                  <a:pt x="270662" y="0"/>
                </a:lnTo>
                <a:lnTo>
                  <a:pt x="319317" y="4054"/>
                </a:lnTo>
                <a:lnTo>
                  <a:pt x="365110" y="15742"/>
                </a:lnTo>
                <a:lnTo>
                  <a:pt x="407278" y="34355"/>
                </a:lnTo>
                <a:lnTo>
                  <a:pt x="445055" y="59180"/>
                </a:lnTo>
                <a:lnTo>
                  <a:pt x="477678" y="89508"/>
                </a:lnTo>
                <a:lnTo>
                  <a:pt x="504382" y="124627"/>
                </a:lnTo>
                <a:lnTo>
                  <a:pt x="524403" y="163827"/>
                </a:lnTo>
                <a:lnTo>
                  <a:pt x="536976" y="206396"/>
                </a:lnTo>
                <a:lnTo>
                  <a:pt x="541337" y="251625"/>
                </a:lnTo>
                <a:lnTo>
                  <a:pt x="536976" y="296853"/>
                </a:lnTo>
                <a:lnTo>
                  <a:pt x="524403" y="339423"/>
                </a:lnTo>
                <a:lnTo>
                  <a:pt x="504382" y="378622"/>
                </a:lnTo>
                <a:lnTo>
                  <a:pt x="477678" y="413741"/>
                </a:lnTo>
                <a:lnTo>
                  <a:pt x="445055" y="444069"/>
                </a:lnTo>
                <a:lnTo>
                  <a:pt x="407278" y="468894"/>
                </a:lnTo>
                <a:lnTo>
                  <a:pt x="365110" y="487507"/>
                </a:lnTo>
                <a:lnTo>
                  <a:pt x="319317" y="499196"/>
                </a:lnTo>
                <a:lnTo>
                  <a:pt x="270662" y="503250"/>
                </a:lnTo>
                <a:lnTo>
                  <a:pt x="222011" y="499196"/>
                </a:lnTo>
                <a:lnTo>
                  <a:pt x="176221" y="487507"/>
                </a:lnTo>
                <a:lnTo>
                  <a:pt x="134055" y="468894"/>
                </a:lnTo>
                <a:lnTo>
                  <a:pt x="96279" y="444069"/>
                </a:lnTo>
                <a:lnTo>
                  <a:pt x="63657" y="413741"/>
                </a:lnTo>
                <a:lnTo>
                  <a:pt x="36954" y="378622"/>
                </a:lnTo>
                <a:lnTo>
                  <a:pt x="16933" y="339423"/>
                </a:lnTo>
                <a:lnTo>
                  <a:pt x="4360" y="296853"/>
                </a:lnTo>
                <a:lnTo>
                  <a:pt x="0" y="2516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125527" y="4319587"/>
            <a:ext cx="1212850" cy="963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x&lt;a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x</a:t>
            </a:r>
            <a:r>
              <a:rPr sz="1800" spc="5" dirty="0">
                <a:latin typeface="Times New Roman"/>
                <a:cs typeface="Times New Roman"/>
              </a:rPr>
              <a:t>&lt;</a:t>
            </a:r>
            <a:r>
              <a:rPr sz="1800" dirty="0">
                <a:latin typeface="Times New Roman"/>
                <a:cs typeface="Times New Roman"/>
              </a:rPr>
              <a:t>b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75387" y="5686425"/>
            <a:ext cx="817880" cy="3619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Times New Roman"/>
                <a:cs typeface="Times New Roman"/>
              </a:rPr>
              <a:t>y=a+1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554912" y="5667375"/>
            <a:ext cx="989330" cy="3619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0"/>
              </a:spcBef>
            </a:pPr>
            <a:r>
              <a:rPr sz="1600" spc="-15" dirty="0">
                <a:latin typeface="Times New Roman"/>
                <a:cs typeface="Times New Roman"/>
              </a:rPr>
              <a:t>y</a:t>
            </a:r>
            <a:r>
              <a:rPr sz="1600" spc="-5" dirty="0">
                <a:latin typeface="Times New Roman"/>
                <a:cs typeface="Times New Roman"/>
              </a:rPr>
              <a:t>=a+</a:t>
            </a:r>
            <a:r>
              <a:rPr sz="1600" dirty="0">
                <a:latin typeface="Times New Roman"/>
                <a:cs typeface="Times New Roman"/>
              </a:rPr>
              <a:t>b</a:t>
            </a:r>
            <a:r>
              <a:rPr sz="1600" spc="-5" dirty="0">
                <a:latin typeface="Times New Roman"/>
                <a:cs typeface="Times New Roman"/>
              </a:rPr>
              <a:t>+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-</a:t>
            </a:r>
            <a:r>
              <a:rPr sz="1600" spc="-5" dirty="0"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5363603" y="4741862"/>
            <a:ext cx="2668270" cy="944880"/>
            <a:chOff x="5363603" y="4741862"/>
            <a:chExt cx="2668270" cy="944880"/>
          </a:xfrm>
        </p:grpSpPr>
        <p:sp>
          <p:nvSpPr>
            <p:cNvPr id="44" name="object 44"/>
            <p:cNvSpPr/>
            <p:nvPr/>
          </p:nvSpPr>
          <p:spPr>
            <a:xfrm>
              <a:off x="5368366" y="4746625"/>
              <a:ext cx="921385" cy="734060"/>
            </a:xfrm>
            <a:custGeom>
              <a:avLst/>
              <a:gdLst/>
              <a:ahLst/>
              <a:cxnLst/>
              <a:rect l="l" t="t" r="r" b="b"/>
              <a:pathLst>
                <a:path w="921385" h="734060">
                  <a:moveTo>
                    <a:pt x="921308" y="0"/>
                  </a:moveTo>
                  <a:lnTo>
                    <a:pt x="0" y="733894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368366" y="5398274"/>
              <a:ext cx="87630" cy="82550"/>
            </a:xfrm>
            <a:custGeom>
              <a:avLst/>
              <a:gdLst/>
              <a:ahLst/>
              <a:cxnLst/>
              <a:rect l="l" t="t" r="r" b="b"/>
              <a:pathLst>
                <a:path w="87629" h="82550">
                  <a:moveTo>
                    <a:pt x="31902" y="0"/>
                  </a:moveTo>
                  <a:lnTo>
                    <a:pt x="0" y="82245"/>
                  </a:lnTo>
                  <a:lnTo>
                    <a:pt x="87299" y="6953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289674" y="4746625"/>
              <a:ext cx="848360" cy="147955"/>
            </a:xfrm>
            <a:custGeom>
              <a:avLst/>
              <a:gdLst/>
              <a:ahLst/>
              <a:cxnLst/>
              <a:rect l="l" t="t" r="r" b="b"/>
              <a:pathLst>
                <a:path w="848359" h="147954">
                  <a:moveTo>
                    <a:pt x="0" y="0"/>
                  </a:moveTo>
                  <a:lnTo>
                    <a:pt x="847953" y="14761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054938" y="4837366"/>
              <a:ext cx="83185" cy="87630"/>
            </a:xfrm>
            <a:custGeom>
              <a:avLst/>
              <a:gdLst/>
              <a:ahLst/>
              <a:cxnLst/>
              <a:rect l="l" t="t" r="r" b="b"/>
              <a:pathLst>
                <a:path w="83184" h="87629">
                  <a:moveTo>
                    <a:pt x="15252" y="0"/>
                  </a:moveTo>
                  <a:lnTo>
                    <a:pt x="82702" y="56857"/>
                  </a:lnTo>
                  <a:lnTo>
                    <a:pt x="0" y="87579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691388" y="5399087"/>
              <a:ext cx="455930" cy="282575"/>
            </a:xfrm>
            <a:custGeom>
              <a:avLst/>
              <a:gdLst/>
              <a:ahLst/>
              <a:cxnLst/>
              <a:rect l="l" t="t" r="r" b="b"/>
              <a:pathLst>
                <a:path w="455929" h="282575">
                  <a:moveTo>
                    <a:pt x="455536" y="0"/>
                  </a:moveTo>
                  <a:lnTo>
                    <a:pt x="0" y="282371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691388" y="5603528"/>
              <a:ext cx="88265" cy="78105"/>
            </a:xfrm>
            <a:custGeom>
              <a:avLst/>
              <a:gdLst/>
              <a:ahLst/>
              <a:cxnLst/>
              <a:rect l="l" t="t" r="r" b="b"/>
              <a:pathLst>
                <a:path w="88265" h="78104">
                  <a:moveTo>
                    <a:pt x="41338" y="0"/>
                  </a:moveTo>
                  <a:lnTo>
                    <a:pt x="0" y="77927"/>
                  </a:lnTo>
                  <a:lnTo>
                    <a:pt x="88176" y="75564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146925" y="5399087"/>
              <a:ext cx="880110" cy="253365"/>
            </a:xfrm>
            <a:custGeom>
              <a:avLst/>
              <a:gdLst/>
              <a:ahLst/>
              <a:cxnLst/>
              <a:rect l="l" t="t" r="r" b="b"/>
              <a:pathLst>
                <a:path w="880109" h="253364">
                  <a:moveTo>
                    <a:pt x="0" y="0"/>
                  </a:moveTo>
                  <a:lnTo>
                    <a:pt x="879932" y="252984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941348" y="5588292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24561" y="0"/>
                  </a:moveTo>
                  <a:lnTo>
                    <a:pt x="85509" y="63779"/>
                  </a:lnTo>
                  <a:lnTo>
                    <a:pt x="0" y="8543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47</a:t>
            </a:fld>
            <a:endParaRPr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3202" y="545084"/>
            <a:ext cx="41186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Regresie</a:t>
            </a:r>
            <a:r>
              <a:rPr sz="4000" spc="5" dirty="0"/>
              <a:t> </a:t>
            </a:r>
            <a:r>
              <a:rPr sz="4000" spc="-10" dirty="0"/>
              <a:t>neliniară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08876" y="1310322"/>
            <a:ext cx="7880350" cy="221996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Dincolo </a:t>
            </a: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de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modelele </a:t>
            </a: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de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regresie liniară </a:t>
            </a: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pe</a:t>
            </a:r>
            <a:r>
              <a:rPr sz="1800" spc="12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porţiuni:</a:t>
            </a:r>
            <a:endParaRPr sz="1800">
              <a:latin typeface="Arial"/>
              <a:cs typeface="Arial"/>
            </a:endParaRPr>
          </a:p>
          <a:p>
            <a:pPr marL="337185" marR="948055" indent="-287020">
              <a:lnSpc>
                <a:spcPct val="100000"/>
              </a:lnSpc>
              <a:spcBef>
                <a:spcPts val="434"/>
              </a:spcBef>
              <a:buFont typeface="Wingdings"/>
              <a:buChar char=""/>
              <a:tabLst>
                <a:tab pos="337185" algn="l"/>
                <a:tab pos="337820" algn="l"/>
              </a:tabLst>
            </a:pPr>
            <a:r>
              <a:rPr sz="1800" dirty="0">
                <a:latin typeface="Arial"/>
                <a:cs typeface="Arial"/>
              </a:rPr>
              <a:t>Se </a:t>
            </a:r>
            <a:r>
              <a:rPr sz="1800" spc="-10" dirty="0">
                <a:latin typeface="Arial"/>
                <a:cs typeface="Arial"/>
              </a:rPr>
              <a:t>extinde modelul </a:t>
            </a:r>
            <a:r>
              <a:rPr sz="1800" spc="-5" dirty="0">
                <a:latin typeface="Arial"/>
                <a:cs typeface="Arial"/>
              </a:rPr>
              <a:t>clasic de </a:t>
            </a:r>
            <a:r>
              <a:rPr sz="1800" spc="-10" dirty="0">
                <a:latin typeface="Arial"/>
                <a:cs typeface="Arial"/>
              </a:rPr>
              <a:t>regresie liniară considerând </a:t>
            </a:r>
            <a:r>
              <a:rPr sz="1800" spc="-5" dirty="0">
                <a:latin typeface="Arial"/>
                <a:cs typeface="Arial"/>
              </a:rPr>
              <a:t>atribute  transformate prin </a:t>
            </a:r>
            <a:r>
              <a:rPr sz="1800" spc="-10" dirty="0">
                <a:latin typeface="Arial"/>
                <a:cs typeface="Arial"/>
              </a:rPr>
              <a:t>intermediul unor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funcţii</a:t>
            </a:r>
            <a:endParaRPr sz="1800">
              <a:latin typeface="Arial"/>
              <a:cs typeface="Arial"/>
            </a:endParaRPr>
          </a:p>
          <a:p>
            <a:pPr marL="685800">
              <a:lnSpc>
                <a:spcPct val="100000"/>
              </a:lnSpc>
              <a:spcBef>
                <a:spcPts val="430"/>
              </a:spcBef>
            </a:pPr>
            <a:r>
              <a:rPr sz="1800" spc="-10" dirty="0">
                <a:latin typeface="Arial"/>
                <a:cs typeface="Arial"/>
              </a:rPr>
              <a:t>y=w</a:t>
            </a:r>
            <a:r>
              <a:rPr sz="1800" spc="-15" baseline="-20833" dirty="0">
                <a:latin typeface="Arial"/>
                <a:cs typeface="Arial"/>
              </a:rPr>
              <a:t>0</a:t>
            </a:r>
            <a:r>
              <a:rPr sz="1800" spc="-10" dirty="0">
                <a:latin typeface="Arial"/>
                <a:cs typeface="Arial"/>
              </a:rPr>
              <a:t>+w</a:t>
            </a:r>
            <a:r>
              <a:rPr sz="1800" spc="-15" baseline="-20833" dirty="0">
                <a:latin typeface="Arial"/>
                <a:cs typeface="Arial"/>
              </a:rPr>
              <a:t>1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15" baseline="-20833" dirty="0">
                <a:latin typeface="Arial"/>
                <a:cs typeface="Arial"/>
              </a:rPr>
              <a:t>1</a:t>
            </a:r>
            <a:r>
              <a:rPr sz="1800" spc="-10" dirty="0">
                <a:latin typeface="Arial"/>
                <a:cs typeface="Arial"/>
              </a:rPr>
              <a:t>(x)+w</a:t>
            </a:r>
            <a:r>
              <a:rPr sz="1800" spc="-15" baseline="-20833" dirty="0">
                <a:latin typeface="Arial"/>
                <a:cs typeface="Arial"/>
              </a:rPr>
              <a:t>2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15" baseline="-20833" dirty="0">
                <a:latin typeface="Arial"/>
                <a:cs typeface="Arial"/>
              </a:rPr>
              <a:t>2</a:t>
            </a:r>
            <a:r>
              <a:rPr sz="1800" spc="-10" dirty="0">
                <a:latin typeface="Arial"/>
                <a:cs typeface="Arial"/>
              </a:rPr>
              <a:t>(x)+…+w</a:t>
            </a:r>
            <a:r>
              <a:rPr sz="1800" spc="-15" baseline="-20833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15" baseline="-20833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(x)</a:t>
            </a:r>
            <a:endParaRPr sz="1800">
              <a:latin typeface="Arial"/>
              <a:cs typeface="Arial"/>
            </a:endParaRPr>
          </a:p>
          <a:p>
            <a:pPr marL="50800" marR="43180" indent="-635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latin typeface="Arial"/>
                <a:cs typeface="Arial"/>
              </a:rPr>
              <a:t>(x </a:t>
            </a:r>
            <a:r>
              <a:rPr sz="1800" spc="-5" dirty="0">
                <a:latin typeface="Arial"/>
                <a:cs typeface="Arial"/>
              </a:rPr>
              <a:t>e </a:t>
            </a:r>
            <a:r>
              <a:rPr sz="1800" spc="-10" dirty="0">
                <a:latin typeface="Arial"/>
                <a:cs typeface="Arial"/>
              </a:rPr>
              <a:t>un </a:t>
            </a:r>
            <a:r>
              <a:rPr sz="1800" spc="-5" dirty="0">
                <a:latin typeface="Arial"/>
                <a:cs typeface="Arial"/>
              </a:rPr>
              <a:t>vector h</a:t>
            </a:r>
            <a:r>
              <a:rPr sz="1800" spc="-7" baseline="-20833" dirty="0">
                <a:latin typeface="Arial"/>
                <a:cs typeface="Arial"/>
              </a:rPr>
              <a:t>i </a:t>
            </a:r>
            <a:r>
              <a:rPr sz="1800" dirty="0">
                <a:latin typeface="Arial"/>
                <a:cs typeface="Arial"/>
              </a:rPr>
              <a:t>e o </a:t>
            </a:r>
            <a:r>
              <a:rPr sz="1800" spc="-5" dirty="0">
                <a:latin typeface="Arial"/>
                <a:cs typeface="Arial"/>
              </a:rPr>
              <a:t>funcţie </a:t>
            </a:r>
            <a:r>
              <a:rPr sz="1800" dirty="0">
                <a:latin typeface="Arial"/>
                <a:cs typeface="Arial"/>
              </a:rPr>
              <a:t>ce </a:t>
            </a:r>
            <a:r>
              <a:rPr sz="1800" spc="-10" dirty="0">
                <a:latin typeface="Arial"/>
                <a:cs typeface="Arial"/>
              </a:rPr>
              <a:t>asociază </a:t>
            </a:r>
            <a:r>
              <a:rPr sz="1800" spc="-5" dirty="0">
                <a:latin typeface="Arial"/>
                <a:cs typeface="Arial"/>
              </a:rPr>
              <a:t>un scalar sau un vector </a:t>
            </a:r>
            <a:r>
              <a:rPr sz="1800" spc="-10" dirty="0">
                <a:latin typeface="Arial"/>
                <a:cs typeface="Arial"/>
              </a:rPr>
              <a:t>argumentului  </a:t>
            </a:r>
            <a:r>
              <a:rPr sz="1800" spc="-5" dirty="0">
                <a:latin typeface="Arial"/>
                <a:cs typeface="Arial"/>
              </a:rPr>
              <a:t>său)</a:t>
            </a:r>
            <a:endParaRPr sz="18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434"/>
              </a:spcBef>
              <a:tabLst>
                <a:tab pos="1841500" algn="l"/>
                <a:tab pos="3999865" algn="l"/>
              </a:tabLst>
            </a:pP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Caz</a:t>
            </a:r>
            <a:r>
              <a:rPr sz="1800" spc="1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particular</a:t>
            </a:r>
            <a:r>
              <a:rPr sz="1800" spc="4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Arial"/>
                <a:cs typeface="Arial"/>
              </a:rPr>
              <a:t>1.	</a:t>
            </a:r>
            <a:r>
              <a:rPr sz="1800" spc="-10" dirty="0">
                <a:latin typeface="Arial"/>
                <a:cs typeface="Arial"/>
              </a:rPr>
              <a:t>Modele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polinomiale:	</a:t>
            </a:r>
            <a:r>
              <a:rPr sz="1800" spc="-15" dirty="0">
                <a:latin typeface="Arial"/>
                <a:cs typeface="Arial"/>
              </a:rPr>
              <a:t>y=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</a:t>
            </a:r>
            <a:r>
              <a:rPr sz="1575" spc="-7" baseline="-21164" dirty="0">
                <a:latin typeface="Arial"/>
                <a:cs typeface="Arial"/>
              </a:rPr>
              <a:t>0</a:t>
            </a:r>
            <a:r>
              <a:rPr sz="1600" spc="-5" dirty="0">
                <a:latin typeface="Arial"/>
                <a:cs typeface="Arial"/>
              </a:rPr>
              <a:t>+w</a:t>
            </a:r>
            <a:r>
              <a:rPr sz="1575" spc="-7" baseline="-21164" dirty="0">
                <a:latin typeface="Arial"/>
                <a:cs typeface="Arial"/>
              </a:rPr>
              <a:t>1</a:t>
            </a:r>
            <a:r>
              <a:rPr sz="1600" spc="-5" dirty="0">
                <a:latin typeface="Arial"/>
                <a:cs typeface="Arial"/>
              </a:rPr>
              <a:t>x+w</a:t>
            </a:r>
            <a:r>
              <a:rPr sz="1575" spc="-7" baseline="-21164" dirty="0">
                <a:latin typeface="Arial"/>
                <a:cs typeface="Arial"/>
              </a:rPr>
              <a:t>2</a:t>
            </a:r>
            <a:r>
              <a:rPr sz="1600" spc="-5" dirty="0">
                <a:latin typeface="Arial"/>
                <a:cs typeface="Arial"/>
              </a:rPr>
              <a:t>x</a:t>
            </a:r>
            <a:r>
              <a:rPr sz="1575" spc="-7" baseline="26455" dirty="0">
                <a:latin typeface="Arial"/>
                <a:cs typeface="Arial"/>
              </a:rPr>
              <a:t>2</a:t>
            </a:r>
            <a:r>
              <a:rPr sz="1600" spc="-5" dirty="0">
                <a:latin typeface="Arial"/>
                <a:cs typeface="Arial"/>
              </a:rPr>
              <a:t>+…+w</a:t>
            </a:r>
            <a:r>
              <a:rPr sz="1575" spc="-7" baseline="-21164" dirty="0">
                <a:latin typeface="Arial"/>
                <a:cs typeface="Arial"/>
              </a:rPr>
              <a:t>m</a:t>
            </a:r>
            <a:r>
              <a:rPr sz="1600" spc="-5" dirty="0">
                <a:latin typeface="Arial"/>
                <a:cs typeface="Arial"/>
              </a:rPr>
              <a:t>x</a:t>
            </a:r>
            <a:r>
              <a:rPr sz="1575" spc="-7" baseline="26455" dirty="0">
                <a:latin typeface="Arial"/>
                <a:cs typeface="Arial"/>
              </a:rPr>
              <a:t>m</a:t>
            </a:r>
            <a:endParaRPr sz="1575" baseline="26455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7052" y="3532314"/>
            <a:ext cx="17760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(x </a:t>
            </a:r>
            <a:r>
              <a:rPr sz="1800" spc="-5" dirty="0">
                <a:latin typeface="Arial"/>
                <a:cs typeface="Arial"/>
              </a:rPr>
              <a:t>este 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scalar)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92130" y="3946423"/>
            <a:ext cx="3855085" cy="2194560"/>
            <a:chOff x="492130" y="3946423"/>
            <a:chExt cx="3855085" cy="2194560"/>
          </a:xfrm>
        </p:grpSpPr>
        <p:sp>
          <p:nvSpPr>
            <p:cNvPr id="6" name="object 6"/>
            <p:cNvSpPr/>
            <p:nvPr/>
          </p:nvSpPr>
          <p:spPr>
            <a:xfrm>
              <a:off x="541337" y="6091237"/>
              <a:ext cx="3801110" cy="0"/>
            </a:xfrm>
            <a:custGeom>
              <a:avLst/>
              <a:gdLst/>
              <a:ahLst/>
              <a:cxnLst/>
              <a:rect l="l" t="t" r="r" b="b"/>
              <a:pathLst>
                <a:path w="3801110">
                  <a:moveTo>
                    <a:pt x="0" y="0"/>
                  </a:moveTo>
                  <a:lnTo>
                    <a:pt x="3800576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65714" y="6046784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41337" y="3951198"/>
              <a:ext cx="0" cy="2151380"/>
            </a:xfrm>
            <a:custGeom>
              <a:avLst/>
              <a:gdLst/>
              <a:ahLst/>
              <a:cxnLst/>
              <a:rect l="l" t="t" r="r" b="b"/>
              <a:pathLst>
                <a:path h="2151379">
                  <a:moveTo>
                    <a:pt x="0" y="2151151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6892" y="3951185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76200"/>
                  </a:moveTo>
                  <a:lnTo>
                    <a:pt x="44450" y="0"/>
                  </a:lnTo>
                  <a:lnTo>
                    <a:pt x="0" y="762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128452" y="6008751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5742" y="3976759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12800" y="4378370"/>
            <a:ext cx="3411220" cy="1139825"/>
            <a:chOff x="812800" y="4378370"/>
            <a:chExt cx="3411220" cy="1139825"/>
          </a:xfrm>
        </p:grpSpPr>
        <p:sp>
          <p:nvSpPr>
            <p:cNvPr id="13" name="object 13"/>
            <p:cNvSpPr/>
            <p:nvPr/>
          </p:nvSpPr>
          <p:spPr>
            <a:xfrm>
              <a:off x="812800" y="53768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65200" y="51609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98875" y="5018074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62412" y="5326049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95400" y="4941887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32087" y="4476749"/>
              <a:ext cx="82550" cy="8255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411537" y="47291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62125" y="4657712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097087" y="47291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987675" y="4595812"/>
              <a:ext cx="82550" cy="8097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179637" y="4586287"/>
              <a:ext cx="80962" cy="809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495425" y="4802174"/>
              <a:ext cx="82550" cy="809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79675" y="4549774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117600" y="5313362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47825" y="4954587"/>
              <a:ext cx="82550" cy="809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873250" y="4527549"/>
              <a:ext cx="80962" cy="82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338512" y="4491037"/>
              <a:ext cx="82550" cy="8255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1387" y="4383133"/>
              <a:ext cx="3277870" cy="1130300"/>
            </a:xfrm>
            <a:custGeom>
              <a:avLst/>
              <a:gdLst/>
              <a:ahLst/>
              <a:cxnLst/>
              <a:rect l="l" t="t" r="r" b="b"/>
              <a:pathLst>
                <a:path w="3277870" h="1130300">
                  <a:moveTo>
                    <a:pt x="0" y="1130101"/>
                  </a:moveTo>
                  <a:lnTo>
                    <a:pt x="14362" y="1083751"/>
                  </a:lnTo>
                  <a:lnTo>
                    <a:pt x="29335" y="1037685"/>
                  </a:lnTo>
                  <a:lnTo>
                    <a:pt x="45529" y="992190"/>
                  </a:lnTo>
                  <a:lnTo>
                    <a:pt x="63557" y="947550"/>
                  </a:lnTo>
                  <a:lnTo>
                    <a:pt x="84029" y="904051"/>
                  </a:lnTo>
                  <a:lnTo>
                    <a:pt x="107557" y="861977"/>
                  </a:lnTo>
                  <a:lnTo>
                    <a:pt x="134751" y="821615"/>
                  </a:lnTo>
                  <a:lnTo>
                    <a:pt x="166224" y="783248"/>
                  </a:lnTo>
                  <a:lnTo>
                    <a:pt x="202586" y="747162"/>
                  </a:lnTo>
                  <a:lnTo>
                    <a:pt x="244449" y="713643"/>
                  </a:lnTo>
                  <a:lnTo>
                    <a:pt x="279063" y="692221"/>
                  </a:lnTo>
                  <a:lnTo>
                    <a:pt x="318406" y="673547"/>
                  </a:lnTo>
                  <a:lnTo>
                    <a:pt x="361754" y="657137"/>
                  </a:lnTo>
                  <a:lnTo>
                    <a:pt x="408385" y="642505"/>
                  </a:lnTo>
                  <a:lnTo>
                    <a:pt x="457576" y="629167"/>
                  </a:lnTo>
                  <a:lnTo>
                    <a:pt x="508605" y="616637"/>
                  </a:lnTo>
                  <a:lnTo>
                    <a:pt x="560749" y="604431"/>
                  </a:lnTo>
                  <a:lnTo>
                    <a:pt x="613286" y="592063"/>
                  </a:lnTo>
                  <a:lnTo>
                    <a:pt x="665493" y="579048"/>
                  </a:lnTo>
                  <a:lnTo>
                    <a:pt x="716647" y="564903"/>
                  </a:lnTo>
                  <a:lnTo>
                    <a:pt x="766027" y="549140"/>
                  </a:lnTo>
                  <a:lnTo>
                    <a:pt x="812909" y="531276"/>
                  </a:lnTo>
                  <a:lnTo>
                    <a:pt x="856570" y="510825"/>
                  </a:lnTo>
                  <a:lnTo>
                    <a:pt x="896289" y="487303"/>
                  </a:lnTo>
                  <a:lnTo>
                    <a:pt x="928855" y="461193"/>
                  </a:lnTo>
                  <a:lnTo>
                    <a:pt x="957075" y="430511"/>
                  </a:lnTo>
                  <a:lnTo>
                    <a:pt x="981754" y="396119"/>
                  </a:lnTo>
                  <a:lnTo>
                    <a:pt x="1003697" y="358878"/>
                  </a:lnTo>
                  <a:lnTo>
                    <a:pt x="1023709" y="319649"/>
                  </a:lnTo>
                  <a:lnTo>
                    <a:pt x="1042595" y="279294"/>
                  </a:lnTo>
                  <a:lnTo>
                    <a:pt x="1061159" y="238673"/>
                  </a:lnTo>
                  <a:lnTo>
                    <a:pt x="1080205" y="198647"/>
                  </a:lnTo>
                  <a:lnTo>
                    <a:pt x="1100540" y="160078"/>
                  </a:lnTo>
                  <a:lnTo>
                    <a:pt x="1122966" y="123827"/>
                  </a:lnTo>
                  <a:lnTo>
                    <a:pt x="1148290" y="90754"/>
                  </a:lnTo>
                  <a:lnTo>
                    <a:pt x="1177316" y="61721"/>
                  </a:lnTo>
                  <a:lnTo>
                    <a:pt x="1210848" y="37589"/>
                  </a:lnTo>
                  <a:lnTo>
                    <a:pt x="1249691" y="19219"/>
                  </a:lnTo>
                  <a:lnTo>
                    <a:pt x="1294650" y="7472"/>
                  </a:lnTo>
                  <a:lnTo>
                    <a:pt x="1366248" y="507"/>
                  </a:lnTo>
                  <a:lnTo>
                    <a:pt x="1406019" y="0"/>
                  </a:lnTo>
                  <a:lnTo>
                    <a:pt x="1448131" y="1357"/>
                  </a:lnTo>
                  <a:lnTo>
                    <a:pt x="1492355" y="4490"/>
                  </a:lnTo>
                  <a:lnTo>
                    <a:pt x="1538461" y="9309"/>
                  </a:lnTo>
                  <a:lnTo>
                    <a:pt x="1586220" y="15725"/>
                  </a:lnTo>
                  <a:lnTo>
                    <a:pt x="1635403" y="23648"/>
                  </a:lnTo>
                  <a:lnTo>
                    <a:pt x="1685779" y="32989"/>
                  </a:lnTo>
                  <a:lnTo>
                    <a:pt x="1737119" y="43660"/>
                  </a:lnTo>
                  <a:lnTo>
                    <a:pt x="1789195" y="55570"/>
                  </a:lnTo>
                  <a:lnTo>
                    <a:pt x="1841775" y="68631"/>
                  </a:lnTo>
                  <a:lnTo>
                    <a:pt x="1894630" y="82752"/>
                  </a:lnTo>
                  <a:lnTo>
                    <a:pt x="1947532" y="97846"/>
                  </a:lnTo>
                  <a:lnTo>
                    <a:pt x="2000250" y="113822"/>
                  </a:lnTo>
                  <a:lnTo>
                    <a:pt x="2052555" y="130591"/>
                  </a:lnTo>
                  <a:lnTo>
                    <a:pt x="2104217" y="148065"/>
                  </a:lnTo>
                  <a:lnTo>
                    <a:pt x="2155006" y="166153"/>
                  </a:lnTo>
                  <a:lnTo>
                    <a:pt x="2204694" y="184766"/>
                  </a:lnTo>
                  <a:lnTo>
                    <a:pt x="2253051" y="203816"/>
                  </a:lnTo>
                  <a:lnTo>
                    <a:pt x="2299846" y="223212"/>
                  </a:lnTo>
                  <a:lnTo>
                    <a:pt x="2344851" y="242867"/>
                  </a:lnTo>
                  <a:lnTo>
                    <a:pt x="2619704" y="403000"/>
                  </a:lnTo>
                  <a:lnTo>
                    <a:pt x="2909555" y="614059"/>
                  </a:lnTo>
                  <a:lnTo>
                    <a:pt x="3138863" y="797957"/>
                  </a:lnTo>
                  <a:lnTo>
                    <a:pt x="3232086" y="876609"/>
                  </a:lnTo>
                  <a:lnTo>
                    <a:pt x="3277349" y="90376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4415790" y="3472497"/>
            <a:ext cx="4074795" cy="150685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Caz particular</a:t>
            </a:r>
            <a:r>
              <a:rPr sz="1800" spc="3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2.</a:t>
            </a:r>
            <a:endParaRPr sz="1800">
              <a:latin typeface="Arial"/>
              <a:cs typeface="Arial"/>
            </a:endParaRPr>
          </a:p>
          <a:p>
            <a:pPr marL="38100" marR="30480">
              <a:lnSpc>
                <a:spcPct val="100000"/>
              </a:lnSpc>
              <a:spcBef>
                <a:spcPts val="430"/>
              </a:spcBef>
            </a:pPr>
            <a:r>
              <a:rPr sz="1800" spc="-10" dirty="0">
                <a:latin typeface="Arial"/>
                <a:cs typeface="Arial"/>
              </a:rPr>
              <a:t>Modele bazate </a:t>
            </a:r>
            <a:r>
              <a:rPr sz="1800" spc="-5" dirty="0">
                <a:latin typeface="Arial"/>
                <a:cs typeface="Arial"/>
              </a:rPr>
              <a:t>pe funcţii </a:t>
            </a:r>
            <a:r>
              <a:rPr sz="1800" spc="-10" dirty="0">
                <a:latin typeface="Arial"/>
                <a:cs typeface="Arial"/>
              </a:rPr>
              <a:t>nucleu (kernel  </a:t>
            </a:r>
            <a:r>
              <a:rPr sz="1800" spc="-5" dirty="0">
                <a:latin typeface="Arial"/>
                <a:cs typeface="Arial"/>
              </a:rPr>
              <a:t>functions): 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15" baseline="-20833" dirty="0">
                <a:latin typeface="Arial"/>
                <a:cs typeface="Arial"/>
              </a:rPr>
              <a:t>i </a:t>
            </a:r>
            <a:r>
              <a:rPr sz="1800" spc="-5" dirty="0">
                <a:latin typeface="Arial"/>
                <a:cs typeface="Arial"/>
              </a:rPr>
              <a:t>sunt funcţii care iau valori  semnificative </a:t>
            </a:r>
            <a:r>
              <a:rPr sz="1800" spc="-10" dirty="0">
                <a:latin typeface="Arial"/>
                <a:cs typeface="Arial"/>
              </a:rPr>
              <a:t>doar </a:t>
            </a:r>
            <a:r>
              <a:rPr sz="1800" spc="-5" dirty="0">
                <a:latin typeface="Arial"/>
                <a:cs typeface="Arial"/>
              </a:rPr>
              <a:t>pt </a:t>
            </a:r>
            <a:r>
              <a:rPr sz="1800" spc="-10" dirty="0">
                <a:latin typeface="Arial"/>
                <a:cs typeface="Arial"/>
              </a:rPr>
              <a:t>regiuni </a:t>
            </a:r>
            <a:r>
              <a:rPr sz="1800" spc="-5" dirty="0">
                <a:latin typeface="Arial"/>
                <a:cs typeface="Arial"/>
              </a:rPr>
              <a:t>limitate </a:t>
            </a:r>
            <a:r>
              <a:rPr sz="1800" spc="-10" dirty="0">
                <a:latin typeface="Arial"/>
                <a:cs typeface="Arial"/>
              </a:rPr>
              <a:t>din  </a:t>
            </a:r>
            <a:r>
              <a:rPr sz="1800" spc="-5" dirty="0">
                <a:latin typeface="Arial"/>
                <a:cs typeface="Arial"/>
              </a:rPr>
              <a:t>spaţiul </a:t>
            </a:r>
            <a:r>
              <a:rPr sz="1800" spc="-10" dirty="0">
                <a:latin typeface="Arial"/>
                <a:cs typeface="Arial"/>
              </a:rPr>
              <a:t>variabilelor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predictor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48</a:t>
            </a:fld>
            <a:endParaRPr dirty="0"/>
          </a:p>
        </p:txBody>
      </p:sp>
      <p:sp>
        <p:nvSpPr>
          <p:cNvPr id="32" name="object 32"/>
          <p:cNvSpPr txBox="1"/>
          <p:nvPr/>
        </p:nvSpPr>
        <p:spPr>
          <a:xfrm>
            <a:off x="4441190" y="5008689"/>
            <a:ext cx="416877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8450" algn="l"/>
                <a:tab pos="299720" algn="l"/>
              </a:tabLst>
            </a:pPr>
            <a:r>
              <a:rPr sz="1800" spc="-5" dirty="0">
                <a:latin typeface="Arial"/>
                <a:cs typeface="Arial"/>
              </a:rPr>
              <a:t>Dacă aceste funcţii au simetrie </a:t>
            </a:r>
            <a:r>
              <a:rPr sz="1800" spc="-10" dirty="0">
                <a:latin typeface="Arial"/>
                <a:cs typeface="Arial"/>
              </a:rPr>
              <a:t>radială  </a:t>
            </a:r>
            <a:r>
              <a:rPr sz="1800" spc="-5" dirty="0">
                <a:latin typeface="Arial"/>
                <a:cs typeface="Arial"/>
              </a:rPr>
              <a:t>(de </a:t>
            </a:r>
            <a:r>
              <a:rPr sz="1800" spc="-10" dirty="0">
                <a:latin typeface="Arial"/>
                <a:cs typeface="Arial"/>
              </a:rPr>
              <a:t>exemplu </a:t>
            </a:r>
            <a:r>
              <a:rPr sz="1800" spc="-5" dirty="0">
                <a:latin typeface="Arial"/>
                <a:cs typeface="Arial"/>
              </a:rPr>
              <a:t>funcţii </a:t>
            </a:r>
            <a:r>
              <a:rPr sz="1800" spc="-10" dirty="0">
                <a:latin typeface="Arial"/>
                <a:cs typeface="Arial"/>
              </a:rPr>
              <a:t>gaussiene) </a:t>
            </a:r>
            <a:r>
              <a:rPr sz="1800" dirty="0">
                <a:latin typeface="Arial"/>
                <a:cs typeface="Arial"/>
              </a:rPr>
              <a:t>se  </a:t>
            </a:r>
            <a:r>
              <a:rPr sz="1800" spc="-10" dirty="0">
                <a:latin typeface="Arial"/>
                <a:cs typeface="Arial"/>
              </a:rPr>
              <a:t>ajunge </a:t>
            </a:r>
            <a:r>
              <a:rPr sz="1800" spc="-5" dirty="0">
                <a:latin typeface="Arial"/>
                <a:cs typeface="Arial"/>
              </a:rPr>
              <a:t>la reţelele de tip RBF (un </a:t>
            </a:r>
            <a:r>
              <a:rPr sz="1800" spc="-10" dirty="0">
                <a:latin typeface="Arial"/>
                <a:cs typeface="Arial"/>
              </a:rPr>
              <a:t>caz  particular </a:t>
            </a:r>
            <a:r>
              <a:rPr sz="1800" spc="-5" dirty="0">
                <a:latin typeface="Arial"/>
                <a:cs typeface="Arial"/>
              </a:rPr>
              <a:t>de reţele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neuronale)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79676" y="333756"/>
            <a:ext cx="5039995" cy="114300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31559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2485"/>
              </a:spcBef>
            </a:pPr>
            <a:r>
              <a:rPr sz="3200" b="1" spc="-5" dirty="0">
                <a:latin typeface="Arial"/>
                <a:cs typeface="Arial"/>
              </a:rPr>
              <a:t>Predicţia</a:t>
            </a:r>
            <a:r>
              <a:rPr sz="3200" b="1" spc="-2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perfectă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7616" y="1781921"/>
            <a:ext cx="1816100" cy="141922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480059" indent="-441959">
              <a:lnSpc>
                <a:spcPct val="100000"/>
              </a:lnSpc>
              <a:spcBef>
                <a:spcPts val="780"/>
              </a:spcBef>
              <a:buChar char="•"/>
              <a:tabLst>
                <a:tab pos="479425" algn="l"/>
                <a:tab pos="480059" algn="l"/>
              </a:tabLst>
            </a:pPr>
            <a:r>
              <a:rPr sz="2800" spc="-5" dirty="0">
                <a:latin typeface="Arial"/>
                <a:cs typeface="Arial"/>
              </a:rPr>
              <a:t>r=±1</a:t>
            </a:r>
            <a:endParaRPr sz="2800">
              <a:latin typeface="Arial"/>
              <a:cs typeface="Arial"/>
            </a:endParaRPr>
          </a:p>
          <a:p>
            <a:pPr marL="495300">
              <a:lnSpc>
                <a:spcPct val="100000"/>
              </a:lnSpc>
              <a:spcBef>
                <a:spcPts val="595"/>
              </a:spcBef>
              <a:tabLst>
                <a:tab pos="865505" algn="l"/>
              </a:tabLst>
            </a:pPr>
            <a:r>
              <a:rPr sz="2400" dirty="0">
                <a:latin typeface="Arial"/>
                <a:cs typeface="Arial"/>
              </a:rPr>
              <a:t>–	</a:t>
            </a:r>
            <a:r>
              <a:rPr sz="2400" spc="-5" dirty="0">
                <a:latin typeface="Arial"/>
                <a:cs typeface="Arial"/>
              </a:rPr>
              <a:t>z</a:t>
            </a:r>
            <a:r>
              <a:rPr sz="2400" spc="-7" baseline="-20833" dirty="0">
                <a:latin typeface="Arial"/>
                <a:cs typeface="Arial"/>
              </a:rPr>
              <a:t>x</a:t>
            </a:r>
            <a:r>
              <a:rPr sz="2400" spc="-5" dirty="0">
                <a:latin typeface="Arial"/>
                <a:cs typeface="Arial"/>
              </a:rPr>
              <a:t>=1.5</a:t>
            </a:r>
            <a:endParaRPr sz="2400">
              <a:latin typeface="Arial"/>
              <a:cs typeface="Arial"/>
            </a:endParaRPr>
          </a:p>
          <a:p>
            <a:pPr marL="495300">
              <a:lnSpc>
                <a:spcPct val="100000"/>
              </a:lnSpc>
              <a:spcBef>
                <a:spcPts val="575"/>
              </a:spcBef>
              <a:tabLst>
                <a:tab pos="865505" algn="l"/>
              </a:tabLst>
            </a:pPr>
            <a:r>
              <a:rPr sz="2400" dirty="0">
                <a:latin typeface="Arial"/>
                <a:cs typeface="Arial"/>
              </a:rPr>
              <a:t>–	</a:t>
            </a:r>
            <a:r>
              <a:rPr sz="2400" spc="-5" dirty="0">
                <a:latin typeface="Arial"/>
                <a:cs typeface="Arial"/>
              </a:rPr>
              <a:t>z</a:t>
            </a:r>
            <a:r>
              <a:rPr sz="2400" spc="-7" baseline="-20833" dirty="0">
                <a:latin typeface="Arial"/>
                <a:cs typeface="Arial"/>
              </a:rPr>
              <a:t>y’</a:t>
            </a:r>
            <a:r>
              <a:rPr sz="2400" spc="-5" dirty="0">
                <a:latin typeface="Arial"/>
                <a:cs typeface="Arial"/>
              </a:rPr>
              <a:t>=1.5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0216" y="3248659"/>
            <a:ext cx="3455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2905" algn="l"/>
                <a:tab pos="732155" algn="l"/>
              </a:tabLst>
            </a:pPr>
            <a:r>
              <a:rPr sz="2400" dirty="0">
                <a:latin typeface="Arial"/>
                <a:cs typeface="Arial"/>
              </a:rPr>
              <a:t>–	z	creşte sau scade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cu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81582" y="3425444"/>
            <a:ext cx="3026410" cy="946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3685">
              <a:lnSpc>
                <a:spcPts val="1705"/>
              </a:lnSpc>
              <a:spcBef>
                <a:spcPts val="95"/>
              </a:spcBef>
            </a:pPr>
            <a:r>
              <a:rPr sz="1600" spc="-15" dirty="0">
                <a:latin typeface="Arial"/>
                <a:cs typeface="Arial"/>
              </a:rPr>
              <a:t>y’</a:t>
            </a:r>
            <a:endParaRPr sz="1600">
              <a:latin typeface="Arial"/>
              <a:cs typeface="Arial"/>
            </a:endParaRPr>
          </a:p>
          <a:p>
            <a:pPr marL="38100">
              <a:lnSpc>
                <a:spcPts val="2665"/>
              </a:lnSpc>
            </a:pPr>
            <a:r>
              <a:rPr sz="2400" spc="-5" dirty="0">
                <a:latin typeface="Arial"/>
                <a:cs typeface="Arial"/>
              </a:rPr>
              <a:t>aceeaşi unitate </a:t>
            </a:r>
            <a:r>
              <a:rPr sz="2400" dirty="0">
                <a:latin typeface="Arial"/>
                <a:cs typeface="Arial"/>
              </a:rPr>
              <a:t>cu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cât</a:t>
            </a:r>
            <a:endParaRPr sz="24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creşte sau scade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z</a:t>
            </a:r>
            <a:r>
              <a:rPr sz="2400" baseline="-20833" dirty="0">
                <a:latin typeface="Arial"/>
                <a:cs typeface="Arial"/>
              </a:rPr>
              <a:t>x</a:t>
            </a:r>
            <a:endParaRPr sz="2400" baseline="-20833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06206" y="6431381"/>
            <a:ext cx="1022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82359" y="1688817"/>
            <a:ext cx="1734185" cy="633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3260"/>
              </a:lnSpc>
              <a:spcBef>
                <a:spcPts val="100"/>
              </a:spcBef>
              <a:tabLst>
                <a:tab pos="507365" algn="l"/>
                <a:tab pos="781685" algn="l"/>
              </a:tabLst>
            </a:pPr>
            <a:r>
              <a:rPr sz="3500" i="1" spc="434" dirty="0">
                <a:latin typeface="Times New Roman"/>
                <a:cs typeface="Times New Roman"/>
              </a:rPr>
              <a:t>z	</a:t>
            </a:r>
            <a:r>
              <a:rPr sz="2175" spc="127" baseline="-17241" dirty="0">
                <a:latin typeface="Times New Roman"/>
                <a:cs typeface="Times New Roman"/>
              </a:rPr>
              <a:t>'	</a:t>
            </a:r>
            <a:r>
              <a:rPr sz="3500" spc="615" dirty="0">
                <a:latin typeface="Symbol"/>
                <a:cs typeface="Symbol"/>
              </a:rPr>
              <a:t></a:t>
            </a:r>
            <a:r>
              <a:rPr sz="3500" spc="375" dirty="0">
                <a:latin typeface="Times New Roman"/>
                <a:cs typeface="Times New Roman"/>
              </a:rPr>
              <a:t> </a:t>
            </a:r>
            <a:r>
              <a:rPr sz="3500" i="1" spc="434" dirty="0">
                <a:latin typeface="Times New Roman"/>
                <a:cs typeface="Times New Roman"/>
              </a:rPr>
              <a:t>z</a:t>
            </a:r>
            <a:endParaRPr sz="3500">
              <a:latin typeface="Times New Roman"/>
              <a:cs typeface="Times New Roman"/>
            </a:endParaRPr>
          </a:p>
          <a:p>
            <a:pPr marL="328930">
              <a:lnSpc>
                <a:spcPts val="1520"/>
              </a:lnSpc>
              <a:tabLst>
                <a:tab pos="1530985" algn="l"/>
              </a:tabLst>
            </a:pPr>
            <a:r>
              <a:rPr sz="3075" i="1" spc="427" baseline="-12195" dirty="0">
                <a:latin typeface="Times New Roman"/>
                <a:cs typeface="Times New Roman"/>
              </a:rPr>
              <a:t>y	</a:t>
            </a:r>
            <a:r>
              <a:rPr sz="2050" i="1" spc="285" dirty="0">
                <a:latin typeface="Times New Roman"/>
                <a:cs typeface="Times New Roman"/>
              </a:rPr>
              <a:t>x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73138" y="5675888"/>
            <a:ext cx="205740" cy="1657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-65" dirty="0">
                <a:latin typeface="Arial"/>
                <a:cs typeface="Arial"/>
              </a:rPr>
              <a:t>z</a:t>
            </a:r>
            <a:r>
              <a:rPr sz="900" spc="25" dirty="0">
                <a:latin typeface="Arial"/>
                <a:cs typeface="Arial"/>
              </a:rPr>
              <a:t>(</a:t>
            </a:r>
            <a:r>
              <a:rPr sz="900" spc="-65" dirty="0">
                <a:latin typeface="Arial"/>
                <a:cs typeface="Arial"/>
              </a:rPr>
              <a:t>x</a:t>
            </a:r>
            <a:r>
              <a:rPr sz="900" spc="5" dirty="0">
                <a:latin typeface="Arial"/>
                <a:cs typeface="Arial"/>
              </a:rPr>
              <a:t>)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41918" y="5416892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3,</a:t>
            </a:r>
            <a:r>
              <a:rPr sz="700" spc="10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92926" y="5416892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3,</a:t>
            </a:r>
            <a:r>
              <a:rPr sz="700" spc="1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43842" y="5416892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2,</a:t>
            </a:r>
            <a:r>
              <a:rPr sz="700" spc="10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02897" y="5416892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2,</a:t>
            </a:r>
            <a:r>
              <a:rPr sz="700" spc="1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53906" y="5416892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1,</a:t>
            </a:r>
            <a:r>
              <a:rPr sz="700" spc="10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13148" y="5416892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1,</a:t>
            </a:r>
            <a:r>
              <a:rPr sz="700" spc="1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89007" y="5416892"/>
            <a:ext cx="100965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,5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15119" y="5416892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0,</a:t>
            </a:r>
            <a:r>
              <a:rPr sz="700" spc="1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06912" y="2812207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3,</a:t>
            </a:r>
            <a:r>
              <a:rPr sz="700" spc="10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06913" y="3171251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3,</a:t>
            </a:r>
            <a:r>
              <a:rPr sz="700" spc="1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06913" y="3530295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2,</a:t>
            </a:r>
            <a:r>
              <a:rPr sz="700" spc="10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06913" y="3889339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2,</a:t>
            </a:r>
            <a:r>
              <a:rPr sz="700" spc="1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06913" y="4239745"/>
            <a:ext cx="151130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1,</a:t>
            </a:r>
            <a:r>
              <a:rPr sz="700" spc="10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06913" y="4598789"/>
            <a:ext cx="151130" cy="812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latin typeface="Arial"/>
                <a:cs typeface="Arial"/>
              </a:rPr>
              <a:t>1,</a:t>
            </a:r>
            <a:r>
              <a:rPr sz="700" spc="1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Arial"/>
              <a:cs typeface="Arial"/>
            </a:endParaRPr>
          </a:p>
          <a:p>
            <a:pPr marL="62230">
              <a:lnSpc>
                <a:spcPct val="100000"/>
              </a:lnSpc>
            </a:pPr>
            <a:r>
              <a:rPr sz="700" dirty="0">
                <a:latin typeface="Arial"/>
                <a:cs typeface="Arial"/>
              </a:rPr>
              <a:t>,5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700" dirty="0">
                <a:latin typeface="Arial"/>
                <a:cs typeface="Arial"/>
              </a:rPr>
              <a:t>0,</a:t>
            </a:r>
            <a:r>
              <a:rPr sz="700" spc="1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825258" y="5400488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-12432" y="8431"/>
                </a:moveTo>
                <a:lnTo>
                  <a:pt x="12432" y="8431"/>
                </a:lnTo>
              </a:path>
            </a:pathLst>
          </a:custGeom>
          <a:ln w="168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476267" y="5400488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-12432" y="8431"/>
                </a:moveTo>
                <a:lnTo>
                  <a:pt x="12432" y="8431"/>
                </a:lnTo>
              </a:path>
            </a:pathLst>
          </a:custGeom>
          <a:ln w="168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135509" y="5400488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-12432" y="8431"/>
                </a:moveTo>
                <a:lnTo>
                  <a:pt x="12432" y="8431"/>
                </a:lnTo>
              </a:path>
            </a:pathLst>
          </a:custGeom>
          <a:ln w="168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86330" y="5400488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-12432" y="8431"/>
                </a:moveTo>
                <a:lnTo>
                  <a:pt x="12432" y="8431"/>
                </a:lnTo>
              </a:path>
            </a:pathLst>
          </a:custGeom>
          <a:ln w="168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437246" y="5400488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-12432" y="8431"/>
                </a:moveTo>
                <a:lnTo>
                  <a:pt x="12432" y="8431"/>
                </a:lnTo>
              </a:path>
            </a:pathLst>
          </a:custGeom>
          <a:ln w="168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88255" y="5400488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-12432" y="8431"/>
                </a:moveTo>
                <a:lnTo>
                  <a:pt x="12432" y="8431"/>
                </a:lnTo>
              </a:path>
            </a:pathLst>
          </a:custGeom>
          <a:ln w="168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747498" y="5400488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-12432" y="8431"/>
                </a:moveTo>
                <a:lnTo>
                  <a:pt x="12432" y="8431"/>
                </a:lnTo>
              </a:path>
            </a:pathLst>
          </a:custGeom>
          <a:ln w="168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6372605" y="2858657"/>
            <a:ext cx="2465705" cy="2559050"/>
            <a:chOff x="6372605" y="2858657"/>
            <a:chExt cx="2465705" cy="2559050"/>
          </a:xfrm>
        </p:grpSpPr>
        <p:sp>
          <p:nvSpPr>
            <p:cNvPr id="34" name="object 34"/>
            <p:cNvSpPr/>
            <p:nvPr/>
          </p:nvSpPr>
          <p:spPr>
            <a:xfrm>
              <a:off x="6398272" y="5400488"/>
              <a:ext cx="0" cy="17145"/>
            </a:xfrm>
            <a:custGeom>
              <a:avLst/>
              <a:gdLst/>
              <a:ahLst/>
              <a:cxnLst/>
              <a:rect l="l" t="t" r="r" b="b"/>
              <a:pathLst>
                <a:path h="17145">
                  <a:moveTo>
                    <a:pt x="-12432" y="8431"/>
                  </a:moveTo>
                  <a:lnTo>
                    <a:pt x="12432" y="8431"/>
                  </a:lnTo>
                </a:path>
              </a:pathLst>
            </a:custGeom>
            <a:ln w="168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373403" y="2871133"/>
              <a:ext cx="25400" cy="2521585"/>
            </a:xfrm>
            <a:custGeom>
              <a:avLst/>
              <a:gdLst/>
              <a:ahLst/>
              <a:cxnLst/>
              <a:rect l="l" t="t" r="r" b="b"/>
              <a:pathLst>
                <a:path w="25400" h="2521585">
                  <a:moveTo>
                    <a:pt x="0" y="2521036"/>
                  </a:moveTo>
                  <a:lnTo>
                    <a:pt x="24869" y="2521036"/>
                  </a:lnTo>
                </a:path>
                <a:path w="25400" h="2521585">
                  <a:moveTo>
                    <a:pt x="0" y="0"/>
                  </a:moveTo>
                  <a:lnTo>
                    <a:pt x="24869" y="0"/>
                  </a:lnTo>
                </a:path>
                <a:path w="25400" h="2521585">
                  <a:moveTo>
                    <a:pt x="0" y="358762"/>
                  </a:moveTo>
                  <a:lnTo>
                    <a:pt x="24869" y="358762"/>
                  </a:lnTo>
                </a:path>
                <a:path w="25400" h="2521585">
                  <a:moveTo>
                    <a:pt x="0" y="717806"/>
                  </a:moveTo>
                  <a:lnTo>
                    <a:pt x="24869" y="717806"/>
                  </a:lnTo>
                </a:path>
                <a:path w="25400" h="2521585">
                  <a:moveTo>
                    <a:pt x="0" y="1076850"/>
                  </a:moveTo>
                  <a:lnTo>
                    <a:pt x="24869" y="1076850"/>
                  </a:lnTo>
                </a:path>
                <a:path w="25400" h="2521585">
                  <a:moveTo>
                    <a:pt x="0" y="1444157"/>
                  </a:moveTo>
                  <a:lnTo>
                    <a:pt x="24869" y="1444157"/>
                  </a:lnTo>
                </a:path>
                <a:path w="25400" h="2521585">
                  <a:moveTo>
                    <a:pt x="0" y="1803201"/>
                  </a:moveTo>
                  <a:lnTo>
                    <a:pt x="24869" y="1803201"/>
                  </a:lnTo>
                </a:path>
                <a:path w="25400" h="2521585">
                  <a:moveTo>
                    <a:pt x="0" y="2162236"/>
                  </a:moveTo>
                  <a:lnTo>
                    <a:pt x="24869" y="2162236"/>
                  </a:lnTo>
                </a:path>
              </a:pathLst>
            </a:custGeom>
            <a:ln w="24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398272" y="2871133"/>
              <a:ext cx="2427605" cy="2521585"/>
            </a:xfrm>
            <a:custGeom>
              <a:avLst/>
              <a:gdLst/>
              <a:ahLst/>
              <a:cxnLst/>
              <a:rect l="l" t="t" r="r" b="b"/>
              <a:pathLst>
                <a:path w="2427604" h="2521585">
                  <a:moveTo>
                    <a:pt x="0" y="2521036"/>
                  </a:moveTo>
                  <a:lnTo>
                    <a:pt x="2426985" y="2521036"/>
                  </a:lnTo>
                  <a:lnTo>
                    <a:pt x="2426985" y="0"/>
                  </a:lnTo>
                  <a:lnTo>
                    <a:pt x="0" y="0"/>
                  </a:lnTo>
                  <a:lnTo>
                    <a:pt x="0" y="2521036"/>
                  </a:lnTo>
                </a:path>
                <a:path w="2427604" h="2521585">
                  <a:moveTo>
                    <a:pt x="2023914" y="354631"/>
                  </a:moveTo>
                  <a:lnTo>
                    <a:pt x="2028195" y="373081"/>
                  </a:lnTo>
                  <a:lnTo>
                    <a:pt x="2039493" y="389136"/>
                  </a:lnTo>
                  <a:lnTo>
                    <a:pt x="2055492" y="400474"/>
                  </a:lnTo>
                  <a:lnTo>
                    <a:pt x="2073877" y="404769"/>
                  </a:lnTo>
                  <a:lnTo>
                    <a:pt x="2092139" y="400474"/>
                  </a:lnTo>
                  <a:lnTo>
                    <a:pt x="2108051" y="389136"/>
                  </a:lnTo>
                  <a:lnTo>
                    <a:pt x="2119296" y="373081"/>
                  </a:lnTo>
                  <a:lnTo>
                    <a:pt x="2123559" y="354631"/>
                  </a:lnTo>
                  <a:lnTo>
                    <a:pt x="2119296" y="336290"/>
                  </a:lnTo>
                  <a:lnTo>
                    <a:pt x="2108051" y="320290"/>
                  </a:lnTo>
                  <a:lnTo>
                    <a:pt x="2092139" y="308973"/>
                  </a:lnTo>
                  <a:lnTo>
                    <a:pt x="2073877" y="304680"/>
                  </a:lnTo>
                  <a:lnTo>
                    <a:pt x="2055492" y="308973"/>
                  </a:lnTo>
                  <a:lnTo>
                    <a:pt x="2039493" y="320290"/>
                  </a:lnTo>
                  <a:lnTo>
                    <a:pt x="2028195" y="336290"/>
                  </a:lnTo>
                  <a:lnTo>
                    <a:pt x="2023914" y="354631"/>
                  </a:lnTo>
                  <a:close/>
                </a:path>
                <a:path w="2427604" h="2521585">
                  <a:moveTo>
                    <a:pt x="1957391" y="429932"/>
                  </a:moveTo>
                  <a:lnTo>
                    <a:pt x="1961698" y="448274"/>
                  </a:lnTo>
                  <a:lnTo>
                    <a:pt x="1973039" y="464274"/>
                  </a:lnTo>
                  <a:lnTo>
                    <a:pt x="1989047" y="475591"/>
                  </a:lnTo>
                  <a:lnTo>
                    <a:pt x="2007354" y="479883"/>
                  </a:lnTo>
                  <a:lnTo>
                    <a:pt x="2025576" y="475591"/>
                  </a:lnTo>
                  <a:lnTo>
                    <a:pt x="2041492" y="464274"/>
                  </a:lnTo>
                  <a:lnTo>
                    <a:pt x="2052760" y="448274"/>
                  </a:lnTo>
                  <a:lnTo>
                    <a:pt x="2057036" y="429932"/>
                  </a:lnTo>
                  <a:lnTo>
                    <a:pt x="2052760" y="411483"/>
                  </a:lnTo>
                  <a:lnTo>
                    <a:pt x="2041492" y="395427"/>
                  </a:lnTo>
                  <a:lnTo>
                    <a:pt x="2025576" y="384090"/>
                  </a:lnTo>
                  <a:lnTo>
                    <a:pt x="2007354" y="379794"/>
                  </a:lnTo>
                  <a:lnTo>
                    <a:pt x="1989047" y="384090"/>
                  </a:lnTo>
                  <a:lnTo>
                    <a:pt x="1973039" y="395427"/>
                  </a:lnTo>
                  <a:lnTo>
                    <a:pt x="1961698" y="411483"/>
                  </a:lnTo>
                  <a:lnTo>
                    <a:pt x="1957391" y="429932"/>
                  </a:lnTo>
                  <a:close/>
                </a:path>
                <a:path w="2427604" h="2521585">
                  <a:moveTo>
                    <a:pt x="1890867" y="496690"/>
                  </a:moveTo>
                  <a:lnTo>
                    <a:pt x="1895174" y="515031"/>
                  </a:lnTo>
                  <a:lnTo>
                    <a:pt x="1906516" y="531031"/>
                  </a:lnTo>
                  <a:lnTo>
                    <a:pt x="1922524" y="542348"/>
                  </a:lnTo>
                  <a:lnTo>
                    <a:pt x="1940830" y="546641"/>
                  </a:lnTo>
                  <a:lnTo>
                    <a:pt x="1959097" y="542348"/>
                  </a:lnTo>
                  <a:lnTo>
                    <a:pt x="1975109" y="531031"/>
                  </a:lnTo>
                  <a:lnTo>
                    <a:pt x="1986473" y="515031"/>
                  </a:lnTo>
                  <a:lnTo>
                    <a:pt x="1990793" y="496690"/>
                  </a:lnTo>
                  <a:lnTo>
                    <a:pt x="1986473" y="478240"/>
                  </a:lnTo>
                  <a:lnTo>
                    <a:pt x="1975109" y="462184"/>
                  </a:lnTo>
                  <a:lnTo>
                    <a:pt x="1959097" y="450847"/>
                  </a:lnTo>
                  <a:lnTo>
                    <a:pt x="1940830" y="446551"/>
                  </a:lnTo>
                  <a:lnTo>
                    <a:pt x="1922524" y="450847"/>
                  </a:lnTo>
                  <a:lnTo>
                    <a:pt x="1906516" y="462184"/>
                  </a:lnTo>
                  <a:lnTo>
                    <a:pt x="1895174" y="478240"/>
                  </a:lnTo>
                  <a:lnTo>
                    <a:pt x="1890867" y="496690"/>
                  </a:lnTo>
                  <a:close/>
                </a:path>
                <a:path w="2427604" h="2521585">
                  <a:moveTo>
                    <a:pt x="1816204" y="571804"/>
                  </a:moveTo>
                  <a:lnTo>
                    <a:pt x="1820481" y="590174"/>
                  </a:lnTo>
                  <a:lnTo>
                    <a:pt x="1831759" y="606239"/>
                  </a:lnTo>
                  <a:lnTo>
                    <a:pt x="1847702" y="617620"/>
                  </a:lnTo>
                  <a:lnTo>
                    <a:pt x="1865979" y="621942"/>
                  </a:lnTo>
                  <a:lnTo>
                    <a:pt x="1884286" y="617620"/>
                  </a:lnTo>
                  <a:lnTo>
                    <a:pt x="1900294" y="606239"/>
                  </a:lnTo>
                  <a:lnTo>
                    <a:pt x="1911635" y="590174"/>
                  </a:lnTo>
                  <a:lnTo>
                    <a:pt x="1915942" y="571804"/>
                  </a:lnTo>
                  <a:lnTo>
                    <a:pt x="1911635" y="553354"/>
                  </a:lnTo>
                  <a:lnTo>
                    <a:pt x="1900294" y="537298"/>
                  </a:lnTo>
                  <a:lnTo>
                    <a:pt x="1884286" y="525961"/>
                  </a:lnTo>
                  <a:lnTo>
                    <a:pt x="1865979" y="521665"/>
                  </a:lnTo>
                  <a:lnTo>
                    <a:pt x="1847702" y="525961"/>
                  </a:lnTo>
                  <a:lnTo>
                    <a:pt x="1831759" y="537298"/>
                  </a:lnTo>
                  <a:lnTo>
                    <a:pt x="1820481" y="553354"/>
                  </a:lnTo>
                  <a:lnTo>
                    <a:pt x="1816204" y="571804"/>
                  </a:lnTo>
                  <a:close/>
                </a:path>
                <a:path w="2427604" h="2521585">
                  <a:moveTo>
                    <a:pt x="1749680" y="646918"/>
                  </a:moveTo>
                  <a:lnTo>
                    <a:pt x="1753958" y="665367"/>
                  </a:lnTo>
                  <a:lnTo>
                    <a:pt x="1765235" y="681423"/>
                  </a:lnTo>
                  <a:lnTo>
                    <a:pt x="1781179" y="692761"/>
                  </a:lnTo>
                  <a:lnTo>
                    <a:pt x="1799456" y="697056"/>
                  </a:lnTo>
                  <a:lnTo>
                    <a:pt x="1817841" y="692761"/>
                  </a:lnTo>
                  <a:lnTo>
                    <a:pt x="1833840" y="681423"/>
                  </a:lnTo>
                  <a:lnTo>
                    <a:pt x="1845138" y="665367"/>
                  </a:lnTo>
                  <a:lnTo>
                    <a:pt x="1849419" y="646918"/>
                  </a:lnTo>
                  <a:lnTo>
                    <a:pt x="1845138" y="628547"/>
                  </a:lnTo>
                  <a:lnTo>
                    <a:pt x="1833840" y="612483"/>
                  </a:lnTo>
                  <a:lnTo>
                    <a:pt x="1817841" y="601101"/>
                  </a:lnTo>
                  <a:lnTo>
                    <a:pt x="1799456" y="596779"/>
                  </a:lnTo>
                  <a:lnTo>
                    <a:pt x="1781179" y="601101"/>
                  </a:lnTo>
                  <a:lnTo>
                    <a:pt x="1765235" y="612483"/>
                  </a:lnTo>
                  <a:lnTo>
                    <a:pt x="1753958" y="628547"/>
                  </a:lnTo>
                  <a:lnTo>
                    <a:pt x="1749680" y="646918"/>
                  </a:lnTo>
                  <a:close/>
                </a:path>
                <a:path w="2427604" h="2521585">
                  <a:moveTo>
                    <a:pt x="1683157" y="713675"/>
                  </a:moveTo>
                  <a:lnTo>
                    <a:pt x="1687437" y="732125"/>
                  </a:lnTo>
                  <a:lnTo>
                    <a:pt x="1698735" y="748180"/>
                  </a:lnTo>
                  <a:lnTo>
                    <a:pt x="1714734" y="759518"/>
                  </a:lnTo>
                  <a:lnTo>
                    <a:pt x="1733120" y="763814"/>
                  </a:lnTo>
                  <a:lnTo>
                    <a:pt x="1751397" y="759518"/>
                  </a:lnTo>
                  <a:lnTo>
                    <a:pt x="1767340" y="748180"/>
                  </a:lnTo>
                  <a:lnTo>
                    <a:pt x="1778618" y="732125"/>
                  </a:lnTo>
                  <a:lnTo>
                    <a:pt x="1782895" y="713675"/>
                  </a:lnTo>
                  <a:lnTo>
                    <a:pt x="1778618" y="695304"/>
                  </a:lnTo>
                  <a:lnTo>
                    <a:pt x="1767340" y="679240"/>
                  </a:lnTo>
                  <a:lnTo>
                    <a:pt x="1751397" y="667859"/>
                  </a:lnTo>
                  <a:lnTo>
                    <a:pt x="1733120" y="663537"/>
                  </a:lnTo>
                  <a:lnTo>
                    <a:pt x="1714734" y="667859"/>
                  </a:lnTo>
                  <a:lnTo>
                    <a:pt x="1698735" y="679240"/>
                  </a:lnTo>
                  <a:lnTo>
                    <a:pt x="1687437" y="695304"/>
                  </a:lnTo>
                  <a:lnTo>
                    <a:pt x="1683157" y="713675"/>
                  </a:lnTo>
                  <a:close/>
                </a:path>
                <a:path w="2427604" h="2521585">
                  <a:moveTo>
                    <a:pt x="1608306" y="788695"/>
                  </a:moveTo>
                  <a:lnTo>
                    <a:pt x="1612587" y="807184"/>
                  </a:lnTo>
                  <a:lnTo>
                    <a:pt x="1623884" y="823236"/>
                  </a:lnTo>
                  <a:lnTo>
                    <a:pt x="1639884" y="834551"/>
                  </a:lnTo>
                  <a:lnTo>
                    <a:pt x="1658269" y="838833"/>
                  </a:lnTo>
                  <a:lnTo>
                    <a:pt x="1676546" y="834551"/>
                  </a:lnTo>
                  <a:lnTo>
                    <a:pt x="1692490" y="823236"/>
                  </a:lnTo>
                  <a:lnTo>
                    <a:pt x="1703767" y="807184"/>
                  </a:lnTo>
                  <a:lnTo>
                    <a:pt x="1708045" y="788695"/>
                  </a:lnTo>
                  <a:lnTo>
                    <a:pt x="1703767" y="770408"/>
                  </a:lnTo>
                  <a:lnTo>
                    <a:pt x="1692490" y="754436"/>
                  </a:lnTo>
                  <a:lnTo>
                    <a:pt x="1676546" y="743129"/>
                  </a:lnTo>
                  <a:lnTo>
                    <a:pt x="1658269" y="738838"/>
                  </a:lnTo>
                  <a:lnTo>
                    <a:pt x="1639884" y="743129"/>
                  </a:lnTo>
                  <a:lnTo>
                    <a:pt x="1623884" y="754436"/>
                  </a:lnTo>
                  <a:lnTo>
                    <a:pt x="1612587" y="770408"/>
                  </a:lnTo>
                  <a:lnTo>
                    <a:pt x="1608306" y="788695"/>
                  </a:lnTo>
                  <a:close/>
                </a:path>
                <a:path w="2427604" h="2521585">
                  <a:moveTo>
                    <a:pt x="1541783" y="864090"/>
                  </a:moveTo>
                  <a:lnTo>
                    <a:pt x="1546063" y="882377"/>
                  </a:lnTo>
                  <a:lnTo>
                    <a:pt x="1557361" y="898349"/>
                  </a:lnTo>
                  <a:lnTo>
                    <a:pt x="1573360" y="909656"/>
                  </a:lnTo>
                  <a:lnTo>
                    <a:pt x="1591745" y="913947"/>
                  </a:lnTo>
                  <a:lnTo>
                    <a:pt x="1610022" y="909656"/>
                  </a:lnTo>
                  <a:lnTo>
                    <a:pt x="1625966" y="898349"/>
                  </a:lnTo>
                  <a:lnTo>
                    <a:pt x="1637244" y="882377"/>
                  </a:lnTo>
                  <a:lnTo>
                    <a:pt x="1641521" y="864090"/>
                  </a:lnTo>
                  <a:lnTo>
                    <a:pt x="1637244" y="845601"/>
                  </a:lnTo>
                  <a:lnTo>
                    <a:pt x="1625966" y="829550"/>
                  </a:lnTo>
                  <a:lnTo>
                    <a:pt x="1610022" y="818234"/>
                  </a:lnTo>
                  <a:lnTo>
                    <a:pt x="1591745" y="813952"/>
                  </a:lnTo>
                  <a:lnTo>
                    <a:pt x="1573360" y="818234"/>
                  </a:lnTo>
                  <a:lnTo>
                    <a:pt x="1557361" y="829550"/>
                  </a:lnTo>
                  <a:lnTo>
                    <a:pt x="1546063" y="845601"/>
                  </a:lnTo>
                  <a:lnTo>
                    <a:pt x="1541783" y="864090"/>
                  </a:lnTo>
                  <a:close/>
                </a:path>
                <a:path w="2427604" h="2521585">
                  <a:moveTo>
                    <a:pt x="1475259" y="930848"/>
                  </a:moveTo>
                  <a:lnTo>
                    <a:pt x="1479566" y="949219"/>
                  </a:lnTo>
                  <a:lnTo>
                    <a:pt x="1490908" y="965283"/>
                  </a:lnTo>
                  <a:lnTo>
                    <a:pt x="1506916" y="976664"/>
                  </a:lnTo>
                  <a:lnTo>
                    <a:pt x="1525222" y="980986"/>
                  </a:lnTo>
                  <a:lnTo>
                    <a:pt x="1543528" y="976664"/>
                  </a:lnTo>
                  <a:lnTo>
                    <a:pt x="1559536" y="965283"/>
                  </a:lnTo>
                  <a:lnTo>
                    <a:pt x="1570878" y="949219"/>
                  </a:lnTo>
                  <a:lnTo>
                    <a:pt x="1575185" y="930848"/>
                  </a:lnTo>
                  <a:lnTo>
                    <a:pt x="1570878" y="912398"/>
                  </a:lnTo>
                  <a:lnTo>
                    <a:pt x="1559536" y="896343"/>
                  </a:lnTo>
                  <a:lnTo>
                    <a:pt x="1543528" y="885005"/>
                  </a:lnTo>
                  <a:lnTo>
                    <a:pt x="1525222" y="880709"/>
                  </a:lnTo>
                  <a:lnTo>
                    <a:pt x="1506916" y="885005"/>
                  </a:lnTo>
                  <a:lnTo>
                    <a:pt x="1490908" y="896343"/>
                  </a:lnTo>
                  <a:lnTo>
                    <a:pt x="1479566" y="912398"/>
                  </a:lnTo>
                  <a:lnTo>
                    <a:pt x="1475259" y="930848"/>
                  </a:lnTo>
                  <a:close/>
                </a:path>
                <a:path w="2427604" h="2521585">
                  <a:moveTo>
                    <a:pt x="1400409" y="1005868"/>
                  </a:moveTo>
                  <a:lnTo>
                    <a:pt x="1404729" y="1024239"/>
                  </a:lnTo>
                  <a:lnTo>
                    <a:pt x="1416092" y="1040303"/>
                  </a:lnTo>
                  <a:lnTo>
                    <a:pt x="1432105" y="1051684"/>
                  </a:lnTo>
                  <a:lnTo>
                    <a:pt x="1450371" y="1056006"/>
                  </a:lnTo>
                  <a:lnTo>
                    <a:pt x="1468678" y="1051684"/>
                  </a:lnTo>
                  <a:lnTo>
                    <a:pt x="1484686" y="1040303"/>
                  </a:lnTo>
                  <a:lnTo>
                    <a:pt x="1496027" y="1024239"/>
                  </a:lnTo>
                  <a:lnTo>
                    <a:pt x="1500334" y="1005868"/>
                  </a:lnTo>
                  <a:lnTo>
                    <a:pt x="1496027" y="987552"/>
                  </a:lnTo>
                  <a:lnTo>
                    <a:pt x="1484686" y="971515"/>
                  </a:lnTo>
                  <a:lnTo>
                    <a:pt x="1468678" y="960144"/>
                  </a:lnTo>
                  <a:lnTo>
                    <a:pt x="1450371" y="955823"/>
                  </a:lnTo>
                  <a:lnTo>
                    <a:pt x="1432105" y="960144"/>
                  </a:lnTo>
                  <a:lnTo>
                    <a:pt x="1416092" y="971515"/>
                  </a:lnTo>
                  <a:lnTo>
                    <a:pt x="1404729" y="987552"/>
                  </a:lnTo>
                  <a:lnTo>
                    <a:pt x="1400409" y="1005868"/>
                  </a:lnTo>
                  <a:close/>
                </a:path>
                <a:path w="2427604" h="2521585">
                  <a:moveTo>
                    <a:pt x="1334166" y="1072719"/>
                  </a:moveTo>
                  <a:lnTo>
                    <a:pt x="1338442" y="1091050"/>
                  </a:lnTo>
                  <a:lnTo>
                    <a:pt x="1349709" y="1107119"/>
                  </a:lnTo>
                  <a:lnTo>
                    <a:pt x="1365625" y="1118523"/>
                  </a:lnTo>
                  <a:lnTo>
                    <a:pt x="1383848" y="1122858"/>
                  </a:lnTo>
                  <a:lnTo>
                    <a:pt x="1402272" y="1118523"/>
                  </a:lnTo>
                  <a:lnTo>
                    <a:pt x="1418267" y="1107119"/>
                  </a:lnTo>
                  <a:lnTo>
                    <a:pt x="1429543" y="1091050"/>
                  </a:lnTo>
                  <a:lnTo>
                    <a:pt x="1433811" y="1072719"/>
                  </a:lnTo>
                  <a:lnTo>
                    <a:pt x="1429543" y="1054349"/>
                  </a:lnTo>
                  <a:lnTo>
                    <a:pt x="1418267" y="1038284"/>
                  </a:lnTo>
                  <a:lnTo>
                    <a:pt x="1402272" y="1026903"/>
                  </a:lnTo>
                  <a:lnTo>
                    <a:pt x="1383848" y="1022581"/>
                  </a:lnTo>
                  <a:lnTo>
                    <a:pt x="1365625" y="1026903"/>
                  </a:lnTo>
                  <a:lnTo>
                    <a:pt x="1349709" y="1038284"/>
                  </a:lnTo>
                  <a:lnTo>
                    <a:pt x="1338442" y="1054349"/>
                  </a:lnTo>
                  <a:lnTo>
                    <a:pt x="1334166" y="1072719"/>
                  </a:lnTo>
                  <a:close/>
                </a:path>
                <a:path w="2427604" h="2521585">
                  <a:moveTo>
                    <a:pt x="1267642" y="1147739"/>
                  </a:moveTo>
                  <a:lnTo>
                    <a:pt x="1271905" y="1166229"/>
                  </a:lnTo>
                  <a:lnTo>
                    <a:pt x="1283150" y="1182280"/>
                  </a:lnTo>
                  <a:lnTo>
                    <a:pt x="1299062" y="1193595"/>
                  </a:lnTo>
                  <a:lnTo>
                    <a:pt x="1317324" y="1197878"/>
                  </a:lnTo>
                  <a:lnTo>
                    <a:pt x="1335710" y="1193595"/>
                  </a:lnTo>
                  <a:lnTo>
                    <a:pt x="1351709" y="1182280"/>
                  </a:lnTo>
                  <a:lnTo>
                    <a:pt x="1363007" y="1166229"/>
                  </a:lnTo>
                  <a:lnTo>
                    <a:pt x="1367287" y="1147739"/>
                  </a:lnTo>
                  <a:lnTo>
                    <a:pt x="1363007" y="1129408"/>
                  </a:lnTo>
                  <a:lnTo>
                    <a:pt x="1351709" y="1113339"/>
                  </a:lnTo>
                  <a:lnTo>
                    <a:pt x="1335710" y="1101936"/>
                  </a:lnTo>
                  <a:lnTo>
                    <a:pt x="1317324" y="1097601"/>
                  </a:lnTo>
                  <a:lnTo>
                    <a:pt x="1299062" y="1101936"/>
                  </a:lnTo>
                  <a:lnTo>
                    <a:pt x="1283150" y="1113339"/>
                  </a:lnTo>
                  <a:lnTo>
                    <a:pt x="1271905" y="1129408"/>
                  </a:lnTo>
                  <a:lnTo>
                    <a:pt x="1267642" y="1147739"/>
                  </a:lnTo>
                  <a:close/>
                </a:path>
                <a:path w="2427604" h="2521585">
                  <a:moveTo>
                    <a:pt x="1192792" y="1222853"/>
                  </a:moveTo>
                  <a:lnTo>
                    <a:pt x="1197072" y="1241303"/>
                  </a:lnTo>
                  <a:lnTo>
                    <a:pt x="1208370" y="1257358"/>
                  </a:lnTo>
                  <a:lnTo>
                    <a:pt x="1224369" y="1268696"/>
                  </a:lnTo>
                  <a:lnTo>
                    <a:pt x="1242754" y="1272992"/>
                  </a:lnTo>
                  <a:lnTo>
                    <a:pt x="1261017" y="1268696"/>
                  </a:lnTo>
                  <a:lnTo>
                    <a:pt x="1276928" y="1257358"/>
                  </a:lnTo>
                  <a:lnTo>
                    <a:pt x="1288174" y="1241303"/>
                  </a:lnTo>
                  <a:lnTo>
                    <a:pt x="1292437" y="1222853"/>
                  </a:lnTo>
                  <a:lnTo>
                    <a:pt x="1288174" y="1204526"/>
                  </a:lnTo>
                  <a:lnTo>
                    <a:pt x="1276928" y="1188559"/>
                  </a:lnTo>
                  <a:lnTo>
                    <a:pt x="1261017" y="1177274"/>
                  </a:lnTo>
                  <a:lnTo>
                    <a:pt x="1242754" y="1172996"/>
                  </a:lnTo>
                  <a:lnTo>
                    <a:pt x="1224369" y="1177274"/>
                  </a:lnTo>
                  <a:lnTo>
                    <a:pt x="1208370" y="1188559"/>
                  </a:lnTo>
                  <a:lnTo>
                    <a:pt x="1197072" y="1204526"/>
                  </a:lnTo>
                  <a:lnTo>
                    <a:pt x="1192792" y="1222853"/>
                  </a:lnTo>
                  <a:close/>
                </a:path>
                <a:path w="2427604" h="2521585">
                  <a:moveTo>
                    <a:pt x="1126268" y="1289892"/>
                  </a:moveTo>
                  <a:lnTo>
                    <a:pt x="1130549" y="1308179"/>
                  </a:lnTo>
                  <a:lnTo>
                    <a:pt x="1141846" y="1324151"/>
                  </a:lnTo>
                  <a:lnTo>
                    <a:pt x="1157846" y="1335458"/>
                  </a:lnTo>
                  <a:lnTo>
                    <a:pt x="1176231" y="1339749"/>
                  </a:lnTo>
                  <a:lnTo>
                    <a:pt x="1194493" y="1335458"/>
                  </a:lnTo>
                  <a:lnTo>
                    <a:pt x="1210405" y="1324151"/>
                  </a:lnTo>
                  <a:lnTo>
                    <a:pt x="1221650" y="1308179"/>
                  </a:lnTo>
                  <a:lnTo>
                    <a:pt x="1225913" y="1289892"/>
                  </a:lnTo>
                  <a:lnTo>
                    <a:pt x="1221650" y="1271403"/>
                  </a:lnTo>
                  <a:lnTo>
                    <a:pt x="1210405" y="1255351"/>
                  </a:lnTo>
                  <a:lnTo>
                    <a:pt x="1194493" y="1244036"/>
                  </a:lnTo>
                  <a:lnTo>
                    <a:pt x="1176231" y="1239754"/>
                  </a:lnTo>
                  <a:lnTo>
                    <a:pt x="1157846" y="1244036"/>
                  </a:lnTo>
                  <a:lnTo>
                    <a:pt x="1141846" y="1255351"/>
                  </a:lnTo>
                  <a:lnTo>
                    <a:pt x="1130549" y="1271403"/>
                  </a:lnTo>
                  <a:lnTo>
                    <a:pt x="1126268" y="1289892"/>
                  </a:lnTo>
                  <a:close/>
                </a:path>
                <a:path w="2427604" h="2521585">
                  <a:moveTo>
                    <a:pt x="1051417" y="1364912"/>
                  </a:moveTo>
                  <a:lnTo>
                    <a:pt x="1055698" y="1383283"/>
                  </a:lnTo>
                  <a:lnTo>
                    <a:pt x="1066996" y="1399347"/>
                  </a:lnTo>
                  <a:lnTo>
                    <a:pt x="1082995" y="1410729"/>
                  </a:lnTo>
                  <a:lnTo>
                    <a:pt x="1101380" y="1415051"/>
                  </a:lnTo>
                  <a:lnTo>
                    <a:pt x="1119657" y="1410729"/>
                  </a:lnTo>
                  <a:lnTo>
                    <a:pt x="1135601" y="1399347"/>
                  </a:lnTo>
                  <a:lnTo>
                    <a:pt x="1146878" y="1383283"/>
                  </a:lnTo>
                  <a:lnTo>
                    <a:pt x="1151156" y="1364912"/>
                  </a:lnTo>
                  <a:lnTo>
                    <a:pt x="1146878" y="1346462"/>
                  </a:lnTo>
                  <a:lnTo>
                    <a:pt x="1135601" y="1330407"/>
                  </a:lnTo>
                  <a:lnTo>
                    <a:pt x="1119657" y="1319069"/>
                  </a:lnTo>
                  <a:lnTo>
                    <a:pt x="1101380" y="1314774"/>
                  </a:lnTo>
                  <a:lnTo>
                    <a:pt x="1082995" y="1319069"/>
                  </a:lnTo>
                  <a:lnTo>
                    <a:pt x="1066996" y="1330407"/>
                  </a:lnTo>
                  <a:lnTo>
                    <a:pt x="1055698" y="1346462"/>
                  </a:lnTo>
                  <a:lnTo>
                    <a:pt x="1051417" y="1364912"/>
                  </a:lnTo>
                  <a:close/>
                </a:path>
                <a:path w="2427604" h="2521585">
                  <a:moveTo>
                    <a:pt x="984894" y="1440026"/>
                  </a:moveTo>
                  <a:lnTo>
                    <a:pt x="989201" y="1458397"/>
                  </a:lnTo>
                  <a:lnTo>
                    <a:pt x="1000542" y="1474461"/>
                  </a:lnTo>
                  <a:lnTo>
                    <a:pt x="1016551" y="1485842"/>
                  </a:lnTo>
                  <a:lnTo>
                    <a:pt x="1034857" y="1490164"/>
                  </a:lnTo>
                  <a:lnTo>
                    <a:pt x="1053163" y="1485842"/>
                  </a:lnTo>
                  <a:lnTo>
                    <a:pt x="1069171" y="1474461"/>
                  </a:lnTo>
                  <a:lnTo>
                    <a:pt x="1080513" y="1458397"/>
                  </a:lnTo>
                  <a:lnTo>
                    <a:pt x="1084820" y="1440026"/>
                  </a:lnTo>
                  <a:lnTo>
                    <a:pt x="1080513" y="1421655"/>
                  </a:lnTo>
                  <a:lnTo>
                    <a:pt x="1069171" y="1405591"/>
                  </a:lnTo>
                  <a:lnTo>
                    <a:pt x="1053163" y="1394209"/>
                  </a:lnTo>
                  <a:lnTo>
                    <a:pt x="1034857" y="1389887"/>
                  </a:lnTo>
                  <a:lnTo>
                    <a:pt x="1016551" y="1394209"/>
                  </a:lnTo>
                  <a:lnTo>
                    <a:pt x="1000542" y="1405591"/>
                  </a:lnTo>
                  <a:lnTo>
                    <a:pt x="989201" y="1421655"/>
                  </a:lnTo>
                  <a:lnTo>
                    <a:pt x="984894" y="1440026"/>
                  </a:lnTo>
                  <a:close/>
                </a:path>
                <a:path w="2427604" h="2521585">
                  <a:moveTo>
                    <a:pt x="918558" y="1506783"/>
                  </a:moveTo>
                  <a:lnTo>
                    <a:pt x="922835" y="1525154"/>
                  </a:lnTo>
                  <a:lnTo>
                    <a:pt x="934112" y="1541218"/>
                  </a:lnTo>
                  <a:lnTo>
                    <a:pt x="950056" y="1552600"/>
                  </a:lnTo>
                  <a:lnTo>
                    <a:pt x="968333" y="1556922"/>
                  </a:lnTo>
                  <a:lnTo>
                    <a:pt x="986640" y="1552600"/>
                  </a:lnTo>
                  <a:lnTo>
                    <a:pt x="1002648" y="1541218"/>
                  </a:lnTo>
                  <a:lnTo>
                    <a:pt x="1013989" y="1525154"/>
                  </a:lnTo>
                  <a:lnTo>
                    <a:pt x="1018296" y="1506783"/>
                  </a:lnTo>
                  <a:lnTo>
                    <a:pt x="1013989" y="1488413"/>
                  </a:lnTo>
                  <a:lnTo>
                    <a:pt x="1002648" y="1472348"/>
                  </a:lnTo>
                  <a:lnTo>
                    <a:pt x="986640" y="1460967"/>
                  </a:lnTo>
                  <a:lnTo>
                    <a:pt x="968333" y="1456645"/>
                  </a:lnTo>
                  <a:lnTo>
                    <a:pt x="950056" y="1460967"/>
                  </a:lnTo>
                  <a:lnTo>
                    <a:pt x="934112" y="1472348"/>
                  </a:lnTo>
                  <a:lnTo>
                    <a:pt x="922835" y="1488413"/>
                  </a:lnTo>
                  <a:lnTo>
                    <a:pt x="918558" y="1506783"/>
                  </a:lnTo>
                  <a:close/>
                </a:path>
                <a:path w="2427604" h="2521585">
                  <a:moveTo>
                    <a:pt x="843801" y="1581897"/>
                  </a:moveTo>
                  <a:lnTo>
                    <a:pt x="848064" y="1600347"/>
                  </a:lnTo>
                  <a:lnTo>
                    <a:pt x="859309" y="1616403"/>
                  </a:lnTo>
                  <a:lnTo>
                    <a:pt x="875220" y="1627740"/>
                  </a:lnTo>
                  <a:lnTo>
                    <a:pt x="893483" y="1632036"/>
                  </a:lnTo>
                  <a:lnTo>
                    <a:pt x="911868" y="1627740"/>
                  </a:lnTo>
                  <a:lnTo>
                    <a:pt x="927867" y="1616403"/>
                  </a:lnTo>
                  <a:lnTo>
                    <a:pt x="939165" y="1600347"/>
                  </a:lnTo>
                  <a:lnTo>
                    <a:pt x="943445" y="1581897"/>
                  </a:lnTo>
                  <a:lnTo>
                    <a:pt x="939165" y="1563527"/>
                  </a:lnTo>
                  <a:lnTo>
                    <a:pt x="927867" y="1547462"/>
                  </a:lnTo>
                  <a:lnTo>
                    <a:pt x="911868" y="1536081"/>
                  </a:lnTo>
                  <a:lnTo>
                    <a:pt x="893483" y="1531759"/>
                  </a:lnTo>
                  <a:lnTo>
                    <a:pt x="875220" y="1536081"/>
                  </a:lnTo>
                  <a:lnTo>
                    <a:pt x="859309" y="1547462"/>
                  </a:lnTo>
                  <a:lnTo>
                    <a:pt x="848063" y="1563527"/>
                  </a:lnTo>
                  <a:lnTo>
                    <a:pt x="843801" y="1581897"/>
                  </a:lnTo>
                  <a:close/>
                </a:path>
                <a:path w="2427604" h="2521585">
                  <a:moveTo>
                    <a:pt x="777277" y="1648655"/>
                  </a:moveTo>
                  <a:lnTo>
                    <a:pt x="781540" y="1667104"/>
                  </a:lnTo>
                  <a:lnTo>
                    <a:pt x="792785" y="1683160"/>
                  </a:lnTo>
                  <a:lnTo>
                    <a:pt x="808697" y="1694498"/>
                  </a:lnTo>
                  <a:lnTo>
                    <a:pt x="826959" y="1698793"/>
                  </a:lnTo>
                  <a:lnTo>
                    <a:pt x="845344" y="1694498"/>
                  </a:lnTo>
                  <a:lnTo>
                    <a:pt x="861344" y="1683160"/>
                  </a:lnTo>
                  <a:lnTo>
                    <a:pt x="872641" y="1667104"/>
                  </a:lnTo>
                  <a:lnTo>
                    <a:pt x="876922" y="1648655"/>
                  </a:lnTo>
                  <a:lnTo>
                    <a:pt x="872641" y="1630284"/>
                  </a:lnTo>
                  <a:lnTo>
                    <a:pt x="861344" y="1614220"/>
                  </a:lnTo>
                  <a:lnTo>
                    <a:pt x="845344" y="1602838"/>
                  </a:lnTo>
                  <a:lnTo>
                    <a:pt x="826959" y="1598516"/>
                  </a:lnTo>
                  <a:lnTo>
                    <a:pt x="808697" y="1602838"/>
                  </a:lnTo>
                  <a:lnTo>
                    <a:pt x="792785" y="1614220"/>
                  </a:lnTo>
                  <a:lnTo>
                    <a:pt x="781540" y="1630284"/>
                  </a:lnTo>
                  <a:lnTo>
                    <a:pt x="777277" y="1648655"/>
                  </a:lnTo>
                  <a:close/>
                </a:path>
                <a:path w="2427604" h="2521585">
                  <a:moveTo>
                    <a:pt x="710660" y="1723956"/>
                  </a:moveTo>
                  <a:lnTo>
                    <a:pt x="714940" y="1742298"/>
                  </a:lnTo>
                  <a:lnTo>
                    <a:pt x="726238" y="1758297"/>
                  </a:lnTo>
                  <a:lnTo>
                    <a:pt x="742238" y="1769614"/>
                  </a:lnTo>
                  <a:lnTo>
                    <a:pt x="760623" y="1773907"/>
                  </a:lnTo>
                  <a:lnTo>
                    <a:pt x="778900" y="1769614"/>
                  </a:lnTo>
                  <a:lnTo>
                    <a:pt x="794844" y="1758297"/>
                  </a:lnTo>
                  <a:lnTo>
                    <a:pt x="806121" y="1742298"/>
                  </a:lnTo>
                  <a:lnTo>
                    <a:pt x="810398" y="1723956"/>
                  </a:lnTo>
                  <a:lnTo>
                    <a:pt x="806121" y="1705506"/>
                  </a:lnTo>
                  <a:lnTo>
                    <a:pt x="794844" y="1689451"/>
                  </a:lnTo>
                  <a:lnTo>
                    <a:pt x="778900" y="1678113"/>
                  </a:lnTo>
                  <a:lnTo>
                    <a:pt x="760623" y="1673818"/>
                  </a:lnTo>
                  <a:lnTo>
                    <a:pt x="742238" y="1678113"/>
                  </a:lnTo>
                  <a:lnTo>
                    <a:pt x="726238" y="1689451"/>
                  </a:lnTo>
                  <a:lnTo>
                    <a:pt x="714940" y="1705506"/>
                  </a:lnTo>
                  <a:lnTo>
                    <a:pt x="710660" y="1723956"/>
                  </a:lnTo>
                  <a:close/>
                </a:path>
                <a:path w="2427604" h="2521585">
                  <a:moveTo>
                    <a:pt x="635903" y="1799070"/>
                  </a:moveTo>
                  <a:lnTo>
                    <a:pt x="640170" y="1817441"/>
                  </a:lnTo>
                  <a:lnTo>
                    <a:pt x="651446" y="1833505"/>
                  </a:lnTo>
                  <a:lnTo>
                    <a:pt x="667441" y="1844887"/>
                  </a:lnTo>
                  <a:lnTo>
                    <a:pt x="685866" y="1849209"/>
                  </a:lnTo>
                  <a:lnTo>
                    <a:pt x="704089" y="1844887"/>
                  </a:lnTo>
                  <a:lnTo>
                    <a:pt x="720005" y="1833505"/>
                  </a:lnTo>
                  <a:lnTo>
                    <a:pt x="731272" y="1817441"/>
                  </a:lnTo>
                  <a:lnTo>
                    <a:pt x="735548" y="1799070"/>
                  </a:lnTo>
                  <a:lnTo>
                    <a:pt x="731272" y="1780620"/>
                  </a:lnTo>
                  <a:lnTo>
                    <a:pt x="720005" y="1764565"/>
                  </a:lnTo>
                  <a:lnTo>
                    <a:pt x="704089" y="1753227"/>
                  </a:lnTo>
                  <a:lnTo>
                    <a:pt x="685866" y="1748932"/>
                  </a:lnTo>
                  <a:lnTo>
                    <a:pt x="667441" y="1753227"/>
                  </a:lnTo>
                  <a:lnTo>
                    <a:pt x="651446" y="1764565"/>
                  </a:lnTo>
                  <a:lnTo>
                    <a:pt x="640170" y="1780620"/>
                  </a:lnTo>
                  <a:lnTo>
                    <a:pt x="635903" y="1799070"/>
                  </a:lnTo>
                  <a:close/>
                </a:path>
                <a:path w="2427604" h="2521585">
                  <a:moveTo>
                    <a:pt x="569379" y="1865828"/>
                  </a:moveTo>
                  <a:lnTo>
                    <a:pt x="573686" y="1884198"/>
                  </a:lnTo>
                  <a:lnTo>
                    <a:pt x="585028" y="1900263"/>
                  </a:lnTo>
                  <a:lnTo>
                    <a:pt x="601036" y="1911644"/>
                  </a:lnTo>
                  <a:lnTo>
                    <a:pt x="619342" y="1915966"/>
                  </a:lnTo>
                  <a:lnTo>
                    <a:pt x="637609" y="1911644"/>
                  </a:lnTo>
                  <a:lnTo>
                    <a:pt x="653621" y="1900263"/>
                  </a:lnTo>
                  <a:lnTo>
                    <a:pt x="664985" y="1884198"/>
                  </a:lnTo>
                  <a:lnTo>
                    <a:pt x="669305" y="1865828"/>
                  </a:lnTo>
                  <a:lnTo>
                    <a:pt x="664985" y="1847378"/>
                  </a:lnTo>
                  <a:lnTo>
                    <a:pt x="653621" y="1831322"/>
                  </a:lnTo>
                  <a:lnTo>
                    <a:pt x="637609" y="1819985"/>
                  </a:lnTo>
                  <a:lnTo>
                    <a:pt x="619342" y="1815689"/>
                  </a:lnTo>
                  <a:lnTo>
                    <a:pt x="601036" y="1819985"/>
                  </a:lnTo>
                  <a:lnTo>
                    <a:pt x="585028" y="1831322"/>
                  </a:lnTo>
                  <a:lnTo>
                    <a:pt x="573686" y="1847378"/>
                  </a:lnTo>
                  <a:lnTo>
                    <a:pt x="569379" y="1865828"/>
                  </a:lnTo>
                  <a:close/>
                </a:path>
                <a:path w="2427604" h="2521585">
                  <a:moveTo>
                    <a:pt x="503043" y="1940941"/>
                  </a:moveTo>
                  <a:lnTo>
                    <a:pt x="507319" y="1959272"/>
                  </a:lnTo>
                  <a:lnTo>
                    <a:pt x="518586" y="1975341"/>
                  </a:lnTo>
                  <a:lnTo>
                    <a:pt x="534502" y="1986745"/>
                  </a:lnTo>
                  <a:lnTo>
                    <a:pt x="552725" y="1991080"/>
                  </a:lnTo>
                  <a:lnTo>
                    <a:pt x="571031" y="1986745"/>
                  </a:lnTo>
                  <a:lnTo>
                    <a:pt x="587039" y="1975341"/>
                  </a:lnTo>
                  <a:lnTo>
                    <a:pt x="598381" y="1959272"/>
                  </a:lnTo>
                  <a:lnTo>
                    <a:pt x="602688" y="1940941"/>
                  </a:lnTo>
                  <a:lnTo>
                    <a:pt x="598381" y="1922571"/>
                  </a:lnTo>
                  <a:lnTo>
                    <a:pt x="587039" y="1906506"/>
                  </a:lnTo>
                  <a:lnTo>
                    <a:pt x="571031" y="1895125"/>
                  </a:lnTo>
                  <a:lnTo>
                    <a:pt x="552725" y="1890803"/>
                  </a:lnTo>
                  <a:lnTo>
                    <a:pt x="534502" y="1895125"/>
                  </a:lnTo>
                  <a:lnTo>
                    <a:pt x="518586" y="1906506"/>
                  </a:lnTo>
                  <a:lnTo>
                    <a:pt x="507319" y="1922571"/>
                  </a:lnTo>
                  <a:lnTo>
                    <a:pt x="503043" y="1940941"/>
                  </a:lnTo>
                  <a:close/>
                </a:path>
                <a:path w="2427604" h="2521585">
                  <a:moveTo>
                    <a:pt x="428192" y="2015961"/>
                  </a:moveTo>
                  <a:lnTo>
                    <a:pt x="432470" y="2034451"/>
                  </a:lnTo>
                  <a:lnTo>
                    <a:pt x="443747" y="2050502"/>
                  </a:lnTo>
                  <a:lnTo>
                    <a:pt x="459691" y="2061817"/>
                  </a:lnTo>
                  <a:lnTo>
                    <a:pt x="477968" y="2066100"/>
                  </a:lnTo>
                  <a:lnTo>
                    <a:pt x="496353" y="2061817"/>
                  </a:lnTo>
                  <a:lnTo>
                    <a:pt x="512353" y="2050502"/>
                  </a:lnTo>
                  <a:lnTo>
                    <a:pt x="523650" y="2034451"/>
                  </a:lnTo>
                  <a:lnTo>
                    <a:pt x="527931" y="2015961"/>
                  </a:lnTo>
                  <a:lnTo>
                    <a:pt x="523650" y="1997630"/>
                  </a:lnTo>
                  <a:lnTo>
                    <a:pt x="512353" y="1981562"/>
                  </a:lnTo>
                  <a:lnTo>
                    <a:pt x="496353" y="1970158"/>
                  </a:lnTo>
                  <a:lnTo>
                    <a:pt x="477968" y="1965823"/>
                  </a:lnTo>
                  <a:lnTo>
                    <a:pt x="459691" y="1970158"/>
                  </a:lnTo>
                  <a:lnTo>
                    <a:pt x="443747" y="1981562"/>
                  </a:lnTo>
                  <a:lnTo>
                    <a:pt x="432470" y="1997630"/>
                  </a:lnTo>
                  <a:lnTo>
                    <a:pt x="428192" y="2015961"/>
                  </a:lnTo>
                  <a:close/>
                </a:path>
                <a:path w="2427604" h="2521585">
                  <a:moveTo>
                    <a:pt x="361669" y="2082719"/>
                  </a:moveTo>
                  <a:lnTo>
                    <a:pt x="365947" y="2101208"/>
                  </a:lnTo>
                  <a:lnTo>
                    <a:pt x="377224" y="2117259"/>
                  </a:lnTo>
                  <a:lnTo>
                    <a:pt x="393168" y="2128575"/>
                  </a:lnTo>
                  <a:lnTo>
                    <a:pt x="411445" y="2132857"/>
                  </a:lnTo>
                  <a:lnTo>
                    <a:pt x="429830" y="2128575"/>
                  </a:lnTo>
                  <a:lnTo>
                    <a:pt x="445829" y="2117259"/>
                  </a:lnTo>
                  <a:lnTo>
                    <a:pt x="457127" y="2101208"/>
                  </a:lnTo>
                  <a:lnTo>
                    <a:pt x="461407" y="2082719"/>
                  </a:lnTo>
                  <a:lnTo>
                    <a:pt x="457127" y="2064432"/>
                  </a:lnTo>
                  <a:lnTo>
                    <a:pt x="445829" y="2048460"/>
                  </a:lnTo>
                  <a:lnTo>
                    <a:pt x="429830" y="2037153"/>
                  </a:lnTo>
                  <a:lnTo>
                    <a:pt x="411445" y="2032862"/>
                  </a:lnTo>
                  <a:lnTo>
                    <a:pt x="393168" y="2037153"/>
                  </a:lnTo>
                  <a:lnTo>
                    <a:pt x="377224" y="2048460"/>
                  </a:lnTo>
                  <a:lnTo>
                    <a:pt x="365946" y="2064432"/>
                  </a:lnTo>
                  <a:lnTo>
                    <a:pt x="361669" y="2082719"/>
                  </a:lnTo>
                  <a:close/>
                </a:path>
                <a:path w="2427604" h="2521585">
                  <a:moveTo>
                    <a:pt x="295145" y="2158077"/>
                  </a:moveTo>
                  <a:lnTo>
                    <a:pt x="299422" y="2176403"/>
                  </a:lnTo>
                  <a:lnTo>
                    <a:pt x="310713" y="2192387"/>
                  </a:lnTo>
                  <a:lnTo>
                    <a:pt x="326711" y="2203693"/>
                  </a:lnTo>
                  <a:lnTo>
                    <a:pt x="345108" y="2207981"/>
                  </a:lnTo>
                  <a:lnTo>
                    <a:pt x="363371" y="2203693"/>
                  </a:lnTo>
                  <a:lnTo>
                    <a:pt x="379282" y="2192387"/>
                  </a:lnTo>
                  <a:lnTo>
                    <a:pt x="390527" y="2176403"/>
                  </a:lnTo>
                  <a:lnTo>
                    <a:pt x="394790" y="2158077"/>
                  </a:lnTo>
                  <a:lnTo>
                    <a:pt x="390527" y="2139609"/>
                  </a:lnTo>
                  <a:lnTo>
                    <a:pt x="379282" y="2123569"/>
                  </a:lnTo>
                  <a:lnTo>
                    <a:pt x="363371" y="2112258"/>
                  </a:lnTo>
                  <a:lnTo>
                    <a:pt x="345108" y="2107976"/>
                  </a:lnTo>
                  <a:lnTo>
                    <a:pt x="326711" y="2112258"/>
                  </a:lnTo>
                  <a:lnTo>
                    <a:pt x="310713" y="2123569"/>
                  </a:lnTo>
                  <a:lnTo>
                    <a:pt x="299422" y="2139609"/>
                  </a:lnTo>
                  <a:lnTo>
                    <a:pt x="295145" y="2158077"/>
                  </a:lnTo>
                  <a:close/>
                </a:path>
                <a:path w="2427604" h="2521585">
                  <a:moveTo>
                    <a:pt x="220323" y="2224853"/>
                  </a:moveTo>
                  <a:lnTo>
                    <a:pt x="224599" y="2243175"/>
                  </a:lnTo>
                  <a:lnTo>
                    <a:pt x="235889" y="2259160"/>
                  </a:lnTo>
                  <a:lnTo>
                    <a:pt x="251885" y="2270467"/>
                  </a:lnTo>
                  <a:lnTo>
                    <a:pt x="270276" y="2274757"/>
                  </a:lnTo>
                  <a:lnTo>
                    <a:pt x="288538" y="2270467"/>
                  </a:lnTo>
                  <a:lnTo>
                    <a:pt x="304467" y="2259160"/>
                  </a:lnTo>
                  <a:lnTo>
                    <a:pt x="315732" y="2243175"/>
                  </a:lnTo>
                  <a:lnTo>
                    <a:pt x="320005" y="2224853"/>
                  </a:lnTo>
                  <a:lnTo>
                    <a:pt x="315732" y="2206395"/>
                  </a:lnTo>
                  <a:lnTo>
                    <a:pt x="304467" y="2190341"/>
                  </a:lnTo>
                  <a:lnTo>
                    <a:pt x="288538" y="2179007"/>
                  </a:lnTo>
                  <a:lnTo>
                    <a:pt x="270276" y="2174714"/>
                  </a:lnTo>
                  <a:lnTo>
                    <a:pt x="251885" y="2179007"/>
                  </a:lnTo>
                  <a:lnTo>
                    <a:pt x="235889" y="2190341"/>
                  </a:lnTo>
                  <a:lnTo>
                    <a:pt x="224599" y="2206395"/>
                  </a:lnTo>
                  <a:lnTo>
                    <a:pt x="220323" y="2224853"/>
                  </a:lnTo>
                  <a:close/>
                </a:path>
                <a:path w="2427604" h="2521585">
                  <a:moveTo>
                    <a:pt x="153790" y="2299939"/>
                  </a:moveTo>
                  <a:lnTo>
                    <a:pt x="158099" y="2318296"/>
                  </a:lnTo>
                  <a:lnTo>
                    <a:pt x="169444" y="2334358"/>
                  </a:lnTo>
                  <a:lnTo>
                    <a:pt x="185451" y="2345743"/>
                  </a:lnTo>
                  <a:lnTo>
                    <a:pt x="203743" y="2350068"/>
                  </a:lnTo>
                  <a:lnTo>
                    <a:pt x="222005" y="2345743"/>
                  </a:lnTo>
                  <a:lnTo>
                    <a:pt x="237934" y="2334358"/>
                  </a:lnTo>
                  <a:lnTo>
                    <a:pt x="249199" y="2318296"/>
                  </a:lnTo>
                  <a:lnTo>
                    <a:pt x="253472" y="2299939"/>
                  </a:lnTo>
                  <a:lnTo>
                    <a:pt x="249199" y="2281481"/>
                  </a:lnTo>
                  <a:lnTo>
                    <a:pt x="237934" y="2265426"/>
                  </a:lnTo>
                  <a:lnTo>
                    <a:pt x="222005" y="2254093"/>
                  </a:lnTo>
                  <a:lnTo>
                    <a:pt x="203743" y="2249800"/>
                  </a:lnTo>
                  <a:lnTo>
                    <a:pt x="185450" y="2254093"/>
                  </a:lnTo>
                  <a:lnTo>
                    <a:pt x="169444" y="2265426"/>
                  </a:lnTo>
                  <a:lnTo>
                    <a:pt x="158099" y="2281481"/>
                  </a:lnTo>
                  <a:lnTo>
                    <a:pt x="153790" y="2299939"/>
                  </a:lnTo>
                  <a:close/>
                </a:path>
                <a:path w="2427604" h="2521585">
                  <a:moveTo>
                    <a:pt x="87248" y="2375024"/>
                  </a:moveTo>
                  <a:lnTo>
                    <a:pt x="91559" y="2393382"/>
                  </a:lnTo>
                  <a:lnTo>
                    <a:pt x="102907" y="2409444"/>
                  </a:lnTo>
                  <a:lnTo>
                    <a:pt x="118916" y="2420829"/>
                  </a:lnTo>
                  <a:lnTo>
                    <a:pt x="137211" y="2425153"/>
                  </a:lnTo>
                  <a:lnTo>
                    <a:pt x="155509" y="2420829"/>
                  </a:lnTo>
                  <a:lnTo>
                    <a:pt x="171518" y="2409444"/>
                  </a:lnTo>
                  <a:lnTo>
                    <a:pt x="182864" y="2393382"/>
                  </a:lnTo>
                  <a:lnTo>
                    <a:pt x="187173" y="2375024"/>
                  </a:lnTo>
                  <a:lnTo>
                    <a:pt x="182864" y="2356662"/>
                  </a:lnTo>
                  <a:lnTo>
                    <a:pt x="171518" y="2340596"/>
                  </a:lnTo>
                  <a:lnTo>
                    <a:pt x="155509" y="2329210"/>
                  </a:lnTo>
                  <a:lnTo>
                    <a:pt x="137211" y="2324886"/>
                  </a:lnTo>
                  <a:lnTo>
                    <a:pt x="118916" y="2329210"/>
                  </a:lnTo>
                  <a:lnTo>
                    <a:pt x="102907" y="2340596"/>
                  </a:lnTo>
                  <a:lnTo>
                    <a:pt x="91559" y="2356662"/>
                  </a:lnTo>
                  <a:lnTo>
                    <a:pt x="87248" y="2375024"/>
                  </a:lnTo>
                  <a:close/>
                </a:path>
                <a:path w="2427604" h="2521585">
                  <a:moveTo>
                    <a:pt x="12659" y="2441791"/>
                  </a:moveTo>
                  <a:lnTo>
                    <a:pt x="16933" y="2460249"/>
                  </a:lnTo>
                  <a:lnTo>
                    <a:pt x="28201" y="2476304"/>
                  </a:lnTo>
                  <a:lnTo>
                    <a:pt x="44130" y="2487637"/>
                  </a:lnTo>
                  <a:lnTo>
                    <a:pt x="62388" y="2491930"/>
                  </a:lnTo>
                  <a:lnTo>
                    <a:pt x="80682" y="2487637"/>
                  </a:lnTo>
                  <a:lnTo>
                    <a:pt x="96692" y="2476304"/>
                  </a:lnTo>
                  <a:lnTo>
                    <a:pt x="108040" y="2460249"/>
                  </a:lnTo>
                  <a:lnTo>
                    <a:pt x="112351" y="2441791"/>
                  </a:lnTo>
                  <a:lnTo>
                    <a:pt x="108040" y="2423428"/>
                  </a:lnTo>
                  <a:lnTo>
                    <a:pt x="96692" y="2407363"/>
                  </a:lnTo>
                  <a:lnTo>
                    <a:pt x="80682" y="2395977"/>
                  </a:lnTo>
                  <a:lnTo>
                    <a:pt x="62388" y="2391653"/>
                  </a:lnTo>
                  <a:lnTo>
                    <a:pt x="44130" y="2395977"/>
                  </a:lnTo>
                  <a:lnTo>
                    <a:pt x="28201" y="2407363"/>
                  </a:lnTo>
                  <a:lnTo>
                    <a:pt x="16933" y="2423428"/>
                  </a:lnTo>
                  <a:lnTo>
                    <a:pt x="12659" y="2441791"/>
                  </a:lnTo>
                  <a:close/>
                </a:path>
              </a:pathLst>
            </a:custGeom>
            <a:ln w="83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398272" y="2871133"/>
              <a:ext cx="2427605" cy="2521585"/>
            </a:xfrm>
            <a:custGeom>
              <a:avLst/>
              <a:gdLst/>
              <a:ahLst/>
              <a:cxnLst/>
              <a:rect l="l" t="t" r="r" b="b"/>
              <a:pathLst>
                <a:path w="2427604" h="2521585">
                  <a:moveTo>
                    <a:pt x="1213469" y="1260504"/>
                  </a:moveTo>
                  <a:lnTo>
                    <a:pt x="2426984" y="0"/>
                  </a:lnTo>
                </a:path>
                <a:path w="2427604" h="2521585">
                  <a:moveTo>
                    <a:pt x="0" y="2521036"/>
                  </a:moveTo>
                  <a:lnTo>
                    <a:pt x="1213469" y="1260504"/>
                  </a:lnTo>
                </a:path>
              </a:pathLst>
            </a:custGeom>
            <a:ln w="24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398272" y="2871133"/>
              <a:ext cx="2427605" cy="2521585"/>
            </a:xfrm>
            <a:custGeom>
              <a:avLst/>
              <a:gdLst/>
              <a:ahLst/>
              <a:cxnLst/>
              <a:rect l="l" t="t" r="r" b="b"/>
              <a:pathLst>
                <a:path w="2427604" h="2521585">
                  <a:moveTo>
                    <a:pt x="0" y="2521036"/>
                  </a:moveTo>
                  <a:lnTo>
                    <a:pt x="2426985" y="2521036"/>
                  </a:lnTo>
                </a:path>
                <a:path w="2427604" h="2521585">
                  <a:moveTo>
                    <a:pt x="0" y="2521036"/>
                  </a:moveTo>
                  <a:lnTo>
                    <a:pt x="0" y="0"/>
                  </a:lnTo>
                </a:path>
              </a:pathLst>
            </a:custGeom>
            <a:ln w="83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372605" y="3934206"/>
              <a:ext cx="1440180" cy="1440180"/>
            </a:xfrm>
            <a:custGeom>
              <a:avLst/>
              <a:gdLst/>
              <a:ahLst/>
              <a:cxnLst/>
              <a:rect l="l" t="t" r="r" b="b"/>
              <a:pathLst>
                <a:path w="1440179" h="1440179">
                  <a:moveTo>
                    <a:pt x="1440179" y="0"/>
                  </a:moveTo>
                  <a:lnTo>
                    <a:pt x="1440179" y="1440180"/>
                  </a:lnTo>
                </a:path>
                <a:path w="1440179" h="1440179">
                  <a:moveTo>
                    <a:pt x="0" y="0"/>
                  </a:moveTo>
                  <a:lnTo>
                    <a:pt x="1440179" y="0"/>
                  </a:lnTo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051304" y="477012"/>
            <a:ext cx="5644896" cy="730969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2670"/>
              </a:lnSpc>
            </a:pPr>
            <a:r>
              <a:rPr sz="2500" b="1" spc="-10" dirty="0">
                <a:latin typeface="Carlito"/>
                <a:cs typeface="Carlito"/>
              </a:rPr>
              <a:t>Predicţia </a:t>
            </a:r>
            <a:r>
              <a:rPr sz="2500" b="1" spc="-5" dirty="0">
                <a:latin typeface="Carlito"/>
                <a:cs typeface="Carlito"/>
              </a:rPr>
              <a:t>în cazul</a:t>
            </a:r>
            <a:endParaRPr sz="2500" dirty="0">
              <a:latin typeface="Carlito"/>
              <a:cs typeface="Carlito"/>
            </a:endParaRPr>
          </a:p>
          <a:p>
            <a:pPr algn="ctr">
              <a:lnSpc>
                <a:spcPts val="2990"/>
              </a:lnSpc>
            </a:pPr>
            <a:r>
              <a:rPr sz="2500" b="1" spc="-10" dirty="0">
                <a:latin typeface="Carlito"/>
                <a:cs typeface="Carlito"/>
              </a:rPr>
              <a:t>corelaţiei</a:t>
            </a:r>
            <a:r>
              <a:rPr sz="2500" b="1" spc="15" dirty="0">
                <a:latin typeface="Carlito"/>
                <a:cs typeface="Carlito"/>
              </a:rPr>
              <a:t> </a:t>
            </a:r>
            <a:r>
              <a:rPr sz="2500" b="1" spc="-15" dirty="0">
                <a:latin typeface="Carlito"/>
                <a:cs typeface="Carlito"/>
              </a:rPr>
              <a:t>imperfecte</a:t>
            </a:r>
            <a:endParaRPr sz="25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0168" y="1639011"/>
            <a:ext cx="422846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 dirty="0"/>
              <a:t>	</a:t>
            </a:r>
            <a:r>
              <a:rPr sz="2800" spc="-10" dirty="0">
                <a:latin typeface="Carlito"/>
                <a:cs typeface="Carlito"/>
              </a:rPr>
              <a:t>corelaţiile </a:t>
            </a:r>
            <a:r>
              <a:rPr sz="2800" spc="-15" dirty="0">
                <a:latin typeface="Carlito"/>
                <a:cs typeface="Carlito"/>
              </a:rPr>
              <a:t>sunt </a:t>
            </a:r>
            <a:r>
              <a:rPr sz="2800" spc="-5" dirty="0">
                <a:latin typeface="Carlito"/>
                <a:cs typeface="Carlito"/>
              </a:rPr>
              <a:t>numai </a:t>
            </a:r>
            <a:r>
              <a:rPr sz="2800" spc="-10" dirty="0">
                <a:latin typeface="Carlito"/>
                <a:cs typeface="Carlito"/>
              </a:rPr>
              <a:t>prin  </a:t>
            </a:r>
            <a:r>
              <a:rPr sz="2800" spc="-20" dirty="0">
                <a:latin typeface="Carlito"/>
                <a:cs typeface="Carlito"/>
              </a:rPr>
              <a:t>excepţie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perfecte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0168" y="2578354"/>
            <a:ext cx="5041900" cy="2052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 dirty="0"/>
              <a:t>	</a:t>
            </a:r>
            <a:r>
              <a:rPr sz="2800" spc="-5" dirty="0">
                <a:latin typeface="Carlito"/>
                <a:cs typeface="Carlito"/>
              </a:rPr>
              <a:t>în mod </a:t>
            </a:r>
            <a:r>
              <a:rPr sz="2800" spc="-10" dirty="0">
                <a:latin typeface="Carlito"/>
                <a:cs typeface="Carlito"/>
              </a:rPr>
              <a:t>normal, </a:t>
            </a:r>
            <a:r>
              <a:rPr sz="2800" spc="-5" dirty="0">
                <a:latin typeface="Carlito"/>
                <a:cs typeface="Carlito"/>
              </a:rPr>
              <a:t>r </a:t>
            </a:r>
            <a:r>
              <a:rPr sz="2800" spc="-20" dirty="0">
                <a:latin typeface="Carlito"/>
                <a:cs typeface="Carlito"/>
              </a:rPr>
              <a:t>variază </a:t>
            </a:r>
            <a:r>
              <a:rPr sz="2800" spc="-5" dirty="0">
                <a:latin typeface="Carlito"/>
                <a:cs typeface="Carlito"/>
              </a:rPr>
              <a:t>în </a:t>
            </a:r>
            <a:r>
              <a:rPr sz="2800" spc="-10" dirty="0">
                <a:latin typeface="Carlito"/>
                <a:cs typeface="Carlito"/>
              </a:rPr>
              <a:t>jurul  </a:t>
            </a:r>
            <a:r>
              <a:rPr sz="2800" spc="-5" dirty="0">
                <a:latin typeface="Carlito"/>
                <a:cs typeface="Carlito"/>
              </a:rPr>
              <a:t>lui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0</a:t>
            </a:r>
            <a:endParaRPr sz="2800">
              <a:latin typeface="Carlito"/>
              <a:cs typeface="Carlito"/>
            </a:endParaRPr>
          </a:p>
          <a:p>
            <a:pPr marL="469265">
              <a:lnSpc>
                <a:spcPts val="2870"/>
              </a:lnSpc>
              <a:spcBef>
                <a:spcPts val="630"/>
              </a:spcBef>
              <a:tabLst>
                <a:tab pos="824865" algn="l"/>
              </a:tabLst>
            </a:pPr>
            <a:r>
              <a:rPr sz="2400" dirty="0">
                <a:latin typeface="Arial"/>
                <a:cs typeface="Arial"/>
              </a:rPr>
              <a:t>–	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10" dirty="0">
                <a:latin typeface="Carlito"/>
                <a:cs typeface="Carlito"/>
              </a:rPr>
              <a:t>xemplu: corelaţia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între</a:t>
            </a:r>
            <a:endParaRPr sz="2400">
              <a:latin typeface="Carlito"/>
              <a:cs typeface="Carlito"/>
            </a:endParaRPr>
          </a:p>
          <a:p>
            <a:pPr marL="756285" marR="570230">
              <a:lnSpc>
                <a:spcPts val="2880"/>
              </a:lnSpc>
              <a:spcBef>
                <a:spcPts val="85"/>
              </a:spcBef>
            </a:pPr>
            <a:r>
              <a:rPr sz="2400" spc="-5" dirty="0">
                <a:latin typeface="Carlito"/>
                <a:cs typeface="Carlito"/>
              </a:rPr>
              <a:t>cunoştinţele de </a:t>
            </a:r>
            <a:r>
              <a:rPr sz="2400" spc="-10" dirty="0">
                <a:latin typeface="Carlito"/>
                <a:cs typeface="Carlito"/>
              </a:rPr>
              <a:t>matematică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şi  </a:t>
            </a:r>
            <a:r>
              <a:rPr sz="2400" spc="-15" dirty="0">
                <a:latin typeface="Carlito"/>
                <a:cs typeface="Carlito"/>
              </a:rPr>
              <a:t>rezultatele </a:t>
            </a:r>
            <a:r>
              <a:rPr sz="2400" dirty="0">
                <a:latin typeface="Carlito"/>
                <a:cs typeface="Carlito"/>
              </a:rPr>
              <a:t>la</a:t>
            </a:r>
            <a:r>
              <a:rPr sz="2400" spc="-15" dirty="0">
                <a:latin typeface="Carlito"/>
                <a:cs typeface="Carlito"/>
              </a:rPr>
              <a:t> statistică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06206" y="6431381"/>
            <a:ext cx="1022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80475" y="3100847"/>
            <a:ext cx="194945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i="1" spc="330" dirty="0">
                <a:latin typeface="Times New Roman"/>
                <a:cs typeface="Times New Roman"/>
              </a:rPr>
              <a:t>x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78206" y="3037314"/>
            <a:ext cx="325120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3375" i="1" spc="494" baseline="-24691" dirty="0">
                <a:latin typeface="Times New Roman"/>
                <a:cs typeface="Times New Roman"/>
              </a:rPr>
              <a:t>y</a:t>
            </a:r>
            <a:r>
              <a:rPr sz="3375" i="1" spc="-555" baseline="-24691" dirty="0">
                <a:latin typeface="Times New Roman"/>
                <a:cs typeface="Times New Roman"/>
              </a:rPr>
              <a:t> </a:t>
            </a:r>
            <a:r>
              <a:rPr sz="1600" spc="95" dirty="0">
                <a:latin typeface="Times New Roman"/>
                <a:cs typeface="Times New Roman"/>
              </a:rPr>
              <a:t>'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02187" y="2769416"/>
            <a:ext cx="2372360" cy="622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04545" algn="l"/>
              </a:tabLst>
            </a:pPr>
            <a:r>
              <a:rPr sz="3900" i="1" spc="480" dirty="0">
                <a:latin typeface="Times New Roman"/>
                <a:cs typeface="Times New Roman"/>
              </a:rPr>
              <a:t>z	</a:t>
            </a:r>
            <a:r>
              <a:rPr sz="3900" spc="680" dirty="0">
                <a:latin typeface="Symbol"/>
                <a:cs typeface="Symbol"/>
              </a:rPr>
              <a:t></a:t>
            </a:r>
            <a:r>
              <a:rPr sz="3900" spc="114" dirty="0">
                <a:latin typeface="Times New Roman"/>
                <a:cs typeface="Times New Roman"/>
              </a:rPr>
              <a:t> </a:t>
            </a:r>
            <a:r>
              <a:rPr sz="3900" i="1" spc="480" dirty="0">
                <a:latin typeface="Times New Roman"/>
                <a:cs typeface="Times New Roman"/>
              </a:rPr>
              <a:t>r</a:t>
            </a:r>
            <a:r>
              <a:rPr sz="3900" i="1" spc="-140" dirty="0">
                <a:latin typeface="Times New Roman"/>
                <a:cs typeface="Times New Roman"/>
              </a:rPr>
              <a:t> </a:t>
            </a:r>
            <a:r>
              <a:rPr sz="3900" spc="620" dirty="0">
                <a:latin typeface="Times New Roman"/>
                <a:cs typeface="Times New Roman"/>
              </a:rPr>
              <a:t>*</a:t>
            </a:r>
            <a:r>
              <a:rPr sz="3900" spc="-150" dirty="0">
                <a:latin typeface="Times New Roman"/>
                <a:cs typeface="Times New Roman"/>
              </a:rPr>
              <a:t> </a:t>
            </a:r>
            <a:r>
              <a:rPr sz="3900" i="1" spc="480" dirty="0">
                <a:latin typeface="Times New Roman"/>
                <a:cs typeface="Times New Roman"/>
              </a:rPr>
              <a:t>z</a:t>
            </a:r>
            <a:endParaRPr sz="3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89191" y="1550416"/>
          <a:ext cx="7777480" cy="5090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3855"/>
                <a:gridCol w="2381885"/>
                <a:gridCol w="3761740"/>
              </a:tblGrid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Subiect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 marR="135890" algn="ctr">
                        <a:lnSpc>
                          <a:spcPts val="2160"/>
                        </a:lnSpc>
                        <a:spcBef>
                          <a:spcPts val="15"/>
                        </a:spcBef>
                      </a:pPr>
                      <a:r>
                        <a:rPr sz="1800" b="1" spc="-60" dirty="0">
                          <a:latin typeface="Times New Roman"/>
                          <a:cs typeface="Times New Roman"/>
                        </a:rPr>
                        <a:t>Nr. </a:t>
                      </a:r>
                      <a:r>
                        <a:rPr sz="1800" b="1" spc="-120" dirty="0">
                          <a:latin typeface="Times New Roman"/>
                          <a:cs typeface="Times New Roman"/>
                        </a:rPr>
                        <a:t>prezențe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sz="1800" b="1" spc="-65" dirty="0">
                          <a:latin typeface="Times New Roman"/>
                          <a:cs typeface="Times New Roman"/>
                        </a:rPr>
                        <a:t>cursul 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statistică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2045"/>
                        </a:lnSpc>
                      </a:pP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(X)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065" marR="386715" algn="ctr">
                        <a:lnSpc>
                          <a:spcPts val="2160"/>
                        </a:lnSpc>
                        <a:spcBef>
                          <a:spcPts val="15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Răspunsuri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corecte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evaluări  </a:t>
                      </a:r>
                      <a:r>
                        <a:rPr sz="1800" b="1" spc="-110" dirty="0">
                          <a:latin typeface="Times New Roman"/>
                          <a:cs typeface="Times New Roman"/>
                        </a:rPr>
                        <a:t>parțiale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(P1+P2+P3)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(Y)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A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B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19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35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F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19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G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28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H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40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45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I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3260"/>
                        </a:lnSpc>
                      </a:pPr>
                      <a:r>
                        <a:rPr sz="2800" spc="-110" dirty="0">
                          <a:latin typeface="Times New Roman"/>
                          <a:cs typeface="Times New Roman"/>
                        </a:rPr>
                        <a:t>11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37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J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45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K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6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54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57200" y="228600"/>
            <a:ext cx="8229600" cy="1041952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565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sz="3200" b="1" spc="-15" dirty="0">
                <a:latin typeface="Carlito"/>
                <a:cs typeface="Carlito"/>
              </a:rPr>
              <a:t>Exemplu</a:t>
            </a:r>
            <a:endParaRPr sz="3200" b="1" dirty="0">
              <a:latin typeface="Carlito"/>
              <a:cs typeface="Carlito"/>
            </a:endParaRPr>
          </a:p>
          <a:p>
            <a:pPr marL="635" algn="ctr">
              <a:lnSpc>
                <a:spcPct val="100000"/>
              </a:lnSpc>
            </a:pPr>
            <a:r>
              <a:rPr sz="3200" spc="-15" dirty="0">
                <a:latin typeface="Carlito"/>
                <a:cs typeface="Carlito"/>
              </a:rPr>
              <a:t>(date </a:t>
            </a:r>
            <a:r>
              <a:rPr sz="3200" spc="-5" dirty="0">
                <a:latin typeface="Carlito"/>
                <a:cs typeface="Carlito"/>
              </a:rPr>
              <a:t>reale, </a:t>
            </a:r>
            <a:r>
              <a:rPr sz="3200" spc="-10" dirty="0">
                <a:latin typeface="Carlito"/>
                <a:cs typeface="Carlito"/>
              </a:rPr>
              <a:t>selecționate </a:t>
            </a:r>
            <a:r>
              <a:rPr sz="3200" spc="-5" dirty="0">
                <a:latin typeface="Carlito"/>
                <a:cs typeface="Carlito"/>
              </a:rPr>
              <a:t>din </a:t>
            </a:r>
            <a:r>
              <a:rPr sz="3200" dirty="0">
                <a:latin typeface="Carlito"/>
                <a:cs typeface="Carlito"/>
              </a:rPr>
              <a:t>N=253)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69007" y="860590"/>
            <a:ext cx="7066915" cy="5847715"/>
            <a:chOff x="1969007" y="860590"/>
            <a:chExt cx="7066915" cy="5847715"/>
          </a:xfrm>
        </p:grpSpPr>
        <p:sp>
          <p:nvSpPr>
            <p:cNvPr id="3" name="object 3"/>
            <p:cNvSpPr/>
            <p:nvPr/>
          </p:nvSpPr>
          <p:spPr>
            <a:xfrm>
              <a:off x="1969007" y="860590"/>
              <a:ext cx="7066788" cy="58474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96255" y="2740152"/>
              <a:ext cx="155448" cy="1554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71872" y="2715768"/>
              <a:ext cx="152400" cy="1524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57215" y="2872740"/>
              <a:ext cx="42672" cy="33192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48833" y="2864358"/>
              <a:ext cx="8255" cy="3302000"/>
            </a:xfrm>
            <a:custGeom>
              <a:avLst/>
              <a:gdLst/>
              <a:ahLst/>
              <a:cxnLst/>
              <a:rect l="l" t="t" r="r" b="b"/>
              <a:pathLst>
                <a:path w="8254" h="3302000">
                  <a:moveTo>
                    <a:pt x="8000" y="3301377"/>
                  </a:moveTo>
                  <a:lnTo>
                    <a:pt x="0" y="0"/>
                  </a:lnTo>
                </a:path>
              </a:pathLst>
            </a:custGeom>
            <a:ln w="32003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49423" y="3745991"/>
              <a:ext cx="2894076" cy="5029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241041" y="3737609"/>
              <a:ext cx="2876550" cy="15875"/>
            </a:xfrm>
            <a:custGeom>
              <a:avLst/>
              <a:gdLst/>
              <a:ahLst/>
              <a:cxnLst/>
              <a:rect l="l" t="t" r="r" b="b"/>
              <a:pathLst>
                <a:path w="2876550" h="15875">
                  <a:moveTo>
                    <a:pt x="2876042" y="0"/>
                  </a:moveTo>
                  <a:lnTo>
                    <a:pt x="0" y="15620"/>
                  </a:lnTo>
                </a:path>
              </a:pathLst>
            </a:custGeom>
            <a:ln w="32003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92217" y="2838450"/>
              <a:ext cx="285115" cy="897890"/>
            </a:xfrm>
            <a:custGeom>
              <a:avLst/>
              <a:gdLst/>
              <a:ahLst/>
              <a:cxnLst/>
              <a:rect l="l" t="t" r="r" b="b"/>
              <a:pathLst>
                <a:path w="285114" h="897889">
                  <a:moveTo>
                    <a:pt x="284988" y="897636"/>
                  </a:moveTo>
                  <a:lnTo>
                    <a:pt x="229504" y="895764"/>
                  </a:lnTo>
                  <a:lnTo>
                    <a:pt x="184213" y="890666"/>
                  </a:lnTo>
                  <a:lnTo>
                    <a:pt x="153685" y="883116"/>
                  </a:lnTo>
                  <a:lnTo>
                    <a:pt x="142494" y="873887"/>
                  </a:lnTo>
                  <a:lnTo>
                    <a:pt x="142494" y="472566"/>
                  </a:lnTo>
                  <a:lnTo>
                    <a:pt x="131302" y="463337"/>
                  </a:lnTo>
                  <a:lnTo>
                    <a:pt x="100774" y="455787"/>
                  </a:lnTo>
                  <a:lnTo>
                    <a:pt x="55483" y="450689"/>
                  </a:lnTo>
                  <a:lnTo>
                    <a:pt x="0" y="448817"/>
                  </a:lnTo>
                  <a:lnTo>
                    <a:pt x="55483" y="446946"/>
                  </a:lnTo>
                  <a:lnTo>
                    <a:pt x="100774" y="441848"/>
                  </a:lnTo>
                  <a:lnTo>
                    <a:pt x="131302" y="434298"/>
                  </a:lnTo>
                  <a:lnTo>
                    <a:pt x="142494" y="425069"/>
                  </a:lnTo>
                  <a:lnTo>
                    <a:pt x="142494" y="23749"/>
                  </a:lnTo>
                  <a:lnTo>
                    <a:pt x="153685" y="14519"/>
                  </a:lnTo>
                  <a:lnTo>
                    <a:pt x="184213" y="6969"/>
                  </a:lnTo>
                  <a:lnTo>
                    <a:pt x="229504" y="1871"/>
                  </a:lnTo>
                  <a:lnTo>
                    <a:pt x="284988" y="0"/>
                  </a:lnTo>
                </a:path>
              </a:pathLst>
            </a:custGeom>
            <a:ln w="3200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695190" y="6121095"/>
            <a:ext cx="5511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1950" baseline="-21367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=7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209609" y="2756725"/>
            <a:ext cx="2911475" cy="1017269"/>
            <a:chOff x="2209609" y="2756725"/>
            <a:chExt cx="2911475" cy="1017269"/>
          </a:xfrm>
        </p:grpSpPr>
        <p:sp>
          <p:nvSpPr>
            <p:cNvPr id="13" name="object 13"/>
            <p:cNvSpPr/>
            <p:nvPr/>
          </p:nvSpPr>
          <p:spPr>
            <a:xfrm>
              <a:off x="2264664" y="2781300"/>
              <a:ext cx="2855976" cy="4267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241042" y="2772918"/>
              <a:ext cx="2837180" cy="8890"/>
            </a:xfrm>
            <a:custGeom>
              <a:avLst/>
              <a:gdLst/>
              <a:ahLst/>
              <a:cxnLst/>
              <a:rect l="l" t="t" r="r" b="b"/>
              <a:pathLst>
                <a:path w="2837179" h="8889">
                  <a:moveTo>
                    <a:pt x="0" y="8382"/>
                  </a:moveTo>
                  <a:lnTo>
                    <a:pt x="2836672" y="0"/>
                  </a:lnTo>
                </a:path>
              </a:pathLst>
            </a:custGeom>
            <a:ln w="32004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225802" y="2815590"/>
              <a:ext cx="356870" cy="942340"/>
            </a:xfrm>
            <a:custGeom>
              <a:avLst/>
              <a:gdLst/>
              <a:ahLst/>
              <a:cxnLst/>
              <a:rect l="l" t="t" r="r" b="b"/>
              <a:pathLst>
                <a:path w="356869" h="942339">
                  <a:moveTo>
                    <a:pt x="0" y="941832"/>
                  </a:moveTo>
                  <a:lnTo>
                    <a:pt x="69383" y="939492"/>
                  </a:lnTo>
                  <a:lnTo>
                    <a:pt x="126063" y="933116"/>
                  </a:lnTo>
                  <a:lnTo>
                    <a:pt x="164288" y="923669"/>
                  </a:lnTo>
                  <a:lnTo>
                    <a:pt x="178308" y="912114"/>
                  </a:lnTo>
                  <a:lnTo>
                    <a:pt x="178308" y="500634"/>
                  </a:lnTo>
                  <a:lnTo>
                    <a:pt x="192327" y="489078"/>
                  </a:lnTo>
                  <a:lnTo>
                    <a:pt x="230552" y="479631"/>
                  </a:lnTo>
                  <a:lnTo>
                    <a:pt x="287232" y="473255"/>
                  </a:lnTo>
                  <a:lnTo>
                    <a:pt x="356616" y="470915"/>
                  </a:lnTo>
                  <a:lnTo>
                    <a:pt x="287232" y="468576"/>
                  </a:lnTo>
                  <a:lnTo>
                    <a:pt x="230552" y="462200"/>
                  </a:lnTo>
                  <a:lnTo>
                    <a:pt x="192327" y="452753"/>
                  </a:lnTo>
                  <a:lnTo>
                    <a:pt x="178308" y="441198"/>
                  </a:lnTo>
                  <a:lnTo>
                    <a:pt x="178308" y="29718"/>
                  </a:lnTo>
                  <a:lnTo>
                    <a:pt x="164288" y="18162"/>
                  </a:lnTo>
                  <a:lnTo>
                    <a:pt x="126063" y="8715"/>
                  </a:lnTo>
                  <a:lnTo>
                    <a:pt x="69383" y="2339"/>
                  </a:lnTo>
                  <a:lnTo>
                    <a:pt x="0" y="0"/>
                  </a:lnTo>
                </a:path>
              </a:pathLst>
            </a:custGeom>
            <a:ln w="3200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06040" y="3174492"/>
              <a:ext cx="435863" cy="28803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582037" y="3218424"/>
              <a:ext cx="290830" cy="144145"/>
            </a:xfrm>
            <a:custGeom>
              <a:avLst/>
              <a:gdLst/>
              <a:ahLst/>
              <a:cxnLst/>
              <a:rect l="l" t="t" r="r" b="b"/>
              <a:pathLst>
                <a:path w="290830" h="144145">
                  <a:moveTo>
                    <a:pt x="199426" y="88685"/>
                  </a:moveTo>
                  <a:lnTo>
                    <a:pt x="154050" y="113801"/>
                  </a:lnTo>
                  <a:lnTo>
                    <a:pt x="149203" y="117927"/>
                  </a:lnTo>
                  <a:lnTo>
                    <a:pt x="146415" y="123374"/>
                  </a:lnTo>
                  <a:lnTo>
                    <a:pt x="145889" y="129464"/>
                  </a:lnTo>
                  <a:lnTo>
                    <a:pt x="147827" y="135518"/>
                  </a:lnTo>
                  <a:lnTo>
                    <a:pt x="151899" y="140366"/>
                  </a:lnTo>
                  <a:lnTo>
                    <a:pt x="157352" y="143154"/>
                  </a:lnTo>
                  <a:lnTo>
                    <a:pt x="163472" y="143680"/>
                  </a:lnTo>
                  <a:lnTo>
                    <a:pt x="169544" y="141741"/>
                  </a:lnTo>
                  <a:lnTo>
                    <a:pt x="263035" y="90052"/>
                  </a:lnTo>
                  <a:lnTo>
                    <a:pt x="258699" y="90052"/>
                  </a:lnTo>
                  <a:lnTo>
                    <a:pt x="199426" y="88685"/>
                  </a:lnTo>
                  <a:close/>
                </a:path>
                <a:path w="290830" h="144145">
                  <a:moveTo>
                    <a:pt x="227284" y="73265"/>
                  </a:moveTo>
                  <a:lnTo>
                    <a:pt x="199426" y="88685"/>
                  </a:lnTo>
                  <a:lnTo>
                    <a:pt x="258699" y="90052"/>
                  </a:lnTo>
                  <a:lnTo>
                    <a:pt x="258756" y="87639"/>
                  </a:lnTo>
                  <a:lnTo>
                    <a:pt x="250698" y="87639"/>
                  </a:lnTo>
                  <a:lnTo>
                    <a:pt x="227284" y="73265"/>
                  </a:lnTo>
                  <a:close/>
                </a:path>
                <a:path w="290830" h="144145">
                  <a:moveTo>
                    <a:pt x="166768" y="0"/>
                  </a:moveTo>
                  <a:lnTo>
                    <a:pt x="160639" y="248"/>
                  </a:lnTo>
                  <a:lnTo>
                    <a:pt x="155057" y="2758"/>
                  </a:lnTo>
                  <a:lnTo>
                    <a:pt x="150749" y="7375"/>
                  </a:lnTo>
                  <a:lnTo>
                    <a:pt x="148526" y="13382"/>
                  </a:lnTo>
                  <a:lnTo>
                    <a:pt x="148780" y="19520"/>
                  </a:lnTo>
                  <a:lnTo>
                    <a:pt x="151320" y="25110"/>
                  </a:lnTo>
                  <a:lnTo>
                    <a:pt x="155956" y="29473"/>
                  </a:lnTo>
                  <a:lnTo>
                    <a:pt x="200275" y="56683"/>
                  </a:lnTo>
                  <a:lnTo>
                    <a:pt x="259461" y="58048"/>
                  </a:lnTo>
                  <a:lnTo>
                    <a:pt x="258699" y="90052"/>
                  </a:lnTo>
                  <a:lnTo>
                    <a:pt x="263035" y="90052"/>
                  </a:lnTo>
                  <a:lnTo>
                    <a:pt x="290830" y="74685"/>
                  </a:lnTo>
                  <a:lnTo>
                    <a:pt x="172719" y="2168"/>
                  </a:lnTo>
                  <a:lnTo>
                    <a:pt x="166768" y="0"/>
                  </a:lnTo>
                  <a:close/>
                </a:path>
                <a:path w="290830" h="144145">
                  <a:moveTo>
                    <a:pt x="762" y="52079"/>
                  </a:moveTo>
                  <a:lnTo>
                    <a:pt x="0" y="84083"/>
                  </a:lnTo>
                  <a:lnTo>
                    <a:pt x="199426" y="88685"/>
                  </a:lnTo>
                  <a:lnTo>
                    <a:pt x="227284" y="73265"/>
                  </a:lnTo>
                  <a:lnTo>
                    <a:pt x="200275" y="56683"/>
                  </a:lnTo>
                  <a:lnTo>
                    <a:pt x="762" y="52079"/>
                  </a:lnTo>
                  <a:close/>
                </a:path>
                <a:path w="290830" h="144145">
                  <a:moveTo>
                    <a:pt x="251332" y="59953"/>
                  </a:moveTo>
                  <a:lnTo>
                    <a:pt x="227284" y="73265"/>
                  </a:lnTo>
                  <a:lnTo>
                    <a:pt x="250698" y="87639"/>
                  </a:lnTo>
                  <a:lnTo>
                    <a:pt x="251332" y="59953"/>
                  </a:lnTo>
                  <a:close/>
                </a:path>
                <a:path w="290830" h="144145">
                  <a:moveTo>
                    <a:pt x="259415" y="59953"/>
                  </a:moveTo>
                  <a:lnTo>
                    <a:pt x="251332" y="59953"/>
                  </a:lnTo>
                  <a:lnTo>
                    <a:pt x="250698" y="87639"/>
                  </a:lnTo>
                  <a:lnTo>
                    <a:pt x="258756" y="87639"/>
                  </a:lnTo>
                  <a:lnTo>
                    <a:pt x="259415" y="59953"/>
                  </a:lnTo>
                  <a:close/>
                </a:path>
                <a:path w="290830" h="144145">
                  <a:moveTo>
                    <a:pt x="200275" y="56683"/>
                  </a:moveTo>
                  <a:lnTo>
                    <a:pt x="227284" y="73265"/>
                  </a:lnTo>
                  <a:lnTo>
                    <a:pt x="251332" y="59953"/>
                  </a:lnTo>
                  <a:lnTo>
                    <a:pt x="259415" y="59953"/>
                  </a:lnTo>
                  <a:lnTo>
                    <a:pt x="259461" y="58048"/>
                  </a:lnTo>
                  <a:lnTo>
                    <a:pt x="200275" y="566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45864" y="3174492"/>
              <a:ext cx="574548" cy="28803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63847" y="3219334"/>
              <a:ext cx="429259" cy="144145"/>
            </a:xfrm>
            <a:custGeom>
              <a:avLst/>
              <a:gdLst/>
              <a:ahLst/>
              <a:cxnLst/>
              <a:rect l="l" t="t" r="r" b="b"/>
              <a:pathLst>
                <a:path w="429260" h="144145">
                  <a:moveTo>
                    <a:pt x="124622" y="0"/>
                  </a:moveTo>
                  <a:lnTo>
                    <a:pt x="118617" y="2147"/>
                  </a:lnTo>
                  <a:lnTo>
                    <a:pt x="0" y="73775"/>
                  </a:lnTo>
                  <a:lnTo>
                    <a:pt x="120776" y="141847"/>
                  </a:lnTo>
                  <a:lnTo>
                    <a:pt x="126851" y="143787"/>
                  </a:lnTo>
                  <a:lnTo>
                    <a:pt x="132984" y="143275"/>
                  </a:lnTo>
                  <a:lnTo>
                    <a:pt x="138475" y="140525"/>
                  </a:lnTo>
                  <a:lnTo>
                    <a:pt x="142620" y="135751"/>
                  </a:lnTo>
                  <a:lnTo>
                    <a:pt x="144579" y="129676"/>
                  </a:lnTo>
                  <a:lnTo>
                    <a:pt x="144097" y="123543"/>
                  </a:lnTo>
                  <a:lnTo>
                    <a:pt x="141352" y="118052"/>
                  </a:lnTo>
                  <a:lnTo>
                    <a:pt x="136525" y="113907"/>
                  </a:lnTo>
                  <a:lnTo>
                    <a:pt x="92704" y="89269"/>
                  </a:lnTo>
                  <a:lnTo>
                    <a:pt x="32003" y="89269"/>
                  </a:lnTo>
                  <a:lnTo>
                    <a:pt x="31495" y="57392"/>
                  </a:lnTo>
                  <a:lnTo>
                    <a:pt x="90704" y="56464"/>
                  </a:lnTo>
                  <a:lnTo>
                    <a:pt x="135254" y="29579"/>
                  </a:lnTo>
                  <a:lnTo>
                    <a:pt x="142738" y="13559"/>
                  </a:lnTo>
                  <a:lnTo>
                    <a:pt x="140588" y="7608"/>
                  </a:lnTo>
                  <a:lnTo>
                    <a:pt x="136298" y="2897"/>
                  </a:lnTo>
                  <a:lnTo>
                    <a:pt x="130746" y="305"/>
                  </a:lnTo>
                  <a:lnTo>
                    <a:pt x="124622" y="0"/>
                  </a:lnTo>
                  <a:close/>
                </a:path>
                <a:path w="429260" h="144145">
                  <a:moveTo>
                    <a:pt x="90704" y="56464"/>
                  </a:moveTo>
                  <a:lnTo>
                    <a:pt x="31495" y="57392"/>
                  </a:lnTo>
                  <a:lnTo>
                    <a:pt x="32003" y="89269"/>
                  </a:lnTo>
                  <a:lnTo>
                    <a:pt x="91091" y="88361"/>
                  </a:lnTo>
                  <a:lnTo>
                    <a:pt x="88639" y="86983"/>
                  </a:lnTo>
                  <a:lnTo>
                    <a:pt x="40131" y="86983"/>
                  </a:lnTo>
                  <a:lnTo>
                    <a:pt x="39624" y="59424"/>
                  </a:lnTo>
                  <a:lnTo>
                    <a:pt x="85799" y="59424"/>
                  </a:lnTo>
                  <a:lnTo>
                    <a:pt x="90704" y="56464"/>
                  </a:lnTo>
                  <a:close/>
                </a:path>
                <a:path w="429260" h="144145">
                  <a:moveTo>
                    <a:pt x="91091" y="88361"/>
                  </a:moveTo>
                  <a:lnTo>
                    <a:pt x="32003" y="89269"/>
                  </a:lnTo>
                  <a:lnTo>
                    <a:pt x="92704" y="89269"/>
                  </a:lnTo>
                  <a:lnTo>
                    <a:pt x="91091" y="88361"/>
                  </a:lnTo>
                  <a:close/>
                </a:path>
                <a:path w="429260" h="144145">
                  <a:moveTo>
                    <a:pt x="428498" y="51169"/>
                  </a:moveTo>
                  <a:lnTo>
                    <a:pt x="90704" y="56464"/>
                  </a:lnTo>
                  <a:lnTo>
                    <a:pt x="63528" y="72864"/>
                  </a:lnTo>
                  <a:lnTo>
                    <a:pt x="91091" y="88361"/>
                  </a:lnTo>
                  <a:lnTo>
                    <a:pt x="429005" y="83173"/>
                  </a:lnTo>
                  <a:lnTo>
                    <a:pt x="428498" y="51169"/>
                  </a:lnTo>
                  <a:close/>
                </a:path>
                <a:path w="429260" h="144145">
                  <a:moveTo>
                    <a:pt x="39624" y="59424"/>
                  </a:moveTo>
                  <a:lnTo>
                    <a:pt x="40131" y="86983"/>
                  </a:lnTo>
                  <a:lnTo>
                    <a:pt x="63528" y="72864"/>
                  </a:lnTo>
                  <a:lnTo>
                    <a:pt x="39624" y="59424"/>
                  </a:lnTo>
                  <a:close/>
                </a:path>
                <a:path w="429260" h="144145">
                  <a:moveTo>
                    <a:pt x="63528" y="72864"/>
                  </a:moveTo>
                  <a:lnTo>
                    <a:pt x="40131" y="86983"/>
                  </a:lnTo>
                  <a:lnTo>
                    <a:pt x="88639" y="86983"/>
                  </a:lnTo>
                  <a:lnTo>
                    <a:pt x="63528" y="72864"/>
                  </a:lnTo>
                  <a:close/>
                </a:path>
                <a:path w="429260" h="144145">
                  <a:moveTo>
                    <a:pt x="85799" y="59424"/>
                  </a:moveTo>
                  <a:lnTo>
                    <a:pt x="39624" y="59424"/>
                  </a:lnTo>
                  <a:lnTo>
                    <a:pt x="63528" y="72864"/>
                  </a:lnTo>
                  <a:lnTo>
                    <a:pt x="85799" y="5942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61671" y="2593956"/>
            <a:ext cx="4319905" cy="1249680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269240">
              <a:lnSpc>
                <a:spcPct val="100000"/>
              </a:lnSpc>
              <a:spcBef>
                <a:spcPts val="515"/>
              </a:spcBef>
            </a:pPr>
            <a:r>
              <a:rPr sz="1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Valoare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reală</a:t>
            </a:r>
            <a:r>
              <a:rPr sz="14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1350" b="1" spc="-44" baseline="-2160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=40</a:t>
            </a:r>
            <a:endParaRPr sz="1400">
              <a:latin typeface="Times New Roman"/>
              <a:cs typeface="Times New Roman"/>
            </a:endParaRPr>
          </a:p>
          <a:p>
            <a:pPr marL="2734945">
              <a:lnSpc>
                <a:spcPct val="100000"/>
              </a:lnSpc>
              <a:spcBef>
                <a:spcPts val="459"/>
              </a:spcBef>
            </a:pP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Eroare de</a:t>
            </a:r>
            <a:r>
              <a:rPr sz="16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00" dirty="0">
                <a:solidFill>
                  <a:srgbClr val="FF0000"/>
                </a:solidFill>
                <a:latin typeface="Times New Roman"/>
                <a:cs typeface="Times New Roman"/>
              </a:rPr>
              <a:t>predicție</a:t>
            </a:r>
            <a:endParaRPr sz="1600">
              <a:latin typeface="Times New Roman"/>
              <a:cs typeface="Times New Roman"/>
            </a:endParaRPr>
          </a:p>
          <a:p>
            <a:pPr marL="3195320">
              <a:lnSpc>
                <a:spcPct val="100000"/>
              </a:lnSpc>
              <a:spcBef>
                <a:spcPts val="919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ε=12.85</a:t>
            </a:r>
            <a:endParaRPr sz="18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400"/>
              </a:spcBef>
            </a:pPr>
            <a:r>
              <a:rPr sz="1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Valoare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prezisă</a:t>
            </a:r>
            <a:r>
              <a:rPr sz="14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Y’</a:t>
            </a:r>
            <a:r>
              <a:rPr sz="1350" b="1" baseline="-2160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=27.15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729878" y="874027"/>
            <a:ext cx="133834" cy="144814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69530" y="726185"/>
            <a:ext cx="1475740" cy="687705"/>
          </a:xfrm>
          <a:custGeom>
            <a:avLst/>
            <a:gdLst/>
            <a:ahLst/>
            <a:cxnLst/>
            <a:rect l="l" t="t" r="r" b="b"/>
            <a:pathLst>
              <a:path w="1475740" h="687705">
                <a:moveTo>
                  <a:pt x="0" y="343662"/>
                </a:moveTo>
                <a:lnTo>
                  <a:pt x="10681" y="285072"/>
                </a:lnTo>
                <a:lnTo>
                  <a:pt x="41544" y="229691"/>
                </a:lnTo>
                <a:lnTo>
                  <a:pt x="90818" y="178344"/>
                </a:lnTo>
                <a:lnTo>
                  <a:pt x="121807" y="154441"/>
                </a:lnTo>
                <a:lnTo>
                  <a:pt x="156734" y="131857"/>
                </a:lnTo>
                <a:lnTo>
                  <a:pt x="195379" y="110694"/>
                </a:lnTo>
                <a:lnTo>
                  <a:pt x="237520" y="91057"/>
                </a:lnTo>
                <a:lnTo>
                  <a:pt x="282937" y="73048"/>
                </a:lnTo>
                <a:lnTo>
                  <a:pt x="331407" y="56771"/>
                </a:lnTo>
                <a:lnTo>
                  <a:pt x="382710" y="42329"/>
                </a:lnTo>
                <a:lnTo>
                  <a:pt x="436624" y="29826"/>
                </a:lnTo>
                <a:lnTo>
                  <a:pt x="492928" y="19364"/>
                </a:lnTo>
                <a:lnTo>
                  <a:pt x="551400" y="11047"/>
                </a:lnTo>
                <a:lnTo>
                  <a:pt x="611820" y="4978"/>
                </a:lnTo>
                <a:lnTo>
                  <a:pt x="673965" y="1261"/>
                </a:lnTo>
                <a:lnTo>
                  <a:pt x="737616" y="0"/>
                </a:lnTo>
                <a:lnTo>
                  <a:pt x="801266" y="1261"/>
                </a:lnTo>
                <a:lnTo>
                  <a:pt x="863411" y="4978"/>
                </a:lnTo>
                <a:lnTo>
                  <a:pt x="923831" y="11047"/>
                </a:lnTo>
                <a:lnTo>
                  <a:pt x="982303" y="19364"/>
                </a:lnTo>
                <a:lnTo>
                  <a:pt x="1038607" y="29826"/>
                </a:lnTo>
                <a:lnTo>
                  <a:pt x="1092521" y="42329"/>
                </a:lnTo>
                <a:lnTo>
                  <a:pt x="1143824" y="56771"/>
                </a:lnTo>
                <a:lnTo>
                  <a:pt x="1192294" y="73048"/>
                </a:lnTo>
                <a:lnTo>
                  <a:pt x="1237711" y="91057"/>
                </a:lnTo>
                <a:lnTo>
                  <a:pt x="1279852" y="110694"/>
                </a:lnTo>
                <a:lnTo>
                  <a:pt x="1318497" y="131857"/>
                </a:lnTo>
                <a:lnTo>
                  <a:pt x="1353424" y="154441"/>
                </a:lnTo>
                <a:lnTo>
                  <a:pt x="1384413" y="178344"/>
                </a:lnTo>
                <a:lnTo>
                  <a:pt x="1433687" y="229691"/>
                </a:lnTo>
                <a:lnTo>
                  <a:pt x="1464550" y="285072"/>
                </a:lnTo>
                <a:lnTo>
                  <a:pt x="1475231" y="343662"/>
                </a:lnTo>
                <a:lnTo>
                  <a:pt x="1472524" y="373305"/>
                </a:lnTo>
                <a:lnTo>
                  <a:pt x="1451531" y="430394"/>
                </a:lnTo>
                <a:lnTo>
                  <a:pt x="1411241" y="483862"/>
                </a:lnTo>
                <a:lnTo>
                  <a:pt x="1353424" y="532882"/>
                </a:lnTo>
                <a:lnTo>
                  <a:pt x="1318497" y="555466"/>
                </a:lnTo>
                <a:lnTo>
                  <a:pt x="1279852" y="576629"/>
                </a:lnTo>
                <a:lnTo>
                  <a:pt x="1237711" y="596266"/>
                </a:lnTo>
                <a:lnTo>
                  <a:pt x="1192294" y="614275"/>
                </a:lnTo>
                <a:lnTo>
                  <a:pt x="1143824" y="630552"/>
                </a:lnTo>
                <a:lnTo>
                  <a:pt x="1092521" y="644994"/>
                </a:lnTo>
                <a:lnTo>
                  <a:pt x="1038607" y="657497"/>
                </a:lnTo>
                <a:lnTo>
                  <a:pt x="982303" y="667959"/>
                </a:lnTo>
                <a:lnTo>
                  <a:pt x="923831" y="676276"/>
                </a:lnTo>
                <a:lnTo>
                  <a:pt x="863411" y="682345"/>
                </a:lnTo>
                <a:lnTo>
                  <a:pt x="801266" y="686062"/>
                </a:lnTo>
                <a:lnTo>
                  <a:pt x="737616" y="687324"/>
                </a:lnTo>
                <a:lnTo>
                  <a:pt x="673965" y="686062"/>
                </a:lnTo>
                <a:lnTo>
                  <a:pt x="611820" y="682345"/>
                </a:lnTo>
                <a:lnTo>
                  <a:pt x="551400" y="676276"/>
                </a:lnTo>
                <a:lnTo>
                  <a:pt x="492928" y="667959"/>
                </a:lnTo>
                <a:lnTo>
                  <a:pt x="436624" y="657497"/>
                </a:lnTo>
                <a:lnTo>
                  <a:pt x="382710" y="644994"/>
                </a:lnTo>
                <a:lnTo>
                  <a:pt x="331407" y="630552"/>
                </a:lnTo>
                <a:lnTo>
                  <a:pt x="282937" y="614275"/>
                </a:lnTo>
                <a:lnTo>
                  <a:pt x="237520" y="596266"/>
                </a:lnTo>
                <a:lnTo>
                  <a:pt x="195379" y="576629"/>
                </a:lnTo>
                <a:lnTo>
                  <a:pt x="156734" y="555466"/>
                </a:lnTo>
                <a:lnTo>
                  <a:pt x="121807" y="532882"/>
                </a:lnTo>
                <a:lnTo>
                  <a:pt x="90818" y="508979"/>
                </a:lnTo>
                <a:lnTo>
                  <a:pt x="41544" y="457632"/>
                </a:lnTo>
                <a:lnTo>
                  <a:pt x="10681" y="402251"/>
                </a:lnTo>
                <a:lnTo>
                  <a:pt x="0" y="343662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447800" y="477012"/>
            <a:ext cx="5285740" cy="591187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158750" rIns="0" bIns="0" rtlCol="0">
            <a:spAutoFit/>
          </a:bodyPr>
          <a:lstStyle/>
          <a:p>
            <a:pPr marL="161290">
              <a:lnSpc>
                <a:spcPct val="100000"/>
              </a:lnSpc>
              <a:spcBef>
                <a:spcPts val="1250"/>
              </a:spcBef>
            </a:pPr>
            <a:r>
              <a:rPr sz="2800" b="1" spc="-15" dirty="0">
                <a:latin typeface="Carlito"/>
                <a:cs typeface="Carlito"/>
              </a:rPr>
              <a:t>Ecuaţia </a:t>
            </a:r>
            <a:r>
              <a:rPr sz="2800" b="1" spc="-20" dirty="0">
                <a:latin typeface="Carlito"/>
                <a:cs typeface="Carlito"/>
              </a:rPr>
              <a:t>dreptei </a:t>
            </a:r>
            <a:r>
              <a:rPr sz="2800" b="1" spc="-5" dirty="0">
                <a:latin typeface="Carlito"/>
                <a:cs typeface="Carlito"/>
              </a:rPr>
              <a:t>de</a:t>
            </a:r>
            <a:r>
              <a:rPr sz="2800" b="1" spc="95" dirty="0">
                <a:latin typeface="Carlito"/>
                <a:cs typeface="Carlito"/>
              </a:rPr>
              <a:t> </a:t>
            </a:r>
            <a:r>
              <a:rPr sz="2800" b="1" spc="-20" dirty="0">
                <a:latin typeface="Carlito"/>
                <a:cs typeface="Carlito"/>
              </a:rPr>
              <a:t>regresie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800" y="2438400"/>
            <a:ext cx="8153400" cy="30194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448945" indent="-42418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z="2800" spc="15" dirty="0">
                <a:latin typeface="Carlito"/>
                <a:cs typeface="Carlito"/>
              </a:rPr>
              <a:t>Y’ </a:t>
            </a:r>
            <a:r>
              <a:rPr sz="2800" spc="-5" dirty="0">
                <a:latin typeface="Times New Roman"/>
                <a:cs typeface="Times New Roman"/>
              </a:rPr>
              <a:t>→ </a:t>
            </a:r>
            <a:r>
              <a:rPr sz="2800" spc="-15" dirty="0">
                <a:latin typeface="Carlito"/>
                <a:cs typeface="Carlito"/>
              </a:rPr>
              <a:t>valoare </a:t>
            </a:r>
            <a:r>
              <a:rPr sz="2800" spc="-20" dirty="0">
                <a:latin typeface="Carlito"/>
                <a:cs typeface="Carlito"/>
              </a:rPr>
              <a:t>prezisă</a:t>
            </a:r>
            <a:r>
              <a:rPr sz="2800" spc="-6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(criteriu)</a:t>
            </a:r>
            <a:endParaRPr sz="2800" dirty="0">
              <a:latin typeface="Carlito"/>
              <a:cs typeface="Carlito"/>
            </a:endParaRPr>
          </a:p>
          <a:p>
            <a:pPr marL="368300" marR="447040" indent="-343535">
              <a:lnSpc>
                <a:spcPts val="3000"/>
              </a:lnSpc>
              <a:spcBef>
                <a:spcPts val="735"/>
              </a:spcBef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dirty="0"/>
              <a:t>	</a:t>
            </a:r>
            <a:r>
              <a:rPr sz="2800" spc="-10" dirty="0">
                <a:latin typeface="Carlito"/>
                <a:cs typeface="Carlito"/>
              </a:rPr>
              <a:t>a</a:t>
            </a:r>
            <a:r>
              <a:rPr sz="2775" spc="-15" baseline="-21021" dirty="0">
                <a:latin typeface="Carlito"/>
                <a:cs typeface="Carlito"/>
              </a:rPr>
              <a:t>yx </a:t>
            </a:r>
            <a:r>
              <a:rPr sz="2800" spc="-5" dirty="0">
                <a:latin typeface="Times New Roman"/>
                <a:cs typeface="Times New Roman"/>
              </a:rPr>
              <a:t>→ </a:t>
            </a:r>
            <a:r>
              <a:rPr sz="2800" spc="-10" dirty="0">
                <a:latin typeface="Carlito"/>
                <a:cs typeface="Carlito"/>
              </a:rPr>
              <a:t>originea </a:t>
            </a:r>
            <a:r>
              <a:rPr sz="2800" spc="-15" dirty="0">
                <a:latin typeface="Carlito"/>
                <a:cs typeface="Carlito"/>
              </a:rPr>
              <a:t>dreptei; </a:t>
            </a:r>
            <a:r>
              <a:rPr sz="2800" spc="-5" dirty="0">
                <a:latin typeface="Carlito"/>
                <a:cs typeface="Carlito"/>
              </a:rPr>
              <a:t>(punctul în </a:t>
            </a:r>
            <a:r>
              <a:rPr sz="2800" spc="-20" dirty="0">
                <a:latin typeface="Carlito"/>
                <a:cs typeface="Carlito"/>
              </a:rPr>
              <a:t>care </a:t>
            </a:r>
            <a:r>
              <a:rPr sz="2800" spc="-10" dirty="0">
                <a:latin typeface="Carlito"/>
                <a:cs typeface="Carlito"/>
              </a:rPr>
              <a:t>linia 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15" dirty="0">
                <a:latin typeface="Carlito"/>
                <a:cs typeface="Carlito"/>
              </a:rPr>
              <a:t>regresie </a:t>
            </a:r>
            <a:r>
              <a:rPr sz="2800" spc="-20" dirty="0">
                <a:latin typeface="Carlito"/>
                <a:cs typeface="Carlito"/>
              </a:rPr>
              <a:t>intersectează </a:t>
            </a:r>
            <a:r>
              <a:rPr sz="2800" spc="-30" dirty="0">
                <a:latin typeface="Carlito"/>
                <a:cs typeface="Carlito"/>
              </a:rPr>
              <a:t>axa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Oy).</a:t>
            </a:r>
            <a:endParaRPr sz="2800" dirty="0">
              <a:latin typeface="Carlito"/>
              <a:cs typeface="Carlito"/>
            </a:endParaRPr>
          </a:p>
          <a:p>
            <a:pPr marL="448945" indent="-42418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z="2800" spc="-5" dirty="0">
                <a:latin typeface="Carlito"/>
                <a:cs typeface="Carlito"/>
              </a:rPr>
              <a:t>b</a:t>
            </a:r>
            <a:r>
              <a:rPr sz="2775" spc="-7" baseline="-21021" dirty="0">
                <a:latin typeface="Carlito"/>
                <a:cs typeface="Carlito"/>
              </a:rPr>
              <a:t>yx </a:t>
            </a:r>
            <a:r>
              <a:rPr sz="2800" spc="-5" dirty="0">
                <a:latin typeface="Times New Roman"/>
                <a:cs typeface="Times New Roman"/>
              </a:rPr>
              <a:t>→ </a:t>
            </a:r>
            <a:r>
              <a:rPr sz="2800" spc="-20" dirty="0">
                <a:latin typeface="Carlito"/>
                <a:cs typeface="Carlito"/>
              </a:rPr>
              <a:t>panta </a:t>
            </a:r>
            <a:r>
              <a:rPr sz="2800" spc="-10" dirty="0">
                <a:latin typeface="Carlito"/>
                <a:cs typeface="Carlito"/>
              </a:rPr>
              <a:t>liniei </a:t>
            </a:r>
            <a:r>
              <a:rPr sz="2800" spc="-5" dirty="0">
                <a:latin typeface="Carlito"/>
                <a:cs typeface="Carlito"/>
              </a:rPr>
              <a:t>de</a:t>
            </a:r>
            <a:r>
              <a:rPr sz="2800" spc="-19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regresie</a:t>
            </a:r>
            <a:endParaRPr sz="2800" dirty="0">
              <a:latin typeface="Carlito"/>
              <a:cs typeface="Carlito"/>
            </a:endParaRPr>
          </a:p>
          <a:p>
            <a:pPr marL="482600">
              <a:lnSpc>
                <a:spcPts val="2740"/>
              </a:lnSpc>
              <a:spcBef>
                <a:spcPts val="295"/>
              </a:spcBef>
              <a:tabLst>
                <a:tab pos="837565" algn="l"/>
              </a:tabLst>
            </a:pPr>
            <a:r>
              <a:rPr sz="2400" dirty="0">
                <a:latin typeface="Arial"/>
                <a:cs typeface="Arial"/>
              </a:rPr>
              <a:t>–	</a:t>
            </a:r>
            <a:r>
              <a:rPr sz="2400" spc="-15" dirty="0">
                <a:latin typeface="Carlito"/>
                <a:cs typeface="Carlito"/>
              </a:rPr>
              <a:t>poate </a:t>
            </a:r>
            <a:r>
              <a:rPr sz="2400" spc="-5" dirty="0">
                <a:latin typeface="Carlito"/>
                <a:cs typeface="Carlito"/>
              </a:rPr>
              <a:t>fi </a:t>
            </a:r>
            <a:r>
              <a:rPr sz="2400" spc="-15" dirty="0">
                <a:latin typeface="Carlito"/>
                <a:cs typeface="Carlito"/>
              </a:rPr>
              <a:t>exprimată </a:t>
            </a:r>
            <a:r>
              <a:rPr sz="2400" spc="-10" dirty="0">
                <a:latin typeface="Carlito"/>
                <a:cs typeface="Carlito"/>
              </a:rPr>
              <a:t>ca fracţiuni </a:t>
            </a:r>
            <a:r>
              <a:rPr sz="2400" dirty="0">
                <a:latin typeface="Carlito"/>
                <a:cs typeface="Carlito"/>
              </a:rPr>
              <a:t>ale lui X</a:t>
            </a:r>
            <a:r>
              <a:rPr sz="2400" spc="4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determinate</a:t>
            </a:r>
            <a:endParaRPr sz="2400" dirty="0">
              <a:latin typeface="Carlito"/>
              <a:cs typeface="Carlito"/>
            </a:endParaRPr>
          </a:p>
          <a:p>
            <a:pPr marL="768985">
              <a:lnSpc>
                <a:spcPts val="2740"/>
              </a:lnSpc>
            </a:pPr>
            <a:r>
              <a:rPr sz="2400" spc="-5" dirty="0">
                <a:latin typeface="Carlito"/>
                <a:cs typeface="Carlito"/>
              </a:rPr>
              <a:t>de</a:t>
            </a:r>
            <a:r>
              <a:rPr sz="2400" dirty="0">
                <a:latin typeface="Carlito"/>
                <a:cs typeface="Carlito"/>
              </a:rPr>
              <a:t> r</a:t>
            </a:r>
          </a:p>
          <a:p>
            <a:pPr marL="448945" indent="-42418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z="2800" spc="-5" dirty="0">
                <a:latin typeface="Carlito"/>
                <a:cs typeface="Carlito"/>
              </a:rPr>
              <a:t>X </a:t>
            </a:r>
            <a:r>
              <a:rPr sz="2800" spc="-5" dirty="0">
                <a:latin typeface="Times New Roman"/>
                <a:cs typeface="Times New Roman"/>
              </a:rPr>
              <a:t>→ </a:t>
            </a:r>
            <a:r>
              <a:rPr sz="2800" spc="-15" dirty="0">
                <a:latin typeface="Carlito"/>
                <a:cs typeface="Carlito"/>
              </a:rPr>
              <a:t>valoare predictor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variabilei</a:t>
            </a:r>
            <a:r>
              <a:rPr sz="2800" spc="-2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Y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002994" y="1511818"/>
            <a:ext cx="3167380" cy="666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ts val="3454"/>
              </a:lnSpc>
              <a:spcBef>
                <a:spcPts val="95"/>
              </a:spcBef>
              <a:tabLst>
                <a:tab pos="560705" algn="l"/>
                <a:tab pos="1576705" algn="l"/>
                <a:tab pos="2517775" algn="l"/>
              </a:tabLst>
            </a:pPr>
            <a:r>
              <a:rPr sz="3700" i="1" spc="50" dirty="0">
                <a:latin typeface="Times New Roman"/>
                <a:cs typeface="Times New Roman"/>
              </a:rPr>
              <a:t>Y</a:t>
            </a:r>
            <a:r>
              <a:rPr sz="3700" i="1" spc="-365" dirty="0">
                <a:latin typeface="Times New Roman"/>
                <a:cs typeface="Times New Roman"/>
              </a:rPr>
              <a:t> </a:t>
            </a:r>
            <a:r>
              <a:rPr sz="3225" spc="15" baseline="42635" dirty="0">
                <a:latin typeface="Times New Roman"/>
                <a:cs typeface="Times New Roman"/>
              </a:rPr>
              <a:t>'	</a:t>
            </a:r>
            <a:r>
              <a:rPr sz="3700" spc="50" dirty="0">
                <a:latin typeface="Symbol"/>
                <a:cs typeface="Symbol"/>
              </a:rPr>
              <a:t></a:t>
            </a:r>
            <a:r>
              <a:rPr sz="3700" spc="-160" dirty="0">
                <a:latin typeface="Times New Roman"/>
                <a:cs typeface="Times New Roman"/>
              </a:rPr>
              <a:t> </a:t>
            </a:r>
            <a:r>
              <a:rPr sz="3700" i="1" spc="45" dirty="0">
                <a:latin typeface="Times New Roman"/>
                <a:cs typeface="Times New Roman"/>
              </a:rPr>
              <a:t>a	</a:t>
            </a:r>
            <a:r>
              <a:rPr sz="3700" spc="50" dirty="0">
                <a:latin typeface="Symbol"/>
                <a:cs typeface="Symbol"/>
              </a:rPr>
              <a:t></a:t>
            </a:r>
            <a:r>
              <a:rPr sz="3700" spc="-355" dirty="0">
                <a:latin typeface="Times New Roman"/>
                <a:cs typeface="Times New Roman"/>
              </a:rPr>
              <a:t> </a:t>
            </a:r>
            <a:r>
              <a:rPr sz="3700" i="1" spc="45" dirty="0">
                <a:latin typeface="Times New Roman"/>
                <a:cs typeface="Times New Roman"/>
              </a:rPr>
              <a:t>b	</a:t>
            </a:r>
            <a:r>
              <a:rPr sz="3700" spc="45" dirty="0">
                <a:latin typeface="Times New Roman"/>
                <a:cs typeface="Times New Roman"/>
              </a:rPr>
              <a:t>*</a:t>
            </a:r>
            <a:r>
              <a:rPr sz="3700" spc="-305" dirty="0">
                <a:latin typeface="Times New Roman"/>
                <a:cs typeface="Times New Roman"/>
              </a:rPr>
              <a:t> </a:t>
            </a:r>
            <a:r>
              <a:rPr sz="3700" i="1" spc="55" dirty="0">
                <a:latin typeface="Times New Roman"/>
                <a:cs typeface="Times New Roman"/>
              </a:rPr>
              <a:t>X</a:t>
            </a:r>
            <a:endParaRPr sz="3700" dirty="0">
              <a:latin typeface="Times New Roman"/>
              <a:cs typeface="Times New Roman"/>
            </a:endParaRPr>
          </a:p>
          <a:p>
            <a:pPr marL="1190625">
              <a:lnSpc>
                <a:spcPts val="1595"/>
              </a:lnSpc>
              <a:tabLst>
                <a:tab pos="2161540" algn="l"/>
              </a:tabLst>
            </a:pPr>
            <a:r>
              <a:rPr sz="2150" i="1" dirty="0">
                <a:latin typeface="Times New Roman"/>
                <a:cs typeface="Times New Roman"/>
              </a:rPr>
              <a:t>yx	</a:t>
            </a:r>
            <a:r>
              <a:rPr sz="2150" i="1" spc="-25" dirty="0">
                <a:latin typeface="Times New Roman"/>
                <a:cs typeface="Times New Roman"/>
              </a:rPr>
              <a:t>yx</a:t>
            </a:r>
            <a:endParaRPr sz="215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30006" y="6431381"/>
            <a:ext cx="17780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888888"/>
                </a:solidFill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2419</Words>
  <Application>Microsoft Office PowerPoint</Application>
  <PresentationFormat>On-screen Show (4:3)</PresentationFormat>
  <Paragraphs>535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Slide 1</vt:lpstr>
      <vt:lpstr>RLM</vt:lpstr>
      <vt:lpstr>Corelația și Regresia</vt:lpstr>
      <vt:lpstr>Tipuri de regresie liniară</vt:lpstr>
      <vt:lpstr>Predicţia perfectă</vt:lpstr>
      <vt:lpstr>Slide 6</vt:lpstr>
      <vt:lpstr>Slide 7</vt:lpstr>
      <vt:lpstr>Slide 8</vt:lpstr>
      <vt:lpstr>Y '  a  b * X yx yx</vt:lpstr>
      <vt:lpstr>Modelul de regresie simplă</vt:lpstr>
      <vt:lpstr>Pentru exemplul prezentat:</vt:lpstr>
      <vt:lpstr> Expresia grafică a regresiei</vt:lpstr>
      <vt:lpstr>Eroarea de predicție…</vt:lpstr>
      <vt:lpstr>Ya-Y’m=4</vt:lpstr>
      <vt:lpstr>Regresia nu este simetrică !</vt:lpstr>
      <vt:lpstr>Slide 16</vt:lpstr>
      <vt:lpstr>Modelul de predicție multivariată</vt:lpstr>
      <vt:lpstr>Scatter plot  trivariat</vt:lpstr>
      <vt:lpstr>Planul de regresie multivariată</vt:lpstr>
      <vt:lpstr>Indicatori ai intensității predicției</vt:lpstr>
      <vt:lpstr>Utilitatea regresiei multiple</vt:lpstr>
      <vt:lpstr>Condiții și limitări</vt:lpstr>
      <vt:lpstr>Condiții și limitări</vt:lpstr>
      <vt:lpstr>Slide 24</vt:lpstr>
      <vt:lpstr>multicoliniaritatea</vt:lpstr>
      <vt:lpstr>Multicoliniaritatea</vt:lpstr>
      <vt:lpstr>Condiții ale erorilor</vt:lpstr>
      <vt:lpstr>Efectul valorilor extreme (outliers)</vt:lpstr>
      <vt:lpstr>Alegerea modelului de analiză</vt:lpstr>
      <vt:lpstr>Slide 30</vt:lpstr>
      <vt:lpstr>Regresia multiplă standard</vt:lpstr>
      <vt:lpstr>Regresia multiplă secvenţială (ierarhică)</vt:lpstr>
      <vt:lpstr>Regresia multiplă pas cu pas</vt:lpstr>
      <vt:lpstr>Selecţia anterogradă</vt:lpstr>
      <vt:lpstr>Selecţia pas cu pas</vt:lpstr>
      <vt:lpstr>Selecţia retrogradă</vt:lpstr>
      <vt:lpstr>Concluzii la alegerea metodei de  introducere a variabilelor</vt:lpstr>
      <vt:lpstr>Analiza de putere pentru regresia multiplă</vt:lpstr>
      <vt:lpstr>Slide 39</vt:lpstr>
      <vt:lpstr>Slide 40</vt:lpstr>
      <vt:lpstr>Slide 41</vt:lpstr>
      <vt:lpstr>Slide 42</vt:lpstr>
      <vt:lpstr>Regresie neliniară</vt:lpstr>
      <vt:lpstr>Regresie neliniară</vt:lpstr>
      <vt:lpstr>Arbori de regresie</vt:lpstr>
      <vt:lpstr>Arbori de regresie</vt:lpstr>
      <vt:lpstr>Arbori de regresie</vt:lpstr>
      <vt:lpstr>Regresie neliniară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 and Regression</dc:title>
  <dc:creator>dbristow</dc:creator>
  <cp:lastModifiedBy>Mihai</cp:lastModifiedBy>
  <cp:revision>5</cp:revision>
  <dcterms:created xsi:type="dcterms:W3CDTF">2020-05-11T06:51:20Z</dcterms:created>
  <dcterms:modified xsi:type="dcterms:W3CDTF">2021-04-11T22:12:38Z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2020-05-11T00:00:00Z</vt:filetime>
  </property>
</Properties>
</file>