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0" r:id="rId1"/>
  </p:sldMasterIdLst>
  <p:sldIdLst>
    <p:sldId id="30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FF99"/>
    <a:srgbClr val="0000CC"/>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084" y="9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umfcv.ro/files/b/i/Biostatisti"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hyperlink" Target="http://www.umfcv.ro/files/b/i/Biostatist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38.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6.png"/><Relationship Id="rId5" Type="http://schemas.openxmlformats.org/officeDocument/2006/relationships/image" Target="../media/image39.pn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www.umfcv.ro/files/b/i/Biostatist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38200" y="685800"/>
            <a:ext cx="7467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2127250" algn="l"/>
              </a:tabLst>
            </a:pPr>
            <a:r>
              <a:rPr kumimoji="0" lang="ro-RO" sz="40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Analiza Statistică </a:t>
            </a:r>
          </a:p>
          <a:p>
            <a:pPr marL="0" marR="0" lvl="0" indent="0" algn="ctr" defTabSz="914400" rtl="0" eaLnBrk="1" fontAlgn="base" latinLnBrk="0" hangingPunct="1">
              <a:lnSpc>
                <a:spcPct val="100000"/>
              </a:lnSpc>
              <a:spcBef>
                <a:spcPct val="0"/>
              </a:spcBef>
              <a:spcAft>
                <a:spcPct val="0"/>
              </a:spcAft>
              <a:buClrTx/>
              <a:buSzTx/>
              <a:buFontTx/>
              <a:buNone/>
              <a:tabLst>
                <a:tab pos="457200" algn="l"/>
                <a:tab pos="1973263" algn="l"/>
              </a:tabLst>
            </a:pPr>
            <a:r>
              <a:rPr kumimoji="0" lang="ro-RO" sz="4000" b="1" i="0"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 legaturilor dintre</a:t>
            </a:r>
            <a:r>
              <a:rPr kumimoji="0" lang="ro-RO" sz="4000" b="1" i="0" strike="noStrike" cap="none" normalizeH="0" dirty="0" smtClean="0">
                <a:ln>
                  <a:noFill/>
                </a:ln>
                <a:solidFill>
                  <a:srgbClr val="FF0000"/>
                </a:solidFill>
                <a:effectLst/>
                <a:latin typeface="Times New Roman" pitchFamily="18" charset="0"/>
                <a:ea typeface="Calibri" pitchFamily="34" charset="0"/>
                <a:cs typeface="Times New Roman" pitchFamily="18" charset="0"/>
              </a:rPr>
              <a:t> variabile</a:t>
            </a:r>
          </a:p>
          <a:p>
            <a:pPr marL="0" marR="0" lvl="0" indent="0" algn="just" defTabSz="914400" rtl="0" eaLnBrk="1" fontAlgn="base" latinLnBrk="0" hangingPunct="1">
              <a:lnSpc>
                <a:spcPct val="100000"/>
              </a:lnSpc>
              <a:spcBef>
                <a:spcPct val="0"/>
              </a:spcBef>
              <a:spcAft>
                <a:spcPct val="0"/>
              </a:spcAft>
              <a:buClrTx/>
              <a:buSzTx/>
              <a:buFontTx/>
              <a:buNone/>
              <a:tabLst>
                <a:tab pos="457200" algn="l"/>
                <a:tab pos="2127250" algn="l"/>
              </a:tabLst>
            </a:pPr>
            <a:endParaRPr kumimoji="0" lang="ro-RO"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1600200" y="2819400"/>
            <a:ext cx="6096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marR="0" lvl="0" indent="-742950" defTabSz="914400" rtl="0" eaLnBrk="1" fontAlgn="base" latinLnBrk="0" hangingPunct="1">
              <a:lnSpc>
                <a:spcPct val="100000"/>
              </a:lnSpc>
              <a:spcBef>
                <a:spcPct val="0"/>
              </a:spcBef>
              <a:spcAft>
                <a:spcPct val="0"/>
              </a:spcAft>
              <a:buClrTx/>
              <a:buSzTx/>
              <a:buFont typeface="+mj-lt"/>
              <a:buAutoNum type="arabicPeriod"/>
              <a:tabLst>
                <a:tab pos="457200" algn="l"/>
                <a:tab pos="2127250" algn="l"/>
              </a:tabLst>
            </a:pPr>
            <a:r>
              <a:rPr kumimoji="0" lang="ro-RO" sz="3200" b="1" i="0" strike="noStrike" cap="none" normalizeH="0" baseline="0" dirty="0" smtClean="0">
                <a:ln>
                  <a:noFill/>
                </a:ln>
                <a:solidFill>
                  <a:srgbClr val="0000CC"/>
                </a:solidFill>
                <a:effectLst/>
                <a:latin typeface="Times New Roman" pitchFamily="18" charset="0"/>
                <a:ea typeface="Calibri" pitchFamily="34" charset="0"/>
                <a:cs typeface="Times New Roman" pitchFamily="18" charset="0"/>
              </a:rPr>
              <a:t>Tipuri de legături intre fenomene</a:t>
            </a:r>
          </a:p>
          <a:p>
            <a:pPr marL="742950" marR="0" lvl="0" indent="-742950" defTabSz="914400" rtl="0" eaLnBrk="1" fontAlgn="base" latinLnBrk="0" hangingPunct="1">
              <a:lnSpc>
                <a:spcPct val="100000"/>
              </a:lnSpc>
              <a:spcBef>
                <a:spcPct val="0"/>
              </a:spcBef>
              <a:spcAft>
                <a:spcPct val="0"/>
              </a:spcAft>
              <a:buClrTx/>
              <a:buSzTx/>
              <a:buFont typeface="+mj-lt"/>
              <a:buAutoNum type="arabicPeriod"/>
              <a:tabLst>
                <a:tab pos="457200" algn="l"/>
                <a:tab pos="2127250" algn="l"/>
              </a:tabLst>
            </a:pPr>
            <a:r>
              <a:rPr lang="ro-RO" sz="3200" b="1" dirty="0" smtClean="0">
                <a:solidFill>
                  <a:srgbClr val="0000CC"/>
                </a:solidFill>
                <a:latin typeface="Times New Roman" pitchFamily="18" charset="0"/>
                <a:ea typeface="Calibri" pitchFamily="34" charset="0"/>
                <a:cs typeface="Times New Roman" pitchFamily="18" charset="0"/>
              </a:rPr>
              <a:t>Formele de manifestare a relatiilor de interdependență</a:t>
            </a:r>
            <a:endParaRPr kumimoji="0" lang="ro-RO" sz="3200" b="1" i="0" strike="noStrike" cap="none" normalizeH="0" dirty="0" smtClean="0">
              <a:ln>
                <a:noFill/>
              </a:ln>
              <a:solidFill>
                <a:srgbClr val="0000CC"/>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 pos="2127250" algn="l"/>
              </a:tabLst>
            </a:pPr>
            <a:endParaRPr kumimoji="0" lang="ro-RO"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91411" y="0"/>
            <a:ext cx="6239255" cy="40919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7868" y="5373623"/>
            <a:ext cx="8568055" cy="954405"/>
          </a:xfrm>
          <a:custGeom>
            <a:avLst/>
            <a:gdLst/>
            <a:ahLst/>
            <a:cxnLst/>
            <a:rect l="l" t="t" r="r" b="b"/>
            <a:pathLst>
              <a:path w="8568055" h="954404">
                <a:moveTo>
                  <a:pt x="8567928" y="0"/>
                </a:moveTo>
                <a:lnTo>
                  <a:pt x="0" y="0"/>
                </a:lnTo>
                <a:lnTo>
                  <a:pt x="0" y="954024"/>
                </a:lnTo>
                <a:lnTo>
                  <a:pt x="8567928" y="954024"/>
                </a:lnTo>
                <a:lnTo>
                  <a:pt x="8567928" y="0"/>
                </a:lnTo>
                <a:close/>
              </a:path>
            </a:pathLst>
          </a:custGeom>
          <a:solidFill>
            <a:srgbClr val="FFC000"/>
          </a:solidFill>
        </p:spPr>
        <p:txBody>
          <a:bodyPr wrap="square" lIns="0" tIns="0" rIns="0" bIns="0" rtlCol="0"/>
          <a:lstStyle/>
          <a:p>
            <a:endParaRPr/>
          </a:p>
        </p:txBody>
      </p:sp>
      <p:sp>
        <p:nvSpPr>
          <p:cNvPr id="4" name="object 4"/>
          <p:cNvSpPr txBox="1"/>
          <p:nvPr/>
        </p:nvSpPr>
        <p:spPr>
          <a:xfrm>
            <a:off x="546303" y="5397805"/>
            <a:ext cx="7519670" cy="878840"/>
          </a:xfrm>
          <a:prstGeom prst="rect">
            <a:avLst/>
          </a:prstGeom>
        </p:spPr>
        <p:txBody>
          <a:bodyPr vert="horz" wrap="square" lIns="0" tIns="12065" rIns="0" bIns="0" rtlCol="0">
            <a:spAutoFit/>
          </a:bodyPr>
          <a:lstStyle/>
          <a:p>
            <a:pPr marL="12700" marR="5080">
              <a:lnSpc>
                <a:spcPct val="100000"/>
              </a:lnSpc>
              <a:spcBef>
                <a:spcPts val="95"/>
              </a:spcBef>
            </a:pPr>
            <a:r>
              <a:rPr sz="2800" b="1" spc="-5" dirty="0">
                <a:latin typeface="Arial"/>
                <a:cs typeface="Arial"/>
              </a:rPr>
              <a:t>Graficul Scatter (XY) </a:t>
            </a:r>
            <a:r>
              <a:rPr sz="2800" b="1" dirty="0">
                <a:latin typeface="Arial"/>
                <a:cs typeface="Arial"/>
              </a:rPr>
              <a:t>se </a:t>
            </a:r>
            <a:r>
              <a:rPr sz="2800" b="1" spc="-65" dirty="0">
                <a:latin typeface="Arial"/>
                <a:cs typeface="Arial"/>
              </a:rPr>
              <a:t>folosește </a:t>
            </a:r>
            <a:r>
              <a:rPr sz="2800" b="1" spc="-5" dirty="0">
                <a:latin typeface="Arial"/>
                <a:cs typeface="Arial"/>
              </a:rPr>
              <a:t>pentru </a:t>
            </a:r>
            <a:r>
              <a:rPr sz="2800" b="1" spc="-5" dirty="0">
                <a:solidFill>
                  <a:srgbClr val="FF0000"/>
                </a:solidFill>
                <a:latin typeface="Arial"/>
                <a:cs typeface="Arial"/>
              </a:rPr>
              <a:t>a  evalua, vizual, </a:t>
            </a:r>
            <a:r>
              <a:rPr sz="2800" b="1" spc="-160" dirty="0">
                <a:solidFill>
                  <a:srgbClr val="FF0000"/>
                </a:solidFill>
                <a:latin typeface="Arial"/>
                <a:cs typeface="Arial"/>
              </a:rPr>
              <a:t>corelația </a:t>
            </a:r>
            <a:r>
              <a:rPr sz="2800" b="1" spc="-5" dirty="0">
                <a:solidFill>
                  <a:srgbClr val="FF0000"/>
                </a:solidFill>
                <a:latin typeface="Arial"/>
                <a:cs typeface="Arial"/>
              </a:rPr>
              <a:t>dintre </a:t>
            </a:r>
            <a:r>
              <a:rPr sz="2800" b="1" spc="-10" dirty="0">
                <a:solidFill>
                  <a:srgbClr val="FF0000"/>
                </a:solidFill>
                <a:latin typeface="Arial"/>
                <a:cs typeface="Arial"/>
              </a:rPr>
              <a:t>doi</a:t>
            </a:r>
            <a:r>
              <a:rPr sz="2800" b="1" spc="315" dirty="0">
                <a:solidFill>
                  <a:srgbClr val="FF0000"/>
                </a:solidFill>
                <a:latin typeface="Arial"/>
                <a:cs typeface="Arial"/>
              </a:rPr>
              <a:t> </a:t>
            </a:r>
            <a:r>
              <a:rPr sz="2800" b="1" spc="-55" dirty="0">
                <a:solidFill>
                  <a:srgbClr val="FF0000"/>
                </a:solidFill>
                <a:latin typeface="Arial"/>
                <a:cs typeface="Arial"/>
              </a:rPr>
              <a:t>parametri</a:t>
            </a:r>
            <a:r>
              <a:rPr sz="2800" b="1" spc="-55" dirty="0">
                <a:latin typeface="Arial"/>
                <a:cs typeface="Arial"/>
              </a:rPr>
              <a:t>.</a:t>
            </a:r>
            <a:endParaRPr sz="2800" dirty="0">
              <a:latin typeface="Arial"/>
              <a:cs typeface="Arial"/>
            </a:endParaRPr>
          </a:p>
        </p:txBody>
      </p:sp>
      <p:sp>
        <p:nvSpPr>
          <p:cNvPr id="5" name="object 5"/>
          <p:cNvSpPr txBox="1"/>
          <p:nvPr/>
        </p:nvSpPr>
        <p:spPr>
          <a:xfrm>
            <a:off x="102209" y="4128642"/>
            <a:ext cx="9041791" cy="1197764"/>
          </a:xfrm>
          <a:prstGeom prst="rect">
            <a:avLst/>
          </a:prstGeom>
        </p:spPr>
        <p:txBody>
          <a:bodyPr vert="horz" wrap="square" lIns="0" tIns="12700" rIns="0" bIns="0" rtlCol="0">
            <a:spAutoFit/>
          </a:bodyPr>
          <a:lstStyle/>
          <a:p>
            <a:pPr>
              <a:lnSpc>
                <a:spcPct val="100000"/>
              </a:lnSpc>
              <a:spcBef>
                <a:spcPts val="100"/>
              </a:spcBef>
            </a:pPr>
            <a:r>
              <a:rPr sz="2000" b="1" spc="-5" dirty="0">
                <a:solidFill>
                  <a:srgbClr val="0000CC"/>
                </a:solidFill>
                <a:latin typeface="Arial"/>
                <a:cs typeface="Arial"/>
              </a:rPr>
              <a:t>Graficul </a:t>
            </a:r>
            <a:r>
              <a:rPr sz="2000" b="1" dirty="0">
                <a:solidFill>
                  <a:srgbClr val="0000CC"/>
                </a:solidFill>
                <a:latin typeface="Arial"/>
                <a:cs typeface="Arial"/>
              </a:rPr>
              <a:t>de </a:t>
            </a:r>
            <a:r>
              <a:rPr sz="2000" b="1" spc="-85" dirty="0">
                <a:solidFill>
                  <a:srgbClr val="0000CC"/>
                </a:solidFill>
                <a:latin typeface="Arial"/>
                <a:cs typeface="Arial"/>
              </a:rPr>
              <a:t>corelație </a:t>
            </a:r>
            <a:r>
              <a:rPr sz="2000" b="1" spc="-5" dirty="0">
                <a:solidFill>
                  <a:srgbClr val="0000CC"/>
                </a:solidFill>
                <a:latin typeface="Arial"/>
                <a:cs typeface="Arial"/>
              </a:rPr>
              <a:t>între greutate </a:t>
            </a:r>
            <a:r>
              <a:rPr sz="2000" b="1" spc="-190" dirty="0">
                <a:solidFill>
                  <a:srgbClr val="0000CC"/>
                </a:solidFill>
                <a:latin typeface="Arial"/>
                <a:cs typeface="Arial"/>
              </a:rPr>
              <a:t>și </a:t>
            </a:r>
            <a:r>
              <a:rPr sz="2000" b="1" spc="-5" dirty="0">
                <a:solidFill>
                  <a:srgbClr val="0000CC"/>
                </a:solidFill>
                <a:latin typeface="Arial"/>
                <a:cs typeface="Arial"/>
              </a:rPr>
              <a:t>bilirubină </a:t>
            </a:r>
            <a:r>
              <a:rPr sz="2000" b="1" dirty="0">
                <a:solidFill>
                  <a:srgbClr val="0000CC"/>
                </a:solidFill>
                <a:latin typeface="Arial"/>
                <a:cs typeface="Arial"/>
              </a:rPr>
              <a:t>totală </a:t>
            </a:r>
            <a:r>
              <a:rPr sz="2000" b="1" spc="-5" dirty="0">
                <a:solidFill>
                  <a:srgbClr val="0000CC"/>
                </a:solidFill>
                <a:latin typeface="Arial"/>
                <a:cs typeface="Arial"/>
              </a:rPr>
              <a:t>la </a:t>
            </a:r>
            <a:r>
              <a:rPr sz="2000" b="1" dirty="0">
                <a:solidFill>
                  <a:srgbClr val="0000CC"/>
                </a:solidFill>
                <a:latin typeface="Arial"/>
                <a:cs typeface="Arial"/>
              </a:rPr>
              <a:t>287 de </a:t>
            </a:r>
            <a:r>
              <a:rPr sz="2000" b="1" spc="-90" dirty="0">
                <a:solidFill>
                  <a:srgbClr val="0000CC"/>
                </a:solidFill>
                <a:latin typeface="Arial"/>
                <a:cs typeface="Arial"/>
              </a:rPr>
              <a:t>pacienți </a:t>
            </a:r>
            <a:r>
              <a:rPr sz="2000" b="1" dirty="0">
                <a:solidFill>
                  <a:srgbClr val="0000CC"/>
                </a:solidFill>
                <a:latin typeface="Arial"/>
                <a:cs typeface="Arial"/>
              </a:rPr>
              <a:t>cu </a:t>
            </a:r>
            <a:r>
              <a:rPr sz="2000" b="1" spc="-5" dirty="0">
                <a:solidFill>
                  <a:srgbClr val="0000CC"/>
                </a:solidFill>
                <a:latin typeface="Arial"/>
                <a:cs typeface="Arial"/>
              </a:rPr>
              <a:t>diferite</a:t>
            </a:r>
            <a:r>
              <a:rPr sz="2000" b="1" spc="-80" dirty="0">
                <a:solidFill>
                  <a:srgbClr val="0000CC"/>
                </a:solidFill>
                <a:latin typeface="Arial"/>
                <a:cs typeface="Arial"/>
              </a:rPr>
              <a:t> </a:t>
            </a:r>
            <a:r>
              <a:rPr sz="2000" b="1" spc="-114" dirty="0">
                <a:solidFill>
                  <a:srgbClr val="0000CC"/>
                </a:solidFill>
                <a:latin typeface="Arial"/>
                <a:cs typeface="Arial"/>
              </a:rPr>
              <a:t>afecțiuni.</a:t>
            </a:r>
            <a:endParaRPr sz="2000" b="1" dirty="0">
              <a:solidFill>
                <a:srgbClr val="0000CC"/>
              </a:solidFill>
              <a:latin typeface="Arial"/>
              <a:cs typeface="Arial"/>
            </a:endParaRPr>
          </a:p>
          <a:p>
            <a:pPr>
              <a:lnSpc>
                <a:spcPct val="100000"/>
              </a:lnSpc>
            </a:pPr>
            <a:endParaRPr sz="1300" dirty="0">
              <a:latin typeface="Arial"/>
              <a:cs typeface="Arial"/>
            </a:endParaRPr>
          </a:p>
          <a:p>
            <a:pPr marL="12700" marR="4806950">
              <a:lnSpc>
                <a:spcPct val="100000"/>
              </a:lnSpc>
              <a:spcBef>
                <a:spcPts val="5"/>
              </a:spcBef>
            </a:pPr>
            <a:r>
              <a:rPr sz="1200" dirty="0" err="1" smtClean="0">
                <a:latin typeface="Arial"/>
                <a:cs typeface="Arial"/>
              </a:rPr>
              <a:t>Graficele</a:t>
            </a:r>
            <a:r>
              <a:rPr sz="1200" dirty="0" smtClean="0">
                <a:latin typeface="Arial"/>
                <a:cs typeface="Arial"/>
              </a:rPr>
              <a:t> </a:t>
            </a:r>
            <a:r>
              <a:rPr sz="1200" spc="-5" dirty="0">
                <a:latin typeface="Arial"/>
                <a:cs typeface="Arial"/>
              </a:rPr>
              <a:t>preluate din:  </a:t>
            </a:r>
            <a:r>
              <a:rPr sz="1200" spc="-5" dirty="0">
                <a:latin typeface="Arial"/>
                <a:cs typeface="Arial"/>
                <a:hlinkClick r:id="rId3"/>
              </a:rPr>
              <a:t>h</a:t>
            </a:r>
            <a:r>
              <a:rPr sz="1200" dirty="0">
                <a:latin typeface="Arial"/>
                <a:cs typeface="Arial"/>
                <a:hlinkClick r:id="rId3"/>
              </a:rPr>
              <a:t>ttp://</a:t>
            </a:r>
            <a:r>
              <a:rPr sz="1200" spc="-15" dirty="0">
                <a:latin typeface="Arial"/>
                <a:cs typeface="Arial"/>
                <a:hlinkClick r:id="rId3"/>
              </a:rPr>
              <a:t>w</a:t>
            </a:r>
            <a:r>
              <a:rPr sz="1200" spc="-20" dirty="0">
                <a:latin typeface="Arial"/>
                <a:cs typeface="Arial"/>
                <a:hlinkClick r:id="rId3"/>
              </a:rPr>
              <a:t>w</a:t>
            </a:r>
            <a:r>
              <a:rPr sz="1200" spc="-80" dirty="0">
                <a:latin typeface="Arial"/>
                <a:cs typeface="Arial"/>
                <a:hlinkClick r:id="rId3"/>
              </a:rPr>
              <a:t>w</a:t>
            </a:r>
            <a:r>
              <a:rPr sz="1200" dirty="0">
                <a:latin typeface="Arial"/>
                <a:cs typeface="Arial"/>
                <a:hlinkClick r:id="rId3"/>
              </a:rPr>
              <a:t>.</a:t>
            </a:r>
            <a:r>
              <a:rPr sz="1200" spc="5" dirty="0">
                <a:latin typeface="Arial"/>
                <a:cs typeface="Arial"/>
                <a:hlinkClick r:id="rId3"/>
              </a:rPr>
              <a:t>um</a:t>
            </a:r>
            <a:r>
              <a:rPr sz="1200" spc="10" dirty="0">
                <a:latin typeface="Arial"/>
                <a:cs typeface="Arial"/>
                <a:hlinkClick r:id="rId3"/>
              </a:rPr>
              <a:t>f</a:t>
            </a:r>
            <a:r>
              <a:rPr sz="1200" dirty="0">
                <a:latin typeface="Arial"/>
                <a:cs typeface="Arial"/>
                <a:hlinkClick r:id="rId3"/>
              </a:rPr>
              <a:t>c</a:t>
            </a:r>
            <a:r>
              <a:rPr sz="1200" spc="-100" dirty="0">
                <a:latin typeface="Arial"/>
                <a:cs typeface="Arial"/>
                <a:hlinkClick r:id="rId3"/>
              </a:rPr>
              <a:t>v</a:t>
            </a:r>
            <a:r>
              <a:rPr sz="1200" dirty="0">
                <a:latin typeface="Arial"/>
                <a:cs typeface="Arial"/>
                <a:hlinkClick r:id="rId3"/>
              </a:rPr>
              <a:t>.ro/</a:t>
            </a:r>
            <a:r>
              <a:rPr sz="1200" spc="15" dirty="0">
                <a:latin typeface="Arial"/>
                <a:cs typeface="Arial"/>
                <a:hlinkClick r:id="rId3"/>
              </a:rPr>
              <a:t>f</a:t>
            </a:r>
            <a:r>
              <a:rPr sz="1200" spc="-5" dirty="0">
                <a:latin typeface="Arial"/>
                <a:cs typeface="Arial"/>
                <a:hlinkClick r:id="rId3"/>
              </a:rPr>
              <a:t>i</a:t>
            </a:r>
            <a:r>
              <a:rPr sz="1200" spc="-10" dirty="0">
                <a:latin typeface="Arial"/>
                <a:cs typeface="Arial"/>
                <a:hlinkClick r:id="rId3"/>
              </a:rPr>
              <a:t>l</a:t>
            </a:r>
            <a:r>
              <a:rPr sz="1200" spc="-5" dirty="0">
                <a:latin typeface="Arial"/>
                <a:cs typeface="Arial"/>
                <a:hlinkClick r:id="rId3"/>
              </a:rPr>
              <a:t>e</a:t>
            </a:r>
            <a:r>
              <a:rPr sz="1200" dirty="0">
                <a:latin typeface="Arial"/>
                <a:cs typeface="Arial"/>
                <a:hlinkClick r:id="rId3"/>
              </a:rPr>
              <a:t>s/</a:t>
            </a:r>
            <a:r>
              <a:rPr sz="1200" spc="5" dirty="0">
                <a:latin typeface="Arial"/>
                <a:cs typeface="Arial"/>
                <a:hlinkClick r:id="rId3"/>
              </a:rPr>
              <a:t>b</a:t>
            </a:r>
            <a:r>
              <a:rPr sz="1200" dirty="0">
                <a:latin typeface="Arial"/>
                <a:cs typeface="Arial"/>
                <a:hlinkClick r:id="rId3"/>
              </a:rPr>
              <a:t>/i/B</a:t>
            </a:r>
            <a:r>
              <a:rPr sz="1200" spc="-20" dirty="0">
                <a:latin typeface="Arial"/>
                <a:cs typeface="Arial"/>
                <a:hlinkClick r:id="rId3"/>
              </a:rPr>
              <a:t>i</a:t>
            </a:r>
            <a:r>
              <a:rPr sz="1200" spc="-5" dirty="0">
                <a:latin typeface="Arial"/>
                <a:cs typeface="Arial"/>
                <a:hlinkClick r:id="rId3"/>
              </a:rPr>
              <a:t>o</a:t>
            </a:r>
            <a:r>
              <a:rPr sz="1200" dirty="0">
                <a:latin typeface="Arial"/>
                <a:cs typeface="Arial"/>
                <a:hlinkClick r:id="rId3"/>
              </a:rPr>
              <a:t>st</a:t>
            </a:r>
            <a:r>
              <a:rPr sz="1200" spc="-5" dirty="0">
                <a:latin typeface="Arial"/>
                <a:cs typeface="Arial"/>
                <a:hlinkClick r:id="rId3"/>
              </a:rPr>
              <a:t>a</a:t>
            </a:r>
            <a:r>
              <a:rPr sz="1200" dirty="0">
                <a:latin typeface="Arial"/>
                <a:cs typeface="Arial"/>
                <a:hlinkClick r:id="rId3"/>
              </a:rPr>
              <a:t>tisti </a:t>
            </a:r>
            <a:r>
              <a:rPr sz="1200" dirty="0">
                <a:latin typeface="Arial"/>
                <a:cs typeface="Arial"/>
              </a:rPr>
              <a:t> </a:t>
            </a:r>
            <a:r>
              <a:rPr sz="1200" spc="-10" dirty="0">
                <a:latin typeface="Arial"/>
                <a:cs typeface="Arial"/>
              </a:rPr>
              <a:t>ca%20MG%20-%20Cursul%20V.pdf</a:t>
            </a:r>
            <a:endParaRPr sz="12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228600"/>
            <a:ext cx="5735574" cy="54636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09600" y="1066800"/>
            <a:ext cx="8534400" cy="5105885"/>
          </a:xfrm>
          <a:prstGeom prst="rect">
            <a:avLst/>
          </a:prstGeom>
        </p:spPr>
        <p:txBody>
          <a:bodyPr vert="horz" wrap="square" lIns="0" tIns="85725" rIns="0" bIns="0" rtlCol="0">
            <a:spAutoFit/>
          </a:bodyPr>
          <a:lstStyle/>
          <a:p>
            <a:pPr marL="1109980" indent="-183515">
              <a:lnSpc>
                <a:spcPct val="100000"/>
              </a:lnSpc>
              <a:spcBef>
                <a:spcPts val="675"/>
              </a:spcBef>
              <a:buChar char="•"/>
              <a:tabLst>
                <a:tab pos="1110615" algn="l"/>
              </a:tabLst>
            </a:pPr>
            <a:endParaRPr lang="ro-MO" sz="2400" spc="-5" dirty="0" smtClean="0">
              <a:latin typeface="Times New Roman" pitchFamily="18" charset="0"/>
              <a:cs typeface="Times New Roman" pitchFamily="18" charset="0"/>
            </a:endParaRPr>
          </a:p>
          <a:p>
            <a:pPr marL="332740" indent="-320040">
              <a:lnSpc>
                <a:spcPts val="3825"/>
              </a:lnSpc>
              <a:buSzPct val="79687"/>
              <a:buFont typeface="Arial"/>
              <a:buChar char=""/>
              <a:tabLst>
                <a:tab pos="332105" algn="l"/>
                <a:tab pos="332740" algn="l"/>
              </a:tabLst>
            </a:pPr>
            <a:r>
              <a:rPr lang="en-US" sz="3200" b="1" spc="-260" dirty="0" smtClean="0">
                <a:latin typeface="Times New Roman" pitchFamily="18" charset="0"/>
                <a:cs typeface="Times New Roman" pitchFamily="18" charset="0"/>
              </a:rPr>
              <a:t>D</a:t>
            </a:r>
            <a:r>
              <a:rPr lang="ro-MO" sz="3200" b="1" spc="-260" dirty="0" smtClean="0">
                <a:latin typeface="Times New Roman" pitchFamily="18" charset="0"/>
                <a:cs typeface="Times New Roman" pitchFamily="18" charset="0"/>
              </a:rPr>
              <a:t> </a:t>
            </a:r>
            <a:r>
              <a:rPr lang="en-US" sz="3200" b="1" spc="-260" dirty="0" err="1" smtClean="0">
                <a:latin typeface="Times New Roman" pitchFamily="18" charset="0"/>
                <a:cs typeface="Times New Roman" pitchFamily="18" charset="0"/>
              </a:rPr>
              <a:t>i</a:t>
            </a:r>
            <a:r>
              <a:rPr lang="ro-MO" sz="3200" b="1" spc="-260" dirty="0" smtClean="0">
                <a:latin typeface="Times New Roman" pitchFamily="18" charset="0"/>
                <a:cs typeface="Times New Roman" pitchFamily="18" charset="0"/>
              </a:rPr>
              <a:t> </a:t>
            </a:r>
            <a:r>
              <a:rPr lang="en-US" sz="3200" b="1" spc="-260" dirty="0" smtClean="0">
                <a:latin typeface="Times New Roman" pitchFamily="18" charset="0"/>
                <a:cs typeface="Times New Roman" pitchFamily="18" charset="0"/>
              </a:rPr>
              <a:t>r</a:t>
            </a:r>
            <a:r>
              <a:rPr lang="ro-MO" sz="3200" b="1" spc="-260" dirty="0" smtClean="0">
                <a:latin typeface="Times New Roman" pitchFamily="18" charset="0"/>
                <a:cs typeface="Times New Roman" pitchFamily="18" charset="0"/>
              </a:rPr>
              <a:t> </a:t>
            </a:r>
            <a:r>
              <a:rPr lang="en-US" sz="3200" b="1" spc="-260" dirty="0" smtClean="0">
                <a:latin typeface="Times New Roman" pitchFamily="18" charset="0"/>
                <a:cs typeface="Times New Roman" pitchFamily="18" charset="0"/>
              </a:rPr>
              <a:t>e</a:t>
            </a:r>
            <a:r>
              <a:rPr lang="ro-MO" sz="3200" b="1" spc="-260" dirty="0" smtClean="0">
                <a:latin typeface="Times New Roman" pitchFamily="18" charset="0"/>
                <a:cs typeface="Times New Roman" pitchFamily="18" charset="0"/>
              </a:rPr>
              <a:t> </a:t>
            </a:r>
            <a:r>
              <a:rPr lang="en-US" sz="3200" b="1" spc="-260" dirty="0" smtClean="0">
                <a:latin typeface="Times New Roman" pitchFamily="18" charset="0"/>
                <a:cs typeface="Times New Roman" pitchFamily="18" charset="0"/>
              </a:rPr>
              <a:t>c</a:t>
            </a:r>
            <a:r>
              <a:rPr lang="ro-MO" sz="3200" b="1" spc="-260" dirty="0" smtClean="0">
                <a:latin typeface="Times New Roman" pitchFamily="18" charset="0"/>
                <a:cs typeface="Times New Roman" pitchFamily="18" charset="0"/>
              </a:rPr>
              <a:t> </a:t>
            </a:r>
            <a:r>
              <a:rPr lang="en-US" sz="3200" b="1" spc="-260" dirty="0" smtClean="0">
                <a:latin typeface="Times New Roman" pitchFamily="18" charset="0"/>
                <a:cs typeface="Times New Roman" pitchFamily="18" charset="0"/>
              </a:rPr>
              <a:t>ț</a:t>
            </a:r>
            <a:r>
              <a:rPr lang="ro-MO" sz="3200" b="1" spc="-260" dirty="0" smtClean="0">
                <a:latin typeface="Times New Roman" pitchFamily="18" charset="0"/>
                <a:cs typeface="Times New Roman" pitchFamily="18" charset="0"/>
              </a:rPr>
              <a:t> </a:t>
            </a:r>
            <a:r>
              <a:rPr lang="en-US" sz="3200" b="1" spc="-260" dirty="0" err="1" smtClean="0">
                <a:latin typeface="Times New Roman" pitchFamily="18" charset="0"/>
                <a:cs typeface="Times New Roman" pitchFamily="18" charset="0"/>
              </a:rPr>
              <a:t>i</a:t>
            </a:r>
            <a:r>
              <a:rPr lang="ro-MO" sz="3200" b="1" spc="-260" dirty="0" smtClean="0">
                <a:latin typeface="Times New Roman" pitchFamily="18" charset="0"/>
                <a:cs typeface="Times New Roman" pitchFamily="18" charset="0"/>
              </a:rPr>
              <a:t> </a:t>
            </a:r>
            <a:r>
              <a:rPr lang="en-US" sz="3200" b="1" spc="-265" dirty="0" smtClean="0">
                <a:latin typeface="Times New Roman" pitchFamily="18" charset="0"/>
                <a:cs typeface="Times New Roman" pitchFamily="18" charset="0"/>
              </a:rPr>
              <a:t>a </a:t>
            </a:r>
            <a:endParaRPr lang="ro-MO" sz="3200" b="1" spc="-265" dirty="0" smtClean="0">
              <a:latin typeface="Times New Roman" pitchFamily="18" charset="0"/>
              <a:cs typeface="Times New Roman" pitchFamily="18" charset="0"/>
            </a:endParaRPr>
          </a:p>
          <a:p>
            <a:pPr marL="1109980" indent="-183515">
              <a:lnSpc>
                <a:spcPct val="100000"/>
              </a:lnSpc>
              <a:spcBef>
                <a:spcPts val="675"/>
              </a:spcBef>
              <a:buChar char="•"/>
              <a:tabLst>
                <a:tab pos="1110615" algn="l"/>
              </a:tabLst>
            </a:pPr>
            <a:r>
              <a:rPr lang="vi-VN" sz="3200" spc="-5" dirty="0" smtClean="0">
                <a:latin typeface="Times New Roman" pitchFamily="18" charset="0"/>
                <a:cs typeface="Times New Roman" pitchFamily="18" charset="0"/>
              </a:rPr>
              <a:t>Pozitivă(+)</a:t>
            </a:r>
            <a:endParaRPr lang="vi-VN" sz="3200" dirty="0" smtClean="0">
              <a:latin typeface="Times New Roman" pitchFamily="18" charset="0"/>
              <a:cs typeface="Times New Roman" pitchFamily="18" charset="0"/>
            </a:endParaRPr>
          </a:p>
          <a:p>
            <a:pPr marL="1109980" indent="-183515">
              <a:lnSpc>
                <a:spcPts val="2865"/>
              </a:lnSpc>
              <a:spcBef>
                <a:spcPts val="575"/>
              </a:spcBef>
              <a:buChar char="•"/>
              <a:tabLst>
                <a:tab pos="1110615" algn="l"/>
              </a:tabLst>
            </a:pPr>
            <a:r>
              <a:rPr lang="vi-VN" sz="3200" spc="-5" dirty="0" smtClean="0">
                <a:latin typeface="Times New Roman" pitchFamily="18" charset="0"/>
                <a:cs typeface="Times New Roman" pitchFamily="18" charset="0"/>
              </a:rPr>
              <a:t>Negativă</a:t>
            </a:r>
            <a:r>
              <a:rPr lang="vi-VN" sz="3200" spc="1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endParaRPr lang="ro-MO" sz="3200" b="1" spc="-265" dirty="0" smtClean="0">
              <a:latin typeface="Times New Roman" pitchFamily="18" charset="0"/>
              <a:cs typeface="Times New Roman" pitchFamily="18" charset="0"/>
            </a:endParaRPr>
          </a:p>
          <a:p>
            <a:pPr marL="332740" indent="-320040">
              <a:lnSpc>
                <a:spcPts val="3825"/>
              </a:lnSpc>
              <a:buSzPct val="79687"/>
              <a:buFont typeface="Arial"/>
              <a:buChar char=""/>
              <a:tabLst>
                <a:tab pos="332105" algn="l"/>
                <a:tab pos="332740" algn="l"/>
              </a:tabLst>
            </a:pPr>
            <a:r>
              <a:rPr sz="3200" b="1" dirty="0" err="1" smtClean="0">
                <a:latin typeface="Times New Roman" pitchFamily="18" charset="0"/>
                <a:cs typeface="Times New Roman" pitchFamily="18" charset="0"/>
              </a:rPr>
              <a:t>Gradul</a:t>
            </a:r>
            <a:r>
              <a:rPr sz="3200" b="1" dirty="0" smtClean="0">
                <a:latin typeface="Times New Roman" pitchFamily="18" charset="0"/>
                <a:cs typeface="Times New Roman" pitchFamily="18" charset="0"/>
              </a:rPr>
              <a:t> </a:t>
            </a:r>
            <a:r>
              <a:rPr sz="3200" b="1" dirty="0">
                <a:latin typeface="Times New Roman" pitchFamily="18" charset="0"/>
                <a:cs typeface="Times New Roman" pitchFamily="18" charset="0"/>
              </a:rPr>
              <a:t>de</a:t>
            </a:r>
            <a:r>
              <a:rPr sz="3200" b="1" spc="-60" dirty="0">
                <a:latin typeface="Times New Roman" pitchFamily="18" charset="0"/>
                <a:cs typeface="Times New Roman" pitchFamily="18" charset="0"/>
              </a:rPr>
              <a:t> </a:t>
            </a:r>
            <a:r>
              <a:rPr sz="3200" b="1" dirty="0">
                <a:latin typeface="Times New Roman" pitchFamily="18" charset="0"/>
                <a:cs typeface="Times New Roman" pitchFamily="18" charset="0"/>
              </a:rPr>
              <a:t>asociere</a:t>
            </a:r>
            <a:endParaRPr sz="3200" dirty="0">
              <a:latin typeface="Times New Roman" pitchFamily="18" charset="0"/>
              <a:cs typeface="Times New Roman" pitchFamily="18" charset="0"/>
            </a:endParaRPr>
          </a:p>
          <a:p>
            <a:pPr marL="1109980" lvl="1" indent="-183515">
              <a:lnSpc>
                <a:spcPct val="100000"/>
              </a:lnSpc>
              <a:spcBef>
                <a:spcPts val="610"/>
              </a:spcBef>
              <a:buSzPct val="79166"/>
              <a:buChar char="•"/>
              <a:tabLst>
                <a:tab pos="1110615" algn="l"/>
              </a:tabLst>
            </a:pPr>
            <a:r>
              <a:rPr sz="3200" dirty="0">
                <a:latin typeface="Times New Roman" pitchFamily="18" charset="0"/>
                <a:cs typeface="Times New Roman" pitchFamily="18" charset="0"/>
              </a:rPr>
              <a:t>Între </a:t>
            </a:r>
            <a:r>
              <a:rPr sz="3200" b="1" dirty="0">
                <a:latin typeface="Times New Roman" pitchFamily="18" charset="0"/>
                <a:cs typeface="Times New Roman" pitchFamily="18" charset="0"/>
              </a:rPr>
              <a:t>-1 </a:t>
            </a:r>
            <a:r>
              <a:rPr sz="3200" b="1" spc="-380" dirty="0" err="1">
                <a:latin typeface="Times New Roman" pitchFamily="18" charset="0"/>
                <a:cs typeface="Times New Roman" pitchFamily="18" charset="0"/>
              </a:rPr>
              <a:t>și</a:t>
            </a:r>
            <a:r>
              <a:rPr sz="3200" b="1" spc="-315" dirty="0">
                <a:latin typeface="Times New Roman" pitchFamily="18" charset="0"/>
                <a:cs typeface="Times New Roman" pitchFamily="18" charset="0"/>
              </a:rPr>
              <a:t> </a:t>
            </a:r>
            <a:r>
              <a:rPr lang="ro-MO" sz="3200" b="1" spc="-315" dirty="0" smtClean="0">
                <a:latin typeface="Times New Roman" pitchFamily="18" charset="0"/>
                <a:cs typeface="Times New Roman" pitchFamily="18" charset="0"/>
              </a:rPr>
              <a:t> </a:t>
            </a:r>
            <a:r>
              <a:rPr sz="3200" b="1" dirty="0" smtClean="0">
                <a:latin typeface="Times New Roman" pitchFamily="18" charset="0"/>
                <a:cs typeface="Times New Roman" pitchFamily="18" charset="0"/>
              </a:rPr>
              <a:t>1</a:t>
            </a:r>
            <a:endParaRPr sz="3200" b="1" dirty="0">
              <a:latin typeface="Times New Roman" pitchFamily="18" charset="0"/>
              <a:cs typeface="Times New Roman" pitchFamily="18" charset="0"/>
            </a:endParaRPr>
          </a:p>
          <a:p>
            <a:pPr marL="1109980" lvl="1" indent="-183515">
              <a:lnSpc>
                <a:spcPts val="2865"/>
              </a:lnSpc>
              <a:spcBef>
                <a:spcPts val="575"/>
              </a:spcBef>
              <a:buSzPct val="79166"/>
              <a:buChar char="•"/>
              <a:tabLst>
                <a:tab pos="1110615" algn="l"/>
              </a:tabLst>
            </a:pPr>
            <a:r>
              <a:rPr sz="3200" spc="-25" dirty="0">
                <a:latin typeface="Times New Roman" pitchFamily="18" charset="0"/>
                <a:cs typeface="Times New Roman" pitchFamily="18" charset="0"/>
              </a:rPr>
              <a:t>Valoarea </a:t>
            </a:r>
            <a:r>
              <a:rPr sz="3200" spc="-5" dirty="0">
                <a:latin typeface="Times New Roman" pitchFamily="18" charset="0"/>
                <a:cs typeface="Times New Roman" pitchFamily="18" charset="0"/>
              </a:rPr>
              <a:t>absolută semnifică puterea</a:t>
            </a:r>
            <a:r>
              <a:rPr sz="3200" spc="55" dirty="0">
                <a:latin typeface="Times New Roman" pitchFamily="18" charset="0"/>
                <a:cs typeface="Times New Roman" pitchFamily="18" charset="0"/>
              </a:rPr>
              <a:t> </a:t>
            </a:r>
            <a:r>
              <a:rPr sz="3200" spc="-5" dirty="0">
                <a:latin typeface="Times New Roman" pitchFamily="18" charset="0"/>
                <a:cs typeface="Times New Roman" pitchFamily="18" charset="0"/>
              </a:rPr>
              <a:t>asocierii</a:t>
            </a:r>
            <a:endParaRPr sz="3200" dirty="0">
              <a:latin typeface="Times New Roman" pitchFamily="18" charset="0"/>
              <a:cs typeface="Times New Roman" pitchFamily="18" charset="0"/>
            </a:endParaRPr>
          </a:p>
          <a:p>
            <a:pPr marL="332740" indent="-320040">
              <a:lnSpc>
                <a:spcPts val="3825"/>
              </a:lnSpc>
              <a:buSzPct val="79687"/>
              <a:buFont typeface="Arial"/>
              <a:buChar char=""/>
              <a:tabLst>
                <a:tab pos="332105" algn="l"/>
                <a:tab pos="332740" algn="l"/>
              </a:tabLst>
            </a:pPr>
            <a:r>
              <a:rPr sz="3200" b="1" dirty="0">
                <a:latin typeface="Times New Roman" pitchFamily="18" charset="0"/>
                <a:cs typeface="Times New Roman" pitchFamily="18" charset="0"/>
              </a:rPr>
              <a:t>Forma</a:t>
            </a:r>
            <a:endParaRPr sz="3200" dirty="0">
              <a:latin typeface="Times New Roman" pitchFamily="18" charset="0"/>
              <a:cs typeface="Times New Roman" pitchFamily="18" charset="0"/>
            </a:endParaRPr>
          </a:p>
          <a:p>
            <a:pPr marL="1109980" lvl="1" indent="-183515">
              <a:lnSpc>
                <a:spcPct val="100000"/>
              </a:lnSpc>
              <a:spcBef>
                <a:spcPts val="610"/>
              </a:spcBef>
              <a:buSzPct val="79166"/>
              <a:buChar char="•"/>
              <a:tabLst>
                <a:tab pos="1110615" algn="l"/>
              </a:tabLst>
            </a:pPr>
            <a:r>
              <a:rPr sz="3200" spc="-10" dirty="0">
                <a:latin typeface="Times New Roman" pitchFamily="18" charset="0"/>
                <a:cs typeface="Times New Roman" pitchFamily="18" charset="0"/>
              </a:rPr>
              <a:t>Lineară</a:t>
            </a:r>
            <a:endParaRPr sz="3200" dirty="0">
              <a:latin typeface="Times New Roman" pitchFamily="18" charset="0"/>
              <a:cs typeface="Times New Roman" pitchFamily="18" charset="0"/>
            </a:endParaRPr>
          </a:p>
          <a:p>
            <a:pPr marL="1109980" lvl="1" indent="-183515">
              <a:lnSpc>
                <a:spcPct val="100000"/>
              </a:lnSpc>
              <a:spcBef>
                <a:spcPts val="580"/>
              </a:spcBef>
              <a:buSzPct val="79166"/>
              <a:buChar char="•"/>
              <a:tabLst>
                <a:tab pos="1110615" algn="l"/>
              </a:tabLst>
            </a:pPr>
            <a:r>
              <a:rPr sz="3200" spc="-10" dirty="0">
                <a:latin typeface="Times New Roman" pitchFamily="18" charset="0"/>
                <a:cs typeface="Times New Roman" pitchFamily="18" charset="0"/>
              </a:rPr>
              <a:t>Nelineară</a:t>
            </a:r>
            <a:endParaRPr sz="32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023" y="562355"/>
            <a:ext cx="4882134" cy="54635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85800" y="1676400"/>
            <a:ext cx="1506855" cy="452120"/>
          </a:xfrm>
          <a:prstGeom prst="rect">
            <a:avLst/>
          </a:prstGeom>
        </p:spPr>
        <p:txBody>
          <a:bodyPr vert="horz" wrap="square" lIns="0" tIns="12065" rIns="0" bIns="0" rtlCol="0">
            <a:spAutoFit/>
          </a:bodyPr>
          <a:lstStyle/>
          <a:p>
            <a:pPr marL="12700">
              <a:lnSpc>
                <a:spcPct val="100000"/>
              </a:lnSpc>
              <a:spcBef>
                <a:spcPts val="95"/>
              </a:spcBef>
              <a:tabLst>
                <a:tab pos="332740" algn="l"/>
              </a:tabLst>
            </a:pPr>
            <a:r>
              <a:rPr sz="2250" spc="-595" dirty="0">
                <a:solidFill>
                  <a:srgbClr val="EFAC00"/>
                </a:solidFill>
                <a:latin typeface="Arial"/>
                <a:cs typeface="Arial"/>
              </a:rPr>
              <a:t>	</a:t>
            </a:r>
            <a:r>
              <a:rPr sz="2800" spc="-75" dirty="0">
                <a:latin typeface="WenQuanYi Micro Hei"/>
                <a:cs typeface="WenQuanYi Micro Hei"/>
              </a:rPr>
              <a:t>Pozitivă</a:t>
            </a:r>
            <a:endParaRPr sz="2800" dirty="0">
              <a:latin typeface="WenQuanYi Micro Hei"/>
              <a:cs typeface="WenQuanYi Micro Hei"/>
            </a:endParaRPr>
          </a:p>
        </p:txBody>
      </p:sp>
      <p:sp>
        <p:nvSpPr>
          <p:cNvPr id="4" name="object 4"/>
          <p:cNvSpPr/>
          <p:nvPr/>
        </p:nvSpPr>
        <p:spPr>
          <a:xfrm>
            <a:off x="244523" y="2636520"/>
            <a:ext cx="3687417" cy="2994078"/>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903978" y="1685036"/>
            <a:ext cx="1674495" cy="452120"/>
          </a:xfrm>
          <a:prstGeom prst="rect">
            <a:avLst/>
          </a:prstGeom>
        </p:spPr>
        <p:txBody>
          <a:bodyPr vert="horz" wrap="square" lIns="0" tIns="12065" rIns="0" bIns="0" rtlCol="0">
            <a:spAutoFit/>
          </a:bodyPr>
          <a:lstStyle/>
          <a:p>
            <a:pPr marL="12700">
              <a:lnSpc>
                <a:spcPct val="100000"/>
              </a:lnSpc>
              <a:spcBef>
                <a:spcPts val="95"/>
              </a:spcBef>
              <a:tabLst>
                <a:tab pos="332105" algn="l"/>
              </a:tabLst>
            </a:pPr>
            <a:r>
              <a:rPr sz="2250" spc="-595" dirty="0">
                <a:solidFill>
                  <a:srgbClr val="EFAC00"/>
                </a:solidFill>
              </a:rPr>
              <a:t>	</a:t>
            </a:r>
            <a:r>
              <a:rPr sz="2800" spc="-70" dirty="0">
                <a:latin typeface="WenQuanYi Micro Hei"/>
                <a:cs typeface="WenQuanYi Micro Hei"/>
              </a:rPr>
              <a:t>Negativă</a:t>
            </a:r>
            <a:endParaRPr sz="2800">
              <a:latin typeface="WenQuanYi Micro Hei"/>
              <a:cs typeface="WenQuanYi Micro Hei"/>
            </a:endParaRPr>
          </a:p>
        </p:txBody>
      </p:sp>
      <p:sp>
        <p:nvSpPr>
          <p:cNvPr id="6" name="object 6"/>
          <p:cNvSpPr/>
          <p:nvPr/>
        </p:nvSpPr>
        <p:spPr>
          <a:xfrm>
            <a:off x="4574714" y="2516966"/>
            <a:ext cx="3838171" cy="304106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02437" y="5688888"/>
            <a:ext cx="3552825" cy="1123315"/>
          </a:xfrm>
          <a:prstGeom prst="rect">
            <a:avLst/>
          </a:prstGeom>
        </p:spPr>
        <p:txBody>
          <a:bodyPr vert="horz" wrap="square" lIns="0" tIns="12700" rIns="0" bIns="0" rtlCol="0">
            <a:spAutoFit/>
          </a:bodyPr>
          <a:lstStyle/>
          <a:p>
            <a:pPr marL="12700">
              <a:lnSpc>
                <a:spcPct val="100000"/>
              </a:lnSpc>
              <a:spcBef>
                <a:spcPts val="100"/>
              </a:spcBef>
            </a:pPr>
            <a:r>
              <a:rPr sz="1800" spc="-30" dirty="0">
                <a:latin typeface="Arial"/>
                <a:cs typeface="Arial"/>
              </a:rPr>
              <a:t>Valori </a:t>
            </a:r>
            <a:r>
              <a:rPr sz="1800" spc="-5" dirty="0">
                <a:latin typeface="Arial"/>
                <a:cs typeface="Arial"/>
              </a:rPr>
              <a:t>mari ale </a:t>
            </a:r>
            <a:r>
              <a:rPr sz="1800" spc="-10" dirty="0">
                <a:latin typeface="Arial"/>
                <a:cs typeface="Arial"/>
              </a:rPr>
              <a:t>lui </a:t>
            </a:r>
            <a:r>
              <a:rPr sz="1800" dirty="0">
                <a:latin typeface="Arial"/>
                <a:cs typeface="Arial"/>
              </a:rPr>
              <a:t>X se </a:t>
            </a:r>
            <a:r>
              <a:rPr sz="1800" spc="-5" dirty="0">
                <a:latin typeface="Arial"/>
                <a:cs typeface="Arial"/>
              </a:rPr>
              <a:t>asociază</a:t>
            </a:r>
            <a:r>
              <a:rPr sz="1800" spc="35" dirty="0">
                <a:latin typeface="Arial"/>
                <a:cs typeface="Arial"/>
              </a:rPr>
              <a:t> </a:t>
            </a:r>
            <a:r>
              <a:rPr sz="1800" dirty="0">
                <a:latin typeface="Arial"/>
                <a:cs typeface="Arial"/>
              </a:rPr>
              <a:t>cu</a:t>
            </a:r>
            <a:endParaRPr sz="1800">
              <a:latin typeface="Arial"/>
              <a:cs typeface="Arial"/>
            </a:endParaRPr>
          </a:p>
          <a:p>
            <a:pPr marL="12700">
              <a:lnSpc>
                <a:spcPct val="100000"/>
              </a:lnSpc>
              <a:spcBef>
                <a:spcPts val="5"/>
              </a:spcBef>
            </a:pPr>
            <a:r>
              <a:rPr sz="1800" spc="-5" dirty="0">
                <a:latin typeface="Arial"/>
                <a:cs typeface="Arial"/>
              </a:rPr>
              <a:t>valori mari ale lui</a:t>
            </a:r>
            <a:r>
              <a:rPr sz="1800" spc="-20" dirty="0">
                <a:latin typeface="Arial"/>
                <a:cs typeface="Arial"/>
              </a:rPr>
              <a:t> </a:t>
            </a:r>
            <a:r>
              <a:rPr sz="1800" dirty="0">
                <a:latin typeface="Arial"/>
                <a:cs typeface="Arial"/>
              </a:rPr>
              <a:t>Y</a:t>
            </a:r>
            <a:endParaRPr sz="1800">
              <a:latin typeface="Arial"/>
              <a:cs typeface="Arial"/>
            </a:endParaRPr>
          </a:p>
          <a:p>
            <a:pPr marL="12700" marR="43180">
              <a:lnSpc>
                <a:spcPct val="100000"/>
              </a:lnSpc>
            </a:pPr>
            <a:r>
              <a:rPr sz="1800" spc="-25" dirty="0">
                <a:latin typeface="Arial"/>
                <a:cs typeface="Arial"/>
              </a:rPr>
              <a:t>Valori </a:t>
            </a:r>
            <a:r>
              <a:rPr sz="1800" dirty="0">
                <a:latin typeface="Arial"/>
                <a:cs typeface="Arial"/>
              </a:rPr>
              <a:t>mici </a:t>
            </a:r>
            <a:r>
              <a:rPr sz="1800" spc="-5" dirty="0">
                <a:latin typeface="Arial"/>
                <a:cs typeface="Arial"/>
              </a:rPr>
              <a:t>ale lui </a:t>
            </a:r>
            <a:r>
              <a:rPr sz="1800" dirty="0">
                <a:latin typeface="Arial"/>
                <a:cs typeface="Arial"/>
              </a:rPr>
              <a:t>X se </a:t>
            </a:r>
            <a:r>
              <a:rPr sz="1800" spc="-5" dirty="0">
                <a:latin typeface="Arial"/>
                <a:cs typeface="Arial"/>
              </a:rPr>
              <a:t>asociază </a:t>
            </a:r>
            <a:r>
              <a:rPr sz="1800" dirty="0">
                <a:latin typeface="Arial"/>
                <a:cs typeface="Arial"/>
              </a:rPr>
              <a:t>cu  </a:t>
            </a:r>
            <a:r>
              <a:rPr sz="1800" spc="-5" dirty="0">
                <a:latin typeface="Arial"/>
                <a:cs typeface="Arial"/>
              </a:rPr>
              <a:t>valori mici ale lui</a:t>
            </a:r>
            <a:r>
              <a:rPr sz="1800" spc="-20" dirty="0">
                <a:latin typeface="Arial"/>
                <a:cs typeface="Arial"/>
              </a:rPr>
              <a:t> </a:t>
            </a:r>
            <a:r>
              <a:rPr sz="1800" dirty="0">
                <a:latin typeface="Arial"/>
                <a:cs typeface="Arial"/>
              </a:rPr>
              <a:t>Y</a:t>
            </a:r>
            <a:endParaRPr sz="1800">
              <a:latin typeface="Arial"/>
              <a:cs typeface="Arial"/>
            </a:endParaRPr>
          </a:p>
        </p:txBody>
      </p:sp>
      <p:sp>
        <p:nvSpPr>
          <p:cNvPr id="8" name="object 8"/>
          <p:cNvSpPr txBox="1"/>
          <p:nvPr/>
        </p:nvSpPr>
        <p:spPr>
          <a:xfrm>
            <a:off x="4785105" y="5545328"/>
            <a:ext cx="3552190" cy="1123315"/>
          </a:xfrm>
          <a:prstGeom prst="rect">
            <a:avLst/>
          </a:prstGeom>
        </p:spPr>
        <p:txBody>
          <a:bodyPr vert="horz" wrap="square" lIns="0" tIns="12700" rIns="0" bIns="0" rtlCol="0">
            <a:spAutoFit/>
          </a:bodyPr>
          <a:lstStyle/>
          <a:p>
            <a:pPr marL="12700" marR="5080">
              <a:lnSpc>
                <a:spcPct val="100000"/>
              </a:lnSpc>
              <a:spcBef>
                <a:spcPts val="100"/>
              </a:spcBef>
            </a:pPr>
            <a:r>
              <a:rPr sz="1800" spc="-30" dirty="0">
                <a:latin typeface="Arial"/>
                <a:cs typeface="Arial"/>
              </a:rPr>
              <a:t>Valori </a:t>
            </a:r>
            <a:r>
              <a:rPr sz="1800" dirty="0">
                <a:latin typeface="Arial"/>
                <a:cs typeface="Arial"/>
              </a:rPr>
              <a:t>mari </a:t>
            </a:r>
            <a:r>
              <a:rPr sz="1800" spc="-5" dirty="0">
                <a:latin typeface="Arial"/>
                <a:cs typeface="Arial"/>
              </a:rPr>
              <a:t>ale lui </a:t>
            </a:r>
            <a:r>
              <a:rPr sz="1800" dirty="0">
                <a:latin typeface="Arial"/>
                <a:cs typeface="Arial"/>
              </a:rPr>
              <a:t>X se </a:t>
            </a:r>
            <a:r>
              <a:rPr sz="1800" spc="-5" dirty="0">
                <a:latin typeface="Arial"/>
                <a:cs typeface="Arial"/>
              </a:rPr>
              <a:t>asociază </a:t>
            </a:r>
            <a:r>
              <a:rPr sz="1800" dirty="0">
                <a:latin typeface="Arial"/>
                <a:cs typeface="Arial"/>
              </a:rPr>
              <a:t>cu  </a:t>
            </a:r>
            <a:r>
              <a:rPr sz="1800" spc="-5" dirty="0">
                <a:latin typeface="Arial"/>
                <a:cs typeface="Arial"/>
              </a:rPr>
              <a:t>valori mici ale lui</a:t>
            </a:r>
            <a:r>
              <a:rPr sz="1800" spc="-20" dirty="0">
                <a:latin typeface="Arial"/>
                <a:cs typeface="Arial"/>
              </a:rPr>
              <a:t> </a:t>
            </a:r>
            <a:r>
              <a:rPr sz="1800" dirty="0">
                <a:latin typeface="Arial"/>
                <a:cs typeface="Arial"/>
              </a:rPr>
              <a:t>Y</a:t>
            </a:r>
            <a:endParaRPr sz="1800">
              <a:latin typeface="Arial"/>
              <a:cs typeface="Arial"/>
            </a:endParaRPr>
          </a:p>
          <a:p>
            <a:pPr marL="12700">
              <a:lnSpc>
                <a:spcPct val="100000"/>
              </a:lnSpc>
            </a:pPr>
            <a:r>
              <a:rPr sz="1800" spc="-25" dirty="0">
                <a:latin typeface="Arial"/>
                <a:cs typeface="Arial"/>
              </a:rPr>
              <a:t>Valori </a:t>
            </a:r>
            <a:r>
              <a:rPr sz="1800" dirty="0">
                <a:latin typeface="Arial"/>
                <a:cs typeface="Arial"/>
              </a:rPr>
              <a:t>mici </a:t>
            </a:r>
            <a:r>
              <a:rPr sz="1800" spc="-5" dirty="0">
                <a:latin typeface="Arial"/>
                <a:cs typeface="Arial"/>
              </a:rPr>
              <a:t>ale lui </a:t>
            </a:r>
            <a:r>
              <a:rPr sz="1800" dirty="0">
                <a:latin typeface="Arial"/>
                <a:cs typeface="Arial"/>
              </a:rPr>
              <a:t>X se </a:t>
            </a:r>
            <a:r>
              <a:rPr sz="1800" spc="-5" dirty="0">
                <a:latin typeface="Arial"/>
                <a:cs typeface="Arial"/>
              </a:rPr>
              <a:t>asociază</a:t>
            </a:r>
            <a:r>
              <a:rPr sz="1800" spc="-25" dirty="0">
                <a:latin typeface="Arial"/>
                <a:cs typeface="Arial"/>
              </a:rPr>
              <a:t> </a:t>
            </a:r>
            <a:r>
              <a:rPr sz="1800" dirty="0">
                <a:latin typeface="Arial"/>
                <a:cs typeface="Arial"/>
              </a:rPr>
              <a:t>cu</a:t>
            </a:r>
            <a:endParaRPr sz="1800">
              <a:latin typeface="Arial"/>
              <a:cs typeface="Arial"/>
            </a:endParaRPr>
          </a:p>
          <a:p>
            <a:pPr marL="12700">
              <a:lnSpc>
                <a:spcPct val="100000"/>
              </a:lnSpc>
            </a:pPr>
            <a:r>
              <a:rPr sz="1800" spc="-5" dirty="0">
                <a:latin typeface="Arial"/>
                <a:cs typeface="Arial"/>
              </a:rPr>
              <a:t>valori mari ale lui</a:t>
            </a:r>
            <a:r>
              <a:rPr sz="1800" spc="-10" dirty="0">
                <a:latin typeface="Arial"/>
                <a:cs typeface="Arial"/>
              </a:rPr>
              <a:t> </a:t>
            </a:r>
            <a:r>
              <a:rPr sz="1800" dirty="0">
                <a:latin typeface="Arial"/>
                <a:cs typeface="Arial"/>
              </a:rPr>
              <a:t>Y</a:t>
            </a:r>
            <a:endParaRPr sz="1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023" y="562355"/>
            <a:ext cx="6799326" cy="54635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54812" y="1829765"/>
            <a:ext cx="1750695" cy="452120"/>
          </a:xfrm>
          <a:prstGeom prst="rect">
            <a:avLst/>
          </a:prstGeom>
        </p:spPr>
        <p:txBody>
          <a:bodyPr vert="horz" wrap="square" lIns="0" tIns="12065" rIns="0" bIns="0" rtlCol="0">
            <a:spAutoFit/>
          </a:bodyPr>
          <a:lstStyle/>
          <a:p>
            <a:pPr marL="12700">
              <a:lnSpc>
                <a:spcPct val="100000"/>
              </a:lnSpc>
              <a:spcBef>
                <a:spcPts val="95"/>
              </a:spcBef>
              <a:tabLst>
                <a:tab pos="332740" algn="l"/>
              </a:tabLst>
            </a:pPr>
            <a:r>
              <a:rPr sz="2250" spc="-595" dirty="0">
                <a:solidFill>
                  <a:srgbClr val="EFAC00"/>
                </a:solidFill>
                <a:latin typeface="Arial"/>
                <a:cs typeface="Arial"/>
              </a:rPr>
              <a:t>	</a:t>
            </a:r>
            <a:r>
              <a:rPr sz="2800" spc="-110" dirty="0">
                <a:latin typeface="WenQuanYi Micro Hei"/>
                <a:cs typeface="WenQuanYi Micro Hei"/>
              </a:rPr>
              <a:t>Puternică</a:t>
            </a:r>
            <a:endParaRPr sz="2800">
              <a:latin typeface="WenQuanYi Micro Hei"/>
              <a:cs typeface="WenQuanYi Micro Hei"/>
            </a:endParaRPr>
          </a:p>
        </p:txBody>
      </p:sp>
      <p:sp>
        <p:nvSpPr>
          <p:cNvPr id="4" name="object 4"/>
          <p:cNvSpPr txBox="1">
            <a:spLocks noGrp="1"/>
          </p:cNvSpPr>
          <p:nvPr>
            <p:ph type="title"/>
          </p:nvPr>
        </p:nvSpPr>
        <p:spPr>
          <a:xfrm>
            <a:off x="4809871" y="1829765"/>
            <a:ext cx="3361054" cy="879475"/>
          </a:xfrm>
          <a:prstGeom prst="rect">
            <a:avLst/>
          </a:prstGeom>
        </p:spPr>
        <p:txBody>
          <a:bodyPr vert="horz" wrap="square" lIns="0" tIns="12065" rIns="0" bIns="0" rtlCol="0">
            <a:spAutoFit/>
          </a:bodyPr>
          <a:lstStyle/>
          <a:p>
            <a:pPr marL="332740" marR="5080" indent="-320675">
              <a:lnSpc>
                <a:spcPct val="100000"/>
              </a:lnSpc>
              <a:spcBef>
                <a:spcPts val="95"/>
              </a:spcBef>
              <a:tabLst>
                <a:tab pos="332740" algn="l"/>
              </a:tabLst>
            </a:pPr>
            <a:r>
              <a:rPr sz="2250" spc="-595" dirty="0">
                <a:solidFill>
                  <a:srgbClr val="EFAC00"/>
                </a:solidFill>
              </a:rPr>
              <a:t>	</a:t>
            </a:r>
            <a:r>
              <a:rPr sz="2800" spc="-75" dirty="0">
                <a:latin typeface="WenQuanYi Micro Hei"/>
                <a:cs typeface="WenQuanYi Micro Hei"/>
              </a:rPr>
              <a:t>Slabă </a:t>
            </a:r>
            <a:r>
              <a:rPr sz="2800" spc="-130" dirty="0">
                <a:latin typeface="WenQuanYi Micro Hei"/>
                <a:cs typeface="WenQuanYi Micro Hei"/>
              </a:rPr>
              <a:t>(nor </a:t>
            </a:r>
            <a:r>
              <a:rPr sz="2800" spc="-125" dirty="0">
                <a:latin typeface="WenQuanYi Micro Hei"/>
                <a:cs typeface="WenQuanYi Micro Hei"/>
              </a:rPr>
              <a:t>de</a:t>
            </a:r>
            <a:r>
              <a:rPr sz="2800" spc="-365" dirty="0">
                <a:latin typeface="WenQuanYi Micro Hei"/>
                <a:cs typeface="WenQuanYi Micro Hei"/>
              </a:rPr>
              <a:t> </a:t>
            </a:r>
            <a:r>
              <a:rPr sz="2800" spc="-114" dirty="0">
                <a:latin typeface="WenQuanYi Micro Hei"/>
                <a:cs typeface="WenQuanYi Micro Hei"/>
              </a:rPr>
              <a:t>puncte  </a:t>
            </a:r>
            <a:r>
              <a:rPr sz="2800" spc="25" dirty="0">
                <a:latin typeface="Carlito"/>
                <a:cs typeface="Carlito"/>
              </a:rPr>
              <a:t>difuz)</a:t>
            </a:r>
            <a:endParaRPr sz="2800">
              <a:latin typeface="Carlito"/>
              <a:cs typeface="Carlito"/>
            </a:endParaRPr>
          </a:p>
        </p:txBody>
      </p:sp>
      <p:grpSp>
        <p:nvGrpSpPr>
          <p:cNvPr id="5" name="object 5"/>
          <p:cNvGrpSpPr/>
          <p:nvPr/>
        </p:nvGrpSpPr>
        <p:grpSpPr>
          <a:xfrm>
            <a:off x="76200" y="2703576"/>
            <a:ext cx="9067800" cy="3324225"/>
            <a:chOff x="76200" y="2703576"/>
            <a:chExt cx="9067800" cy="3324225"/>
          </a:xfrm>
        </p:grpSpPr>
        <p:sp>
          <p:nvSpPr>
            <p:cNvPr id="6" name="object 6"/>
            <p:cNvSpPr/>
            <p:nvPr/>
          </p:nvSpPr>
          <p:spPr>
            <a:xfrm>
              <a:off x="76200" y="2852547"/>
              <a:ext cx="4095750" cy="28575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28515" y="2703576"/>
              <a:ext cx="5015484" cy="3323844"/>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023" y="562355"/>
            <a:ext cx="4618482" cy="54635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54812" y="1829765"/>
            <a:ext cx="1444625" cy="452120"/>
          </a:xfrm>
          <a:prstGeom prst="rect">
            <a:avLst/>
          </a:prstGeom>
        </p:spPr>
        <p:txBody>
          <a:bodyPr vert="horz" wrap="square" lIns="0" tIns="12065" rIns="0" bIns="0" rtlCol="0">
            <a:spAutoFit/>
          </a:bodyPr>
          <a:lstStyle/>
          <a:p>
            <a:pPr marL="12700">
              <a:lnSpc>
                <a:spcPct val="100000"/>
              </a:lnSpc>
              <a:spcBef>
                <a:spcPts val="95"/>
              </a:spcBef>
              <a:tabLst>
                <a:tab pos="332740" algn="l"/>
              </a:tabLst>
            </a:pPr>
            <a:r>
              <a:rPr sz="2250" spc="-595" dirty="0">
                <a:solidFill>
                  <a:srgbClr val="EFAC00"/>
                </a:solidFill>
                <a:latin typeface="Arial"/>
                <a:cs typeface="Arial"/>
              </a:rPr>
              <a:t>	</a:t>
            </a:r>
            <a:r>
              <a:rPr sz="2800" spc="-80" dirty="0">
                <a:latin typeface="WenQuanYi Micro Hei"/>
                <a:cs typeface="WenQuanYi Micro Hei"/>
              </a:rPr>
              <a:t>Line</a:t>
            </a:r>
            <a:r>
              <a:rPr sz="2800" spc="-100" dirty="0">
                <a:latin typeface="WenQuanYi Micro Hei"/>
                <a:cs typeface="WenQuanYi Micro Hei"/>
              </a:rPr>
              <a:t>a</a:t>
            </a:r>
            <a:r>
              <a:rPr sz="2800" spc="-150" dirty="0">
                <a:latin typeface="WenQuanYi Micro Hei"/>
                <a:cs typeface="WenQuanYi Micro Hei"/>
              </a:rPr>
              <a:t>ră</a:t>
            </a:r>
            <a:endParaRPr sz="2800">
              <a:latin typeface="WenQuanYi Micro Hei"/>
              <a:cs typeface="WenQuanYi Micro Hei"/>
            </a:endParaRPr>
          </a:p>
        </p:txBody>
      </p:sp>
      <p:sp>
        <p:nvSpPr>
          <p:cNvPr id="4" name="object 4"/>
          <p:cNvSpPr txBox="1">
            <a:spLocks noGrp="1"/>
          </p:cNvSpPr>
          <p:nvPr>
            <p:ph type="title"/>
          </p:nvPr>
        </p:nvSpPr>
        <p:spPr>
          <a:xfrm>
            <a:off x="4809871" y="1829765"/>
            <a:ext cx="1764664" cy="452120"/>
          </a:xfrm>
          <a:prstGeom prst="rect">
            <a:avLst/>
          </a:prstGeom>
        </p:spPr>
        <p:txBody>
          <a:bodyPr vert="horz" wrap="square" lIns="0" tIns="12065" rIns="0" bIns="0" rtlCol="0">
            <a:spAutoFit/>
          </a:bodyPr>
          <a:lstStyle/>
          <a:p>
            <a:pPr marL="12700">
              <a:lnSpc>
                <a:spcPct val="100000"/>
              </a:lnSpc>
              <a:spcBef>
                <a:spcPts val="95"/>
              </a:spcBef>
              <a:tabLst>
                <a:tab pos="332740" algn="l"/>
              </a:tabLst>
            </a:pPr>
            <a:r>
              <a:rPr sz="2250" spc="-595" dirty="0">
                <a:solidFill>
                  <a:srgbClr val="EFAC00"/>
                </a:solidFill>
              </a:rPr>
              <a:t>	</a:t>
            </a:r>
            <a:r>
              <a:rPr sz="2800" spc="-125" dirty="0">
                <a:latin typeface="WenQuanYi Micro Hei"/>
                <a:cs typeface="WenQuanYi Micro Hei"/>
              </a:rPr>
              <a:t>Nelineară</a:t>
            </a:r>
            <a:endParaRPr sz="2800">
              <a:latin typeface="WenQuanYi Micro Hei"/>
              <a:cs typeface="WenQuanYi Micro Hei"/>
            </a:endParaRPr>
          </a:p>
        </p:txBody>
      </p:sp>
      <p:grpSp>
        <p:nvGrpSpPr>
          <p:cNvPr id="5" name="object 5"/>
          <p:cNvGrpSpPr/>
          <p:nvPr/>
        </p:nvGrpSpPr>
        <p:grpSpPr>
          <a:xfrm>
            <a:off x="217951" y="2660904"/>
            <a:ext cx="8714740" cy="3619500"/>
            <a:chOff x="217951" y="2660904"/>
            <a:chExt cx="8714740" cy="3619500"/>
          </a:xfrm>
        </p:grpSpPr>
        <p:sp>
          <p:nvSpPr>
            <p:cNvPr id="6" name="object 6"/>
            <p:cNvSpPr/>
            <p:nvPr/>
          </p:nvSpPr>
          <p:spPr>
            <a:xfrm>
              <a:off x="217951" y="2755431"/>
              <a:ext cx="3953877" cy="314389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40708" y="2660904"/>
              <a:ext cx="4791455" cy="361950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7387" y="495287"/>
            <a:ext cx="5705094" cy="59361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629155"/>
            <a:ext cx="9144000" cy="1061085"/>
          </a:xfrm>
          <a:custGeom>
            <a:avLst/>
            <a:gdLst/>
            <a:ahLst/>
            <a:cxnLst/>
            <a:rect l="l" t="t" r="r" b="b"/>
            <a:pathLst>
              <a:path w="9144000" h="1061085">
                <a:moveTo>
                  <a:pt x="9144000" y="0"/>
                </a:moveTo>
                <a:lnTo>
                  <a:pt x="0" y="0"/>
                </a:lnTo>
                <a:lnTo>
                  <a:pt x="0" y="1060703"/>
                </a:lnTo>
                <a:lnTo>
                  <a:pt x="9144000" y="1060703"/>
                </a:lnTo>
                <a:lnTo>
                  <a:pt x="9144000" y="0"/>
                </a:lnTo>
                <a:close/>
              </a:path>
            </a:pathLst>
          </a:custGeom>
          <a:solidFill>
            <a:srgbClr val="FFC000"/>
          </a:solidFill>
        </p:spPr>
        <p:txBody>
          <a:bodyPr wrap="square" lIns="0" tIns="0" rIns="0" bIns="0" rtlCol="0"/>
          <a:lstStyle/>
          <a:p>
            <a:endParaRPr/>
          </a:p>
        </p:txBody>
      </p:sp>
      <p:sp>
        <p:nvSpPr>
          <p:cNvPr id="4" name="object 4"/>
          <p:cNvSpPr/>
          <p:nvPr/>
        </p:nvSpPr>
        <p:spPr>
          <a:xfrm>
            <a:off x="0" y="5437632"/>
            <a:ext cx="9144000" cy="1385570"/>
          </a:xfrm>
          <a:custGeom>
            <a:avLst/>
            <a:gdLst/>
            <a:ahLst/>
            <a:cxnLst/>
            <a:rect l="l" t="t" r="r" b="b"/>
            <a:pathLst>
              <a:path w="9144000" h="1385570">
                <a:moveTo>
                  <a:pt x="9144000" y="0"/>
                </a:moveTo>
                <a:lnTo>
                  <a:pt x="0" y="0"/>
                </a:lnTo>
                <a:lnTo>
                  <a:pt x="0" y="1385316"/>
                </a:lnTo>
                <a:lnTo>
                  <a:pt x="9144000" y="1385316"/>
                </a:lnTo>
                <a:lnTo>
                  <a:pt x="9144000" y="0"/>
                </a:lnTo>
                <a:close/>
              </a:path>
            </a:pathLst>
          </a:custGeom>
          <a:solidFill>
            <a:srgbClr val="92D050"/>
          </a:solidFill>
        </p:spPr>
        <p:txBody>
          <a:bodyPr wrap="square" lIns="0" tIns="0" rIns="0" bIns="0" rtlCol="0"/>
          <a:lstStyle/>
          <a:p>
            <a:endParaRPr/>
          </a:p>
        </p:txBody>
      </p:sp>
      <p:sp>
        <p:nvSpPr>
          <p:cNvPr id="5" name="object 5"/>
          <p:cNvSpPr txBox="1"/>
          <p:nvPr/>
        </p:nvSpPr>
        <p:spPr>
          <a:xfrm>
            <a:off x="78739" y="1685036"/>
            <a:ext cx="8934450" cy="5128968"/>
          </a:xfrm>
          <a:prstGeom prst="rect">
            <a:avLst/>
          </a:prstGeom>
        </p:spPr>
        <p:txBody>
          <a:bodyPr vert="horz" wrap="square" lIns="0" tIns="12065" rIns="0" bIns="0" rtlCol="0">
            <a:spAutoFit/>
          </a:bodyPr>
          <a:lstStyle/>
          <a:p>
            <a:pPr marR="431800">
              <a:lnSpc>
                <a:spcPct val="100000"/>
              </a:lnSpc>
              <a:spcBef>
                <a:spcPts val="95"/>
              </a:spcBef>
            </a:pPr>
            <a:r>
              <a:rPr sz="2800" b="1" i="1" spc="-130" dirty="0">
                <a:solidFill>
                  <a:srgbClr val="FF0000"/>
                </a:solidFill>
                <a:latin typeface="Trebuchet MS"/>
                <a:cs typeface="Trebuchet MS"/>
              </a:rPr>
              <a:t>Coeficientul </a:t>
            </a:r>
            <a:r>
              <a:rPr sz="2800" b="1" i="1" spc="-125" dirty="0">
                <a:solidFill>
                  <a:srgbClr val="FF0000"/>
                </a:solidFill>
                <a:latin typeface="Trebuchet MS"/>
                <a:cs typeface="Trebuchet MS"/>
              </a:rPr>
              <a:t>de </a:t>
            </a:r>
            <a:r>
              <a:rPr sz="2800" b="1" i="1" spc="-135" dirty="0">
                <a:solidFill>
                  <a:srgbClr val="FF0000"/>
                </a:solidFill>
                <a:latin typeface="Trebuchet MS"/>
                <a:cs typeface="Trebuchet MS"/>
              </a:rPr>
              <a:t>corelaţie </a:t>
            </a:r>
            <a:r>
              <a:rPr sz="2800" spc="-105" dirty="0">
                <a:latin typeface="WenQuanYi Micro Hei"/>
                <a:cs typeface="WenQuanYi Micro Hei"/>
              </a:rPr>
              <a:t>arată </a:t>
            </a:r>
            <a:r>
              <a:rPr sz="2800" spc="-160" dirty="0">
                <a:latin typeface="WenQuanYi Micro Hei"/>
                <a:cs typeface="WenQuanYi Micro Hei"/>
              </a:rPr>
              <a:t>măsura </a:t>
            </a:r>
            <a:r>
              <a:rPr sz="2800" spc="-130" dirty="0">
                <a:latin typeface="WenQuanYi Micro Hei"/>
                <a:cs typeface="WenQuanYi Micro Hei"/>
              </a:rPr>
              <a:t>în </a:t>
            </a:r>
            <a:r>
              <a:rPr sz="2800" spc="-125" dirty="0">
                <a:latin typeface="WenQuanYi Micro Hei"/>
                <a:cs typeface="WenQuanYi Micro Hei"/>
              </a:rPr>
              <a:t>care</a:t>
            </a:r>
            <a:r>
              <a:rPr sz="2800" spc="-535" dirty="0">
                <a:latin typeface="WenQuanYi Micro Hei"/>
                <a:cs typeface="WenQuanYi Micro Hei"/>
              </a:rPr>
              <a:t> </a:t>
            </a:r>
            <a:r>
              <a:rPr sz="2800" b="1" i="1" spc="-85" dirty="0">
                <a:latin typeface="WenQuanYi Micro Hei"/>
                <a:cs typeface="WenQuanYi Micro Hei"/>
              </a:rPr>
              <a:t>variaţiile  </a:t>
            </a:r>
            <a:r>
              <a:rPr sz="2800" b="1" i="1" spc="-140" dirty="0">
                <a:latin typeface="WenQuanYi Micro Hei"/>
                <a:cs typeface="WenQuanYi Micro Hei"/>
              </a:rPr>
              <a:t>unei </a:t>
            </a:r>
            <a:r>
              <a:rPr sz="2800" b="1" i="1" spc="-105" dirty="0">
                <a:latin typeface="WenQuanYi Micro Hei"/>
                <a:cs typeface="WenQuanYi Micro Hei"/>
              </a:rPr>
              <a:t>variabile </a:t>
            </a:r>
            <a:r>
              <a:rPr sz="2800" b="1" i="1" spc="-125" dirty="0">
                <a:latin typeface="WenQuanYi Micro Hei"/>
                <a:cs typeface="WenQuanYi Micro Hei"/>
              </a:rPr>
              <a:t>sunt </a:t>
            </a:r>
            <a:r>
              <a:rPr sz="2800" b="1" i="1" spc="-100" dirty="0">
                <a:latin typeface="WenQuanYi Micro Hei"/>
                <a:cs typeface="WenQuanYi Micro Hei"/>
              </a:rPr>
              <a:t>corelate </a:t>
            </a:r>
            <a:r>
              <a:rPr sz="2800" b="1" i="1" spc="-140" dirty="0">
                <a:latin typeface="WenQuanYi Micro Hei"/>
                <a:cs typeface="WenQuanYi Micro Hei"/>
              </a:rPr>
              <a:t>cu </a:t>
            </a:r>
            <a:r>
              <a:rPr sz="2800" b="1" i="1" spc="-90" dirty="0">
                <a:latin typeface="WenQuanYi Micro Hei"/>
                <a:cs typeface="WenQuanYi Micro Hei"/>
              </a:rPr>
              <a:t>variaţiile </a:t>
            </a:r>
            <a:r>
              <a:rPr sz="2800" b="1" i="1" spc="-70" dirty="0">
                <a:latin typeface="WenQuanYi Micro Hei"/>
                <a:cs typeface="WenQuanYi Micro Hei"/>
              </a:rPr>
              <a:t>altei</a:t>
            </a:r>
            <a:r>
              <a:rPr sz="2800" b="1" i="1" spc="-470" dirty="0">
                <a:latin typeface="WenQuanYi Micro Hei"/>
                <a:cs typeface="WenQuanYi Micro Hei"/>
              </a:rPr>
              <a:t> </a:t>
            </a:r>
            <a:r>
              <a:rPr sz="2800" b="1" i="1" spc="-100" dirty="0">
                <a:latin typeface="WenQuanYi Micro Hei"/>
                <a:cs typeface="WenQuanYi Micro Hei"/>
              </a:rPr>
              <a:t>variabile</a:t>
            </a:r>
            <a:r>
              <a:rPr sz="2800" spc="-100" dirty="0">
                <a:latin typeface="WenQuanYi Micro Hei"/>
                <a:cs typeface="WenQuanYi Micro Hei"/>
              </a:rPr>
              <a:t>.</a:t>
            </a:r>
            <a:endParaRPr sz="2800" dirty="0">
              <a:latin typeface="WenQuanYi Micro Hei"/>
              <a:cs typeface="WenQuanYi Micro Hei"/>
            </a:endParaRPr>
          </a:p>
          <a:p>
            <a:pPr marL="12700">
              <a:lnSpc>
                <a:spcPct val="100000"/>
              </a:lnSpc>
              <a:spcBef>
                <a:spcPts val="2100"/>
              </a:spcBef>
            </a:pPr>
            <a:r>
              <a:rPr sz="2800" spc="-5" dirty="0">
                <a:latin typeface="Arial"/>
                <a:cs typeface="Arial"/>
              </a:rPr>
              <a:t>Date de </a:t>
            </a:r>
            <a:r>
              <a:rPr sz="2800" dirty="0">
                <a:latin typeface="Arial"/>
                <a:cs typeface="Arial"/>
              </a:rPr>
              <a:t>tip </a:t>
            </a:r>
            <a:r>
              <a:rPr sz="2800" b="1" dirty="0">
                <a:solidFill>
                  <a:srgbClr val="FF00FF"/>
                </a:solidFill>
                <a:latin typeface="Arial"/>
                <a:cs typeface="Arial"/>
              </a:rPr>
              <a:t>cantitativ </a:t>
            </a:r>
            <a:r>
              <a:rPr sz="2800" b="1" spc="-5" dirty="0">
                <a:solidFill>
                  <a:srgbClr val="FF00FF"/>
                </a:solidFill>
                <a:latin typeface="Arial"/>
                <a:cs typeface="Arial"/>
              </a:rPr>
              <a:t>continuu, normal</a:t>
            </a:r>
            <a:r>
              <a:rPr sz="2800" b="1" spc="20" dirty="0">
                <a:solidFill>
                  <a:srgbClr val="FF00FF"/>
                </a:solidFill>
                <a:latin typeface="Arial"/>
                <a:cs typeface="Arial"/>
              </a:rPr>
              <a:t> </a:t>
            </a:r>
            <a:r>
              <a:rPr sz="2800" b="1" dirty="0">
                <a:solidFill>
                  <a:srgbClr val="FF00FF"/>
                </a:solidFill>
                <a:latin typeface="Arial"/>
                <a:cs typeface="Arial"/>
              </a:rPr>
              <a:t>distribuite</a:t>
            </a:r>
            <a:r>
              <a:rPr sz="2800" dirty="0">
                <a:latin typeface="Arial"/>
                <a:cs typeface="Arial"/>
              </a:rPr>
              <a:t>:</a:t>
            </a:r>
          </a:p>
          <a:p>
            <a:pPr marL="12700">
              <a:lnSpc>
                <a:spcPct val="100000"/>
              </a:lnSpc>
              <a:tabLst>
                <a:tab pos="5767070" algn="l"/>
              </a:tabLst>
            </a:pPr>
            <a:r>
              <a:rPr sz="2800" b="1" i="1" spc="-5" dirty="0">
                <a:solidFill>
                  <a:srgbClr val="FF0000"/>
                </a:solidFill>
                <a:latin typeface="Arial"/>
                <a:cs typeface="Arial"/>
              </a:rPr>
              <a:t>coeficientul de</a:t>
            </a:r>
            <a:r>
              <a:rPr sz="2800" b="1" i="1" spc="60" dirty="0">
                <a:solidFill>
                  <a:srgbClr val="FF0000"/>
                </a:solidFill>
                <a:latin typeface="Arial"/>
                <a:cs typeface="Arial"/>
              </a:rPr>
              <a:t> </a:t>
            </a:r>
            <a:r>
              <a:rPr sz="2800" b="1" i="1" spc="-5" dirty="0">
                <a:solidFill>
                  <a:srgbClr val="FF0000"/>
                </a:solidFill>
                <a:latin typeface="Arial"/>
                <a:cs typeface="Arial"/>
              </a:rPr>
              <a:t>corelaţie</a:t>
            </a:r>
            <a:r>
              <a:rPr sz="2800" b="1" i="1" spc="30" dirty="0">
                <a:solidFill>
                  <a:srgbClr val="FF0000"/>
                </a:solidFill>
                <a:latin typeface="Arial"/>
                <a:cs typeface="Arial"/>
              </a:rPr>
              <a:t> </a:t>
            </a:r>
            <a:r>
              <a:rPr sz="2800" b="1" i="1" spc="-5" dirty="0">
                <a:solidFill>
                  <a:srgbClr val="FF0000"/>
                </a:solidFill>
                <a:latin typeface="Arial"/>
                <a:cs typeface="Arial"/>
              </a:rPr>
              <a:t>Pearson</a:t>
            </a:r>
            <a:r>
              <a:rPr sz="2800" b="1" spc="-5" dirty="0">
                <a:latin typeface="Arial"/>
                <a:cs typeface="Arial"/>
              </a:rPr>
              <a:t>	(r);</a:t>
            </a:r>
            <a:endParaRPr sz="2800" dirty="0">
              <a:latin typeface="Arial"/>
              <a:cs typeface="Arial"/>
            </a:endParaRPr>
          </a:p>
          <a:p>
            <a:pPr marL="12700" marR="5080">
              <a:lnSpc>
                <a:spcPct val="100000"/>
              </a:lnSpc>
              <a:spcBef>
                <a:spcPts val="2355"/>
              </a:spcBef>
            </a:pPr>
            <a:r>
              <a:rPr sz="2800" spc="-5" dirty="0">
                <a:latin typeface="Arial"/>
                <a:cs typeface="Arial"/>
              </a:rPr>
              <a:t>Date </a:t>
            </a:r>
            <a:r>
              <a:rPr sz="2800" dirty="0">
                <a:latin typeface="Arial"/>
                <a:cs typeface="Arial"/>
              </a:rPr>
              <a:t>nominale </a:t>
            </a:r>
            <a:r>
              <a:rPr sz="2800" spc="-5" dirty="0">
                <a:latin typeface="Arial"/>
                <a:cs typeface="Arial"/>
              </a:rPr>
              <a:t>ordonate sau </a:t>
            </a:r>
            <a:r>
              <a:rPr sz="2800" dirty="0">
                <a:latin typeface="Arial"/>
                <a:cs typeface="Arial"/>
              </a:rPr>
              <a:t>date </a:t>
            </a:r>
            <a:r>
              <a:rPr sz="2800" spc="-5" dirty="0">
                <a:latin typeface="Arial"/>
                <a:cs typeface="Arial"/>
              </a:rPr>
              <a:t>de </a:t>
            </a:r>
            <a:r>
              <a:rPr sz="2800" dirty="0">
                <a:latin typeface="Arial"/>
                <a:cs typeface="Arial"/>
              </a:rPr>
              <a:t>tip cantitativ  </a:t>
            </a:r>
            <a:r>
              <a:rPr sz="2800" spc="-5" dirty="0">
                <a:latin typeface="Arial"/>
                <a:cs typeface="Arial"/>
              </a:rPr>
              <a:t>continuu </a:t>
            </a:r>
            <a:r>
              <a:rPr sz="2800" b="1" i="1" dirty="0">
                <a:latin typeface="Arial"/>
                <a:cs typeface="Arial"/>
              </a:rPr>
              <a:t>care nu sunt </a:t>
            </a:r>
            <a:r>
              <a:rPr sz="2800" b="1" i="1" spc="-5" dirty="0">
                <a:latin typeface="Arial"/>
                <a:cs typeface="Arial"/>
              </a:rPr>
              <a:t>normal </a:t>
            </a:r>
            <a:r>
              <a:rPr sz="2800" b="1" i="1" dirty="0">
                <a:latin typeface="Arial"/>
                <a:cs typeface="Arial"/>
              </a:rPr>
              <a:t>distribuite</a:t>
            </a:r>
            <a:r>
              <a:rPr sz="2800" dirty="0">
                <a:latin typeface="Arial"/>
                <a:cs typeface="Arial"/>
              </a:rPr>
              <a:t>: </a:t>
            </a:r>
            <a:r>
              <a:rPr sz="2800" b="1" spc="-5" dirty="0">
                <a:latin typeface="Arial"/>
                <a:cs typeface="Arial"/>
              </a:rPr>
              <a:t>coeficientul de  corelaţie</a:t>
            </a:r>
            <a:r>
              <a:rPr sz="2800" b="1" dirty="0">
                <a:latin typeface="Arial"/>
                <a:cs typeface="Arial"/>
              </a:rPr>
              <a:t> </a:t>
            </a:r>
            <a:r>
              <a:rPr sz="2800" b="1" spc="-10" dirty="0">
                <a:latin typeface="Arial"/>
                <a:cs typeface="Arial"/>
              </a:rPr>
              <a:t>Spearman</a:t>
            </a:r>
            <a:endParaRPr sz="2800" dirty="0">
              <a:latin typeface="Arial"/>
              <a:cs typeface="Arial"/>
            </a:endParaRPr>
          </a:p>
          <a:p>
            <a:pPr marL="12700">
              <a:lnSpc>
                <a:spcPct val="100000"/>
              </a:lnSpc>
              <a:spcBef>
                <a:spcPts val="1770"/>
              </a:spcBef>
            </a:pPr>
            <a:r>
              <a:rPr sz="2800" b="1" spc="-5" dirty="0">
                <a:latin typeface="Arial"/>
                <a:cs typeface="Arial"/>
              </a:rPr>
              <a:t>Coeficientul de corelaţie Spearman</a:t>
            </a:r>
            <a:r>
              <a:rPr sz="2800" b="1" spc="30" dirty="0">
                <a:latin typeface="Arial"/>
                <a:cs typeface="Arial"/>
              </a:rPr>
              <a:t> </a:t>
            </a:r>
            <a:r>
              <a:rPr sz="2800" b="1" spc="-5" dirty="0">
                <a:latin typeface="Arial"/>
                <a:cs typeface="Arial"/>
              </a:rPr>
              <a:t>reprezintă</a:t>
            </a:r>
            <a:endParaRPr sz="2800" dirty="0">
              <a:latin typeface="Arial"/>
              <a:cs typeface="Arial"/>
            </a:endParaRPr>
          </a:p>
          <a:p>
            <a:pPr marL="12700" marR="13970">
              <a:lnSpc>
                <a:spcPct val="100000"/>
              </a:lnSpc>
              <a:spcBef>
                <a:spcPts val="5"/>
              </a:spcBef>
            </a:pPr>
            <a:r>
              <a:rPr sz="2800" b="1" spc="-5" dirty="0">
                <a:latin typeface="Arial"/>
                <a:cs typeface="Arial"/>
              </a:rPr>
              <a:t>varianta nonparametrică a coeficientului de corelaţie  Pearson</a:t>
            </a:r>
            <a:endParaRPr sz="28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023" y="559295"/>
            <a:ext cx="7989570" cy="55246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09600" y="1447800"/>
            <a:ext cx="3655365" cy="513715"/>
          </a:xfrm>
          <a:prstGeom prst="rect">
            <a:avLst/>
          </a:prstGeom>
        </p:spPr>
        <p:txBody>
          <a:bodyPr vert="horz" wrap="square" lIns="0" tIns="13335" rIns="0" bIns="0" rtlCol="0">
            <a:spAutoFit/>
          </a:bodyPr>
          <a:lstStyle/>
          <a:p>
            <a:pPr marL="12700">
              <a:lnSpc>
                <a:spcPct val="100000"/>
              </a:lnSpc>
              <a:spcBef>
                <a:spcPts val="105"/>
              </a:spcBef>
            </a:pPr>
            <a:r>
              <a:rPr sz="3200" spc="65" dirty="0">
                <a:latin typeface="Carlito"/>
                <a:cs typeface="Carlito"/>
              </a:rPr>
              <a:t>Simbol: </a:t>
            </a:r>
            <a:r>
              <a:rPr sz="3200" spc="-85" dirty="0">
                <a:latin typeface="Carlito"/>
                <a:cs typeface="Carlito"/>
              </a:rPr>
              <a:t>r,</a:t>
            </a:r>
            <a:r>
              <a:rPr sz="3200" spc="-315" dirty="0">
                <a:latin typeface="Carlito"/>
                <a:cs typeface="Carlito"/>
              </a:rPr>
              <a:t> </a:t>
            </a:r>
            <a:r>
              <a:rPr sz="3200" spc="155" dirty="0">
                <a:latin typeface="Carlito"/>
                <a:cs typeface="Carlito"/>
              </a:rPr>
              <a:t>R</a:t>
            </a:r>
            <a:endParaRPr sz="3200" dirty="0">
              <a:latin typeface="Carlito"/>
              <a:cs typeface="Carlito"/>
            </a:endParaRPr>
          </a:p>
        </p:txBody>
      </p:sp>
      <p:sp>
        <p:nvSpPr>
          <p:cNvPr id="4" name="object 4"/>
          <p:cNvSpPr txBox="1"/>
          <p:nvPr/>
        </p:nvSpPr>
        <p:spPr>
          <a:xfrm>
            <a:off x="1219200" y="2209800"/>
            <a:ext cx="7343140" cy="998350"/>
          </a:xfrm>
          <a:prstGeom prst="rect">
            <a:avLst/>
          </a:prstGeom>
        </p:spPr>
        <p:txBody>
          <a:bodyPr vert="horz" wrap="square" lIns="0" tIns="13335" rIns="0" bIns="0" rtlCol="0">
            <a:spAutoFit/>
          </a:bodyPr>
          <a:lstStyle/>
          <a:p>
            <a:pPr marL="332740" indent="-320675">
              <a:lnSpc>
                <a:spcPct val="100000"/>
              </a:lnSpc>
              <a:spcBef>
                <a:spcPts val="105"/>
              </a:spcBef>
              <a:buClr>
                <a:srgbClr val="EFAC00"/>
              </a:buClr>
              <a:buSzPct val="79687"/>
              <a:buFont typeface="Wingdings"/>
              <a:buChar char=""/>
              <a:tabLst>
                <a:tab pos="332740" algn="l"/>
                <a:tab pos="333375" algn="l"/>
              </a:tabLst>
            </a:pPr>
            <a:r>
              <a:rPr sz="3200" spc="5" dirty="0">
                <a:latin typeface="Carlito"/>
                <a:cs typeface="Carlito"/>
              </a:rPr>
              <a:t>Ia valori </a:t>
            </a:r>
            <a:r>
              <a:rPr sz="3200" dirty="0">
                <a:latin typeface="Carlito"/>
                <a:cs typeface="Carlito"/>
              </a:rPr>
              <a:t>între </a:t>
            </a:r>
            <a:r>
              <a:rPr sz="3200" spc="-125" dirty="0">
                <a:latin typeface="Carlito"/>
                <a:cs typeface="Carlito"/>
              </a:rPr>
              <a:t>-</a:t>
            </a:r>
            <a:r>
              <a:rPr sz="3200" spc="-125" dirty="0">
                <a:latin typeface="WenQuanYi Micro Hei"/>
                <a:cs typeface="WenQuanYi Micro Hei"/>
              </a:rPr>
              <a:t>1 </a:t>
            </a:r>
            <a:r>
              <a:rPr sz="3200" spc="-120" dirty="0">
                <a:latin typeface="WenQuanYi Micro Hei"/>
                <a:cs typeface="WenQuanYi Micro Hei"/>
              </a:rPr>
              <a:t>şi</a:t>
            </a:r>
            <a:r>
              <a:rPr sz="3200" spc="-575" dirty="0">
                <a:latin typeface="WenQuanYi Micro Hei"/>
                <a:cs typeface="WenQuanYi Micro Hei"/>
              </a:rPr>
              <a:t> </a:t>
            </a:r>
            <a:r>
              <a:rPr sz="3200" spc="-225" dirty="0">
                <a:latin typeface="WenQuanYi Micro Hei"/>
                <a:cs typeface="WenQuanYi Micro Hei"/>
              </a:rPr>
              <a:t>+1</a:t>
            </a:r>
            <a:endParaRPr sz="3200" dirty="0">
              <a:latin typeface="WenQuanYi Micro Hei"/>
              <a:cs typeface="WenQuanYi Micro Hei"/>
            </a:endParaRPr>
          </a:p>
          <a:p>
            <a:pPr marL="386080" indent="-374015">
              <a:lnSpc>
                <a:spcPct val="100000"/>
              </a:lnSpc>
              <a:buClr>
                <a:srgbClr val="EFAC00"/>
              </a:buClr>
              <a:buSzPct val="79687"/>
              <a:buFont typeface="Wingdings"/>
              <a:buChar char=""/>
              <a:tabLst>
                <a:tab pos="386080" algn="l"/>
                <a:tab pos="386715" algn="l"/>
              </a:tabLst>
            </a:pPr>
            <a:r>
              <a:rPr sz="3200" spc="-105" dirty="0">
                <a:latin typeface="WenQuanYi Micro Hei"/>
                <a:cs typeface="WenQuanYi Micro Hei"/>
              </a:rPr>
              <a:t>Valoarea </a:t>
            </a:r>
            <a:r>
              <a:rPr sz="3200" spc="-125" dirty="0">
                <a:latin typeface="WenQuanYi Micro Hei"/>
                <a:cs typeface="WenQuanYi Micro Hei"/>
              </a:rPr>
              <a:t>absolută indică </a:t>
            </a:r>
            <a:r>
              <a:rPr sz="3200" spc="-135" dirty="0" err="1">
                <a:latin typeface="WenQuanYi Micro Hei"/>
                <a:cs typeface="WenQuanYi Micro Hei"/>
              </a:rPr>
              <a:t>puterea</a:t>
            </a:r>
            <a:r>
              <a:rPr sz="3200" spc="-540" dirty="0">
                <a:latin typeface="WenQuanYi Micro Hei"/>
                <a:cs typeface="WenQuanYi Micro Hei"/>
              </a:rPr>
              <a:t> </a:t>
            </a:r>
            <a:r>
              <a:rPr lang="ro-MO" sz="3200" spc="-540" dirty="0" smtClean="0">
                <a:latin typeface="WenQuanYi Micro Hei"/>
                <a:cs typeface="WenQuanYi Micro Hei"/>
              </a:rPr>
              <a:t> </a:t>
            </a:r>
            <a:r>
              <a:rPr sz="3200" spc="-120" dirty="0" err="1" smtClean="0">
                <a:latin typeface="WenQuanYi Micro Hei"/>
                <a:cs typeface="WenQuanYi Micro Hei"/>
              </a:rPr>
              <a:t>asocierii</a:t>
            </a:r>
            <a:endParaRPr sz="3200" dirty="0">
              <a:latin typeface="WenQuanYi Micro Hei"/>
              <a:cs typeface="WenQuanYi Micro Hei"/>
            </a:endParaRPr>
          </a:p>
        </p:txBody>
      </p:sp>
      <p:sp>
        <p:nvSpPr>
          <p:cNvPr id="5" name="object 5"/>
          <p:cNvSpPr txBox="1"/>
          <p:nvPr/>
        </p:nvSpPr>
        <p:spPr>
          <a:xfrm>
            <a:off x="609600" y="3429000"/>
            <a:ext cx="7848600" cy="1271502"/>
          </a:xfrm>
          <a:prstGeom prst="rect">
            <a:avLst/>
          </a:prstGeom>
          <a:solidFill>
            <a:srgbClr val="FFFF00"/>
          </a:solidFill>
          <a:ln w="9144">
            <a:solidFill>
              <a:srgbClr val="EFAC00"/>
            </a:solidFill>
          </a:ln>
        </p:spPr>
        <p:txBody>
          <a:bodyPr vert="horz" wrap="square" lIns="0" tIns="40005" rIns="0" bIns="0" rtlCol="0">
            <a:spAutoFit/>
          </a:bodyPr>
          <a:lstStyle/>
          <a:p>
            <a:pPr marL="210820">
              <a:lnSpc>
                <a:spcPct val="100000"/>
              </a:lnSpc>
              <a:spcBef>
                <a:spcPts val="315"/>
              </a:spcBef>
            </a:pPr>
            <a:r>
              <a:rPr sz="2000" b="1" dirty="0">
                <a:latin typeface="Arial"/>
                <a:cs typeface="Arial"/>
              </a:rPr>
              <a:t>Se </a:t>
            </a:r>
            <a:r>
              <a:rPr sz="2000" b="1" spc="-5" dirty="0">
                <a:latin typeface="Arial"/>
                <a:cs typeface="Arial"/>
              </a:rPr>
              <a:t>calculează </a:t>
            </a:r>
            <a:r>
              <a:rPr sz="2000" b="1" dirty="0">
                <a:latin typeface="Arial"/>
                <a:cs typeface="Arial"/>
              </a:rPr>
              <a:t>atunci </a:t>
            </a:r>
            <a:r>
              <a:rPr sz="2000" b="1" spc="-5" dirty="0">
                <a:latin typeface="Arial"/>
                <a:cs typeface="Arial"/>
              </a:rPr>
              <a:t>când </a:t>
            </a:r>
            <a:r>
              <a:rPr sz="2000" b="1" spc="-10" dirty="0">
                <a:latin typeface="Arial"/>
                <a:cs typeface="Arial"/>
              </a:rPr>
              <a:t>avem </a:t>
            </a:r>
            <a:r>
              <a:rPr sz="2000" b="1" spc="-5" dirty="0">
                <a:latin typeface="Arial"/>
                <a:cs typeface="Arial"/>
              </a:rPr>
              <a:t>certitudinea că</a:t>
            </a:r>
            <a:r>
              <a:rPr sz="2000" b="1" spc="-110" dirty="0">
                <a:latin typeface="Arial"/>
                <a:cs typeface="Arial"/>
              </a:rPr>
              <a:t> </a:t>
            </a:r>
            <a:r>
              <a:rPr sz="2000" b="1" spc="-5" dirty="0">
                <a:latin typeface="Arial"/>
                <a:cs typeface="Arial"/>
              </a:rPr>
              <a:t>variabilele</a:t>
            </a:r>
            <a:endParaRPr sz="2000" dirty="0">
              <a:latin typeface="Arial"/>
              <a:cs typeface="Arial"/>
            </a:endParaRPr>
          </a:p>
          <a:p>
            <a:pPr marL="210820">
              <a:lnSpc>
                <a:spcPct val="100000"/>
              </a:lnSpc>
            </a:pPr>
            <a:r>
              <a:rPr sz="2000" b="1" dirty="0">
                <a:latin typeface="Arial"/>
                <a:cs typeface="Arial"/>
              </a:rPr>
              <a:t>(independentă </a:t>
            </a:r>
            <a:r>
              <a:rPr sz="2000" b="1" spc="-245" dirty="0" err="1">
                <a:latin typeface="Arial"/>
                <a:cs typeface="Arial"/>
              </a:rPr>
              <a:t>și</a:t>
            </a:r>
            <a:r>
              <a:rPr sz="2000" b="1" spc="-245" dirty="0">
                <a:latin typeface="Arial"/>
                <a:cs typeface="Arial"/>
              </a:rPr>
              <a:t> </a:t>
            </a:r>
            <a:r>
              <a:rPr lang="ro-MO" sz="2000" b="1" spc="-245" dirty="0" smtClean="0">
                <a:latin typeface="Arial"/>
                <a:cs typeface="Arial"/>
              </a:rPr>
              <a:t> </a:t>
            </a:r>
            <a:r>
              <a:rPr sz="2000" b="1" dirty="0" err="1" smtClean="0">
                <a:latin typeface="Arial"/>
                <a:cs typeface="Arial"/>
              </a:rPr>
              <a:t>dependentă</a:t>
            </a:r>
            <a:r>
              <a:rPr sz="2000" b="1" dirty="0" smtClean="0">
                <a:latin typeface="Arial"/>
                <a:cs typeface="Arial"/>
              </a:rPr>
              <a:t> </a:t>
            </a:r>
            <a:r>
              <a:rPr sz="2000" b="1" dirty="0">
                <a:latin typeface="Arial"/>
                <a:cs typeface="Arial"/>
              </a:rPr>
              <a:t>au o </a:t>
            </a:r>
            <a:r>
              <a:rPr sz="2000" b="1" spc="-85" dirty="0">
                <a:latin typeface="Arial"/>
                <a:cs typeface="Arial"/>
              </a:rPr>
              <a:t>distribuție</a:t>
            </a:r>
            <a:r>
              <a:rPr sz="2000" b="1" spc="-220" dirty="0">
                <a:latin typeface="Arial"/>
                <a:cs typeface="Arial"/>
              </a:rPr>
              <a:t> </a:t>
            </a:r>
            <a:r>
              <a:rPr sz="2000" b="1" spc="-5" dirty="0">
                <a:latin typeface="Arial"/>
                <a:cs typeface="Arial"/>
              </a:rPr>
              <a:t>normală)</a:t>
            </a:r>
            <a:endParaRPr sz="2000" dirty="0">
              <a:latin typeface="Arial"/>
              <a:cs typeface="Arial"/>
            </a:endParaRPr>
          </a:p>
          <a:p>
            <a:pPr marL="210820" marR="673100">
              <a:lnSpc>
                <a:spcPct val="100000"/>
              </a:lnSpc>
            </a:pPr>
            <a:r>
              <a:rPr sz="2000" b="1" dirty="0">
                <a:latin typeface="Arial"/>
                <a:cs typeface="Arial"/>
              </a:rPr>
              <a:t>Pentru o </a:t>
            </a:r>
            <a:r>
              <a:rPr sz="2000" b="1" spc="-85" dirty="0">
                <a:latin typeface="Arial"/>
                <a:cs typeface="Arial"/>
              </a:rPr>
              <a:t>distribuție </a:t>
            </a:r>
            <a:r>
              <a:rPr sz="2000" b="1" dirty="0">
                <a:latin typeface="Arial"/>
                <a:cs typeface="Arial"/>
              </a:rPr>
              <a:t>normală </a:t>
            </a:r>
            <a:r>
              <a:rPr sz="2000" b="1" spc="-5" dirty="0">
                <a:latin typeface="Arial"/>
                <a:cs typeface="Arial"/>
              </a:rPr>
              <a:t>numărul </a:t>
            </a:r>
            <a:r>
              <a:rPr sz="2000" b="1" dirty="0">
                <a:latin typeface="Arial"/>
                <a:cs typeface="Arial"/>
              </a:rPr>
              <a:t>de </a:t>
            </a:r>
            <a:r>
              <a:rPr sz="2000" b="1" spc="-100" dirty="0">
                <a:latin typeface="Arial"/>
                <a:cs typeface="Arial"/>
              </a:rPr>
              <a:t>observații </a:t>
            </a:r>
            <a:r>
              <a:rPr sz="2000" b="1" dirty="0">
                <a:latin typeface="Arial"/>
                <a:cs typeface="Arial"/>
              </a:rPr>
              <a:t>(x </a:t>
            </a:r>
            <a:r>
              <a:rPr sz="2000" b="1" spc="-245" dirty="0" err="1">
                <a:latin typeface="Arial"/>
                <a:cs typeface="Arial"/>
              </a:rPr>
              <a:t>și</a:t>
            </a:r>
            <a:r>
              <a:rPr sz="2000" b="1" spc="-245" dirty="0">
                <a:latin typeface="Arial"/>
                <a:cs typeface="Arial"/>
              </a:rPr>
              <a:t> </a:t>
            </a:r>
            <a:r>
              <a:rPr lang="ro-MO" sz="2000" b="1" spc="-245" dirty="0" smtClean="0">
                <a:latin typeface="Arial"/>
                <a:cs typeface="Arial"/>
              </a:rPr>
              <a:t> </a:t>
            </a:r>
            <a:r>
              <a:rPr sz="2000" b="1" spc="-585" dirty="0" smtClean="0">
                <a:latin typeface="Arial"/>
                <a:cs typeface="Arial"/>
              </a:rPr>
              <a:t>y</a:t>
            </a:r>
            <a:r>
              <a:rPr sz="2000" b="1" spc="-585" dirty="0">
                <a:latin typeface="Arial"/>
                <a:cs typeface="Arial"/>
              </a:rPr>
              <a:t>) </a:t>
            </a:r>
            <a:r>
              <a:rPr lang="ro-MO" sz="2000" b="1" spc="-300" dirty="0" smtClean="0">
                <a:latin typeface="Arial"/>
                <a:cs typeface="Arial"/>
              </a:rPr>
              <a:t>  </a:t>
            </a:r>
            <a:r>
              <a:rPr sz="2000" b="1" dirty="0" err="1" smtClean="0">
                <a:latin typeface="Arial"/>
                <a:cs typeface="Arial"/>
              </a:rPr>
              <a:t>trebuie</a:t>
            </a:r>
            <a:r>
              <a:rPr sz="2000" b="1" dirty="0" smtClean="0">
                <a:latin typeface="Arial"/>
                <a:cs typeface="Arial"/>
              </a:rPr>
              <a:t> </a:t>
            </a:r>
            <a:r>
              <a:rPr sz="2000" b="1" spc="-5" dirty="0">
                <a:latin typeface="Arial"/>
                <a:cs typeface="Arial"/>
              </a:rPr>
              <a:t>să </a:t>
            </a:r>
            <a:r>
              <a:rPr sz="2000" b="1" dirty="0">
                <a:latin typeface="Arial"/>
                <a:cs typeface="Arial"/>
              </a:rPr>
              <a:t>fie suficient de </a:t>
            </a:r>
            <a:r>
              <a:rPr sz="2000" b="1" spc="-5" dirty="0">
                <a:latin typeface="Arial"/>
                <a:cs typeface="Arial"/>
              </a:rPr>
              <a:t>mare</a:t>
            </a:r>
            <a:r>
              <a:rPr sz="2000" b="1" spc="-135" dirty="0">
                <a:latin typeface="Arial"/>
                <a:cs typeface="Arial"/>
              </a:rPr>
              <a:t> </a:t>
            </a:r>
            <a:r>
              <a:rPr sz="2000" b="1" dirty="0">
                <a:latin typeface="Arial"/>
                <a:cs typeface="Arial"/>
              </a:rPr>
              <a:t>(&gt;20)</a:t>
            </a:r>
            <a:endParaRPr sz="20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8511" y="382511"/>
            <a:ext cx="7096506" cy="878598"/>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1773988" y="2453360"/>
            <a:ext cx="5601335" cy="541655"/>
            <a:chOff x="1773988" y="2453360"/>
            <a:chExt cx="5601335" cy="541655"/>
          </a:xfrm>
        </p:grpSpPr>
        <p:sp>
          <p:nvSpPr>
            <p:cNvPr id="4" name="object 4"/>
            <p:cNvSpPr/>
            <p:nvPr/>
          </p:nvSpPr>
          <p:spPr>
            <a:xfrm>
              <a:off x="1780964" y="2788692"/>
              <a:ext cx="44450" cy="25400"/>
            </a:xfrm>
            <a:custGeom>
              <a:avLst/>
              <a:gdLst/>
              <a:ahLst/>
              <a:cxnLst/>
              <a:rect l="l" t="t" r="r" b="b"/>
              <a:pathLst>
                <a:path w="44450" h="25400">
                  <a:moveTo>
                    <a:pt x="0" y="24983"/>
                  </a:moveTo>
                  <a:lnTo>
                    <a:pt x="44421" y="0"/>
                  </a:lnTo>
                </a:path>
              </a:pathLst>
            </a:custGeom>
            <a:ln w="13950">
              <a:solidFill>
                <a:srgbClr val="000000"/>
              </a:solidFill>
            </a:ln>
          </p:spPr>
          <p:txBody>
            <a:bodyPr wrap="square" lIns="0" tIns="0" rIns="0" bIns="0" rtlCol="0"/>
            <a:lstStyle/>
            <a:p>
              <a:endParaRPr/>
            </a:p>
          </p:txBody>
        </p:sp>
        <p:sp>
          <p:nvSpPr>
            <p:cNvPr id="5" name="object 5"/>
            <p:cNvSpPr/>
            <p:nvPr/>
          </p:nvSpPr>
          <p:spPr>
            <a:xfrm>
              <a:off x="1825385" y="2795632"/>
              <a:ext cx="64769" cy="184785"/>
            </a:xfrm>
            <a:custGeom>
              <a:avLst/>
              <a:gdLst/>
              <a:ahLst/>
              <a:cxnLst/>
              <a:rect l="l" t="t" r="r" b="b"/>
              <a:pathLst>
                <a:path w="64769" h="184785">
                  <a:moveTo>
                    <a:pt x="0" y="0"/>
                  </a:moveTo>
                  <a:lnTo>
                    <a:pt x="64208" y="184609"/>
                  </a:lnTo>
                </a:path>
              </a:pathLst>
            </a:custGeom>
            <a:ln w="28876">
              <a:solidFill>
                <a:srgbClr val="000000"/>
              </a:solidFill>
            </a:ln>
          </p:spPr>
          <p:txBody>
            <a:bodyPr wrap="square" lIns="0" tIns="0" rIns="0" bIns="0" rtlCol="0"/>
            <a:lstStyle/>
            <a:p>
              <a:endParaRPr/>
            </a:p>
          </p:txBody>
        </p:sp>
        <p:sp>
          <p:nvSpPr>
            <p:cNvPr id="6" name="object 6"/>
            <p:cNvSpPr/>
            <p:nvPr/>
          </p:nvSpPr>
          <p:spPr>
            <a:xfrm>
              <a:off x="1896632" y="2460412"/>
              <a:ext cx="5478780" cy="520065"/>
            </a:xfrm>
            <a:custGeom>
              <a:avLst/>
              <a:gdLst/>
              <a:ahLst/>
              <a:cxnLst/>
              <a:rect l="l" t="t" r="r" b="b"/>
              <a:pathLst>
                <a:path w="5478780" h="520064">
                  <a:moveTo>
                    <a:pt x="0" y="519829"/>
                  </a:moveTo>
                  <a:lnTo>
                    <a:pt x="84660" y="0"/>
                  </a:lnTo>
                </a:path>
                <a:path w="5478780" h="520064">
                  <a:moveTo>
                    <a:pt x="84660" y="0"/>
                  </a:moveTo>
                  <a:lnTo>
                    <a:pt x="5478444" y="0"/>
                  </a:lnTo>
                </a:path>
              </a:pathLst>
            </a:custGeom>
            <a:ln w="14004">
              <a:solidFill>
                <a:srgbClr val="000000"/>
              </a:solidFill>
            </a:ln>
          </p:spPr>
          <p:txBody>
            <a:bodyPr wrap="square" lIns="0" tIns="0" rIns="0" bIns="0" rtlCol="0"/>
            <a:lstStyle/>
            <a:p>
              <a:endParaRPr/>
            </a:p>
          </p:txBody>
        </p:sp>
      </p:grpSp>
      <p:sp>
        <p:nvSpPr>
          <p:cNvPr id="7" name="object 7"/>
          <p:cNvSpPr/>
          <p:nvPr/>
        </p:nvSpPr>
        <p:spPr>
          <a:xfrm>
            <a:off x="1744965" y="2396553"/>
            <a:ext cx="5659755" cy="0"/>
          </a:xfrm>
          <a:custGeom>
            <a:avLst/>
            <a:gdLst/>
            <a:ahLst/>
            <a:cxnLst/>
            <a:rect l="l" t="t" r="r" b="b"/>
            <a:pathLst>
              <a:path w="5659755">
                <a:moveTo>
                  <a:pt x="0" y="0"/>
                </a:moveTo>
                <a:lnTo>
                  <a:pt x="5659245" y="0"/>
                </a:lnTo>
              </a:path>
            </a:pathLst>
          </a:custGeom>
          <a:ln w="13900">
            <a:solidFill>
              <a:srgbClr val="000000"/>
            </a:solidFill>
          </a:ln>
        </p:spPr>
        <p:txBody>
          <a:bodyPr wrap="square" lIns="0" tIns="0" rIns="0" bIns="0" rtlCol="0"/>
          <a:lstStyle/>
          <a:p>
            <a:endParaRPr/>
          </a:p>
        </p:txBody>
      </p:sp>
      <p:sp>
        <p:nvSpPr>
          <p:cNvPr id="8" name="object 8"/>
          <p:cNvSpPr txBox="1"/>
          <p:nvPr/>
        </p:nvSpPr>
        <p:spPr>
          <a:xfrm>
            <a:off x="7125560" y="2464784"/>
            <a:ext cx="12890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Times New Roman"/>
                <a:cs typeface="Times New Roman"/>
              </a:rPr>
              <a:t>2</a:t>
            </a:r>
            <a:endParaRPr sz="1600">
              <a:latin typeface="Times New Roman"/>
              <a:cs typeface="Times New Roman"/>
            </a:endParaRPr>
          </a:p>
        </p:txBody>
      </p:sp>
      <p:sp>
        <p:nvSpPr>
          <p:cNvPr id="9" name="object 9"/>
          <p:cNvSpPr txBox="1"/>
          <p:nvPr/>
        </p:nvSpPr>
        <p:spPr>
          <a:xfrm>
            <a:off x="4325575" y="2464783"/>
            <a:ext cx="1449070" cy="269240"/>
          </a:xfrm>
          <a:prstGeom prst="rect">
            <a:avLst/>
          </a:prstGeom>
        </p:spPr>
        <p:txBody>
          <a:bodyPr vert="horz" wrap="square" lIns="0" tIns="12065" rIns="0" bIns="0" rtlCol="0">
            <a:spAutoFit/>
          </a:bodyPr>
          <a:lstStyle/>
          <a:p>
            <a:pPr marL="12700">
              <a:lnSpc>
                <a:spcPct val="100000"/>
              </a:lnSpc>
              <a:spcBef>
                <a:spcPts val="95"/>
              </a:spcBef>
              <a:tabLst>
                <a:tab pos="1332865" algn="l"/>
              </a:tabLst>
            </a:pPr>
            <a:r>
              <a:rPr sz="1600" spc="10" dirty="0">
                <a:latin typeface="Times New Roman"/>
                <a:cs typeface="Times New Roman"/>
              </a:rPr>
              <a:t>2	2</a:t>
            </a:r>
            <a:endParaRPr sz="1600">
              <a:latin typeface="Times New Roman"/>
              <a:cs typeface="Times New Roman"/>
            </a:endParaRPr>
          </a:p>
        </p:txBody>
      </p:sp>
      <p:sp>
        <p:nvSpPr>
          <p:cNvPr id="10" name="object 10"/>
          <p:cNvSpPr txBox="1"/>
          <p:nvPr/>
        </p:nvSpPr>
        <p:spPr>
          <a:xfrm>
            <a:off x="2868037" y="2464783"/>
            <a:ext cx="128905" cy="269240"/>
          </a:xfrm>
          <a:prstGeom prst="rect">
            <a:avLst/>
          </a:prstGeom>
        </p:spPr>
        <p:txBody>
          <a:bodyPr vert="horz" wrap="square" lIns="0" tIns="12065" rIns="0" bIns="0" rtlCol="0">
            <a:spAutoFit/>
          </a:bodyPr>
          <a:lstStyle/>
          <a:p>
            <a:pPr marL="12700">
              <a:lnSpc>
                <a:spcPct val="100000"/>
              </a:lnSpc>
              <a:spcBef>
                <a:spcPts val="95"/>
              </a:spcBef>
            </a:pPr>
            <a:r>
              <a:rPr sz="1600" spc="10" dirty="0">
                <a:latin typeface="Times New Roman"/>
                <a:cs typeface="Times New Roman"/>
              </a:rPr>
              <a:t>2</a:t>
            </a:r>
            <a:endParaRPr sz="1600">
              <a:latin typeface="Times New Roman"/>
              <a:cs typeface="Times New Roman"/>
            </a:endParaRPr>
          </a:p>
        </p:txBody>
      </p:sp>
      <p:sp>
        <p:nvSpPr>
          <p:cNvPr id="11" name="object 11"/>
          <p:cNvSpPr txBox="1"/>
          <p:nvPr/>
        </p:nvSpPr>
        <p:spPr>
          <a:xfrm>
            <a:off x="962632" y="2354431"/>
            <a:ext cx="358140" cy="269240"/>
          </a:xfrm>
          <a:prstGeom prst="rect">
            <a:avLst/>
          </a:prstGeom>
        </p:spPr>
        <p:txBody>
          <a:bodyPr vert="horz" wrap="square" lIns="0" tIns="12065" rIns="0" bIns="0" rtlCol="0">
            <a:spAutoFit/>
          </a:bodyPr>
          <a:lstStyle/>
          <a:p>
            <a:pPr marL="12700">
              <a:lnSpc>
                <a:spcPct val="100000"/>
              </a:lnSpc>
              <a:spcBef>
                <a:spcPts val="95"/>
              </a:spcBef>
            </a:pPr>
            <a:r>
              <a:rPr sz="1600" i="1" spc="5" dirty="0">
                <a:latin typeface="Times New Roman"/>
                <a:cs typeface="Times New Roman"/>
              </a:rPr>
              <a:t>y </a:t>
            </a:r>
            <a:r>
              <a:rPr sz="1600" spc="5" dirty="0">
                <a:latin typeface="Times New Roman"/>
                <a:cs typeface="Times New Roman"/>
              </a:rPr>
              <a:t>/</a:t>
            </a:r>
            <a:r>
              <a:rPr sz="1600" spc="-160" dirty="0">
                <a:latin typeface="Times New Roman"/>
                <a:cs typeface="Times New Roman"/>
              </a:rPr>
              <a:t> </a:t>
            </a:r>
            <a:r>
              <a:rPr sz="1600" i="1" spc="5" dirty="0">
                <a:latin typeface="Times New Roman"/>
                <a:cs typeface="Times New Roman"/>
              </a:rPr>
              <a:t>x</a:t>
            </a:r>
            <a:endParaRPr sz="1600">
              <a:latin typeface="Times New Roman"/>
              <a:cs typeface="Times New Roman"/>
            </a:endParaRPr>
          </a:p>
        </p:txBody>
      </p:sp>
      <p:sp>
        <p:nvSpPr>
          <p:cNvPr id="12" name="object 12"/>
          <p:cNvSpPr txBox="1"/>
          <p:nvPr/>
        </p:nvSpPr>
        <p:spPr>
          <a:xfrm>
            <a:off x="2243716" y="2381725"/>
            <a:ext cx="403860" cy="652780"/>
          </a:xfrm>
          <a:prstGeom prst="rect">
            <a:avLst/>
          </a:prstGeom>
        </p:spPr>
        <p:txBody>
          <a:bodyPr vert="horz" wrap="square" lIns="0" tIns="14604" rIns="0" bIns="0" rtlCol="0">
            <a:spAutoFit/>
          </a:bodyPr>
          <a:lstStyle/>
          <a:p>
            <a:pPr marL="12700">
              <a:lnSpc>
                <a:spcPct val="100000"/>
              </a:lnSpc>
              <a:spcBef>
                <a:spcPts val="114"/>
              </a:spcBef>
            </a:pPr>
            <a:r>
              <a:rPr sz="4100" spc="50" dirty="0">
                <a:latin typeface="Symbol"/>
                <a:cs typeface="Symbol"/>
              </a:rPr>
              <a:t></a:t>
            </a:r>
            <a:endParaRPr sz="4100">
              <a:latin typeface="Symbol"/>
              <a:cs typeface="Symbol"/>
            </a:endParaRPr>
          </a:p>
        </p:txBody>
      </p:sp>
      <p:sp>
        <p:nvSpPr>
          <p:cNvPr id="13" name="object 13"/>
          <p:cNvSpPr txBox="1"/>
          <p:nvPr/>
        </p:nvSpPr>
        <p:spPr>
          <a:xfrm>
            <a:off x="2841240" y="2387972"/>
            <a:ext cx="4107815" cy="652780"/>
          </a:xfrm>
          <a:prstGeom prst="rect">
            <a:avLst/>
          </a:prstGeom>
        </p:spPr>
        <p:txBody>
          <a:bodyPr vert="horz" wrap="square" lIns="0" tIns="14604" rIns="0" bIns="0" rtlCol="0">
            <a:spAutoFit/>
          </a:bodyPr>
          <a:lstStyle/>
          <a:p>
            <a:pPr marL="12700">
              <a:lnSpc>
                <a:spcPct val="100000"/>
              </a:lnSpc>
              <a:spcBef>
                <a:spcPts val="114"/>
              </a:spcBef>
              <a:tabLst>
                <a:tab pos="639445" algn="l"/>
                <a:tab pos="1236980" algn="l"/>
                <a:tab pos="2171065" algn="l"/>
                <a:tab pos="2791460" algn="l"/>
                <a:tab pos="3417570" algn="l"/>
                <a:tab pos="4037329" algn="l"/>
              </a:tabLst>
            </a:pPr>
            <a:r>
              <a:rPr sz="1600" i="1" spc="5" dirty="0">
                <a:latin typeface="Times New Roman"/>
                <a:cs typeface="Times New Roman"/>
              </a:rPr>
              <a:t>i	</a:t>
            </a:r>
            <a:r>
              <a:rPr sz="4100" spc="50" dirty="0">
                <a:latin typeface="Symbol"/>
                <a:cs typeface="Symbol"/>
              </a:rPr>
              <a:t></a:t>
            </a:r>
            <a:r>
              <a:rPr sz="4100" spc="50" dirty="0">
                <a:latin typeface="Times New Roman"/>
                <a:cs typeface="Times New Roman"/>
              </a:rPr>
              <a:t>	</a:t>
            </a:r>
            <a:r>
              <a:rPr sz="1600" i="1" spc="5" dirty="0">
                <a:latin typeface="Times New Roman"/>
                <a:cs typeface="Times New Roman"/>
              </a:rPr>
              <a:t>i	</a:t>
            </a:r>
            <a:r>
              <a:rPr sz="4100" spc="50" dirty="0">
                <a:latin typeface="Symbol"/>
                <a:cs typeface="Symbol"/>
              </a:rPr>
              <a:t></a:t>
            </a:r>
            <a:r>
              <a:rPr sz="4100" spc="50" dirty="0">
                <a:latin typeface="Times New Roman"/>
                <a:cs typeface="Times New Roman"/>
              </a:rPr>
              <a:t>	</a:t>
            </a:r>
            <a:r>
              <a:rPr sz="1600" i="1" spc="5" dirty="0">
                <a:latin typeface="Times New Roman"/>
                <a:cs typeface="Times New Roman"/>
              </a:rPr>
              <a:t>i	</a:t>
            </a:r>
            <a:r>
              <a:rPr sz="4100" spc="50" dirty="0">
                <a:latin typeface="Symbol"/>
                <a:cs typeface="Symbol"/>
              </a:rPr>
              <a:t></a:t>
            </a:r>
            <a:r>
              <a:rPr sz="4100" spc="50" dirty="0">
                <a:latin typeface="Times New Roman"/>
                <a:cs typeface="Times New Roman"/>
              </a:rPr>
              <a:t>	</a:t>
            </a:r>
            <a:r>
              <a:rPr sz="1600" i="1" spc="5" dirty="0">
                <a:latin typeface="Times New Roman"/>
                <a:cs typeface="Times New Roman"/>
              </a:rPr>
              <a:t>i</a:t>
            </a:r>
            <a:endParaRPr sz="1600">
              <a:latin typeface="Times New Roman"/>
              <a:cs typeface="Times New Roman"/>
            </a:endParaRPr>
          </a:p>
        </p:txBody>
      </p:sp>
      <p:sp>
        <p:nvSpPr>
          <p:cNvPr id="14" name="object 14"/>
          <p:cNvSpPr txBox="1"/>
          <p:nvPr/>
        </p:nvSpPr>
        <p:spPr>
          <a:xfrm>
            <a:off x="4819402" y="2246312"/>
            <a:ext cx="2604770" cy="718820"/>
          </a:xfrm>
          <a:prstGeom prst="rect">
            <a:avLst/>
          </a:prstGeom>
        </p:spPr>
        <p:txBody>
          <a:bodyPr vert="horz" wrap="square" lIns="0" tIns="12065" rIns="0" bIns="0" rtlCol="0">
            <a:spAutoFit/>
          </a:bodyPr>
          <a:lstStyle/>
          <a:p>
            <a:pPr marL="12700">
              <a:lnSpc>
                <a:spcPct val="100000"/>
              </a:lnSpc>
              <a:spcBef>
                <a:spcPts val="95"/>
              </a:spcBef>
              <a:tabLst>
                <a:tab pos="645160" algn="l"/>
                <a:tab pos="1059815" algn="l"/>
                <a:tab pos="1890395" algn="l"/>
                <a:tab pos="2475865" algn="l"/>
              </a:tabLst>
            </a:pPr>
            <a:r>
              <a:rPr sz="2750" i="1" spc="15" dirty="0">
                <a:latin typeface="Times New Roman"/>
                <a:cs typeface="Times New Roman"/>
              </a:rPr>
              <a:t>n	</a:t>
            </a:r>
            <a:r>
              <a:rPr sz="2750" i="1" spc="10" dirty="0">
                <a:latin typeface="Times New Roman"/>
                <a:cs typeface="Times New Roman"/>
              </a:rPr>
              <a:t>y	</a:t>
            </a:r>
            <a:r>
              <a:rPr sz="2750" spc="15" dirty="0">
                <a:latin typeface="Symbol"/>
                <a:cs typeface="Symbol"/>
              </a:rPr>
              <a:t></a:t>
            </a:r>
            <a:r>
              <a:rPr sz="2750" spc="-190" dirty="0">
                <a:latin typeface="Times New Roman"/>
                <a:cs typeface="Times New Roman"/>
              </a:rPr>
              <a:t> </a:t>
            </a:r>
            <a:r>
              <a:rPr sz="2750" spc="10" dirty="0">
                <a:latin typeface="Times New Roman"/>
                <a:cs typeface="Times New Roman"/>
              </a:rPr>
              <a:t>(</a:t>
            </a:r>
            <a:r>
              <a:rPr sz="2750" dirty="0">
                <a:latin typeface="Times New Roman"/>
                <a:cs typeface="Times New Roman"/>
              </a:rPr>
              <a:t>	</a:t>
            </a:r>
            <a:r>
              <a:rPr sz="2750" i="1" spc="10" dirty="0">
                <a:latin typeface="Times New Roman"/>
                <a:cs typeface="Times New Roman"/>
              </a:rPr>
              <a:t>y</a:t>
            </a:r>
            <a:r>
              <a:rPr sz="2750" i="1" spc="300" dirty="0">
                <a:latin typeface="Times New Roman"/>
                <a:cs typeface="Times New Roman"/>
              </a:rPr>
              <a:t> </a:t>
            </a:r>
            <a:r>
              <a:rPr sz="2750" spc="10" dirty="0">
                <a:latin typeface="Times New Roman"/>
                <a:cs typeface="Times New Roman"/>
              </a:rPr>
              <a:t>)</a:t>
            </a:r>
            <a:r>
              <a:rPr sz="2750" dirty="0">
                <a:latin typeface="Times New Roman"/>
                <a:cs typeface="Times New Roman"/>
              </a:rPr>
              <a:t>	</a:t>
            </a:r>
            <a:r>
              <a:rPr sz="4550" spc="-605" dirty="0">
                <a:latin typeface="Symbol"/>
                <a:cs typeface="Symbol"/>
              </a:rPr>
              <a:t></a:t>
            </a:r>
            <a:endParaRPr sz="4550" dirty="0">
              <a:latin typeface="Symbol"/>
              <a:cs typeface="Symbol"/>
            </a:endParaRPr>
          </a:p>
        </p:txBody>
      </p:sp>
      <p:sp>
        <p:nvSpPr>
          <p:cNvPr id="15" name="object 15"/>
          <p:cNvSpPr txBox="1"/>
          <p:nvPr/>
        </p:nvSpPr>
        <p:spPr>
          <a:xfrm>
            <a:off x="3903573" y="2246312"/>
            <a:ext cx="961390" cy="718820"/>
          </a:xfrm>
          <a:prstGeom prst="rect">
            <a:avLst/>
          </a:prstGeom>
        </p:spPr>
        <p:txBody>
          <a:bodyPr vert="horz" wrap="square" lIns="0" tIns="12065" rIns="0" bIns="0" rtlCol="0">
            <a:spAutoFit/>
          </a:bodyPr>
          <a:lstStyle/>
          <a:p>
            <a:pPr marL="12700">
              <a:lnSpc>
                <a:spcPct val="100000"/>
              </a:lnSpc>
              <a:spcBef>
                <a:spcPts val="95"/>
              </a:spcBef>
              <a:tabLst>
                <a:tab pos="591820" algn="l"/>
              </a:tabLst>
            </a:pPr>
            <a:r>
              <a:rPr sz="2750" i="1" spc="10" dirty="0">
                <a:latin typeface="Times New Roman"/>
                <a:cs typeface="Times New Roman"/>
              </a:rPr>
              <a:t>x</a:t>
            </a:r>
            <a:r>
              <a:rPr sz="2750" i="1" spc="260" dirty="0">
                <a:latin typeface="Times New Roman"/>
                <a:cs typeface="Times New Roman"/>
              </a:rPr>
              <a:t> </a:t>
            </a:r>
            <a:r>
              <a:rPr sz="2750" spc="10" dirty="0">
                <a:latin typeface="Times New Roman"/>
                <a:cs typeface="Times New Roman"/>
              </a:rPr>
              <a:t>)	</a:t>
            </a:r>
            <a:r>
              <a:rPr sz="4550" spc="-285" dirty="0">
                <a:latin typeface="Symbol"/>
                <a:cs typeface="Symbol"/>
              </a:rPr>
              <a:t></a:t>
            </a:r>
            <a:r>
              <a:rPr sz="2750" spc="-285" dirty="0">
                <a:latin typeface="Symbol"/>
                <a:cs typeface="Symbol"/>
              </a:rPr>
              <a:t></a:t>
            </a:r>
            <a:r>
              <a:rPr sz="2750" spc="-385" dirty="0">
                <a:latin typeface="Times New Roman"/>
                <a:cs typeface="Times New Roman"/>
              </a:rPr>
              <a:t> </a:t>
            </a:r>
            <a:r>
              <a:rPr sz="4550" spc="-865" dirty="0">
                <a:latin typeface="Symbol"/>
                <a:cs typeface="Symbol"/>
              </a:rPr>
              <a:t></a:t>
            </a:r>
            <a:endParaRPr sz="4550" dirty="0">
              <a:latin typeface="Symbol"/>
              <a:cs typeface="Symbol"/>
            </a:endParaRPr>
          </a:p>
        </p:txBody>
      </p:sp>
      <p:sp>
        <p:nvSpPr>
          <p:cNvPr id="16" name="object 16"/>
          <p:cNvSpPr txBox="1"/>
          <p:nvPr/>
        </p:nvSpPr>
        <p:spPr>
          <a:xfrm>
            <a:off x="2678987" y="2475656"/>
            <a:ext cx="810895" cy="443865"/>
          </a:xfrm>
          <a:prstGeom prst="rect">
            <a:avLst/>
          </a:prstGeom>
        </p:spPr>
        <p:txBody>
          <a:bodyPr vert="horz" wrap="square" lIns="0" tIns="11430" rIns="0" bIns="0" rtlCol="0">
            <a:spAutoFit/>
          </a:bodyPr>
          <a:lstStyle/>
          <a:p>
            <a:pPr marL="12700">
              <a:lnSpc>
                <a:spcPct val="100000"/>
              </a:lnSpc>
              <a:spcBef>
                <a:spcPts val="90"/>
              </a:spcBef>
              <a:tabLst>
                <a:tab pos="422275" algn="l"/>
              </a:tabLst>
            </a:pPr>
            <a:r>
              <a:rPr sz="2750" i="1" spc="10" dirty="0">
                <a:latin typeface="Times New Roman"/>
                <a:cs typeface="Times New Roman"/>
              </a:rPr>
              <a:t>x	</a:t>
            </a:r>
            <a:r>
              <a:rPr sz="2750" spc="15" dirty="0">
                <a:latin typeface="Symbol"/>
                <a:cs typeface="Symbol"/>
              </a:rPr>
              <a:t></a:t>
            </a:r>
            <a:r>
              <a:rPr sz="2750" spc="-270" dirty="0">
                <a:latin typeface="Times New Roman"/>
                <a:cs typeface="Times New Roman"/>
              </a:rPr>
              <a:t> </a:t>
            </a:r>
            <a:r>
              <a:rPr sz="2750" spc="10" dirty="0">
                <a:latin typeface="Times New Roman"/>
                <a:cs typeface="Times New Roman"/>
              </a:rPr>
              <a:t>(</a:t>
            </a:r>
            <a:endParaRPr sz="2750">
              <a:latin typeface="Times New Roman"/>
              <a:cs typeface="Times New Roman"/>
            </a:endParaRPr>
          </a:p>
        </p:txBody>
      </p:sp>
      <p:sp>
        <p:nvSpPr>
          <p:cNvPr id="17" name="object 17"/>
          <p:cNvSpPr txBox="1"/>
          <p:nvPr/>
        </p:nvSpPr>
        <p:spPr>
          <a:xfrm>
            <a:off x="1979900" y="2246312"/>
            <a:ext cx="285115" cy="718820"/>
          </a:xfrm>
          <a:prstGeom prst="rect">
            <a:avLst/>
          </a:prstGeom>
        </p:spPr>
        <p:txBody>
          <a:bodyPr vert="horz" wrap="square" lIns="0" tIns="12065" rIns="0" bIns="0" rtlCol="0">
            <a:spAutoFit/>
          </a:bodyPr>
          <a:lstStyle/>
          <a:p>
            <a:pPr marL="12700">
              <a:lnSpc>
                <a:spcPct val="100000"/>
              </a:lnSpc>
              <a:spcBef>
                <a:spcPts val="95"/>
              </a:spcBef>
            </a:pPr>
            <a:r>
              <a:rPr sz="4550" spc="-869" dirty="0">
                <a:latin typeface="Symbol"/>
                <a:cs typeface="Symbol"/>
              </a:rPr>
              <a:t></a:t>
            </a:r>
            <a:r>
              <a:rPr sz="2750" i="1" spc="15" dirty="0">
                <a:latin typeface="Times New Roman"/>
                <a:cs typeface="Times New Roman"/>
              </a:rPr>
              <a:t>n</a:t>
            </a:r>
            <a:endParaRPr sz="2750">
              <a:latin typeface="Times New Roman"/>
              <a:cs typeface="Times New Roman"/>
            </a:endParaRPr>
          </a:p>
        </p:txBody>
      </p:sp>
      <p:sp>
        <p:nvSpPr>
          <p:cNvPr id="18" name="object 18"/>
          <p:cNvSpPr txBox="1">
            <a:spLocks noGrp="1"/>
          </p:cNvSpPr>
          <p:nvPr>
            <p:ph type="title"/>
          </p:nvPr>
        </p:nvSpPr>
        <p:spPr>
          <a:xfrm>
            <a:off x="2824292" y="1675217"/>
            <a:ext cx="3510279" cy="652780"/>
          </a:xfrm>
          <a:prstGeom prst="rect">
            <a:avLst/>
          </a:prstGeom>
        </p:spPr>
        <p:txBody>
          <a:bodyPr vert="horz" wrap="square" lIns="0" tIns="14604" rIns="0" bIns="0" rtlCol="0">
            <a:spAutoFit/>
          </a:bodyPr>
          <a:lstStyle/>
          <a:p>
            <a:pPr marL="38100">
              <a:lnSpc>
                <a:spcPct val="100000"/>
              </a:lnSpc>
              <a:spcBef>
                <a:spcPts val="114"/>
              </a:spcBef>
            </a:pPr>
            <a:r>
              <a:rPr sz="2750" i="1" spc="50" dirty="0">
                <a:latin typeface="Times New Roman"/>
                <a:cs typeface="Times New Roman"/>
              </a:rPr>
              <a:t>n</a:t>
            </a:r>
            <a:r>
              <a:rPr sz="6150" spc="75" baseline="-8807" dirty="0">
                <a:latin typeface="Symbol"/>
                <a:cs typeface="Symbol"/>
              </a:rPr>
              <a:t></a:t>
            </a:r>
            <a:r>
              <a:rPr sz="6150" spc="-885" baseline="-8807" dirty="0">
                <a:latin typeface="Times New Roman"/>
                <a:cs typeface="Times New Roman"/>
              </a:rPr>
              <a:t> </a:t>
            </a:r>
            <a:r>
              <a:rPr sz="2750" i="1" spc="30" dirty="0">
                <a:latin typeface="Times New Roman"/>
                <a:cs typeface="Times New Roman"/>
              </a:rPr>
              <a:t>x</a:t>
            </a:r>
            <a:r>
              <a:rPr sz="2400" i="1" spc="44" baseline="-24305" dirty="0">
                <a:latin typeface="Times New Roman"/>
                <a:cs typeface="Times New Roman"/>
              </a:rPr>
              <a:t>i</a:t>
            </a:r>
            <a:r>
              <a:rPr sz="2400" i="1" spc="195" baseline="-24305" dirty="0">
                <a:latin typeface="Times New Roman"/>
                <a:cs typeface="Times New Roman"/>
              </a:rPr>
              <a:t> </a:t>
            </a:r>
            <a:r>
              <a:rPr sz="2750" i="1" spc="50" dirty="0">
                <a:latin typeface="Times New Roman"/>
                <a:cs typeface="Times New Roman"/>
              </a:rPr>
              <a:t>y</a:t>
            </a:r>
            <a:r>
              <a:rPr sz="2400" i="1" spc="75" baseline="-24305" dirty="0">
                <a:latin typeface="Times New Roman"/>
                <a:cs typeface="Times New Roman"/>
              </a:rPr>
              <a:t>i</a:t>
            </a:r>
            <a:r>
              <a:rPr sz="2400" i="1" spc="179" baseline="-24305" dirty="0">
                <a:latin typeface="Times New Roman"/>
                <a:cs typeface="Times New Roman"/>
              </a:rPr>
              <a:t> </a:t>
            </a:r>
            <a:r>
              <a:rPr sz="2750" spc="15" dirty="0">
                <a:latin typeface="Symbol"/>
                <a:cs typeface="Symbol"/>
              </a:rPr>
              <a:t></a:t>
            </a:r>
            <a:r>
              <a:rPr sz="2750" spc="-190" dirty="0">
                <a:latin typeface="Times New Roman"/>
                <a:cs typeface="Times New Roman"/>
              </a:rPr>
              <a:t> </a:t>
            </a:r>
            <a:r>
              <a:rPr sz="2750" spc="45" dirty="0">
                <a:latin typeface="Times New Roman"/>
                <a:cs typeface="Times New Roman"/>
              </a:rPr>
              <a:t>(</a:t>
            </a:r>
            <a:r>
              <a:rPr sz="6150" spc="67" baseline="-8807" dirty="0">
                <a:latin typeface="Symbol"/>
                <a:cs typeface="Symbol"/>
              </a:rPr>
              <a:t></a:t>
            </a:r>
            <a:r>
              <a:rPr sz="6150" spc="-869" baseline="-8807" dirty="0">
                <a:latin typeface="Times New Roman"/>
                <a:cs typeface="Times New Roman"/>
              </a:rPr>
              <a:t> </a:t>
            </a:r>
            <a:r>
              <a:rPr sz="2750" i="1" spc="30" dirty="0">
                <a:latin typeface="Times New Roman"/>
                <a:cs typeface="Times New Roman"/>
              </a:rPr>
              <a:t>x</a:t>
            </a:r>
            <a:r>
              <a:rPr sz="2400" i="1" spc="44" baseline="-24305" dirty="0">
                <a:latin typeface="Times New Roman"/>
                <a:cs typeface="Times New Roman"/>
              </a:rPr>
              <a:t>i</a:t>
            </a:r>
            <a:r>
              <a:rPr sz="2400" i="1" spc="52" baseline="-24305" dirty="0">
                <a:latin typeface="Times New Roman"/>
                <a:cs typeface="Times New Roman"/>
              </a:rPr>
              <a:t> </a:t>
            </a:r>
            <a:r>
              <a:rPr sz="2750" spc="20" dirty="0">
                <a:latin typeface="Times New Roman"/>
                <a:cs typeface="Times New Roman"/>
              </a:rPr>
              <a:t>)(</a:t>
            </a:r>
            <a:r>
              <a:rPr sz="6150" spc="30" baseline="-8807" dirty="0">
                <a:latin typeface="Symbol"/>
                <a:cs typeface="Symbol"/>
              </a:rPr>
              <a:t></a:t>
            </a:r>
            <a:r>
              <a:rPr sz="6150" spc="-682" baseline="-8807" dirty="0">
                <a:latin typeface="Times New Roman"/>
                <a:cs typeface="Times New Roman"/>
              </a:rPr>
              <a:t> </a:t>
            </a:r>
            <a:r>
              <a:rPr sz="2750" i="1" spc="50" dirty="0">
                <a:latin typeface="Times New Roman"/>
                <a:cs typeface="Times New Roman"/>
              </a:rPr>
              <a:t>y</a:t>
            </a:r>
            <a:r>
              <a:rPr sz="2400" i="1" spc="75" baseline="-24305" dirty="0">
                <a:latin typeface="Times New Roman"/>
                <a:cs typeface="Times New Roman"/>
              </a:rPr>
              <a:t>i</a:t>
            </a:r>
            <a:r>
              <a:rPr sz="2400" i="1" spc="60" baseline="-24305" dirty="0">
                <a:latin typeface="Times New Roman"/>
                <a:cs typeface="Times New Roman"/>
              </a:rPr>
              <a:t> </a:t>
            </a:r>
            <a:r>
              <a:rPr sz="2750" spc="10" dirty="0">
                <a:latin typeface="Times New Roman"/>
                <a:cs typeface="Times New Roman"/>
              </a:rPr>
              <a:t>)</a:t>
            </a:r>
            <a:endParaRPr sz="2750" dirty="0">
              <a:latin typeface="Times New Roman"/>
              <a:cs typeface="Times New Roman"/>
            </a:endParaRPr>
          </a:p>
        </p:txBody>
      </p:sp>
      <p:sp>
        <p:nvSpPr>
          <p:cNvPr id="19" name="object 19"/>
          <p:cNvSpPr txBox="1"/>
          <p:nvPr/>
        </p:nvSpPr>
        <p:spPr>
          <a:xfrm>
            <a:off x="824363" y="2122395"/>
            <a:ext cx="836294" cy="434734"/>
          </a:xfrm>
          <a:prstGeom prst="rect">
            <a:avLst/>
          </a:prstGeom>
        </p:spPr>
        <p:txBody>
          <a:bodyPr vert="horz" wrap="square" lIns="0" tIns="11430" rIns="0" bIns="0" rtlCol="0">
            <a:spAutoFit/>
          </a:bodyPr>
          <a:lstStyle/>
          <a:p>
            <a:pPr marL="12700">
              <a:lnSpc>
                <a:spcPct val="100000"/>
              </a:lnSpc>
              <a:spcBef>
                <a:spcPts val="90"/>
              </a:spcBef>
              <a:tabLst>
                <a:tab pos="628650" algn="l"/>
              </a:tabLst>
            </a:pPr>
            <a:r>
              <a:rPr sz="2750" b="1" i="1" spc="10" dirty="0">
                <a:latin typeface="Times New Roman"/>
                <a:cs typeface="Times New Roman"/>
              </a:rPr>
              <a:t>r	</a:t>
            </a:r>
            <a:r>
              <a:rPr sz="2750" spc="15" dirty="0">
                <a:latin typeface="Symbol"/>
                <a:cs typeface="Symbol"/>
              </a:rPr>
              <a:t></a:t>
            </a:r>
            <a:endParaRPr sz="2750" dirty="0">
              <a:latin typeface="Symbol"/>
              <a:cs typeface="Symbol"/>
            </a:endParaRPr>
          </a:p>
        </p:txBody>
      </p:sp>
      <p:sp>
        <p:nvSpPr>
          <p:cNvPr id="20" name="object 20"/>
          <p:cNvSpPr txBox="1"/>
          <p:nvPr/>
        </p:nvSpPr>
        <p:spPr>
          <a:xfrm>
            <a:off x="4191000" y="4668139"/>
            <a:ext cx="4518533" cy="1564531"/>
          </a:xfrm>
          <a:prstGeom prst="rect">
            <a:avLst/>
          </a:prstGeom>
        </p:spPr>
        <p:txBody>
          <a:bodyPr vert="horz" wrap="square" lIns="0" tIns="12700" rIns="0" bIns="0" rtlCol="0">
            <a:spAutoFit/>
          </a:bodyPr>
          <a:lstStyle/>
          <a:p>
            <a:pPr marL="12700">
              <a:lnSpc>
                <a:spcPts val="2390"/>
              </a:lnSpc>
              <a:spcBef>
                <a:spcPts val="100"/>
              </a:spcBef>
            </a:pPr>
            <a:r>
              <a:rPr sz="2000" b="1" spc="-10" dirty="0">
                <a:latin typeface="Times New Roman"/>
                <a:cs typeface="Times New Roman"/>
              </a:rPr>
              <a:t>Unde: </a:t>
            </a:r>
            <a:r>
              <a:rPr sz="2000" b="1" spc="-10" dirty="0">
                <a:solidFill>
                  <a:srgbClr val="FF0000"/>
                </a:solidFill>
                <a:latin typeface="Times New Roman"/>
                <a:cs typeface="Times New Roman"/>
              </a:rPr>
              <a:t>n </a:t>
            </a:r>
            <a:r>
              <a:rPr sz="2000" b="1" spc="30" dirty="0">
                <a:latin typeface="Times New Roman"/>
                <a:cs typeface="Times New Roman"/>
              </a:rPr>
              <a:t>este </a:t>
            </a:r>
            <a:r>
              <a:rPr sz="2000" b="1" spc="-40" dirty="0">
                <a:latin typeface="Times New Roman"/>
                <a:cs typeface="Times New Roman"/>
              </a:rPr>
              <a:t>numarul </a:t>
            </a:r>
            <a:r>
              <a:rPr sz="2000" b="1" spc="20" dirty="0">
                <a:latin typeface="Times New Roman"/>
                <a:cs typeface="Times New Roman"/>
              </a:rPr>
              <a:t>de</a:t>
            </a:r>
            <a:r>
              <a:rPr sz="2000" b="1" spc="-45" dirty="0">
                <a:latin typeface="Times New Roman"/>
                <a:cs typeface="Times New Roman"/>
              </a:rPr>
              <a:t> </a:t>
            </a:r>
            <a:r>
              <a:rPr sz="2000" b="1" spc="-5" dirty="0">
                <a:latin typeface="Times New Roman"/>
                <a:cs typeface="Times New Roman"/>
              </a:rPr>
              <a:t>subiecti;</a:t>
            </a:r>
            <a:endParaRPr sz="2000" dirty="0">
              <a:latin typeface="Times New Roman"/>
              <a:cs typeface="Times New Roman"/>
            </a:endParaRPr>
          </a:p>
          <a:p>
            <a:pPr marL="649605">
              <a:lnSpc>
                <a:spcPts val="2390"/>
              </a:lnSpc>
              <a:tabLst>
                <a:tab pos="1219200" algn="l"/>
                <a:tab pos="1710055" algn="l"/>
                <a:tab pos="2272665" algn="l"/>
                <a:tab pos="3051175" algn="l"/>
              </a:tabLst>
            </a:pPr>
            <a:r>
              <a:rPr sz="2000" b="1" spc="-55" dirty="0">
                <a:solidFill>
                  <a:srgbClr val="FF0000"/>
                </a:solidFill>
                <a:latin typeface="Times New Roman"/>
                <a:cs typeface="Times New Roman"/>
              </a:rPr>
              <a:t>Sx</a:t>
            </a:r>
            <a:r>
              <a:rPr sz="2000" b="1" spc="-55" dirty="0">
                <a:latin typeface="Times New Roman"/>
                <a:cs typeface="Times New Roman"/>
              </a:rPr>
              <a:t>	</a:t>
            </a:r>
            <a:r>
              <a:rPr sz="2000" b="1" spc="30" dirty="0">
                <a:latin typeface="Times New Roman"/>
                <a:cs typeface="Times New Roman"/>
              </a:rPr>
              <a:t>si	</a:t>
            </a:r>
            <a:r>
              <a:rPr sz="2000" b="1" spc="-80" dirty="0">
                <a:solidFill>
                  <a:srgbClr val="FF0000"/>
                </a:solidFill>
                <a:latin typeface="Times New Roman"/>
                <a:cs typeface="Times New Roman"/>
              </a:rPr>
              <a:t>Sy</a:t>
            </a:r>
            <a:r>
              <a:rPr sz="2000" b="1" spc="-80" dirty="0">
                <a:latin typeface="Times New Roman"/>
                <a:cs typeface="Times New Roman"/>
              </a:rPr>
              <a:t>	</a:t>
            </a:r>
            <a:r>
              <a:rPr sz="2000" b="1" dirty="0">
                <a:latin typeface="Times New Roman"/>
                <a:cs typeface="Times New Roman"/>
              </a:rPr>
              <a:t>sunt	</a:t>
            </a:r>
            <a:r>
              <a:rPr sz="2000" b="1" spc="-40" dirty="0">
                <a:latin typeface="Times New Roman"/>
                <a:cs typeface="Times New Roman"/>
              </a:rPr>
              <a:t>abaterile</a:t>
            </a:r>
            <a:endParaRPr sz="2000" dirty="0">
              <a:latin typeface="Times New Roman"/>
              <a:cs typeface="Times New Roman"/>
            </a:endParaRPr>
          </a:p>
          <a:p>
            <a:pPr marL="12700">
              <a:lnSpc>
                <a:spcPts val="2390"/>
              </a:lnSpc>
              <a:spcBef>
                <a:spcPts val="30"/>
              </a:spcBef>
            </a:pPr>
            <a:r>
              <a:rPr sz="2000" b="1" spc="-40" dirty="0">
                <a:latin typeface="Times New Roman"/>
                <a:cs typeface="Times New Roman"/>
              </a:rPr>
              <a:t>standard </a:t>
            </a:r>
            <a:r>
              <a:rPr sz="2000" b="1" spc="-10" dirty="0">
                <a:latin typeface="Times New Roman"/>
                <a:cs typeface="Times New Roman"/>
              </a:rPr>
              <a:t>ale </a:t>
            </a:r>
            <a:r>
              <a:rPr sz="2000" b="1" spc="-25" dirty="0">
                <a:latin typeface="Times New Roman"/>
                <a:cs typeface="Times New Roman"/>
              </a:rPr>
              <a:t>celor </a:t>
            </a:r>
            <a:r>
              <a:rPr sz="2000" b="1" spc="-10" dirty="0">
                <a:latin typeface="Times New Roman"/>
                <a:cs typeface="Times New Roman"/>
              </a:rPr>
              <a:t>doua</a:t>
            </a:r>
            <a:r>
              <a:rPr sz="2000" b="1" spc="30" dirty="0">
                <a:latin typeface="Times New Roman"/>
                <a:cs typeface="Times New Roman"/>
              </a:rPr>
              <a:t> </a:t>
            </a:r>
            <a:r>
              <a:rPr sz="2000" b="1" spc="-60" dirty="0">
                <a:latin typeface="Times New Roman"/>
                <a:cs typeface="Times New Roman"/>
              </a:rPr>
              <a:t>variabile;</a:t>
            </a:r>
            <a:endParaRPr sz="2000" dirty="0">
              <a:latin typeface="Times New Roman"/>
              <a:cs typeface="Times New Roman"/>
            </a:endParaRPr>
          </a:p>
          <a:p>
            <a:pPr marL="12700" marR="5080" indent="636905">
              <a:lnSpc>
                <a:spcPts val="2420"/>
              </a:lnSpc>
              <a:spcBef>
                <a:spcPts val="50"/>
              </a:spcBef>
              <a:tabLst>
                <a:tab pos="1137285" algn="l"/>
                <a:tab pos="1443355" algn="l"/>
                <a:tab pos="1925320" algn="l"/>
                <a:tab pos="2519680" algn="l"/>
                <a:tab pos="3449320" algn="l"/>
              </a:tabLst>
            </a:pPr>
            <a:r>
              <a:rPr sz="2000" b="1" spc="-50" dirty="0">
                <a:solidFill>
                  <a:srgbClr val="0000CC"/>
                </a:solidFill>
                <a:latin typeface="Times New Roman"/>
                <a:cs typeface="Times New Roman"/>
              </a:rPr>
              <a:t>M</a:t>
            </a:r>
            <a:r>
              <a:rPr sz="2000" b="1" spc="-20" dirty="0">
                <a:solidFill>
                  <a:srgbClr val="0000CC"/>
                </a:solidFill>
                <a:latin typeface="Times New Roman"/>
                <a:cs typeface="Times New Roman"/>
              </a:rPr>
              <a:t>x</a:t>
            </a:r>
            <a:r>
              <a:rPr sz="2000" b="1" dirty="0">
                <a:latin typeface="Times New Roman"/>
                <a:cs typeface="Times New Roman"/>
              </a:rPr>
              <a:t>	</a:t>
            </a:r>
            <a:r>
              <a:rPr sz="2000" b="1" spc="40" dirty="0">
                <a:latin typeface="Times New Roman"/>
                <a:cs typeface="Times New Roman"/>
              </a:rPr>
              <a:t>s</a:t>
            </a:r>
            <a:r>
              <a:rPr sz="2000" b="1" spc="25" dirty="0">
                <a:latin typeface="Times New Roman"/>
                <a:cs typeface="Times New Roman"/>
              </a:rPr>
              <a:t>i</a:t>
            </a:r>
            <a:r>
              <a:rPr sz="2000" b="1" dirty="0">
                <a:latin typeface="Times New Roman"/>
                <a:cs typeface="Times New Roman"/>
              </a:rPr>
              <a:t>	</a:t>
            </a:r>
            <a:r>
              <a:rPr sz="2000" b="1" spc="-60" dirty="0">
                <a:solidFill>
                  <a:srgbClr val="0000CC"/>
                </a:solidFill>
                <a:latin typeface="Times New Roman"/>
                <a:cs typeface="Times New Roman"/>
              </a:rPr>
              <a:t>My</a:t>
            </a:r>
            <a:r>
              <a:rPr sz="2000" b="1" dirty="0">
                <a:latin typeface="Times New Roman"/>
                <a:cs typeface="Times New Roman"/>
              </a:rPr>
              <a:t>	sunt	</a:t>
            </a:r>
            <a:r>
              <a:rPr sz="2000" b="1" spc="20" dirty="0">
                <a:latin typeface="Times New Roman"/>
                <a:cs typeface="Times New Roman"/>
              </a:rPr>
              <a:t>me</a:t>
            </a:r>
            <a:r>
              <a:rPr sz="2000" b="1" dirty="0">
                <a:latin typeface="Times New Roman"/>
                <a:cs typeface="Times New Roman"/>
              </a:rPr>
              <a:t>diil</a:t>
            </a:r>
            <a:r>
              <a:rPr sz="2000" b="1" spc="10" dirty="0">
                <a:latin typeface="Times New Roman"/>
                <a:cs typeface="Times New Roman"/>
              </a:rPr>
              <a:t>e</a:t>
            </a:r>
            <a:r>
              <a:rPr sz="2000" b="1" dirty="0">
                <a:latin typeface="Times New Roman"/>
                <a:cs typeface="Times New Roman"/>
              </a:rPr>
              <a:t>	</a:t>
            </a:r>
            <a:r>
              <a:rPr sz="2000" b="1" spc="50" dirty="0">
                <a:latin typeface="Times New Roman"/>
                <a:cs typeface="Times New Roman"/>
              </a:rPr>
              <a:t>c</a:t>
            </a:r>
            <a:r>
              <a:rPr sz="2000" b="1" spc="40" dirty="0">
                <a:latin typeface="Times New Roman"/>
                <a:cs typeface="Times New Roman"/>
              </a:rPr>
              <a:t>e</a:t>
            </a:r>
            <a:r>
              <a:rPr sz="2000" b="1" spc="-60" dirty="0">
                <a:latin typeface="Times New Roman"/>
                <a:cs typeface="Times New Roman"/>
              </a:rPr>
              <a:t>lor  </a:t>
            </a:r>
            <a:r>
              <a:rPr sz="2000" b="1" spc="-10" dirty="0">
                <a:latin typeface="Times New Roman"/>
                <a:cs typeface="Times New Roman"/>
              </a:rPr>
              <a:t>doua</a:t>
            </a:r>
            <a:r>
              <a:rPr sz="2000" b="1" spc="-20" dirty="0">
                <a:latin typeface="Times New Roman"/>
                <a:cs typeface="Times New Roman"/>
              </a:rPr>
              <a:t> </a:t>
            </a:r>
            <a:r>
              <a:rPr sz="2000" b="1" spc="-45" dirty="0">
                <a:latin typeface="Times New Roman"/>
                <a:cs typeface="Times New Roman"/>
              </a:rPr>
              <a:t>variabile.</a:t>
            </a:r>
            <a:endParaRPr sz="2000" dirty="0">
              <a:latin typeface="Times New Roman"/>
              <a:cs typeface="Times New Roman"/>
            </a:endParaRPr>
          </a:p>
        </p:txBody>
      </p:sp>
      <p:sp>
        <p:nvSpPr>
          <p:cNvPr id="21" name="object 21"/>
          <p:cNvSpPr txBox="1"/>
          <p:nvPr/>
        </p:nvSpPr>
        <p:spPr>
          <a:xfrm>
            <a:off x="1120546" y="3861308"/>
            <a:ext cx="568325" cy="504625"/>
          </a:xfrm>
          <a:prstGeom prst="rect">
            <a:avLst/>
          </a:prstGeom>
        </p:spPr>
        <p:txBody>
          <a:bodyPr vert="horz" wrap="square" lIns="0" tIns="12065" rIns="0" bIns="0" rtlCol="0">
            <a:spAutoFit/>
          </a:bodyPr>
          <a:lstStyle/>
          <a:p>
            <a:pPr marL="12700">
              <a:lnSpc>
                <a:spcPct val="100000"/>
              </a:lnSpc>
              <a:spcBef>
                <a:spcPts val="95"/>
              </a:spcBef>
            </a:pPr>
            <a:r>
              <a:rPr sz="3200" b="1" spc="-775" dirty="0">
                <a:latin typeface="Arial Black"/>
                <a:cs typeface="Arial Black"/>
              </a:rPr>
              <a:t>𝑟</a:t>
            </a:r>
            <a:r>
              <a:rPr sz="3200" b="1" spc="-645" dirty="0">
                <a:latin typeface="Arial Black"/>
                <a:cs typeface="Arial Black"/>
              </a:rPr>
              <a:t> </a:t>
            </a:r>
            <a:r>
              <a:rPr lang="en-US" sz="3200" b="1" spc="-645" dirty="0" smtClean="0">
                <a:latin typeface="Arial Black"/>
                <a:cs typeface="Arial Black"/>
              </a:rPr>
              <a:t> </a:t>
            </a:r>
            <a:r>
              <a:rPr lang="en-US" sz="2800" spc="-645" dirty="0" smtClean="0">
                <a:latin typeface="Arial Black"/>
                <a:cs typeface="Arial Black"/>
              </a:rPr>
              <a:t> </a:t>
            </a:r>
            <a:r>
              <a:rPr sz="2800" spc="240" dirty="0" smtClean="0">
                <a:latin typeface="Arial Black"/>
                <a:cs typeface="Arial Black"/>
              </a:rPr>
              <a:t>=</a:t>
            </a:r>
            <a:r>
              <a:rPr lang="en-US" sz="2800" spc="240" dirty="0" smtClean="0">
                <a:latin typeface="Arial Black"/>
                <a:cs typeface="Arial Black"/>
              </a:rPr>
              <a:t> </a:t>
            </a:r>
            <a:endParaRPr sz="2800" dirty="0">
              <a:latin typeface="Arial Black"/>
              <a:cs typeface="Arial Black"/>
            </a:endParaRPr>
          </a:p>
        </p:txBody>
      </p:sp>
      <p:sp>
        <p:nvSpPr>
          <p:cNvPr id="22" name="object 22"/>
          <p:cNvSpPr/>
          <p:nvPr/>
        </p:nvSpPr>
        <p:spPr>
          <a:xfrm>
            <a:off x="1773173" y="4115434"/>
            <a:ext cx="3467100" cy="22860"/>
          </a:xfrm>
          <a:custGeom>
            <a:avLst/>
            <a:gdLst/>
            <a:ahLst/>
            <a:cxnLst/>
            <a:rect l="l" t="t" r="r" b="b"/>
            <a:pathLst>
              <a:path w="3467100" h="22860">
                <a:moveTo>
                  <a:pt x="3467100" y="0"/>
                </a:moveTo>
                <a:lnTo>
                  <a:pt x="0" y="0"/>
                </a:lnTo>
                <a:lnTo>
                  <a:pt x="0" y="22859"/>
                </a:lnTo>
                <a:lnTo>
                  <a:pt x="3467100" y="22859"/>
                </a:lnTo>
                <a:lnTo>
                  <a:pt x="3467100" y="0"/>
                </a:lnTo>
                <a:close/>
              </a:path>
            </a:pathLst>
          </a:custGeom>
          <a:solidFill>
            <a:srgbClr val="000000"/>
          </a:solidFill>
        </p:spPr>
        <p:txBody>
          <a:bodyPr wrap="square" lIns="0" tIns="0" rIns="0" bIns="0" rtlCol="0"/>
          <a:lstStyle/>
          <a:p>
            <a:endParaRPr/>
          </a:p>
        </p:txBody>
      </p:sp>
      <p:sp>
        <p:nvSpPr>
          <p:cNvPr id="23" name="object 23"/>
          <p:cNvSpPr/>
          <p:nvPr/>
        </p:nvSpPr>
        <p:spPr>
          <a:xfrm>
            <a:off x="2057400" y="3681984"/>
            <a:ext cx="1313815" cy="328930"/>
          </a:xfrm>
          <a:custGeom>
            <a:avLst/>
            <a:gdLst/>
            <a:ahLst/>
            <a:cxnLst/>
            <a:rect l="l" t="t" r="r" b="b"/>
            <a:pathLst>
              <a:path w="1313814" h="328929">
                <a:moveTo>
                  <a:pt x="1208404" y="0"/>
                </a:moveTo>
                <a:lnTo>
                  <a:pt x="1203705" y="13335"/>
                </a:lnTo>
                <a:lnTo>
                  <a:pt x="1222755" y="21595"/>
                </a:lnTo>
                <a:lnTo>
                  <a:pt x="1239139" y="33035"/>
                </a:lnTo>
                <a:lnTo>
                  <a:pt x="1263903" y="65405"/>
                </a:lnTo>
                <a:lnTo>
                  <a:pt x="1278477" y="109156"/>
                </a:lnTo>
                <a:lnTo>
                  <a:pt x="1283335" y="162814"/>
                </a:lnTo>
                <a:lnTo>
                  <a:pt x="1282118" y="191845"/>
                </a:lnTo>
                <a:lnTo>
                  <a:pt x="1272351" y="241859"/>
                </a:lnTo>
                <a:lnTo>
                  <a:pt x="1252773" y="280912"/>
                </a:lnTo>
                <a:lnTo>
                  <a:pt x="1223004" y="307288"/>
                </a:lnTo>
                <a:lnTo>
                  <a:pt x="1204214" y="315595"/>
                </a:lnTo>
                <a:lnTo>
                  <a:pt x="1208404" y="328930"/>
                </a:lnTo>
                <a:lnTo>
                  <a:pt x="1253283" y="307879"/>
                </a:lnTo>
                <a:lnTo>
                  <a:pt x="1286255" y="271399"/>
                </a:lnTo>
                <a:lnTo>
                  <a:pt x="1306544" y="222662"/>
                </a:lnTo>
                <a:lnTo>
                  <a:pt x="1313307" y="164592"/>
                </a:lnTo>
                <a:lnTo>
                  <a:pt x="1311614" y="134417"/>
                </a:lnTo>
                <a:lnTo>
                  <a:pt x="1298037" y="80974"/>
                </a:lnTo>
                <a:lnTo>
                  <a:pt x="1271127" y="37415"/>
                </a:lnTo>
                <a:lnTo>
                  <a:pt x="1232265" y="8598"/>
                </a:lnTo>
                <a:lnTo>
                  <a:pt x="1208404" y="0"/>
                </a:lnTo>
                <a:close/>
              </a:path>
              <a:path w="1313814" h="328929">
                <a:moveTo>
                  <a:pt x="104901" y="0"/>
                </a:moveTo>
                <a:lnTo>
                  <a:pt x="60134" y="21066"/>
                </a:lnTo>
                <a:lnTo>
                  <a:pt x="27177" y="57658"/>
                </a:lnTo>
                <a:lnTo>
                  <a:pt x="6778" y="106553"/>
                </a:lnTo>
                <a:lnTo>
                  <a:pt x="0" y="164592"/>
                </a:lnTo>
                <a:lnTo>
                  <a:pt x="1690" y="194782"/>
                </a:lnTo>
                <a:lnTo>
                  <a:pt x="15216" y="248209"/>
                </a:lnTo>
                <a:lnTo>
                  <a:pt x="42054" y="291568"/>
                </a:lnTo>
                <a:lnTo>
                  <a:pt x="80968" y="320333"/>
                </a:lnTo>
                <a:lnTo>
                  <a:pt x="104901" y="328930"/>
                </a:lnTo>
                <a:lnTo>
                  <a:pt x="109093" y="315595"/>
                </a:lnTo>
                <a:lnTo>
                  <a:pt x="90356" y="307288"/>
                </a:lnTo>
                <a:lnTo>
                  <a:pt x="74168" y="295719"/>
                </a:lnTo>
                <a:lnTo>
                  <a:pt x="49530" y="262890"/>
                </a:lnTo>
                <a:lnTo>
                  <a:pt x="34893" y="218186"/>
                </a:lnTo>
                <a:lnTo>
                  <a:pt x="29972" y="162814"/>
                </a:lnTo>
                <a:lnTo>
                  <a:pt x="31206" y="134735"/>
                </a:lnTo>
                <a:lnTo>
                  <a:pt x="41009" y="86054"/>
                </a:lnTo>
                <a:lnTo>
                  <a:pt x="60577" y="47642"/>
                </a:lnTo>
                <a:lnTo>
                  <a:pt x="90624" y="21595"/>
                </a:lnTo>
                <a:lnTo>
                  <a:pt x="109600" y="13335"/>
                </a:lnTo>
                <a:lnTo>
                  <a:pt x="104901" y="0"/>
                </a:lnTo>
                <a:close/>
              </a:path>
            </a:pathLst>
          </a:custGeom>
          <a:solidFill>
            <a:srgbClr val="000000"/>
          </a:solidFill>
        </p:spPr>
        <p:txBody>
          <a:bodyPr wrap="square" lIns="0" tIns="0" rIns="0" bIns="0" rtlCol="0"/>
          <a:lstStyle/>
          <a:p>
            <a:endParaRPr/>
          </a:p>
        </p:txBody>
      </p:sp>
      <p:sp>
        <p:nvSpPr>
          <p:cNvPr id="24" name="object 24"/>
          <p:cNvSpPr/>
          <p:nvPr/>
        </p:nvSpPr>
        <p:spPr>
          <a:xfrm>
            <a:off x="3855720" y="3631819"/>
            <a:ext cx="1353185" cy="429259"/>
          </a:xfrm>
          <a:custGeom>
            <a:avLst/>
            <a:gdLst/>
            <a:ahLst/>
            <a:cxnLst/>
            <a:rect l="l" t="t" r="r" b="b"/>
            <a:pathLst>
              <a:path w="1353185" h="429260">
                <a:moveTo>
                  <a:pt x="1240154" y="0"/>
                </a:moveTo>
                <a:lnTo>
                  <a:pt x="1235837" y="14223"/>
                </a:lnTo>
                <a:lnTo>
                  <a:pt x="1255527" y="24461"/>
                </a:lnTo>
                <a:lnTo>
                  <a:pt x="1272682" y="39354"/>
                </a:lnTo>
                <a:lnTo>
                  <a:pt x="1299337" y="83057"/>
                </a:lnTo>
                <a:lnTo>
                  <a:pt x="1315561" y="142525"/>
                </a:lnTo>
                <a:lnTo>
                  <a:pt x="1320927" y="214756"/>
                </a:lnTo>
                <a:lnTo>
                  <a:pt x="1319589" y="252331"/>
                </a:lnTo>
                <a:lnTo>
                  <a:pt x="1308818" y="318002"/>
                </a:lnTo>
                <a:lnTo>
                  <a:pt x="1287289" y="370222"/>
                </a:lnTo>
                <a:lnTo>
                  <a:pt x="1255527" y="404564"/>
                </a:lnTo>
                <a:lnTo>
                  <a:pt x="1235837" y="414781"/>
                </a:lnTo>
                <a:lnTo>
                  <a:pt x="1240154" y="429005"/>
                </a:lnTo>
                <a:lnTo>
                  <a:pt x="1288065" y="403463"/>
                </a:lnTo>
                <a:lnTo>
                  <a:pt x="1323593" y="355345"/>
                </a:lnTo>
                <a:lnTo>
                  <a:pt x="1345596" y="290401"/>
                </a:lnTo>
                <a:lnTo>
                  <a:pt x="1352930" y="214502"/>
                </a:lnTo>
                <a:lnTo>
                  <a:pt x="1351097" y="175210"/>
                </a:lnTo>
                <a:lnTo>
                  <a:pt x="1336428" y="104864"/>
                </a:lnTo>
                <a:lnTo>
                  <a:pt x="1307377" y="46827"/>
                </a:lnTo>
                <a:lnTo>
                  <a:pt x="1265658" y="9957"/>
                </a:lnTo>
                <a:lnTo>
                  <a:pt x="1240154" y="0"/>
                </a:lnTo>
                <a:close/>
              </a:path>
              <a:path w="1353185" h="429260">
                <a:moveTo>
                  <a:pt x="112775" y="0"/>
                </a:moveTo>
                <a:lnTo>
                  <a:pt x="64865" y="25558"/>
                </a:lnTo>
                <a:lnTo>
                  <a:pt x="29337" y="73786"/>
                </a:lnTo>
                <a:lnTo>
                  <a:pt x="7334" y="138668"/>
                </a:lnTo>
                <a:lnTo>
                  <a:pt x="0" y="214502"/>
                </a:lnTo>
                <a:lnTo>
                  <a:pt x="1833" y="253815"/>
                </a:lnTo>
                <a:lnTo>
                  <a:pt x="16502" y="324248"/>
                </a:lnTo>
                <a:lnTo>
                  <a:pt x="45553" y="382232"/>
                </a:lnTo>
                <a:lnTo>
                  <a:pt x="87272" y="419050"/>
                </a:lnTo>
                <a:lnTo>
                  <a:pt x="112775" y="429005"/>
                </a:lnTo>
                <a:lnTo>
                  <a:pt x="117093" y="414781"/>
                </a:lnTo>
                <a:lnTo>
                  <a:pt x="97347" y="404564"/>
                </a:lnTo>
                <a:lnTo>
                  <a:pt x="80184" y="389715"/>
                </a:lnTo>
                <a:lnTo>
                  <a:pt x="53466" y="346074"/>
                </a:lnTo>
                <a:lnTo>
                  <a:pt x="37290" y="286750"/>
                </a:lnTo>
                <a:lnTo>
                  <a:pt x="31876" y="214756"/>
                </a:lnTo>
                <a:lnTo>
                  <a:pt x="33232" y="177034"/>
                </a:lnTo>
                <a:lnTo>
                  <a:pt x="44039" y="111208"/>
                </a:lnTo>
                <a:lnTo>
                  <a:pt x="65569" y="58890"/>
                </a:lnTo>
                <a:lnTo>
                  <a:pt x="97347" y="24461"/>
                </a:lnTo>
                <a:lnTo>
                  <a:pt x="117093" y="14223"/>
                </a:lnTo>
                <a:lnTo>
                  <a:pt x="112775" y="0"/>
                </a:lnTo>
                <a:close/>
              </a:path>
            </a:pathLst>
          </a:custGeom>
          <a:solidFill>
            <a:srgbClr val="000000"/>
          </a:solidFill>
        </p:spPr>
        <p:txBody>
          <a:bodyPr wrap="square" lIns="0" tIns="0" rIns="0" bIns="0" rtlCol="0"/>
          <a:lstStyle/>
          <a:p>
            <a:endParaRPr/>
          </a:p>
        </p:txBody>
      </p:sp>
      <p:sp>
        <p:nvSpPr>
          <p:cNvPr id="25" name="object 25"/>
          <p:cNvSpPr txBox="1"/>
          <p:nvPr/>
        </p:nvSpPr>
        <p:spPr>
          <a:xfrm>
            <a:off x="1697482" y="3488842"/>
            <a:ext cx="3636518" cy="1061720"/>
          </a:xfrm>
          <a:prstGeom prst="rect">
            <a:avLst/>
          </a:prstGeom>
        </p:spPr>
        <p:txBody>
          <a:bodyPr vert="horz" wrap="square" lIns="0" tIns="104139" rIns="0" bIns="0" rtlCol="0">
            <a:spAutoFit/>
          </a:bodyPr>
          <a:lstStyle/>
          <a:p>
            <a:pPr marL="76200">
              <a:lnSpc>
                <a:spcPct val="100000"/>
              </a:lnSpc>
              <a:spcBef>
                <a:spcPts val="819"/>
              </a:spcBef>
              <a:tabLst>
                <a:tab pos="1784350" algn="l"/>
                <a:tab pos="2287270" algn="l"/>
              </a:tabLst>
            </a:pPr>
            <a:r>
              <a:rPr lang="el-GR" sz="4200" spc="-172" baseline="1984" dirty="0" smtClean="0">
                <a:latin typeface="Arial Black"/>
                <a:cs typeface="Arial Black"/>
              </a:rPr>
              <a:t>Σ</a:t>
            </a:r>
            <a:r>
              <a:rPr lang="en-US" sz="4200" spc="-172" baseline="1984" dirty="0" smtClean="0">
                <a:latin typeface="Arial Black"/>
                <a:cs typeface="Arial Black"/>
              </a:rPr>
              <a:t>  </a:t>
            </a:r>
            <a:r>
              <a:rPr sz="2800" spc="-615" dirty="0" smtClean="0">
                <a:latin typeface="Arial Black"/>
                <a:cs typeface="Arial Black"/>
              </a:rPr>
              <a:t>𝑥</a:t>
            </a:r>
            <a:r>
              <a:rPr sz="2800" spc="-700" dirty="0" smtClean="0">
                <a:latin typeface="Arial Black"/>
                <a:cs typeface="Arial Black"/>
              </a:rPr>
              <a:t> </a:t>
            </a:r>
            <a:r>
              <a:rPr lang="en-US" sz="2800" spc="-700" dirty="0" smtClean="0">
                <a:latin typeface="Arial Black"/>
                <a:cs typeface="Arial Black"/>
              </a:rPr>
              <a:t>   </a:t>
            </a:r>
            <a:r>
              <a:rPr sz="2800" spc="240" dirty="0" smtClean="0">
                <a:latin typeface="Arial Black"/>
                <a:cs typeface="Arial Black"/>
              </a:rPr>
              <a:t>−</a:t>
            </a:r>
            <a:r>
              <a:rPr sz="2800" spc="-315" dirty="0" smtClean="0">
                <a:latin typeface="Arial Black"/>
                <a:cs typeface="Arial Black"/>
              </a:rPr>
              <a:t> </a:t>
            </a:r>
            <a:r>
              <a:rPr sz="2800" spc="-110" dirty="0">
                <a:latin typeface="Arial Black"/>
                <a:cs typeface="Arial Black"/>
              </a:rPr>
              <a:t>𝑀</a:t>
            </a:r>
            <a:r>
              <a:rPr sz="3075" spc="-165" baseline="-16260" dirty="0">
                <a:latin typeface="Arial Black"/>
                <a:cs typeface="Arial Black"/>
              </a:rPr>
              <a:t>𝑥	</a:t>
            </a:r>
            <a:r>
              <a:rPr sz="2800" spc="240" dirty="0">
                <a:latin typeface="Arial Black"/>
                <a:cs typeface="Arial Black"/>
              </a:rPr>
              <a:t>−	</a:t>
            </a:r>
            <a:r>
              <a:rPr sz="2800" spc="-540" dirty="0">
                <a:latin typeface="Arial Black"/>
                <a:cs typeface="Arial Black"/>
              </a:rPr>
              <a:t>𝑦 </a:t>
            </a:r>
            <a:r>
              <a:rPr lang="en-US" sz="2800" spc="-540" dirty="0" smtClean="0">
                <a:latin typeface="Arial Black"/>
                <a:cs typeface="Arial Black"/>
              </a:rPr>
              <a:t>  </a:t>
            </a:r>
            <a:r>
              <a:rPr sz="2800" spc="240" dirty="0" smtClean="0">
                <a:latin typeface="Arial Black"/>
                <a:cs typeface="Arial Black"/>
              </a:rPr>
              <a:t>−</a:t>
            </a:r>
            <a:r>
              <a:rPr sz="2800" spc="-500" dirty="0" smtClean="0">
                <a:latin typeface="Arial Black"/>
                <a:cs typeface="Arial Black"/>
              </a:rPr>
              <a:t> </a:t>
            </a:r>
            <a:r>
              <a:rPr sz="2800" spc="-75" dirty="0">
                <a:latin typeface="Arial Black"/>
                <a:cs typeface="Arial Black"/>
              </a:rPr>
              <a:t>𝑀</a:t>
            </a:r>
            <a:r>
              <a:rPr sz="3075" spc="-112" baseline="-16260" dirty="0">
                <a:latin typeface="Arial Black"/>
                <a:cs typeface="Arial Black"/>
              </a:rPr>
              <a:t>𝑦</a:t>
            </a:r>
            <a:endParaRPr sz="3075" baseline="-16260" dirty="0">
              <a:latin typeface="Arial Black"/>
              <a:cs typeface="Arial Black"/>
            </a:endParaRPr>
          </a:p>
          <a:p>
            <a:pPr marL="1090930">
              <a:lnSpc>
                <a:spcPct val="100000"/>
              </a:lnSpc>
              <a:spcBef>
                <a:spcPts val="720"/>
              </a:spcBef>
            </a:pPr>
            <a:r>
              <a:rPr sz="2800" spc="-500" dirty="0">
                <a:latin typeface="Arial Black"/>
                <a:cs typeface="Arial Black"/>
              </a:rPr>
              <a:t>𝑛 </a:t>
            </a:r>
            <a:r>
              <a:rPr sz="2800" spc="-145" dirty="0">
                <a:latin typeface="Arial Black"/>
                <a:cs typeface="Arial Black"/>
              </a:rPr>
              <a:t>∙ </a:t>
            </a:r>
            <a:r>
              <a:rPr sz="2800" spc="-540" dirty="0">
                <a:latin typeface="Arial Black"/>
                <a:cs typeface="Arial Black"/>
              </a:rPr>
              <a:t>𝑆</a:t>
            </a:r>
            <a:r>
              <a:rPr sz="3075" spc="-810" baseline="-16260" dirty="0">
                <a:latin typeface="Arial Black"/>
                <a:cs typeface="Arial Black"/>
              </a:rPr>
              <a:t>𝑥 </a:t>
            </a:r>
            <a:r>
              <a:rPr sz="2800" spc="-145" dirty="0">
                <a:latin typeface="Arial Black"/>
                <a:cs typeface="Arial Black"/>
              </a:rPr>
              <a:t>∙</a:t>
            </a:r>
            <a:r>
              <a:rPr sz="2800" spc="-740" dirty="0">
                <a:latin typeface="Arial Black"/>
                <a:cs typeface="Arial Black"/>
              </a:rPr>
              <a:t> </a:t>
            </a:r>
            <a:r>
              <a:rPr sz="2800" spc="-500" dirty="0">
                <a:latin typeface="Arial Black"/>
                <a:cs typeface="Arial Black"/>
              </a:rPr>
              <a:t>𝑆</a:t>
            </a:r>
            <a:r>
              <a:rPr sz="3075" spc="-750" baseline="-16260" dirty="0">
                <a:latin typeface="Arial Black"/>
                <a:cs typeface="Arial Black"/>
              </a:rPr>
              <a:t>𝑦</a:t>
            </a:r>
            <a:endParaRPr sz="3075" baseline="-16260" dirty="0">
              <a:latin typeface="Arial Black"/>
              <a:cs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7116" y="432803"/>
            <a:ext cx="7514082" cy="77191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14884" y="1557527"/>
            <a:ext cx="4357370" cy="2441575"/>
          </a:xfrm>
          <a:prstGeom prst="rect">
            <a:avLst/>
          </a:prstGeom>
          <a:solidFill>
            <a:srgbClr val="92D050"/>
          </a:solidFill>
        </p:spPr>
        <p:txBody>
          <a:bodyPr vert="horz" wrap="square" lIns="0" tIns="71755" rIns="0" bIns="0" rtlCol="0">
            <a:spAutoFit/>
          </a:bodyPr>
          <a:lstStyle/>
          <a:p>
            <a:pPr marL="90805" marR="568960">
              <a:lnSpc>
                <a:spcPct val="100000"/>
              </a:lnSpc>
              <a:spcBef>
                <a:spcPts val="565"/>
              </a:spcBef>
            </a:pPr>
            <a:r>
              <a:rPr sz="2400" dirty="0">
                <a:latin typeface="Arial Black"/>
                <a:cs typeface="Arial Black"/>
              </a:rPr>
              <a:t>Între -1 şi 0, </a:t>
            </a:r>
            <a:r>
              <a:rPr sz="2400" spc="5" dirty="0">
                <a:latin typeface="Arial Black"/>
                <a:cs typeface="Arial Black"/>
              </a:rPr>
              <a:t>legătura  dintre </a:t>
            </a:r>
            <a:r>
              <a:rPr sz="2400" spc="-5" dirty="0">
                <a:latin typeface="Arial Black"/>
                <a:cs typeface="Arial Black"/>
              </a:rPr>
              <a:t>cele două  </a:t>
            </a:r>
            <a:r>
              <a:rPr sz="2400" dirty="0">
                <a:latin typeface="Arial Black"/>
                <a:cs typeface="Arial Black"/>
              </a:rPr>
              <a:t>variabile este de </a:t>
            </a:r>
            <a:r>
              <a:rPr sz="2400" spc="-5" dirty="0">
                <a:solidFill>
                  <a:srgbClr val="FF0000"/>
                </a:solidFill>
                <a:latin typeface="Arial Black"/>
                <a:cs typeface="Arial Black"/>
              </a:rPr>
              <a:t>sens  </a:t>
            </a:r>
            <a:r>
              <a:rPr sz="2400" spc="-15" dirty="0">
                <a:solidFill>
                  <a:srgbClr val="FF0000"/>
                </a:solidFill>
                <a:latin typeface="Arial Black"/>
                <a:cs typeface="Arial Black"/>
              </a:rPr>
              <a:t>invers </a:t>
            </a:r>
            <a:r>
              <a:rPr sz="2400" dirty="0">
                <a:latin typeface="Arial Black"/>
                <a:cs typeface="Arial Black"/>
              </a:rPr>
              <a:t>şi </a:t>
            </a:r>
            <a:r>
              <a:rPr sz="2400" spc="-5" dirty="0">
                <a:latin typeface="Arial Black"/>
                <a:cs typeface="Arial Black"/>
              </a:rPr>
              <a:t>este cu </a:t>
            </a:r>
            <a:r>
              <a:rPr sz="2400" spc="-15" dirty="0">
                <a:latin typeface="Arial Black"/>
                <a:cs typeface="Arial Black"/>
              </a:rPr>
              <a:t>atât  </a:t>
            </a:r>
            <a:r>
              <a:rPr sz="2400" dirty="0">
                <a:latin typeface="Arial Black"/>
                <a:cs typeface="Arial Black"/>
              </a:rPr>
              <a:t>mai </a:t>
            </a:r>
            <a:r>
              <a:rPr sz="2400" spc="-5" dirty="0">
                <a:latin typeface="Arial Black"/>
                <a:cs typeface="Arial Black"/>
              </a:rPr>
              <a:t>intensă, </a:t>
            </a:r>
            <a:r>
              <a:rPr sz="2400" dirty="0">
                <a:latin typeface="Arial Black"/>
                <a:cs typeface="Arial Black"/>
              </a:rPr>
              <a:t>cu </a:t>
            </a:r>
            <a:r>
              <a:rPr sz="2400" spc="-5" dirty="0">
                <a:latin typeface="Arial Black"/>
                <a:cs typeface="Arial Black"/>
              </a:rPr>
              <a:t>cât</a:t>
            </a:r>
            <a:r>
              <a:rPr sz="2400" spc="-85" dirty="0">
                <a:latin typeface="Arial Black"/>
                <a:cs typeface="Arial Black"/>
              </a:rPr>
              <a:t> </a:t>
            </a:r>
            <a:r>
              <a:rPr sz="2400" dirty="0">
                <a:latin typeface="Arial Black"/>
                <a:cs typeface="Arial Black"/>
              </a:rPr>
              <a:t>se  </a:t>
            </a:r>
            <a:r>
              <a:rPr sz="2400" spc="5" dirty="0">
                <a:latin typeface="Arial Black"/>
                <a:cs typeface="Arial Black"/>
              </a:rPr>
              <a:t>apropie </a:t>
            </a:r>
            <a:r>
              <a:rPr sz="2400" dirty="0">
                <a:latin typeface="Arial Black"/>
                <a:cs typeface="Arial Black"/>
              </a:rPr>
              <a:t>de</a:t>
            </a:r>
            <a:r>
              <a:rPr sz="2400" spc="-10" dirty="0">
                <a:latin typeface="Arial Black"/>
                <a:cs typeface="Arial Black"/>
              </a:rPr>
              <a:t> </a:t>
            </a:r>
            <a:r>
              <a:rPr sz="2400" spc="-65" dirty="0">
                <a:latin typeface="Arial Black"/>
                <a:cs typeface="Arial Black"/>
              </a:rPr>
              <a:t>–1</a:t>
            </a:r>
            <a:r>
              <a:rPr sz="2400" b="1" spc="-65" dirty="0">
                <a:latin typeface="Trebuchet MS"/>
                <a:cs typeface="Trebuchet MS"/>
              </a:rPr>
              <a:t>.</a:t>
            </a:r>
            <a:endParaRPr sz="2400">
              <a:latin typeface="Trebuchet MS"/>
              <a:cs typeface="Trebuchet MS"/>
            </a:endParaRPr>
          </a:p>
        </p:txBody>
      </p:sp>
      <p:sp>
        <p:nvSpPr>
          <p:cNvPr id="4" name="object 4"/>
          <p:cNvSpPr txBox="1"/>
          <p:nvPr/>
        </p:nvSpPr>
        <p:spPr>
          <a:xfrm>
            <a:off x="4648200" y="3733800"/>
            <a:ext cx="4281170" cy="2441575"/>
          </a:xfrm>
          <a:prstGeom prst="rect">
            <a:avLst/>
          </a:prstGeom>
          <a:solidFill>
            <a:srgbClr val="FFC000"/>
          </a:solidFill>
        </p:spPr>
        <p:txBody>
          <a:bodyPr vert="horz" wrap="square" lIns="0" tIns="71755" rIns="0" bIns="0" rtlCol="0">
            <a:spAutoFit/>
          </a:bodyPr>
          <a:lstStyle/>
          <a:p>
            <a:pPr marL="55244" marR="266700">
              <a:lnSpc>
                <a:spcPct val="100000"/>
              </a:lnSpc>
              <a:spcBef>
                <a:spcPts val="565"/>
              </a:spcBef>
            </a:pPr>
            <a:r>
              <a:rPr sz="2400" dirty="0">
                <a:latin typeface="Arial Black"/>
                <a:cs typeface="Arial Black"/>
              </a:rPr>
              <a:t>Între 0 şi </a:t>
            </a:r>
            <a:r>
              <a:rPr sz="2400" spc="-5" dirty="0">
                <a:latin typeface="Arial Black"/>
                <a:cs typeface="Arial Black"/>
              </a:rPr>
              <a:t>+1, </a:t>
            </a:r>
            <a:r>
              <a:rPr sz="2400" spc="5" dirty="0">
                <a:latin typeface="Arial Black"/>
                <a:cs typeface="Arial Black"/>
              </a:rPr>
              <a:t>legătura  dintre </a:t>
            </a:r>
            <a:r>
              <a:rPr sz="2400" spc="-5" dirty="0">
                <a:latin typeface="Arial Black"/>
                <a:cs typeface="Arial Black"/>
              </a:rPr>
              <a:t>cele două  </a:t>
            </a:r>
            <a:r>
              <a:rPr sz="2400" dirty="0">
                <a:latin typeface="Arial Black"/>
                <a:cs typeface="Arial Black"/>
              </a:rPr>
              <a:t>variabile </a:t>
            </a:r>
            <a:r>
              <a:rPr sz="2400" dirty="0">
                <a:solidFill>
                  <a:srgbClr val="FF0000"/>
                </a:solidFill>
                <a:latin typeface="Arial Black"/>
                <a:cs typeface="Arial Black"/>
              </a:rPr>
              <a:t>este directă</a:t>
            </a:r>
            <a:r>
              <a:rPr sz="2400" spc="-75" dirty="0">
                <a:solidFill>
                  <a:srgbClr val="FF0000"/>
                </a:solidFill>
                <a:latin typeface="Arial Black"/>
                <a:cs typeface="Arial Black"/>
              </a:rPr>
              <a:t> </a:t>
            </a:r>
            <a:r>
              <a:rPr sz="2400" dirty="0">
                <a:latin typeface="Arial Black"/>
                <a:cs typeface="Arial Black"/>
              </a:rPr>
              <a:t>şi  </a:t>
            </a:r>
            <a:r>
              <a:rPr sz="2400" spc="-5" dirty="0">
                <a:latin typeface="Arial Black"/>
                <a:cs typeface="Arial Black"/>
              </a:rPr>
              <a:t>este cu </a:t>
            </a:r>
            <a:r>
              <a:rPr sz="2400" spc="-15" dirty="0">
                <a:latin typeface="Arial Black"/>
                <a:cs typeface="Arial Black"/>
              </a:rPr>
              <a:t>atât </a:t>
            </a:r>
            <a:r>
              <a:rPr sz="2400" spc="-5" dirty="0">
                <a:latin typeface="Arial Black"/>
                <a:cs typeface="Arial Black"/>
              </a:rPr>
              <a:t>mai  intensă, </a:t>
            </a:r>
            <a:r>
              <a:rPr sz="2400" dirty="0">
                <a:latin typeface="Arial Black"/>
                <a:cs typeface="Arial Black"/>
              </a:rPr>
              <a:t>cu cât se  </a:t>
            </a:r>
            <a:r>
              <a:rPr sz="2400" spc="5" dirty="0">
                <a:latin typeface="Arial Black"/>
                <a:cs typeface="Arial Black"/>
              </a:rPr>
              <a:t>apropie </a:t>
            </a:r>
            <a:r>
              <a:rPr sz="2400" dirty="0">
                <a:latin typeface="Arial Black"/>
                <a:cs typeface="Arial Black"/>
              </a:rPr>
              <a:t>de</a:t>
            </a:r>
            <a:r>
              <a:rPr sz="2400" spc="-20" dirty="0">
                <a:latin typeface="Arial Black"/>
                <a:cs typeface="Arial Black"/>
              </a:rPr>
              <a:t> </a:t>
            </a:r>
            <a:r>
              <a:rPr sz="2400" spc="-90" dirty="0">
                <a:latin typeface="Arial Black"/>
                <a:cs typeface="Arial Black"/>
              </a:rPr>
              <a:t>1</a:t>
            </a:r>
            <a:r>
              <a:rPr sz="2400" b="1" spc="-90" dirty="0">
                <a:latin typeface="Trebuchet MS"/>
                <a:cs typeface="Trebuchet MS"/>
              </a:rPr>
              <a:t>.</a:t>
            </a:r>
            <a:endParaRPr sz="2400" dirty="0">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77939"/>
            <a:ext cx="7835646" cy="79173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2820923" y="1942083"/>
            <a:ext cx="5890260" cy="833119"/>
            <a:chOff x="2820923" y="1942083"/>
            <a:chExt cx="5890260" cy="833119"/>
          </a:xfrm>
        </p:grpSpPr>
        <p:sp>
          <p:nvSpPr>
            <p:cNvPr id="4" name="object 4"/>
            <p:cNvSpPr/>
            <p:nvPr/>
          </p:nvSpPr>
          <p:spPr>
            <a:xfrm>
              <a:off x="2844545" y="1965197"/>
              <a:ext cx="5843270" cy="786765"/>
            </a:xfrm>
            <a:custGeom>
              <a:avLst/>
              <a:gdLst/>
              <a:ahLst/>
              <a:cxnLst/>
              <a:rect l="l" t="t" r="r" b="b"/>
              <a:pathLst>
                <a:path w="5843270" h="786764">
                  <a:moveTo>
                    <a:pt x="5711952" y="0"/>
                  </a:moveTo>
                  <a:lnTo>
                    <a:pt x="131064" y="0"/>
                  </a:lnTo>
                  <a:lnTo>
                    <a:pt x="80045" y="10298"/>
                  </a:lnTo>
                  <a:lnTo>
                    <a:pt x="38385" y="38385"/>
                  </a:lnTo>
                  <a:lnTo>
                    <a:pt x="10298" y="80045"/>
                  </a:lnTo>
                  <a:lnTo>
                    <a:pt x="0" y="131063"/>
                  </a:lnTo>
                  <a:lnTo>
                    <a:pt x="0" y="655319"/>
                  </a:lnTo>
                  <a:lnTo>
                    <a:pt x="10298" y="706338"/>
                  </a:lnTo>
                  <a:lnTo>
                    <a:pt x="38385" y="747998"/>
                  </a:lnTo>
                  <a:lnTo>
                    <a:pt x="80045" y="776085"/>
                  </a:lnTo>
                  <a:lnTo>
                    <a:pt x="131064" y="786384"/>
                  </a:lnTo>
                  <a:lnTo>
                    <a:pt x="5711952" y="786384"/>
                  </a:lnTo>
                  <a:lnTo>
                    <a:pt x="5762970" y="776085"/>
                  </a:lnTo>
                  <a:lnTo>
                    <a:pt x="5804630" y="747998"/>
                  </a:lnTo>
                  <a:lnTo>
                    <a:pt x="5832717" y="706338"/>
                  </a:lnTo>
                  <a:lnTo>
                    <a:pt x="5843015" y="655319"/>
                  </a:lnTo>
                  <a:lnTo>
                    <a:pt x="5843015" y="131063"/>
                  </a:lnTo>
                  <a:lnTo>
                    <a:pt x="5832717" y="80045"/>
                  </a:lnTo>
                  <a:lnTo>
                    <a:pt x="5804630" y="38385"/>
                  </a:lnTo>
                  <a:lnTo>
                    <a:pt x="5762970" y="10298"/>
                  </a:lnTo>
                  <a:lnTo>
                    <a:pt x="5711952" y="0"/>
                  </a:lnTo>
                  <a:close/>
                </a:path>
              </a:pathLst>
            </a:custGeom>
            <a:solidFill>
              <a:srgbClr val="EFAC00"/>
            </a:solidFill>
          </p:spPr>
          <p:txBody>
            <a:bodyPr wrap="square" lIns="0" tIns="0" rIns="0" bIns="0" rtlCol="0"/>
            <a:lstStyle/>
            <a:p>
              <a:endParaRPr/>
            </a:p>
          </p:txBody>
        </p:sp>
        <p:sp>
          <p:nvSpPr>
            <p:cNvPr id="5" name="object 5"/>
            <p:cNvSpPr/>
            <p:nvPr/>
          </p:nvSpPr>
          <p:spPr>
            <a:xfrm>
              <a:off x="2820923" y="1942083"/>
              <a:ext cx="5890260" cy="833119"/>
            </a:xfrm>
            <a:custGeom>
              <a:avLst/>
              <a:gdLst/>
              <a:ahLst/>
              <a:cxnLst/>
              <a:rect l="l" t="t" r="r" b="b"/>
              <a:pathLst>
                <a:path w="5890259" h="833119">
                  <a:moveTo>
                    <a:pt x="5735574" y="0"/>
                  </a:moveTo>
                  <a:lnTo>
                    <a:pt x="153543" y="0"/>
                  </a:lnTo>
                  <a:lnTo>
                    <a:pt x="137668" y="1270"/>
                  </a:lnTo>
                  <a:lnTo>
                    <a:pt x="93471" y="12700"/>
                  </a:lnTo>
                  <a:lnTo>
                    <a:pt x="55499" y="36830"/>
                  </a:lnTo>
                  <a:lnTo>
                    <a:pt x="44450" y="45720"/>
                  </a:lnTo>
                  <a:lnTo>
                    <a:pt x="18161" y="82550"/>
                  </a:lnTo>
                  <a:lnTo>
                    <a:pt x="2920" y="124460"/>
                  </a:lnTo>
                  <a:lnTo>
                    <a:pt x="0" y="680720"/>
                  </a:lnTo>
                  <a:lnTo>
                    <a:pt x="888" y="695960"/>
                  </a:lnTo>
                  <a:lnTo>
                    <a:pt x="12700" y="740410"/>
                  </a:lnTo>
                  <a:lnTo>
                    <a:pt x="36068" y="778510"/>
                  </a:lnTo>
                  <a:lnTo>
                    <a:pt x="69214" y="807720"/>
                  </a:lnTo>
                  <a:lnTo>
                    <a:pt x="109855" y="826770"/>
                  </a:lnTo>
                  <a:lnTo>
                    <a:pt x="140081" y="833120"/>
                  </a:lnTo>
                  <a:lnTo>
                    <a:pt x="5752592" y="833120"/>
                  </a:lnTo>
                  <a:lnTo>
                    <a:pt x="5796915" y="820420"/>
                  </a:lnTo>
                  <a:lnTo>
                    <a:pt x="5824637" y="805180"/>
                  </a:lnTo>
                  <a:lnTo>
                    <a:pt x="141477" y="805180"/>
                  </a:lnTo>
                  <a:lnTo>
                    <a:pt x="116967" y="800100"/>
                  </a:lnTo>
                  <a:lnTo>
                    <a:pt x="74168" y="775970"/>
                  </a:lnTo>
                  <a:lnTo>
                    <a:pt x="43433" y="739140"/>
                  </a:lnTo>
                  <a:lnTo>
                    <a:pt x="28956" y="692150"/>
                  </a:lnTo>
                  <a:lnTo>
                    <a:pt x="28378" y="153670"/>
                  </a:lnTo>
                  <a:lnTo>
                    <a:pt x="28956" y="140970"/>
                  </a:lnTo>
                  <a:lnTo>
                    <a:pt x="43687" y="93980"/>
                  </a:lnTo>
                  <a:lnTo>
                    <a:pt x="57403" y="74930"/>
                  </a:lnTo>
                  <a:lnTo>
                    <a:pt x="65531" y="64770"/>
                  </a:lnTo>
                  <a:lnTo>
                    <a:pt x="105790" y="38100"/>
                  </a:lnTo>
                  <a:lnTo>
                    <a:pt x="154939" y="27940"/>
                  </a:lnTo>
                  <a:lnTo>
                    <a:pt x="5822877" y="27940"/>
                  </a:lnTo>
                  <a:lnTo>
                    <a:pt x="5821172" y="26670"/>
                  </a:lnTo>
                  <a:lnTo>
                    <a:pt x="5808345" y="17780"/>
                  </a:lnTo>
                  <a:lnTo>
                    <a:pt x="5794629" y="11430"/>
                  </a:lnTo>
                  <a:lnTo>
                    <a:pt x="5780405" y="6350"/>
                  </a:lnTo>
                  <a:lnTo>
                    <a:pt x="5765546" y="2540"/>
                  </a:lnTo>
                  <a:lnTo>
                    <a:pt x="5735574" y="0"/>
                  </a:lnTo>
                  <a:close/>
                </a:path>
                <a:path w="5890259" h="833119">
                  <a:moveTo>
                    <a:pt x="5822877" y="27940"/>
                  </a:moveTo>
                  <a:lnTo>
                    <a:pt x="5735574" y="27940"/>
                  </a:lnTo>
                  <a:lnTo>
                    <a:pt x="5748782" y="29210"/>
                  </a:lnTo>
                  <a:lnTo>
                    <a:pt x="5773293" y="34290"/>
                  </a:lnTo>
                  <a:lnTo>
                    <a:pt x="5816092" y="57150"/>
                  </a:lnTo>
                  <a:lnTo>
                    <a:pt x="5846826" y="95250"/>
                  </a:lnTo>
                  <a:lnTo>
                    <a:pt x="5861304" y="142240"/>
                  </a:lnTo>
                  <a:lnTo>
                    <a:pt x="5861875" y="153670"/>
                  </a:lnTo>
                  <a:lnTo>
                    <a:pt x="5861875" y="680720"/>
                  </a:lnTo>
                  <a:lnTo>
                    <a:pt x="5851906" y="728980"/>
                  </a:lnTo>
                  <a:lnTo>
                    <a:pt x="5824728" y="768350"/>
                  </a:lnTo>
                  <a:lnTo>
                    <a:pt x="5784596" y="795020"/>
                  </a:lnTo>
                  <a:lnTo>
                    <a:pt x="5748274" y="805180"/>
                  </a:lnTo>
                  <a:lnTo>
                    <a:pt x="5824637" y="805180"/>
                  </a:lnTo>
                  <a:lnTo>
                    <a:pt x="5855716" y="775970"/>
                  </a:lnTo>
                  <a:lnTo>
                    <a:pt x="5878576" y="737870"/>
                  </a:lnTo>
                  <a:lnTo>
                    <a:pt x="5889625" y="693420"/>
                  </a:lnTo>
                  <a:lnTo>
                    <a:pt x="5890259" y="153670"/>
                  </a:lnTo>
                  <a:lnTo>
                    <a:pt x="5889371" y="138430"/>
                  </a:lnTo>
                  <a:lnTo>
                    <a:pt x="5877559" y="93980"/>
                  </a:lnTo>
                  <a:lnTo>
                    <a:pt x="5854192" y="55880"/>
                  </a:lnTo>
                  <a:lnTo>
                    <a:pt x="5833109" y="35560"/>
                  </a:lnTo>
                  <a:lnTo>
                    <a:pt x="5822877" y="27940"/>
                  </a:lnTo>
                  <a:close/>
                </a:path>
                <a:path w="5890259" h="833119">
                  <a:moveTo>
                    <a:pt x="5748274" y="38100"/>
                  </a:moveTo>
                  <a:lnTo>
                    <a:pt x="143382" y="38100"/>
                  </a:lnTo>
                  <a:lnTo>
                    <a:pt x="120650" y="43180"/>
                  </a:lnTo>
                  <a:lnTo>
                    <a:pt x="109855" y="46990"/>
                  </a:lnTo>
                  <a:lnTo>
                    <a:pt x="99694" y="52070"/>
                  </a:lnTo>
                  <a:lnTo>
                    <a:pt x="89915" y="57150"/>
                  </a:lnTo>
                  <a:lnTo>
                    <a:pt x="80771" y="64770"/>
                  </a:lnTo>
                  <a:lnTo>
                    <a:pt x="72517" y="71120"/>
                  </a:lnTo>
                  <a:lnTo>
                    <a:pt x="47243" y="109220"/>
                  </a:lnTo>
                  <a:lnTo>
                    <a:pt x="37909" y="153670"/>
                  </a:lnTo>
                  <a:lnTo>
                    <a:pt x="37845" y="680720"/>
                  </a:lnTo>
                  <a:lnTo>
                    <a:pt x="38353" y="690880"/>
                  </a:lnTo>
                  <a:lnTo>
                    <a:pt x="51562" y="734060"/>
                  </a:lnTo>
                  <a:lnTo>
                    <a:pt x="79756" y="768350"/>
                  </a:lnTo>
                  <a:lnTo>
                    <a:pt x="119252" y="789940"/>
                  </a:lnTo>
                  <a:lnTo>
                    <a:pt x="154686" y="796290"/>
                  </a:lnTo>
                  <a:lnTo>
                    <a:pt x="5734811" y="796290"/>
                  </a:lnTo>
                  <a:lnTo>
                    <a:pt x="5758433" y="793750"/>
                  </a:lnTo>
                  <a:lnTo>
                    <a:pt x="5769736" y="791210"/>
                  </a:lnTo>
                  <a:lnTo>
                    <a:pt x="5780405" y="787400"/>
                  </a:lnTo>
                  <a:lnTo>
                    <a:pt x="5782976" y="786130"/>
                  </a:lnTo>
                  <a:lnTo>
                    <a:pt x="142367" y="786130"/>
                  </a:lnTo>
                  <a:lnTo>
                    <a:pt x="121665" y="781050"/>
                  </a:lnTo>
                  <a:lnTo>
                    <a:pt x="85470" y="760730"/>
                  </a:lnTo>
                  <a:lnTo>
                    <a:pt x="59562" y="728980"/>
                  </a:lnTo>
                  <a:lnTo>
                    <a:pt x="47625" y="688340"/>
                  </a:lnTo>
                  <a:lnTo>
                    <a:pt x="47307" y="153670"/>
                  </a:lnTo>
                  <a:lnTo>
                    <a:pt x="47878" y="142240"/>
                  </a:lnTo>
                  <a:lnTo>
                    <a:pt x="60706" y="102870"/>
                  </a:lnTo>
                  <a:lnTo>
                    <a:pt x="72517" y="86360"/>
                  </a:lnTo>
                  <a:lnTo>
                    <a:pt x="79628" y="77470"/>
                  </a:lnTo>
                  <a:lnTo>
                    <a:pt x="114045" y="55880"/>
                  </a:lnTo>
                  <a:lnTo>
                    <a:pt x="155828" y="46990"/>
                  </a:lnTo>
                  <a:lnTo>
                    <a:pt x="5781802" y="46990"/>
                  </a:lnTo>
                  <a:lnTo>
                    <a:pt x="5771007" y="43180"/>
                  </a:lnTo>
                  <a:lnTo>
                    <a:pt x="5748274" y="38100"/>
                  </a:lnTo>
                  <a:close/>
                </a:path>
                <a:path w="5890259" h="833119">
                  <a:moveTo>
                    <a:pt x="5781802" y="46990"/>
                  </a:moveTo>
                  <a:lnTo>
                    <a:pt x="5735574" y="46990"/>
                  </a:lnTo>
                  <a:lnTo>
                    <a:pt x="5747893" y="48260"/>
                  </a:lnTo>
                  <a:lnTo>
                    <a:pt x="5758307" y="49530"/>
                  </a:lnTo>
                  <a:lnTo>
                    <a:pt x="5796533" y="66040"/>
                  </a:lnTo>
                  <a:lnTo>
                    <a:pt x="5825362" y="95250"/>
                  </a:lnTo>
                  <a:lnTo>
                    <a:pt x="5841110" y="134620"/>
                  </a:lnTo>
                  <a:lnTo>
                    <a:pt x="5842945" y="680720"/>
                  </a:lnTo>
                  <a:lnTo>
                    <a:pt x="5842381" y="690880"/>
                  </a:lnTo>
                  <a:lnTo>
                    <a:pt x="5829554" y="731520"/>
                  </a:lnTo>
                  <a:lnTo>
                    <a:pt x="5803010" y="763270"/>
                  </a:lnTo>
                  <a:lnTo>
                    <a:pt x="5794756" y="768350"/>
                  </a:lnTo>
                  <a:lnTo>
                    <a:pt x="5785739" y="774700"/>
                  </a:lnTo>
                  <a:lnTo>
                    <a:pt x="5776341" y="778510"/>
                  </a:lnTo>
                  <a:lnTo>
                    <a:pt x="5766434" y="782320"/>
                  </a:lnTo>
                  <a:lnTo>
                    <a:pt x="5756021" y="784860"/>
                  </a:lnTo>
                  <a:lnTo>
                    <a:pt x="5745353" y="786130"/>
                  </a:lnTo>
                  <a:lnTo>
                    <a:pt x="5782976" y="786130"/>
                  </a:lnTo>
                  <a:lnTo>
                    <a:pt x="5817743" y="762000"/>
                  </a:lnTo>
                  <a:lnTo>
                    <a:pt x="5843016" y="725170"/>
                  </a:lnTo>
                  <a:lnTo>
                    <a:pt x="5852350" y="680720"/>
                  </a:lnTo>
                  <a:lnTo>
                    <a:pt x="5852414" y="678180"/>
                  </a:lnTo>
                  <a:lnTo>
                    <a:pt x="5852414" y="153670"/>
                  </a:lnTo>
                  <a:lnTo>
                    <a:pt x="5843651" y="110490"/>
                  </a:lnTo>
                  <a:lnTo>
                    <a:pt x="5818758" y="72390"/>
                  </a:lnTo>
                  <a:lnTo>
                    <a:pt x="5791834" y="52070"/>
                  </a:lnTo>
                  <a:lnTo>
                    <a:pt x="5781802" y="4699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2946019" y="2166061"/>
            <a:ext cx="4191635" cy="331470"/>
          </a:xfrm>
          <a:prstGeom prst="rect">
            <a:avLst/>
          </a:prstGeom>
        </p:spPr>
        <p:txBody>
          <a:bodyPr vert="horz" wrap="square" lIns="0" tIns="13335" rIns="0" bIns="0" rtlCol="0">
            <a:spAutoFit/>
          </a:bodyPr>
          <a:lstStyle/>
          <a:p>
            <a:pPr marL="12700">
              <a:lnSpc>
                <a:spcPct val="100000"/>
              </a:lnSpc>
              <a:spcBef>
                <a:spcPts val="105"/>
              </a:spcBef>
            </a:pPr>
            <a:r>
              <a:rPr sz="2000" b="1" dirty="0">
                <a:latin typeface="Times New Roman"/>
                <a:cs typeface="Times New Roman"/>
              </a:rPr>
              <a:t>0-0,25 indică o </a:t>
            </a:r>
            <a:r>
              <a:rPr sz="2000" b="1" spc="-5" dirty="0">
                <a:latin typeface="Times New Roman"/>
                <a:cs typeface="Times New Roman"/>
              </a:rPr>
              <a:t>corelaţie slabă sau</a:t>
            </a:r>
            <a:r>
              <a:rPr sz="2000" b="1" spc="-85" dirty="0">
                <a:latin typeface="Times New Roman"/>
                <a:cs typeface="Times New Roman"/>
              </a:rPr>
              <a:t> </a:t>
            </a:r>
            <a:r>
              <a:rPr sz="2000" b="1" spc="-5" dirty="0">
                <a:latin typeface="Times New Roman"/>
                <a:cs typeface="Times New Roman"/>
              </a:rPr>
              <a:t>nulă</a:t>
            </a:r>
            <a:endParaRPr sz="2000">
              <a:latin typeface="Times New Roman"/>
              <a:cs typeface="Times New Roman"/>
            </a:endParaRPr>
          </a:p>
        </p:txBody>
      </p:sp>
      <p:grpSp>
        <p:nvGrpSpPr>
          <p:cNvPr id="7" name="object 7"/>
          <p:cNvGrpSpPr/>
          <p:nvPr/>
        </p:nvGrpSpPr>
        <p:grpSpPr>
          <a:xfrm>
            <a:off x="2820923" y="2848864"/>
            <a:ext cx="5890260" cy="833119"/>
            <a:chOff x="2820923" y="2848864"/>
            <a:chExt cx="5890260" cy="833119"/>
          </a:xfrm>
        </p:grpSpPr>
        <p:sp>
          <p:nvSpPr>
            <p:cNvPr id="8" name="object 8"/>
            <p:cNvSpPr/>
            <p:nvPr/>
          </p:nvSpPr>
          <p:spPr>
            <a:xfrm>
              <a:off x="2844545" y="2871978"/>
              <a:ext cx="5843270" cy="786765"/>
            </a:xfrm>
            <a:custGeom>
              <a:avLst/>
              <a:gdLst/>
              <a:ahLst/>
              <a:cxnLst/>
              <a:rect l="l" t="t" r="r" b="b"/>
              <a:pathLst>
                <a:path w="5843270" h="786764">
                  <a:moveTo>
                    <a:pt x="5711952" y="0"/>
                  </a:moveTo>
                  <a:lnTo>
                    <a:pt x="131064" y="0"/>
                  </a:lnTo>
                  <a:lnTo>
                    <a:pt x="80045" y="10298"/>
                  </a:lnTo>
                  <a:lnTo>
                    <a:pt x="38385" y="38385"/>
                  </a:lnTo>
                  <a:lnTo>
                    <a:pt x="10298" y="80045"/>
                  </a:lnTo>
                  <a:lnTo>
                    <a:pt x="0" y="131063"/>
                  </a:lnTo>
                  <a:lnTo>
                    <a:pt x="0" y="655320"/>
                  </a:lnTo>
                  <a:lnTo>
                    <a:pt x="10298" y="706338"/>
                  </a:lnTo>
                  <a:lnTo>
                    <a:pt x="38385" y="747998"/>
                  </a:lnTo>
                  <a:lnTo>
                    <a:pt x="80045" y="776085"/>
                  </a:lnTo>
                  <a:lnTo>
                    <a:pt x="131064" y="786384"/>
                  </a:lnTo>
                  <a:lnTo>
                    <a:pt x="5711952" y="786384"/>
                  </a:lnTo>
                  <a:lnTo>
                    <a:pt x="5762970" y="776085"/>
                  </a:lnTo>
                  <a:lnTo>
                    <a:pt x="5804630" y="747998"/>
                  </a:lnTo>
                  <a:lnTo>
                    <a:pt x="5832717" y="706338"/>
                  </a:lnTo>
                  <a:lnTo>
                    <a:pt x="5843015" y="655320"/>
                  </a:lnTo>
                  <a:lnTo>
                    <a:pt x="5843015" y="131063"/>
                  </a:lnTo>
                  <a:lnTo>
                    <a:pt x="5832717" y="80045"/>
                  </a:lnTo>
                  <a:lnTo>
                    <a:pt x="5804630" y="38385"/>
                  </a:lnTo>
                  <a:lnTo>
                    <a:pt x="5762970" y="10298"/>
                  </a:lnTo>
                  <a:lnTo>
                    <a:pt x="5711952" y="0"/>
                  </a:lnTo>
                  <a:close/>
                </a:path>
              </a:pathLst>
            </a:custGeom>
            <a:solidFill>
              <a:srgbClr val="EFAC00"/>
            </a:solidFill>
          </p:spPr>
          <p:txBody>
            <a:bodyPr wrap="square" lIns="0" tIns="0" rIns="0" bIns="0" rtlCol="0"/>
            <a:lstStyle/>
            <a:p>
              <a:endParaRPr/>
            </a:p>
          </p:txBody>
        </p:sp>
        <p:sp>
          <p:nvSpPr>
            <p:cNvPr id="9" name="object 9"/>
            <p:cNvSpPr/>
            <p:nvPr/>
          </p:nvSpPr>
          <p:spPr>
            <a:xfrm>
              <a:off x="2820923" y="2848864"/>
              <a:ext cx="5890260" cy="833119"/>
            </a:xfrm>
            <a:custGeom>
              <a:avLst/>
              <a:gdLst/>
              <a:ahLst/>
              <a:cxnLst/>
              <a:rect l="l" t="t" r="r" b="b"/>
              <a:pathLst>
                <a:path w="5890259" h="833120">
                  <a:moveTo>
                    <a:pt x="5735574" y="0"/>
                  </a:moveTo>
                  <a:lnTo>
                    <a:pt x="153543" y="0"/>
                  </a:lnTo>
                  <a:lnTo>
                    <a:pt x="137668" y="1269"/>
                  </a:lnTo>
                  <a:lnTo>
                    <a:pt x="93471" y="12700"/>
                  </a:lnTo>
                  <a:lnTo>
                    <a:pt x="55499" y="36829"/>
                  </a:lnTo>
                  <a:lnTo>
                    <a:pt x="25781" y="69850"/>
                  </a:lnTo>
                  <a:lnTo>
                    <a:pt x="6603" y="110489"/>
                  </a:lnTo>
                  <a:lnTo>
                    <a:pt x="52" y="153669"/>
                  </a:lnTo>
                  <a:lnTo>
                    <a:pt x="0" y="680719"/>
                  </a:lnTo>
                  <a:lnTo>
                    <a:pt x="888" y="695960"/>
                  </a:lnTo>
                  <a:lnTo>
                    <a:pt x="12700" y="740410"/>
                  </a:lnTo>
                  <a:lnTo>
                    <a:pt x="36068" y="778509"/>
                  </a:lnTo>
                  <a:lnTo>
                    <a:pt x="69214" y="807719"/>
                  </a:lnTo>
                  <a:lnTo>
                    <a:pt x="109855" y="826769"/>
                  </a:lnTo>
                  <a:lnTo>
                    <a:pt x="140081" y="833119"/>
                  </a:lnTo>
                  <a:lnTo>
                    <a:pt x="5752592" y="833119"/>
                  </a:lnTo>
                  <a:lnTo>
                    <a:pt x="5796915" y="820419"/>
                  </a:lnTo>
                  <a:lnTo>
                    <a:pt x="5824637" y="805180"/>
                  </a:lnTo>
                  <a:lnTo>
                    <a:pt x="141477" y="805180"/>
                  </a:lnTo>
                  <a:lnTo>
                    <a:pt x="116967" y="800100"/>
                  </a:lnTo>
                  <a:lnTo>
                    <a:pt x="74168" y="775969"/>
                  </a:lnTo>
                  <a:lnTo>
                    <a:pt x="43433" y="739139"/>
                  </a:lnTo>
                  <a:lnTo>
                    <a:pt x="28956" y="692150"/>
                  </a:lnTo>
                  <a:lnTo>
                    <a:pt x="28384" y="680719"/>
                  </a:lnTo>
                  <a:lnTo>
                    <a:pt x="28384" y="153669"/>
                  </a:lnTo>
                  <a:lnTo>
                    <a:pt x="38353" y="105410"/>
                  </a:lnTo>
                  <a:lnTo>
                    <a:pt x="57403" y="74929"/>
                  </a:lnTo>
                  <a:lnTo>
                    <a:pt x="65531" y="64769"/>
                  </a:lnTo>
                  <a:lnTo>
                    <a:pt x="105790" y="38100"/>
                  </a:lnTo>
                  <a:lnTo>
                    <a:pt x="154939" y="27939"/>
                  </a:lnTo>
                  <a:lnTo>
                    <a:pt x="5824582" y="27939"/>
                  </a:lnTo>
                  <a:lnTo>
                    <a:pt x="5821172" y="25400"/>
                  </a:lnTo>
                  <a:lnTo>
                    <a:pt x="5808345" y="17779"/>
                  </a:lnTo>
                  <a:lnTo>
                    <a:pt x="5794629" y="11429"/>
                  </a:lnTo>
                  <a:lnTo>
                    <a:pt x="5780405" y="6350"/>
                  </a:lnTo>
                  <a:lnTo>
                    <a:pt x="5765546" y="2539"/>
                  </a:lnTo>
                  <a:lnTo>
                    <a:pt x="5735574" y="0"/>
                  </a:lnTo>
                  <a:close/>
                </a:path>
                <a:path w="5890259" h="833120">
                  <a:moveTo>
                    <a:pt x="5824582" y="27939"/>
                  </a:moveTo>
                  <a:lnTo>
                    <a:pt x="5735574" y="27939"/>
                  </a:lnTo>
                  <a:lnTo>
                    <a:pt x="5748782" y="29210"/>
                  </a:lnTo>
                  <a:lnTo>
                    <a:pt x="5773293" y="34289"/>
                  </a:lnTo>
                  <a:lnTo>
                    <a:pt x="5816092" y="57150"/>
                  </a:lnTo>
                  <a:lnTo>
                    <a:pt x="5846826" y="95250"/>
                  </a:lnTo>
                  <a:lnTo>
                    <a:pt x="5861304" y="142239"/>
                  </a:lnTo>
                  <a:lnTo>
                    <a:pt x="5861875" y="153669"/>
                  </a:lnTo>
                  <a:lnTo>
                    <a:pt x="5861875" y="680719"/>
                  </a:lnTo>
                  <a:lnTo>
                    <a:pt x="5851906" y="728979"/>
                  </a:lnTo>
                  <a:lnTo>
                    <a:pt x="5824728" y="768350"/>
                  </a:lnTo>
                  <a:lnTo>
                    <a:pt x="5784596" y="795019"/>
                  </a:lnTo>
                  <a:lnTo>
                    <a:pt x="5748274" y="805180"/>
                  </a:lnTo>
                  <a:lnTo>
                    <a:pt x="5824637" y="805180"/>
                  </a:lnTo>
                  <a:lnTo>
                    <a:pt x="5855716" y="775969"/>
                  </a:lnTo>
                  <a:lnTo>
                    <a:pt x="5878576" y="737869"/>
                  </a:lnTo>
                  <a:lnTo>
                    <a:pt x="5889625" y="693419"/>
                  </a:lnTo>
                  <a:lnTo>
                    <a:pt x="5890259" y="153669"/>
                  </a:lnTo>
                  <a:lnTo>
                    <a:pt x="5889371" y="138429"/>
                  </a:lnTo>
                  <a:lnTo>
                    <a:pt x="5877559" y="93979"/>
                  </a:lnTo>
                  <a:lnTo>
                    <a:pt x="5854192" y="55879"/>
                  </a:lnTo>
                  <a:lnTo>
                    <a:pt x="5833109" y="34289"/>
                  </a:lnTo>
                  <a:lnTo>
                    <a:pt x="5824582" y="27939"/>
                  </a:lnTo>
                  <a:close/>
                </a:path>
                <a:path w="5890259" h="833120">
                  <a:moveTo>
                    <a:pt x="5748274" y="38100"/>
                  </a:moveTo>
                  <a:lnTo>
                    <a:pt x="143382" y="38100"/>
                  </a:lnTo>
                  <a:lnTo>
                    <a:pt x="120650" y="43179"/>
                  </a:lnTo>
                  <a:lnTo>
                    <a:pt x="109855" y="46989"/>
                  </a:lnTo>
                  <a:lnTo>
                    <a:pt x="99694" y="52069"/>
                  </a:lnTo>
                  <a:lnTo>
                    <a:pt x="89915" y="57150"/>
                  </a:lnTo>
                  <a:lnTo>
                    <a:pt x="80771" y="64769"/>
                  </a:lnTo>
                  <a:lnTo>
                    <a:pt x="72517" y="71119"/>
                  </a:lnTo>
                  <a:lnTo>
                    <a:pt x="47243" y="109219"/>
                  </a:lnTo>
                  <a:lnTo>
                    <a:pt x="37909" y="153669"/>
                  </a:lnTo>
                  <a:lnTo>
                    <a:pt x="37845" y="680719"/>
                  </a:lnTo>
                  <a:lnTo>
                    <a:pt x="38353" y="690879"/>
                  </a:lnTo>
                  <a:lnTo>
                    <a:pt x="51562" y="734060"/>
                  </a:lnTo>
                  <a:lnTo>
                    <a:pt x="79756" y="768350"/>
                  </a:lnTo>
                  <a:lnTo>
                    <a:pt x="119252" y="789939"/>
                  </a:lnTo>
                  <a:lnTo>
                    <a:pt x="154686" y="796289"/>
                  </a:lnTo>
                  <a:lnTo>
                    <a:pt x="5734811" y="796289"/>
                  </a:lnTo>
                  <a:lnTo>
                    <a:pt x="5758433" y="793750"/>
                  </a:lnTo>
                  <a:lnTo>
                    <a:pt x="5769736" y="791209"/>
                  </a:lnTo>
                  <a:lnTo>
                    <a:pt x="5780405" y="787400"/>
                  </a:lnTo>
                  <a:lnTo>
                    <a:pt x="5782976" y="786130"/>
                  </a:lnTo>
                  <a:lnTo>
                    <a:pt x="142367" y="786130"/>
                  </a:lnTo>
                  <a:lnTo>
                    <a:pt x="121665" y="781050"/>
                  </a:lnTo>
                  <a:lnTo>
                    <a:pt x="85470" y="760730"/>
                  </a:lnTo>
                  <a:lnTo>
                    <a:pt x="59562" y="728979"/>
                  </a:lnTo>
                  <a:lnTo>
                    <a:pt x="47625" y="688339"/>
                  </a:lnTo>
                  <a:lnTo>
                    <a:pt x="47307" y="153669"/>
                  </a:lnTo>
                  <a:lnTo>
                    <a:pt x="47878" y="142239"/>
                  </a:lnTo>
                  <a:lnTo>
                    <a:pt x="60706" y="102869"/>
                  </a:lnTo>
                  <a:lnTo>
                    <a:pt x="87121" y="71119"/>
                  </a:lnTo>
                  <a:lnTo>
                    <a:pt x="123825" y="52069"/>
                  </a:lnTo>
                  <a:lnTo>
                    <a:pt x="155828" y="46989"/>
                  </a:lnTo>
                  <a:lnTo>
                    <a:pt x="5781802" y="46989"/>
                  </a:lnTo>
                  <a:lnTo>
                    <a:pt x="5771007" y="43179"/>
                  </a:lnTo>
                  <a:lnTo>
                    <a:pt x="5748274" y="38100"/>
                  </a:lnTo>
                  <a:close/>
                </a:path>
                <a:path w="5890259" h="833120">
                  <a:moveTo>
                    <a:pt x="5781802" y="46989"/>
                  </a:moveTo>
                  <a:lnTo>
                    <a:pt x="5735574" y="46989"/>
                  </a:lnTo>
                  <a:lnTo>
                    <a:pt x="5747893" y="48260"/>
                  </a:lnTo>
                  <a:lnTo>
                    <a:pt x="5758307" y="49529"/>
                  </a:lnTo>
                  <a:lnTo>
                    <a:pt x="5796533" y="66039"/>
                  </a:lnTo>
                  <a:lnTo>
                    <a:pt x="5825362" y="95250"/>
                  </a:lnTo>
                  <a:lnTo>
                    <a:pt x="5841110" y="134619"/>
                  </a:lnTo>
                  <a:lnTo>
                    <a:pt x="5842945" y="680719"/>
                  </a:lnTo>
                  <a:lnTo>
                    <a:pt x="5842381" y="690879"/>
                  </a:lnTo>
                  <a:lnTo>
                    <a:pt x="5829554" y="731519"/>
                  </a:lnTo>
                  <a:lnTo>
                    <a:pt x="5803010" y="763269"/>
                  </a:lnTo>
                  <a:lnTo>
                    <a:pt x="5794756" y="768350"/>
                  </a:lnTo>
                  <a:lnTo>
                    <a:pt x="5785739" y="774700"/>
                  </a:lnTo>
                  <a:lnTo>
                    <a:pt x="5776341" y="778509"/>
                  </a:lnTo>
                  <a:lnTo>
                    <a:pt x="5766434" y="782319"/>
                  </a:lnTo>
                  <a:lnTo>
                    <a:pt x="5756021" y="784859"/>
                  </a:lnTo>
                  <a:lnTo>
                    <a:pt x="5745353" y="786130"/>
                  </a:lnTo>
                  <a:lnTo>
                    <a:pt x="5782976" y="786130"/>
                  </a:lnTo>
                  <a:lnTo>
                    <a:pt x="5817743" y="762000"/>
                  </a:lnTo>
                  <a:lnTo>
                    <a:pt x="5843016" y="725169"/>
                  </a:lnTo>
                  <a:lnTo>
                    <a:pt x="5852350" y="680719"/>
                  </a:lnTo>
                  <a:lnTo>
                    <a:pt x="5852470" y="153669"/>
                  </a:lnTo>
                  <a:lnTo>
                    <a:pt x="5851906" y="143510"/>
                  </a:lnTo>
                  <a:lnTo>
                    <a:pt x="5838698" y="100329"/>
                  </a:lnTo>
                  <a:lnTo>
                    <a:pt x="5810377" y="64769"/>
                  </a:lnTo>
                  <a:lnTo>
                    <a:pt x="5791834" y="52069"/>
                  </a:lnTo>
                  <a:lnTo>
                    <a:pt x="5781802" y="46989"/>
                  </a:lnTo>
                  <a:close/>
                </a:path>
              </a:pathLst>
            </a:custGeom>
            <a:solidFill>
              <a:srgbClr val="FFFFFF"/>
            </a:solidFill>
          </p:spPr>
          <p:txBody>
            <a:bodyPr wrap="square" lIns="0" tIns="0" rIns="0" bIns="0" rtlCol="0"/>
            <a:lstStyle/>
            <a:p>
              <a:endParaRPr/>
            </a:p>
          </p:txBody>
        </p:sp>
      </p:grpSp>
      <p:grpSp>
        <p:nvGrpSpPr>
          <p:cNvPr id="10" name="object 10"/>
          <p:cNvGrpSpPr/>
          <p:nvPr/>
        </p:nvGrpSpPr>
        <p:grpSpPr>
          <a:xfrm>
            <a:off x="2820923" y="3755644"/>
            <a:ext cx="5890260" cy="833119"/>
            <a:chOff x="2820923" y="3755644"/>
            <a:chExt cx="5890260" cy="833119"/>
          </a:xfrm>
        </p:grpSpPr>
        <p:sp>
          <p:nvSpPr>
            <p:cNvPr id="11" name="object 11"/>
            <p:cNvSpPr/>
            <p:nvPr/>
          </p:nvSpPr>
          <p:spPr>
            <a:xfrm>
              <a:off x="2844545" y="3778758"/>
              <a:ext cx="5843270" cy="786765"/>
            </a:xfrm>
            <a:custGeom>
              <a:avLst/>
              <a:gdLst/>
              <a:ahLst/>
              <a:cxnLst/>
              <a:rect l="l" t="t" r="r" b="b"/>
              <a:pathLst>
                <a:path w="5843270" h="786764">
                  <a:moveTo>
                    <a:pt x="5711952" y="0"/>
                  </a:moveTo>
                  <a:lnTo>
                    <a:pt x="131064" y="0"/>
                  </a:lnTo>
                  <a:lnTo>
                    <a:pt x="80045" y="10298"/>
                  </a:lnTo>
                  <a:lnTo>
                    <a:pt x="38385" y="38385"/>
                  </a:lnTo>
                  <a:lnTo>
                    <a:pt x="10298" y="80045"/>
                  </a:lnTo>
                  <a:lnTo>
                    <a:pt x="0" y="131064"/>
                  </a:lnTo>
                  <a:lnTo>
                    <a:pt x="0" y="655320"/>
                  </a:lnTo>
                  <a:lnTo>
                    <a:pt x="10298" y="706338"/>
                  </a:lnTo>
                  <a:lnTo>
                    <a:pt x="38385" y="747998"/>
                  </a:lnTo>
                  <a:lnTo>
                    <a:pt x="80045" y="776085"/>
                  </a:lnTo>
                  <a:lnTo>
                    <a:pt x="131064" y="786384"/>
                  </a:lnTo>
                  <a:lnTo>
                    <a:pt x="5711952" y="786384"/>
                  </a:lnTo>
                  <a:lnTo>
                    <a:pt x="5762970" y="776085"/>
                  </a:lnTo>
                  <a:lnTo>
                    <a:pt x="5804630" y="747998"/>
                  </a:lnTo>
                  <a:lnTo>
                    <a:pt x="5832717" y="706338"/>
                  </a:lnTo>
                  <a:lnTo>
                    <a:pt x="5843015" y="655320"/>
                  </a:lnTo>
                  <a:lnTo>
                    <a:pt x="5843015" y="131064"/>
                  </a:lnTo>
                  <a:lnTo>
                    <a:pt x="5832717" y="80045"/>
                  </a:lnTo>
                  <a:lnTo>
                    <a:pt x="5804630" y="38385"/>
                  </a:lnTo>
                  <a:lnTo>
                    <a:pt x="5762970" y="10298"/>
                  </a:lnTo>
                  <a:lnTo>
                    <a:pt x="5711952" y="0"/>
                  </a:lnTo>
                  <a:close/>
                </a:path>
              </a:pathLst>
            </a:custGeom>
            <a:solidFill>
              <a:srgbClr val="EFAC00"/>
            </a:solidFill>
          </p:spPr>
          <p:txBody>
            <a:bodyPr wrap="square" lIns="0" tIns="0" rIns="0" bIns="0" rtlCol="0"/>
            <a:lstStyle/>
            <a:p>
              <a:endParaRPr/>
            </a:p>
          </p:txBody>
        </p:sp>
        <p:sp>
          <p:nvSpPr>
            <p:cNvPr id="12" name="object 12"/>
            <p:cNvSpPr/>
            <p:nvPr/>
          </p:nvSpPr>
          <p:spPr>
            <a:xfrm>
              <a:off x="2820923" y="3755644"/>
              <a:ext cx="5890260" cy="833119"/>
            </a:xfrm>
            <a:custGeom>
              <a:avLst/>
              <a:gdLst/>
              <a:ahLst/>
              <a:cxnLst/>
              <a:rect l="l" t="t" r="r" b="b"/>
              <a:pathLst>
                <a:path w="5890259" h="833120">
                  <a:moveTo>
                    <a:pt x="5735574" y="0"/>
                  </a:moveTo>
                  <a:lnTo>
                    <a:pt x="153543" y="0"/>
                  </a:lnTo>
                  <a:lnTo>
                    <a:pt x="137668" y="1269"/>
                  </a:lnTo>
                  <a:lnTo>
                    <a:pt x="93471" y="12699"/>
                  </a:lnTo>
                  <a:lnTo>
                    <a:pt x="55499" y="36829"/>
                  </a:lnTo>
                  <a:lnTo>
                    <a:pt x="44450" y="45719"/>
                  </a:lnTo>
                  <a:lnTo>
                    <a:pt x="18161" y="82549"/>
                  </a:lnTo>
                  <a:lnTo>
                    <a:pt x="2920" y="124459"/>
                  </a:lnTo>
                  <a:lnTo>
                    <a:pt x="0" y="680719"/>
                  </a:lnTo>
                  <a:lnTo>
                    <a:pt x="888" y="695959"/>
                  </a:lnTo>
                  <a:lnTo>
                    <a:pt x="12700" y="740409"/>
                  </a:lnTo>
                  <a:lnTo>
                    <a:pt x="36068" y="778509"/>
                  </a:lnTo>
                  <a:lnTo>
                    <a:pt x="69214" y="807719"/>
                  </a:lnTo>
                  <a:lnTo>
                    <a:pt x="109855" y="826769"/>
                  </a:lnTo>
                  <a:lnTo>
                    <a:pt x="140081" y="833119"/>
                  </a:lnTo>
                  <a:lnTo>
                    <a:pt x="5752592" y="833119"/>
                  </a:lnTo>
                  <a:lnTo>
                    <a:pt x="5796915" y="820419"/>
                  </a:lnTo>
                  <a:lnTo>
                    <a:pt x="5824637" y="805179"/>
                  </a:lnTo>
                  <a:lnTo>
                    <a:pt x="141477" y="805179"/>
                  </a:lnTo>
                  <a:lnTo>
                    <a:pt x="116967" y="800099"/>
                  </a:lnTo>
                  <a:lnTo>
                    <a:pt x="74168" y="775969"/>
                  </a:lnTo>
                  <a:lnTo>
                    <a:pt x="43433" y="739139"/>
                  </a:lnTo>
                  <a:lnTo>
                    <a:pt x="28956" y="692149"/>
                  </a:lnTo>
                  <a:lnTo>
                    <a:pt x="28378" y="153669"/>
                  </a:lnTo>
                  <a:lnTo>
                    <a:pt x="28956" y="140969"/>
                  </a:lnTo>
                  <a:lnTo>
                    <a:pt x="43687" y="93979"/>
                  </a:lnTo>
                  <a:lnTo>
                    <a:pt x="57403" y="74929"/>
                  </a:lnTo>
                  <a:lnTo>
                    <a:pt x="65531" y="64769"/>
                  </a:lnTo>
                  <a:lnTo>
                    <a:pt x="105790" y="38099"/>
                  </a:lnTo>
                  <a:lnTo>
                    <a:pt x="154939" y="27939"/>
                  </a:lnTo>
                  <a:lnTo>
                    <a:pt x="5824582" y="27939"/>
                  </a:lnTo>
                  <a:lnTo>
                    <a:pt x="5821172" y="25399"/>
                  </a:lnTo>
                  <a:lnTo>
                    <a:pt x="5808345" y="17779"/>
                  </a:lnTo>
                  <a:lnTo>
                    <a:pt x="5794629" y="11429"/>
                  </a:lnTo>
                  <a:lnTo>
                    <a:pt x="5780405" y="6349"/>
                  </a:lnTo>
                  <a:lnTo>
                    <a:pt x="5765546" y="2539"/>
                  </a:lnTo>
                  <a:lnTo>
                    <a:pt x="5735574" y="0"/>
                  </a:lnTo>
                  <a:close/>
                </a:path>
                <a:path w="5890259" h="833120">
                  <a:moveTo>
                    <a:pt x="5824582" y="27939"/>
                  </a:moveTo>
                  <a:lnTo>
                    <a:pt x="5735574" y="27939"/>
                  </a:lnTo>
                  <a:lnTo>
                    <a:pt x="5748782" y="29209"/>
                  </a:lnTo>
                  <a:lnTo>
                    <a:pt x="5773293" y="34289"/>
                  </a:lnTo>
                  <a:lnTo>
                    <a:pt x="5816092" y="57149"/>
                  </a:lnTo>
                  <a:lnTo>
                    <a:pt x="5846826" y="95249"/>
                  </a:lnTo>
                  <a:lnTo>
                    <a:pt x="5861304" y="142239"/>
                  </a:lnTo>
                  <a:lnTo>
                    <a:pt x="5861875" y="153669"/>
                  </a:lnTo>
                  <a:lnTo>
                    <a:pt x="5861875" y="680719"/>
                  </a:lnTo>
                  <a:lnTo>
                    <a:pt x="5851906" y="728979"/>
                  </a:lnTo>
                  <a:lnTo>
                    <a:pt x="5824728" y="768349"/>
                  </a:lnTo>
                  <a:lnTo>
                    <a:pt x="5784596" y="795019"/>
                  </a:lnTo>
                  <a:lnTo>
                    <a:pt x="5748274" y="805179"/>
                  </a:lnTo>
                  <a:lnTo>
                    <a:pt x="5824637" y="805179"/>
                  </a:lnTo>
                  <a:lnTo>
                    <a:pt x="5855716" y="775969"/>
                  </a:lnTo>
                  <a:lnTo>
                    <a:pt x="5878576" y="737869"/>
                  </a:lnTo>
                  <a:lnTo>
                    <a:pt x="5889625" y="693419"/>
                  </a:lnTo>
                  <a:lnTo>
                    <a:pt x="5890259" y="153669"/>
                  </a:lnTo>
                  <a:lnTo>
                    <a:pt x="5889371" y="138429"/>
                  </a:lnTo>
                  <a:lnTo>
                    <a:pt x="5877559" y="93979"/>
                  </a:lnTo>
                  <a:lnTo>
                    <a:pt x="5854192" y="55879"/>
                  </a:lnTo>
                  <a:lnTo>
                    <a:pt x="5833109" y="34289"/>
                  </a:lnTo>
                  <a:lnTo>
                    <a:pt x="5824582" y="27939"/>
                  </a:lnTo>
                  <a:close/>
                </a:path>
                <a:path w="5890259" h="833120">
                  <a:moveTo>
                    <a:pt x="5748274" y="38099"/>
                  </a:moveTo>
                  <a:lnTo>
                    <a:pt x="143382" y="38099"/>
                  </a:lnTo>
                  <a:lnTo>
                    <a:pt x="120650" y="43179"/>
                  </a:lnTo>
                  <a:lnTo>
                    <a:pt x="109855" y="46989"/>
                  </a:lnTo>
                  <a:lnTo>
                    <a:pt x="99694" y="52069"/>
                  </a:lnTo>
                  <a:lnTo>
                    <a:pt x="89915" y="57149"/>
                  </a:lnTo>
                  <a:lnTo>
                    <a:pt x="80771" y="64769"/>
                  </a:lnTo>
                  <a:lnTo>
                    <a:pt x="72517" y="71119"/>
                  </a:lnTo>
                  <a:lnTo>
                    <a:pt x="47243" y="109219"/>
                  </a:lnTo>
                  <a:lnTo>
                    <a:pt x="37909" y="153669"/>
                  </a:lnTo>
                  <a:lnTo>
                    <a:pt x="37845" y="680719"/>
                  </a:lnTo>
                  <a:lnTo>
                    <a:pt x="38353" y="690879"/>
                  </a:lnTo>
                  <a:lnTo>
                    <a:pt x="51562" y="734059"/>
                  </a:lnTo>
                  <a:lnTo>
                    <a:pt x="79756" y="768349"/>
                  </a:lnTo>
                  <a:lnTo>
                    <a:pt x="119252" y="789939"/>
                  </a:lnTo>
                  <a:lnTo>
                    <a:pt x="154686" y="796289"/>
                  </a:lnTo>
                  <a:lnTo>
                    <a:pt x="5734811" y="796289"/>
                  </a:lnTo>
                  <a:lnTo>
                    <a:pt x="5758433" y="793749"/>
                  </a:lnTo>
                  <a:lnTo>
                    <a:pt x="5769736" y="791209"/>
                  </a:lnTo>
                  <a:lnTo>
                    <a:pt x="5780405" y="787399"/>
                  </a:lnTo>
                  <a:lnTo>
                    <a:pt x="5782976" y="786129"/>
                  </a:lnTo>
                  <a:lnTo>
                    <a:pt x="142367" y="786129"/>
                  </a:lnTo>
                  <a:lnTo>
                    <a:pt x="121665" y="781049"/>
                  </a:lnTo>
                  <a:lnTo>
                    <a:pt x="85470" y="760729"/>
                  </a:lnTo>
                  <a:lnTo>
                    <a:pt x="59562" y="728979"/>
                  </a:lnTo>
                  <a:lnTo>
                    <a:pt x="47625" y="688339"/>
                  </a:lnTo>
                  <a:lnTo>
                    <a:pt x="47307" y="153669"/>
                  </a:lnTo>
                  <a:lnTo>
                    <a:pt x="47878" y="142239"/>
                  </a:lnTo>
                  <a:lnTo>
                    <a:pt x="60706" y="102869"/>
                  </a:lnTo>
                  <a:lnTo>
                    <a:pt x="87121" y="71119"/>
                  </a:lnTo>
                  <a:lnTo>
                    <a:pt x="123825" y="52069"/>
                  </a:lnTo>
                  <a:lnTo>
                    <a:pt x="155828" y="46989"/>
                  </a:lnTo>
                  <a:lnTo>
                    <a:pt x="5781802" y="46989"/>
                  </a:lnTo>
                  <a:lnTo>
                    <a:pt x="5771007" y="43179"/>
                  </a:lnTo>
                  <a:lnTo>
                    <a:pt x="5748274" y="38099"/>
                  </a:lnTo>
                  <a:close/>
                </a:path>
                <a:path w="5890259" h="833120">
                  <a:moveTo>
                    <a:pt x="5781802" y="46989"/>
                  </a:moveTo>
                  <a:lnTo>
                    <a:pt x="5735574" y="46989"/>
                  </a:lnTo>
                  <a:lnTo>
                    <a:pt x="5747893" y="48259"/>
                  </a:lnTo>
                  <a:lnTo>
                    <a:pt x="5758307" y="49529"/>
                  </a:lnTo>
                  <a:lnTo>
                    <a:pt x="5796533" y="66039"/>
                  </a:lnTo>
                  <a:lnTo>
                    <a:pt x="5825362" y="95249"/>
                  </a:lnTo>
                  <a:lnTo>
                    <a:pt x="5841110" y="134619"/>
                  </a:lnTo>
                  <a:lnTo>
                    <a:pt x="5842945" y="680719"/>
                  </a:lnTo>
                  <a:lnTo>
                    <a:pt x="5842381" y="690879"/>
                  </a:lnTo>
                  <a:lnTo>
                    <a:pt x="5829554" y="731519"/>
                  </a:lnTo>
                  <a:lnTo>
                    <a:pt x="5803010" y="763269"/>
                  </a:lnTo>
                  <a:lnTo>
                    <a:pt x="5794756" y="768349"/>
                  </a:lnTo>
                  <a:lnTo>
                    <a:pt x="5785739" y="774699"/>
                  </a:lnTo>
                  <a:lnTo>
                    <a:pt x="5776341" y="778509"/>
                  </a:lnTo>
                  <a:lnTo>
                    <a:pt x="5766434" y="782319"/>
                  </a:lnTo>
                  <a:lnTo>
                    <a:pt x="5756021" y="784859"/>
                  </a:lnTo>
                  <a:lnTo>
                    <a:pt x="5745353" y="786129"/>
                  </a:lnTo>
                  <a:lnTo>
                    <a:pt x="5782976" y="786129"/>
                  </a:lnTo>
                  <a:lnTo>
                    <a:pt x="5817743" y="761999"/>
                  </a:lnTo>
                  <a:lnTo>
                    <a:pt x="5843016" y="725169"/>
                  </a:lnTo>
                  <a:lnTo>
                    <a:pt x="5852350" y="680719"/>
                  </a:lnTo>
                  <a:lnTo>
                    <a:pt x="5852470" y="153669"/>
                  </a:lnTo>
                  <a:lnTo>
                    <a:pt x="5851906" y="143509"/>
                  </a:lnTo>
                  <a:lnTo>
                    <a:pt x="5838698" y="100329"/>
                  </a:lnTo>
                  <a:lnTo>
                    <a:pt x="5810377" y="64769"/>
                  </a:lnTo>
                  <a:lnTo>
                    <a:pt x="5791834" y="52069"/>
                  </a:lnTo>
                  <a:lnTo>
                    <a:pt x="5781802" y="46989"/>
                  </a:lnTo>
                  <a:close/>
                </a:path>
              </a:pathLst>
            </a:custGeom>
            <a:solidFill>
              <a:srgbClr val="FFFFFF"/>
            </a:solidFill>
          </p:spPr>
          <p:txBody>
            <a:bodyPr wrap="square" lIns="0" tIns="0" rIns="0" bIns="0" rtlCol="0"/>
            <a:lstStyle/>
            <a:p>
              <a:endParaRPr/>
            </a:p>
          </p:txBody>
        </p:sp>
      </p:grpSp>
      <p:grpSp>
        <p:nvGrpSpPr>
          <p:cNvPr id="13" name="object 13"/>
          <p:cNvGrpSpPr/>
          <p:nvPr/>
        </p:nvGrpSpPr>
        <p:grpSpPr>
          <a:xfrm>
            <a:off x="2820923" y="4663947"/>
            <a:ext cx="5890260" cy="833119"/>
            <a:chOff x="2820923" y="4663947"/>
            <a:chExt cx="5890260" cy="833119"/>
          </a:xfrm>
        </p:grpSpPr>
        <p:sp>
          <p:nvSpPr>
            <p:cNvPr id="14" name="object 14"/>
            <p:cNvSpPr/>
            <p:nvPr/>
          </p:nvSpPr>
          <p:spPr>
            <a:xfrm>
              <a:off x="2844545" y="4687061"/>
              <a:ext cx="5843270" cy="786765"/>
            </a:xfrm>
            <a:custGeom>
              <a:avLst/>
              <a:gdLst/>
              <a:ahLst/>
              <a:cxnLst/>
              <a:rect l="l" t="t" r="r" b="b"/>
              <a:pathLst>
                <a:path w="5843270" h="786764">
                  <a:moveTo>
                    <a:pt x="5711952" y="0"/>
                  </a:moveTo>
                  <a:lnTo>
                    <a:pt x="131064" y="0"/>
                  </a:lnTo>
                  <a:lnTo>
                    <a:pt x="80045" y="10298"/>
                  </a:lnTo>
                  <a:lnTo>
                    <a:pt x="38385" y="38385"/>
                  </a:lnTo>
                  <a:lnTo>
                    <a:pt x="10298" y="80045"/>
                  </a:lnTo>
                  <a:lnTo>
                    <a:pt x="0" y="131063"/>
                  </a:lnTo>
                  <a:lnTo>
                    <a:pt x="0" y="655319"/>
                  </a:lnTo>
                  <a:lnTo>
                    <a:pt x="10298" y="706338"/>
                  </a:lnTo>
                  <a:lnTo>
                    <a:pt x="38385" y="747998"/>
                  </a:lnTo>
                  <a:lnTo>
                    <a:pt x="80045" y="776085"/>
                  </a:lnTo>
                  <a:lnTo>
                    <a:pt x="131064" y="786384"/>
                  </a:lnTo>
                  <a:lnTo>
                    <a:pt x="5711952" y="786384"/>
                  </a:lnTo>
                  <a:lnTo>
                    <a:pt x="5762970" y="776085"/>
                  </a:lnTo>
                  <a:lnTo>
                    <a:pt x="5804630" y="747998"/>
                  </a:lnTo>
                  <a:lnTo>
                    <a:pt x="5832717" y="706338"/>
                  </a:lnTo>
                  <a:lnTo>
                    <a:pt x="5843015" y="655319"/>
                  </a:lnTo>
                  <a:lnTo>
                    <a:pt x="5843015" y="131063"/>
                  </a:lnTo>
                  <a:lnTo>
                    <a:pt x="5832717" y="80045"/>
                  </a:lnTo>
                  <a:lnTo>
                    <a:pt x="5804630" y="38385"/>
                  </a:lnTo>
                  <a:lnTo>
                    <a:pt x="5762970" y="10298"/>
                  </a:lnTo>
                  <a:lnTo>
                    <a:pt x="5711952" y="0"/>
                  </a:lnTo>
                  <a:close/>
                </a:path>
              </a:pathLst>
            </a:custGeom>
            <a:solidFill>
              <a:srgbClr val="EFAC00"/>
            </a:solidFill>
          </p:spPr>
          <p:txBody>
            <a:bodyPr wrap="square" lIns="0" tIns="0" rIns="0" bIns="0" rtlCol="0"/>
            <a:lstStyle/>
            <a:p>
              <a:endParaRPr/>
            </a:p>
          </p:txBody>
        </p:sp>
        <p:sp>
          <p:nvSpPr>
            <p:cNvPr id="15" name="object 15"/>
            <p:cNvSpPr/>
            <p:nvPr/>
          </p:nvSpPr>
          <p:spPr>
            <a:xfrm>
              <a:off x="2820923" y="4663947"/>
              <a:ext cx="5890260" cy="833119"/>
            </a:xfrm>
            <a:custGeom>
              <a:avLst/>
              <a:gdLst/>
              <a:ahLst/>
              <a:cxnLst/>
              <a:rect l="l" t="t" r="r" b="b"/>
              <a:pathLst>
                <a:path w="5890259" h="833120">
                  <a:moveTo>
                    <a:pt x="5735574" y="0"/>
                  </a:moveTo>
                  <a:lnTo>
                    <a:pt x="153543" y="0"/>
                  </a:lnTo>
                  <a:lnTo>
                    <a:pt x="137668" y="1269"/>
                  </a:lnTo>
                  <a:lnTo>
                    <a:pt x="93471" y="12700"/>
                  </a:lnTo>
                  <a:lnTo>
                    <a:pt x="55499" y="35560"/>
                  </a:lnTo>
                  <a:lnTo>
                    <a:pt x="25781" y="69850"/>
                  </a:lnTo>
                  <a:lnTo>
                    <a:pt x="6603" y="110489"/>
                  </a:lnTo>
                  <a:lnTo>
                    <a:pt x="52" y="153669"/>
                  </a:lnTo>
                  <a:lnTo>
                    <a:pt x="0" y="680719"/>
                  </a:lnTo>
                  <a:lnTo>
                    <a:pt x="888" y="695960"/>
                  </a:lnTo>
                  <a:lnTo>
                    <a:pt x="12700" y="740410"/>
                  </a:lnTo>
                  <a:lnTo>
                    <a:pt x="36068" y="778510"/>
                  </a:lnTo>
                  <a:lnTo>
                    <a:pt x="69214" y="807719"/>
                  </a:lnTo>
                  <a:lnTo>
                    <a:pt x="109855" y="826769"/>
                  </a:lnTo>
                  <a:lnTo>
                    <a:pt x="140081" y="833119"/>
                  </a:lnTo>
                  <a:lnTo>
                    <a:pt x="5752592" y="833119"/>
                  </a:lnTo>
                  <a:lnTo>
                    <a:pt x="5796915" y="820419"/>
                  </a:lnTo>
                  <a:lnTo>
                    <a:pt x="5824637" y="805179"/>
                  </a:lnTo>
                  <a:lnTo>
                    <a:pt x="141477" y="805179"/>
                  </a:lnTo>
                  <a:lnTo>
                    <a:pt x="116967" y="800100"/>
                  </a:lnTo>
                  <a:lnTo>
                    <a:pt x="74168" y="775969"/>
                  </a:lnTo>
                  <a:lnTo>
                    <a:pt x="43433" y="739139"/>
                  </a:lnTo>
                  <a:lnTo>
                    <a:pt x="28956" y="692150"/>
                  </a:lnTo>
                  <a:lnTo>
                    <a:pt x="28378" y="153669"/>
                  </a:lnTo>
                  <a:lnTo>
                    <a:pt x="28956" y="140969"/>
                  </a:lnTo>
                  <a:lnTo>
                    <a:pt x="43687" y="93979"/>
                  </a:lnTo>
                  <a:lnTo>
                    <a:pt x="74549" y="57150"/>
                  </a:lnTo>
                  <a:lnTo>
                    <a:pt x="117348" y="34289"/>
                  </a:lnTo>
                  <a:lnTo>
                    <a:pt x="154939" y="27939"/>
                  </a:lnTo>
                  <a:lnTo>
                    <a:pt x="5824582" y="27939"/>
                  </a:lnTo>
                  <a:lnTo>
                    <a:pt x="5821172" y="25400"/>
                  </a:lnTo>
                  <a:lnTo>
                    <a:pt x="5808345" y="17779"/>
                  </a:lnTo>
                  <a:lnTo>
                    <a:pt x="5794629" y="11429"/>
                  </a:lnTo>
                  <a:lnTo>
                    <a:pt x="5780405" y="6350"/>
                  </a:lnTo>
                  <a:lnTo>
                    <a:pt x="5765546" y="2539"/>
                  </a:lnTo>
                  <a:lnTo>
                    <a:pt x="5735574" y="0"/>
                  </a:lnTo>
                  <a:close/>
                </a:path>
                <a:path w="5890259" h="833120">
                  <a:moveTo>
                    <a:pt x="5824582" y="27939"/>
                  </a:moveTo>
                  <a:lnTo>
                    <a:pt x="5735574" y="27939"/>
                  </a:lnTo>
                  <a:lnTo>
                    <a:pt x="5761228" y="30479"/>
                  </a:lnTo>
                  <a:lnTo>
                    <a:pt x="5773293" y="34289"/>
                  </a:lnTo>
                  <a:lnTo>
                    <a:pt x="5816092" y="57150"/>
                  </a:lnTo>
                  <a:lnTo>
                    <a:pt x="5846826" y="95250"/>
                  </a:lnTo>
                  <a:lnTo>
                    <a:pt x="5861304" y="142239"/>
                  </a:lnTo>
                  <a:lnTo>
                    <a:pt x="5861875" y="153669"/>
                  </a:lnTo>
                  <a:lnTo>
                    <a:pt x="5861875" y="680719"/>
                  </a:lnTo>
                  <a:lnTo>
                    <a:pt x="5851906" y="728979"/>
                  </a:lnTo>
                  <a:lnTo>
                    <a:pt x="5824728" y="768350"/>
                  </a:lnTo>
                  <a:lnTo>
                    <a:pt x="5784596" y="795019"/>
                  </a:lnTo>
                  <a:lnTo>
                    <a:pt x="5748274" y="805179"/>
                  </a:lnTo>
                  <a:lnTo>
                    <a:pt x="5824637" y="805179"/>
                  </a:lnTo>
                  <a:lnTo>
                    <a:pt x="5855716" y="775969"/>
                  </a:lnTo>
                  <a:lnTo>
                    <a:pt x="5878576" y="737869"/>
                  </a:lnTo>
                  <a:lnTo>
                    <a:pt x="5889625" y="693419"/>
                  </a:lnTo>
                  <a:lnTo>
                    <a:pt x="5890259" y="153669"/>
                  </a:lnTo>
                  <a:lnTo>
                    <a:pt x="5889371" y="137160"/>
                  </a:lnTo>
                  <a:lnTo>
                    <a:pt x="5877559" y="93979"/>
                  </a:lnTo>
                  <a:lnTo>
                    <a:pt x="5854192" y="55879"/>
                  </a:lnTo>
                  <a:lnTo>
                    <a:pt x="5833109" y="34289"/>
                  </a:lnTo>
                  <a:lnTo>
                    <a:pt x="5824582" y="27939"/>
                  </a:lnTo>
                  <a:close/>
                </a:path>
                <a:path w="5890259" h="833120">
                  <a:moveTo>
                    <a:pt x="5748274" y="38100"/>
                  </a:moveTo>
                  <a:lnTo>
                    <a:pt x="143382" y="38100"/>
                  </a:lnTo>
                  <a:lnTo>
                    <a:pt x="120650" y="43179"/>
                  </a:lnTo>
                  <a:lnTo>
                    <a:pt x="109855" y="46989"/>
                  </a:lnTo>
                  <a:lnTo>
                    <a:pt x="99694" y="52069"/>
                  </a:lnTo>
                  <a:lnTo>
                    <a:pt x="89915" y="57150"/>
                  </a:lnTo>
                  <a:lnTo>
                    <a:pt x="80771" y="64769"/>
                  </a:lnTo>
                  <a:lnTo>
                    <a:pt x="72517" y="71119"/>
                  </a:lnTo>
                  <a:lnTo>
                    <a:pt x="47243" y="109219"/>
                  </a:lnTo>
                  <a:lnTo>
                    <a:pt x="37909" y="153669"/>
                  </a:lnTo>
                  <a:lnTo>
                    <a:pt x="37845" y="680719"/>
                  </a:lnTo>
                  <a:lnTo>
                    <a:pt x="38353" y="690879"/>
                  </a:lnTo>
                  <a:lnTo>
                    <a:pt x="51562" y="734060"/>
                  </a:lnTo>
                  <a:lnTo>
                    <a:pt x="79756" y="768350"/>
                  </a:lnTo>
                  <a:lnTo>
                    <a:pt x="119252" y="789939"/>
                  </a:lnTo>
                  <a:lnTo>
                    <a:pt x="154686" y="796289"/>
                  </a:lnTo>
                  <a:lnTo>
                    <a:pt x="5734811" y="796289"/>
                  </a:lnTo>
                  <a:lnTo>
                    <a:pt x="5758433" y="793750"/>
                  </a:lnTo>
                  <a:lnTo>
                    <a:pt x="5769736" y="791210"/>
                  </a:lnTo>
                  <a:lnTo>
                    <a:pt x="5780405" y="787400"/>
                  </a:lnTo>
                  <a:lnTo>
                    <a:pt x="5782976" y="786129"/>
                  </a:lnTo>
                  <a:lnTo>
                    <a:pt x="142367" y="786129"/>
                  </a:lnTo>
                  <a:lnTo>
                    <a:pt x="121665" y="781050"/>
                  </a:lnTo>
                  <a:lnTo>
                    <a:pt x="85470" y="760729"/>
                  </a:lnTo>
                  <a:lnTo>
                    <a:pt x="59562" y="728979"/>
                  </a:lnTo>
                  <a:lnTo>
                    <a:pt x="47625" y="688339"/>
                  </a:lnTo>
                  <a:lnTo>
                    <a:pt x="47307" y="153669"/>
                  </a:lnTo>
                  <a:lnTo>
                    <a:pt x="47878" y="142239"/>
                  </a:lnTo>
                  <a:lnTo>
                    <a:pt x="60706" y="102869"/>
                  </a:lnTo>
                  <a:lnTo>
                    <a:pt x="87121" y="71119"/>
                  </a:lnTo>
                  <a:lnTo>
                    <a:pt x="123825" y="52069"/>
                  </a:lnTo>
                  <a:lnTo>
                    <a:pt x="155828" y="46989"/>
                  </a:lnTo>
                  <a:lnTo>
                    <a:pt x="5781802" y="46989"/>
                  </a:lnTo>
                  <a:lnTo>
                    <a:pt x="5771007" y="43179"/>
                  </a:lnTo>
                  <a:lnTo>
                    <a:pt x="5748274" y="38100"/>
                  </a:lnTo>
                  <a:close/>
                </a:path>
                <a:path w="5890259" h="833120">
                  <a:moveTo>
                    <a:pt x="5781802" y="46989"/>
                  </a:moveTo>
                  <a:lnTo>
                    <a:pt x="5735574" y="46989"/>
                  </a:lnTo>
                  <a:lnTo>
                    <a:pt x="5747893" y="48260"/>
                  </a:lnTo>
                  <a:lnTo>
                    <a:pt x="5758307" y="49529"/>
                  </a:lnTo>
                  <a:lnTo>
                    <a:pt x="5796533" y="66039"/>
                  </a:lnTo>
                  <a:lnTo>
                    <a:pt x="5825362" y="95250"/>
                  </a:lnTo>
                  <a:lnTo>
                    <a:pt x="5841110" y="134619"/>
                  </a:lnTo>
                  <a:lnTo>
                    <a:pt x="5842945" y="680719"/>
                  </a:lnTo>
                  <a:lnTo>
                    <a:pt x="5842381" y="690879"/>
                  </a:lnTo>
                  <a:lnTo>
                    <a:pt x="5829554" y="731519"/>
                  </a:lnTo>
                  <a:lnTo>
                    <a:pt x="5803010" y="763269"/>
                  </a:lnTo>
                  <a:lnTo>
                    <a:pt x="5794756" y="768350"/>
                  </a:lnTo>
                  <a:lnTo>
                    <a:pt x="5785739" y="774700"/>
                  </a:lnTo>
                  <a:lnTo>
                    <a:pt x="5776341" y="778510"/>
                  </a:lnTo>
                  <a:lnTo>
                    <a:pt x="5766434" y="782319"/>
                  </a:lnTo>
                  <a:lnTo>
                    <a:pt x="5756021" y="784860"/>
                  </a:lnTo>
                  <a:lnTo>
                    <a:pt x="5745353" y="786129"/>
                  </a:lnTo>
                  <a:lnTo>
                    <a:pt x="5782976" y="786129"/>
                  </a:lnTo>
                  <a:lnTo>
                    <a:pt x="5817743" y="762000"/>
                  </a:lnTo>
                  <a:lnTo>
                    <a:pt x="5843016" y="725169"/>
                  </a:lnTo>
                  <a:lnTo>
                    <a:pt x="5852350" y="680719"/>
                  </a:lnTo>
                  <a:lnTo>
                    <a:pt x="5852470" y="153669"/>
                  </a:lnTo>
                  <a:lnTo>
                    <a:pt x="5851906" y="143510"/>
                  </a:lnTo>
                  <a:lnTo>
                    <a:pt x="5838698" y="100329"/>
                  </a:lnTo>
                  <a:lnTo>
                    <a:pt x="5810377" y="64769"/>
                  </a:lnTo>
                  <a:lnTo>
                    <a:pt x="5791834" y="52069"/>
                  </a:lnTo>
                  <a:lnTo>
                    <a:pt x="5781802" y="46989"/>
                  </a:lnTo>
                  <a:close/>
                </a:path>
              </a:pathLst>
            </a:custGeom>
            <a:solidFill>
              <a:srgbClr val="FFFFFF"/>
            </a:solidFill>
          </p:spPr>
          <p:txBody>
            <a:bodyPr wrap="square" lIns="0" tIns="0" rIns="0" bIns="0" rtlCol="0"/>
            <a:lstStyle/>
            <a:p>
              <a:endParaRPr/>
            </a:p>
          </p:txBody>
        </p:sp>
      </p:grpSp>
      <p:sp>
        <p:nvSpPr>
          <p:cNvPr id="16" name="object 16"/>
          <p:cNvSpPr txBox="1"/>
          <p:nvPr/>
        </p:nvSpPr>
        <p:spPr>
          <a:xfrm>
            <a:off x="293014" y="3073654"/>
            <a:ext cx="8415020" cy="3314065"/>
          </a:xfrm>
          <a:prstGeom prst="rect">
            <a:avLst/>
          </a:prstGeom>
        </p:spPr>
        <p:txBody>
          <a:bodyPr vert="horz" wrap="square" lIns="0" tIns="13335" rIns="0" bIns="0" rtlCol="0">
            <a:spAutoFit/>
          </a:bodyPr>
          <a:lstStyle/>
          <a:p>
            <a:pPr marL="2665095">
              <a:lnSpc>
                <a:spcPct val="100000"/>
              </a:lnSpc>
              <a:spcBef>
                <a:spcPts val="105"/>
              </a:spcBef>
            </a:pPr>
            <a:r>
              <a:rPr sz="2000" b="1" dirty="0">
                <a:latin typeface="Times New Roman"/>
                <a:cs typeface="Times New Roman"/>
              </a:rPr>
              <a:t>0,25-0,5 indică o </a:t>
            </a:r>
            <a:r>
              <a:rPr sz="2000" b="1" spc="-5" dirty="0">
                <a:latin typeface="Times New Roman"/>
                <a:cs typeface="Times New Roman"/>
              </a:rPr>
              <a:t>corelaţie</a:t>
            </a:r>
            <a:r>
              <a:rPr sz="2000" b="1" spc="-80" dirty="0">
                <a:latin typeface="Times New Roman"/>
                <a:cs typeface="Times New Roman"/>
              </a:rPr>
              <a:t> </a:t>
            </a:r>
            <a:r>
              <a:rPr sz="2000" b="1" dirty="0">
                <a:latin typeface="Times New Roman"/>
                <a:cs typeface="Times New Roman"/>
              </a:rPr>
              <a:t>acceptabilă</a:t>
            </a:r>
            <a:endParaRPr sz="2000">
              <a:latin typeface="Times New Roman"/>
              <a:cs typeface="Times New Roman"/>
            </a:endParaRPr>
          </a:p>
          <a:p>
            <a:pPr marL="2665095" marR="1850389">
              <a:lnSpc>
                <a:spcPct val="297700"/>
              </a:lnSpc>
            </a:pPr>
            <a:r>
              <a:rPr sz="2000" b="1" dirty="0">
                <a:latin typeface="Times New Roman"/>
                <a:cs typeface="Times New Roman"/>
              </a:rPr>
              <a:t>0,5-0,75 indică o </a:t>
            </a:r>
            <a:r>
              <a:rPr sz="2000" b="1" spc="-5" dirty="0">
                <a:latin typeface="Times New Roman"/>
                <a:cs typeface="Times New Roman"/>
              </a:rPr>
              <a:t>corelaţie </a:t>
            </a:r>
            <a:r>
              <a:rPr sz="2000" b="1" dirty="0">
                <a:latin typeface="Times New Roman"/>
                <a:cs typeface="Times New Roman"/>
              </a:rPr>
              <a:t>moderată  </a:t>
            </a:r>
            <a:r>
              <a:rPr sz="2000" b="1" spc="5" dirty="0">
                <a:latin typeface="Times New Roman"/>
                <a:cs typeface="Times New Roman"/>
              </a:rPr>
              <a:t>0,75-1 </a:t>
            </a:r>
            <a:r>
              <a:rPr sz="2000" b="1" dirty="0">
                <a:latin typeface="Times New Roman"/>
                <a:cs typeface="Times New Roman"/>
              </a:rPr>
              <a:t>indică o </a:t>
            </a:r>
            <a:r>
              <a:rPr sz="2000" b="1" spc="-5" dirty="0">
                <a:latin typeface="Times New Roman"/>
                <a:cs typeface="Times New Roman"/>
              </a:rPr>
              <a:t>corelaţie </a:t>
            </a:r>
            <a:r>
              <a:rPr sz="2000" b="1" dirty="0">
                <a:latin typeface="Times New Roman"/>
                <a:cs typeface="Times New Roman"/>
              </a:rPr>
              <a:t>foarte</a:t>
            </a:r>
            <a:r>
              <a:rPr sz="2000" b="1" spc="-150" dirty="0">
                <a:latin typeface="Times New Roman"/>
                <a:cs typeface="Times New Roman"/>
              </a:rPr>
              <a:t> </a:t>
            </a:r>
            <a:r>
              <a:rPr sz="2000" b="1" spc="-5" dirty="0">
                <a:latin typeface="Times New Roman"/>
                <a:cs typeface="Times New Roman"/>
              </a:rPr>
              <a:t>bună</a:t>
            </a:r>
            <a:endParaRPr sz="2000">
              <a:latin typeface="Times New Roman"/>
              <a:cs typeface="Times New Roman"/>
            </a:endParaRPr>
          </a:p>
          <a:p>
            <a:pPr>
              <a:lnSpc>
                <a:spcPct val="100000"/>
              </a:lnSpc>
            </a:pPr>
            <a:endParaRPr sz="2200">
              <a:latin typeface="Times New Roman"/>
              <a:cs typeface="Times New Roman"/>
            </a:endParaRPr>
          </a:p>
          <a:p>
            <a:pPr>
              <a:lnSpc>
                <a:spcPct val="100000"/>
              </a:lnSpc>
              <a:spcBef>
                <a:spcPts val="45"/>
              </a:spcBef>
            </a:pPr>
            <a:endParaRPr sz="2000">
              <a:latin typeface="Times New Roman"/>
              <a:cs typeface="Times New Roman"/>
            </a:endParaRPr>
          </a:p>
          <a:p>
            <a:pPr marL="12700" marR="5080">
              <a:lnSpc>
                <a:spcPct val="100000"/>
              </a:lnSpc>
              <a:spcBef>
                <a:spcPts val="5"/>
              </a:spcBef>
            </a:pPr>
            <a:r>
              <a:rPr sz="1800" b="1" i="1" spc="-5" dirty="0">
                <a:latin typeface="Arial"/>
                <a:cs typeface="Arial"/>
              </a:rPr>
              <a:t>Ex. r=0,78 </a:t>
            </a:r>
            <a:r>
              <a:rPr sz="1800" b="1" i="1" dirty="0">
                <a:latin typeface="Arial"/>
                <a:cs typeface="Arial"/>
              </a:rPr>
              <a:t>– </a:t>
            </a:r>
            <a:r>
              <a:rPr sz="1800" b="1" i="1" spc="-5" dirty="0">
                <a:latin typeface="Arial"/>
                <a:cs typeface="Arial"/>
              </a:rPr>
              <a:t>corelaţia lineară </a:t>
            </a:r>
            <a:r>
              <a:rPr sz="1800" b="1" i="1" dirty="0">
                <a:latin typeface="Arial"/>
                <a:cs typeface="Arial"/>
              </a:rPr>
              <a:t>între </a:t>
            </a:r>
            <a:r>
              <a:rPr sz="1800" b="1" i="1" spc="-5" dirty="0">
                <a:latin typeface="Arial"/>
                <a:cs typeface="Arial"/>
              </a:rPr>
              <a:t>variabila x şi y este foarte </a:t>
            </a:r>
            <a:r>
              <a:rPr sz="1800" b="1" i="1" dirty="0">
                <a:latin typeface="Arial"/>
                <a:cs typeface="Arial"/>
              </a:rPr>
              <a:t>bună, </a:t>
            </a:r>
            <a:r>
              <a:rPr sz="1800" b="1" i="1" spc="-5" dirty="0">
                <a:latin typeface="Arial"/>
                <a:cs typeface="Arial"/>
              </a:rPr>
              <a:t>şi direct  </a:t>
            </a:r>
            <a:r>
              <a:rPr sz="1800" b="1" i="1" dirty="0">
                <a:latin typeface="Arial"/>
                <a:cs typeface="Arial"/>
              </a:rPr>
              <a:t>proporţională (dacă </a:t>
            </a:r>
            <a:r>
              <a:rPr sz="1800" b="1" i="1" spc="-5" dirty="0">
                <a:latin typeface="Arial"/>
                <a:cs typeface="Arial"/>
              </a:rPr>
              <a:t>x creşte, creşte şi</a:t>
            </a:r>
            <a:r>
              <a:rPr sz="1800" b="1" i="1" spc="5" dirty="0">
                <a:latin typeface="Arial"/>
                <a:cs typeface="Arial"/>
              </a:rPr>
              <a:t> </a:t>
            </a:r>
            <a:r>
              <a:rPr sz="1800" b="1" i="1" spc="-5" dirty="0">
                <a:latin typeface="Arial"/>
                <a:cs typeface="Arial"/>
              </a:rPr>
              <a:t>y).</a:t>
            </a:r>
            <a:endParaRPr sz="1800">
              <a:latin typeface="Arial"/>
              <a:cs typeface="Arial"/>
            </a:endParaRPr>
          </a:p>
        </p:txBody>
      </p:sp>
      <p:grpSp>
        <p:nvGrpSpPr>
          <p:cNvPr id="17" name="object 17"/>
          <p:cNvGrpSpPr/>
          <p:nvPr/>
        </p:nvGrpSpPr>
        <p:grpSpPr>
          <a:xfrm>
            <a:off x="0" y="731518"/>
            <a:ext cx="3992245" cy="6126480"/>
            <a:chOff x="0" y="731518"/>
            <a:chExt cx="3992245" cy="6126480"/>
          </a:xfrm>
        </p:grpSpPr>
        <p:sp>
          <p:nvSpPr>
            <p:cNvPr id="18" name="object 18"/>
            <p:cNvSpPr/>
            <p:nvPr/>
          </p:nvSpPr>
          <p:spPr>
            <a:xfrm>
              <a:off x="0" y="731518"/>
              <a:ext cx="3992118" cy="6126478"/>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1047203" y="3011932"/>
              <a:ext cx="1020444" cy="1610360"/>
            </a:xfrm>
            <a:custGeom>
              <a:avLst/>
              <a:gdLst/>
              <a:ahLst/>
              <a:cxnLst/>
              <a:rect l="l" t="t" r="r" b="b"/>
              <a:pathLst>
                <a:path w="1020444" h="1610360">
                  <a:moveTo>
                    <a:pt x="745655" y="0"/>
                  </a:moveTo>
                  <a:lnTo>
                    <a:pt x="696603" y="3145"/>
                  </a:lnTo>
                  <a:lnTo>
                    <a:pt x="650230" y="12588"/>
                  </a:lnTo>
                  <a:lnTo>
                    <a:pt x="606548" y="28342"/>
                  </a:lnTo>
                  <a:lnTo>
                    <a:pt x="565569" y="50418"/>
                  </a:lnTo>
                  <a:lnTo>
                    <a:pt x="533001" y="74877"/>
                  </a:lnTo>
                  <a:lnTo>
                    <a:pt x="498848" y="108009"/>
                  </a:lnTo>
                  <a:lnTo>
                    <a:pt x="463110" y="149805"/>
                  </a:lnTo>
                  <a:lnTo>
                    <a:pt x="425787" y="200250"/>
                  </a:lnTo>
                  <a:lnTo>
                    <a:pt x="386880" y="259333"/>
                  </a:lnTo>
                  <a:lnTo>
                    <a:pt x="386880" y="35559"/>
                  </a:lnTo>
                  <a:lnTo>
                    <a:pt x="0" y="35559"/>
                  </a:lnTo>
                  <a:lnTo>
                    <a:pt x="0" y="1609851"/>
                  </a:lnTo>
                  <a:lnTo>
                    <a:pt x="416471" y="1609851"/>
                  </a:lnTo>
                  <a:lnTo>
                    <a:pt x="416471" y="1123568"/>
                  </a:lnTo>
                  <a:lnTo>
                    <a:pt x="416821" y="1045974"/>
                  </a:lnTo>
                  <a:lnTo>
                    <a:pt x="417872" y="973896"/>
                  </a:lnTo>
                  <a:lnTo>
                    <a:pt x="419622" y="907336"/>
                  </a:lnTo>
                  <a:lnTo>
                    <a:pt x="422071" y="846292"/>
                  </a:lnTo>
                  <a:lnTo>
                    <a:pt x="425218" y="790765"/>
                  </a:lnTo>
                  <a:lnTo>
                    <a:pt x="429062" y="740755"/>
                  </a:lnTo>
                  <a:lnTo>
                    <a:pt x="433603" y="696262"/>
                  </a:lnTo>
                  <a:lnTo>
                    <a:pt x="438839" y="657285"/>
                  </a:lnTo>
                  <a:lnTo>
                    <a:pt x="451396" y="595883"/>
                  </a:lnTo>
                  <a:lnTo>
                    <a:pt x="470446" y="537761"/>
                  </a:lnTo>
                  <a:lnTo>
                    <a:pt x="492734" y="489330"/>
                  </a:lnTo>
                  <a:lnTo>
                    <a:pt x="518261" y="450615"/>
                  </a:lnTo>
                  <a:lnTo>
                    <a:pt x="547027" y="421639"/>
                  </a:lnTo>
                  <a:lnTo>
                    <a:pt x="579078" y="400617"/>
                  </a:lnTo>
                  <a:lnTo>
                    <a:pt x="614464" y="385571"/>
                  </a:lnTo>
                  <a:lnTo>
                    <a:pt x="653183" y="376527"/>
                  </a:lnTo>
                  <a:lnTo>
                    <a:pt x="695236" y="373506"/>
                  </a:lnTo>
                  <a:lnTo>
                    <a:pt x="741333" y="377769"/>
                  </a:lnTo>
                  <a:lnTo>
                    <a:pt x="789311" y="390556"/>
                  </a:lnTo>
                  <a:lnTo>
                    <a:pt x="839146" y="411868"/>
                  </a:lnTo>
                  <a:lnTo>
                    <a:pt x="890816" y="441705"/>
                  </a:lnTo>
                  <a:lnTo>
                    <a:pt x="1019848" y="78485"/>
                  </a:lnTo>
                  <a:lnTo>
                    <a:pt x="975566" y="54504"/>
                  </a:lnTo>
                  <a:lnTo>
                    <a:pt x="930727" y="34882"/>
                  </a:lnTo>
                  <a:lnTo>
                    <a:pt x="885323" y="19621"/>
                  </a:lnTo>
                  <a:lnTo>
                    <a:pt x="839348" y="8720"/>
                  </a:lnTo>
                  <a:lnTo>
                    <a:pt x="792794" y="2180"/>
                  </a:lnTo>
                  <a:lnTo>
                    <a:pt x="745655" y="0"/>
                  </a:lnTo>
                  <a:close/>
                </a:path>
              </a:pathLst>
            </a:custGeom>
            <a:solidFill>
              <a:srgbClr val="FF0000"/>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6800" y="1828800"/>
            <a:ext cx="7162800" cy="3032240"/>
          </a:xfrm>
          <a:prstGeom prst="rect">
            <a:avLst/>
          </a:prstGeom>
        </p:spPr>
        <p:txBody>
          <a:bodyPr vert="horz" wrap="square" lIns="0" tIns="13335" rIns="0" bIns="0" rtlCol="0">
            <a:spAutoFit/>
          </a:bodyPr>
          <a:lstStyle/>
          <a:p>
            <a:pPr marL="527050" indent="-514350">
              <a:lnSpc>
                <a:spcPct val="100000"/>
              </a:lnSpc>
              <a:spcBef>
                <a:spcPts val="105"/>
              </a:spcBef>
              <a:buSzPct val="79687"/>
              <a:buFont typeface="+mj-lt"/>
              <a:buAutoNum type="arabicPeriod"/>
              <a:tabLst>
                <a:tab pos="332105" algn="l"/>
                <a:tab pos="332740" algn="l"/>
              </a:tabLst>
            </a:pPr>
            <a:r>
              <a:rPr sz="3200" spc="-114" dirty="0">
                <a:solidFill>
                  <a:srgbClr val="0000CC"/>
                </a:solidFill>
                <a:latin typeface="WenQuanYi Micro Hei"/>
                <a:cs typeface="WenQuanYi Micro Hei"/>
              </a:rPr>
              <a:t>Tipuri </a:t>
            </a:r>
            <a:r>
              <a:rPr sz="3200" spc="-140" dirty="0">
                <a:solidFill>
                  <a:srgbClr val="0000CC"/>
                </a:solidFill>
                <a:latin typeface="WenQuanYi Micro Hei"/>
                <a:cs typeface="WenQuanYi Micro Hei"/>
              </a:rPr>
              <a:t>de</a:t>
            </a:r>
            <a:r>
              <a:rPr sz="3200" spc="-275" dirty="0">
                <a:solidFill>
                  <a:srgbClr val="0000CC"/>
                </a:solidFill>
                <a:latin typeface="WenQuanYi Micro Hei"/>
                <a:cs typeface="WenQuanYi Micro Hei"/>
              </a:rPr>
              <a:t> </a:t>
            </a:r>
            <a:r>
              <a:rPr sz="3200" spc="-100" dirty="0" err="1" smtClean="0">
                <a:solidFill>
                  <a:srgbClr val="0000CC"/>
                </a:solidFill>
                <a:latin typeface="WenQuanYi Micro Hei"/>
                <a:cs typeface="WenQuanYi Micro Hei"/>
              </a:rPr>
              <a:t>legături</a:t>
            </a:r>
            <a:endParaRPr lang="ro-MO" sz="3200" dirty="0">
              <a:solidFill>
                <a:srgbClr val="0000CC"/>
              </a:solidFill>
              <a:latin typeface="WenQuanYi Micro Hei"/>
              <a:cs typeface="WenQuanYi Micro Hei"/>
            </a:endParaRPr>
          </a:p>
          <a:p>
            <a:pPr marL="527050" indent="-514350">
              <a:lnSpc>
                <a:spcPct val="100000"/>
              </a:lnSpc>
              <a:spcBef>
                <a:spcPts val="105"/>
              </a:spcBef>
              <a:buSzPct val="79687"/>
              <a:buFont typeface="+mj-lt"/>
              <a:buAutoNum type="arabicPeriod"/>
              <a:tabLst>
                <a:tab pos="332105" algn="l"/>
                <a:tab pos="332740" algn="l"/>
              </a:tabLst>
            </a:pPr>
            <a:r>
              <a:rPr sz="3200" spc="-5" dirty="0" err="1" smtClean="0">
                <a:solidFill>
                  <a:srgbClr val="0000CC"/>
                </a:solidFill>
                <a:latin typeface="Arial"/>
                <a:cs typeface="Arial"/>
              </a:rPr>
              <a:t>Corelaţia</a:t>
            </a:r>
            <a:endParaRPr lang="ro-MO" sz="3200" dirty="0">
              <a:solidFill>
                <a:srgbClr val="0000CC"/>
              </a:solidFill>
              <a:latin typeface="Arial"/>
              <a:cs typeface="Arial"/>
            </a:endParaRPr>
          </a:p>
          <a:p>
            <a:pPr marL="527050" indent="-514350">
              <a:lnSpc>
                <a:spcPct val="100000"/>
              </a:lnSpc>
              <a:spcBef>
                <a:spcPts val="105"/>
              </a:spcBef>
              <a:buSzPct val="79687"/>
              <a:buFont typeface="+mj-lt"/>
              <a:buAutoNum type="arabicPeriod"/>
              <a:tabLst>
                <a:tab pos="332105" algn="l"/>
                <a:tab pos="332740" algn="l"/>
              </a:tabLst>
            </a:pPr>
            <a:r>
              <a:rPr sz="3200" dirty="0" err="1" smtClean="0">
                <a:solidFill>
                  <a:srgbClr val="0000CC"/>
                </a:solidFill>
                <a:latin typeface="Arial"/>
                <a:cs typeface="Arial"/>
              </a:rPr>
              <a:t>Semnificaţia</a:t>
            </a:r>
            <a:r>
              <a:rPr sz="3200" spc="-5" dirty="0" smtClean="0">
                <a:solidFill>
                  <a:srgbClr val="0000CC"/>
                </a:solidFill>
                <a:latin typeface="Arial"/>
                <a:cs typeface="Arial"/>
              </a:rPr>
              <a:t> </a:t>
            </a:r>
            <a:r>
              <a:rPr sz="3200" dirty="0" err="1" smtClean="0">
                <a:solidFill>
                  <a:srgbClr val="0000CC"/>
                </a:solidFill>
                <a:latin typeface="Arial"/>
                <a:cs typeface="Arial"/>
              </a:rPr>
              <a:t>corelaţiei</a:t>
            </a:r>
            <a:endParaRPr lang="ro-MO" sz="3200" dirty="0" smtClean="0">
              <a:solidFill>
                <a:srgbClr val="0000CC"/>
              </a:solidFill>
              <a:latin typeface="Arial"/>
              <a:cs typeface="Arial"/>
            </a:endParaRPr>
          </a:p>
          <a:p>
            <a:pPr marL="527050" indent="-514350">
              <a:lnSpc>
                <a:spcPct val="100000"/>
              </a:lnSpc>
              <a:spcBef>
                <a:spcPts val="105"/>
              </a:spcBef>
              <a:buSzPct val="79687"/>
              <a:buFont typeface="+mj-lt"/>
              <a:buAutoNum type="arabicPeriod"/>
              <a:tabLst>
                <a:tab pos="332105" algn="l"/>
                <a:tab pos="332740" algn="l"/>
              </a:tabLst>
            </a:pPr>
            <a:r>
              <a:rPr sz="3200" spc="-25" dirty="0" err="1" smtClean="0">
                <a:solidFill>
                  <a:srgbClr val="0000CC"/>
                </a:solidFill>
                <a:latin typeface="Arial"/>
                <a:cs typeface="Arial"/>
              </a:rPr>
              <a:t>Tipuri</a:t>
            </a:r>
            <a:r>
              <a:rPr sz="3200" spc="-25" dirty="0" smtClean="0">
                <a:solidFill>
                  <a:srgbClr val="0000CC"/>
                </a:solidFill>
                <a:latin typeface="Arial"/>
                <a:cs typeface="Arial"/>
              </a:rPr>
              <a:t> </a:t>
            </a:r>
            <a:r>
              <a:rPr sz="3200" dirty="0">
                <a:solidFill>
                  <a:srgbClr val="0000CC"/>
                </a:solidFill>
                <a:latin typeface="Arial"/>
                <a:cs typeface="Arial"/>
              </a:rPr>
              <a:t>de </a:t>
            </a:r>
            <a:r>
              <a:rPr sz="3200" dirty="0" err="1">
                <a:solidFill>
                  <a:srgbClr val="0000CC"/>
                </a:solidFill>
                <a:latin typeface="Arial"/>
                <a:cs typeface="Arial"/>
              </a:rPr>
              <a:t>coeficienţi</a:t>
            </a:r>
            <a:r>
              <a:rPr sz="3200" dirty="0">
                <a:solidFill>
                  <a:srgbClr val="0000CC"/>
                </a:solidFill>
                <a:latin typeface="Arial"/>
                <a:cs typeface="Arial"/>
              </a:rPr>
              <a:t> </a:t>
            </a:r>
            <a:r>
              <a:rPr sz="3200" dirty="0" smtClean="0">
                <a:solidFill>
                  <a:srgbClr val="0000CC"/>
                </a:solidFill>
                <a:latin typeface="Arial"/>
                <a:cs typeface="Arial"/>
              </a:rPr>
              <a:t>de</a:t>
            </a:r>
            <a:r>
              <a:rPr lang="ro-MO" sz="3200" spc="-55" dirty="0">
                <a:solidFill>
                  <a:srgbClr val="0000CC"/>
                </a:solidFill>
                <a:latin typeface="Arial"/>
                <a:cs typeface="Arial"/>
              </a:rPr>
              <a:t> </a:t>
            </a:r>
            <a:r>
              <a:rPr sz="3200" dirty="0" err="1" smtClean="0">
                <a:solidFill>
                  <a:srgbClr val="0000CC"/>
                </a:solidFill>
                <a:latin typeface="Arial"/>
                <a:cs typeface="Arial"/>
              </a:rPr>
              <a:t>corelaţie</a:t>
            </a:r>
            <a:endParaRPr lang="ro-MO" sz="3200" dirty="0">
              <a:solidFill>
                <a:srgbClr val="0000CC"/>
              </a:solidFill>
              <a:latin typeface="Arial"/>
              <a:cs typeface="Arial"/>
            </a:endParaRPr>
          </a:p>
          <a:p>
            <a:pPr marL="527050" indent="-514350">
              <a:lnSpc>
                <a:spcPct val="100000"/>
              </a:lnSpc>
              <a:spcBef>
                <a:spcPts val="105"/>
              </a:spcBef>
              <a:buSzPct val="79687"/>
              <a:buFont typeface="+mj-lt"/>
              <a:buAutoNum type="arabicPeriod"/>
              <a:tabLst>
                <a:tab pos="332105" algn="l"/>
                <a:tab pos="332740" algn="l"/>
              </a:tabLst>
            </a:pPr>
            <a:r>
              <a:rPr sz="3200" spc="-5" dirty="0" err="1" smtClean="0">
                <a:solidFill>
                  <a:srgbClr val="0000CC"/>
                </a:solidFill>
                <a:latin typeface="Arial"/>
                <a:cs typeface="Arial"/>
              </a:rPr>
              <a:t>Regresia</a:t>
            </a:r>
            <a:r>
              <a:rPr sz="3200" spc="-5" dirty="0" smtClean="0">
                <a:solidFill>
                  <a:srgbClr val="0000CC"/>
                </a:solidFill>
                <a:latin typeface="Arial"/>
                <a:cs typeface="Arial"/>
              </a:rPr>
              <a:t> </a:t>
            </a:r>
            <a:r>
              <a:rPr sz="3200" spc="-5" dirty="0" err="1">
                <a:solidFill>
                  <a:srgbClr val="0000CC"/>
                </a:solidFill>
                <a:latin typeface="Arial"/>
                <a:cs typeface="Arial"/>
              </a:rPr>
              <a:t>liniară</a:t>
            </a:r>
            <a:r>
              <a:rPr sz="3200" spc="-5" dirty="0">
                <a:solidFill>
                  <a:srgbClr val="0000CC"/>
                </a:solidFill>
                <a:latin typeface="Arial"/>
                <a:cs typeface="Arial"/>
              </a:rPr>
              <a:t> </a:t>
            </a:r>
            <a:r>
              <a:rPr sz="3200" dirty="0" err="1" smtClean="0">
                <a:solidFill>
                  <a:srgbClr val="0000CC"/>
                </a:solidFill>
                <a:latin typeface="Arial"/>
                <a:cs typeface="Arial"/>
              </a:rPr>
              <a:t>simplă</a:t>
            </a:r>
            <a:endParaRPr lang="ro-MO" sz="3200" dirty="0" smtClean="0">
              <a:solidFill>
                <a:srgbClr val="0000CC"/>
              </a:solidFill>
              <a:latin typeface="Arial"/>
              <a:cs typeface="Arial"/>
            </a:endParaRPr>
          </a:p>
          <a:p>
            <a:pPr marL="527050" indent="-514350">
              <a:lnSpc>
                <a:spcPct val="100000"/>
              </a:lnSpc>
              <a:spcBef>
                <a:spcPts val="105"/>
              </a:spcBef>
              <a:buSzPct val="79687"/>
              <a:buFont typeface="+mj-lt"/>
              <a:buAutoNum type="arabicPeriod"/>
              <a:tabLst>
                <a:tab pos="332105" algn="l"/>
                <a:tab pos="332740" algn="l"/>
              </a:tabLst>
            </a:pPr>
            <a:r>
              <a:rPr sz="3200" spc="-5" dirty="0" err="1" smtClean="0">
                <a:solidFill>
                  <a:srgbClr val="0000CC"/>
                </a:solidFill>
                <a:latin typeface="Arial"/>
                <a:cs typeface="Arial"/>
              </a:rPr>
              <a:t>Regresia</a:t>
            </a:r>
            <a:r>
              <a:rPr sz="3200" spc="-5" dirty="0" smtClean="0">
                <a:solidFill>
                  <a:srgbClr val="0000CC"/>
                </a:solidFill>
                <a:latin typeface="Arial"/>
                <a:cs typeface="Arial"/>
              </a:rPr>
              <a:t> </a:t>
            </a:r>
            <a:r>
              <a:rPr sz="3200" spc="-5" dirty="0">
                <a:solidFill>
                  <a:srgbClr val="0000CC"/>
                </a:solidFill>
                <a:latin typeface="Arial"/>
                <a:cs typeface="Arial"/>
              </a:rPr>
              <a:t>liniară multiplă</a:t>
            </a:r>
            <a:endParaRPr sz="3200" dirty="0">
              <a:solidFill>
                <a:srgbClr val="0000CC"/>
              </a:solidFill>
              <a:latin typeface="Arial"/>
              <a:cs typeface="Arial"/>
            </a:endParaRPr>
          </a:p>
        </p:txBody>
      </p:sp>
      <p:sp>
        <p:nvSpPr>
          <p:cNvPr id="90113" name="Rectangle 1"/>
          <p:cNvSpPr>
            <a:spLocks noChangeArrowheads="1"/>
          </p:cNvSpPr>
          <p:nvPr/>
        </p:nvSpPr>
        <p:spPr bwMode="auto">
          <a:xfrm>
            <a:off x="3581400" y="304800"/>
            <a:ext cx="203292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2127250" algn="l"/>
              </a:tabLst>
            </a:pPr>
            <a:r>
              <a:rPr lang="ro-RO" sz="3200" b="1" u="sng" dirty="0" smtClean="0">
                <a:solidFill>
                  <a:srgbClr val="0000CC"/>
                </a:solidFill>
                <a:latin typeface="Arial" pitchFamily="34" charset="0"/>
                <a:cs typeface="Arial" pitchFamily="34" charset="0"/>
              </a:rPr>
              <a:t>CUPRINS</a:t>
            </a:r>
            <a:endParaRPr kumimoji="0" lang="ro-RO" sz="3200" b="1" i="0" u="sng" strike="noStrike" cap="none" normalizeH="0" baseline="0" dirty="0" smtClean="0">
              <a:ln>
                <a:noFill/>
              </a:ln>
              <a:solidFill>
                <a:srgbClr val="0000CC"/>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4611" y="333753"/>
            <a:ext cx="8819387" cy="652424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67" y="0"/>
            <a:ext cx="9133332"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023" y="559295"/>
            <a:ext cx="7850885" cy="55246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8600" y="1371600"/>
            <a:ext cx="8686800" cy="5006435"/>
          </a:xfrm>
          <a:prstGeom prst="rect">
            <a:avLst/>
          </a:prstGeom>
        </p:spPr>
        <p:txBody>
          <a:bodyPr vert="horz" wrap="square" lIns="0" tIns="12700" rIns="0" bIns="0" rtlCol="0">
            <a:spAutoFit/>
          </a:bodyPr>
          <a:lstStyle/>
          <a:p>
            <a:pPr marL="527050" indent="-514350">
              <a:lnSpc>
                <a:spcPct val="100000"/>
              </a:lnSpc>
              <a:spcBef>
                <a:spcPts val="100"/>
              </a:spcBef>
              <a:buClr>
                <a:srgbClr val="EFAC00"/>
              </a:buClr>
              <a:buSzPct val="79166"/>
              <a:buFont typeface="+mj-lt"/>
              <a:buAutoNum type="arabicPeriod"/>
              <a:tabLst>
                <a:tab pos="332105" algn="l"/>
                <a:tab pos="332740" algn="l"/>
              </a:tabLst>
            </a:pPr>
            <a:r>
              <a:rPr sz="2800" dirty="0">
                <a:latin typeface="Arial"/>
                <a:cs typeface="Arial"/>
              </a:rPr>
              <a:t>are </a:t>
            </a:r>
            <a:r>
              <a:rPr sz="2800" spc="-5" dirty="0">
                <a:latin typeface="Arial"/>
                <a:cs typeface="Arial"/>
              </a:rPr>
              <a:t>valori </a:t>
            </a:r>
            <a:r>
              <a:rPr sz="2800" dirty="0">
                <a:latin typeface="Arial"/>
                <a:cs typeface="Arial"/>
              </a:rPr>
              <a:t>în </a:t>
            </a:r>
            <a:r>
              <a:rPr sz="2800" spc="-5" dirty="0">
                <a:latin typeface="Arial"/>
                <a:cs typeface="Arial"/>
              </a:rPr>
              <a:t>intervalul</a:t>
            </a:r>
            <a:r>
              <a:rPr sz="2800" spc="20" dirty="0">
                <a:latin typeface="Arial"/>
                <a:cs typeface="Arial"/>
              </a:rPr>
              <a:t> </a:t>
            </a:r>
            <a:r>
              <a:rPr sz="2800" dirty="0">
                <a:latin typeface="Arial"/>
                <a:cs typeface="Arial"/>
              </a:rPr>
              <a:t>[-1,1];</a:t>
            </a:r>
          </a:p>
          <a:p>
            <a:pPr marL="526415" marR="441959" indent="-514350">
              <a:lnSpc>
                <a:spcPts val="2810"/>
              </a:lnSpc>
              <a:spcBef>
                <a:spcPts val="225"/>
              </a:spcBef>
              <a:buClr>
                <a:srgbClr val="EFAC00"/>
              </a:buClr>
              <a:buSzPct val="79166"/>
              <a:buFont typeface="+mj-lt"/>
              <a:buAutoNum type="arabicPeriod"/>
              <a:tabLst>
                <a:tab pos="332105" algn="l"/>
                <a:tab pos="332740" algn="l"/>
              </a:tabLst>
            </a:pPr>
            <a:r>
              <a:rPr sz="2800" spc="-5" dirty="0">
                <a:latin typeface="Arial"/>
                <a:cs typeface="Arial"/>
              </a:rPr>
              <a:t>dacă </a:t>
            </a:r>
            <a:r>
              <a:rPr sz="2800" dirty="0">
                <a:latin typeface="Arial"/>
                <a:cs typeface="Arial"/>
              </a:rPr>
              <a:t>este </a:t>
            </a:r>
            <a:r>
              <a:rPr sz="2800" spc="-5" dirty="0">
                <a:latin typeface="Arial"/>
                <a:cs typeface="Arial"/>
              </a:rPr>
              <a:t>1 atunci punctele diagramei de dispersie </a:t>
            </a:r>
            <a:r>
              <a:rPr sz="2800" dirty="0">
                <a:latin typeface="Arial"/>
                <a:cs typeface="Arial"/>
              </a:rPr>
              <a:t>sunt  situate </a:t>
            </a:r>
            <a:r>
              <a:rPr sz="2800" spc="-5" dirty="0">
                <a:latin typeface="Arial"/>
                <a:cs typeface="Arial"/>
              </a:rPr>
              <a:t>pe </a:t>
            </a:r>
            <a:r>
              <a:rPr sz="2800" dirty="0">
                <a:latin typeface="Arial"/>
                <a:cs typeface="Arial"/>
              </a:rPr>
              <a:t>o </a:t>
            </a:r>
            <a:r>
              <a:rPr sz="2800" spc="-5" dirty="0">
                <a:latin typeface="Arial"/>
                <a:cs typeface="Arial"/>
              </a:rPr>
              <a:t>dreaptă de pantă</a:t>
            </a:r>
            <a:r>
              <a:rPr sz="2800" spc="-20" dirty="0">
                <a:latin typeface="Arial"/>
                <a:cs typeface="Arial"/>
              </a:rPr>
              <a:t> </a:t>
            </a:r>
            <a:r>
              <a:rPr sz="2800" dirty="0">
                <a:latin typeface="Arial"/>
                <a:cs typeface="Arial"/>
              </a:rPr>
              <a:t>crescătoare;</a:t>
            </a:r>
          </a:p>
          <a:p>
            <a:pPr marL="526415" marR="5080" indent="-514350">
              <a:lnSpc>
                <a:spcPts val="2810"/>
              </a:lnSpc>
              <a:spcBef>
                <a:spcPts val="140"/>
              </a:spcBef>
              <a:buClr>
                <a:srgbClr val="EFAC00"/>
              </a:buClr>
              <a:buSzPct val="79166"/>
              <a:buFont typeface="+mj-lt"/>
              <a:buAutoNum type="arabicPeriod"/>
              <a:tabLst>
                <a:tab pos="332105" algn="l"/>
                <a:tab pos="332740" algn="l"/>
              </a:tabLst>
            </a:pPr>
            <a:r>
              <a:rPr sz="2800" spc="-5" dirty="0">
                <a:latin typeface="Arial"/>
                <a:cs typeface="Arial"/>
              </a:rPr>
              <a:t>dacă </a:t>
            </a:r>
            <a:r>
              <a:rPr sz="2800" dirty="0">
                <a:latin typeface="Arial"/>
                <a:cs typeface="Arial"/>
              </a:rPr>
              <a:t>este </a:t>
            </a:r>
            <a:r>
              <a:rPr sz="2800" spc="-5" dirty="0">
                <a:latin typeface="Arial"/>
                <a:cs typeface="Arial"/>
              </a:rPr>
              <a:t>-1 atunci punctele diagramei de </a:t>
            </a:r>
            <a:r>
              <a:rPr sz="2800" dirty="0">
                <a:latin typeface="Arial"/>
                <a:cs typeface="Arial"/>
              </a:rPr>
              <a:t>sunt situate sunt  </a:t>
            </a:r>
            <a:r>
              <a:rPr sz="2800" spc="-5" dirty="0">
                <a:latin typeface="Arial"/>
                <a:cs typeface="Arial"/>
              </a:rPr>
              <a:t>situate pe </a:t>
            </a:r>
            <a:r>
              <a:rPr sz="2800" dirty="0">
                <a:latin typeface="Arial"/>
                <a:cs typeface="Arial"/>
              </a:rPr>
              <a:t>o </a:t>
            </a:r>
            <a:r>
              <a:rPr sz="2800" spc="-5" dirty="0">
                <a:latin typeface="Arial"/>
                <a:cs typeface="Arial"/>
              </a:rPr>
              <a:t>dreaptă de pantă</a:t>
            </a:r>
            <a:r>
              <a:rPr sz="2800" spc="15" dirty="0">
                <a:latin typeface="Arial"/>
                <a:cs typeface="Arial"/>
              </a:rPr>
              <a:t> </a:t>
            </a:r>
            <a:r>
              <a:rPr sz="2800" spc="-5" dirty="0">
                <a:latin typeface="Arial"/>
                <a:cs typeface="Arial"/>
              </a:rPr>
              <a:t>descrescătoare;</a:t>
            </a:r>
            <a:endParaRPr sz="2800" dirty="0">
              <a:latin typeface="Arial"/>
              <a:cs typeface="Arial"/>
            </a:endParaRPr>
          </a:p>
          <a:p>
            <a:pPr marL="526415" marR="736600" indent="-514350">
              <a:lnSpc>
                <a:spcPct val="98800"/>
              </a:lnSpc>
              <a:spcBef>
                <a:spcPts val="25"/>
              </a:spcBef>
              <a:buClr>
                <a:srgbClr val="EFAC00"/>
              </a:buClr>
              <a:buSzPct val="79166"/>
              <a:buFont typeface="+mj-lt"/>
              <a:buAutoNum type="arabicPeriod"/>
              <a:tabLst>
                <a:tab pos="332105" algn="l"/>
                <a:tab pos="332740" algn="l"/>
              </a:tabLst>
            </a:pPr>
            <a:r>
              <a:rPr sz="2800" spc="-5" dirty="0">
                <a:latin typeface="Arial"/>
                <a:cs typeface="Arial"/>
              </a:rPr>
              <a:t>dacă aparţine intervalului </a:t>
            </a:r>
            <a:r>
              <a:rPr sz="2800" dirty="0">
                <a:latin typeface="Arial"/>
                <a:cs typeface="Arial"/>
              </a:rPr>
              <a:t>(0,1) </a:t>
            </a:r>
            <a:r>
              <a:rPr sz="2800" spc="-5" dirty="0">
                <a:latin typeface="Arial"/>
                <a:cs typeface="Arial"/>
              </a:rPr>
              <a:t>norul de puncte  (majoritatea punctelor) poate </a:t>
            </a:r>
            <a:r>
              <a:rPr sz="2800" dirty="0">
                <a:latin typeface="Arial"/>
                <a:cs typeface="Arial"/>
              </a:rPr>
              <a:t>fi </a:t>
            </a:r>
            <a:r>
              <a:rPr sz="2800" spc="-5" dirty="0">
                <a:latin typeface="Arial"/>
                <a:cs typeface="Arial"/>
              </a:rPr>
              <a:t>ajustat la </a:t>
            </a:r>
            <a:r>
              <a:rPr sz="2800" dirty="0">
                <a:latin typeface="Arial"/>
                <a:cs typeface="Arial"/>
              </a:rPr>
              <a:t>o </a:t>
            </a:r>
            <a:r>
              <a:rPr sz="2800" spc="-5" dirty="0">
                <a:latin typeface="Arial"/>
                <a:cs typeface="Arial"/>
              </a:rPr>
              <a:t>dreaptă de  pantă </a:t>
            </a:r>
            <a:r>
              <a:rPr sz="2800" dirty="0">
                <a:latin typeface="Arial"/>
                <a:cs typeface="Arial"/>
              </a:rPr>
              <a:t>crescătoare</a:t>
            </a:r>
            <a:r>
              <a:rPr sz="2800" spc="10" dirty="0">
                <a:latin typeface="Arial"/>
                <a:cs typeface="Arial"/>
              </a:rPr>
              <a:t> </a:t>
            </a:r>
            <a:r>
              <a:rPr sz="2800" dirty="0">
                <a:latin typeface="Arial"/>
                <a:cs typeface="Arial"/>
              </a:rPr>
              <a:t>(pozitivă);</a:t>
            </a:r>
          </a:p>
          <a:p>
            <a:pPr marL="527050" indent="-514350">
              <a:lnSpc>
                <a:spcPts val="2845"/>
              </a:lnSpc>
              <a:spcBef>
                <a:spcPts val="75"/>
              </a:spcBef>
              <a:buClr>
                <a:srgbClr val="EFAC00"/>
              </a:buClr>
              <a:buSzPct val="79166"/>
              <a:buFont typeface="+mj-lt"/>
              <a:buAutoNum type="arabicPeriod"/>
              <a:tabLst>
                <a:tab pos="332105" algn="l"/>
                <a:tab pos="332740" algn="l"/>
              </a:tabLst>
            </a:pPr>
            <a:r>
              <a:rPr sz="2800" spc="-5" dirty="0">
                <a:latin typeface="Arial"/>
                <a:cs typeface="Arial"/>
              </a:rPr>
              <a:t>dacă aparţine intervalulu(-1,0) norul </a:t>
            </a:r>
            <a:r>
              <a:rPr sz="2800" dirty="0">
                <a:latin typeface="Arial"/>
                <a:cs typeface="Arial"/>
              </a:rPr>
              <a:t>de </a:t>
            </a:r>
            <a:r>
              <a:rPr sz="2800" spc="-5" dirty="0">
                <a:latin typeface="Arial"/>
                <a:cs typeface="Arial"/>
              </a:rPr>
              <a:t>puncte </a:t>
            </a:r>
            <a:r>
              <a:rPr sz="2800" dirty="0" err="1">
                <a:latin typeface="Arial"/>
                <a:cs typeface="Arial"/>
              </a:rPr>
              <a:t>poate</a:t>
            </a:r>
            <a:r>
              <a:rPr sz="2800" spc="80" dirty="0">
                <a:latin typeface="Arial"/>
                <a:cs typeface="Arial"/>
              </a:rPr>
              <a:t> </a:t>
            </a:r>
            <a:r>
              <a:rPr sz="2800" dirty="0" err="1" smtClean="0">
                <a:latin typeface="Arial"/>
                <a:cs typeface="Arial"/>
              </a:rPr>
              <a:t>fi</a:t>
            </a:r>
            <a:r>
              <a:rPr lang="en-US" sz="2800" dirty="0" smtClean="0">
                <a:latin typeface="Arial"/>
                <a:cs typeface="Arial"/>
              </a:rPr>
              <a:t> </a:t>
            </a:r>
            <a:r>
              <a:rPr sz="2800" spc="-5" dirty="0" err="1" smtClean="0">
                <a:latin typeface="Arial"/>
                <a:cs typeface="Arial"/>
              </a:rPr>
              <a:t>ajustat</a:t>
            </a:r>
            <a:r>
              <a:rPr sz="2800" spc="-5" dirty="0" smtClean="0">
                <a:latin typeface="Arial"/>
                <a:cs typeface="Arial"/>
              </a:rPr>
              <a:t> </a:t>
            </a:r>
            <a:r>
              <a:rPr sz="2800" spc="-5" dirty="0">
                <a:latin typeface="Arial"/>
                <a:cs typeface="Arial"/>
              </a:rPr>
              <a:t>la </a:t>
            </a:r>
            <a:r>
              <a:rPr sz="2800" dirty="0">
                <a:latin typeface="Arial"/>
                <a:cs typeface="Arial"/>
              </a:rPr>
              <a:t>o </a:t>
            </a:r>
            <a:r>
              <a:rPr sz="2800" spc="-5" dirty="0">
                <a:latin typeface="Arial"/>
                <a:cs typeface="Arial"/>
              </a:rPr>
              <a:t>dreaptă de pantă descrescătoare</a:t>
            </a:r>
            <a:r>
              <a:rPr sz="2800" spc="-15" dirty="0">
                <a:latin typeface="Arial"/>
                <a:cs typeface="Arial"/>
              </a:rPr>
              <a:t> </a:t>
            </a:r>
            <a:r>
              <a:rPr sz="2800" dirty="0">
                <a:latin typeface="Arial"/>
                <a:cs typeface="Arial"/>
              </a:rPr>
              <a:t>(negativă);</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0200" y="533400"/>
            <a:ext cx="5638800" cy="457200"/>
          </a:xfrm>
          <a:prstGeom prst="rect">
            <a:avLst/>
          </a:prstGeom>
          <a:blipFill>
            <a:blip r:embed="rId2" cstate="print"/>
            <a:stretch>
              <a:fillRect/>
            </a:stretch>
          </a:blipFill>
        </p:spPr>
        <p:txBody>
          <a:bodyPr wrap="square" lIns="0" tIns="0" rIns="0" bIns="0" rtlCol="0"/>
          <a:lstStyle/>
          <a:p>
            <a:endParaRP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3" name="object 3"/>
          <p:cNvGrpSpPr/>
          <p:nvPr/>
        </p:nvGrpSpPr>
        <p:grpSpPr>
          <a:xfrm>
            <a:off x="228600" y="1447800"/>
            <a:ext cx="8750935" cy="1066800"/>
            <a:chOff x="156971" y="1606296"/>
            <a:chExt cx="8903335" cy="848994"/>
          </a:xfrm>
        </p:grpSpPr>
        <p:sp>
          <p:nvSpPr>
            <p:cNvPr id="4" name="object 4"/>
            <p:cNvSpPr/>
            <p:nvPr/>
          </p:nvSpPr>
          <p:spPr>
            <a:xfrm>
              <a:off x="180593" y="1629918"/>
              <a:ext cx="8856345" cy="802005"/>
            </a:xfrm>
            <a:custGeom>
              <a:avLst/>
              <a:gdLst/>
              <a:ahLst/>
              <a:cxnLst/>
              <a:rect l="l" t="t" r="r" b="b"/>
              <a:pathLst>
                <a:path w="8856345" h="802005">
                  <a:moveTo>
                    <a:pt x="8855964" y="0"/>
                  </a:moveTo>
                  <a:lnTo>
                    <a:pt x="0" y="0"/>
                  </a:lnTo>
                  <a:lnTo>
                    <a:pt x="0" y="801624"/>
                  </a:lnTo>
                  <a:lnTo>
                    <a:pt x="8855964" y="801624"/>
                  </a:lnTo>
                  <a:lnTo>
                    <a:pt x="8855964" y="0"/>
                  </a:lnTo>
                  <a:close/>
                </a:path>
              </a:pathLst>
            </a:custGeom>
            <a:solidFill>
              <a:srgbClr val="EFAC00"/>
            </a:solidFill>
          </p:spPr>
          <p:txBody>
            <a:bodyPr wrap="square" lIns="0" tIns="0" rIns="0" bIns="0" rtlCol="0"/>
            <a:lstStyle/>
            <a:p>
              <a:endParaRPr/>
            </a:p>
          </p:txBody>
        </p:sp>
        <p:sp>
          <p:nvSpPr>
            <p:cNvPr id="5" name="object 5"/>
            <p:cNvSpPr/>
            <p:nvPr/>
          </p:nvSpPr>
          <p:spPr>
            <a:xfrm>
              <a:off x="156971" y="1606296"/>
              <a:ext cx="8903335" cy="848994"/>
            </a:xfrm>
            <a:custGeom>
              <a:avLst/>
              <a:gdLst/>
              <a:ahLst/>
              <a:cxnLst/>
              <a:rect l="l" t="t" r="r" b="b"/>
              <a:pathLst>
                <a:path w="8903335" h="848994">
                  <a:moveTo>
                    <a:pt x="8879586" y="0"/>
                  </a:moveTo>
                  <a:lnTo>
                    <a:pt x="23622" y="0"/>
                  </a:lnTo>
                  <a:lnTo>
                    <a:pt x="14428" y="1851"/>
                  </a:lnTo>
                  <a:lnTo>
                    <a:pt x="6919" y="6905"/>
                  </a:lnTo>
                  <a:lnTo>
                    <a:pt x="1856" y="14412"/>
                  </a:lnTo>
                  <a:lnTo>
                    <a:pt x="0" y="23621"/>
                  </a:lnTo>
                  <a:lnTo>
                    <a:pt x="0" y="825245"/>
                  </a:lnTo>
                  <a:lnTo>
                    <a:pt x="1856" y="834455"/>
                  </a:lnTo>
                  <a:lnTo>
                    <a:pt x="6919" y="841962"/>
                  </a:lnTo>
                  <a:lnTo>
                    <a:pt x="14428" y="847016"/>
                  </a:lnTo>
                  <a:lnTo>
                    <a:pt x="23622" y="848867"/>
                  </a:lnTo>
                  <a:lnTo>
                    <a:pt x="8879586" y="848867"/>
                  </a:lnTo>
                  <a:lnTo>
                    <a:pt x="8888795" y="847016"/>
                  </a:lnTo>
                  <a:lnTo>
                    <a:pt x="8896302" y="841962"/>
                  </a:lnTo>
                  <a:lnTo>
                    <a:pt x="8901356" y="834455"/>
                  </a:lnTo>
                  <a:lnTo>
                    <a:pt x="8903208" y="825245"/>
                  </a:lnTo>
                  <a:lnTo>
                    <a:pt x="8903208" y="820546"/>
                  </a:lnTo>
                  <a:lnTo>
                    <a:pt x="28346" y="820546"/>
                  </a:lnTo>
                  <a:lnTo>
                    <a:pt x="28346" y="28320"/>
                  </a:lnTo>
                  <a:lnTo>
                    <a:pt x="8903208" y="28320"/>
                  </a:lnTo>
                  <a:lnTo>
                    <a:pt x="8903208" y="23621"/>
                  </a:lnTo>
                  <a:lnTo>
                    <a:pt x="8901356" y="14412"/>
                  </a:lnTo>
                  <a:lnTo>
                    <a:pt x="8896302" y="6905"/>
                  </a:lnTo>
                  <a:lnTo>
                    <a:pt x="8888795" y="1851"/>
                  </a:lnTo>
                  <a:lnTo>
                    <a:pt x="8879586" y="0"/>
                  </a:lnTo>
                  <a:close/>
                </a:path>
                <a:path w="8903335" h="848994">
                  <a:moveTo>
                    <a:pt x="8903208" y="28320"/>
                  </a:moveTo>
                  <a:lnTo>
                    <a:pt x="8874887" y="28320"/>
                  </a:lnTo>
                  <a:lnTo>
                    <a:pt x="8874887" y="820546"/>
                  </a:lnTo>
                  <a:lnTo>
                    <a:pt x="8903208" y="820546"/>
                  </a:lnTo>
                  <a:lnTo>
                    <a:pt x="8903208" y="28320"/>
                  </a:lnTo>
                  <a:close/>
                </a:path>
                <a:path w="8903335" h="848994">
                  <a:moveTo>
                    <a:pt x="8865362" y="37845"/>
                  </a:moveTo>
                  <a:lnTo>
                    <a:pt x="37795" y="37845"/>
                  </a:lnTo>
                  <a:lnTo>
                    <a:pt x="37795" y="811021"/>
                  </a:lnTo>
                  <a:lnTo>
                    <a:pt x="8865362" y="811021"/>
                  </a:lnTo>
                  <a:lnTo>
                    <a:pt x="8865362" y="801624"/>
                  </a:lnTo>
                  <a:lnTo>
                    <a:pt x="47243" y="801624"/>
                  </a:lnTo>
                  <a:lnTo>
                    <a:pt x="47243" y="47243"/>
                  </a:lnTo>
                  <a:lnTo>
                    <a:pt x="8865362" y="47243"/>
                  </a:lnTo>
                  <a:lnTo>
                    <a:pt x="8865362" y="37845"/>
                  </a:lnTo>
                  <a:close/>
                </a:path>
                <a:path w="8903335" h="848994">
                  <a:moveTo>
                    <a:pt x="8865362" y="47243"/>
                  </a:moveTo>
                  <a:lnTo>
                    <a:pt x="8855964" y="47243"/>
                  </a:lnTo>
                  <a:lnTo>
                    <a:pt x="8855964" y="801624"/>
                  </a:lnTo>
                  <a:lnTo>
                    <a:pt x="8865362" y="801624"/>
                  </a:lnTo>
                  <a:lnTo>
                    <a:pt x="8865362" y="47243"/>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304800" y="1600200"/>
            <a:ext cx="8439150" cy="705321"/>
          </a:xfrm>
          <a:prstGeom prst="rect">
            <a:avLst/>
          </a:prstGeom>
        </p:spPr>
        <p:txBody>
          <a:bodyPr vert="horz" wrap="square" lIns="0" tIns="63500" rIns="0" bIns="0" rtlCol="0">
            <a:spAutoFit/>
          </a:bodyPr>
          <a:lstStyle/>
          <a:p>
            <a:pPr marL="12700" marR="5080">
              <a:lnSpc>
                <a:spcPts val="2500"/>
              </a:lnSpc>
              <a:spcBef>
                <a:spcPts val="500"/>
              </a:spcBef>
            </a:pPr>
            <a:r>
              <a:rPr sz="2400" spc="-5" dirty="0">
                <a:latin typeface="Arial" pitchFamily="34" charset="0"/>
                <a:cs typeface="Arial" pitchFamily="34" charset="0"/>
              </a:rPr>
              <a:t>Măsoară proporţia din variaţia uneia dintre variabile </a:t>
            </a:r>
            <a:r>
              <a:rPr sz="2400" dirty="0">
                <a:latin typeface="Arial" pitchFamily="34" charset="0"/>
                <a:cs typeface="Arial" pitchFamily="34" charset="0"/>
              </a:rPr>
              <a:t>ce </a:t>
            </a:r>
            <a:r>
              <a:rPr sz="2400" spc="-5" dirty="0">
                <a:latin typeface="Arial" pitchFamily="34" charset="0"/>
                <a:cs typeface="Arial" pitchFamily="34" charset="0"/>
              </a:rPr>
              <a:t>poate  </a:t>
            </a:r>
            <a:r>
              <a:rPr sz="2400" dirty="0">
                <a:latin typeface="Arial" pitchFamily="34" charset="0"/>
                <a:cs typeface="Arial" pitchFamily="34" charset="0"/>
              </a:rPr>
              <a:t>fi atribuită (sau </a:t>
            </a:r>
            <a:r>
              <a:rPr sz="2400" spc="-10" dirty="0">
                <a:latin typeface="Arial" pitchFamily="34" charset="0"/>
                <a:cs typeface="Arial" pitchFamily="34" charset="0"/>
              </a:rPr>
              <a:t>explicată) </a:t>
            </a:r>
            <a:r>
              <a:rPr sz="2400" spc="-5" dirty="0">
                <a:latin typeface="Arial" pitchFamily="34" charset="0"/>
                <a:cs typeface="Arial" pitchFamily="34" charset="0"/>
              </a:rPr>
              <a:t>de variaţia celeilalte</a:t>
            </a:r>
            <a:r>
              <a:rPr sz="2400" spc="120" dirty="0">
                <a:latin typeface="Arial" pitchFamily="34" charset="0"/>
                <a:cs typeface="Arial" pitchFamily="34" charset="0"/>
              </a:rPr>
              <a:t> </a:t>
            </a:r>
            <a:r>
              <a:rPr sz="2400" spc="-15" dirty="0">
                <a:latin typeface="Arial" pitchFamily="34" charset="0"/>
                <a:cs typeface="Arial" pitchFamily="34" charset="0"/>
              </a:rPr>
              <a:t>variabile.</a:t>
            </a:r>
          </a:p>
        </p:txBody>
      </p:sp>
      <p:grpSp>
        <p:nvGrpSpPr>
          <p:cNvPr id="7" name="object 7"/>
          <p:cNvGrpSpPr/>
          <p:nvPr/>
        </p:nvGrpSpPr>
        <p:grpSpPr>
          <a:xfrm>
            <a:off x="228600" y="2651760"/>
            <a:ext cx="8763126" cy="2464308"/>
            <a:chOff x="156971" y="2651760"/>
            <a:chExt cx="8903463" cy="2464308"/>
          </a:xfrm>
        </p:grpSpPr>
        <p:sp>
          <p:nvSpPr>
            <p:cNvPr id="8" name="object 8"/>
            <p:cNvSpPr/>
            <p:nvPr/>
          </p:nvSpPr>
          <p:spPr>
            <a:xfrm>
              <a:off x="8711945" y="4110990"/>
              <a:ext cx="325120" cy="315595"/>
            </a:xfrm>
            <a:custGeom>
              <a:avLst/>
              <a:gdLst/>
              <a:ahLst/>
              <a:cxnLst/>
              <a:rect l="l" t="t" r="r" b="b"/>
              <a:pathLst>
                <a:path w="325120" h="315595">
                  <a:moveTo>
                    <a:pt x="162305" y="0"/>
                  </a:moveTo>
                  <a:lnTo>
                    <a:pt x="110995" y="8040"/>
                  </a:lnTo>
                  <a:lnTo>
                    <a:pt x="66440" y="30431"/>
                  </a:lnTo>
                  <a:lnTo>
                    <a:pt x="31309" y="64574"/>
                  </a:lnTo>
                  <a:lnTo>
                    <a:pt x="8272" y="107874"/>
                  </a:lnTo>
                  <a:lnTo>
                    <a:pt x="0" y="157734"/>
                  </a:lnTo>
                  <a:lnTo>
                    <a:pt x="8272" y="207593"/>
                  </a:lnTo>
                  <a:lnTo>
                    <a:pt x="31309" y="250893"/>
                  </a:lnTo>
                  <a:lnTo>
                    <a:pt x="66440" y="285036"/>
                  </a:lnTo>
                  <a:lnTo>
                    <a:pt x="110995" y="307427"/>
                  </a:lnTo>
                  <a:lnTo>
                    <a:pt x="162305" y="315468"/>
                  </a:lnTo>
                  <a:lnTo>
                    <a:pt x="213616" y="307427"/>
                  </a:lnTo>
                  <a:lnTo>
                    <a:pt x="258171" y="285036"/>
                  </a:lnTo>
                  <a:lnTo>
                    <a:pt x="293302" y="250893"/>
                  </a:lnTo>
                  <a:lnTo>
                    <a:pt x="316339" y="207593"/>
                  </a:lnTo>
                  <a:lnTo>
                    <a:pt x="324611" y="157734"/>
                  </a:lnTo>
                  <a:lnTo>
                    <a:pt x="316339" y="107874"/>
                  </a:lnTo>
                  <a:lnTo>
                    <a:pt x="293302" y="64574"/>
                  </a:lnTo>
                  <a:lnTo>
                    <a:pt x="258171" y="30431"/>
                  </a:lnTo>
                  <a:lnTo>
                    <a:pt x="213616" y="8040"/>
                  </a:lnTo>
                  <a:lnTo>
                    <a:pt x="162305" y="0"/>
                  </a:lnTo>
                  <a:close/>
                </a:path>
              </a:pathLst>
            </a:custGeom>
            <a:solidFill>
              <a:srgbClr val="F8DBBB"/>
            </a:solidFill>
          </p:spPr>
          <p:txBody>
            <a:bodyPr wrap="square" lIns="0" tIns="0" rIns="0" bIns="0" rtlCol="0"/>
            <a:lstStyle/>
            <a:p>
              <a:endParaRPr/>
            </a:p>
          </p:txBody>
        </p:sp>
        <p:sp>
          <p:nvSpPr>
            <p:cNvPr id="9" name="object 9"/>
            <p:cNvSpPr/>
            <p:nvPr/>
          </p:nvSpPr>
          <p:spPr>
            <a:xfrm>
              <a:off x="8688324" y="4088130"/>
              <a:ext cx="372110" cy="361950"/>
            </a:xfrm>
            <a:custGeom>
              <a:avLst/>
              <a:gdLst/>
              <a:ahLst/>
              <a:cxnLst/>
              <a:rect l="l" t="t" r="r" b="b"/>
              <a:pathLst>
                <a:path w="372109" h="361950">
                  <a:moveTo>
                    <a:pt x="184657" y="0"/>
                  </a:moveTo>
                  <a:lnTo>
                    <a:pt x="129667" y="7620"/>
                  </a:lnTo>
                  <a:lnTo>
                    <a:pt x="81279" y="31750"/>
                  </a:lnTo>
                  <a:lnTo>
                    <a:pt x="41909" y="66040"/>
                  </a:lnTo>
                  <a:lnTo>
                    <a:pt x="14224" y="111760"/>
                  </a:lnTo>
                  <a:lnTo>
                    <a:pt x="889" y="163830"/>
                  </a:lnTo>
                  <a:lnTo>
                    <a:pt x="0" y="182880"/>
                  </a:lnTo>
                  <a:lnTo>
                    <a:pt x="1143" y="200660"/>
                  </a:lnTo>
                  <a:lnTo>
                    <a:pt x="15240" y="252730"/>
                  </a:lnTo>
                  <a:lnTo>
                    <a:pt x="43433" y="298450"/>
                  </a:lnTo>
                  <a:lnTo>
                    <a:pt x="83184" y="332740"/>
                  </a:lnTo>
                  <a:lnTo>
                    <a:pt x="149859" y="359410"/>
                  </a:lnTo>
                  <a:lnTo>
                    <a:pt x="168148" y="361950"/>
                  </a:lnTo>
                  <a:lnTo>
                    <a:pt x="205994" y="361950"/>
                  </a:lnTo>
                  <a:lnTo>
                    <a:pt x="242189" y="354330"/>
                  </a:lnTo>
                  <a:lnTo>
                    <a:pt x="259206" y="347980"/>
                  </a:lnTo>
                  <a:lnTo>
                    <a:pt x="275462" y="340360"/>
                  </a:lnTo>
                  <a:lnTo>
                    <a:pt x="286257" y="334010"/>
                  </a:lnTo>
                  <a:lnTo>
                    <a:pt x="185674" y="334010"/>
                  </a:lnTo>
                  <a:lnTo>
                    <a:pt x="153924" y="331470"/>
                  </a:lnTo>
                  <a:lnTo>
                    <a:pt x="110617" y="314960"/>
                  </a:lnTo>
                  <a:lnTo>
                    <a:pt x="74295" y="289560"/>
                  </a:lnTo>
                  <a:lnTo>
                    <a:pt x="47244" y="254000"/>
                  </a:lnTo>
                  <a:lnTo>
                    <a:pt x="31496" y="212090"/>
                  </a:lnTo>
                  <a:lnTo>
                    <a:pt x="28321" y="180340"/>
                  </a:lnTo>
                  <a:lnTo>
                    <a:pt x="29209" y="165100"/>
                  </a:lnTo>
                  <a:lnTo>
                    <a:pt x="40767" y="121920"/>
                  </a:lnTo>
                  <a:lnTo>
                    <a:pt x="64389" y="83820"/>
                  </a:lnTo>
                  <a:lnTo>
                    <a:pt x="97917" y="54610"/>
                  </a:lnTo>
                  <a:lnTo>
                    <a:pt x="139192" y="35560"/>
                  </a:lnTo>
                  <a:lnTo>
                    <a:pt x="186181" y="27940"/>
                  </a:lnTo>
                  <a:lnTo>
                    <a:pt x="284407" y="27940"/>
                  </a:lnTo>
                  <a:lnTo>
                    <a:pt x="273430" y="21590"/>
                  </a:lnTo>
                  <a:lnTo>
                    <a:pt x="257048" y="13970"/>
                  </a:lnTo>
                  <a:lnTo>
                    <a:pt x="239902" y="7620"/>
                  </a:lnTo>
                  <a:lnTo>
                    <a:pt x="222123" y="3810"/>
                  </a:lnTo>
                  <a:lnTo>
                    <a:pt x="203707" y="1270"/>
                  </a:lnTo>
                  <a:lnTo>
                    <a:pt x="184657" y="0"/>
                  </a:lnTo>
                  <a:close/>
                </a:path>
                <a:path w="372109" h="361950">
                  <a:moveTo>
                    <a:pt x="284407" y="27940"/>
                  </a:moveTo>
                  <a:lnTo>
                    <a:pt x="186181" y="27940"/>
                  </a:lnTo>
                  <a:lnTo>
                    <a:pt x="202310" y="29210"/>
                  </a:lnTo>
                  <a:lnTo>
                    <a:pt x="218058" y="31750"/>
                  </a:lnTo>
                  <a:lnTo>
                    <a:pt x="261366" y="46990"/>
                  </a:lnTo>
                  <a:lnTo>
                    <a:pt x="297560" y="73660"/>
                  </a:lnTo>
                  <a:lnTo>
                    <a:pt x="324739" y="107950"/>
                  </a:lnTo>
                  <a:lnTo>
                    <a:pt x="340359" y="151130"/>
                  </a:lnTo>
                  <a:lnTo>
                    <a:pt x="343460" y="182880"/>
                  </a:lnTo>
                  <a:lnTo>
                    <a:pt x="342646" y="196850"/>
                  </a:lnTo>
                  <a:lnTo>
                    <a:pt x="331089" y="241300"/>
                  </a:lnTo>
                  <a:lnTo>
                    <a:pt x="307467" y="279400"/>
                  </a:lnTo>
                  <a:lnTo>
                    <a:pt x="273939" y="308610"/>
                  </a:lnTo>
                  <a:lnTo>
                    <a:pt x="232664" y="327660"/>
                  </a:lnTo>
                  <a:lnTo>
                    <a:pt x="185674" y="334010"/>
                  </a:lnTo>
                  <a:lnTo>
                    <a:pt x="286257" y="334010"/>
                  </a:lnTo>
                  <a:lnTo>
                    <a:pt x="317880" y="308610"/>
                  </a:lnTo>
                  <a:lnTo>
                    <a:pt x="349884" y="266700"/>
                  </a:lnTo>
                  <a:lnTo>
                    <a:pt x="368173" y="217170"/>
                  </a:lnTo>
                  <a:lnTo>
                    <a:pt x="371855" y="180340"/>
                  </a:lnTo>
                  <a:lnTo>
                    <a:pt x="370712" y="161290"/>
                  </a:lnTo>
                  <a:lnTo>
                    <a:pt x="356743" y="109220"/>
                  </a:lnTo>
                  <a:lnTo>
                    <a:pt x="328422" y="64770"/>
                  </a:lnTo>
                  <a:lnTo>
                    <a:pt x="288798" y="30480"/>
                  </a:lnTo>
                  <a:lnTo>
                    <a:pt x="284407" y="27940"/>
                  </a:lnTo>
                  <a:close/>
                </a:path>
                <a:path w="372109" h="361950">
                  <a:moveTo>
                    <a:pt x="201802" y="38100"/>
                  </a:moveTo>
                  <a:lnTo>
                    <a:pt x="171450" y="38100"/>
                  </a:lnTo>
                  <a:lnTo>
                    <a:pt x="156591" y="40640"/>
                  </a:lnTo>
                  <a:lnTo>
                    <a:pt x="115824" y="54610"/>
                  </a:lnTo>
                  <a:lnTo>
                    <a:pt x="81533" y="78740"/>
                  </a:lnTo>
                  <a:lnTo>
                    <a:pt x="55879" y="111760"/>
                  </a:lnTo>
                  <a:lnTo>
                    <a:pt x="40894" y="151130"/>
                  </a:lnTo>
                  <a:lnTo>
                    <a:pt x="37719" y="180340"/>
                  </a:lnTo>
                  <a:lnTo>
                    <a:pt x="38480" y="195580"/>
                  </a:lnTo>
                  <a:lnTo>
                    <a:pt x="49022" y="236220"/>
                  </a:lnTo>
                  <a:lnTo>
                    <a:pt x="70993" y="271780"/>
                  </a:lnTo>
                  <a:lnTo>
                    <a:pt x="102361" y="299720"/>
                  </a:lnTo>
                  <a:lnTo>
                    <a:pt x="140970" y="317500"/>
                  </a:lnTo>
                  <a:lnTo>
                    <a:pt x="185166" y="325120"/>
                  </a:lnTo>
                  <a:lnTo>
                    <a:pt x="200405" y="323850"/>
                  </a:lnTo>
                  <a:lnTo>
                    <a:pt x="229489" y="318770"/>
                  </a:lnTo>
                  <a:lnTo>
                    <a:pt x="239775" y="314960"/>
                  </a:lnTo>
                  <a:lnTo>
                    <a:pt x="170560" y="314960"/>
                  </a:lnTo>
                  <a:lnTo>
                    <a:pt x="156718" y="312420"/>
                  </a:lnTo>
                  <a:lnTo>
                    <a:pt x="118618" y="298450"/>
                  </a:lnTo>
                  <a:lnTo>
                    <a:pt x="96520" y="283210"/>
                  </a:lnTo>
                  <a:lnTo>
                    <a:pt x="86741" y="275590"/>
                  </a:lnTo>
                  <a:lnTo>
                    <a:pt x="63246" y="243840"/>
                  </a:lnTo>
                  <a:lnTo>
                    <a:pt x="49783" y="207010"/>
                  </a:lnTo>
                  <a:lnTo>
                    <a:pt x="47244" y="180340"/>
                  </a:lnTo>
                  <a:lnTo>
                    <a:pt x="48005" y="166370"/>
                  </a:lnTo>
                  <a:lnTo>
                    <a:pt x="58547" y="128270"/>
                  </a:lnTo>
                  <a:lnTo>
                    <a:pt x="79375" y="95250"/>
                  </a:lnTo>
                  <a:lnTo>
                    <a:pt x="108966" y="69850"/>
                  </a:lnTo>
                  <a:lnTo>
                    <a:pt x="158876" y="49530"/>
                  </a:lnTo>
                  <a:lnTo>
                    <a:pt x="187198" y="46990"/>
                  </a:lnTo>
                  <a:lnTo>
                    <a:pt x="237616" y="46990"/>
                  </a:lnTo>
                  <a:lnTo>
                    <a:pt x="230885" y="44450"/>
                  </a:lnTo>
                  <a:lnTo>
                    <a:pt x="216661" y="40640"/>
                  </a:lnTo>
                  <a:lnTo>
                    <a:pt x="201802" y="38100"/>
                  </a:lnTo>
                  <a:close/>
                </a:path>
                <a:path w="372109" h="361950">
                  <a:moveTo>
                    <a:pt x="237616" y="46990"/>
                  </a:moveTo>
                  <a:lnTo>
                    <a:pt x="187198" y="46990"/>
                  </a:lnTo>
                  <a:lnTo>
                    <a:pt x="201295" y="48260"/>
                  </a:lnTo>
                  <a:lnTo>
                    <a:pt x="228600" y="53340"/>
                  </a:lnTo>
                  <a:lnTo>
                    <a:pt x="264668" y="71120"/>
                  </a:lnTo>
                  <a:lnTo>
                    <a:pt x="293877" y="96520"/>
                  </a:lnTo>
                  <a:lnTo>
                    <a:pt x="314198" y="130810"/>
                  </a:lnTo>
                  <a:lnTo>
                    <a:pt x="324103" y="168910"/>
                  </a:lnTo>
                  <a:lnTo>
                    <a:pt x="324611" y="182880"/>
                  </a:lnTo>
                  <a:lnTo>
                    <a:pt x="323723" y="195580"/>
                  </a:lnTo>
                  <a:lnTo>
                    <a:pt x="313308" y="234950"/>
                  </a:lnTo>
                  <a:lnTo>
                    <a:pt x="283464" y="276860"/>
                  </a:lnTo>
                  <a:lnTo>
                    <a:pt x="251332" y="299720"/>
                  </a:lnTo>
                  <a:lnTo>
                    <a:pt x="213105" y="312420"/>
                  </a:lnTo>
                  <a:lnTo>
                    <a:pt x="199008" y="314960"/>
                  </a:lnTo>
                  <a:lnTo>
                    <a:pt x="239775" y="314960"/>
                  </a:lnTo>
                  <a:lnTo>
                    <a:pt x="279780" y="292100"/>
                  </a:lnTo>
                  <a:lnTo>
                    <a:pt x="308482" y="261620"/>
                  </a:lnTo>
                  <a:lnTo>
                    <a:pt x="327151" y="224790"/>
                  </a:lnTo>
                  <a:lnTo>
                    <a:pt x="334062" y="182880"/>
                  </a:lnTo>
                  <a:lnTo>
                    <a:pt x="334067" y="180340"/>
                  </a:lnTo>
                  <a:lnTo>
                    <a:pt x="333375" y="167640"/>
                  </a:lnTo>
                  <a:lnTo>
                    <a:pt x="322706" y="125730"/>
                  </a:lnTo>
                  <a:lnTo>
                    <a:pt x="300862" y="90170"/>
                  </a:lnTo>
                  <a:lnTo>
                    <a:pt x="269494" y="62230"/>
                  </a:lnTo>
                  <a:lnTo>
                    <a:pt x="244348" y="49530"/>
                  </a:lnTo>
                  <a:lnTo>
                    <a:pt x="237616" y="46990"/>
                  </a:lnTo>
                  <a:close/>
                </a:path>
              </a:pathLst>
            </a:custGeom>
            <a:solidFill>
              <a:srgbClr val="FFFFFF"/>
            </a:solidFill>
          </p:spPr>
          <p:txBody>
            <a:bodyPr wrap="square" lIns="0" tIns="0" rIns="0" bIns="0" rtlCol="0"/>
            <a:lstStyle/>
            <a:p>
              <a:endParaRPr/>
            </a:p>
          </p:txBody>
        </p:sp>
        <p:sp>
          <p:nvSpPr>
            <p:cNvPr id="10" name="object 10"/>
            <p:cNvSpPr/>
            <p:nvPr/>
          </p:nvSpPr>
          <p:spPr>
            <a:xfrm>
              <a:off x="156971" y="2675382"/>
              <a:ext cx="8903334" cy="1240790"/>
            </a:xfrm>
            <a:custGeom>
              <a:avLst/>
              <a:gdLst/>
              <a:ahLst/>
              <a:cxnLst/>
              <a:rect l="l" t="t" r="r" b="b"/>
              <a:pathLst>
                <a:path w="8764905" h="1240789">
                  <a:moveTo>
                    <a:pt x="8764524" y="0"/>
                  </a:moveTo>
                  <a:lnTo>
                    <a:pt x="0" y="0"/>
                  </a:lnTo>
                  <a:lnTo>
                    <a:pt x="0" y="1240536"/>
                  </a:lnTo>
                  <a:lnTo>
                    <a:pt x="8764524" y="1240536"/>
                  </a:lnTo>
                  <a:lnTo>
                    <a:pt x="8764524" y="0"/>
                  </a:lnTo>
                  <a:close/>
                </a:path>
              </a:pathLst>
            </a:custGeom>
            <a:solidFill>
              <a:srgbClr val="EFAC00"/>
            </a:solidFill>
          </p:spPr>
          <p:txBody>
            <a:bodyPr wrap="square" lIns="0" tIns="0" rIns="0" bIns="0" rtlCol="0"/>
            <a:lstStyle/>
            <a:p>
              <a:endParaRPr/>
            </a:p>
          </p:txBody>
        </p:sp>
        <p:sp>
          <p:nvSpPr>
            <p:cNvPr id="11" name="object 11"/>
            <p:cNvSpPr/>
            <p:nvPr/>
          </p:nvSpPr>
          <p:spPr>
            <a:xfrm>
              <a:off x="202691" y="2651760"/>
              <a:ext cx="8811895" cy="1287780"/>
            </a:xfrm>
            <a:custGeom>
              <a:avLst/>
              <a:gdLst/>
              <a:ahLst/>
              <a:cxnLst/>
              <a:rect l="l" t="t" r="r" b="b"/>
              <a:pathLst>
                <a:path w="8811895" h="1287779">
                  <a:moveTo>
                    <a:pt x="8788146" y="0"/>
                  </a:moveTo>
                  <a:lnTo>
                    <a:pt x="23621" y="0"/>
                  </a:lnTo>
                  <a:lnTo>
                    <a:pt x="14428" y="1851"/>
                  </a:lnTo>
                  <a:lnTo>
                    <a:pt x="6919" y="6905"/>
                  </a:lnTo>
                  <a:lnTo>
                    <a:pt x="1856" y="14412"/>
                  </a:lnTo>
                  <a:lnTo>
                    <a:pt x="0" y="23622"/>
                  </a:lnTo>
                  <a:lnTo>
                    <a:pt x="0" y="1264158"/>
                  </a:lnTo>
                  <a:lnTo>
                    <a:pt x="1856" y="1273367"/>
                  </a:lnTo>
                  <a:lnTo>
                    <a:pt x="6919" y="1280874"/>
                  </a:lnTo>
                  <a:lnTo>
                    <a:pt x="14428" y="1285928"/>
                  </a:lnTo>
                  <a:lnTo>
                    <a:pt x="23621" y="1287779"/>
                  </a:lnTo>
                  <a:lnTo>
                    <a:pt x="8788146" y="1287779"/>
                  </a:lnTo>
                  <a:lnTo>
                    <a:pt x="8797355" y="1285928"/>
                  </a:lnTo>
                  <a:lnTo>
                    <a:pt x="8804862" y="1280874"/>
                  </a:lnTo>
                  <a:lnTo>
                    <a:pt x="8809916" y="1273367"/>
                  </a:lnTo>
                  <a:lnTo>
                    <a:pt x="8811767" y="1264158"/>
                  </a:lnTo>
                  <a:lnTo>
                    <a:pt x="8811767" y="1259458"/>
                  </a:lnTo>
                  <a:lnTo>
                    <a:pt x="28346" y="1259458"/>
                  </a:lnTo>
                  <a:lnTo>
                    <a:pt x="28346" y="28320"/>
                  </a:lnTo>
                  <a:lnTo>
                    <a:pt x="8811767" y="28320"/>
                  </a:lnTo>
                  <a:lnTo>
                    <a:pt x="8811767" y="23622"/>
                  </a:lnTo>
                  <a:lnTo>
                    <a:pt x="8809916" y="14412"/>
                  </a:lnTo>
                  <a:lnTo>
                    <a:pt x="8804862" y="6905"/>
                  </a:lnTo>
                  <a:lnTo>
                    <a:pt x="8797355" y="1851"/>
                  </a:lnTo>
                  <a:lnTo>
                    <a:pt x="8788146" y="0"/>
                  </a:lnTo>
                  <a:close/>
                </a:path>
                <a:path w="8811895" h="1287779">
                  <a:moveTo>
                    <a:pt x="8811767" y="28320"/>
                  </a:moveTo>
                  <a:lnTo>
                    <a:pt x="8783447" y="28320"/>
                  </a:lnTo>
                  <a:lnTo>
                    <a:pt x="8783447" y="1259458"/>
                  </a:lnTo>
                  <a:lnTo>
                    <a:pt x="8811767" y="1259458"/>
                  </a:lnTo>
                  <a:lnTo>
                    <a:pt x="8811767" y="28320"/>
                  </a:lnTo>
                  <a:close/>
                </a:path>
                <a:path w="8811895" h="1287779">
                  <a:moveTo>
                    <a:pt x="8773922" y="37845"/>
                  </a:moveTo>
                  <a:lnTo>
                    <a:pt x="37795" y="37845"/>
                  </a:lnTo>
                  <a:lnTo>
                    <a:pt x="37795" y="1249933"/>
                  </a:lnTo>
                  <a:lnTo>
                    <a:pt x="8773922" y="1249933"/>
                  </a:lnTo>
                  <a:lnTo>
                    <a:pt x="8773922" y="1240535"/>
                  </a:lnTo>
                  <a:lnTo>
                    <a:pt x="47243" y="1240535"/>
                  </a:lnTo>
                  <a:lnTo>
                    <a:pt x="47243" y="47243"/>
                  </a:lnTo>
                  <a:lnTo>
                    <a:pt x="8773922" y="47243"/>
                  </a:lnTo>
                  <a:lnTo>
                    <a:pt x="8773922" y="37845"/>
                  </a:lnTo>
                  <a:close/>
                </a:path>
                <a:path w="8811895" h="1287779">
                  <a:moveTo>
                    <a:pt x="8773922" y="47243"/>
                  </a:moveTo>
                  <a:lnTo>
                    <a:pt x="8764524" y="47243"/>
                  </a:lnTo>
                  <a:lnTo>
                    <a:pt x="8764524" y="1240535"/>
                  </a:lnTo>
                  <a:lnTo>
                    <a:pt x="8773922" y="1240535"/>
                  </a:lnTo>
                  <a:lnTo>
                    <a:pt x="8773922" y="47243"/>
                  </a:lnTo>
                  <a:close/>
                </a:path>
              </a:pathLst>
            </a:custGeom>
            <a:solidFill>
              <a:srgbClr val="FFFFFF"/>
            </a:solidFill>
          </p:spPr>
          <p:txBody>
            <a:bodyPr wrap="square" lIns="0" tIns="0" rIns="0" bIns="0" rtlCol="0"/>
            <a:lstStyle/>
            <a:p>
              <a:endParaRPr/>
            </a:p>
          </p:txBody>
        </p:sp>
        <p:sp>
          <p:nvSpPr>
            <p:cNvPr id="12" name="object 12"/>
            <p:cNvSpPr/>
            <p:nvPr/>
          </p:nvSpPr>
          <p:spPr>
            <a:xfrm>
              <a:off x="8971788" y="4690745"/>
              <a:ext cx="88391" cy="172466"/>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499501" y="5026152"/>
              <a:ext cx="207493" cy="8991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180593" y="3934206"/>
              <a:ext cx="8856345" cy="1125220"/>
            </a:xfrm>
            <a:custGeom>
              <a:avLst/>
              <a:gdLst/>
              <a:ahLst/>
              <a:cxnLst/>
              <a:rect l="l" t="t" r="r" b="b"/>
              <a:pathLst>
                <a:path w="8856345" h="1125220">
                  <a:moveTo>
                    <a:pt x="8855964" y="0"/>
                  </a:moveTo>
                  <a:lnTo>
                    <a:pt x="0" y="0"/>
                  </a:lnTo>
                  <a:lnTo>
                    <a:pt x="0" y="1124712"/>
                  </a:lnTo>
                  <a:lnTo>
                    <a:pt x="8855964" y="1124712"/>
                  </a:lnTo>
                  <a:lnTo>
                    <a:pt x="8855964" y="0"/>
                  </a:lnTo>
                  <a:close/>
                </a:path>
              </a:pathLst>
            </a:custGeom>
            <a:solidFill>
              <a:srgbClr val="EFAC00"/>
            </a:solidFill>
          </p:spPr>
          <p:txBody>
            <a:bodyPr wrap="square" lIns="0" tIns="0" rIns="0" bIns="0" rtlCol="0"/>
            <a:lstStyle/>
            <a:p>
              <a:endParaRPr/>
            </a:p>
          </p:txBody>
        </p:sp>
        <p:sp>
          <p:nvSpPr>
            <p:cNvPr id="15" name="object 15"/>
            <p:cNvSpPr/>
            <p:nvPr/>
          </p:nvSpPr>
          <p:spPr>
            <a:xfrm>
              <a:off x="156971" y="3910584"/>
              <a:ext cx="8903335" cy="1172210"/>
            </a:xfrm>
            <a:custGeom>
              <a:avLst/>
              <a:gdLst/>
              <a:ahLst/>
              <a:cxnLst/>
              <a:rect l="l" t="t" r="r" b="b"/>
              <a:pathLst>
                <a:path w="8903335" h="1172210">
                  <a:moveTo>
                    <a:pt x="8879586" y="0"/>
                  </a:moveTo>
                  <a:lnTo>
                    <a:pt x="23622" y="0"/>
                  </a:lnTo>
                  <a:lnTo>
                    <a:pt x="14428" y="1851"/>
                  </a:lnTo>
                  <a:lnTo>
                    <a:pt x="6919" y="6905"/>
                  </a:lnTo>
                  <a:lnTo>
                    <a:pt x="1856" y="14412"/>
                  </a:lnTo>
                  <a:lnTo>
                    <a:pt x="0" y="23622"/>
                  </a:lnTo>
                  <a:lnTo>
                    <a:pt x="0" y="1148334"/>
                  </a:lnTo>
                  <a:lnTo>
                    <a:pt x="1856" y="1157543"/>
                  </a:lnTo>
                  <a:lnTo>
                    <a:pt x="6919" y="1165050"/>
                  </a:lnTo>
                  <a:lnTo>
                    <a:pt x="14428" y="1170104"/>
                  </a:lnTo>
                  <a:lnTo>
                    <a:pt x="23622" y="1171956"/>
                  </a:lnTo>
                  <a:lnTo>
                    <a:pt x="8879586" y="1171956"/>
                  </a:lnTo>
                  <a:lnTo>
                    <a:pt x="8888795" y="1170104"/>
                  </a:lnTo>
                  <a:lnTo>
                    <a:pt x="8896302" y="1165050"/>
                  </a:lnTo>
                  <a:lnTo>
                    <a:pt x="8901356" y="1157543"/>
                  </a:lnTo>
                  <a:lnTo>
                    <a:pt x="8903208" y="1148334"/>
                  </a:lnTo>
                  <a:lnTo>
                    <a:pt x="8903208" y="1143635"/>
                  </a:lnTo>
                  <a:lnTo>
                    <a:pt x="28346" y="1143635"/>
                  </a:lnTo>
                  <a:lnTo>
                    <a:pt x="28346" y="28321"/>
                  </a:lnTo>
                  <a:lnTo>
                    <a:pt x="8903208" y="28321"/>
                  </a:lnTo>
                  <a:lnTo>
                    <a:pt x="8903208" y="23622"/>
                  </a:lnTo>
                  <a:lnTo>
                    <a:pt x="8901356" y="14412"/>
                  </a:lnTo>
                  <a:lnTo>
                    <a:pt x="8896302" y="6905"/>
                  </a:lnTo>
                  <a:lnTo>
                    <a:pt x="8888795" y="1851"/>
                  </a:lnTo>
                  <a:lnTo>
                    <a:pt x="8879586" y="0"/>
                  </a:lnTo>
                  <a:close/>
                </a:path>
                <a:path w="8903335" h="1172210">
                  <a:moveTo>
                    <a:pt x="8903208" y="28321"/>
                  </a:moveTo>
                  <a:lnTo>
                    <a:pt x="8874887" y="28321"/>
                  </a:lnTo>
                  <a:lnTo>
                    <a:pt x="8874887" y="1143635"/>
                  </a:lnTo>
                  <a:lnTo>
                    <a:pt x="8903208" y="1143635"/>
                  </a:lnTo>
                  <a:lnTo>
                    <a:pt x="8903208" y="28321"/>
                  </a:lnTo>
                  <a:close/>
                </a:path>
                <a:path w="8903335" h="1172210">
                  <a:moveTo>
                    <a:pt x="8865362" y="37846"/>
                  </a:moveTo>
                  <a:lnTo>
                    <a:pt x="37795" y="37846"/>
                  </a:lnTo>
                  <a:lnTo>
                    <a:pt x="37795" y="1134110"/>
                  </a:lnTo>
                  <a:lnTo>
                    <a:pt x="8865362" y="1134110"/>
                  </a:lnTo>
                  <a:lnTo>
                    <a:pt x="8865362" y="1124712"/>
                  </a:lnTo>
                  <a:lnTo>
                    <a:pt x="47243" y="1124712"/>
                  </a:lnTo>
                  <a:lnTo>
                    <a:pt x="47243" y="47244"/>
                  </a:lnTo>
                  <a:lnTo>
                    <a:pt x="8865362" y="47244"/>
                  </a:lnTo>
                  <a:lnTo>
                    <a:pt x="8865362" y="37846"/>
                  </a:lnTo>
                  <a:close/>
                </a:path>
                <a:path w="8903335" h="1172210">
                  <a:moveTo>
                    <a:pt x="8865362" y="47244"/>
                  </a:moveTo>
                  <a:lnTo>
                    <a:pt x="8855964" y="47244"/>
                  </a:lnTo>
                  <a:lnTo>
                    <a:pt x="8855964" y="1124712"/>
                  </a:lnTo>
                  <a:lnTo>
                    <a:pt x="8865362" y="1124712"/>
                  </a:lnTo>
                  <a:lnTo>
                    <a:pt x="8865362" y="47244"/>
                  </a:lnTo>
                  <a:close/>
                </a:path>
              </a:pathLst>
            </a:custGeom>
            <a:solidFill>
              <a:srgbClr val="FFFFFF"/>
            </a:solidFill>
          </p:spPr>
          <p:txBody>
            <a:bodyPr wrap="square" lIns="0" tIns="0" rIns="0" bIns="0" rtlCol="0"/>
            <a:lstStyle/>
            <a:p>
              <a:endParaRPr/>
            </a:p>
          </p:txBody>
        </p:sp>
        <p:sp>
          <p:nvSpPr>
            <p:cNvPr id="16" name="object 16"/>
            <p:cNvSpPr/>
            <p:nvPr/>
          </p:nvSpPr>
          <p:spPr>
            <a:xfrm>
              <a:off x="1878583" y="4696841"/>
              <a:ext cx="550545" cy="236220"/>
            </a:xfrm>
            <a:custGeom>
              <a:avLst/>
              <a:gdLst/>
              <a:ahLst/>
              <a:cxnLst/>
              <a:rect l="l" t="t" r="r" b="b"/>
              <a:pathLst>
                <a:path w="550544" h="236220">
                  <a:moveTo>
                    <a:pt x="474980" y="0"/>
                  </a:moveTo>
                  <a:lnTo>
                    <a:pt x="471678" y="9651"/>
                  </a:lnTo>
                  <a:lnTo>
                    <a:pt x="485298" y="15557"/>
                  </a:lnTo>
                  <a:lnTo>
                    <a:pt x="497014" y="23748"/>
                  </a:lnTo>
                  <a:lnTo>
                    <a:pt x="520825" y="61777"/>
                  </a:lnTo>
                  <a:lnTo>
                    <a:pt x="528701" y="116712"/>
                  </a:lnTo>
                  <a:lnTo>
                    <a:pt x="527821" y="137550"/>
                  </a:lnTo>
                  <a:lnTo>
                    <a:pt x="514731" y="188467"/>
                  </a:lnTo>
                  <a:lnTo>
                    <a:pt x="485388" y="220257"/>
                  </a:lnTo>
                  <a:lnTo>
                    <a:pt x="471932" y="226186"/>
                  </a:lnTo>
                  <a:lnTo>
                    <a:pt x="474980" y="235838"/>
                  </a:lnTo>
                  <a:lnTo>
                    <a:pt x="520021" y="208996"/>
                  </a:lnTo>
                  <a:lnTo>
                    <a:pt x="545306" y="159607"/>
                  </a:lnTo>
                  <a:lnTo>
                    <a:pt x="550164" y="117982"/>
                  </a:lnTo>
                  <a:lnTo>
                    <a:pt x="548949" y="96391"/>
                  </a:lnTo>
                  <a:lnTo>
                    <a:pt x="539234" y="58064"/>
                  </a:lnTo>
                  <a:lnTo>
                    <a:pt x="507047" y="15176"/>
                  </a:lnTo>
                  <a:lnTo>
                    <a:pt x="492049" y="6219"/>
                  </a:lnTo>
                  <a:lnTo>
                    <a:pt x="474980" y="0"/>
                  </a:lnTo>
                  <a:close/>
                </a:path>
                <a:path w="550544" h="236220">
                  <a:moveTo>
                    <a:pt x="75184" y="0"/>
                  </a:moveTo>
                  <a:lnTo>
                    <a:pt x="30321" y="26896"/>
                  </a:lnTo>
                  <a:lnTo>
                    <a:pt x="4921" y="76406"/>
                  </a:lnTo>
                  <a:lnTo>
                    <a:pt x="0" y="117982"/>
                  </a:lnTo>
                  <a:lnTo>
                    <a:pt x="1214" y="139628"/>
                  </a:lnTo>
                  <a:lnTo>
                    <a:pt x="10929" y="177919"/>
                  </a:lnTo>
                  <a:lnTo>
                    <a:pt x="43068" y="220678"/>
                  </a:lnTo>
                  <a:lnTo>
                    <a:pt x="75184" y="235838"/>
                  </a:lnTo>
                  <a:lnTo>
                    <a:pt x="78232" y="226186"/>
                  </a:lnTo>
                  <a:lnTo>
                    <a:pt x="64777" y="220257"/>
                  </a:lnTo>
                  <a:lnTo>
                    <a:pt x="53181" y="211994"/>
                  </a:lnTo>
                  <a:lnTo>
                    <a:pt x="29412" y="173416"/>
                  </a:lnTo>
                  <a:lnTo>
                    <a:pt x="21590" y="116712"/>
                  </a:lnTo>
                  <a:lnTo>
                    <a:pt x="22451" y="96639"/>
                  </a:lnTo>
                  <a:lnTo>
                    <a:pt x="35560" y="46989"/>
                  </a:lnTo>
                  <a:lnTo>
                    <a:pt x="64992" y="15557"/>
                  </a:lnTo>
                  <a:lnTo>
                    <a:pt x="78613" y="9651"/>
                  </a:lnTo>
                  <a:lnTo>
                    <a:pt x="75184" y="0"/>
                  </a:lnTo>
                  <a:close/>
                </a:path>
              </a:pathLst>
            </a:custGeom>
            <a:solidFill>
              <a:srgbClr val="000000"/>
            </a:solidFill>
          </p:spPr>
          <p:txBody>
            <a:bodyPr wrap="square" lIns="0" tIns="0" rIns="0" bIns="0" rtlCol="0"/>
            <a:lstStyle/>
            <a:p>
              <a:endParaRPr/>
            </a:p>
          </p:txBody>
        </p:sp>
      </p:grpSp>
      <p:grpSp>
        <p:nvGrpSpPr>
          <p:cNvPr id="17" name="object 17"/>
          <p:cNvGrpSpPr/>
          <p:nvPr/>
        </p:nvGrpSpPr>
        <p:grpSpPr>
          <a:xfrm>
            <a:off x="156971" y="5277611"/>
            <a:ext cx="8903335" cy="850900"/>
            <a:chOff x="156971" y="5277611"/>
            <a:chExt cx="8903335" cy="850900"/>
          </a:xfrm>
        </p:grpSpPr>
        <p:sp>
          <p:nvSpPr>
            <p:cNvPr id="18" name="object 18"/>
            <p:cNvSpPr/>
            <p:nvPr/>
          </p:nvSpPr>
          <p:spPr>
            <a:xfrm>
              <a:off x="304800" y="5301233"/>
              <a:ext cx="8610600" cy="803275"/>
            </a:xfrm>
            <a:custGeom>
              <a:avLst/>
              <a:gdLst/>
              <a:ahLst/>
              <a:cxnLst/>
              <a:rect l="l" t="t" r="r" b="b"/>
              <a:pathLst>
                <a:path w="8856345" h="803275">
                  <a:moveTo>
                    <a:pt x="8855964" y="0"/>
                  </a:moveTo>
                  <a:lnTo>
                    <a:pt x="0" y="0"/>
                  </a:lnTo>
                  <a:lnTo>
                    <a:pt x="0" y="803148"/>
                  </a:lnTo>
                  <a:lnTo>
                    <a:pt x="8855964" y="803148"/>
                  </a:lnTo>
                  <a:lnTo>
                    <a:pt x="8855964" y="0"/>
                  </a:lnTo>
                  <a:close/>
                </a:path>
              </a:pathLst>
            </a:custGeom>
            <a:solidFill>
              <a:srgbClr val="EFAC00"/>
            </a:solidFill>
          </p:spPr>
          <p:txBody>
            <a:bodyPr wrap="square" lIns="0" tIns="0" rIns="0" bIns="0" rtlCol="0"/>
            <a:lstStyle/>
            <a:p>
              <a:endParaRPr/>
            </a:p>
          </p:txBody>
        </p:sp>
        <p:sp>
          <p:nvSpPr>
            <p:cNvPr id="19" name="object 19"/>
            <p:cNvSpPr/>
            <p:nvPr/>
          </p:nvSpPr>
          <p:spPr>
            <a:xfrm>
              <a:off x="156971" y="5277611"/>
              <a:ext cx="8903335" cy="850900"/>
            </a:xfrm>
            <a:custGeom>
              <a:avLst/>
              <a:gdLst/>
              <a:ahLst/>
              <a:cxnLst/>
              <a:rect l="l" t="t" r="r" b="b"/>
              <a:pathLst>
                <a:path w="8903335" h="850900">
                  <a:moveTo>
                    <a:pt x="8879586" y="0"/>
                  </a:moveTo>
                  <a:lnTo>
                    <a:pt x="23622" y="0"/>
                  </a:lnTo>
                  <a:lnTo>
                    <a:pt x="14428" y="1851"/>
                  </a:lnTo>
                  <a:lnTo>
                    <a:pt x="6919" y="6905"/>
                  </a:lnTo>
                  <a:lnTo>
                    <a:pt x="1856" y="14412"/>
                  </a:lnTo>
                  <a:lnTo>
                    <a:pt x="0" y="23621"/>
                  </a:lnTo>
                  <a:lnTo>
                    <a:pt x="0" y="826769"/>
                  </a:lnTo>
                  <a:lnTo>
                    <a:pt x="1856" y="835963"/>
                  </a:lnTo>
                  <a:lnTo>
                    <a:pt x="6919" y="843472"/>
                  </a:lnTo>
                  <a:lnTo>
                    <a:pt x="14428" y="848535"/>
                  </a:lnTo>
                  <a:lnTo>
                    <a:pt x="23622" y="850392"/>
                  </a:lnTo>
                  <a:lnTo>
                    <a:pt x="8879586" y="850392"/>
                  </a:lnTo>
                  <a:lnTo>
                    <a:pt x="8888795" y="848535"/>
                  </a:lnTo>
                  <a:lnTo>
                    <a:pt x="8896302" y="843472"/>
                  </a:lnTo>
                  <a:lnTo>
                    <a:pt x="8901356" y="835963"/>
                  </a:lnTo>
                  <a:lnTo>
                    <a:pt x="8903208" y="826769"/>
                  </a:lnTo>
                  <a:lnTo>
                    <a:pt x="8903208" y="822045"/>
                  </a:lnTo>
                  <a:lnTo>
                    <a:pt x="28346" y="822045"/>
                  </a:lnTo>
                  <a:lnTo>
                    <a:pt x="28346" y="28321"/>
                  </a:lnTo>
                  <a:lnTo>
                    <a:pt x="8903208" y="28321"/>
                  </a:lnTo>
                  <a:lnTo>
                    <a:pt x="8903208" y="23621"/>
                  </a:lnTo>
                  <a:lnTo>
                    <a:pt x="8901356" y="14412"/>
                  </a:lnTo>
                  <a:lnTo>
                    <a:pt x="8896302" y="6905"/>
                  </a:lnTo>
                  <a:lnTo>
                    <a:pt x="8888795" y="1851"/>
                  </a:lnTo>
                  <a:lnTo>
                    <a:pt x="8879586" y="0"/>
                  </a:lnTo>
                  <a:close/>
                </a:path>
                <a:path w="8903335" h="850900">
                  <a:moveTo>
                    <a:pt x="8903208" y="28321"/>
                  </a:moveTo>
                  <a:lnTo>
                    <a:pt x="8874887" y="28321"/>
                  </a:lnTo>
                  <a:lnTo>
                    <a:pt x="8874887" y="822045"/>
                  </a:lnTo>
                  <a:lnTo>
                    <a:pt x="8903208" y="822045"/>
                  </a:lnTo>
                  <a:lnTo>
                    <a:pt x="8903208" y="28321"/>
                  </a:lnTo>
                  <a:close/>
                </a:path>
                <a:path w="8903335" h="850900">
                  <a:moveTo>
                    <a:pt x="8865362" y="37846"/>
                  </a:moveTo>
                  <a:lnTo>
                    <a:pt x="37795" y="37846"/>
                  </a:lnTo>
                  <a:lnTo>
                    <a:pt x="37795" y="812596"/>
                  </a:lnTo>
                  <a:lnTo>
                    <a:pt x="8865362" y="812596"/>
                  </a:lnTo>
                  <a:lnTo>
                    <a:pt x="8865362" y="803147"/>
                  </a:lnTo>
                  <a:lnTo>
                    <a:pt x="47243" y="803147"/>
                  </a:lnTo>
                  <a:lnTo>
                    <a:pt x="47243" y="47243"/>
                  </a:lnTo>
                  <a:lnTo>
                    <a:pt x="8865362" y="47243"/>
                  </a:lnTo>
                  <a:lnTo>
                    <a:pt x="8865362" y="37846"/>
                  </a:lnTo>
                  <a:close/>
                </a:path>
                <a:path w="8903335" h="850900">
                  <a:moveTo>
                    <a:pt x="8865362" y="47243"/>
                  </a:moveTo>
                  <a:lnTo>
                    <a:pt x="8855964" y="47243"/>
                  </a:lnTo>
                  <a:lnTo>
                    <a:pt x="8855964" y="803147"/>
                  </a:lnTo>
                  <a:lnTo>
                    <a:pt x="8865362" y="803147"/>
                  </a:lnTo>
                  <a:lnTo>
                    <a:pt x="8865362" y="47243"/>
                  </a:lnTo>
                  <a:close/>
                </a:path>
              </a:pathLst>
            </a:custGeom>
            <a:solidFill>
              <a:srgbClr val="FFFFFF"/>
            </a:solidFill>
          </p:spPr>
          <p:txBody>
            <a:bodyPr wrap="square" lIns="0" tIns="0" rIns="0" bIns="0" rtlCol="0"/>
            <a:lstStyle/>
            <a:p>
              <a:endParaRPr/>
            </a:p>
          </p:txBody>
        </p:sp>
      </p:grpSp>
      <p:sp>
        <p:nvSpPr>
          <p:cNvPr id="20" name="object 20"/>
          <p:cNvSpPr txBox="1"/>
          <p:nvPr/>
        </p:nvSpPr>
        <p:spPr>
          <a:xfrm>
            <a:off x="482600" y="2755772"/>
            <a:ext cx="8176895" cy="3107690"/>
          </a:xfrm>
          <a:prstGeom prst="rect">
            <a:avLst/>
          </a:prstGeom>
        </p:spPr>
        <p:txBody>
          <a:bodyPr vert="horz" wrap="square" lIns="0" tIns="65405" rIns="0" bIns="0" rtlCol="0">
            <a:spAutoFit/>
          </a:bodyPr>
          <a:lstStyle/>
          <a:p>
            <a:pPr marL="96520" marR="93980">
              <a:lnSpc>
                <a:spcPts val="2480"/>
              </a:lnSpc>
              <a:spcBef>
                <a:spcPts val="515"/>
              </a:spcBef>
            </a:pPr>
            <a:r>
              <a:rPr sz="2400" spc="-10" dirty="0">
                <a:latin typeface="Arial"/>
                <a:cs typeface="Arial"/>
              </a:rPr>
              <a:t>Coeficientul </a:t>
            </a:r>
            <a:r>
              <a:rPr sz="2400" spc="-5" dirty="0">
                <a:latin typeface="Arial"/>
                <a:cs typeface="Arial"/>
              </a:rPr>
              <a:t>de determinare arată procentual </a:t>
            </a:r>
            <a:r>
              <a:rPr sz="2400" dirty="0">
                <a:latin typeface="Arial"/>
                <a:cs typeface="Arial"/>
              </a:rPr>
              <a:t>cât </a:t>
            </a:r>
            <a:r>
              <a:rPr sz="2400" spc="-5" dirty="0">
                <a:latin typeface="Arial"/>
                <a:cs typeface="Arial"/>
              </a:rPr>
              <a:t>la </a:t>
            </a:r>
            <a:r>
              <a:rPr sz="2400" dirty="0">
                <a:latin typeface="Arial"/>
                <a:cs typeface="Arial"/>
              </a:rPr>
              <a:t>sută </a:t>
            </a:r>
            <a:r>
              <a:rPr sz="2400" spc="-5" dirty="0">
                <a:latin typeface="Arial"/>
                <a:cs typeface="Arial"/>
              </a:rPr>
              <a:t>din  </a:t>
            </a:r>
            <a:r>
              <a:rPr sz="2400" dirty="0">
                <a:latin typeface="Arial"/>
                <a:cs typeface="Arial"/>
              </a:rPr>
              <a:t>variaţia </a:t>
            </a:r>
            <a:r>
              <a:rPr sz="2400" spc="-5" dirty="0">
                <a:latin typeface="Arial"/>
                <a:cs typeface="Arial"/>
              </a:rPr>
              <a:t>unei variabile </a:t>
            </a:r>
            <a:r>
              <a:rPr sz="2400" dirty="0">
                <a:latin typeface="Arial"/>
                <a:cs typeface="Arial"/>
              </a:rPr>
              <a:t>e </a:t>
            </a:r>
            <a:r>
              <a:rPr sz="2400" spc="-10" dirty="0">
                <a:latin typeface="Arial"/>
                <a:cs typeface="Arial"/>
              </a:rPr>
              <a:t>explicată </a:t>
            </a:r>
            <a:r>
              <a:rPr sz="2400" spc="-5" dirty="0">
                <a:latin typeface="Arial"/>
                <a:cs typeface="Arial"/>
              </a:rPr>
              <a:t>de </a:t>
            </a:r>
            <a:r>
              <a:rPr sz="2400" dirty="0">
                <a:latin typeface="Arial"/>
                <a:cs typeface="Arial"/>
              </a:rPr>
              <a:t>variaţia </a:t>
            </a:r>
            <a:r>
              <a:rPr sz="2400" spc="-5" dirty="0">
                <a:latin typeface="Arial"/>
                <a:cs typeface="Arial"/>
              </a:rPr>
              <a:t>celeilalte  variabile</a:t>
            </a:r>
            <a:endParaRPr sz="2400" dirty="0">
              <a:latin typeface="Arial"/>
              <a:cs typeface="Arial"/>
            </a:endParaRPr>
          </a:p>
          <a:p>
            <a:pPr marL="50800" marR="241935">
              <a:lnSpc>
                <a:spcPct val="100499"/>
              </a:lnSpc>
              <a:spcBef>
                <a:spcPts val="2000"/>
              </a:spcBef>
              <a:tabLst>
                <a:tab pos="2039620" algn="l"/>
              </a:tabLst>
            </a:pPr>
            <a:r>
              <a:rPr sz="2000" dirty="0">
                <a:latin typeface="Arial"/>
                <a:cs typeface="Arial"/>
              </a:rPr>
              <a:t>Coeficientul </a:t>
            </a:r>
            <a:r>
              <a:rPr sz="2000" spc="-5" dirty="0">
                <a:latin typeface="Arial"/>
                <a:cs typeface="Arial"/>
              </a:rPr>
              <a:t>de </a:t>
            </a:r>
            <a:r>
              <a:rPr sz="2000" dirty="0">
                <a:latin typeface="Arial"/>
                <a:cs typeface="Arial"/>
              </a:rPr>
              <a:t>determinare reprezintă partea </a:t>
            </a:r>
            <a:r>
              <a:rPr sz="2000" spc="-5" dirty="0">
                <a:latin typeface="Arial"/>
                <a:cs typeface="Arial"/>
              </a:rPr>
              <a:t>din variaţia </a:t>
            </a:r>
            <a:r>
              <a:rPr sz="2000" dirty="0">
                <a:latin typeface="Arial"/>
                <a:cs typeface="Arial"/>
              </a:rPr>
              <a:t>totală a </a:t>
            </a:r>
            <a:r>
              <a:rPr sz="2000" spc="-5" dirty="0">
                <a:latin typeface="Arial"/>
                <a:cs typeface="Arial"/>
              </a:rPr>
              <a:t>lui </a:t>
            </a:r>
            <a:r>
              <a:rPr sz="2000" dirty="0">
                <a:latin typeface="Arial"/>
                <a:cs typeface="Arial"/>
              </a:rPr>
              <a:t>Y  </a:t>
            </a:r>
            <a:r>
              <a:rPr sz="2000" spc="-5" dirty="0">
                <a:latin typeface="Arial"/>
                <a:cs typeface="Arial"/>
              </a:rPr>
              <a:t>explicată </a:t>
            </a:r>
            <a:r>
              <a:rPr sz="2000" dirty="0">
                <a:latin typeface="Arial"/>
                <a:cs typeface="Arial"/>
              </a:rPr>
              <a:t>prin </a:t>
            </a:r>
            <a:r>
              <a:rPr sz="2000" spc="-5" dirty="0">
                <a:latin typeface="Arial"/>
                <a:cs typeface="Arial"/>
              </a:rPr>
              <a:t>relaţia liniară între </a:t>
            </a:r>
            <a:r>
              <a:rPr sz="2000" dirty="0">
                <a:latin typeface="Arial"/>
                <a:cs typeface="Arial"/>
              </a:rPr>
              <a:t>X şi </a:t>
            </a:r>
            <a:r>
              <a:rPr sz="2000" spc="-130" dirty="0">
                <a:latin typeface="Arial"/>
                <a:cs typeface="Arial"/>
              </a:rPr>
              <a:t>Y, </a:t>
            </a:r>
            <a:r>
              <a:rPr sz="2000" dirty="0">
                <a:latin typeface="Arial"/>
                <a:cs typeface="Arial"/>
              </a:rPr>
              <a:t>se </a:t>
            </a:r>
            <a:r>
              <a:rPr sz="2000" spc="-5" dirty="0">
                <a:latin typeface="Arial"/>
                <a:cs typeface="Arial"/>
              </a:rPr>
              <a:t>exprimă în </a:t>
            </a:r>
            <a:r>
              <a:rPr sz="2000" dirty="0">
                <a:latin typeface="Arial"/>
                <a:cs typeface="Arial"/>
              </a:rPr>
              <a:t>procente prin  formula: </a:t>
            </a:r>
            <a:r>
              <a:rPr sz="2000" spc="-210" dirty="0">
                <a:latin typeface="Arial Black"/>
                <a:cs typeface="Arial Black"/>
              </a:rPr>
              <a:t>𝐶𝐷</a:t>
            </a:r>
            <a:r>
              <a:rPr sz="2000" spc="190" dirty="0">
                <a:latin typeface="Arial Black"/>
                <a:cs typeface="Arial Black"/>
              </a:rPr>
              <a:t> </a:t>
            </a:r>
            <a:r>
              <a:rPr sz="2000" spc="-315" dirty="0">
                <a:latin typeface="Arial Black"/>
                <a:cs typeface="Arial Black"/>
              </a:rPr>
              <a:t>𝑥,</a:t>
            </a:r>
            <a:r>
              <a:rPr sz="2000" spc="-330" dirty="0">
                <a:latin typeface="Arial Black"/>
                <a:cs typeface="Arial Black"/>
              </a:rPr>
              <a:t> </a:t>
            </a:r>
            <a:r>
              <a:rPr sz="2000" spc="-380" dirty="0">
                <a:latin typeface="Arial Black"/>
                <a:cs typeface="Arial Black"/>
              </a:rPr>
              <a:t>𝑦	</a:t>
            </a:r>
            <a:r>
              <a:rPr sz="2000" spc="175" dirty="0">
                <a:latin typeface="Arial Black"/>
                <a:cs typeface="Arial Black"/>
              </a:rPr>
              <a:t>=</a:t>
            </a:r>
            <a:r>
              <a:rPr sz="2000" spc="-275" dirty="0">
                <a:latin typeface="Arial Black"/>
                <a:cs typeface="Arial Black"/>
              </a:rPr>
              <a:t> </a:t>
            </a:r>
            <a:r>
              <a:rPr sz="2000" spc="-190" dirty="0">
                <a:latin typeface="Arial Black"/>
                <a:cs typeface="Arial Black"/>
              </a:rPr>
              <a:t>𝐶𝐷(𝑥, </a:t>
            </a:r>
            <a:r>
              <a:rPr sz="2000" spc="-145" dirty="0">
                <a:latin typeface="Arial Black"/>
                <a:cs typeface="Arial Black"/>
              </a:rPr>
              <a:t>𝑦)</a:t>
            </a:r>
            <a:r>
              <a:rPr sz="2175" spc="-217" baseline="28735" dirty="0">
                <a:latin typeface="Arial Black"/>
                <a:cs typeface="Arial Black"/>
              </a:rPr>
              <a:t>2</a:t>
            </a:r>
            <a:endParaRPr sz="2175" baseline="28735" dirty="0">
              <a:latin typeface="Arial Black"/>
              <a:cs typeface="Arial Black"/>
            </a:endParaRPr>
          </a:p>
          <a:p>
            <a:pPr>
              <a:lnSpc>
                <a:spcPct val="100000"/>
              </a:lnSpc>
              <a:spcBef>
                <a:spcPts val="65"/>
              </a:spcBef>
            </a:pPr>
            <a:endParaRPr sz="3000" dirty="0">
              <a:latin typeface="Arial Black"/>
              <a:cs typeface="Arial Black"/>
            </a:endParaRPr>
          </a:p>
          <a:p>
            <a:pPr marL="316230">
              <a:lnSpc>
                <a:spcPct val="100000"/>
              </a:lnSpc>
            </a:pPr>
            <a:r>
              <a:rPr sz="2400" i="1" spc="-165" dirty="0">
                <a:latin typeface="Arial"/>
                <a:cs typeface="Arial"/>
              </a:rPr>
              <a:t>Ex.</a:t>
            </a:r>
            <a:r>
              <a:rPr sz="2400" i="1" spc="-190" dirty="0">
                <a:latin typeface="Arial"/>
                <a:cs typeface="Arial"/>
              </a:rPr>
              <a:t> </a:t>
            </a:r>
            <a:r>
              <a:rPr sz="2400" i="1" spc="-100" dirty="0">
                <a:latin typeface="Arial"/>
                <a:cs typeface="Arial"/>
              </a:rPr>
              <a:t>r</a:t>
            </a:r>
            <a:r>
              <a:rPr sz="2400" i="1" spc="-150" baseline="24305" dirty="0">
                <a:latin typeface="Arial"/>
                <a:cs typeface="Arial"/>
              </a:rPr>
              <a:t>2</a:t>
            </a:r>
            <a:r>
              <a:rPr sz="2400" i="1" spc="-100" dirty="0">
                <a:latin typeface="Arial"/>
                <a:cs typeface="Arial"/>
              </a:rPr>
              <a:t>=0,89</a:t>
            </a:r>
            <a:r>
              <a:rPr sz="2400" i="1" spc="-200" dirty="0">
                <a:latin typeface="Arial"/>
                <a:cs typeface="Arial"/>
              </a:rPr>
              <a:t> </a:t>
            </a:r>
            <a:r>
              <a:rPr sz="2400" i="1" spc="-165" dirty="0">
                <a:latin typeface="Arial"/>
                <a:cs typeface="Arial"/>
              </a:rPr>
              <a:t>–</a:t>
            </a:r>
            <a:r>
              <a:rPr sz="2400" i="1" spc="-180" dirty="0">
                <a:latin typeface="Arial"/>
                <a:cs typeface="Arial"/>
              </a:rPr>
              <a:t> </a:t>
            </a:r>
            <a:r>
              <a:rPr sz="2400" i="1" spc="-135" dirty="0">
                <a:latin typeface="Arial"/>
                <a:cs typeface="Arial"/>
              </a:rPr>
              <a:t>89%</a:t>
            </a:r>
            <a:r>
              <a:rPr sz="2400" i="1" spc="-175" dirty="0">
                <a:latin typeface="Arial"/>
                <a:cs typeface="Arial"/>
              </a:rPr>
              <a:t> </a:t>
            </a:r>
            <a:r>
              <a:rPr sz="2400" i="1" spc="-75" dirty="0">
                <a:latin typeface="Arial"/>
                <a:cs typeface="Arial"/>
              </a:rPr>
              <a:t>din</a:t>
            </a:r>
            <a:r>
              <a:rPr sz="2400" i="1" spc="-195" dirty="0">
                <a:latin typeface="Arial"/>
                <a:cs typeface="Arial"/>
              </a:rPr>
              <a:t> </a:t>
            </a:r>
            <a:r>
              <a:rPr sz="2400" i="1" spc="-50" dirty="0">
                <a:latin typeface="Arial"/>
                <a:cs typeface="Arial"/>
              </a:rPr>
              <a:t>variaţia</a:t>
            </a:r>
            <a:r>
              <a:rPr sz="2400" i="1" spc="-185" dirty="0">
                <a:latin typeface="Arial"/>
                <a:cs typeface="Arial"/>
              </a:rPr>
              <a:t> </a:t>
            </a:r>
            <a:r>
              <a:rPr sz="2400" i="1" spc="-40" dirty="0">
                <a:latin typeface="Arial"/>
                <a:cs typeface="Arial"/>
              </a:rPr>
              <a:t>lui</a:t>
            </a:r>
            <a:r>
              <a:rPr sz="2400" i="1" spc="-190" dirty="0">
                <a:latin typeface="Arial"/>
                <a:cs typeface="Arial"/>
              </a:rPr>
              <a:t> </a:t>
            </a:r>
            <a:r>
              <a:rPr sz="2400" i="1" spc="-75" dirty="0">
                <a:latin typeface="Arial"/>
                <a:cs typeface="Arial"/>
              </a:rPr>
              <a:t>y</a:t>
            </a:r>
            <a:r>
              <a:rPr sz="2400" i="1" spc="-185" dirty="0">
                <a:latin typeface="Arial"/>
                <a:cs typeface="Arial"/>
              </a:rPr>
              <a:t> </a:t>
            </a:r>
            <a:r>
              <a:rPr sz="2400" i="1" spc="-145" dirty="0">
                <a:latin typeface="Arial"/>
                <a:cs typeface="Arial"/>
              </a:rPr>
              <a:t>este</a:t>
            </a:r>
            <a:r>
              <a:rPr sz="2400" i="1" spc="-180" dirty="0">
                <a:latin typeface="Arial"/>
                <a:cs typeface="Arial"/>
              </a:rPr>
              <a:t> </a:t>
            </a:r>
            <a:r>
              <a:rPr sz="2400" i="1" spc="-90" dirty="0">
                <a:latin typeface="Arial"/>
                <a:cs typeface="Arial"/>
              </a:rPr>
              <a:t>explicată</a:t>
            </a:r>
            <a:r>
              <a:rPr sz="2400" i="1" spc="-180" dirty="0">
                <a:latin typeface="Arial"/>
                <a:cs typeface="Arial"/>
              </a:rPr>
              <a:t> </a:t>
            </a:r>
            <a:r>
              <a:rPr sz="2400" i="1" spc="-170" dirty="0">
                <a:latin typeface="Arial"/>
                <a:cs typeface="Arial"/>
              </a:rPr>
              <a:t>de</a:t>
            </a:r>
            <a:r>
              <a:rPr sz="2400" i="1" spc="-185" dirty="0">
                <a:latin typeface="Arial"/>
                <a:cs typeface="Arial"/>
              </a:rPr>
              <a:t> </a:t>
            </a:r>
            <a:r>
              <a:rPr sz="2400" i="1" spc="-50" dirty="0">
                <a:latin typeface="Arial"/>
                <a:cs typeface="Arial"/>
              </a:rPr>
              <a:t>variaţia</a:t>
            </a:r>
            <a:r>
              <a:rPr sz="2400" i="1" spc="-185" dirty="0">
                <a:latin typeface="Arial"/>
                <a:cs typeface="Arial"/>
              </a:rPr>
              <a:t> </a:t>
            </a:r>
            <a:r>
              <a:rPr sz="2400" i="1" spc="-40" dirty="0">
                <a:latin typeface="Arial"/>
                <a:cs typeface="Arial"/>
              </a:rPr>
              <a:t>lui</a:t>
            </a:r>
            <a:r>
              <a:rPr sz="2400" i="1" spc="-180" dirty="0">
                <a:latin typeface="Arial"/>
                <a:cs typeface="Arial"/>
              </a:rPr>
              <a:t> </a:t>
            </a:r>
            <a:r>
              <a:rPr sz="2400" i="1" spc="-110" dirty="0">
                <a:latin typeface="Arial"/>
                <a:cs typeface="Arial"/>
              </a:rPr>
              <a:t>x</a:t>
            </a:r>
            <a:endParaRPr sz="2400" dirty="0">
              <a:latin typeface="Arial"/>
              <a:cs typeface="Arial"/>
            </a:endParaRPr>
          </a:p>
        </p:txBody>
      </p:sp>
      <p:sp>
        <p:nvSpPr>
          <p:cNvPr id="21" name="object 21"/>
          <p:cNvSpPr/>
          <p:nvPr/>
        </p:nvSpPr>
        <p:spPr>
          <a:xfrm>
            <a:off x="3745972" y="6259067"/>
            <a:ext cx="233211" cy="8990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3212" y="592823"/>
            <a:ext cx="2839974" cy="515886"/>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393066" y="2214245"/>
            <a:ext cx="8369808" cy="4643755"/>
            <a:chOff x="588263" y="2214372"/>
            <a:chExt cx="8369808" cy="4643755"/>
          </a:xfrm>
        </p:grpSpPr>
        <p:sp>
          <p:nvSpPr>
            <p:cNvPr id="4" name="object 4"/>
            <p:cNvSpPr/>
            <p:nvPr/>
          </p:nvSpPr>
          <p:spPr>
            <a:xfrm>
              <a:off x="3314699" y="2214372"/>
              <a:ext cx="4643755" cy="4643755"/>
            </a:xfrm>
            <a:custGeom>
              <a:avLst/>
              <a:gdLst/>
              <a:ahLst/>
              <a:cxnLst/>
              <a:rect l="l" t="t" r="r" b="b"/>
              <a:pathLst>
                <a:path w="4643755" h="4643755">
                  <a:moveTo>
                    <a:pt x="2321814" y="0"/>
                  </a:moveTo>
                  <a:lnTo>
                    <a:pt x="0" y="2321814"/>
                  </a:lnTo>
                  <a:lnTo>
                    <a:pt x="2321814" y="4643628"/>
                  </a:lnTo>
                  <a:lnTo>
                    <a:pt x="4643628" y="2321814"/>
                  </a:lnTo>
                  <a:lnTo>
                    <a:pt x="2321814" y="0"/>
                  </a:lnTo>
                  <a:close/>
                </a:path>
              </a:pathLst>
            </a:custGeom>
            <a:solidFill>
              <a:srgbClr val="979FB1"/>
            </a:solidFill>
          </p:spPr>
          <p:txBody>
            <a:bodyPr wrap="square" lIns="0" tIns="0" rIns="0" bIns="0" rtlCol="0"/>
            <a:lstStyle/>
            <a:p>
              <a:endParaRPr/>
            </a:p>
          </p:txBody>
        </p:sp>
        <p:sp>
          <p:nvSpPr>
            <p:cNvPr id="5" name="object 5"/>
            <p:cNvSpPr/>
            <p:nvPr/>
          </p:nvSpPr>
          <p:spPr>
            <a:xfrm>
              <a:off x="588263" y="2286508"/>
              <a:ext cx="8369808" cy="4057904"/>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838200" y="2438400"/>
            <a:ext cx="3886200" cy="1716496"/>
          </a:xfrm>
          <a:prstGeom prst="rect">
            <a:avLst/>
          </a:prstGeom>
        </p:spPr>
        <p:txBody>
          <a:bodyPr vert="horz" wrap="square" lIns="0" tIns="48895" rIns="0" bIns="0" rtlCol="0">
            <a:spAutoFit/>
          </a:bodyPr>
          <a:lstStyle/>
          <a:p>
            <a:pPr marR="5080" algn="l" defTabSz="361950">
              <a:lnSpc>
                <a:spcPts val="2640"/>
              </a:lnSpc>
              <a:spcBef>
                <a:spcPts val="385"/>
              </a:spcBef>
            </a:pPr>
            <a:r>
              <a:rPr sz="2400" b="1" spc="-235" dirty="0">
                <a:latin typeface="Trebuchet MS"/>
                <a:cs typeface="Trebuchet MS"/>
              </a:rPr>
              <a:t>r² </a:t>
            </a:r>
            <a:r>
              <a:rPr lang="ro-MO" sz="2400" b="1" spc="-235" dirty="0" smtClean="0">
                <a:latin typeface="Trebuchet MS"/>
                <a:cs typeface="Trebuchet MS"/>
              </a:rPr>
              <a:t/>
            </a:r>
            <a:br>
              <a:rPr lang="ro-MO" sz="2400" b="1" spc="-235" dirty="0" smtClean="0">
                <a:latin typeface="Trebuchet MS"/>
                <a:cs typeface="Trebuchet MS"/>
              </a:rPr>
            </a:br>
            <a:r>
              <a:rPr sz="2400" b="1" spc="-120" dirty="0" err="1" smtClean="0">
                <a:latin typeface="Trebuchet MS"/>
                <a:cs typeface="Trebuchet MS"/>
              </a:rPr>
              <a:t>reprezintă</a:t>
            </a:r>
            <a:r>
              <a:rPr sz="2400" b="1" spc="-120" dirty="0" smtClean="0">
                <a:latin typeface="Trebuchet MS"/>
                <a:cs typeface="Trebuchet MS"/>
              </a:rPr>
              <a:t> </a:t>
            </a:r>
            <a:r>
              <a:rPr sz="2400" b="1" spc="-145" dirty="0">
                <a:latin typeface="Trebuchet MS"/>
                <a:cs typeface="Trebuchet MS"/>
              </a:rPr>
              <a:t>cel </a:t>
            </a:r>
            <a:r>
              <a:rPr sz="2400" b="1" spc="-65" dirty="0">
                <a:latin typeface="Trebuchet MS"/>
                <a:cs typeface="Trebuchet MS"/>
              </a:rPr>
              <a:t>mai</a:t>
            </a:r>
            <a:r>
              <a:rPr sz="2400" b="1" spc="-455" dirty="0">
                <a:latin typeface="Trebuchet MS"/>
                <a:cs typeface="Trebuchet MS"/>
              </a:rPr>
              <a:t> </a:t>
            </a:r>
            <a:r>
              <a:rPr sz="2400" b="1" spc="-95" dirty="0">
                <a:latin typeface="Trebuchet MS"/>
                <a:cs typeface="Trebuchet MS"/>
              </a:rPr>
              <a:t>utilizat  </a:t>
            </a:r>
            <a:r>
              <a:rPr sz="2400" b="1" spc="-135" dirty="0" err="1">
                <a:latin typeface="Trebuchet MS"/>
                <a:cs typeface="Trebuchet MS"/>
              </a:rPr>
              <a:t>criteriu</a:t>
            </a:r>
            <a:r>
              <a:rPr sz="2400" b="1" spc="-250" dirty="0">
                <a:latin typeface="Trebuchet MS"/>
                <a:cs typeface="Trebuchet MS"/>
              </a:rPr>
              <a:t> </a:t>
            </a:r>
            <a:r>
              <a:rPr sz="2400" b="1" spc="-110" dirty="0" err="1" smtClean="0">
                <a:latin typeface="Trebuchet MS"/>
                <a:cs typeface="Trebuchet MS"/>
              </a:rPr>
              <a:t>pentru</a:t>
            </a:r>
            <a:r>
              <a:rPr lang="ro-MO" sz="2400" b="1" spc="-110" dirty="0" smtClean="0">
                <a:latin typeface="Trebuchet MS"/>
                <a:cs typeface="Trebuchet MS"/>
              </a:rPr>
              <a:t> </a:t>
            </a:r>
            <a:r>
              <a:rPr lang="en-US" sz="2400" b="1" spc="-114" dirty="0" err="1" smtClean="0">
                <a:latin typeface="Trebuchet MS"/>
                <a:cs typeface="Trebuchet MS"/>
              </a:rPr>
              <a:t>I</a:t>
            </a:r>
            <a:r>
              <a:rPr sz="2400" b="1" spc="-114" dirty="0" err="1" smtClean="0">
                <a:latin typeface="Trebuchet MS"/>
                <a:cs typeface="Trebuchet MS"/>
              </a:rPr>
              <a:t>nterpretarea</a:t>
            </a:r>
            <a:r>
              <a:rPr sz="2400" b="1" spc="-250" dirty="0" smtClean="0">
                <a:latin typeface="Trebuchet MS"/>
                <a:cs typeface="Trebuchet MS"/>
              </a:rPr>
              <a:t> </a:t>
            </a:r>
            <a:r>
              <a:rPr sz="2400" b="1" spc="-100" dirty="0" err="1" smtClean="0">
                <a:latin typeface="Trebuchet MS"/>
                <a:cs typeface="Trebuchet MS"/>
              </a:rPr>
              <a:t>semnificaţiei</a:t>
            </a:r>
            <a:r>
              <a:rPr lang="en-US" sz="2400" b="1" spc="-114" dirty="0" smtClean="0">
                <a:latin typeface="Trebuchet MS"/>
                <a:cs typeface="Trebuchet MS"/>
              </a:rPr>
              <a:t> </a:t>
            </a:r>
            <a:r>
              <a:rPr lang="en-US" sz="2400" b="1" spc="-114" dirty="0" err="1" smtClean="0">
                <a:latin typeface="Trebuchet MS"/>
                <a:cs typeface="Trebuchet MS"/>
              </a:rPr>
              <a:t>coeficientului</a:t>
            </a:r>
            <a:r>
              <a:rPr lang="en-US" sz="2400" b="1" spc="-114" dirty="0" smtClean="0">
                <a:latin typeface="Trebuchet MS"/>
                <a:cs typeface="Trebuchet MS"/>
              </a:rPr>
              <a:t> </a:t>
            </a:r>
            <a:r>
              <a:rPr lang="en-US" sz="2400" b="1" spc="-105" dirty="0" smtClean="0">
                <a:latin typeface="Trebuchet MS"/>
                <a:cs typeface="Trebuchet MS"/>
              </a:rPr>
              <a:t>de</a:t>
            </a:r>
            <a:r>
              <a:rPr lang="en-US" sz="2400" b="1" spc="-405" dirty="0" smtClean="0">
                <a:latin typeface="Trebuchet MS"/>
                <a:cs typeface="Trebuchet MS"/>
              </a:rPr>
              <a:t> </a:t>
            </a:r>
            <a:r>
              <a:rPr lang="en-US" sz="2400" b="1" spc="-120" dirty="0" err="1" smtClean="0">
                <a:latin typeface="Trebuchet MS"/>
                <a:cs typeface="Trebuchet MS"/>
              </a:rPr>
              <a:t>corelaţie</a:t>
            </a:r>
            <a:endParaRPr sz="2400" b="1" spc="-100" dirty="0">
              <a:latin typeface="Trebuchet MS"/>
              <a:cs typeface="Trebuchet MS"/>
            </a:endParaRPr>
          </a:p>
        </p:txBody>
      </p:sp>
      <p:sp>
        <p:nvSpPr>
          <p:cNvPr id="7" name="object 7"/>
          <p:cNvSpPr txBox="1"/>
          <p:nvPr/>
        </p:nvSpPr>
        <p:spPr>
          <a:xfrm>
            <a:off x="5181600" y="381000"/>
            <a:ext cx="3484245" cy="391160"/>
          </a:xfrm>
          <a:prstGeom prst="rect">
            <a:avLst/>
          </a:prstGeom>
        </p:spPr>
        <p:txBody>
          <a:bodyPr vert="horz" wrap="square" lIns="0" tIns="12700" rIns="0" bIns="0" rtlCol="0">
            <a:spAutoFit/>
          </a:bodyPr>
          <a:lstStyle/>
          <a:p>
            <a:pPr marL="12700">
              <a:lnSpc>
                <a:spcPct val="100000"/>
              </a:lnSpc>
              <a:spcBef>
                <a:spcPts val="100"/>
              </a:spcBef>
            </a:pPr>
            <a:r>
              <a:rPr sz="2400" b="1" spc="-114" dirty="0">
                <a:latin typeface="Trebuchet MS"/>
                <a:cs typeface="Trebuchet MS"/>
              </a:rPr>
              <a:t>coeficientului </a:t>
            </a:r>
            <a:r>
              <a:rPr sz="2400" b="1" spc="-105" dirty="0">
                <a:latin typeface="Trebuchet MS"/>
                <a:cs typeface="Trebuchet MS"/>
              </a:rPr>
              <a:t>de</a:t>
            </a:r>
            <a:r>
              <a:rPr sz="2400" b="1" spc="-405" dirty="0">
                <a:latin typeface="Trebuchet MS"/>
                <a:cs typeface="Trebuchet MS"/>
              </a:rPr>
              <a:t> </a:t>
            </a:r>
            <a:r>
              <a:rPr sz="2400" b="1" spc="-120" dirty="0">
                <a:latin typeface="Trebuchet MS"/>
                <a:cs typeface="Trebuchet MS"/>
              </a:rPr>
              <a:t>corelaţie.</a:t>
            </a:r>
            <a:endParaRPr sz="2400" dirty="0">
              <a:latin typeface="Trebuchet MS"/>
              <a:cs typeface="Trebuchet MS"/>
            </a:endParaRPr>
          </a:p>
        </p:txBody>
      </p:sp>
      <p:grpSp>
        <p:nvGrpSpPr>
          <p:cNvPr id="8" name="object 8"/>
          <p:cNvGrpSpPr/>
          <p:nvPr/>
        </p:nvGrpSpPr>
        <p:grpSpPr>
          <a:xfrm>
            <a:off x="4800600" y="2209800"/>
            <a:ext cx="4204335" cy="2019300"/>
            <a:chOff x="4940808" y="2284476"/>
            <a:chExt cx="4204335" cy="2019300"/>
          </a:xfrm>
        </p:grpSpPr>
        <p:sp>
          <p:nvSpPr>
            <p:cNvPr id="9" name="object 9"/>
            <p:cNvSpPr/>
            <p:nvPr/>
          </p:nvSpPr>
          <p:spPr>
            <a:xfrm>
              <a:off x="4964430" y="2305050"/>
              <a:ext cx="4180840" cy="1975485"/>
            </a:xfrm>
            <a:custGeom>
              <a:avLst/>
              <a:gdLst/>
              <a:ahLst/>
              <a:cxnLst/>
              <a:rect l="l" t="t" r="r" b="b"/>
              <a:pathLst>
                <a:path w="4180840" h="1975485">
                  <a:moveTo>
                    <a:pt x="3851148" y="0"/>
                  </a:moveTo>
                  <a:lnTo>
                    <a:pt x="329184" y="0"/>
                  </a:lnTo>
                  <a:lnTo>
                    <a:pt x="280554" y="3570"/>
                  </a:lnTo>
                  <a:lnTo>
                    <a:pt x="234135" y="13942"/>
                  </a:lnTo>
                  <a:lnTo>
                    <a:pt x="190437" y="30605"/>
                  </a:lnTo>
                  <a:lnTo>
                    <a:pt x="149969" y="53050"/>
                  </a:lnTo>
                  <a:lnTo>
                    <a:pt x="113242" y="80765"/>
                  </a:lnTo>
                  <a:lnTo>
                    <a:pt x="80765" y="113242"/>
                  </a:lnTo>
                  <a:lnTo>
                    <a:pt x="53050" y="149969"/>
                  </a:lnTo>
                  <a:lnTo>
                    <a:pt x="30605" y="190437"/>
                  </a:lnTo>
                  <a:lnTo>
                    <a:pt x="13942" y="234135"/>
                  </a:lnTo>
                  <a:lnTo>
                    <a:pt x="3570" y="280554"/>
                  </a:lnTo>
                  <a:lnTo>
                    <a:pt x="0" y="329184"/>
                  </a:lnTo>
                  <a:lnTo>
                    <a:pt x="0" y="1645920"/>
                  </a:lnTo>
                  <a:lnTo>
                    <a:pt x="3570" y="1694549"/>
                  </a:lnTo>
                  <a:lnTo>
                    <a:pt x="13942" y="1740968"/>
                  </a:lnTo>
                  <a:lnTo>
                    <a:pt x="30605" y="1784666"/>
                  </a:lnTo>
                  <a:lnTo>
                    <a:pt x="53050" y="1825134"/>
                  </a:lnTo>
                  <a:lnTo>
                    <a:pt x="80765" y="1861861"/>
                  </a:lnTo>
                  <a:lnTo>
                    <a:pt x="113242" y="1894338"/>
                  </a:lnTo>
                  <a:lnTo>
                    <a:pt x="149969" y="1922053"/>
                  </a:lnTo>
                  <a:lnTo>
                    <a:pt x="190437" y="1944498"/>
                  </a:lnTo>
                  <a:lnTo>
                    <a:pt x="234135" y="1961161"/>
                  </a:lnTo>
                  <a:lnTo>
                    <a:pt x="280554" y="1971533"/>
                  </a:lnTo>
                  <a:lnTo>
                    <a:pt x="329184" y="1975104"/>
                  </a:lnTo>
                  <a:lnTo>
                    <a:pt x="3851148" y="1975104"/>
                  </a:lnTo>
                  <a:lnTo>
                    <a:pt x="3899777" y="1971533"/>
                  </a:lnTo>
                  <a:lnTo>
                    <a:pt x="3946196" y="1961161"/>
                  </a:lnTo>
                  <a:lnTo>
                    <a:pt x="3989894" y="1944498"/>
                  </a:lnTo>
                  <a:lnTo>
                    <a:pt x="4030362" y="1922053"/>
                  </a:lnTo>
                  <a:lnTo>
                    <a:pt x="4067089" y="1894338"/>
                  </a:lnTo>
                  <a:lnTo>
                    <a:pt x="4099566" y="1861861"/>
                  </a:lnTo>
                  <a:lnTo>
                    <a:pt x="4127281" y="1825134"/>
                  </a:lnTo>
                  <a:lnTo>
                    <a:pt x="4149726" y="1784666"/>
                  </a:lnTo>
                  <a:lnTo>
                    <a:pt x="4166389" y="1740968"/>
                  </a:lnTo>
                  <a:lnTo>
                    <a:pt x="4176761" y="1694549"/>
                  </a:lnTo>
                  <a:lnTo>
                    <a:pt x="4180331" y="1645920"/>
                  </a:lnTo>
                  <a:lnTo>
                    <a:pt x="4180331" y="329184"/>
                  </a:lnTo>
                  <a:lnTo>
                    <a:pt x="4176761" y="280554"/>
                  </a:lnTo>
                  <a:lnTo>
                    <a:pt x="4166389" y="234135"/>
                  </a:lnTo>
                  <a:lnTo>
                    <a:pt x="4149726" y="190437"/>
                  </a:lnTo>
                  <a:lnTo>
                    <a:pt x="4127281" y="149969"/>
                  </a:lnTo>
                  <a:lnTo>
                    <a:pt x="4099566" y="113242"/>
                  </a:lnTo>
                  <a:lnTo>
                    <a:pt x="4067089" y="80765"/>
                  </a:lnTo>
                  <a:lnTo>
                    <a:pt x="4030362" y="53050"/>
                  </a:lnTo>
                  <a:lnTo>
                    <a:pt x="3989894" y="30605"/>
                  </a:lnTo>
                  <a:lnTo>
                    <a:pt x="3946196" y="13942"/>
                  </a:lnTo>
                  <a:lnTo>
                    <a:pt x="3899777" y="3570"/>
                  </a:lnTo>
                  <a:lnTo>
                    <a:pt x="3851148" y="0"/>
                  </a:lnTo>
                  <a:close/>
                </a:path>
              </a:pathLst>
            </a:custGeom>
            <a:solidFill>
              <a:srgbClr val="001F5F"/>
            </a:solidFill>
          </p:spPr>
          <p:txBody>
            <a:bodyPr wrap="square" lIns="0" tIns="0" rIns="0" bIns="0" rtlCol="0"/>
            <a:lstStyle/>
            <a:p>
              <a:endParaRPr/>
            </a:p>
          </p:txBody>
        </p:sp>
        <p:sp>
          <p:nvSpPr>
            <p:cNvPr id="10" name="object 10"/>
            <p:cNvSpPr/>
            <p:nvPr/>
          </p:nvSpPr>
          <p:spPr>
            <a:xfrm>
              <a:off x="4940808" y="2284476"/>
              <a:ext cx="4203700" cy="2019300"/>
            </a:xfrm>
            <a:custGeom>
              <a:avLst/>
              <a:gdLst/>
              <a:ahLst/>
              <a:cxnLst/>
              <a:rect l="l" t="t" r="r" b="b"/>
              <a:pathLst>
                <a:path w="4203700" h="2019300">
                  <a:moveTo>
                    <a:pt x="3980180" y="2006600"/>
                  </a:moveTo>
                  <a:lnTo>
                    <a:pt x="248665" y="2006600"/>
                  </a:lnTo>
                  <a:lnTo>
                    <a:pt x="265175" y="2019300"/>
                  </a:lnTo>
                  <a:lnTo>
                    <a:pt x="3963542" y="2019300"/>
                  </a:lnTo>
                  <a:lnTo>
                    <a:pt x="3980180" y="2006600"/>
                  </a:lnTo>
                  <a:close/>
                </a:path>
                <a:path w="4203700" h="2019300">
                  <a:moveTo>
                    <a:pt x="4012565" y="1993900"/>
                  </a:moveTo>
                  <a:lnTo>
                    <a:pt x="216026" y="1993900"/>
                  </a:lnTo>
                  <a:lnTo>
                    <a:pt x="232028" y="2006600"/>
                  </a:lnTo>
                  <a:lnTo>
                    <a:pt x="3996563" y="2006600"/>
                  </a:lnTo>
                  <a:lnTo>
                    <a:pt x="4012565" y="1993900"/>
                  </a:lnTo>
                  <a:close/>
                </a:path>
                <a:path w="4203700" h="2019300">
                  <a:moveTo>
                    <a:pt x="226440" y="1968500"/>
                  </a:moveTo>
                  <a:lnTo>
                    <a:pt x="170433" y="1968500"/>
                  </a:lnTo>
                  <a:lnTo>
                    <a:pt x="185165" y="1981200"/>
                  </a:lnTo>
                  <a:lnTo>
                    <a:pt x="200405" y="1993900"/>
                  </a:lnTo>
                  <a:lnTo>
                    <a:pt x="287274" y="1993900"/>
                  </a:lnTo>
                  <a:lnTo>
                    <a:pt x="271652" y="1981200"/>
                  </a:lnTo>
                  <a:lnTo>
                    <a:pt x="241172" y="1981200"/>
                  </a:lnTo>
                  <a:lnTo>
                    <a:pt x="226440" y="1968500"/>
                  </a:lnTo>
                  <a:close/>
                </a:path>
                <a:path w="4203700" h="2019300">
                  <a:moveTo>
                    <a:pt x="3890644" y="1981200"/>
                  </a:moveTo>
                  <a:lnTo>
                    <a:pt x="336295" y="1981200"/>
                  </a:lnTo>
                  <a:lnTo>
                    <a:pt x="352932" y="1993900"/>
                  </a:lnTo>
                  <a:lnTo>
                    <a:pt x="3874389" y="1993900"/>
                  </a:lnTo>
                  <a:lnTo>
                    <a:pt x="3890644" y="1981200"/>
                  </a:lnTo>
                  <a:close/>
                </a:path>
                <a:path w="4203700" h="2019300">
                  <a:moveTo>
                    <a:pt x="4058285" y="1968500"/>
                  </a:moveTo>
                  <a:lnTo>
                    <a:pt x="4000881" y="1968500"/>
                  </a:lnTo>
                  <a:lnTo>
                    <a:pt x="3986148" y="1981200"/>
                  </a:lnTo>
                  <a:lnTo>
                    <a:pt x="3955795" y="1981200"/>
                  </a:lnTo>
                  <a:lnTo>
                    <a:pt x="3940047" y="1993900"/>
                  </a:lnTo>
                  <a:lnTo>
                    <a:pt x="4028186" y="1993900"/>
                  </a:lnTo>
                  <a:lnTo>
                    <a:pt x="4043425" y="1981200"/>
                  </a:lnTo>
                  <a:lnTo>
                    <a:pt x="4058285" y="1968500"/>
                  </a:lnTo>
                  <a:close/>
                </a:path>
                <a:path w="4203700" h="2019300">
                  <a:moveTo>
                    <a:pt x="305815" y="1968500"/>
                  </a:moveTo>
                  <a:lnTo>
                    <a:pt x="258825" y="1968500"/>
                  </a:lnTo>
                  <a:lnTo>
                    <a:pt x="273812" y="1981200"/>
                  </a:lnTo>
                  <a:lnTo>
                    <a:pt x="321182" y="1981200"/>
                  </a:lnTo>
                  <a:lnTo>
                    <a:pt x="305815" y="1968500"/>
                  </a:lnTo>
                  <a:close/>
                </a:path>
                <a:path w="4203700" h="2019300">
                  <a:moveTo>
                    <a:pt x="3968115" y="1968500"/>
                  </a:moveTo>
                  <a:lnTo>
                    <a:pt x="3935730" y="1968500"/>
                  </a:lnTo>
                  <a:lnTo>
                    <a:pt x="3920743" y="1981200"/>
                  </a:lnTo>
                  <a:lnTo>
                    <a:pt x="3953128" y="1981200"/>
                  </a:lnTo>
                  <a:lnTo>
                    <a:pt x="3968115" y="1968500"/>
                  </a:lnTo>
                  <a:close/>
                </a:path>
                <a:path w="4203700" h="2019300">
                  <a:moveTo>
                    <a:pt x="146557" y="101600"/>
                  </a:moveTo>
                  <a:lnTo>
                    <a:pt x="102996" y="101600"/>
                  </a:lnTo>
                  <a:lnTo>
                    <a:pt x="91312" y="114300"/>
                  </a:lnTo>
                  <a:lnTo>
                    <a:pt x="80137" y="127000"/>
                  </a:lnTo>
                  <a:lnTo>
                    <a:pt x="69850" y="139700"/>
                  </a:lnTo>
                  <a:lnTo>
                    <a:pt x="59816" y="165100"/>
                  </a:lnTo>
                  <a:lnTo>
                    <a:pt x="50926" y="177800"/>
                  </a:lnTo>
                  <a:lnTo>
                    <a:pt x="42290" y="190500"/>
                  </a:lnTo>
                  <a:lnTo>
                    <a:pt x="34543" y="203200"/>
                  </a:lnTo>
                  <a:lnTo>
                    <a:pt x="27558" y="215900"/>
                  </a:lnTo>
                  <a:lnTo>
                    <a:pt x="21208" y="241300"/>
                  </a:lnTo>
                  <a:lnTo>
                    <a:pt x="15620" y="254000"/>
                  </a:lnTo>
                  <a:lnTo>
                    <a:pt x="11049" y="266700"/>
                  </a:lnTo>
                  <a:lnTo>
                    <a:pt x="6984" y="279400"/>
                  </a:lnTo>
                  <a:lnTo>
                    <a:pt x="3937" y="304800"/>
                  </a:lnTo>
                  <a:lnTo>
                    <a:pt x="1777" y="317500"/>
                  </a:lnTo>
                  <a:lnTo>
                    <a:pt x="380" y="342900"/>
                  </a:lnTo>
                  <a:lnTo>
                    <a:pt x="0" y="355600"/>
                  </a:lnTo>
                  <a:lnTo>
                    <a:pt x="0" y="1676400"/>
                  </a:lnTo>
                  <a:lnTo>
                    <a:pt x="507" y="1689100"/>
                  </a:lnTo>
                  <a:lnTo>
                    <a:pt x="1904" y="1714500"/>
                  </a:lnTo>
                  <a:lnTo>
                    <a:pt x="4190" y="1727200"/>
                  </a:lnTo>
                  <a:lnTo>
                    <a:pt x="7238" y="1739900"/>
                  </a:lnTo>
                  <a:lnTo>
                    <a:pt x="11302" y="1765300"/>
                  </a:lnTo>
                  <a:lnTo>
                    <a:pt x="16001" y="1778000"/>
                  </a:lnTo>
                  <a:lnTo>
                    <a:pt x="21589" y="1790700"/>
                  </a:lnTo>
                  <a:lnTo>
                    <a:pt x="27939" y="1816100"/>
                  </a:lnTo>
                  <a:lnTo>
                    <a:pt x="51434" y="1854200"/>
                  </a:lnTo>
                  <a:lnTo>
                    <a:pt x="80899" y="1892300"/>
                  </a:lnTo>
                  <a:lnTo>
                    <a:pt x="115950" y="1930400"/>
                  </a:lnTo>
                  <a:lnTo>
                    <a:pt x="156082" y="1968500"/>
                  </a:lnTo>
                  <a:lnTo>
                    <a:pt x="212089" y="1968500"/>
                  </a:lnTo>
                  <a:lnTo>
                    <a:pt x="198119" y="1955800"/>
                  </a:lnTo>
                  <a:lnTo>
                    <a:pt x="184530" y="1955800"/>
                  </a:lnTo>
                  <a:lnTo>
                    <a:pt x="171322" y="1943100"/>
                  </a:lnTo>
                  <a:lnTo>
                    <a:pt x="158622" y="1930400"/>
                  </a:lnTo>
                  <a:lnTo>
                    <a:pt x="146303" y="1917700"/>
                  </a:lnTo>
                  <a:lnTo>
                    <a:pt x="134619" y="1917700"/>
                  </a:lnTo>
                  <a:lnTo>
                    <a:pt x="102362" y="1879600"/>
                  </a:lnTo>
                  <a:lnTo>
                    <a:pt x="75183" y="1841500"/>
                  </a:lnTo>
                  <a:lnTo>
                    <a:pt x="53847" y="1803400"/>
                  </a:lnTo>
                  <a:lnTo>
                    <a:pt x="48005" y="1778000"/>
                  </a:lnTo>
                  <a:lnTo>
                    <a:pt x="42799" y="1765300"/>
                  </a:lnTo>
                  <a:lnTo>
                    <a:pt x="38607" y="1752600"/>
                  </a:lnTo>
                  <a:lnTo>
                    <a:pt x="34925" y="1739900"/>
                  </a:lnTo>
                  <a:lnTo>
                    <a:pt x="32130" y="1727200"/>
                  </a:lnTo>
                  <a:lnTo>
                    <a:pt x="29971" y="1701800"/>
                  </a:lnTo>
                  <a:lnTo>
                    <a:pt x="28701" y="1689100"/>
                  </a:lnTo>
                  <a:lnTo>
                    <a:pt x="28320" y="1676400"/>
                  </a:lnTo>
                  <a:lnTo>
                    <a:pt x="28320" y="355600"/>
                  </a:lnTo>
                  <a:lnTo>
                    <a:pt x="30099" y="317500"/>
                  </a:lnTo>
                  <a:lnTo>
                    <a:pt x="38607" y="279400"/>
                  </a:lnTo>
                  <a:lnTo>
                    <a:pt x="42925" y="254000"/>
                  </a:lnTo>
                  <a:lnTo>
                    <a:pt x="60451" y="215900"/>
                  </a:lnTo>
                  <a:lnTo>
                    <a:pt x="83819" y="177800"/>
                  </a:lnTo>
                  <a:lnTo>
                    <a:pt x="112775" y="139700"/>
                  </a:lnTo>
                  <a:lnTo>
                    <a:pt x="134746" y="114300"/>
                  </a:lnTo>
                  <a:lnTo>
                    <a:pt x="146557" y="101600"/>
                  </a:lnTo>
                  <a:close/>
                </a:path>
                <a:path w="4203700" h="2019300">
                  <a:moveTo>
                    <a:pt x="247268" y="1955800"/>
                  </a:moveTo>
                  <a:lnTo>
                    <a:pt x="215900" y="1955800"/>
                  </a:lnTo>
                  <a:lnTo>
                    <a:pt x="229869" y="1968500"/>
                  </a:lnTo>
                  <a:lnTo>
                    <a:pt x="261365" y="1968500"/>
                  </a:lnTo>
                  <a:lnTo>
                    <a:pt x="247268" y="1955800"/>
                  </a:lnTo>
                  <a:close/>
                </a:path>
                <a:path w="4203700" h="2019300">
                  <a:moveTo>
                    <a:pt x="4011041" y="1955800"/>
                  </a:moveTo>
                  <a:lnTo>
                    <a:pt x="3979291" y="1955800"/>
                  </a:lnTo>
                  <a:lnTo>
                    <a:pt x="3965193" y="1968500"/>
                  </a:lnTo>
                  <a:lnTo>
                    <a:pt x="3997070" y="1968500"/>
                  </a:lnTo>
                  <a:lnTo>
                    <a:pt x="4011041" y="1955800"/>
                  </a:lnTo>
                  <a:close/>
                </a:path>
                <a:path w="4203700" h="2019300">
                  <a:moveTo>
                    <a:pt x="4057268" y="50800"/>
                  </a:moveTo>
                  <a:lnTo>
                    <a:pt x="3986402" y="50800"/>
                  </a:lnTo>
                  <a:lnTo>
                    <a:pt x="4001135" y="63500"/>
                  </a:lnTo>
                  <a:lnTo>
                    <a:pt x="4015486" y="63500"/>
                  </a:lnTo>
                  <a:lnTo>
                    <a:pt x="4029456" y="76200"/>
                  </a:lnTo>
                  <a:lnTo>
                    <a:pt x="4043044" y="76200"/>
                  </a:lnTo>
                  <a:lnTo>
                    <a:pt x="4056252" y="88900"/>
                  </a:lnTo>
                  <a:lnTo>
                    <a:pt x="4068952" y="101600"/>
                  </a:lnTo>
                  <a:lnTo>
                    <a:pt x="4081271" y="101600"/>
                  </a:lnTo>
                  <a:lnTo>
                    <a:pt x="4115053" y="139700"/>
                  </a:lnTo>
                  <a:lnTo>
                    <a:pt x="4143883" y="177800"/>
                  </a:lnTo>
                  <a:lnTo>
                    <a:pt x="4167250" y="215900"/>
                  </a:lnTo>
                  <a:lnTo>
                    <a:pt x="4184649" y="254000"/>
                  </a:lnTo>
                  <a:lnTo>
                    <a:pt x="4188967" y="279400"/>
                  </a:lnTo>
                  <a:lnTo>
                    <a:pt x="4192650" y="292100"/>
                  </a:lnTo>
                  <a:lnTo>
                    <a:pt x="4195445" y="304800"/>
                  </a:lnTo>
                  <a:lnTo>
                    <a:pt x="4197603" y="317500"/>
                  </a:lnTo>
                  <a:lnTo>
                    <a:pt x="4198746" y="342900"/>
                  </a:lnTo>
                  <a:lnTo>
                    <a:pt x="4199255" y="355600"/>
                  </a:lnTo>
                  <a:lnTo>
                    <a:pt x="4199255" y="1676400"/>
                  </a:lnTo>
                  <a:lnTo>
                    <a:pt x="4198873" y="1689100"/>
                  </a:lnTo>
                  <a:lnTo>
                    <a:pt x="4197476" y="1701800"/>
                  </a:lnTo>
                  <a:lnTo>
                    <a:pt x="4195445" y="1727200"/>
                  </a:lnTo>
                  <a:lnTo>
                    <a:pt x="4192650" y="1739900"/>
                  </a:lnTo>
                  <a:lnTo>
                    <a:pt x="4188967" y="1752600"/>
                  </a:lnTo>
                  <a:lnTo>
                    <a:pt x="4184649" y="1765300"/>
                  </a:lnTo>
                  <a:lnTo>
                    <a:pt x="4179442" y="1790700"/>
                  </a:lnTo>
                  <a:lnTo>
                    <a:pt x="4160012" y="1828800"/>
                  </a:lnTo>
                  <a:lnTo>
                    <a:pt x="4134612" y="1866900"/>
                  </a:lnTo>
                  <a:lnTo>
                    <a:pt x="4104132" y="1905000"/>
                  </a:lnTo>
                  <a:lnTo>
                    <a:pt x="4092828" y="1917700"/>
                  </a:lnTo>
                  <a:lnTo>
                    <a:pt x="4081017" y="1917700"/>
                  </a:lnTo>
                  <a:lnTo>
                    <a:pt x="4068825" y="1930400"/>
                  </a:lnTo>
                  <a:lnTo>
                    <a:pt x="4055998" y="1943100"/>
                  </a:lnTo>
                  <a:lnTo>
                    <a:pt x="4042917" y="1955800"/>
                  </a:lnTo>
                  <a:lnTo>
                    <a:pt x="4029328" y="1955800"/>
                  </a:lnTo>
                  <a:lnTo>
                    <a:pt x="4015359" y="1968500"/>
                  </a:lnTo>
                  <a:lnTo>
                    <a:pt x="4072509" y="1968500"/>
                  </a:lnTo>
                  <a:lnTo>
                    <a:pt x="4086351" y="1955800"/>
                  </a:lnTo>
                  <a:lnTo>
                    <a:pt x="4124706" y="1917700"/>
                  </a:lnTo>
                  <a:lnTo>
                    <a:pt x="4157725" y="1879600"/>
                  </a:lnTo>
                  <a:lnTo>
                    <a:pt x="4185285" y="1841500"/>
                  </a:lnTo>
                  <a:lnTo>
                    <a:pt x="4200017" y="1803400"/>
                  </a:lnTo>
                  <a:lnTo>
                    <a:pt x="4203191" y="1803400"/>
                  </a:lnTo>
                  <a:lnTo>
                    <a:pt x="4203191" y="228600"/>
                  </a:lnTo>
                  <a:lnTo>
                    <a:pt x="4199636" y="215900"/>
                  </a:lnTo>
                  <a:lnTo>
                    <a:pt x="4192523" y="203200"/>
                  </a:lnTo>
                  <a:lnTo>
                    <a:pt x="4184776" y="190500"/>
                  </a:lnTo>
                  <a:lnTo>
                    <a:pt x="4176141" y="177800"/>
                  </a:lnTo>
                  <a:lnTo>
                    <a:pt x="4166996" y="152400"/>
                  </a:lnTo>
                  <a:lnTo>
                    <a:pt x="4135500" y="114300"/>
                  </a:lnTo>
                  <a:lnTo>
                    <a:pt x="4111624" y="88900"/>
                  </a:lnTo>
                  <a:lnTo>
                    <a:pt x="4098670" y="88900"/>
                  </a:lnTo>
                  <a:lnTo>
                    <a:pt x="4085463" y="76200"/>
                  </a:lnTo>
                  <a:lnTo>
                    <a:pt x="4071492" y="63500"/>
                  </a:lnTo>
                  <a:lnTo>
                    <a:pt x="4057268" y="50800"/>
                  </a:lnTo>
                  <a:close/>
                </a:path>
                <a:path w="4203700" h="2019300">
                  <a:moveTo>
                    <a:pt x="194055" y="1930400"/>
                  </a:moveTo>
                  <a:lnTo>
                    <a:pt x="176402" y="1930400"/>
                  </a:lnTo>
                  <a:lnTo>
                    <a:pt x="189229" y="1943100"/>
                  </a:lnTo>
                  <a:lnTo>
                    <a:pt x="202311" y="1955800"/>
                  </a:lnTo>
                  <a:lnTo>
                    <a:pt x="233425" y="1955800"/>
                  </a:lnTo>
                  <a:lnTo>
                    <a:pt x="219837" y="1943100"/>
                  </a:lnTo>
                  <a:lnTo>
                    <a:pt x="206628" y="1943100"/>
                  </a:lnTo>
                  <a:lnTo>
                    <a:pt x="194055" y="1930400"/>
                  </a:lnTo>
                  <a:close/>
                </a:path>
                <a:path w="4203700" h="2019300">
                  <a:moveTo>
                    <a:pt x="4050538" y="1930400"/>
                  </a:moveTo>
                  <a:lnTo>
                    <a:pt x="4032631" y="1930400"/>
                  </a:lnTo>
                  <a:lnTo>
                    <a:pt x="4019931" y="1943100"/>
                  </a:lnTo>
                  <a:lnTo>
                    <a:pt x="4006722" y="1943100"/>
                  </a:lnTo>
                  <a:lnTo>
                    <a:pt x="3993134" y="1955800"/>
                  </a:lnTo>
                  <a:lnTo>
                    <a:pt x="4024630" y="1955800"/>
                  </a:lnTo>
                  <a:lnTo>
                    <a:pt x="4037838" y="1943100"/>
                  </a:lnTo>
                  <a:lnTo>
                    <a:pt x="4050538" y="1930400"/>
                  </a:lnTo>
                  <a:close/>
                </a:path>
                <a:path w="4203700" h="2019300">
                  <a:moveTo>
                    <a:pt x="194944" y="88900"/>
                  </a:moveTo>
                  <a:lnTo>
                    <a:pt x="177037" y="88900"/>
                  </a:lnTo>
                  <a:lnTo>
                    <a:pt x="164591" y="101600"/>
                  </a:lnTo>
                  <a:lnTo>
                    <a:pt x="152780" y="114300"/>
                  </a:lnTo>
                  <a:lnTo>
                    <a:pt x="141350" y="127000"/>
                  </a:lnTo>
                  <a:lnTo>
                    <a:pt x="130301" y="127000"/>
                  </a:lnTo>
                  <a:lnTo>
                    <a:pt x="100583" y="165100"/>
                  </a:lnTo>
                  <a:lnTo>
                    <a:pt x="75945" y="203200"/>
                  </a:lnTo>
                  <a:lnTo>
                    <a:pt x="57022" y="241300"/>
                  </a:lnTo>
                  <a:lnTo>
                    <a:pt x="52069" y="266700"/>
                  </a:lnTo>
                  <a:lnTo>
                    <a:pt x="47751" y="279400"/>
                  </a:lnTo>
                  <a:lnTo>
                    <a:pt x="39496" y="317500"/>
                  </a:lnTo>
                  <a:lnTo>
                    <a:pt x="37845" y="355600"/>
                  </a:lnTo>
                  <a:lnTo>
                    <a:pt x="37845" y="1676400"/>
                  </a:lnTo>
                  <a:lnTo>
                    <a:pt x="38100" y="1689100"/>
                  </a:lnTo>
                  <a:lnTo>
                    <a:pt x="39369" y="1701800"/>
                  </a:lnTo>
                  <a:lnTo>
                    <a:pt x="41401" y="1714500"/>
                  </a:lnTo>
                  <a:lnTo>
                    <a:pt x="44068" y="1739900"/>
                  </a:lnTo>
                  <a:lnTo>
                    <a:pt x="56768" y="1778000"/>
                  </a:lnTo>
                  <a:lnTo>
                    <a:pt x="68706" y="1803400"/>
                  </a:lnTo>
                  <a:lnTo>
                    <a:pt x="75691" y="1828800"/>
                  </a:lnTo>
                  <a:lnTo>
                    <a:pt x="83184" y="1841500"/>
                  </a:lnTo>
                  <a:lnTo>
                    <a:pt x="91312" y="1854200"/>
                  </a:lnTo>
                  <a:lnTo>
                    <a:pt x="100202" y="1866900"/>
                  </a:lnTo>
                  <a:lnTo>
                    <a:pt x="109474" y="1866900"/>
                  </a:lnTo>
                  <a:lnTo>
                    <a:pt x="119379" y="1879600"/>
                  </a:lnTo>
                  <a:lnTo>
                    <a:pt x="129920" y="1892300"/>
                  </a:lnTo>
                  <a:lnTo>
                    <a:pt x="140842" y="1905000"/>
                  </a:lnTo>
                  <a:lnTo>
                    <a:pt x="152145" y="1917700"/>
                  </a:lnTo>
                  <a:lnTo>
                    <a:pt x="164211" y="1930400"/>
                  </a:lnTo>
                  <a:lnTo>
                    <a:pt x="181482" y="1930400"/>
                  </a:lnTo>
                  <a:lnTo>
                    <a:pt x="169671" y="1917700"/>
                  </a:lnTo>
                  <a:lnTo>
                    <a:pt x="157987" y="1905000"/>
                  </a:lnTo>
                  <a:lnTo>
                    <a:pt x="147065" y="1892300"/>
                  </a:lnTo>
                  <a:lnTo>
                    <a:pt x="136397" y="1892300"/>
                  </a:lnTo>
                  <a:lnTo>
                    <a:pt x="126237" y="1879600"/>
                  </a:lnTo>
                  <a:lnTo>
                    <a:pt x="99059" y="1841500"/>
                  </a:lnTo>
                  <a:lnTo>
                    <a:pt x="77088" y="1803400"/>
                  </a:lnTo>
                  <a:lnTo>
                    <a:pt x="60705" y="1765300"/>
                  </a:lnTo>
                  <a:lnTo>
                    <a:pt x="50672" y="1714500"/>
                  </a:lnTo>
                  <a:lnTo>
                    <a:pt x="48767" y="1701800"/>
                  </a:lnTo>
                  <a:lnTo>
                    <a:pt x="47497" y="1689100"/>
                  </a:lnTo>
                  <a:lnTo>
                    <a:pt x="47243" y="1676400"/>
                  </a:lnTo>
                  <a:lnTo>
                    <a:pt x="47243" y="355600"/>
                  </a:lnTo>
                  <a:lnTo>
                    <a:pt x="47625" y="342900"/>
                  </a:lnTo>
                  <a:lnTo>
                    <a:pt x="48894" y="330200"/>
                  </a:lnTo>
                  <a:lnTo>
                    <a:pt x="50926" y="304800"/>
                  </a:lnTo>
                  <a:lnTo>
                    <a:pt x="61087" y="266700"/>
                  </a:lnTo>
                  <a:lnTo>
                    <a:pt x="77596" y="228600"/>
                  </a:lnTo>
                  <a:lnTo>
                    <a:pt x="99821" y="190500"/>
                  </a:lnTo>
                  <a:lnTo>
                    <a:pt x="127000" y="152400"/>
                  </a:lnTo>
                  <a:lnTo>
                    <a:pt x="159003" y="114300"/>
                  </a:lnTo>
                  <a:lnTo>
                    <a:pt x="170433" y="114300"/>
                  </a:lnTo>
                  <a:lnTo>
                    <a:pt x="182625" y="101600"/>
                  </a:lnTo>
                  <a:lnTo>
                    <a:pt x="194944" y="88900"/>
                  </a:lnTo>
                  <a:close/>
                </a:path>
                <a:path w="4203700" h="2019300">
                  <a:moveTo>
                    <a:pt x="4051172" y="88900"/>
                  </a:moveTo>
                  <a:lnTo>
                    <a:pt x="4033646" y="88900"/>
                  </a:lnTo>
                  <a:lnTo>
                    <a:pt x="4046092" y="101600"/>
                  </a:lnTo>
                  <a:lnTo>
                    <a:pt x="4058031" y="114300"/>
                  </a:lnTo>
                  <a:lnTo>
                    <a:pt x="4069588" y="114300"/>
                  </a:lnTo>
                  <a:lnTo>
                    <a:pt x="4080637" y="127000"/>
                  </a:lnTo>
                  <a:lnTo>
                    <a:pt x="4110990" y="165100"/>
                  </a:lnTo>
                  <a:lnTo>
                    <a:pt x="4136516" y="203200"/>
                  </a:lnTo>
                  <a:lnTo>
                    <a:pt x="4156456" y="241300"/>
                  </a:lnTo>
                  <a:lnTo>
                    <a:pt x="4170807" y="279400"/>
                  </a:lnTo>
                  <a:lnTo>
                    <a:pt x="4178808" y="330200"/>
                  </a:lnTo>
                  <a:lnTo>
                    <a:pt x="4179950" y="342900"/>
                  </a:lnTo>
                  <a:lnTo>
                    <a:pt x="4180332" y="355600"/>
                  </a:lnTo>
                  <a:lnTo>
                    <a:pt x="4180332" y="1676400"/>
                  </a:lnTo>
                  <a:lnTo>
                    <a:pt x="4179950" y="1689100"/>
                  </a:lnTo>
                  <a:lnTo>
                    <a:pt x="4178681" y="1701800"/>
                  </a:lnTo>
                  <a:lnTo>
                    <a:pt x="4176648" y="1714500"/>
                  </a:lnTo>
                  <a:lnTo>
                    <a:pt x="4173982" y="1739900"/>
                  </a:lnTo>
                  <a:lnTo>
                    <a:pt x="4161663" y="1778000"/>
                  </a:lnTo>
                  <a:lnTo>
                    <a:pt x="4143247" y="1816100"/>
                  </a:lnTo>
                  <a:lnTo>
                    <a:pt x="4119244" y="1854200"/>
                  </a:lnTo>
                  <a:lnTo>
                    <a:pt x="4090416" y="1892300"/>
                  </a:lnTo>
                  <a:lnTo>
                    <a:pt x="4079874" y="1905000"/>
                  </a:lnTo>
                  <a:lnTo>
                    <a:pt x="4068698" y="1905000"/>
                  </a:lnTo>
                  <a:lnTo>
                    <a:pt x="4057141" y="1917700"/>
                  </a:lnTo>
                  <a:lnTo>
                    <a:pt x="4045076" y="1930400"/>
                  </a:lnTo>
                  <a:lnTo>
                    <a:pt x="4062984" y="1930400"/>
                  </a:lnTo>
                  <a:lnTo>
                    <a:pt x="4074794" y="1917700"/>
                  </a:lnTo>
                  <a:lnTo>
                    <a:pt x="4086351" y="1905000"/>
                  </a:lnTo>
                  <a:lnTo>
                    <a:pt x="4097273" y="1892300"/>
                  </a:lnTo>
                  <a:lnTo>
                    <a:pt x="4107688" y="1879600"/>
                  </a:lnTo>
                  <a:lnTo>
                    <a:pt x="4117593" y="1879600"/>
                  </a:lnTo>
                  <a:lnTo>
                    <a:pt x="4144010" y="1841500"/>
                  </a:lnTo>
                  <a:lnTo>
                    <a:pt x="4158615" y="1803400"/>
                  </a:lnTo>
                  <a:lnTo>
                    <a:pt x="4164838" y="1790700"/>
                  </a:lnTo>
                  <a:lnTo>
                    <a:pt x="4179823" y="1752600"/>
                  </a:lnTo>
                  <a:lnTo>
                    <a:pt x="4188078" y="1701800"/>
                  </a:lnTo>
                  <a:lnTo>
                    <a:pt x="4189348" y="1689100"/>
                  </a:lnTo>
                  <a:lnTo>
                    <a:pt x="4189730" y="1676400"/>
                  </a:lnTo>
                  <a:lnTo>
                    <a:pt x="4189730" y="355600"/>
                  </a:lnTo>
                  <a:lnTo>
                    <a:pt x="4189348" y="342900"/>
                  </a:lnTo>
                  <a:lnTo>
                    <a:pt x="4188206" y="330200"/>
                  </a:lnTo>
                  <a:lnTo>
                    <a:pt x="4186173" y="304800"/>
                  </a:lnTo>
                  <a:lnTo>
                    <a:pt x="4183507" y="292100"/>
                  </a:lnTo>
                  <a:lnTo>
                    <a:pt x="4179950" y="279400"/>
                  </a:lnTo>
                  <a:lnTo>
                    <a:pt x="4175633" y="266700"/>
                  </a:lnTo>
                  <a:lnTo>
                    <a:pt x="4170807" y="254000"/>
                  </a:lnTo>
                  <a:lnTo>
                    <a:pt x="4165091" y="228600"/>
                  </a:lnTo>
                  <a:lnTo>
                    <a:pt x="4144391" y="190500"/>
                  </a:lnTo>
                  <a:lnTo>
                    <a:pt x="4118101" y="152400"/>
                  </a:lnTo>
                  <a:lnTo>
                    <a:pt x="4108195" y="139700"/>
                  </a:lnTo>
                  <a:lnTo>
                    <a:pt x="4097782" y="139700"/>
                  </a:lnTo>
                  <a:lnTo>
                    <a:pt x="4086860" y="127000"/>
                  </a:lnTo>
                  <a:lnTo>
                    <a:pt x="4075430" y="114300"/>
                  </a:lnTo>
                  <a:lnTo>
                    <a:pt x="4063491" y="101600"/>
                  </a:lnTo>
                  <a:lnTo>
                    <a:pt x="4051172" y="88900"/>
                  </a:lnTo>
                  <a:close/>
                </a:path>
                <a:path w="4203700" h="2019300">
                  <a:moveTo>
                    <a:pt x="226694" y="50800"/>
                  </a:moveTo>
                  <a:lnTo>
                    <a:pt x="169290" y="50800"/>
                  </a:lnTo>
                  <a:lnTo>
                    <a:pt x="154939" y="63500"/>
                  </a:lnTo>
                  <a:lnTo>
                    <a:pt x="127888" y="88900"/>
                  </a:lnTo>
                  <a:lnTo>
                    <a:pt x="115188" y="101600"/>
                  </a:lnTo>
                  <a:lnTo>
                    <a:pt x="158876" y="101600"/>
                  </a:lnTo>
                  <a:lnTo>
                    <a:pt x="171576" y="88900"/>
                  </a:lnTo>
                  <a:lnTo>
                    <a:pt x="184657" y="76200"/>
                  </a:lnTo>
                  <a:lnTo>
                    <a:pt x="198246" y="76200"/>
                  </a:lnTo>
                  <a:lnTo>
                    <a:pt x="212216" y="63500"/>
                  </a:lnTo>
                  <a:lnTo>
                    <a:pt x="226694" y="50800"/>
                  </a:lnTo>
                  <a:close/>
                </a:path>
                <a:path w="4203700" h="2019300">
                  <a:moveTo>
                    <a:pt x="220852" y="76200"/>
                  </a:moveTo>
                  <a:lnTo>
                    <a:pt x="202945" y="76200"/>
                  </a:lnTo>
                  <a:lnTo>
                    <a:pt x="189737" y="88900"/>
                  </a:lnTo>
                  <a:lnTo>
                    <a:pt x="207644" y="88900"/>
                  </a:lnTo>
                  <a:lnTo>
                    <a:pt x="220852" y="76200"/>
                  </a:lnTo>
                  <a:close/>
                </a:path>
                <a:path w="4203700" h="2019300">
                  <a:moveTo>
                    <a:pt x="4025265" y="76200"/>
                  </a:moveTo>
                  <a:lnTo>
                    <a:pt x="4007739" y="76200"/>
                  </a:lnTo>
                  <a:lnTo>
                    <a:pt x="4020946" y="88900"/>
                  </a:lnTo>
                  <a:lnTo>
                    <a:pt x="4038345" y="88900"/>
                  </a:lnTo>
                  <a:lnTo>
                    <a:pt x="4025265" y="76200"/>
                  </a:lnTo>
                  <a:close/>
                </a:path>
                <a:path w="4203700" h="2019300">
                  <a:moveTo>
                    <a:pt x="248284" y="63500"/>
                  </a:moveTo>
                  <a:lnTo>
                    <a:pt x="230504" y="63500"/>
                  </a:lnTo>
                  <a:lnTo>
                    <a:pt x="216534" y="76200"/>
                  </a:lnTo>
                  <a:lnTo>
                    <a:pt x="234441" y="76200"/>
                  </a:lnTo>
                  <a:lnTo>
                    <a:pt x="248284" y="63500"/>
                  </a:lnTo>
                  <a:close/>
                </a:path>
                <a:path w="4203700" h="2019300">
                  <a:moveTo>
                    <a:pt x="3997706" y="63500"/>
                  </a:moveTo>
                  <a:lnTo>
                    <a:pt x="3980307" y="63500"/>
                  </a:lnTo>
                  <a:lnTo>
                    <a:pt x="3994149" y="76200"/>
                  </a:lnTo>
                  <a:lnTo>
                    <a:pt x="4011675" y="76200"/>
                  </a:lnTo>
                  <a:lnTo>
                    <a:pt x="3997706" y="63500"/>
                  </a:lnTo>
                  <a:close/>
                </a:path>
                <a:path w="4203700" h="2019300">
                  <a:moveTo>
                    <a:pt x="291845" y="50800"/>
                  </a:moveTo>
                  <a:lnTo>
                    <a:pt x="259587" y="50800"/>
                  </a:lnTo>
                  <a:lnTo>
                    <a:pt x="244855" y="63500"/>
                  </a:lnTo>
                  <a:lnTo>
                    <a:pt x="276987" y="63500"/>
                  </a:lnTo>
                  <a:lnTo>
                    <a:pt x="291845" y="50800"/>
                  </a:lnTo>
                  <a:close/>
                </a:path>
                <a:path w="4203700" h="2019300">
                  <a:moveTo>
                    <a:pt x="3968876" y="50800"/>
                  </a:moveTo>
                  <a:lnTo>
                    <a:pt x="3937126" y="50800"/>
                  </a:lnTo>
                  <a:lnTo>
                    <a:pt x="3951732" y="63500"/>
                  </a:lnTo>
                  <a:lnTo>
                    <a:pt x="3983355" y="63500"/>
                  </a:lnTo>
                  <a:lnTo>
                    <a:pt x="3968876" y="50800"/>
                  </a:lnTo>
                  <a:close/>
                </a:path>
                <a:path w="4203700" h="2019300">
                  <a:moveTo>
                    <a:pt x="353059" y="25400"/>
                  </a:moveTo>
                  <a:lnTo>
                    <a:pt x="215011" y="25400"/>
                  </a:lnTo>
                  <a:lnTo>
                    <a:pt x="199389" y="38100"/>
                  </a:lnTo>
                  <a:lnTo>
                    <a:pt x="184150" y="50800"/>
                  </a:lnTo>
                  <a:lnTo>
                    <a:pt x="256539" y="50800"/>
                  </a:lnTo>
                  <a:lnTo>
                    <a:pt x="271906" y="38100"/>
                  </a:lnTo>
                  <a:lnTo>
                    <a:pt x="336295" y="38100"/>
                  </a:lnTo>
                  <a:lnTo>
                    <a:pt x="353059" y="25400"/>
                  </a:lnTo>
                  <a:close/>
                </a:path>
                <a:path w="4203700" h="2019300">
                  <a:moveTo>
                    <a:pt x="3907282" y="38100"/>
                  </a:moveTo>
                  <a:lnTo>
                    <a:pt x="320928" y="38100"/>
                  </a:lnTo>
                  <a:lnTo>
                    <a:pt x="305180" y="50800"/>
                  </a:lnTo>
                  <a:lnTo>
                    <a:pt x="3923030" y="50800"/>
                  </a:lnTo>
                  <a:lnTo>
                    <a:pt x="3907282" y="38100"/>
                  </a:lnTo>
                  <a:close/>
                </a:path>
                <a:path w="4203700" h="2019300">
                  <a:moveTo>
                    <a:pt x="4011548" y="25400"/>
                  </a:moveTo>
                  <a:lnTo>
                    <a:pt x="3874769" y="25400"/>
                  </a:lnTo>
                  <a:lnTo>
                    <a:pt x="3891661" y="38100"/>
                  </a:lnTo>
                  <a:lnTo>
                    <a:pt x="3956049" y="38100"/>
                  </a:lnTo>
                  <a:lnTo>
                    <a:pt x="3971416" y="50800"/>
                  </a:lnTo>
                  <a:lnTo>
                    <a:pt x="4042410" y="50800"/>
                  </a:lnTo>
                  <a:lnTo>
                    <a:pt x="4027169" y="38100"/>
                  </a:lnTo>
                  <a:lnTo>
                    <a:pt x="4011548" y="25400"/>
                  </a:lnTo>
                  <a:close/>
                </a:path>
                <a:path w="4203700" h="2019300">
                  <a:moveTo>
                    <a:pt x="3979037" y="12700"/>
                  </a:moveTo>
                  <a:lnTo>
                    <a:pt x="264287" y="12700"/>
                  </a:lnTo>
                  <a:lnTo>
                    <a:pt x="247395" y="25400"/>
                  </a:lnTo>
                  <a:lnTo>
                    <a:pt x="3995546" y="25400"/>
                  </a:lnTo>
                  <a:lnTo>
                    <a:pt x="3979037" y="12700"/>
                  </a:lnTo>
                  <a:close/>
                </a:path>
                <a:path w="4203700" h="2019300">
                  <a:moveTo>
                    <a:pt x="3910330" y="0"/>
                  </a:moveTo>
                  <a:lnTo>
                    <a:pt x="316229" y="0"/>
                  </a:lnTo>
                  <a:lnTo>
                    <a:pt x="298576" y="12700"/>
                  </a:lnTo>
                  <a:lnTo>
                    <a:pt x="3927856" y="12700"/>
                  </a:lnTo>
                  <a:lnTo>
                    <a:pt x="3910330" y="0"/>
                  </a:lnTo>
                  <a:close/>
                </a:path>
              </a:pathLst>
            </a:custGeom>
            <a:solidFill>
              <a:srgbClr val="FFFFFF"/>
            </a:solidFill>
          </p:spPr>
          <p:txBody>
            <a:bodyPr wrap="square" lIns="0" tIns="0" rIns="0" bIns="0" rtlCol="0"/>
            <a:lstStyle/>
            <a:p>
              <a:endParaRPr/>
            </a:p>
          </p:txBody>
        </p:sp>
      </p:grpSp>
      <p:sp>
        <p:nvSpPr>
          <p:cNvPr id="11" name="object 11"/>
          <p:cNvSpPr txBox="1"/>
          <p:nvPr/>
        </p:nvSpPr>
        <p:spPr>
          <a:xfrm>
            <a:off x="5117338" y="2613405"/>
            <a:ext cx="3871595" cy="1304925"/>
          </a:xfrm>
          <a:prstGeom prst="rect">
            <a:avLst/>
          </a:prstGeom>
        </p:spPr>
        <p:txBody>
          <a:bodyPr vert="horz" wrap="square" lIns="0" tIns="41275" rIns="0" bIns="0" rtlCol="0">
            <a:spAutoFit/>
          </a:bodyPr>
          <a:lstStyle/>
          <a:p>
            <a:pPr marL="398145" marR="387985" algn="ctr">
              <a:lnSpc>
                <a:spcPts val="1970"/>
              </a:lnSpc>
              <a:spcBef>
                <a:spcPts val="325"/>
              </a:spcBef>
            </a:pPr>
            <a:r>
              <a:rPr sz="1800" spc="30" dirty="0">
                <a:solidFill>
                  <a:srgbClr val="FFFFFF"/>
                </a:solidFill>
                <a:latin typeface="Carlito"/>
                <a:cs typeface="Carlito"/>
              </a:rPr>
              <a:t>Acest </a:t>
            </a:r>
            <a:r>
              <a:rPr sz="1800" spc="-5" dirty="0">
                <a:solidFill>
                  <a:srgbClr val="FFFFFF"/>
                </a:solidFill>
                <a:latin typeface="Carlito"/>
                <a:cs typeface="Carlito"/>
              </a:rPr>
              <a:t>criteriu </a:t>
            </a:r>
            <a:r>
              <a:rPr sz="1800" spc="-10" dirty="0">
                <a:solidFill>
                  <a:srgbClr val="FFFFFF"/>
                </a:solidFill>
                <a:latin typeface="Carlito"/>
                <a:cs typeface="Carlito"/>
              </a:rPr>
              <a:t>nu </a:t>
            </a:r>
            <a:r>
              <a:rPr sz="1800" spc="-5" dirty="0">
                <a:solidFill>
                  <a:srgbClr val="FFFFFF"/>
                </a:solidFill>
                <a:latin typeface="Carlito"/>
                <a:cs typeface="Carlito"/>
              </a:rPr>
              <a:t>are</a:t>
            </a:r>
            <a:r>
              <a:rPr sz="1800" spc="-245" dirty="0">
                <a:solidFill>
                  <a:srgbClr val="FFFFFF"/>
                </a:solidFill>
                <a:latin typeface="Carlito"/>
                <a:cs typeface="Carlito"/>
              </a:rPr>
              <a:t> </a:t>
            </a:r>
            <a:r>
              <a:rPr sz="1800" spc="5" dirty="0">
                <a:solidFill>
                  <a:srgbClr val="FFFFFF"/>
                </a:solidFill>
                <a:latin typeface="Carlito"/>
                <a:cs typeface="Carlito"/>
              </a:rPr>
              <a:t>întotdeauna  </a:t>
            </a:r>
            <a:r>
              <a:rPr sz="1800" spc="-70" dirty="0">
                <a:solidFill>
                  <a:srgbClr val="FFFFFF"/>
                </a:solidFill>
                <a:latin typeface="WenQuanYi Micro Hei"/>
                <a:cs typeface="WenQuanYi Micro Hei"/>
              </a:rPr>
              <a:t>însemnătate </a:t>
            </a:r>
            <a:r>
              <a:rPr sz="1800" spc="-85" dirty="0">
                <a:solidFill>
                  <a:srgbClr val="FFFFFF"/>
                </a:solidFill>
                <a:latin typeface="WenQuanYi Micro Hei"/>
                <a:cs typeface="WenQuanYi Micro Hei"/>
              </a:rPr>
              <a:t>din </a:t>
            </a:r>
            <a:r>
              <a:rPr sz="1800" spc="-70" dirty="0">
                <a:solidFill>
                  <a:srgbClr val="FFFFFF"/>
                </a:solidFill>
                <a:latin typeface="WenQuanYi Micro Hei"/>
                <a:cs typeface="WenQuanYi Micro Hei"/>
              </a:rPr>
              <a:t>cauza</a:t>
            </a:r>
            <a:r>
              <a:rPr sz="1800" spc="-210" dirty="0">
                <a:solidFill>
                  <a:srgbClr val="FFFFFF"/>
                </a:solidFill>
                <a:latin typeface="WenQuanYi Micro Hei"/>
                <a:cs typeface="WenQuanYi Micro Hei"/>
              </a:rPr>
              <a:t> </a:t>
            </a:r>
            <a:r>
              <a:rPr sz="1800" spc="-65" dirty="0">
                <a:solidFill>
                  <a:srgbClr val="FFFFFF"/>
                </a:solidFill>
                <a:latin typeface="WenQuanYi Micro Hei"/>
                <a:cs typeface="WenQuanYi Micro Hei"/>
              </a:rPr>
              <a:t>influenţei</a:t>
            </a:r>
            <a:endParaRPr sz="1800">
              <a:latin typeface="WenQuanYi Micro Hei"/>
              <a:cs typeface="WenQuanYi Micro Hei"/>
            </a:endParaRPr>
          </a:p>
          <a:p>
            <a:pPr algn="ctr">
              <a:lnSpc>
                <a:spcPts val="1855"/>
              </a:lnSpc>
            </a:pPr>
            <a:r>
              <a:rPr sz="1800" spc="-75" dirty="0">
                <a:solidFill>
                  <a:srgbClr val="FFFFFF"/>
                </a:solidFill>
                <a:latin typeface="WenQuanYi Micro Hei"/>
                <a:cs typeface="WenQuanYi Micro Hei"/>
              </a:rPr>
              <a:t>importante </a:t>
            </a:r>
            <a:r>
              <a:rPr sz="1800" spc="-85" dirty="0">
                <a:solidFill>
                  <a:srgbClr val="FFFFFF"/>
                </a:solidFill>
                <a:latin typeface="WenQuanYi Micro Hei"/>
                <a:cs typeface="WenQuanYi Micro Hei"/>
              </a:rPr>
              <a:t>pe </a:t>
            </a:r>
            <a:r>
              <a:rPr sz="1800" spc="-80" dirty="0">
                <a:solidFill>
                  <a:srgbClr val="FFFFFF"/>
                </a:solidFill>
                <a:latin typeface="WenQuanYi Micro Hei"/>
                <a:cs typeface="WenQuanYi Micro Hei"/>
              </a:rPr>
              <a:t>care o </a:t>
            </a:r>
            <a:r>
              <a:rPr sz="1800" spc="-90" dirty="0">
                <a:solidFill>
                  <a:srgbClr val="FFFFFF"/>
                </a:solidFill>
                <a:latin typeface="WenQuanYi Micro Hei"/>
                <a:cs typeface="WenQuanYi Micro Hei"/>
              </a:rPr>
              <a:t>are </a:t>
            </a:r>
            <a:r>
              <a:rPr sz="1800" spc="-95" dirty="0">
                <a:solidFill>
                  <a:srgbClr val="FFFFFF"/>
                </a:solidFill>
                <a:latin typeface="WenQuanYi Micro Hei"/>
                <a:cs typeface="WenQuanYi Micro Hei"/>
              </a:rPr>
              <a:t>mărimea</a:t>
            </a:r>
            <a:r>
              <a:rPr sz="1800" spc="-220" dirty="0">
                <a:solidFill>
                  <a:srgbClr val="FFFFFF"/>
                </a:solidFill>
                <a:latin typeface="WenQuanYi Micro Hei"/>
                <a:cs typeface="WenQuanYi Micro Hei"/>
              </a:rPr>
              <a:t> </a:t>
            </a:r>
            <a:r>
              <a:rPr sz="1800" spc="-70" dirty="0">
                <a:solidFill>
                  <a:srgbClr val="FFFFFF"/>
                </a:solidFill>
                <a:latin typeface="WenQuanYi Micro Hei"/>
                <a:cs typeface="WenQuanYi Micro Hei"/>
              </a:rPr>
              <a:t>lotului</a:t>
            </a:r>
            <a:endParaRPr sz="1800">
              <a:latin typeface="WenQuanYi Micro Hei"/>
              <a:cs typeface="WenQuanYi Micro Hei"/>
            </a:endParaRPr>
          </a:p>
          <a:p>
            <a:pPr marL="635" algn="ctr">
              <a:lnSpc>
                <a:spcPts val="1980"/>
              </a:lnSpc>
            </a:pPr>
            <a:r>
              <a:rPr sz="1800" dirty="0">
                <a:solidFill>
                  <a:srgbClr val="FFFFFF"/>
                </a:solidFill>
                <a:latin typeface="Carlito"/>
                <a:cs typeface="Carlito"/>
              </a:rPr>
              <a:t>în </a:t>
            </a:r>
            <a:r>
              <a:rPr sz="1800" spc="5" dirty="0">
                <a:solidFill>
                  <a:srgbClr val="FFFFFF"/>
                </a:solidFill>
                <a:latin typeface="Carlito"/>
                <a:cs typeface="Carlito"/>
              </a:rPr>
              <a:t>determinarea coeficientului</a:t>
            </a:r>
            <a:r>
              <a:rPr sz="1800" spc="-200" dirty="0">
                <a:solidFill>
                  <a:srgbClr val="FFFFFF"/>
                </a:solidFill>
                <a:latin typeface="Carlito"/>
                <a:cs typeface="Carlito"/>
              </a:rPr>
              <a:t> </a:t>
            </a:r>
            <a:r>
              <a:rPr sz="1800" spc="5" dirty="0">
                <a:solidFill>
                  <a:srgbClr val="FFFFFF"/>
                </a:solidFill>
                <a:latin typeface="Carlito"/>
                <a:cs typeface="Carlito"/>
              </a:rPr>
              <a:t>de</a:t>
            </a:r>
            <a:endParaRPr sz="1800">
              <a:latin typeface="Carlito"/>
              <a:cs typeface="Carlito"/>
            </a:endParaRPr>
          </a:p>
          <a:p>
            <a:pPr marL="635" algn="ctr">
              <a:lnSpc>
                <a:spcPts val="2070"/>
              </a:lnSpc>
            </a:pPr>
            <a:r>
              <a:rPr sz="1800" spc="-60" dirty="0">
                <a:solidFill>
                  <a:srgbClr val="FFFFFF"/>
                </a:solidFill>
                <a:latin typeface="WenQuanYi Micro Hei"/>
                <a:cs typeface="WenQuanYi Micro Hei"/>
              </a:rPr>
              <a:t>corelaţie.</a:t>
            </a:r>
            <a:endParaRPr sz="1800">
              <a:latin typeface="WenQuanYi Micro Hei"/>
              <a:cs typeface="WenQuanYi Micro Hei"/>
            </a:endParaRPr>
          </a:p>
        </p:txBody>
      </p:sp>
      <p:sp>
        <p:nvSpPr>
          <p:cNvPr id="12" name="object 12"/>
          <p:cNvSpPr txBox="1"/>
          <p:nvPr/>
        </p:nvSpPr>
        <p:spPr>
          <a:xfrm>
            <a:off x="900785" y="5113782"/>
            <a:ext cx="7738109" cy="549910"/>
          </a:xfrm>
          <a:prstGeom prst="rect">
            <a:avLst/>
          </a:prstGeom>
        </p:spPr>
        <p:txBody>
          <a:bodyPr vert="horz" wrap="square" lIns="0" tIns="41275" rIns="0" bIns="0" rtlCol="0">
            <a:spAutoFit/>
          </a:bodyPr>
          <a:lstStyle/>
          <a:p>
            <a:pPr marL="3467735" marR="5080" indent="-3455670">
              <a:lnSpc>
                <a:spcPts val="1970"/>
              </a:lnSpc>
              <a:spcBef>
                <a:spcPts val="325"/>
              </a:spcBef>
            </a:pPr>
            <a:r>
              <a:rPr sz="1800" spc="-10" dirty="0">
                <a:solidFill>
                  <a:srgbClr val="FFFFFF"/>
                </a:solidFill>
                <a:latin typeface="WenQuanYi Micro Hei"/>
                <a:cs typeface="WenQuanYi Micro Hei"/>
              </a:rPr>
              <a:t>El</a:t>
            </a:r>
            <a:r>
              <a:rPr sz="1800" spc="-105" dirty="0">
                <a:solidFill>
                  <a:srgbClr val="FFFFFF"/>
                </a:solidFill>
                <a:latin typeface="WenQuanYi Micro Hei"/>
                <a:cs typeface="WenQuanYi Micro Hei"/>
              </a:rPr>
              <a:t> </a:t>
            </a:r>
            <a:r>
              <a:rPr sz="1800" spc="-80" dirty="0">
                <a:solidFill>
                  <a:srgbClr val="FFFFFF"/>
                </a:solidFill>
                <a:latin typeface="WenQuanYi Micro Hei"/>
                <a:cs typeface="WenQuanYi Micro Hei"/>
              </a:rPr>
              <a:t>trebuie</a:t>
            </a:r>
            <a:r>
              <a:rPr sz="1800" spc="-114" dirty="0">
                <a:solidFill>
                  <a:srgbClr val="FFFFFF"/>
                </a:solidFill>
                <a:latin typeface="WenQuanYi Micro Hei"/>
                <a:cs typeface="WenQuanYi Micro Hei"/>
              </a:rPr>
              <a:t> </a:t>
            </a:r>
            <a:r>
              <a:rPr sz="1800" spc="-55" dirty="0">
                <a:solidFill>
                  <a:srgbClr val="FFFFFF"/>
                </a:solidFill>
                <a:latin typeface="WenQuanYi Micro Hei"/>
                <a:cs typeface="WenQuanYi Micro Hei"/>
              </a:rPr>
              <a:t>analizat</a:t>
            </a:r>
            <a:r>
              <a:rPr sz="1800" spc="-95" dirty="0">
                <a:solidFill>
                  <a:srgbClr val="FFFFFF"/>
                </a:solidFill>
                <a:latin typeface="WenQuanYi Micro Hei"/>
                <a:cs typeface="WenQuanYi Micro Hei"/>
              </a:rPr>
              <a:t> </a:t>
            </a:r>
            <a:r>
              <a:rPr sz="1800" spc="-90" dirty="0">
                <a:solidFill>
                  <a:srgbClr val="FFFFFF"/>
                </a:solidFill>
                <a:latin typeface="WenQuanYi Micro Hei"/>
                <a:cs typeface="WenQuanYi Micro Hei"/>
              </a:rPr>
              <a:t>cu</a:t>
            </a:r>
            <a:r>
              <a:rPr sz="1800" spc="-114" dirty="0">
                <a:solidFill>
                  <a:srgbClr val="FFFFFF"/>
                </a:solidFill>
                <a:latin typeface="WenQuanYi Micro Hei"/>
                <a:cs typeface="WenQuanYi Micro Hei"/>
              </a:rPr>
              <a:t> </a:t>
            </a:r>
            <a:r>
              <a:rPr sz="1800" spc="-50" dirty="0">
                <a:solidFill>
                  <a:srgbClr val="FFFFFF"/>
                </a:solidFill>
                <a:latin typeface="WenQuanYi Micro Hei"/>
                <a:cs typeface="WenQuanYi Micro Hei"/>
              </a:rPr>
              <a:t>grija</a:t>
            </a:r>
            <a:r>
              <a:rPr sz="1800" spc="-100" dirty="0">
                <a:solidFill>
                  <a:srgbClr val="FFFFFF"/>
                </a:solidFill>
                <a:latin typeface="WenQuanYi Micro Hei"/>
                <a:cs typeface="WenQuanYi Micro Hei"/>
              </a:rPr>
              <a:t> </a:t>
            </a:r>
            <a:r>
              <a:rPr sz="1800" spc="-80" dirty="0">
                <a:solidFill>
                  <a:srgbClr val="FFFFFF"/>
                </a:solidFill>
                <a:latin typeface="WenQuanYi Micro Hei"/>
                <a:cs typeface="WenQuanYi Micro Hei"/>
              </a:rPr>
              <a:t>în</a:t>
            </a:r>
            <a:r>
              <a:rPr sz="1800" spc="-114" dirty="0">
                <a:solidFill>
                  <a:srgbClr val="FFFFFF"/>
                </a:solidFill>
                <a:latin typeface="WenQuanYi Micro Hei"/>
                <a:cs typeface="WenQuanYi Micro Hei"/>
              </a:rPr>
              <a:t> </a:t>
            </a:r>
            <a:r>
              <a:rPr sz="1800" spc="-70" dirty="0">
                <a:solidFill>
                  <a:srgbClr val="FFFFFF"/>
                </a:solidFill>
                <a:latin typeface="WenQuanYi Micro Hei"/>
                <a:cs typeface="WenQuanYi Micro Hei"/>
              </a:rPr>
              <a:t>cazurile</a:t>
            </a:r>
            <a:r>
              <a:rPr sz="1800" spc="-105" dirty="0">
                <a:solidFill>
                  <a:srgbClr val="FFFFFF"/>
                </a:solidFill>
                <a:latin typeface="WenQuanYi Micro Hei"/>
                <a:cs typeface="WenQuanYi Micro Hei"/>
              </a:rPr>
              <a:t> </a:t>
            </a:r>
            <a:r>
              <a:rPr sz="1800" spc="-80" dirty="0">
                <a:solidFill>
                  <a:srgbClr val="FFFFFF"/>
                </a:solidFill>
                <a:latin typeface="WenQuanYi Micro Hei"/>
                <a:cs typeface="WenQuanYi Micro Hei"/>
              </a:rPr>
              <a:t>în</a:t>
            </a:r>
            <a:r>
              <a:rPr sz="1800" spc="-120" dirty="0">
                <a:solidFill>
                  <a:srgbClr val="FFFFFF"/>
                </a:solidFill>
                <a:latin typeface="WenQuanYi Micro Hei"/>
                <a:cs typeface="WenQuanYi Micro Hei"/>
              </a:rPr>
              <a:t> </a:t>
            </a:r>
            <a:r>
              <a:rPr sz="1800" spc="-85" dirty="0">
                <a:solidFill>
                  <a:srgbClr val="FFFFFF"/>
                </a:solidFill>
                <a:latin typeface="WenQuanYi Micro Hei"/>
                <a:cs typeface="WenQuanYi Micro Hei"/>
              </a:rPr>
              <a:t>care</a:t>
            </a:r>
            <a:r>
              <a:rPr sz="1800" spc="-90" dirty="0">
                <a:solidFill>
                  <a:srgbClr val="FFFFFF"/>
                </a:solidFill>
                <a:latin typeface="WenQuanYi Micro Hei"/>
                <a:cs typeface="WenQuanYi Micro Hei"/>
              </a:rPr>
              <a:t> </a:t>
            </a:r>
            <a:r>
              <a:rPr sz="1800" spc="-60" dirty="0">
                <a:solidFill>
                  <a:srgbClr val="FFFFFF"/>
                </a:solidFill>
                <a:latin typeface="WenQuanYi Micro Hei"/>
                <a:cs typeface="WenQuanYi Micro Hei"/>
              </a:rPr>
              <a:t>există</a:t>
            </a:r>
            <a:r>
              <a:rPr sz="1800" spc="-125" dirty="0">
                <a:solidFill>
                  <a:srgbClr val="FFFFFF"/>
                </a:solidFill>
                <a:latin typeface="WenQuanYi Micro Hei"/>
                <a:cs typeface="WenQuanYi Micro Hei"/>
              </a:rPr>
              <a:t> </a:t>
            </a:r>
            <a:r>
              <a:rPr sz="1800" spc="-120" dirty="0">
                <a:solidFill>
                  <a:srgbClr val="FFFFFF"/>
                </a:solidFill>
                <a:latin typeface="WenQuanYi Micro Hei"/>
                <a:cs typeface="WenQuanYi Micro Hei"/>
              </a:rPr>
              <a:t>un</a:t>
            </a:r>
            <a:r>
              <a:rPr sz="1800" spc="-105" dirty="0">
                <a:solidFill>
                  <a:srgbClr val="FFFFFF"/>
                </a:solidFill>
                <a:latin typeface="WenQuanYi Micro Hei"/>
                <a:cs typeface="WenQuanYi Micro Hei"/>
              </a:rPr>
              <a:t> </a:t>
            </a:r>
            <a:r>
              <a:rPr sz="1800" spc="-114" dirty="0">
                <a:solidFill>
                  <a:srgbClr val="FFFFFF"/>
                </a:solidFill>
                <a:latin typeface="WenQuanYi Micro Hei"/>
                <a:cs typeface="WenQuanYi Micro Hei"/>
              </a:rPr>
              <a:t>număr</a:t>
            </a:r>
            <a:r>
              <a:rPr sz="1800" spc="-105" dirty="0">
                <a:solidFill>
                  <a:srgbClr val="FFFFFF"/>
                </a:solidFill>
                <a:latin typeface="WenQuanYi Micro Hei"/>
                <a:cs typeface="WenQuanYi Micro Hei"/>
              </a:rPr>
              <a:t> </a:t>
            </a:r>
            <a:r>
              <a:rPr sz="1800" spc="-55" dirty="0">
                <a:solidFill>
                  <a:srgbClr val="FFFFFF"/>
                </a:solidFill>
                <a:latin typeface="WenQuanYi Micro Hei"/>
                <a:cs typeface="WenQuanYi Micro Hei"/>
              </a:rPr>
              <a:t>relativ</a:t>
            </a:r>
            <a:r>
              <a:rPr sz="1800" spc="-105" dirty="0">
                <a:solidFill>
                  <a:srgbClr val="FFFFFF"/>
                </a:solidFill>
                <a:latin typeface="WenQuanYi Micro Hei"/>
                <a:cs typeface="WenQuanYi Micro Hei"/>
              </a:rPr>
              <a:t> </a:t>
            </a:r>
            <a:r>
              <a:rPr sz="1800" spc="-75" dirty="0">
                <a:solidFill>
                  <a:srgbClr val="FFFFFF"/>
                </a:solidFill>
                <a:latin typeface="WenQuanYi Micro Hei"/>
                <a:cs typeface="WenQuanYi Micro Hei"/>
              </a:rPr>
              <a:t>mic</a:t>
            </a:r>
            <a:r>
              <a:rPr sz="1800" spc="-100" dirty="0">
                <a:solidFill>
                  <a:srgbClr val="FFFFFF"/>
                </a:solidFill>
                <a:latin typeface="WenQuanYi Micro Hei"/>
                <a:cs typeface="WenQuanYi Micro Hei"/>
              </a:rPr>
              <a:t> </a:t>
            </a:r>
            <a:r>
              <a:rPr sz="1800" spc="-80" dirty="0">
                <a:solidFill>
                  <a:srgbClr val="FFFFFF"/>
                </a:solidFill>
                <a:latin typeface="WenQuanYi Micro Hei"/>
                <a:cs typeface="WenQuanYi Micro Hei"/>
              </a:rPr>
              <a:t>de</a:t>
            </a:r>
            <a:r>
              <a:rPr sz="1800" spc="-105" dirty="0">
                <a:solidFill>
                  <a:srgbClr val="FFFFFF"/>
                </a:solidFill>
                <a:latin typeface="WenQuanYi Micro Hei"/>
                <a:cs typeface="WenQuanYi Micro Hei"/>
              </a:rPr>
              <a:t> </a:t>
            </a:r>
            <a:r>
              <a:rPr sz="1800" spc="-65" dirty="0">
                <a:solidFill>
                  <a:srgbClr val="FFFFFF"/>
                </a:solidFill>
                <a:latin typeface="WenQuanYi Micro Hei"/>
                <a:cs typeface="WenQuanYi Micro Hei"/>
              </a:rPr>
              <a:t>subiecţi  </a:t>
            </a:r>
            <a:r>
              <a:rPr sz="1800" spc="5" dirty="0">
                <a:solidFill>
                  <a:srgbClr val="FFFFFF"/>
                </a:solidFill>
                <a:latin typeface="Carlito"/>
                <a:cs typeface="Carlito"/>
              </a:rPr>
              <a:t>(sub</a:t>
            </a:r>
            <a:r>
              <a:rPr sz="1800" spc="-55" dirty="0">
                <a:solidFill>
                  <a:srgbClr val="FFFFFF"/>
                </a:solidFill>
                <a:latin typeface="Carlito"/>
                <a:cs typeface="Carlito"/>
              </a:rPr>
              <a:t> </a:t>
            </a:r>
            <a:r>
              <a:rPr sz="1800" spc="-5" dirty="0">
                <a:solidFill>
                  <a:srgbClr val="FFFFFF"/>
                </a:solidFill>
                <a:latin typeface="Carlito"/>
                <a:cs typeface="Carlito"/>
              </a:rPr>
              <a:t>20).</a:t>
            </a:r>
            <a:endParaRPr sz="1800" dirty="0">
              <a:latin typeface="Carlito"/>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6823" y="382511"/>
            <a:ext cx="7419594" cy="8785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02742" y="3062477"/>
            <a:ext cx="7877809" cy="941069"/>
          </a:xfrm>
          <a:prstGeom prst="rect">
            <a:avLst/>
          </a:prstGeom>
        </p:spPr>
        <p:txBody>
          <a:bodyPr vert="horz" wrap="square" lIns="0" tIns="13335" rIns="0" bIns="0" rtlCol="0">
            <a:spAutoFit/>
          </a:bodyPr>
          <a:lstStyle/>
          <a:p>
            <a:pPr marL="12700" marR="5080" algn="just">
              <a:lnSpc>
                <a:spcPct val="100000"/>
              </a:lnSpc>
              <a:spcBef>
                <a:spcPts val="105"/>
              </a:spcBef>
            </a:pPr>
            <a:r>
              <a:rPr sz="2000" b="1" spc="-5" dirty="0">
                <a:latin typeface="Arial"/>
                <a:cs typeface="Arial"/>
              </a:rPr>
              <a:t>Exemplu</a:t>
            </a:r>
            <a:r>
              <a:rPr sz="2000" spc="-5" dirty="0">
                <a:latin typeface="Arial"/>
                <a:cs typeface="Arial"/>
              </a:rPr>
              <a:t>: Sa </a:t>
            </a:r>
            <a:r>
              <a:rPr sz="2000" dirty="0">
                <a:latin typeface="Arial"/>
                <a:cs typeface="Arial"/>
              </a:rPr>
              <a:t>se calculeze </a:t>
            </a:r>
            <a:r>
              <a:rPr sz="2000" spc="-5" dirty="0">
                <a:latin typeface="Arial"/>
                <a:cs typeface="Arial"/>
              </a:rPr>
              <a:t>coeficientul </a:t>
            </a:r>
            <a:r>
              <a:rPr sz="2000" dirty="0">
                <a:latin typeface="Arial"/>
                <a:cs typeface="Arial"/>
              </a:rPr>
              <a:t>de corelaţie dintre </a:t>
            </a:r>
            <a:r>
              <a:rPr sz="2000" spc="-5" dirty="0">
                <a:latin typeface="Arial"/>
                <a:cs typeface="Arial"/>
              </a:rPr>
              <a:t>greutatea  </a:t>
            </a:r>
            <a:r>
              <a:rPr sz="2000" dirty="0">
                <a:latin typeface="Arial"/>
                <a:cs typeface="Arial"/>
              </a:rPr>
              <a:t>carcasei x şi cantitatea de </a:t>
            </a:r>
            <a:r>
              <a:rPr sz="2000" spc="-5" dirty="0">
                <a:latin typeface="Arial"/>
                <a:cs typeface="Arial"/>
              </a:rPr>
              <a:t>grăsime </a:t>
            </a:r>
            <a:r>
              <a:rPr sz="2000" dirty="0">
                <a:latin typeface="Arial"/>
                <a:cs typeface="Arial"/>
              </a:rPr>
              <a:t>y </a:t>
            </a:r>
            <a:r>
              <a:rPr sz="2000" spc="-5" dirty="0">
                <a:latin typeface="Arial"/>
                <a:cs typeface="Arial"/>
              </a:rPr>
              <a:t>la </a:t>
            </a:r>
            <a:r>
              <a:rPr sz="2000" dirty="0">
                <a:latin typeface="Arial"/>
                <a:cs typeface="Arial"/>
              </a:rPr>
              <a:t>un </a:t>
            </a:r>
            <a:r>
              <a:rPr sz="2000" spc="-5" dirty="0">
                <a:latin typeface="Arial"/>
                <a:cs typeface="Arial"/>
              </a:rPr>
              <a:t>număr de </a:t>
            </a:r>
            <a:r>
              <a:rPr sz="2000" dirty="0">
                <a:latin typeface="Arial"/>
                <a:cs typeface="Arial"/>
              </a:rPr>
              <a:t>30 </a:t>
            </a:r>
            <a:r>
              <a:rPr sz="2000" spc="-5" dirty="0">
                <a:latin typeface="Arial"/>
                <a:cs typeface="Arial"/>
              </a:rPr>
              <a:t>porcine </a:t>
            </a:r>
            <a:r>
              <a:rPr sz="2000" spc="-15" dirty="0">
                <a:latin typeface="Arial"/>
                <a:cs typeface="Arial"/>
              </a:rPr>
              <a:t>de  </a:t>
            </a:r>
            <a:r>
              <a:rPr sz="2000" dirty="0">
                <a:latin typeface="Arial"/>
                <a:cs typeface="Arial"/>
              </a:rPr>
              <a:t>rasa marele alb pe următoarele date</a:t>
            </a:r>
            <a:r>
              <a:rPr sz="2000" spc="-130" dirty="0">
                <a:latin typeface="Arial"/>
                <a:cs typeface="Arial"/>
              </a:rPr>
              <a:t> </a:t>
            </a:r>
            <a:r>
              <a:rPr sz="2000" dirty="0">
                <a:latin typeface="Arial"/>
                <a:cs typeface="Arial"/>
              </a:rPr>
              <a:t>înregistrate:</a:t>
            </a:r>
            <a:endParaRPr sz="20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04787" y="1276350"/>
          <a:ext cx="3573778" cy="4932368"/>
        </p:xfrm>
        <a:graphic>
          <a:graphicData uri="http://schemas.openxmlformats.org/drawingml/2006/table">
            <a:tbl>
              <a:tblPr firstRow="1" bandRow="1">
                <a:tableStyleId>{2D5ABB26-0587-4C30-8999-92F81FD0307C}</a:tableStyleId>
              </a:tblPr>
              <a:tblGrid>
                <a:gridCol w="892175"/>
                <a:gridCol w="894080"/>
                <a:gridCol w="892809"/>
                <a:gridCol w="894714"/>
              </a:tblGrid>
              <a:tr h="288925">
                <a:tc>
                  <a:txBody>
                    <a:bodyPr/>
                    <a:lstStyle/>
                    <a:p>
                      <a:pPr marL="58419">
                        <a:lnSpc>
                          <a:spcPts val="1855"/>
                        </a:lnSpc>
                        <a:spcBef>
                          <a:spcPts val="315"/>
                        </a:spcBef>
                      </a:pPr>
                      <a:r>
                        <a:rPr sz="1600" b="1" spc="-5" dirty="0">
                          <a:latin typeface="Arial"/>
                          <a:cs typeface="Arial"/>
                        </a:rPr>
                        <a:t>xi</a:t>
                      </a:r>
                      <a:endParaRPr sz="1600">
                        <a:latin typeface="Arial"/>
                        <a:cs typeface="Arial"/>
                      </a:endParaRPr>
                    </a:p>
                  </a:txBody>
                  <a:tcPr marL="0" marR="0" marT="40005"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59055">
                        <a:lnSpc>
                          <a:spcPts val="1855"/>
                        </a:lnSpc>
                        <a:spcBef>
                          <a:spcPts val="315"/>
                        </a:spcBef>
                      </a:pPr>
                      <a:r>
                        <a:rPr sz="1600" b="1" spc="-45" dirty="0">
                          <a:latin typeface="Arial"/>
                          <a:cs typeface="Arial"/>
                        </a:rPr>
                        <a:t>yi</a:t>
                      </a:r>
                      <a:endParaRPr sz="1600">
                        <a:latin typeface="Arial"/>
                        <a:cs typeface="Arial"/>
                      </a:endParaRPr>
                    </a:p>
                  </a:txBody>
                  <a:tcPr marL="0" marR="0" marT="40005"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59055">
                        <a:lnSpc>
                          <a:spcPts val="1855"/>
                        </a:lnSpc>
                        <a:spcBef>
                          <a:spcPts val="315"/>
                        </a:spcBef>
                      </a:pPr>
                      <a:r>
                        <a:rPr sz="1600" b="1" spc="-5" dirty="0">
                          <a:latin typeface="Arial"/>
                          <a:cs typeface="Arial"/>
                        </a:rPr>
                        <a:t>xi</a:t>
                      </a:r>
                      <a:endParaRPr sz="1600">
                        <a:latin typeface="Arial"/>
                        <a:cs typeface="Arial"/>
                      </a:endParaRPr>
                    </a:p>
                  </a:txBody>
                  <a:tcPr marL="0" marR="0" marT="40005"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59055">
                        <a:lnSpc>
                          <a:spcPts val="1855"/>
                        </a:lnSpc>
                        <a:spcBef>
                          <a:spcPts val="315"/>
                        </a:spcBef>
                      </a:pPr>
                      <a:r>
                        <a:rPr sz="1600" b="1" spc="-45" dirty="0">
                          <a:latin typeface="Arial"/>
                          <a:cs typeface="Arial"/>
                        </a:rPr>
                        <a:t>yi</a:t>
                      </a:r>
                      <a:endParaRPr sz="1600">
                        <a:latin typeface="Arial"/>
                        <a:cs typeface="Arial"/>
                      </a:endParaRPr>
                    </a:p>
                  </a:txBody>
                  <a:tcPr marL="0" marR="0" marT="40005"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r>
              <a:tr h="309625">
                <a:tc>
                  <a:txBody>
                    <a:bodyPr/>
                    <a:lstStyle/>
                    <a:p>
                      <a:pPr marR="52705" algn="r">
                        <a:lnSpc>
                          <a:spcPts val="1855"/>
                        </a:lnSpc>
                        <a:spcBef>
                          <a:spcPts val="480"/>
                        </a:spcBef>
                      </a:pPr>
                      <a:r>
                        <a:rPr sz="1600" b="1" dirty="0">
                          <a:latin typeface="Arial"/>
                          <a:cs typeface="Arial"/>
                        </a:rPr>
                        <a:t>70,5</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dirty="0">
                          <a:latin typeface="Arial"/>
                          <a:cs typeface="Arial"/>
                        </a:rPr>
                        <a:t>24,5</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0"/>
                        </a:spcBef>
                      </a:pPr>
                      <a:r>
                        <a:rPr sz="1600" b="1" dirty="0">
                          <a:latin typeface="Arial"/>
                          <a:cs typeface="Arial"/>
                        </a:rPr>
                        <a:t>66,5</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5"/>
                        </a:lnSpc>
                        <a:spcBef>
                          <a:spcPts val="480"/>
                        </a:spcBef>
                      </a:pPr>
                      <a:r>
                        <a:rPr sz="1600" b="1" dirty="0">
                          <a:latin typeface="Arial"/>
                          <a:cs typeface="Arial"/>
                        </a:rPr>
                        <a:t>20,8</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499">
                <a:tc>
                  <a:txBody>
                    <a:bodyPr/>
                    <a:lstStyle/>
                    <a:p>
                      <a:pPr marR="52705" algn="r">
                        <a:lnSpc>
                          <a:spcPts val="1855"/>
                        </a:lnSpc>
                        <a:spcBef>
                          <a:spcPts val="480"/>
                        </a:spcBef>
                      </a:pPr>
                      <a:r>
                        <a:rPr sz="1600" b="1" dirty="0">
                          <a:latin typeface="Arial"/>
                          <a:cs typeface="Arial"/>
                        </a:rPr>
                        <a:t>68,4</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dirty="0">
                          <a:latin typeface="Arial"/>
                          <a:cs typeface="Arial"/>
                        </a:rPr>
                        <a:t>23</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0"/>
                        </a:spcBef>
                      </a:pPr>
                      <a:r>
                        <a:rPr sz="1600" b="1" dirty="0">
                          <a:latin typeface="Arial"/>
                          <a:cs typeface="Arial"/>
                        </a:rPr>
                        <a:t>72,1</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5"/>
                        </a:lnSpc>
                        <a:spcBef>
                          <a:spcPts val="480"/>
                        </a:spcBef>
                      </a:pPr>
                      <a:r>
                        <a:rPr sz="1600" b="1" dirty="0">
                          <a:latin typeface="Arial"/>
                          <a:cs typeface="Arial"/>
                        </a:rPr>
                        <a:t>28,2</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625">
                <a:tc>
                  <a:txBody>
                    <a:bodyPr/>
                    <a:lstStyle/>
                    <a:p>
                      <a:pPr marR="52705" algn="r">
                        <a:lnSpc>
                          <a:spcPts val="1855"/>
                        </a:lnSpc>
                        <a:spcBef>
                          <a:spcPts val="480"/>
                        </a:spcBef>
                      </a:pPr>
                      <a:r>
                        <a:rPr sz="1600" b="1" dirty="0">
                          <a:latin typeface="Arial"/>
                          <a:cs typeface="Arial"/>
                        </a:rPr>
                        <a:t>69,3</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dirty="0">
                          <a:latin typeface="Arial"/>
                          <a:cs typeface="Arial"/>
                        </a:rPr>
                        <a:t>22</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0"/>
                        </a:spcBef>
                      </a:pPr>
                      <a:r>
                        <a:rPr sz="1600" b="1" dirty="0">
                          <a:latin typeface="Arial"/>
                          <a:cs typeface="Arial"/>
                        </a:rPr>
                        <a:t>71,5</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5"/>
                        </a:lnSpc>
                        <a:spcBef>
                          <a:spcPts val="480"/>
                        </a:spcBef>
                      </a:pPr>
                      <a:r>
                        <a:rPr sz="1600" b="1" dirty="0">
                          <a:latin typeface="Arial"/>
                          <a:cs typeface="Arial"/>
                        </a:rPr>
                        <a:t>25,8</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499">
                <a:tc>
                  <a:txBody>
                    <a:bodyPr/>
                    <a:lstStyle/>
                    <a:p>
                      <a:pPr marR="52705" algn="r">
                        <a:lnSpc>
                          <a:spcPts val="1855"/>
                        </a:lnSpc>
                        <a:spcBef>
                          <a:spcPts val="480"/>
                        </a:spcBef>
                      </a:pPr>
                      <a:r>
                        <a:rPr sz="1600" b="1" dirty="0">
                          <a:latin typeface="Arial"/>
                          <a:cs typeface="Arial"/>
                        </a:rPr>
                        <a:t>64,6</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dirty="0">
                          <a:latin typeface="Arial"/>
                          <a:cs typeface="Arial"/>
                        </a:rPr>
                        <a:t>20,8</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0"/>
                        </a:spcBef>
                      </a:pPr>
                      <a:r>
                        <a:rPr sz="1600" b="1" dirty="0">
                          <a:latin typeface="Arial"/>
                          <a:cs typeface="Arial"/>
                        </a:rPr>
                        <a:t>68</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5"/>
                        </a:lnSpc>
                        <a:spcBef>
                          <a:spcPts val="480"/>
                        </a:spcBef>
                      </a:pPr>
                      <a:r>
                        <a:rPr sz="1600" b="1" dirty="0">
                          <a:latin typeface="Arial"/>
                          <a:cs typeface="Arial"/>
                        </a:rPr>
                        <a:t>25,4</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625">
                <a:tc>
                  <a:txBody>
                    <a:bodyPr/>
                    <a:lstStyle/>
                    <a:p>
                      <a:pPr marR="52705" algn="r">
                        <a:lnSpc>
                          <a:spcPts val="1855"/>
                        </a:lnSpc>
                        <a:spcBef>
                          <a:spcPts val="480"/>
                        </a:spcBef>
                      </a:pPr>
                      <a:r>
                        <a:rPr sz="1600" b="1" dirty="0">
                          <a:latin typeface="Arial"/>
                          <a:cs typeface="Arial"/>
                        </a:rPr>
                        <a:t>72,1</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dirty="0">
                          <a:latin typeface="Arial"/>
                          <a:cs typeface="Arial"/>
                        </a:rPr>
                        <a:t>23</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0"/>
                        </a:spcBef>
                      </a:pPr>
                      <a:r>
                        <a:rPr sz="1600" b="1" dirty="0">
                          <a:latin typeface="Arial"/>
                          <a:cs typeface="Arial"/>
                        </a:rPr>
                        <a:t>70,5</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5"/>
                        </a:lnSpc>
                        <a:spcBef>
                          <a:spcPts val="480"/>
                        </a:spcBef>
                      </a:pPr>
                      <a:r>
                        <a:rPr sz="1600" b="1" dirty="0">
                          <a:latin typeface="Arial"/>
                          <a:cs typeface="Arial"/>
                        </a:rPr>
                        <a:t>24</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499">
                <a:tc>
                  <a:txBody>
                    <a:bodyPr/>
                    <a:lstStyle/>
                    <a:p>
                      <a:pPr marR="52705" algn="r">
                        <a:lnSpc>
                          <a:spcPts val="1855"/>
                        </a:lnSpc>
                        <a:spcBef>
                          <a:spcPts val="480"/>
                        </a:spcBef>
                      </a:pPr>
                      <a:r>
                        <a:rPr sz="1600" b="1" dirty="0">
                          <a:latin typeface="Arial"/>
                          <a:cs typeface="Arial"/>
                        </a:rPr>
                        <a:t>67,7</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dirty="0">
                          <a:latin typeface="Arial"/>
                          <a:cs typeface="Arial"/>
                        </a:rPr>
                        <a:t>22,6</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0"/>
                        </a:spcBef>
                      </a:pPr>
                      <a:r>
                        <a:rPr sz="1600" b="1" dirty="0">
                          <a:latin typeface="Arial"/>
                          <a:cs typeface="Arial"/>
                        </a:rPr>
                        <a:t>69,3</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5"/>
                        </a:lnSpc>
                        <a:spcBef>
                          <a:spcPts val="480"/>
                        </a:spcBef>
                      </a:pPr>
                      <a:r>
                        <a:rPr sz="1600" b="1" dirty="0">
                          <a:latin typeface="Arial"/>
                          <a:cs typeface="Arial"/>
                        </a:rPr>
                        <a:t>25,6</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625">
                <a:tc>
                  <a:txBody>
                    <a:bodyPr/>
                    <a:lstStyle/>
                    <a:p>
                      <a:pPr marR="52705" algn="r">
                        <a:lnSpc>
                          <a:spcPts val="1855"/>
                        </a:lnSpc>
                        <a:spcBef>
                          <a:spcPts val="480"/>
                        </a:spcBef>
                      </a:pPr>
                      <a:r>
                        <a:rPr sz="1600" b="1" spc="-5" dirty="0">
                          <a:latin typeface="Arial"/>
                          <a:cs typeface="Arial"/>
                        </a:rPr>
                        <a:t>72,5</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spc="-5" dirty="0">
                          <a:latin typeface="Arial"/>
                          <a:cs typeface="Arial"/>
                        </a:rPr>
                        <a:t>27,8</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0"/>
                        </a:spcBef>
                      </a:pPr>
                      <a:r>
                        <a:rPr sz="1600" b="1" spc="-5" dirty="0">
                          <a:latin typeface="Arial"/>
                          <a:cs typeface="Arial"/>
                        </a:rPr>
                        <a:t>71,6</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spc="-5" dirty="0">
                          <a:latin typeface="Arial"/>
                          <a:cs typeface="Arial"/>
                        </a:rPr>
                        <a:t>21,4</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499">
                <a:tc>
                  <a:txBody>
                    <a:bodyPr/>
                    <a:lstStyle/>
                    <a:p>
                      <a:pPr marR="52705" algn="r">
                        <a:lnSpc>
                          <a:spcPts val="1855"/>
                        </a:lnSpc>
                        <a:spcBef>
                          <a:spcPts val="480"/>
                        </a:spcBef>
                      </a:pPr>
                      <a:r>
                        <a:rPr sz="1600" b="1" dirty="0">
                          <a:latin typeface="Arial"/>
                          <a:cs typeface="Arial"/>
                        </a:rPr>
                        <a:t>68,9</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dirty="0">
                          <a:latin typeface="Arial"/>
                          <a:cs typeface="Arial"/>
                        </a:rPr>
                        <a:t>21</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0"/>
                        </a:spcBef>
                      </a:pPr>
                      <a:r>
                        <a:rPr sz="1600" b="1" dirty="0">
                          <a:latin typeface="Arial"/>
                          <a:cs typeface="Arial"/>
                        </a:rPr>
                        <a:t>68,3</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5"/>
                        </a:lnSpc>
                        <a:spcBef>
                          <a:spcPts val="480"/>
                        </a:spcBef>
                      </a:pPr>
                      <a:r>
                        <a:rPr sz="1600" b="1" dirty="0">
                          <a:latin typeface="Arial"/>
                          <a:cs typeface="Arial"/>
                        </a:rPr>
                        <a:t>21</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625">
                <a:tc>
                  <a:txBody>
                    <a:bodyPr/>
                    <a:lstStyle/>
                    <a:p>
                      <a:pPr marR="52705" algn="r">
                        <a:lnSpc>
                          <a:spcPts val="1855"/>
                        </a:lnSpc>
                        <a:spcBef>
                          <a:spcPts val="480"/>
                        </a:spcBef>
                      </a:pPr>
                      <a:r>
                        <a:rPr sz="1600" b="1" dirty="0">
                          <a:latin typeface="Arial"/>
                          <a:cs typeface="Arial"/>
                        </a:rPr>
                        <a:t>72,2</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0"/>
                        </a:spcBef>
                      </a:pPr>
                      <a:r>
                        <a:rPr sz="1600" b="1" dirty="0">
                          <a:latin typeface="Arial"/>
                          <a:cs typeface="Arial"/>
                        </a:rPr>
                        <a:t>24,2</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0"/>
                        </a:spcBef>
                      </a:pPr>
                      <a:r>
                        <a:rPr sz="1600" b="1" dirty="0">
                          <a:latin typeface="Arial"/>
                          <a:cs typeface="Arial"/>
                        </a:rPr>
                        <a:t>71,9</a:t>
                      </a:r>
                      <a:endParaRPr sz="1600">
                        <a:latin typeface="Arial"/>
                        <a:cs typeface="Arial"/>
                      </a:endParaRPr>
                    </a:p>
                  </a:txBody>
                  <a:tcPr marL="0" marR="0" marT="6096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5"/>
                        </a:lnSpc>
                        <a:spcBef>
                          <a:spcPts val="480"/>
                        </a:spcBef>
                      </a:pPr>
                      <a:r>
                        <a:rPr sz="1600" b="1" dirty="0">
                          <a:latin typeface="Arial"/>
                          <a:cs typeface="Arial"/>
                        </a:rPr>
                        <a:t>23,4</a:t>
                      </a:r>
                      <a:endParaRPr sz="1600">
                        <a:latin typeface="Arial"/>
                        <a:cs typeface="Arial"/>
                      </a:endParaRPr>
                    </a:p>
                  </a:txBody>
                  <a:tcPr marL="0" marR="0" marT="6096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499">
                <a:tc>
                  <a:txBody>
                    <a:bodyPr/>
                    <a:lstStyle/>
                    <a:p>
                      <a:pPr marR="52705" algn="r">
                        <a:lnSpc>
                          <a:spcPts val="1855"/>
                        </a:lnSpc>
                        <a:spcBef>
                          <a:spcPts val="484"/>
                        </a:spcBef>
                      </a:pPr>
                      <a:r>
                        <a:rPr sz="1600" b="1" dirty="0">
                          <a:latin typeface="Arial"/>
                          <a:cs typeface="Arial"/>
                        </a:rPr>
                        <a:t>70,1</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4"/>
                        </a:spcBef>
                      </a:pPr>
                      <a:r>
                        <a:rPr sz="1600" b="1" dirty="0">
                          <a:latin typeface="Arial"/>
                          <a:cs typeface="Arial"/>
                        </a:rPr>
                        <a:t>24</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4"/>
                        </a:spcBef>
                      </a:pPr>
                      <a:r>
                        <a:rPr sz="1600" b="1" dirty="0">
                          <a:latin typeface="Arial"/>
                          <a:cs typeface="Arial"/>
                        </a:rPr>
                        <a:t>70,1</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5"/>
                        </a:lnSpc>
                        <a:spcBef>
                          <a:spcPts val="484"/>
                        </a:spcBef>
                      </a:pPr>
                      <a:r>
                        <a:rPr sz="1600" b="1" dirty="0">
                          <a:latin typeface="Arial"/>
                          <a:cs typeface="Arial"/>
                        </a:rPr>
                        <a:t>24,6</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625">
                <a:tc>
                  <a:txBody>
                    <a:bodyPr/>
                    <a:lstStyle/>
                    <a:p>
                      <a:pPr marR="52705" algn="r">
                        <a:lnSpc>
                          <a:spcPts val="1850"/>
                        </a:lnSpc>
                        <a:spcBef>
                          <a:spcPts val="484"/>
                        </a:spcBef>
                      </a:pPr>
                      <a:r>
                        <a:rPr sz="1600" b="1" dirty="0">
                          <a:latin typeface="Arial"/>
                          <a:cs typeface="Arial"/>
                        </a:rPr>
                        <a:t>69,5</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0"/>
                        </a:lnSpc>
                        <a:spcBef>
                          <a:spcPts val="484"/>
                        </a:spcBef>
                      </a:pPr>
                      <a:r>
                        <a:rPr sz="1600" b="1" dirty="0">
                          <a:latin typeface="Arial"/>
                          <a:cs typeface="Arial"/>
                        </a:rPr>
                        <a:t>22,9</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0"/>
                        </a:lnSpc>
                        <a:spcBef>
                          <a:spcPts val="484"/>
                        </a:spcBef>
                      </a:pPr>
                      <a:r>
                        <a:rPr sz="1600" b="1" dirty="0">
                          <a:latin typeface="Arial"/>
                          <a:cs typeface="Arial"/>
                        </a:rPr>
                        <a:t>74,3</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0"/>
                        </a:lnSpc>
                        <a:spcBef>
                          <a:spcPts val="484"/>
                        </a:spcBef>
                      </a:pPr>
                      <a:r>
                        <a:rPr sz="1600" b="1" dirty="0">
                          <a:latin typeface="Arial"/>
                          <a:cs typeface="Arial"/>
                        </a:rPr>
                        <a:t>24,4</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499">
                <a:tc>
                  <a:txBody>
                    <a:bodyPr/>
                    <a:lstStyle/>
                    <a:p>
                      <a:pPr marR="52705" algn="r">
                        <a:lnSpc>
                          <a:spcPts val="1850"/>
                        </a:lnSpc>
                        <a:spcBef>
                          <a:spcPts val="484"/>
                        </a:spcBef>
                      </a:pPr>
                      <a:r>
                        <a:rPr sz="1600" b="1" dirty="0">
                          <a:latin typeface="Arial"/>
                          <a:cs typeface="Arial"/>
                        </a:rPr>
                        <a:t>73,6</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0"/>
                        </a:lnSpc>
                        <a:spcBef>
                          <a:spcPts val="484"/>
                        </a:spcBef>
                      </a:pPr>
                      <a:r>
                        <a:rPr sz="1600" b="1" dirty="0">
                          <a:latin typeface="Arial"/>
                          <a:cs typeface="Arial"/>
                        </a:rPr>
                        <a:t>27,4</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0"/>
                        </a:lnSpc>
                        <a:spcBef>
                          <a:spcPts val="484"/>
                        </a:spcBef>
                      </a:pPr>
                      <a:r>
                        <a:rPr sz="1600" b="1" dirty="0">
                          <a:latin typeface="Arial"/>
                          <a:cs typeface="Arial"/>
                        </a:rPr>
                        <a:t>71,6</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0"/>
                        </a:lnSpc>
                        <a:spcBef>
                          <a:spcPts val="484"/>
                        </a:spcBef>
                      </a:pPr>
                      <a:r>
                        <a:rPr sz="1600" b="1" dirty="0">
                          <a:latin typeface="Arial"/>
                          <a:cs typeface="Arial"/>
                        </a:rPr>
                        <a:t>22,4</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562">
                <a:tc>
                  <a:txBody>
                    <a:bodyPr/>
                    <a:lstStyle/>
                    <a:p>
                      <a:pPr marR="52705" algn="r">
                        <a:lnSpc>
                          <a:spcPts val="1855"/>
                        </a:lnSpc>
                        <a:spcBef>
                          <a:spcPts val="484"/>
                        </a:spcBef>
                      </a:pPr>
                      <a:r>
                        <a:rPr sz="1600" b="1" spc="-5" dirty="0">
                          <a:latin typeface="Arial"/>
                          <a:cs typeface="Arial"/>
                        </a:rPr>
                        <a:t>75,4</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4"/>
                        </a:spcBef>
                      </a:pPr>
                      <a:r>
                        <a:rPr sz="1600" b="1" spc="-5" dirty="0">
                          <a:latin typeface="Arial"/>
                          <a:cs typeface="Arial"/>
                        </a:rPr>
                        <a:t>23,7</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5"/>
                        </a:lnSpc>
                        <a:spcBef>
                          <a:spcPts val="484"/>
                        </a:spcBef>
                      </a:pPr>
                      <a:r>
                        <a:rPr sz="1600" b="1" spc="-5" dirty="0">
                          <a:latin typeface="Arial"/>
                          <a:cs typeface="Arial"/>
                        </a:rPr>
                        <a:t>70,5</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5"/>
                        </a:lnSpc>
                        <a:spcBef>
                          <a:spcPts val="484"/>
                        </a:spcBef>
                      </a:pPr>
                      <a:r>
                        <a:rPr sz="1600" b="1" spc="-5" dirty="0">
                          <a:latin typeface="Arial"/>
                          <a:cs typeface="Arial"/>
                        </a:rPr>
                        <a:t>24,6</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575">
                <a:tc>
                  <a:txBody>
                    <a:bodyPr/>
                    <a:lstStyle/>
                    <a:p>
                      <a:pPr marR="52705" algn="r">
                        <a:lnSpc>
                          <a:spcPts val="1850"/>
                        </a:lnSpc>
                        <a:spcBef>
                          <a:spcPts val="484"/>
                        </a:spcBef>
                      </a:pPr>
                      <a:r>
                        <a:rPr sz="1600" b="1" dirty="0">
                          <a:latin typeface="Arial"/>
                          <a:cs typeface="Arial"/>
                        </a:rPr>
                        <a:t>69,9</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2705" algn="r">
                        <a:lnSpc>
                          <a:spcPts val="1850"/>
                        </a:lnSpc>
                        <a:spcBef>
                          <a:spcPts val="484"/>
                        </a:spcBef>
                      </a:pPr>
                      <a:r>
                        <a:rPr sz="1600" b="1" dirty="0">
                          <a:latin typeface="Arial"/>
                          <a:cs typeface="Arial"/>
                        </a:rPr>
                        <a:t>25,4</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2069" algn="r">
                        <a:lnSpc>
                          <a:spcPts val="1850"/>
                        </a:lnSpc>
                        <a:spcBef>
                          <a:spcPts val="484"/>
                        </a:spcBef>
                      </a:pPr>
                      <a:r>
                        <a:rPr sz="1600" b="1" dirty="0">
                          <a:latin typeface="Arial"/>
                          <a:cs typeface="Arial"/>
                        </a:rPr>
                        <a:t>69,4</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3340" algn="r">
                        <a:lnSpc>
                          <a:spcPts val="1850"/>
                        </a:lnSpc>
                        <a:spcBef>
                          <a:spcPts val="484"/>
                        </a:spcBef>
                      </a:pPr>
                      <a:r>
                        <a:rPr sz="1600" b="1" dirty="0">
                          <a:latin typeface="Arial"/>
                          <a:cs typeface="Arial"/>
                        </a:rPr>
                        <a:t>22,4</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r>
              <a:tr h="309562">
                <a:tc>
                  <a:txBody>
                    <a:bodyPr/>
                    <a:lstStyle/>
                    <a:p>
                      <a:pPr marR="52705" algn="r">
                        <a:lnSpc>
                          <a:spcPts val="1850"/>
                        </a:lnSpc>
                        <a:spcBef>
                          <a:spcPts val="484"/>
                        </a:spcBef>
                      </a:pPr>
                      <a:r>
                        <a:rPr sz="1600" b="1" dirty="0">
                          <a:latin typeface="Arial"/>
                          <a:cs typeface="Arial"/>
                        </a:rPr>
                        <a:t>65,4</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R="52705" algn="r">
                        <a:lnSpc>
                          <a:spcPts val="1850"/>
                        </a:lnSpc>
                        <a:spcBef>
                          <a:spcPts val="484"/>
                        </a:spcBef>
                      </a:pPr>
                      <a:r>
                        <a:rPr sz="1600" b="1" dirty="0">
                          <a:latin typeface="Arial"/>
                          <a:cs typeface="Arial"/>
                        </a:rPr>
                        <a:t>20,1</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R="52069" algn="r">
                        <a:lnSpc>
                          <a:spcPts val="1850"/>
                        </a:lnSpc>
                        <a:spcBef>
                          <a:spcPts val="484"/>
                        </a:spcBef>
                      </a:pPr>
                      <a:r>
                        <a:rPr sz="1600" b="1" dirty="0">
                          <a:latin typeface="Arial"/>
                          <a:cs typeface="Arial"/>
                        </a:rPr>
                        <a:t>68,4</a:t>
                      </a:r>
                      <a:endParaRPr sz="1600">
                        <a:latin typeface="Arial"/>
                        <a:cs typeface="Arial"/>
                      </a:endParaRPr>
                    </a:p>
                  </a:txBody>
                  <a:tcPr marL="0" marR="0" marT="61594"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R="53340" algn="r">
                        <a:lnSpc>
                          <a:spcPts val="1850"/>
                        </a:lnSpc>
                        <a:spcBef>
                          <a:spcPts val="484"/>
                        </a:spcBef>
                      </a:pPr>
                      <a:r>
                        <a:rPr sz="1600" b="1" dirty="0">
                          <a:latin typeface="Arial"/>
                          <a:cs typeface="Arial"/>
                        </a:rPr>
                        <a:t>20,3</a:t>
                      </a:r>
                      <a:endParaRPr sz="1600">
                        <a:latin typeface="Arial"/>
                        <a:cs typeface="Arial"/>
                      </a:endParaRPr>
                    </a:p>
                  </a:txBody>
                  <a:tcPr marL="0" marR="0" marT="61594"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r>
            </a:tbl>
          </a:graphicData>
        </a:graphic>
      </p:graphicFrame>
      <p:sp>
        <p:nvSpPr>
          <p:cNvPr id="3" name="object 3"/>
          <p:cNvSpPr/>
          <p:nvPr/>
        </p:nvSpPr>
        <p:spPr>
          <a:xfrm>
            <a:off x="3960876" y="1269491"/>
            <a:ext cx="4759452" cy="199948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14884" y="714755"/>
            <a:ext cx="8785860" cy="338455"/>
          </a:xfrm>
          <a:prstGeom prst="rect">
            <a:avLst/>
          </a:prstGeom>
          <a:solidFill>
            <a:srgbClr val="FFFF00"/>
          </a:solidFill>
        </p:spPr>
        <p:txBody>
          <a:bodyPr vert="horz" wrap="square" lIns="0" tIns="41910" rIns="0" bIns="0" rtlCol="0">
            <a:spAutoFit/>
          </a:bodyPr>
          <a:lstStyle/>
          <a:p>
            <a:pPr marL="90805">
              <a:lnSpc>
                <a:spcPct val="100000"/>
              </a:lnSpc>
              <a:spcBef>
                <a:spcPts val="330"/>
              </a:spcBef>
            </a:pPr>
            <a:r>
              <a:rPr sz="1600" b="1" spc="-10" dirty="0">
                <a:latin typeface="Arial"/>
                <a:cs typeface="Arial"/>
              </a:rPr>
              <a:t>Rezolvarea </a:t>
            </a:r>
            <a:r>
              <a:rPr sz="1600" b="1" spc="-5" dirty="0">
                <a:latin typeface="Arial"/>
                <a:cs typeface="Arial"/>
              </a:rPr>
              <a:t>cu ajutorul funcţiei CORREL din</a:t>
            </a:r>
            <a:r>
              <a:rPr sz="1600" b="1" spc="150" dirty="0">
                <a:latin typeface="Arial"/>
                <a:cs typeface="Arial"/>
              </a:rPr>
              <a:t> </a:t>
            </a:r>
            <a:r>
              <a:rPr sz="1600" b="1" spc="-5" dirty="0">
                <a:latin typeface="Arial"/>
                <a:cs typeface="Arial"/>
              </a:rPr>
              <a:t>EXCEL:</a:t>
            </a:r>
            <a:endParaRPr sz="1600">
              <a:latin typeface="Arial"/>
              <a:cs typeface="Arial"/>
            </a:endParaRPr>
          </a:p>
        </p:txBody>
      </p:sp>
      <p:sp>
        <p:nvSpPr>
          <p:cNvPr id="5" name="object 5"/>
          <p:cNvSpPr txBox="1"/>
          <p:nvPr/>
        </p:nvSpPr>
        <p:spPr>
          <a:xfrm>
            <a:off x="4039870" y="3287090"/>
            <a:ext cx="4343400" cy="577850"/>
          </a:xfrm>
          <a:prstGeom prst="rect">
            <a:avLst/>
          </a:prstGeom>
        </p:spPr>
        <p:txBody>
          <a:bodyPr vert="horz" wrap="square" lIns="0" tIns="12700" rIns="0" bIns="0" rtlCol="0">
            <a:spAutoFit/>
          </a:bodyPr>
          <a:lstStyle/>
          <a:p>
            <a:pPr marL="12700">
              <a:lnSpc>
                <a:spcPct val="100000"/>
              </a:lnSpc>
              <a:spcBef>
                <a:spcPts val="100"/>
              </a:spcBef>
              <a:tabLst>
                <a:tab pos="1178560" algn="l"/>
                <a:tab pos="2097405" algn="l"/>
                <a:tab pos="2708910" algn="l"/>
                <a:tab pos="3504565" algn="l"/>
              </a:tabLst>
            </a:pPr>
            <a:r>
              <a:rPr sz="1800" b="1" spc="-35" dirty="0">
                <a:latin typeface="Carlito"/>
                <a:cs typeface="Carlito"/>
              </a:rPr>
              <a:t>R</a:t>
            </a:r>
            <a:r>
              <a:rPr sz="1800" b="1" spc="-20" dirty="0">
                <a:latin typeface="Carlito"/>
                <a:cs typeface="Carlito"/>
              </a:rPr>
              <a:t>e</a:t>
            </a:r>
            <a:r>
              <a:rPr sz="1800" b="1" spc="-10" dirty="0">
                <a:latin typeface="Carlito"/>
                <a:cs typeface="Carlito"/>
              </a:rPr>
              <a:t>zu</a:t>
            </a:r>
            <a:r>
              <a:rPr sz="1800" b="1" dirty="0">
                <a:latin typeface="Carlito"/>
                <a:cs typeface="Carlito"/>
              </a:rPr>
              <a:t>l</a:t>
            </a:r>
            <a:r>
              <a:rPr sz="1800" b="1" spc="-25" dirty="0">
                <a:latin typeface="Carlito"/>
                <a:cs typeface="Carlito"/>
              </a:rPr>
              <a:t>t</a:t>
            </a:r>
            <a:r>
              <a:rPr sz="1800" b="1" spc="-15" dirty="0">
                <a:latin typeface="Carlito"/>
                <a:cs typeface="Carlito"/>
              </a:rPr>
              <a:t>at</a:t>
            </a:r>
            <a:r>
              <a:rPr sz="1800" b="1" dirty="0">
                <a:latin typeface="Carlito"/>
                <a:cs typeface="Carlito"/>
              </a:rPr>
              <a:t>ul	o</a:t>
            </a:r>
            <a:r>
              <a:rPr sz="1800" b="1" spc="-5" dirty="0">
                <a:latin typeface="Carlito"/>
                <a:cs typeface="Carlito"/>
              </a:rPr>
              <a:t>b</a:t>
            </a:r>
            <a:r>
              <a:rPr sz="1800" b="1" spc="-15" dirty="0">
                <a:latin typeface="Carlito"/>
                <a:cs typeface="Carlito"/>
              </a:rPr>
              <a:t>ți</a:t>
            </a:r>
            <a:r>
              <a:rPr sz="1800" b="1" spc="-10" dirty="0">
                <a:latin typeface="Carlito"/>
                <a:cs typeface="Carlito"/>
              </a:rPr>
              <a:t>n</a:t>
            </a:r>
            <a:r>
              <a:rPr sz="1800" b="1" dirty="0">
                <a:latin typeface="Carlito"/>
                <a:cs typeface="Carlito"/>
              </a:rPr>
              <a:t>ut	</a:t>
            </a:r>
            <a:r>
              <a:rPr sz="1800" b="1" spc="-10" dirty="0">
                <a:latin typeface="Carlito"/>
                <a:cs typeface="Carlito"/>
              </a:rPr>
              <a:t>e</a:t>
            </a:r>
            <a:r>
              <a:rPr sz="1800" b="1" spc="-25" dirty="0">
                <a:latin typeface="Carlito"/>
                <a:cs typeface="Carlito"/>
              </a:rPr>
              <a:t>st</a:t>
            </a:r>
            <a:r>
              <a:rPr sz="1800" b="1" dirty="0">
                <a:latin typeface="Carlito"/>
                <a:cs typeface="Carlito"/>
              </a:rPr>
              <a:t>e	</a:t>
            </a:r>
            <a:r>
              <a:rPr sz="1800" b="1" spc="-15" dirty="0">
                <a:latin typeface="Carlito"/>
                <a:cs typeface="Carlito"/>
              </a:rPr>
              <a:t>0</a:t>
            </a:r>
            <a:r>
              <a:rPr sz="1800" b="1" dirty="0">
                <a:latin typeface="Carlito"/>
                <a:cs typeface="Carlito"/>
              </a:rPr>
              <a:t>,5</a:t>
            </a:r>
            <a:r>
              <a:rPr sz="1800" b="1" spc="-20" dirty="0">
                <a:latin typeface="Carlito"/>
                <a:cs typeface="Carlito"/>
              </a:rPr>
              <a:t>8</a:t>
            </a:r>
            <a:r>
              <a:rPr sz="1800" b="1" dirty="0">
                <a:latin typeface="Carlito"/>
                <a:cs typeface="Carlito"/>
              </a:rPr>
              <a:t>5,	</a:t>
            </a:r>
            <a:r>
              <a:rPr sz="1800" b="1" spc="-10" dirty="0">
                <a:latin typeface="Carlito"/>
                <a:cs typeface="Carlito"/>
              </a:rPr>
              <a:t>c</a:t>
            </a:r>
            <a:r>
              <a:rPr sz="1800" b="1" dirty="0">
                <a:latin typeface="Carlito"/>
                <a:cs typeface="Carlito"/>
              </a:rPr>
              <a:t>o</a:t>
            </a:r>
            <a:r>
              <a:rPr sz="1800" b="1" spc="-40" dirty="0">
                <a:latin typeface="Carlito"/>
                <a:cs typeface="Carlito"/>
              </a:rPr>
              <a:t>r</a:t>
            </a:r>
            <a:r>
              <a:rPr sz="1800" b="1" spc="-10" dirty="0">
                <a:latin typeface="Carlito"/>
                <a:cs typeface="Carlito"/>
              </a:rPr>
              <a:t>e</a:t>
            </a:r>
            <a:r>
              <a:rPr sz="1800" b="1" dirty="0">
                <a:latin typeface="Carlito"/>
                <a:cs typeface="Carlito"/>
              </a:rPr>
              <a:t>l</a:t>
            </a:r>
            <a:r>
              <a:rPr sz="1800" b="1" spc="-15" dirty="0">
                <a:latin typeface="Carlito"/>
                <a:cs typeface="Carlito"/>
              </a:rPr>
              <a:t>a</a:t>
            </a:r>
            <a:r>
              <a:rPr sz="1800" b="1" dirty="0">
                <a:latin typeface="Carlito"/>
                <a:cs typeface="Carlito"/>
              </a:rPr>
              <a:t>ț</a:t>
            </a:r>
            <a:r>
              <a:rPr sz="1800" b="1" spc="-15" dirty="0">
                <a:latin typeface="Carlito"/>
                <a:cs typeface="Carlito"/>
              </a:rPr>
              <a:t>i</a:t>
            </a:r>
            <a:r>
              <a:rPr sz="1800" b="1" dirty="0">
                <a:latin typeface="Carlito"/>
                <a:cs typeface="Carlito"/>
              </a:rPr>
              <a:t>e</a:t>
            </a:r>
            <a:endParaRPr sz="1800">
              <a:latin typeface="Carlito"/>
              <a:cs typeface="Carlito"/>
            </a:endParaRPr>
          </a:p>
          <a:p>
            <a:pPr marL="12700">
              <a:lnSpc>
                <a:spcPct val="100000"/>
              </a:lnSpc>
              <a:spcBef>
                <a:spcPts val="25"/>
              </a:spcBef>
            </a:pPr>
            <a:r>
              <a:rPr sz="1800" b="1" spc="-10" dirty="0">
                <a:latin typeface="Carlito"/>
                <a:cs typeface="Carlito"/>
              </a:rPr>
              <a:t>pozitivă</a:t>
            </a:r>
            <a:r>
              <a:rPr sz="1800" b="1" spc="-40" dirty="0">
                <a:latin typeface="Carlito"/>
                <a:cs typeface="Carlito"/>
              </a:rPr>
              <a:t> </a:t>
            </a:r>
            <a:r>
              <a:rPr sz="1800" b="1" spc="-10" dirty="0">
                <a:latin typeface="Carlito"/>
                <a:cs typeface="Carlito"/>
              </a:rPr>
              <a:t>moderată</a:t>
            </a:r>
            <a:r>
              <a:rPr sz="1800" spc="-10" dirty="0">
                <a:latin typeface="Carlito"/>
                <a:cs typeface="Carlito"/>
              </a:rPr>
              <a:t>.</a:t>
            </a:r>
            <a:endParaRPr sz="1800">
              <a:latin typeface="Carlito"/>
              <a:cs typeface="Carlito"/>
            </a:endParaRPr>
          </a:p>
        </p:txBody>
      </p:sp>
      <p:grpSp>
        <p:nvGrpSpPr>
          <p:cNvPr id="6" name="object 6"/>
          <p:cNvGrpSpPr/>
          <p:nvPr/>
        </p:nvGrpSpPr>
        <p:grpSpPr>
          <a:xfrm>
            <a:off x="4940808" y="4536947"/>
            <a:ext cx="3590925" cy="1664335"/>
            <a:chOff x="4940808" y="4536947"/>
            <a:chExt cx="3590925" cy="1664335"/>
          </a:xfrm>
        </p:grpSpPr>
        <p:sp>
          <p:nvSpPr>
            <p:cNvPr id="7" name="object 7"/>
            <p:cNvSpPr/>
            <p:nvPr/>
          </p:nvSpPr>
          <p:spPr>
            <a:xfrm>
              <a:off x="4940808" y="4539995"/>
              <a:ext cx="3587750" cy="1661160"/>
            </a:xfrm>
            <a:custGeom>
              <a:avLst/>
              <a:gdLst/>
              <a:ahLst/>
              <a:cxnLst/>
              <a:rect l="l" t="t" r="r" b="b"/>
              <a:pathLst>
                <a:path w="3587750" h="1661160">
                  <a:moveTo>
                    <a:pt x="39624" y="1389887"/>
                  </a:moveTo>
                  <a:lnTo>
                    <a:pt x="3587495" y="1389887"/>
                  </a:lnTo>
                </a:path>
                <a:path w="3587750" h="1661160">
                  <a:moveTo>
                    <a:pt x="39624" y="1158239"/>
                  </a:moveTo>
                  <a:lnTo>
                    <a:pt x="3587495" y="1158239"/>
                  </a:lnTo>
                </a:path>
                <a:path w="3587750" h="1661160">
                  <a:moveTo>
                    <a:pt x="39624" y="926591"/>
                  </a:moveTo>
                  <a:lnTo>
                    <a:pt x="3587495" y="926591"/>
                  </a:lnTo>
                </a:path>
                <a:path w="3587750" h="1661160">
                  <a:moveTo>
                    <a:pt x="39624" y="694943"/>
                  </a:moveTo>
                  <a:lnTo>
                    <a:pt x="3587495" y="694943"/>
                  </a:lnTo>
                </a:path>
                <a:path w="3587750" h="1661160">
                  <a:moveTo>
                    <a:pt x="39624" y="463295"/>
                  </a:moveTo>
                  <a:lnTo>
                    <a:pt x="3587495" y="463295"/>
                  </a:lnTo>
                </a:path>
                <a:path w="3587750" h="1661160">
                  <a:moveTo>
                    <a:pt x="39624" y="231647"/>
                  </a:moveTo>
                  <a:lnTo>
                    <a:pt x="3587495" y="231647"/>
                  </a:lnTo>
                </a:path>
                <a:path w="3587750" h="1661160">
                  <a:moveTo>
                    <a:pt x="39624" y="0"/>
                  </a:moveTo>
                  <a:lnTo>
                    <a:pt x="3587495" y="0"/>
                  </a:lnTo>
                </a:path>
                <a:path w="3587750" h="1661160">
                  <a:moveTo>
                    <a:pt x="39624" y="1621535"/>
                  </a:moveTo>
                  <a:lnTo>
                    <a:pt x="39624" y="0"/>
                  </a:lnTo>
                </a:path>
                <a:path w="3587750" h="1661160">
                  <a:moveTo>
                    <a:pt x="0" y="1621535"/>
                  </a:moveTo>
                  <a:lnTo>
                    <a:pt x="39624" y="1621535"/>
                  </a:lnTo>
                </a:path>
                <a:path w="3587750" h="1661160">
                  <a:moveTo>
                    <a:pt x="0" y="1389887"/>
                  </a:moveTo>
                  <a:lnTo>
                    <a:pt x="39624" y="1389887"/>
                  </a:lnTo>
                </a:path>
                <a:path w="3587750" h="1661160">
                  <a:moveTo>
                    <a:pt x="0" y="1158239"/>
                  </a:moveTo>
                  <a:lnTo>
                    <a:pt x="39624" y="1158239"/>
                  </a:lnTo>
                </a:path>
                <a:path w="3587750" h="1661160">
                  <a:moveTo>
                    <a:pt x="0" y="926591"/>
                  </a:moveTo>
                  <a:lnTo>
                    <a:pt x="39624" y="926591"/>
                  </a:lnTo>
                </a:path>
                <a:path w="3587750" h="1661160">
                  <a:moveTo>
                    <a:pt x="0" y="694943"/>
                  </a:moveTo>
                  <a:lnTo>
                    <a:pt x="39624" y="694943"/>
                  </a:lnTo>
                </a:path>
                <a:path w="3587750" h="1661160">
                  <a:moveTo>
                    <a:pt x="0" y="463295"/>
                  </a:moveTo>
                  <a:lnTo>
                    <a:pt x="39624" y="463295"/>
                  </a:lnTo>
                </a:path>
                <a:path w="3587750" h="1661160">
                  <a:moveTo>
                    <a:pt x="0" y="231647"/>
                  </a:moveTo>
                  <a:lnTo>
                    <a:pt x="39624" y="231647"/>
                  </a:lnTo>
                </a:path>
                <a:path w="3587750" h="1661160">
                  <a:moveTo>
                    <a:pt x="0" y="0"/>
                  </a:moveTo>
                  <a:lnTo>
                    <a:pt x="39624" y="0"/>
                  </a:lnTo>
                </a:path>
                <a:path w="3587750" h="1661160">
                  <a:moveTo>
                    <a:pt x="39624" y="1621535"/>
                  </a:moveTo>
                  <a:lnTo>
                    <a:pt x="3587495" y="1621535"/>
                  </a:lnTo>
                </a:path>
                <a:path w="3587750" h="1661160">
                  <a:moveTo>
                    <a:pt x="39624" y="1621535"/>
                  </a:moveTo>
                  <a:lnTo>
                    <a:pt x="39624" y="1661159"/>
                  </a:lnTo>
                </a:path>
                <a:path w="3587750" h="1661160">
                  <a:moveTo>
                    <a:pt x="630936" y="1621535"/>
                  </a:moveTo>
                  <a:lnTo>
                    <a:pt x="630936" y="1661159"/>
                  </a:lnTo>
                </a:path>
                <a:path w="3587750" h="1661160">
                  <a:moveTo>
                    <a:pt x="1222247" y="1621535"/>
                  </a:moveTo>
                  <a:lnTo>
                    <a:pt x="1222247" y="1661159"/>
                  </a:lnTo>
                </a:path>
                <a:path w="3587750" h="1661160">
                  <a:moveTo>
                    <a:pt x="1813560" y="1621535"/>
                  </a:moveTo>
                  <a:lnTo>
                    <a:pt x="1813560" y="1661159"/>
                  </a:lnTo>
                </a:path>
                <a:path w="3587750" h="1661160">
                  <a:moveTo>
                    <a:pt x="2404871" y="1621535"/>
                  </a:moveTo>
                  <a:lnTo>
                    <a:pt x="2404871" y="1661159"/>
                  </a:lnTo>
                </a:path>
                <a:path w="3587750" h="1661160">
                  <a:moveTo>
                    <a:pt x="2996184" y="1621535"/>
                  </a:moveTo>
                  <a:lnTo>
                    <a:pt x="2996184" y="1661159"/>
                  </a:lnTo>
                </a:path>
                <a:path w="3587750" h="1661160">
                  <a:moveTo>
                    <a:pt x="3587495" y="1621535"/>
                  </a:moveTo>
                  <a:lnTo>
                    <a:pt x="3587495" y="1661159"/>
                  </a:lnTo>
                </a:path>
              </a:pathLst>
            </a:custGeom>
            <a:ln w="6096">
              <a:solidFill>
                <a:srgbClr val="858585"/>
              </a:solidFill>
            </a:ln>
          </p:spPr>
          <p:txBody>
            <a:bodyPr wrap="square" lIns="0" tIns="0" rIns="0" bIns="0" rtlCol="0"/>
            <a:lstStyle/>
            <a:p>
              <a:endParaRPr/>
            </a:p>
          </p:txBody>
        </p:sp>
        <p:sp>
          <p:nvSpPr>
            <p:cNvPr id="8" name="object 8"/>
            <p:cNvSpPr/>
            <p:nvPr/>
          </p:nvSpPr>
          <p:spPr>
            <a:xfrm>
              <a:off x="6858127" y="5017007"/>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9" name="object 9"/>
            <p:cNvSpPr/>
            <p:nvPr/>
          </p:nvSpPr>
          <p:spPr>
            <a:xfrm>
              <a:off x="6858127" y="5017007"/>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10" name="object 10"/>
            <p:cNvSpPr/>
            <p:nvPr/>
          </p:nvSpPr>
          <p:spPr>
            <a:xfrm>
              <a:off x="6234811" y="5187695"/>
              <a:ext cx="94487" cy="9448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503035" y="5306567"/>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12" name="object 12"/>
            <p:cNvSpPr/>
            <p:nvPr/>
          </p:nvSpPr>
          <p:spPr>
            <a:xfrm>
              <a:off x="6503035" y="5306567"/>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13" name="object 13"/>
            <p:cNvSpPr/>
            <p:nvPr/>
          </p:nvSpPr>
          <p:spPr>
            <a:xfrm>
              <a:off x="5110099" y="5442203"/>
              <a:ext cx="94487" cy="94487"/>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7330567" y="5190743"/>
              <a:ext cx="88900" cy="88900"/>
            </a:xfrm>
            <a:custGeom>
              <a:avLst/>
              <a:gdLst/>
              <a:ahLst/>
              <a:cxnLst/>
              <a:rect l="l" t="t" r="r" b="b"/>
              <a:pathLst>
                <a:path w="88900" h="88900">
                  <a:moveTo>
                    <a:pt x="44196" y="0"/>
                  </a:moveTo>
                  <a:lnTo>
                    <a:pt x="0" y="44195"/>
                  </a:lnTo>
                  <a:lnTo>
                    <a:pt x="44196" y="88391"/>
                  </a:lnTo>
                  <a:lnTo>
                    <a:pt x="88391" y="44195"/>
                  </a:lnTo>
                  <a:lnTo>
                    <a:pt x="44196" y="0"/>
                  </a:lnTo>
                  <a:close/>
                </a:path>
              </a:pathLst>
            </a:custGeom>
            <a:solidFill>
              <a:srgbClr val="EFAC00"/>
            </a:solidFill>
          </p:spPr>
          <p:txBody>
            <a:bodyPr wrap="square" lIns="0" tIns="0" rIns="0" bIns="0" rtlCol="0"/>
            <a:lstStyle/>
            <a:p>
              <a:endParaRPr/>
            </a:p>
          </p:txBody>
        </p:sp>
        <p:sp>
          <p:nvSpPr>
            <p:cNvPr id="15" name="object 15"/>
            <p:cNvSpPr/>
            <p:nvPr/>
          </p:nvSpPr>
          <p:spPr>
            <a:xfrm>
              <a:off x="7330567" y="5190743"/>
              <a:ext cx="88900" cy="88900"/>
            </a:xfrm>
            <a:custGeom>
              <a:avLst/>
              <a:gdLst/>
              <a:ahLst/>
              <a:cxnLst/>
              <a:rect l="l" t="t" r="r" b="b"/>
              <a:pathLst>
                <a:path w="88900" h="88900">
                  <a:moveTo>
                    <a:pt x="44196" y="0"/>
                  </a:moveTo>
                  <a:lnTo>
                    <a:pt x="88391"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16" name="object 16"/>
            <p:cNvSpPr/>
            <p:nvPr/>
          </p:nvSpPr>
          <p:spPr>
            <a:xfrm>
              <a:off x="6027547" y="5233415"/>
              <a:ext cx="94487" cy="94487"/>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7446391" y="4631435"/>
              <a:ext cx="94487" cy="94488"/>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6382639" y="5419343"/>
              <a:ext cx="94487" cy="9448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7361047" y="5050535"/>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20" name="object 20"/>
            <p:cNvSpPr/>
            <p:nvPr/>
          </p:nvSpPr>
          <p:spPr>
            <a:xfrm>
              <a:off x="7361047" y="5050535"/>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21" name="object 21"/>
            <p:cNvSpPr/>
            <p:nvPr/>
          </p:nvSpPr>
          <p:spPr>
            <a:xfrm>
              <a:off x="6739255" y="5074919"/>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22" name="object 22"/>
            <p:cNvSpPr/>
            <p:nvPr/>
          </p:nvSpPr>
          <p:spPr>
            <a:xfrm>
              <a:off x="6739255" y="5074919"/>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23" name="object 23"/>
            <p:cNvSpPr/>
            <p:nvPr/>
          </p:nvSpPr>
          <p:spPr>
            <a:xfrm>
              <a:off x="6562471" y="5201411"/>
              <a:ext cx="88900" cy="88900"/>
            </a:xfrm>
            <a:custGeom>
              <a:avLst/>
              <a:gdLst/>
              <a:ahLst/>
              <a:cxnLst/>
              <a:rect l="l" t="t" r="r" b="b"/>
              <a:pathLst>
                <a:path w="88900" h="88900">
                  <a:moveTo>
                    <a:pt x="44196" y="0"/>
                  </a:moveTo>
                  <a:lnTo>
                    <a:pt x="0" y="44196"/>
                  </a:lnTo>
                  <a:lnTo>
                    <a:pt x="44196" y="88391"/>
                  </a:lnTo>
                  <a:lnTo>
                    <a:pt x="88392" y="44196"/>
                  </a:lnTo>
                  <a:lnTo>
                    <a:pt x="44196" y="0"/>
                  </a:lnTo>
                  <a:close/>
                </a:path>
              </a:pathLst>
            </a:custGeom>
            <a:solidFill>
              <a:srgbClr val="EFAC00"/>
            </a:solidFill>
          </p:spPr>
          <p:txBody>
            <a:bodyPr wrap="square" lIns="0" tIns="0" rIns="0" bIns="0" rtlCol="0"/>
            <a:lstStyle/>
            <a:p>
              <a:endParaRPr/>
            </a:p>
          </p:txBody>
        </p:sp>
        <p:sp>
          <p:nvSpPr>
            <p:cNvPr id="24" name="object 24"/>
            <p:cNvSpPr/>
            <p:nvPr/>
          </p:nvSpPr>
          <p:spPr>
            <a:xfrm>
              <a:off x="6562471" y="5201411"/>
              <a:ext cx="88900" cy="88900"/>
            </a:xfrm>
            <a:custGeom>
              <a:avLst/>
              <a:gdLst/>
              <a:ahLst/>
              <a:cxnLst/>
              <a:rect l="l" t="t" r="r" b="b"/>
              <a:pathLst>
                <a:path w="88900" h="88900">
                  <a:moveTo>
                    <a:pt x="44196" y="0"/>
                  </a:moveTo>
                  <a:lnTo>
                    <a:pt x="88392" y="44196"/>
                  </a:lnTo>
                  <a:lnTo>
                    <a:pt x="44196" y="88391"/>
                  </a:lnTo>
                  <a:lnTo>
                    <a:pt x="0" y="44196"/>
                  </a:lnTo>
                  <a:lnTo>
                    <a:pt x="44196" y="0"/>
                  </a:lnTo>
                  <a:close/>
                </a:path>
              </a:pathLst>
            </a:custGeom>
            <a:ln w="6096">
              <a:solidFill>
                <a:srgbClr val="EFAC00"/>
              </a:solidFill>
            </a:ln>
          </p:spPr>
          <p:txBody>
            <a:bodyPr wrap="square" lIns="0" tIns="0" rIns="0" bIns="0" rtlCol="0"/>
            <a:lstStyle/>
            <a:p>
              <a:endParaRPr/>
            </a:p>
          </p:txBody>
        </p:sp>
        <p:sp>
          <p:nvSpPr>
            <p:cNvPr id="25" name="object 25"/>
            <p:cNvSpPr/>
            <p:nvPr/>
          </p:nvSpPr>
          <p:spPr>
            <a:xfrm>
              <a:off x="7771003" y="4677155"/>
              <a:ext cx="94488" cy="94487"/>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8302879" y="5105399"/>
              <a:ext cx="94488" cy="94487"/>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6681343" y="4911851"/>
              <a:ext cx="88900" cy="88900"/>
            </a:xfrm>
            <a:custGeom>
              <a:avLst/>
              <a:gdLst/>
              <a:ahLst/>
              <a:cxnLst/>
              <a:rect l="l" t="t" r="r" b="b"/>
              <a:pathLst>
                <a:path w="88900" h="88900">
                  <a:moveTo>
                    <a:pt x="44196" y="0"/>
                  </a:moveTo>
                  <a:lnTo>
                    <a:pt x="0" y="44196"/>
                  </a:lnTo>
                  <a:lnTo>
                    <a:pt x="44196" y="88392"/>
                  </a:lnTo>
                  <a:lnTo>
                    <a:pt x="88391" y="44196"/>
                  </a:lnTo>
                  <a:lnTo>
                    <a:pt x="44196" y="0"/>
                  </a:lnTo>
                  <a:close/>
                </a:path>
              </a:pathLst>
            </a:custGeom>
            <a:solidFill>
              <a:srgbClr val="EFAC00"/>
            </a:solidFill>
          </p:spPr>
          <p:txBody>
            <a:bodyPr wrap="square" lIns="0" tIns="0" rIns="0" bIns="0" rtlCol="0"/>
            <a:lstStyle/>
            <a:p>
              <a:endParaRPr/>
            </a:p>
          </p:txBody>
        </p:sp>
        <p:sp>
          <p:nvSpPr>
            <p:cNvPr id="28" name="object 28"/>
            <p:cNvSpPr/>
            <p:nvPr/>
          </p:nvSpPr>
          <p:spPr>
            <a:xfrm>
              <a:off x="6681343" y="4911851"/>
              <a:ext cx="88900" cy="88900"/>
            </a:xfrm>
            <a:custGeom>
              <a:avLst/>
              <a:gdLst/>
              <a:ahLst/>
              <a:cxnLst/>
              <a:rect l="l" t="t" r="r" b="b"/>
              <a:pathLst>
                <a:path w="88900" h="88900">
                  <a:moveTo>
                    <a:pt x="44196" y="0"/>
                  </a:moveTo>
                  <a:lnTo>
                    <a:pt x="88391"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29" name="object 29"/>
            <p:cNvSpPr/>
            <p:nvPr/>
          </p:nvSpPr>
          <p:spPr>
            <a:xfrm>
              <a:off x="5347843" y="5522975"/>
              <a:ext cx="94488" cy="94475"/>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5672455" y="5442203"/>
              <a:ext cx="94488" cy="94487"/>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7327519" y="4584191"/>
              <a:ext cx="94487" cy="94488"/>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7150735" y="4863083"/>
              <a:ext cx="94488" cy="94488"/>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6115939" y="4908803"/>
              <a:ext cx="94487" cy="94488"/>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6858127" y="5074919"/>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35" name="object 35"/>
            <p:cNvSpPr/>
            <p:nvPr/>
          </p:nvSpPr>
          <p:spPr>
            <a:xfrm>
              <a:off x="6858127" y="5074919"/>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36" name="object 36"/>
            <p:cNvSpPr/>
            <p:nvPr/>
          </p:nvSpPr>
          <p:spPr>
            <a:xfrm>
              <a:off x="6499987" y="4885943"/>
              <a:ext cx="94488" cy="94487"/>
            </a:xfrm>
            <a:prstGeom prst="rect">
              <a:avLst/>
            </a:prstGeom>
            <a:blipFill>
              <a:blip r:embed="rId3" cstate="print"/>
              <a:stretch>
                <a:fillRect/>
              </a:stretch>
            </a:blipFill>
          </p:spPr>
          <p:txBody>
            <a:bodyPr wrap="square" lIns="0" tIns="0" rIns="0" bIns="0" rtlCol="0"/>
            <a:lstStyle/>
            <a:p>
              <a:endParaRPr/>
            </a:p>
          </p:txBody>
        </p:sp>
        <p:sp>
          <p:nvSpPr>
            <p:cNvPr id="37" name="object 37"/>
            <p:cNvSpPr/>
            <p:nvPr/>
          </p:nvSpPr>
          <p:spPr>
            <a:xfrm>
              <a:off x="7179691" y="5372099"/>
              <a:ext cx="94487" cy="94487"/>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6207379" y="5422391"/>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39" name="object 39"/>
            <p:cNvSpPr/>
            <p:nvPr/>
          </p:nvSpPr>
          <p:spPr>
            <a:xfrm>
              <a:off x="6207379" y="5422391"/>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40" name="object 40"/>
            <p:cNvSpPr/>
            <p:nvPr/>
          </p:nvSpPr>
          <p:spPr>
            <a:xfrm>
              <a:off x="7271131" y="5143499"/>
              <a:ext cx="88900" cy="88900"/>
            </a:xfrm>
            <a:custGeom>
              <a:avLst/>
              <a:gdLst/>
              <a:ahLst/>
              <a:cxnLst/>
              <a:rect l="l" t="t" r="r" b="b"/>
              <a:pathLst>
                <a:path w="88900" h="88900">
                  <a:moveTo>
                    <a:pt x="44196" y="0"/>
                  </a:moveTo>
                  <a:lnTo>
                    <a:pt x="0" y="44195"/>
                  </a:lnTo>
                  <a:lnTo>
                    <a:pt x="44196" y="88392"/>
                  </a:lnTo>
                  <a:lnTo>
                    <a:pt x="88392" y="44195"/>
                  </a:lnTo>
                  <a:lnTo>
                    <a:pt x="44196" y="0"/>
                  </a:lnTo>
                  <a:close/>
                </a:path>
              </a:pathLst>
            </a:custGeom>
            <a:solidFill>
              <a:srgbClr val="EFAC00"/>
            </a:solidFill>
          </p:spPr>
          <p:txBody>
            <a:bodyPr wrap="square" lIns="0" tIns="0" rIns="0" bIns="0" rtlCol="0"/>
            <a:lstStyle/>
            <a:p>
              <a:endParaRPr/>
            </a:p>
          </p:txBody>
        </p:sp>
        <p:sp>
          <p:nvSpPr>
            <p:cNvPr id="41" name="object 41"/>
            <p:cNvSpPr/>
            <p:nvPr/>
          </p:nvSpPr>
          <p:spPr>
            <a:xfrm>
              <a:off x="7271131" y="5143499"/>
              <a:ext cx="88900" cy="88900"/>
            </a:xfrm>
            <a:custGeom>
              <a:avLst/>
              <a:gdLst/>
              <a:ahLst/>
              <a:cxnLst/>
              <a:rect l="l" t="t" r="r" b="b"/>
              <a:pathLst>
                <a:path w="88900" h="88900">
                  <a:moveTo>
                    <a:pt x="44196" y="0"/>
                  </a:moveTo>
                  <a:lnTo>
                    <a:pt x="88392" y="44195"/>
                  </a:lnTo>
                  <a:lnTo>
                    <a:pt x="44196" y="88392"/>
                  </a:lnTo>
                  <a:lnTo>
                    <a:pt x="0" y="44195"/>
                  </a:lnTo>
                  <a:lnTo>
                    <a:pt x="44196" y="0"/>
                  </a:lnTo>
                  <a:close/>
                </a:path>
              </a:pathLst>
            </a:custGeom>
            <a:ln w="6096">
              <a:solidFill>
                <a:srgbClr val="EFAC00"/>
              </a:solidFill>
            </a:ln>
          </p:spPr>
          <p:txBody>
            <a:bodyPr wrap="square" lIns="0" tIns="0" rIns="0" bIns="0" rtlCol="0"/>
            <a:lstStyle/>
            <a:p>
              <a:endParaRPr/>
            </a:p>
          </p:txBody>
        </p:sp>
        <p:sp>
          <p:nvSpPr>
            <p:cNvPr id="42" name="object 42"/>
            <p:cNvSpPr/>
            <p:nvPr/>
          </p:nvSpPr>
          <p:spPr>
            <a:xfrm>
              <a:off x="6739255" y="5004815"/>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43" name="object 43"/>
            <p:cNvSpPr/>
            <p:nvPr/>
          </p:nvSpPr>
          <p:spPr>
            <a:xfrm>
              <a:off x="6739255" y="5004815"/>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44" name="object 44"/>
            <p:cNvSpPr/>
            <p:nvPr/>
          </p:nvSpPr>
          <p:spPr>
            <a:xfrm>
              <a:off x="7978267" y="5024627"/>
              <a:ext cx="94487" cy="94488"/>
            </a:xfrm>
            <a:prstGeom prst="rect">
              <a:avLst/>
            </a:prstGeom>
            <a:blipFill>
              <a:blip r:embed="rId3" cstate="print"/>
              <a:stretch>
                <a:fillRect/>
              </a:stretch>
            </a:blipFill>
          </p:spPr>
          <p:txBody>
            <a:bodyPr wrap="square" lIns="0" tIns="0" rIns="0" bIns="0" rtlCol="0"/>
            <a:lstStyle/>
            <a:p>
              <a:endParaRPr/>
            </a:p>
          </p:txBody>
        </p:sp>
        <p:sp>
          <p:nvSpPr>
            <p:cNvPr id="45" name="object 45"/>
            <p:cNvSpPr/>
            <p:nvPr/>
          </p:nvSpPr>
          <p:spPr>
            <a:xfrm>
              <a:off x="7182739" y="5259323"/>
              <a:ext cx="88900" cy="88900"/>
            </a:xfrm>
            <a:custGeom>
              <a:avLst/>
              <a:gdLst/>
              <a:ahLst/>
              <a:cxnLst/>
              <a:rect l="l" t="t" r="r" b="b"/>
              <a:pathLst>
                <a:path w="88900" h="88900">
                  <a:moveTo>
                    <a:pt x="44195" y="0"/>
                  </a:moveTo>
                  <a:lnTo>
                    <a:pt x="0" y="44195"/>
                  </a:lnTo>
                  <a:lnTo>
                    <a:pt x="44195" y="88391"/>
                  </a:lnTo>
                  <a:lnTo>
                    <a:pt x="88391" y="44195"/>
                  </a:lnTo>
                  <a:lnTo>
                    <a:pt x="44195" y="0"/>
                  </a:lnTo>
                  <a:close/>
                </a:path>
              </a:pathLst>
            </a:custGeom>
            <a:solidFill>
              <a:srgbClr val="EFAC00"/>
            </a:solidFill>
          </p:spPr>
          <p:txBody>
            <a:bodyPr wrap="square" lIns="0" tIns="0" rIns="0" bIns="0" rtlCol="0"/>
            <a:lstStyle/>
            <a:p>
              <a:endParaRPr/>
            </a:p>
          </p:txBody>
        </p:sp>
        <p:sp>
          <p:nvSpPr>
            <p:cNvPr id="46" name="object 46"/>
            <p:cNvSpPr/>
            <p:nvPr/>
          </p:nvSpPr>
          <p:spPr>
            <a:xfrm>
              <a:off x="7182739" y="5259323"/>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6096">
              <a:solidFill>
                <a:srgbClr val="EFAC00"/>
              </a:solidFill>
            </a:ln>
          </p:spPr>
          <p:txBody>
            <a:bodyPr wrap="square" lIns="0" tIns="0" rIns="0" bIns="0" rtlCol="0"/>
            <a:lstStyle/>
            <a:p>
              <a:endParaRPr/>
            </a:p>
          </p:txBody>
        </p:sp>
        <p:sp>
          <p:nvSpPr>
            <p:cNvPr id="47" name="object 47"/>
            <p:cNvSpPr/>
            <p:nvPr/>
          </p:nvSpPr>
          <p:spPr>
            <a:xfrm>
              <a:off x="6858127" y="5004815"/>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48" name="object 48"/>
            <p:cNvSpPr/>
            <p:nvPr/>
          </p:nvSpPr>
          <p:spPr>
            <a:xfrm>
              <a:off x="6858127" y="5004815"/>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49" name="object 49"/>
            <p:cNvSpPr/>
            <p:nvPr/>
          </p:nvSpPr>
          <p:spPr>
            <a:xfrm>
              <a:off x="6533515" y="5259323"/>
              <a:ext cx="88900" cy="88900"/>
            </a:xfrm>
            <a:custGeom>
              <a:avLst/>
              <a:gdLst/>
              <a:ahLst/>
              <a:cxnLst/>
              <a:rect l="l" t="t" r="r" b="b"/>
              <a:pathLst>
                <a:path w="88900" h="88900">
                  <a:moveTo>
                    <a:pt x="44195" y="0"/>
                  </a:moveTo>
                  <a:lnTo>
                    <a:pt x="0" y="44195"/>
                  </a:lnTo>
                  <a:lnTo>
                    <a:pt x="44195" y="88391"/>
                  </a:lnTo>
                  <a:lnTo>
                    <a:pt x="88391" y="44195"/>
                  </a:lnTo>
                  <a:lnTo>
                    <a:pt x="44195" y="0"/>
                  </a:lnTo>
                  <a:close/>
                </a:path>
              </a:pathLst>
            </a:custGeom>
            <a:solidFill>
              <a:srgbClr val="EFAC00"/>
            </a:solidFill>
          </p:spPr>
          <p:txBody>
            <a:bodyPr wrap="square" lIns="0" tIns="0" rIns="0" bIns="0" rtlCol="0"/>
            <a:lstStyle/>
            <a:p>
              <a:endParaRPr/>
            </a:p>
          </p:txBody>
        </p:sp>
        <p:sp>
          <p:nvSpPr>
            <p:cNvPr id="50" name="object 50"/>
            <p:cNvSpPr/>
            <p:nvPr/>
          </p:nvSpPr>
          <p:spPr>
            <a:xfrm>
              <a:off x="6533515" y="5259323"/>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6096">
              <a:solidFill>
                <a:srgbClr val="EFAC00"/>
              </a:solidFill>
            </a:ln>
          </p:spPr>
          <p:txBody>
            <a:bodyPr wrap="square" lIns="0" tIns="0" rIns="0" bIns="0" rtlCol="0"/>
            <a:lstStyle/>
            <a:p>
              <a:endParaRPr/>
            </a:p>
          </p:txBody>
        </p:sp>
        <p:sp>
          <p:nvSpPr>
            <p:cNvPr id="51" name="object 51"/>
            <p:cNvSpPr/>
            <p:nvPr/>
          </p:nvSpPr>
          <p:spPr>
            <a:xfrm>
              <a:off x="6237859" y="5503163"/>
              <a:ext cx="88900" cy="88900"/>
            </a:xfrm>
            <a:custGeom>
              <a:avLst/>
              <a:gdLst/>
              <a:ahLst/>
              <a:cxnLst/>
              <a:rect l="l" t="t" r="r" b="b"/>
              <a:pathLst>
                <a:path w="88900" h="88900">
                  <a:moveTo>
                    <a:pt x="44195" y="0"/>
                  </a:moveTo>
                  <a:lnTo>
                    <a:pt x="0" y="44196"/>
                  </a:lnTo>
                  <a:lnTo>
                    <a:pt x="44195" y="88379"/>
                  </a:lnTo>
                  <a:lnTo>
                    <a:pt x="88391" y="44196"/>
                  </a:lnTo>
                  <a:lnTo>
                    <a:pt x="44195" y="0"/>
                  </a:lnTo>
                  <a:close/>
                </a:path>
              </a:pathLst>
            </a:custGeom>
            <a:solidFill>
              <a:srgbClr val="EFAC00"/>
            </a:solidFill>
          </p:spPr>
          <p:txBody>
            <a:bodyPr wrap="square" lIns="0" tIns="0" rIns="0" bIns="0" rtlCol="0"/>
            <a:lstStyle/>
            <a:p>
              <a:endParaRPr/>
            </a:p>
          </p:txBody>
        </p:sp>
        <p:sp>
          <p:nvSpPr>
            <p:cNvPr id="52" name="object 52"/>
            <p:cNvSpPr/>
            <p:nvPr/>
          </p:nvSpPr>
          <p:spPr>
            <a:xfrm>
              <a:off x="6237859" y="5503163"/>
              <a:ext cx="88900" cy="88900"/>
            </a:xfrm>
            <a:custGeom>
              <a:avLst/>
              <a:gdLst/>
              <a:ahLst/>
              <a:cxnLst/>
              <a:rect l="l" t="t" r="r" b="b"/>
              <a:pathLst>
                <a:path w="88900" h="88900">
                  <a:moveTo>
                    <a:pt x="44195" y="0"/>
                  </a:moveTo>
                  <a:lnTo>
                    <a:pt x="88391" y="44196"/>
                  </a:lnTo>
                  <a:lnTo>
                    <a:pt x="44195" y="88379"/>
                  </a:lnTo>
                  <a:lnTo>
                    <a:pt x="0" y="44196"/>
                  </a:lnTo>
                  <a:lnTo>
                    <a:pt x="44195" y="0"/>
                  </a:lnTo>
                  <a:close/>
                </a:path>
              </a:pathLst>
            </a:custGeom>
            <a:ln w="6096">
              <a:solidFill>
                <a:srgbClr val="EFAC00"/>
              </a:solidFill>
            </a:ln>
          </p:spPr>
          <p:txBody>
            <a:bodyPr wrap="square" lIns="0" tIns="0" rIns="0" bIns="0" rtlCol="0"/>
            <a:lstStyle/>
            <a:p>
              <a:endParaRPr/>
            </a:p>
          </p:txBody>
        </p:sp>
      </p:grpSp>
      <p:sp>
        <p:nvSpPr>
          <p:cNvPr id="53" name="object 53"/>
          <p:cNvSpPr txBox="1"/>
          <p:nvPr/>
        </p:nvSpPr>
        <p:spPr>
          <a:xfrm>
            <a:off x="4902453" y="6223812"/>
            <a:ext cx="158750" cy="177800"/>
          </a:xfrm>
          <a:prstGeom prst="rect">
            <a:avLst/>
          </a:prstGeom>
        </p:spPr>
        <p:txBody>
          <a:bodyPr vert="horz" wrap="square" lIns="0" tIns="12065" rIns="0" bIns="0" rtlCol="0">
            <a:spAutoFit/>
          </a:bodyPr>
          <a:lstStyle/>
          <a:p>
            <a:pPr marL="12700">
              <a:lnSpc>
                <a:spcPct val="100000"/>
              </a:lnSpc>
              <a:spcBef>
                <a:spcPts val="95"/>
              </a:spcBef>
            </a:pPr>
            <a:r>
              <a:rPr sz="1000" spc="15" dirty="0">
                <a:latin typeface="Carlito"/>
                <a:cs typeface="Carlito"/>
              </a:rPr>
              <a:t>64</a:t>
            </a:r>
            <a:endParaRPr sz="1000">
              <a:latin typeface="Carlito"/>
              <a:cs typeface="Carlito"/>
            </a:endParaRPr>
          </a:p>
        </p:txBody>
      </p:sp>
      <p:sp>
        <p:nvSpPr>
          <p:cNvPr id="54" name="object 54"/>
          <p:cNvSpPr txBox="1"/>
          <p:nvPr/>
        </p:nvSpPr>
        <p:spPr>
          <a:xfrm>
            <a:off x="4679441" y="4162425"/>
            <a:ext cx="702310" cy="2073910"/>
          </a:xfrm>
          <a:prstGeom prst="rect">
            <a:avLst/>
          </a:prstGeom>
        </p:spPr>
        <p:txBody>
          <a:bodyPr vert="horz" wrap="square" lIns="0" tIns="12065" rIns="0" bIns="0" rtlCol="0">
            <a:spAutoFit/>
          </a:bodyPr>
          <a:lstStyle/>
          <a:p>
            <a:pPr marL="12700">
              <a:lnSpc>
                <a:spcPct val="100000"/>
              </a:lnSpc>
              <a:spcBef>
                <a:spcPts val="95"/>
              </a:spcBef>
            </a:pPr>
            <a:r>
              <a:rPr sz="1000" b="1" spc="-30" dirty="0">
                <a:latin typeface="Trebuchet MS"/>
                <a:cs typeface="Trebuchet MS"/>
              </a:rPr>
              <a:t>grasime</a:t>
            </a:r>
            <a:r>
              <a:rPr sz="1000" b="1" spc="-140" dirty="0">
                <a:latin typeface="Trebuchet MS"/>
                <a:cs typeface="Trebuchet MS"/>
              </a:rPr>
              <a:t> </a:t>
            </a:r>
            <a:r>
              <a:rPr sz="1000" b="1" spc="-35" dirty="0">
                <a:latin typeface="Trebuchet MS"/>
                <a:cs typeface="Trebuchet MS"/>
              </a:rPr>
              <a:t>(kg)</a:t>
            </a:r>
            <a:endParaRPr sz="1000">
              <a:latin typeface="Trebuchet MS"/>
              <a:cs typeface="Trebuchet MS"/>
            </a:endParaRPr>
          </a:p>
          <a:p>
            <a:pPr>
              <a:lnSpc>
                <a:spcPct val="100000"/>
              </a:lnSpc>
              <a:spcBef>
                <a:spcPts val="35"/>
              </a:spcBef>
            </a:pPr>
            <a:endParaRPr sz="800">
              <a:latin typeface="Trebuchet MS"/>
              <a:cs typeface="Trebuchet MS"/>
            </a:endParaRPr>
          </a:p>
          <a:p>
            <a:pPr marL="52069">
              <a:lnSpc>
                <a:spcPct val="100000"/>
              </a:lnSpc>
            </a:pPr>
            <a:r>
              <a:rPr sz="1000" spc="10" dirty="0">
                <a:latin typeface="Carlito"/>
                <a:cs typeface="Carlito"/>
              </a:rPr>
              <a:t>29</a:t>
            </a:r>
            <a:endParaRPr sz="1000">
              <a:latin typeface="Carlito"/>
              <a:cs typeface="Carlito"/>
            </a:endParaRPr>
          </a:p>
          <a:p>
            <a:pPr marL="64769">
              <a:lnSpc>
                <a:spcPct val="100000"/>
              </a:lnSpc>
              <a:spcBef>
                <a:spcPts val="625"/>
              </a:spcBef>
            </a:pPr>
            <a:r>
              <a:rPr sz="1000" spc="-35" dirty="0">
                <a:latin typeface="Carlito"/>
                <a:cs typeface="Carlito"/>
              </a:rPr>
              <a:t>27</a:t>
            </a:r>
            <a:endParaRPr sz="1000">
              <a:latin typeface="Carlito"/>
              <a:cs typeface="Carlito"/>
            </a:endParaRPr>
          </a:p>
          <a:p>
            <a:pPr marL="57785">
              <a:lnSpc>
                <a:spcPct val="100000"/>
              </a:lnSpc>
              <a:spcBef>
                <a:spcPts val="620"/>
              </a:spcBef>
            </a:pPr>
            <a:r>
              <a:rPr sz="1000" spc="-10" dirty="0">
                <a:latin typeface="Carlito"/>
                <a:cs typeface="Carlito"/>
              </a:rPr>
              <a:t>25</a:t>
            </a:r>
            <a:endParaRPr sz="1000">
              <a:latin typeface="Carlito"/>
              <a:cs typeface="Carlito"/>
            </a:endParaRPr>
          </a:p>
          <a:p>
            <a:pPr marL="60960">
              <a:lnSpc>
                <a:spcPct val="100000"/>
              </a:lnSpc>
              <a:spcBef>
                <a:spcPts val="625"/>
              </a:spcBef>
            </a:pPr>
            <a:r>
              <a:rPr sz="1000" spc="-25" dirty="0">
                <a:latin typeface="Carlito"/>
                <a:cs typeface="Carlito"/>
              </a:rPr>
              <a:t>23</a:t>
            </a:r>
            <a:endParaRPr sz="1000">
              <a:latin typeface="Carlito"/>
              <a:cs typeface="Carlito"/>
            </a:endParaRPr>
          </a:p>
          <a:p>
            <a:pPr marL="62230">
              <a:lnSpc>
                <a:spcPct val="100000"/>
              </a:lnSpc>
              <a:spcBef>
                <a:spcPts val="625"/>
              </a:spcBef>
            </a:pPr>
            <a:r>
              <a:rPr sz="1000" spc="-25" dirty="0">
                <a:latin typeface="Carlito"/>
                <a:cs typeface="Carlito"/>
              </a:rPr>
              <a:t>21</a:t>
            </a:r>
            <a:endParaRPr sz="1000">
              <a:latin typeface="Carlito"/>
              <a:cs typeface="Carlito"/>
            </a:endParaRPr>
          </a:p>
          <a:p>
            <a:pPr marL="60325">
              <a:lnSpc>
                <a:spcPct val="100000"/>
              </a:lnSpc>
              <a:spcBef>
                <a:spcPts val="625"/>
              </a:spcBef>
            </a:pPr>
            <a:r>
              <a:rPr sz="1000" spc="-30" dirty="0">
                <a:latin typeface="Carlito"/>
                <a:cs typeface="Carlito"/>
              </a:rPr>
              <a:t>19</a:t>
            </a:r>
            <a:endParaRPr sz="1000">
              <a:latin typeface="Carlito"/>
              <a:cs typeface="Carlito"/>
            </a:endParaRPr>
          </a:p>
          <a:p>
            <a:pPr marL="72390">
              <a:lnSpc>
                <a:spcPct val="100000"/>
              </a:lnSpc>
              <a:spcBef>
                <a:spcPts val="620"/>
              </a:spcBef>
            </a:pPr>
            <a:r>
              <a:rPr sz="1000" spc="-80" dirty="0">
                <a:latin typeface="Carlito"/>
                <a:cs typeface="Carlito"/>
              </a:rPr>
              <a:t>17</a:t>
            </a:r>
            <a:endParaRPr sz="1000">
              <a:latin typeface="Carlito"/>
              <a:cs typeface="Carlito"/>
            </a:endParaRPr>
          </a:p>
          <a:p>
            <a:pPr marL="66040">
              <a:lnSpc>
                <a:spcPct val="100000"/>
              </a:lnSpc>
              <a:spcBef>
                <a:spcPts val="625"/>
              </a:spcBef>
            </a:pPr>
            <a:r>
              <a:rPr sz="1000" spc="-50" dirty="0">
                <a:latin typeface="Carlito"/>
                <a:cs typeface="Carlito"/>
              </a:rPr>
              <a:t>15</a:t>
            </a:r>
            <a:endParaRPr sz="1000">
              <a:latin typeface="Carlito"/>
              <a:cs typeface="Carlito"/>
            </a:endParaRPr>
          </a:p>
        </p:txBody>
      </p:sp>
      <p:sp>
        <p:nvSpPr>
          <p:cNvPr id="55" name="object 55"/>
          <p:cNvSpPr txBox="1"/>
          <p:nvPr/>
        </p:nvSpPr>
        <p:spPr>
          <a:xfrm>
            <a:off x="5493258" y="6223812"/>
            <a:ext cx="160020" cy="177800"/>
          </a:xfrm>
          <a:prstGeom prst="rect">
            <a:avLst/>
          </a:prstGeom>
        </p:spPr>
        <p:txBody>
          <a:bodyPr vert="horz" wrap="square" lIns="0" tIns="12065" rIns="0" bIns="0" rtlCol="0">
            <a:spAutoFit/>
          </a:bodyPr>
          <a:lstStyle/>
          <a:p>
            <a:pPr marL="12700">
              <a:lnSpc>
                <a:spcPct val="100000"/>
              </a:lnSpc>
              <a:spcBef>
                <a:spcPts val="95"/>
              </a:spcBef>
            </a:pPr>
            <a:r>
              <a:rPr sz="1000" spc="20" dirty="0">
                <a:latin typeface="Carlito"/>
                <a:cs typeface="Carlito"/>
              </a:rPr>
              <a:t>66</a:t>
            </a:r>
            <a:endParaRPr sz="1000">
              <a:latin typeface="Carlito"/>
              <a:cs typeface="Carlito"/>
            </a:endParaRPr>
          </a:p>
        </p:txBody>
      </p:sp>
      <p:sp>
        <p:nvSpPr>
          <p:cNvPr id="56" name="object 56"/>
          <p:cNvSpPr txBox="1"/>
          <p:nvPr/>
        </p:nvSpPr>
        <p:spPr>
          <a:xfrm>
            <a:off x="6085078" y="6223812"/>
            <a:ext cx="158750" cy="177800"/>
          </a:xfrm>
          <a:prstGeom prst="rect">
            <a:avLst/>
          </a:prstGeom>
        </p:spPr>
        <p:txBody>
          <a:bodyPr vert="horz" wrap="square" lIns="0" tIns="12065" rIns="0" bIns="0" rtlCol="0">
            <a:spAutoFit/>
          </a:bodyPr>
          <a:lstStyle/>
          <a:p>
            <a:pPr marL="12700">
              <a:lnSpc>
                <a:spcPct val="100000"/>
              </a:lnSpc>
              <a:spcBef>
                <a:spcPts val="95"/>
              </a:spcBef>
            </a:pPr>
            <a:r>
              <a:rPr sz="1000" spc="15" dirty="0">
                <a:latin typeface="Carlito"/>
                <a:cs typeface="Carlito"/>
              </a:rPr>
              <a:t>68</a:t>
            </a:r>
            <a:endParaRPr sz="1000">
              <a:latin typeface="Carlito"/>
              <a:cs typeface="Carlito"/>
            </a:endParaRPr>
          </a:p>
        </p:txBody>
      </p:sp>
      <p:sp>
        <p:nvSpPr>
          <p:cNvPr id="57" name="object 57"/>
          <p:cNvSpPr txBox="1"/>
          <p:nvPr/>
        </p:nvSpPr>
        <p:spPr>
          <a:xfrm>
            <a:off x="6385940" y="6182359"/>
            <a:ext cx="738505" cy="412115"/>
          </a:xfrm>
          <a:prstGeom prst="rect">
            <a:avLst/>
          </a:prstGeom>
        </p:spPr>
        <p:txBody>
          <a:bodyPr vert="horz" wrap="square" lIns="0" tIns="53340" rIns="0" bIns="0" rtlCol="0">
            <a:spAutoFit/>
          </a:bodyPr>
          <a:lstStyle/>
          <a:p>
            <a:pPr marL="1270" algn="ctr">
              <a:lnSpc>
                <a:spcPct val="100000"/>
              </a:lnSpc>
              <a:spcBef>
                <a:spcPts val="420"/>
              </a:spcBef>
            </a:pPr>
            <a:r>
              <a:rPr sz="1000" spc="-35" dirty="0">
                <a:latin typeface="Carlito"/>
                <a:cs typeface="Carlito"/>
              </a:rPr>
              <a:t>70</a:t>
            </a:r>
            <a:endParaRPr sz="1000">
              <a:latin typeface="Carlito"/>
              <a:cs typeface="Carlito"/>
            </a:endParaRPr>
          </a:p>
          <a:p>
            <a:pPr algn="ctr">
              <a:lnSpc>
                <a:spcPct val="100000"/>
              </a:lnSpc>
              <a:spcBef>
                <a:spcPts val="325"/>
              </a:spcBef>
            </a:pPr>
            <a:r>
              <a:rPr sz="1000" b="1" spc="-40" dirty="0">
                <a:latin typeface="Trebuchet MS"/>
                <a:cs typeface="Trebuchet MS"/>
              </a:rPr>
              <a:t>greutate</a:t>
            </a:r>
            <a:r>
              <a:rPr sz="1000" b="1" spc="-120" dirty="0">
                <a:latin typeface="Trebuchet MS"/>
                <a:cs typeface="Trebuchet MS"/>
              </a:rPr>
              <a:t> </a:t>
            </a:r>
            <a:r>
              <a:rPr sz="1000" b="1" spc="-35" dirty="0">
                <a:latin typeface="Trebuchet MS"/>
                <a:cs typeface="Trebuchet MS"/>
              </a:rPr>
              <a:t>(kg)</a:t>
            </a:r>
            <a:endParaRPr sz="1000">
              <a:latin typeface="Trebuchet MS"/>
              <a:cs typeface="Trebuchet MS"/>
            </a:endParaRPr>
          </a:p>
        </p:txBody>
      </p:sp>
      <p:sp>
        <p:nvSpPr>
          <p:cNvPr id="58" name="object 58"/>
          <p:cNvSpPr txBox="1"/>
          <p:nvPr/>
        </p:nvSpPr>
        <p:spPr>
          <a:xfrm>
            <a:off x="7274432" y="6223812"/>
            <a:ext cx="146050" cy="177800"/>
          </a:xfrm>
          <a:prstGeom prst="rect">
            <a:avLst/>
          </a:prstGeom>
        </p:spPr>
        <p:txBody>
          <a:bodyPr vert="horz" wrap="square" lIns="0" tIns="12065" rIns="0" bIns="0" rtlCol="0">
            <a:spAutoFit/>
          </a:bodyPr>
          <a:lstStyle/>
          <a:p>
            <a:pPr marL="12700">
              <a:lnSpc>
                <a:spcPct val="100000"/>
              </a:lnSpc>
              <a:spcBef>
                <a:spcPts val="95"/>
              </a:spcBef>
            </a:pPr>
            <a:r>
              <a:rPr sz="1000" spc="-35" dirty="0">
                <a:latin typeface="Carlito"/>
                <a:cs typeface="Carlito"/>
              </a:rPr>
              <a:t>72</a:t>
            </a:r>
            <a:endParaRPr sz="1000">
              <a:latin typeface="Carlito"/>
              <a:cs typeface="Carlito"/>
            </a:endParaRPr>
          </a:p>
        </p:txBody>
      </p:sp>
      <p:sp>
        <p:nvSpPr>
          <p:cNvPr id="59" name="object 59"/>
          <p:cNvSpPr txBox="1"/>
          <p:nvPr/>
        </p:nvSpPr>
        <p:spPr>
          <a:xfrm>
            <a:off x="7865109" y="6223812"/>
            <a:ext cx="146685" cy="177800"/>
          </a:xfrm>
          <a:prstGeom prst="rect">
            <a:avLst/>
          </a:prstGeom>
        </p:spPr>
        <p:txBody>
          <a:bodyPr vert="horz" wrap="square" lIns="0" tIns="12065" rIns="0" bIns="0" rtlCol="0">
            <a:spAutoFit/>
          </a:bodyPr>
          <a:lstStyle/>
          <a:p>
            <a:pPr marL="12700">
              <a:lnSpc>
                <a:spcPct val="100000"/>
              </a:lnSpc>
              <a:spcBef>
                <a:spcPts val="95"/>
              </a:spcBef>
            </a:pPr>
            <a:r>
              <a:rPr sz="1000" spc="-35" dirty="0">
                <a:latin typeface="Carlito"/>
                <a:cs typeface="Carlito"/>
              </a:rPr>
              <a:t>74</a:t>
            </a:r>
            <a:endParaRPr sz="1000">
              <a:latin typeface="Carlito"/>
              <a:cs typeface="Carlito"/>
            </a:endParaRPr>
          </a:p>
        </p:txBody>
      </p:sp>
      <p:sp>
        <p:nvSpPr>
          <p:cNvPr id="60" name="object 60"/>
          <p:cNvSpPr txBox="1"/>
          <p:nvPr/>
        </p:nvSpPr>
        <p:spPr>
          <a:xfrm>
            <a:off x="8456168" y="6223812"/>
            <a:ext cx="147955" cy="177800"/>
          </a:xfrm>
          <a:prstGeom prst="rect">
            <a:avLst/>
          </a:prstGeom>
        </p:spPr>
        <p:txBody>
          <a:bodyPr vert="horz" wrap="square" lIns="0" tIns="12065" rIns="0" bIns="0" rtlCol="0">
            <a:spAutoFit/>
          </a:bodyPr>
          <a:lstStyle/>
          <a:p>
            <a:pPr marL="12700">
              <a:lnSpc>
                <a:spcPct val="100000"/>
              </a:lnSpc>
              <a:spcBef>
                <a:spcPts val="95"/>
              </a:spcBef>
            </a:pPr>
            <a:r>
              <a:rPr sz="1000" spc="-30" dirty="0">
                <a:latin typeface="Carlito"/>
                <a:cs typeface="Carlito"/>
              </a:rPr>
              <a:t>76</a:t>
            </a:r>
            <a:endParaRPr sz="10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7" y="260604"/>
            <a:ext cx="8993505" cy="6155690"/>
            <a:chOff x="3047" y="260604"/>
            <a:chExt cx="8993505" cy="6155690"/>
          </a:xfrm>
        </p:grpSpPr>
        <p:sp>
          <p:nvSpPr>
            <p:cNvPr id="3" name="object 3"/>
            <p:cNvSpPr/>
            <p:nvPr/>
          </p:nvSpPr>
          <p:spPr>
            <a:xfrm>
              <a:off x="3047" y="260604"/>
              <a:ext cx="8138159" cy="61554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80332" y="2420111"/>
              <a:ext cx="4815840" cy="3672840"/>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4293" y="256184"/>
            <a:ext cx="4493471" cy="280034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494532" y="3361944"/>
            <a:ext cx="4626864" cy="296265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02437" y="6122923"/>
            <a:ext cx="2557145" cy="574675"/>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Graficele </a:t>
            </a:r>
            <a:r>
              <a:rPr sz="1200" spc="-5" dirty="0">
                <a:latin typeface="Arial"/>
                <a:cs typeface="Arial"/>
              </a:rPr>
              <a:t>preluate din:  </a:t>
            </a:r>
            <a:r>
              <a:rPr sz="1200" spc="-5" dirty="0">
                <a:latin typeface="Arial"/>
                <a:cs typeface="Arial"/>
                <a:hlinkClick r:id="rId4"/>
              </a:rPr>
              <a:t>h</a:t>
            </a:r>
            <a:r>
              <a:rPr sz="1200" dirty="0">
                <a:latin typeface="Arial"/>
                <a:cs typeface="Arial"/>
                <a:hlinkClick r:id="rId4"/>
              </a:rPr>
              <a:t>ttp://</a:t>
            </a:r>
            <a:r>
              <a:rPr sz="1200" spc="-15" dirty="0">
                <a:latin typeface="Arial"/>
                <a:cs typeface="Arial"/>
                <a:hlinkClick r:id="rId4"/>
              </a:rPr>
              <a:t>w</a:t>
            </a:r>
            <a:r>
              <a:rPr sz="1200" spc="-20" dirty="0">
                <a:latin typeface="Arial"/>
                <a:cs typeface="Arial"/>
                <a:hlinkClick r:id="rId4"/>
              </a:rPr>
              <a:t>w</a:t>
            </a:r>
            <a:r>
              <a:rPr sz="1200" spc="-80" dirty="0">
                <a:latin typeface="Arial"/>
                <a:cs typeface="Arial"/>
                <a:hlinkClick r:id="rId4"/>
              </a:rPr>
              <a:t>w</a:t>
            </a:r>
            <a:r>
              <a:rPr sz="1200" dirty="0">
                <a:latin typeface="Arial"/>
                <a:cs typeface="Arial"/>
                <a:hlinkClick r:id="rId4"/>
              </a:rPr>
              <a:t>.</a:t>
            </a:r>
            <a:r>
              <a:rPr sz="1200" spc="5" dirty="0">
                <a:latin typeface="Arial"/>
                <a:cs typeface="Arial"/>
                <a:hlinkClick r:id="rId4"/>
              </a:rPr>
              <a:t>um</a:t>
            </a:r>
            <a:r>
              <a:rPr sz="1200" spc="10" dirty="0">
                <a:latin typeface="Arial"/>
                <a:cs typeface="Arial"/>
                <a:hlinkClick r:id="rId4"/>
              </a:rPr>
              <a:t>f</a:t>
            </a:r>
            <a:r>
              <a:rPr sz="1200" dirty="0">
                <a:latin typeface="Arial"/>
                <a:cs typeface="Arial"/>
                <a:hlinkClick r:id="rId4"/>
              </a:rPr>
              <a:t>c</a:t>
            </a:r>
            <a:r>
              <a:rPr sz="1200" spc="-100" dirty="0">
                <a:latin typeface="Arial"/>
                <a:cs typeface="Arial"/>
                <a:hlinkClick r:id="rId4"/>
              </a:rPr>
              <a:t>v</a:t>
            </a:r>
            <a:r>
              <a:rPr sz="1200" dirty="0">
                <a:latin typeface="Arial"/>
                <a:cs typeface="Arial"/>
                <a:hlinkClick r:id="rId4"/>
              </a:rPr>
              <a:t>.ro/</a:t>
            </a:r>
            <a:r>
              <a:rPr sz="1200" spc="15" dirty="0">
                <a:latin typeface="Arial"/>
                <a:cs typeface="Arial"/>
                <a:hlinkClick r:id="rId4"/>
              </a:rPr>
              <a:t>f</a:t>
            </a:r>
            <a:r>
              <a:rPr sz="1200" spc="-5" dirty="0">
                <a:latin typeface="Arial"/>
                <a:cs typeface="Arial"/>
                <a:hlinkClick r:id="rId4"/>
              </a:rPr>
              <a:t>i</a:t>
            </a:r>
            <a:r>
              <a:rPr sz="1200" spc="-10" dirty="0">
                <a:latin typeface="Arial"/>
                <a:cs typeface="Arial"/>
                <a:hlinkClick r:id="rId4"/>
              </a:rPr>
              <a:t>l</a:t>
            </a:r>
            <a:r>
              <a:rPr sz="1200" spc="-5" dirty="0">
                <a:latin typeface="Arial"/>
                <a:cs typeface="Arial"/>
                <a:hlinkClick r:id="rId4"/>
              </a:rPr>
              <a:t>e</a:t>
            </a:r>
            <a:r>
              <a:rPr sz="1200" dirty="0">
                <a:latin typeface="Arial"/>
                <a:cs typeface="Arial"/>
                <a:hlinkClick r:id="rId4"/>
              </a:rPr>
              <a:t>s/</a:t>
            </a:r>
            <a:r>
              <a:rPr sz="1200" spc="5" dirty="0">
                <a:latin typeface="Arial"/>
                <a:cs typeface="Arial"/>
                <a:hlinkClick r:id="rId4"/>
              </a:rPr>
              <a:t>b</a:t>
            </a:r>
            <a:r>
              <a:rPr sz="1200" dirty="0">
                <a:latin typeface="Arial"/>
                <a:cs typeface="Arial"/>
                <a:hlinkClick r:id="rId4"/>
              </a:rPr>
              <a:t>/i/B</a:t>
            </a:r>
            <a:r>
              <a:rPr sz="1200" spc="-20" dirty="0">
                <a:latin typeface="Arial"/>
                <a:cs typeface="Arial"/>
                <a:hlinkClick r:id="rId4"/>
              </a:rPr>
              <a:t>i</a:t>
            </a:r>
            <a:r>
              <a:rPr sz="1200" spc="-5" dirty="0">
                <a:latin typeface="Arial"/>
                <a:cs typeface="Arial"/>
                <a:hlinkClick r:id="rId4"/>
              </a:rPr>
              <a:t>o</a:t>
            </a:r>
            <a:r>
              <a:rPr sz="1200" dirty="0">
                <a:latin typeface="Arial"/>
                <a:cs typeface="Arial"/>
                <a:hlinkClick r:id="rId4"/>
              </a:rPr>
              <a:t>st</a:t>
            </a:r>
            <a:r>
              <a:rPr sz="1200" spc="-5" dirty="0">
                <a:latin typeface="Arial"/>
                <a:cs typeface="Arial"/>
                <a:hlinkClick r:id="rId4"/>
              </a:rPr>
              <a:t>a</a:t>
            </a:r>
            <a:r>
              <a:rPr sz="1200" dirty="0">
                <a:latin typeface="Arial"/>
                <a:cs typeface="Arial"/>
                <a:hlinkClick r:id="rId4"/>
              </a:rPr>
              <a:t>tisti </a:t>
            </a:r>
            <a:r>
              <a:rPr sz="1200" dirty="0">
                <a:latin typeface="Arial"/>
                <a:cs typeface="Arial"/>
              </a:rPr>
              <a:t> </a:t>
            </a:r>
            <a:r>
              <a:rPr sz="1200" spc="-10" dirty="0">
                <a:latin typeface="Arial"/>
                <a:cs typeface="Arial"/>
              </a:rPr>
              <a:t>ca%20MG%20-%20Cursul%20V.pdf</a:t>
            </a:r>
            <a:endParaRPr sz="1200">
              <a:latin typeface="Arial"/>
              <a:cs typeface="Arial"/>
            </a:endParaRPr>
          </a:p>
        </p:txBody>
      </p:sp>
      <p:sp>
        <p:nvSpPr>
          <p:cNvPr id="5" name="object 5"/>
          <p:cNvSpPr txBox="1"/>
          <p:nvPr/>
        </p:nvSpPr>
        <p:spPr>
          <a:xfrm>
            <a:off x="5155438" y="1023620"/>
            <a:ext cx="3432810" cy="879475"/>
          </a:xfrm>
          <a:prstGeom prst="rect">
            <a:avLst/>
          </a:prstGeom>
        </p:spPr>
        <p:txBody>
          <a:bodyPr vert="horz" wrap="square" lIns="0" tIns="13335" rIns="0" bIns="0" rtlCol="0">
            <a:spAutoFit/>
          </a:bodyPr>
          <a:lstStyle/>
          <a:p>
            <a:pPr marL="12700" marR="5080">
              <a:lnSpc>
                <a:spcPct val="100000"/>
              </a:lnSpc>
              <a:spcBef>
                <a:spcPts val="105"/>
              </a:spcBef>
            </a:pPr>
            <a:r>
              <a:rPr sz="1400" spc="-20" dirty="0">
                <a:latin typeface="Arial"/>
                <a:cs typeface="Arial"/>
              </a:rPr>
              <a:t>Valorile </a:t>
            </a:r>
            <a:r>
              <a:rPr sz="1400" spc="-5" dirty="0">
                <a:latin typeface="Arial"/>
                <a:cs typeface="Arial"/>
              </a:rPr>
              <a:t>sodiului </a:t>
            </a:r>
            <a:r>
              <a:rPr sz="1400" spc="-235" dirty="0">
                <a:latin typeface="Arial"/>
                <a:cs typeface="Arial"/>
              </a:rPr>
              <a:t>și </a:t>
            </a:r>
            <a:r>
              <a:rPr sz="1400" spc="-5" dirty="0">
                <a:latin typeface="Arial"/>
                <a:cs typeface="Arial"/>
              </a:rPr>
              <a:t>potasiului seric la 235 </a:t>
            </a:r>
            <a:r>
              <a:rPr sz="1400" spc="-60" dirty="0">
                <a:latin typeface="Arial"/>
                <a:cs typeface="Arial"/>
              </a:rPr>
              <a:t>de  </a:t>
            </a:r>
            <a:r>
              <a:rPr sz="1400" spc="-95" dirty="0">
                <a:latin typeface="Arial"/>
                <a:cs typeface="Arial"/>
              </a:rPr>
              <a:t>pacienți </a:t>
            </a:r>
            <a:r>
              <a:rPr sz="1400" dirty="0">
                <a:latin typeface="Arial"/>
                <a:cs typeface="Arial"/>
              </a:rPr>
              <a:t>cu </a:t>
            </a:r>
            <a:r>
              <a:rPr sz="1400" spc="-105" dirty="0">
                <a:latin typeface="Arial"/>
                <a:cs typeface="Arial"/>
              </a:rPr>
              <a:t>afecțiuni </a:t>
            </a:r>
            <a:r>
              <a:rPr sz="1400" spc="-5" dirty="0">
                <a:latin typeface="Arial"/>
                <a:cs typeface="Arial"/>
              </a:rPr>
              <a:t>hepato-renale. Nu  există </a:t>
            </a:r>
            <a:r>
              <a:rPr sz="1400" spc="-75" dirty="0">
                <a:latin typeface="Arial"/>
                <a:cs typeface="Arial"/>
              </a:rPr>
              <a:t>corelație, </a:t>
            </a:r>
            <a:r>
              <a:rPr sz="1400" spc="-5" dirty="0">
                <a:latin typeface="Arial"/>
                <a:cs typeface="Arial"/>
              </a:rPr>
              <a:t>deoarece punctele norului  sunt distribuite</a:t>
            </a:r>
            <a:r>
              <a:rPr sz="1400" spc="-75" dirty="0">
                <a:latin typeface="Arial"/>
                <a:cs typeface="Arial"/>
              </a:rPr>
              <a:t> </a:t>
            </a:r>
            <a:r>
              <a:rPr sz="1400" spc="-10" dirty="0">
                <a:latin typeface="Arial"/>
                <a:cs typeface="Arial"/>
              </a:rPr>
              <a:t>întâmplător.</a:t>
            </a:r>
            <a:endParaRPr sz="1400">
              <a:latin typeface="Arial"/>
              <a:cs typeface="Arial"/>
            </a:endParaRPr>
          </a:p>
        </p:txBody>
      </p:sp>
      <p:sp>
        <p:nvSpPr>
          <p:cNvPr id="6" name="object 6"/>
          <p:cNvSpPr txBox="1"/>
          <p:nvPr/>
        </p:nvSpPr>
        <p:spPr>
          <a:xfrm>
            <a:off x="412495" y="4178300"/>
            <a:ext cx="2783840" cy="130683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Arial"/>
                <a:cs typeface="Arial"/>
              </a:rPr>
              <a:t>Graficul </a:t>
            </a:r>
            <a:r>
              <a:rPr sz="1400" spc="-5" dirty="0">
                <a:latin typeface="Arial"/>
                <a:cs typeface="Arial"/>
              </a:rPr>
              <a:t>de </a:t>
            </a:r>
            <a:r>
              <a:rPr sz="1400" spc="-85" dirty="0">
                <a:latin typeface="Arial"/>
                <a:cs typeface="Arial"/>
              </a:rPr>
              <a:t>corelație </a:t>
            </a:r>
            <a:r>
              <a:rPr sz="1400" dirty="0">
                <a:latin typeface="Arial"/>
                <a:cs typeface="Arial"/>
              </a:rPr>
              <a:t>între </a:t>
            </a:r>
            <a:r>
              <a:rPr sz="1400" spc="-5" dirty="0">
                <a:latin typeface="Arial"/>
                <a:cs typeface="Arial"/>
              </a:rPr>
              <a:t>viteza</a:t>
            </a:r>
            <a:r>
              <a:rPr sz="1400" spc="-95" dirty="0">
                <a:latin typeface="Arial"/>
                <a:cs typeface="Arial"/>
              </a:rPr>
              <a:t> </a:t>
            </a:r>
            <a:r>
              <a:rPr sz="1400" spc="-40" dirty="0">
                <a:latin typeface="Arial"/>
                <a:cs typeface="Arial"/>
              </a:rPr>
              <a:t>de  </a:t>
            </a:r>
            <a:r>
              <a:rPr sz="1400" spc="-5" dirty="0">
                <a:latin typeface="Arial"/>
                <a:cs typeface="Arial"/>
              </a:rPr>
              <a:t>sedimentare </a:t>
            </a:r>
            <a:r>
              <a:rPr sz="1400" dirty="0">
                <a:latin typeface="Arial"/>
                <a:cs typeface="Arial"/>
              </a:rPr>
              <a:t>a </a:t>
            </a:r>
            <a:r>
              <a:rPr sz="1400" spc="-5" dirty="0">
                <a:latin typeface="Arial"/>
                <a:cs typeface="Arial"/>
              </a:rPr>
              <a:t>hematiilor </a:t>
            </a:r>
            <a:r>
              <a:rPr sz="1400" dirty="0">
                <a:latin typeface="Arial"/>
                <a:cs typeface="Arial"/>
              </a:rPr>
              <a:t>la o </a:t>
            </a:r>
            <a:r>
              <a:rPr sz="1400" spc="-5" dirty="0">
                <a:latin typeface="Arial"/>
                <a:cs typeface="Arial"/>
              </a:rPr>
              <a:t>oră</a:t>
            </a:r>
            <a:r>
              <a:rPr sz="1400" spc="-145" dirty="0">
                <a:latin typeface="Arial"/>
                <a:cs typeface="Arial"/>
              </a:rPr>
              <a:t> </a:t>
            </a:r>
            <a:r>
              <a:rPr sz="1400" spc="-320" dirty="0">
                <a:latin typeface="Arial"/>
                <a:cs typeface="Arial"/>
              </a:rPr>
              <a:t>și  </a:t>
            </a:r>
            <a:r>
              <a:rPr sz="1400" spc="-5" dirty="0">
                <a:latin typeface="Arial"/>
                <a:cs typeface="Arial"/>
              </a:rPr>
              <a:t>la două ore la 292 de </a:t>
            </a:r>
            <a:r>
              <a:rPr sz="1400" spc="-95" dirty="0">
                <a:latin typeface="Arial"/>
                <a:cs typeface="Arial"/>
              </a:rPr>
              <a:t>pacienți </a:t>
            </a:r>
            <a:r>
              <a:rPr sz="1400" dirty="0">
                <a:latin typeface="Arial"/>
                <a:cs typeface="Arial"/>
              </a:rPr>
              <a:t>cu  </a:t>
            </a:r>
            <a:r>
              <a:rPr sz="1400" spc="-5" dirty="0">
                <a:latin typeface="Arial"/>
                <a:cs typeface="Arial"/>
              </a:rPr>
              <a:t>diferite </a:t>
            </a:r>
            <a:r>
              <a:rPr sz="1400" spc="-90" dirty="0">
                <a:latin typeface="Arial"/>
                <a:cs typeface="Arial"/>
              </a:rPr>
              <a:t>afecțiuni. </a:t>
            </a:r>
            <a:r>
              <a:rPr sz="1400" spc="-5" dirty="0">
                <a:latin typeface="Arial"/>
                <a:cs typeface="Arial"/>
              </a:rPr>
              <a:t>Norul foarte  alungit </a:t>
            </a:r>
            <a:r>
              <a:rPr sz="1400" spc="-235" dirty="0">
                <a:latin typeface="Arial"/>
                <a:cs typeface="Arial"/>
              </a:rPr>
              <a:t>și</a:t>
            </a:r>
            <a:r>
              <a:rPr sz="1400" spc="-85" dirty="0">
                <a:latin typeface="Arial"/>
                <a:cs typeface="Arial"/>
              </a:rPr>
              <a:t> </a:t>
            </a:r>
            <a:r>
              <a:rPr sz="1400" spc="-110" dirty="0">
                <a:latin typeface="Arial"/>
                <a:cs typeface="Arial"/>
              </a:rPr>
              <a:t>subțire </a:t>
            </a:r>
            <a:r>
              <a:rPr sz="1400" spc="-5" dirty="0">
                <a:latin typeface="Arial"/>
                <a:cs typeface="Arial"/>
              </a:rPr>
              <a:t>arată </a:t>
            </a:r>
            <a:r>
              <a:rPr sz="1400" spc="-90" dirty="0">
                <a:latin typeface="Arial"/>
                <a:cs typeface="Arial"/>
              </a:rPr>
              <a:t>tendința </a:t>
            </a:r>
            <a:r>
              <a:rPr sz="1400" spc="-5" dirty="0">
                <a:latin typeface="Arial"/>
                <a:cs typeface="Arial"/>
              </a:rPr>
              <a:t>de  </a:t>
            </a:r>
            <a:r>
              <a:rPr sz="1400" spc="-85" dirty="0">
                <a:latin typeface="Arial"/>
                <a:cs typeface="Arial"/>
              </a:rPr>
              <a:t>corelație</a:t>
            </a:r>
            <a:endParaRPr sz="14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9144000" cy="5135880"/>
            </a:xfrm>
            <a:custGeom>
              <a:avLst/>
              <a:gdLst/>
              <a:ahLst/>
              <a:cxnLst/>
              <a:rect l="l" t="t" r="r" b="b"/>
              <a:pathLst>
                <a:path w="9144000" h="5135880">
                  <a:moveTo>
                    <a:pt x="9144000" y="0"/>
                  </a:moveTo>
                  <a:lnTo>
                    <a:pt x="0" y="0"/>
                  </a:lnTo>
                  <a:lnTo>
                    <a:pt x="0" y="5135880"/>
                  </a:lnTo>
                  <a:lnTo>
                    <a:pt x="9144000" y="5135880"/>
                  </a:lnTo>
                  <a:lnTo>
                    <a:pt x="9144000" y="0"/>
                  </a:lnTo>
                  <a:close/>
                </a:path>
              </a:pathLst>
            </a:custGeom>
            <a:solidFill>
              <a:srgbClr val="000000"/>
            </a:solidFill>
          </p:spPr>
          <p:txBody>
            <a:bodyPr wrap="square" lIns="0" tIns="0" rIns="0" bIns="0" rtlCol="0"/>
            <a:lstStyle/>
            <a:p>
              <a:endParaRPr/>
            </a:p>
          </p:txBody>
        </p:sp>
        <p:sp>
          <p:nvSpPr>
            <p:cNvPr id="5" name="object 5"/>
            <p:cNvSpPr/>
            <p:nvPr/>
          </p:nvSpPr>
          <p:spPr>
            <a:xfrm>
              <a:off x="0" y="5105369"/>
              <a:ext cx="9143999" cy="1105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128259"/>
              <a:ext cx="9144000" cy="45720"/>
            </a:xfrm>
            <a:custGeom>
              <a:avLst/>
              <a:gdLst/>
              <a:ahLst/>
              <a:cxnLst/>
              <a:rect l="l" t="t" r="r" b="b"/>
              <a:pathLst>
                <a:path w="9144000" h="45720">
                  <a:moveTo>
                    <a:pt x="9144000" y="0"/>
                  </a:moveTo>
                  <a:lnTo>
                    <a:pt x="0" y="0"/>
                  </a:lnTo>
                  <a:lnTo>
                    <a:pt x="0" y="45719"/>
                  </a:lnTo>
                  <a:lnTo>
                    <a:pt x="9144000" y="45719"/>
                  </a:lnTo>
                  <a:lnTo>
                    <a:pt x="9144000" y="0"/>
                  </a:lnTo>
                  <a:close/>
                </a:path>
              </a:pathLst>
            </a:custGeom>
            <a:solidFill>
              <a:srgbClr val="FFFFFF"/>
            </a:solidFill>
          </p:spPr>
          <p:txBody>
            <a:bodyPr wrap="square" lIns="0" tIns="0" rIns="0" bIns="0" rtlCol="0"/>
            <a:lstStyle/>
            <a:p>
              <a:endParaRPr/>
            </a:p>
          </p:txBody>
        </p:sp>
        <p:sp>
          <p:nvSpPr>
            <p:cNvPr id="7" name="object 7"/>
            <p:cNvSpPr/>
            <p:nvPr/>
          </p:nvSpPr>
          <p:spPr>
            <a:xfrm>
              <a:off x="397763" y="1708378"/>
              <a:ext cx="4851654" cy="714019"/>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906576" y="2733548"/>
            <a:ext cx="7363459" cy="2159000"/>
          </a:xfrm>
          <a:prstGeom prst="rect">
            <a:avLst/>
          </a:prstGeom>
        </p:spPr>
        <p:txBody>
          <a:bodyPr vert="horz" wrap="square" lIns="0" tIns="12065" rIns="0" bIns="0" rtlCol="0">
            <a:spAutoFit/>
          </a:bodyPr>
          <a:lstStyle/>
          <a:p>
            <a:pPr marL="12700" marR="5080">
              <a:lnSpc>
                <a:spcPct val="100000"/>
              </a:lnSpc>
              <a:spcBef>
                <a:spcPts val="95"/>
              </a:spcBef>
            </a:pPr>
            <a:r>
              <a:rPr sz="2800" spc="-5" dirty="0">
                <a:solidFill>
                  <a:srgbClr val="FFFFFF"/>
                </a:solidFill>
              </a:rPr>
              <a:t>Pasul următor în analiza legăturii dintre </a:t>
            </a:r>
            <a:r>
              <a:rPr sz="2800" dirty="0">
                <a:solidFill>
                  <a:srgbClr val="FFFFFF"/>
                </a:solidFill>
              </a:rPr>
              <a:t>două  variabile statistice, atunci când acestea sunt  </a:t>
            </a:r>
            <a:r>
              <a:rPr sz="2800" spc="-5" dirty="0">
                <a:solidFill>
                  <a:srgbClr val="FFFFFF"/>
                </a:solidFill>
              </a:rPr>
              <a:t>corelate, </a:t>
            </a:r>
            <a:r>
              <a:rPr sz="2800" b="1" spc="-5" dirty="0">
                <a:solidFill>
                  <a:srgbClr val="FFFF00"/>
                </a:solidFill>
              </a:rPr>
              <a:t>este să se stabilească concret natura  legăturii liniare dintre ele</a:t>
            </a:r>
            <a:r>
              <a:rPr sz="2800" spc="-5" dirty="0">
                <a:solidFill>
                  <a:srgbClr val="FFFFFF"/>
                </a:solidFill>
              </a:rPr>
              <a:t>, </a:t>
            </a:r>
            <a:r>
              <a:rPr sz="2800" dirty="0">
                <a:solidFill>
                  <a:srgbClr val="FFFFFF"/>
                </a:solidFill>
              </a:rPr>
              <a:t>aceasta </a:t>
            </a:r>
            <a:r>
              <a:rPr sz="2800" spc="-5" dirty="0">
                <a:solidFill>
                  <a:srgbClr val="FFFFFF"/>
                </a:solidFill>
              </a:rPr>
              <a:t>fiind  </a:t>
            </a:r>
            <a:r>
              <a:rPr sz="2800" b="1" i="1" dirty="0">
                <a:solidFill>
                  <a:srgbClr val="99FF99"/>
                </a:solidFill>
              </a:rPr>
              <a:t>descrisă </a:t>
            </a:r>
            <a:r>
              <a:rPr sz="2800" spc="-5" dirty="0">
                <a:solidFill>
                  <a:srgbClr val="FFFFFF"/>
                </a:solidFill>
              </a:rPr>
              <a:t>cu ajutorul </a:t>
            </a:r>
            <a:r>
              <a:rPr sz="2800" b="1" i="1" spc="-5" dirty="0">
                <a:solidFill>
                  <a:srgbClr val="99FF99"/>
                </a:solidFill>
              </a:rPr>
              <a:t>unei </a:t>
            </a:r>
            <a:r>
              <a:rPr sz="2800" b="1" i="1" spc="-225" dirty="0">
                <a:solidFill>
                  <a:srgbClr val="99FF99"/>
                </a:solidFill>
              </a:rPr>
              <a:t>ecuații</a:t>
            </a:r>
            <a:r>
              <a:rPr sz="2800" b="1" i="1" spc="10" dirty="0">
                <a:solidFill>
                  <a:srgbClr val="99FF99"/>
                </a:solidFill>
              </a:rPr>
              <a:t> </a:t>
            </a:r>
            <a:r>
              <a:rPr sz="2800" b="1" i="1" spc="-5" dirty="0">
                <a:solidFill>
                  <a:srgbClr val="99FF99"/>
                </a:solidFill>
              </a:rPr>
              <a:t>matematice</a:t>
            </a:r>
            <a:r>
              <a:rPr sz="2800" spc="-5" dirty="0">
                <a:solidFill>
                  <a:srgbClr val="FFFFFF"/>
                </a:solidFill>
              </a:rPr>
              <a:t>.</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0"/>
            <a:ext cx="6884669" cy="552462"/>
          </a:xfrm>
          <a:prstGeom prst="rect">
            <a:avLst/>
          </a:prstGeom>
          <a:blipFill>
            <a:blip r:embed="rId2" cstate="print"/>
            <a:stretch>
              <a:fillRect/>
            </a:stretch>
          </a:blipFill>
        </p:spPr>
        <p:txBody>
          <a:bodyPr wrap="square" lIns="0" tIns="0" rIns="0" bIns="0" rtlCol="0">
            <a:scene3d>
              <a:camera prst="orthographicFront"/>
              <a:lightRig rig="flat" dir="tl">
                <a:rot lat="0" lon="0" rev="6600000"/>
              </a:lightRig>
            </a:scene3d>
            <a:sp3d extrusionH="25400" contourW="8890">
              <a:bevelT w="38100" h="31750"/>
              <a:contourClr>
                <a:schemeClr val="accent2">
                  <a:shade val="75000"/>
                </a:schemeClr>
              </a:contourClr>
            </a:sp3d>
          </a:bodyPr>
          <a:lstStyle/>
          <a:p>
            <a:endParaRPr b="1" dirty="0">
              <a:ln w="11430">
                <a:solidFill>
                  <a:schemeClr val="tx1">
                    <a:lumMod val="50000"/>
                    <a:lumOff val="50000"/>
                  </a:schemeClr>
                </a:solidFill>
              </a:ln>
              <a:effectLst>
                <a:outerShdw blurRad="50800" dist="39000" dir="5460000" algn="tl">
                  <a:srgbClr val="000000">
                    <a:alpha val="38000"/>
                  </a:srgbClr>
                </a:outerShdw>
              </a:effectLst>
            </a:endParaRPr>
          </a:p>
        </p:txBody>
      </p:sp>
      <p:sp>
        <p:nvSpPr>
          <p:cNvPr id="3" name="object 3"/>
          <p:cNvSpPr txBox="1">
            <a:spLocks noGrp="1"/>
          </p:cNvSpPr>
          <p:nvPr>
            <p:ph type="title"/>
          </p:nvPr>
        </p:nvSpPr>
        <p:spPr>
          <a:xfrm>
            <a:off x="0" y="1600200"/>
            <a:ext cx="3998570" cy="382797"/>
          </a:xfrm>
          <a:prstGeom prst="rect">
            <a:avLst/>
          </a:prstGeom>
        </p:spPr>
        <p:txBody>
          <a:bodyPr vert="horz" wrap="square" lIns="0" tIns="13335" rIns="0" bIns="0" rtlCol="0">
            <a:spAutoFit/>
          </a:bodyPr>
          <a:lstStyle/>
          <a:p>
            <a:pPr marL="12700">
              <a:lnSpc>
                <a:spcPct val="100000"/>
              </a:lnSpc>
              <a:spcBef>
                <a:spcPts val="105"/>
              </a:spcBef>
              <a:tabLst>
                <a:tab pos="332105" algn="l"/>
              </a:tabLst>
            </a:pPr>
            <a:r>
              <a:rPr sz="2400" b="1" spc="25" dirty="0" smtClean="0">
                <a:latin typeface="Carlito"/>
                <a:cs typeface="Carlito"/>
              </a:rPr>
              <a:t>U</a:t>
            </a:r>
            <a:r>
              <a:rPr sz="2400" b="1" spc="25" dirty="0" smtClean="0"/>
              <a:t>n </a:t>
            </a:r>
            <a:r>
              <a:rPr sz="2400" b="1" spc="-5" dirty="0"/>
              <a:t>eşantion de </a:t>
            </a:r>
            <a:r>
              <a:rPr sz="2400" b="1" dirty="0">
                <a:solidFill>
                  <a:srgbClr val="FF00FF"/>
                </a:solidFill>
              </a:rPr>
              <a:t>n</a:t>
            </a:r>
            <a:r>
              <a:rPr sz="2400" b="1" spc="-114" dirty="0"/>
              <a:t> </a:t>
            </a:r>
            <a:r>
              <a:rPr sz="2400" b="1" spc="-5" dirty="0"/>
              <a:t>indivizi</a:t>
            </a:r>
            <a:endParaRPr sz="2400" b="1" dirty="0">
              <a:latin typeface="Carlito"/>
              <a:cs typeface="Carlito"/>
            </a:endParaRPr>
          </a:p>
        </p:txBody>
      </p:sp>
      <p:sp>
        <p:nvSpPr>
          <p:cNvPr id="4" name="object 4"/>
          <p:cNvSpPr txBox="1"/>
          <p:nvPr/>
        </p:nvSpPr>
        <p:spPr>
          <a:xfrm>
            <a:off x="268630" y="2260803"/>
            <a:ext cx="2186305" cy="848994"/>
          </a:xfrm>
          <a:prstGeom prst="rect">
            <a:avLst/>
          </a:prstGeom>
        </p:spPr>
        <p:txBody>
          <a:bodyPr vert="horz" wrap="square" lIns="0" tIns="12700" rIns="0" bIns="0" rtlCol="0">
            <a:spAutoFit/>
          </a:bodyPr>
          <a:lstStyle/>
          <a:p>
            <a:pPr marL="12700">
              <a:lnSpc>
                <a:spcPct val="100000"/>
              </a:lnSpc>
              <a:spcBef>
                <a:spcPts val="100"/>
              </a:spcBef>
              <a:tabLst>
                <a:tab pos="332105" algn="l"/>
              </a:tabLst>
            </a:pPr>
            <a:r>
              <a:rPr sz="1450" spc="-385" dirty="0">
                <a:solidFill>
                  <a:srgbClr val="EFAC00"/>
                </a:solidFill>
                <a:latin typeface="Arial"/>
                <a:cs typeface="Arial"/>
              </a:rPr>
              <a:t>	</a:t>
            </a:r>
            <a:r>
              <a:rPr sz="1800" spc="-10" dirty="0">
                <a:latin typeface="Arial"/>
                <a:cs typeface="Arial"/>
              </a:rPr>
              <a:t>două</a:t>
            </a:r>
            <a:r>
              <a:rPr sz="1800" spc="-20" dirty="0">
                <a:latin typeface="Arial"/>
                <a:cs typeface="Arial"/>
              </a:rPr>
              <a:t> </a:t>
            </a:r>
            <a:r>
              <a:rPr sz="1800" spc="-5" dirty="0">
                <a:latin typeface="Arial"/>
                <a:cs typeface="Arial"/>
              </a:rPr>
              <a:t>caracteristici</a:t>
            </a:r>
            <a:endParaRPr sz="1800" dirty="0">
              <a:latin typeface="Arial"/>
              <a:cs typeface="Arial"/>
            </a:endParaRPr>
          </a:p>
          <a:p>
            <a:pPr marL="12700">
              <a:lnSpc>
                <a:spcPct val="100000"/>
              </a:lnSpc>
              <a:spcBef>
                <a:spcPts val="5"/>
              </a:spcBef>
            </a:pPr>
            <a:r>
              <a:rPr sz="1800" b="1" dirty="0">
                <a:latin typeface="Arial"/>
                <a:cs typeface="Arial"/>
              </a:rPr>
              <a:t>X </a:t>
            </a:r>
            <a:r>
              <a:rPr sz="1800" b="1" spc="-5" dirty="0">
                <a:latin typeface="Arial"/>
                <a:cs typeface="Arial"/>
              </a:rPr>
              <a:t>(x</a:t>
            </a:r>
            <a:r>
              <a:rPr sz="1050" b="1" spc="-5" dirty="0">
                <a:latin typeface="Arial"/>
                <a:cs typeface="Arial"/>
              </a:rPr>
              <a:t>1</a:t>
            </a:r>
            <a:r>
              <a:rPr sz="1800" b="1" spc="-5" dirty="0">
                <a:latin typeface="Arial"/>
                <a:cs typeface="Arial"/>
              </a:rPr>
              <a:t>, x</a:t>
            </a:r>
            <a:r>
              <a:rPr sz="1050" b="1" spc="-5" dirty="0">
                <a:latin typeface="Arial"/>
                <a:cs typeface="Arial"/>
              </a:rPr>
              <a:t>2</a:t>
            </a:r>
            <a:r>
              <a:rPr sz="1800" b="1" spc="-5" dirty="0">
                <a:latin typeface="Arial"/>
                <a:cs typeface="Arial"/>
              </a:rPr>
              <a:t>, </a:t>
            </a:r>
            <a:r>
              <a:rPr sz="1800" b="1" dirty="0">
                <a:latin typeface="Arial"/>
                <a:cs typeface="Arial"/>
              </a:rPr>
              <a:t>...,</a:t>
            </a:r>
            <a:r>
              <a:rPr sz="1800" b="1" spc="-70" dirty="0">
                <a:latin typeface="Arial"/>
                <a:cs typeface="Arial"/>
              </a:rPr>
              <a:t> </a:t>
            </a:r>
            <a:r>
              <a:rPr sz="1800" b="1" dirty="0">
                <a:latin typeface="Arial"/>
                <a:cs typeface="Arial"/>
              </a:rPr>
              <a:t>x</a:t>
            </a:r>
            <a:r>
              <a:rPr sz="1050" b="1" dirty="0">
                <a:latin typeface="Arial"/>
                <a:cs typeface="Arial"/>
              </a:rPr>
              <a:t>n</a:t>
            </a:r>
            <a:r>
              <a:rPr sz="1800" b="1" dirty="0">
                <a:latin typeface="Arial"/>
                <a:cs typeface="Arial"/>
              </a:rPr>
              <a:t>)</a:t>
            </a:r>
            <a:endParaRPr sz="1800" dirty="0">
              <a:latin typeface="Arial"/>
              <a:cs typeface="Arial"/>
            </a:endParaRPr>
          </a:p>
          <a:p>
            <a:pPr marL="12700">
              <a:lnSpc>
                <a:spcPct val="100000"/>
              </a:lnSpc>
            </a:pPr>
            <a:r>
              <a:rPr sz="1800" b="1" dirty="0">
                <a:latin typeface="Arial"/>
                <a:cs typeface="Arial"/>
              </a:rPr>
              <a:t>Y </a:t>
            </a:r>
            <a:r>
              <a:rPr sz="1800" b="1" spc="-5" dirty="0">
                <a:latin typeface="Arial"/>
                <a:cs typeface="Arial"/>
              </a:rPr>
              <a:t>(y</a:t>
            </a:r>
            <a:r>
              <a:rPr sz="1050" b="1" spc="-5" dirty="0">
                <a:latin typeface="Arial"/>
                <a:cs typeface="Arial"/>
              </a:rPr>
              <a:t>1</a:t>
            </a:r>
            <a:r>
              <a:rPr sz="1800" b="1" spc="-5" dirty="0">
                <a:latin typeface="Arial"/>
                <a:cs typeface="Arial"/>
              </a:rPr>
              <a:t>, </a:t>
            </a:r>
            <a:r>
              <a:rPr sz="1800" b="1" spc="-10" dirty="0">
                <a:latin typeface="Arial"/>
                <a:cs typeface="Arial"/>
              </a:rPr>
              <a:t>y</a:t>
            </a:r>
            <a:r>
              <a:rPr sz="1100" b="1" spc="-10" dirty="0">
                <a:latin typeface="Arial"/>
                <a:cs typeface="Arial"/>
              </a:rPr>
              <a:t>2</a:t>
            </a:r>
            <a:r>
              <a:rPr sz="1800" b="1" spc="-10" dirty="0">
                <a:latin typeface="Arial"/>
                <a:cs typeface="Arial"/>
              </a:rPr>
              <a:t>, </a:t>
            </a:r>
            <a:r>
              <a:rPr sz="1800" b="1" dirty="0">
                <a:latin typeface="Arial"/>
                <a:cs typeface="Arial"/>
              </a:rPr>
              <a:t>...,</a:t>
            </a:r>
            <a:r>
              <a:rPr sz="1800" b="1" spc="-80" dirty="0">
                <a:latin typeface="Arial"/>
                <a:cs typeface="Arial"/>
              </a:rPr>
              <a:t> </a:t>
            </a:r>
            <a:r>
              <a:rPr sz="1800" b="1" spc="-10" dirty="0">
                <a:latin typeface="Arial"/>
                <a:cs typeface="Arial"/>
              </a:rPr>
              <a:t>y</a:t>
            </a:r>
            <a:r>
              <a:rPr sz="1200" b="1" spc="-10" dirty="0">
                <a:latin typeface="Arial"/>
                <a:cs typeface="Arial"/>
              </a:rPr>
              <a:t>n</a:t>
            </a:r>
            <a:r>
              <a:rPr sz="1800" b="1" spc="-10" dirty="0">
                <a:latin typeface="Arial"/>
                <a:cs typeface="Arial"/>
              </a:rPr>
              <a:t>)</a:t>
            </a:r>
            <a:endParaRPr sz="1800" dirty="0">
              <a:latin typeface="Arial"/>
              <a:cs typeface="Arial"/>
            </a:endParaRPr>
          </a:p>
        </p:txBody>
      </p:sp>
      <p:sp>
        <p:nvSpPr>
          <p:cNvPr id="5" name="object 5"/>
          <p:cNvSpPr txBox="1"/>
          <p:nvPr/>
        </p:nvSpPr>
        <p:spPr>
          <a:xfrm>
            <a:off x="4191000" y="2057400"/>
            <a:ext cx="2794635" cy="751488"/>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Arial"/>
                <a:cs typeface="Arial"/>
              </a:rPr>
              <a:t>două </a:t>
            </a:r>
            <a:r>
              <a:rPr sz="2400" b="1" spc="-5" dirty="0">
                <a:latin typeface="Arial"/>
                <a:cs typeface="Arial"/>
              </a:rPr>
              <a:t>serii de date</a:t>
            </a:r>
            <a:r>
              <a:rPr sz="2400" b="1" spc="20" dirty="0">
                <a:latin typeface="Arial"/>
                <a:cs typeface="Arial"/>
              </a:rPr>
              <a:t> </a:t>
            </a:r>
            <a:r>
              <a:rPr sz="2400" b="1" spc="-5" dirty="0">
                <a:latin typeface="Arial"/>
                <a:cs typeface="Arial"/>
              </a:rPr>
              <a:t>statistice</a:t>
            </a:r>
            <a:endParaRPr sz="2400" b="1" dirty="0">
              <a:latin typeface="Arial"/>
              <a:cs typeface="Arial"/>
            </a:endParaRPr>
          </a:p>
        </p:txBody>
      </p:sp>
      <p:sp>
        <p:nvSpPr>
          <p:cNvPr id="6" name="object 6"/>
          <p:cNvSpPr txBox="1"/>
          <p:nvPr/>
        </p:nvSpPr>
        <p:spPr>
          <a:xfrm>
            <a:off x="268630" y="3274822"/>
            <a:ext cx="8743950" cy="995044"/>
          </a:xfrm>
          <a:prstGeom prst="rect">
            <a:avLst/>
          </a:prstGeom>
        </p:spPr>
        <p:txBody>
          <a:bodyPr vert="horz" wrap="square" lIns="0" tIns="25400" rIns="0" bIns="0" rtlCol="0">
            <a:spAutoFit/>
          </a:bodyPr>
          <a:lstStyle/>
          <a:p>
            <a:pPr marL="12700" marR="5080">
              <a:lnSpc>
                <a:spcPts val="1870"/>
              </a:lnSpc>
              <a:spcBef>
                <a:spcPts val="200"/>
              </a:spcBef>
              <a:buAutoNum type="arabicPeriod"/>
              <a:tabLst>
                <a:tab pos="240029" algn="l"/>
              </a:tabLst>
            </a:pPr>
            <a:r>
              <a:rPr sz="1600" b="1" spc="-5" dirty="0">
                <a:latin typeface="Arial"/>
                <a:cs typeface="Arial"/>
              </a:rPr>
              <a:t>Stabilirea </a:t>
            </a:r>
            <a:r>
              <a:rPr sz="1600" b="1" spc="-10" dirty="0">
                <a:latin typeface="Arial"/>
                <a:cs typeface="Arial"/>
              </a:rPr>
              <a:t>existenţei unei </a:t>
            </a:r>
            <a:r>
              <a:rPr sz="1600" b="1" spc="-5" dirty="0">
                <a:solidFill>
                  <a:srgbClr val="FF0000"/>
                </a:solidFill>
                <a:latin typeface="Arial"/>
                <a:cs typeface="Arial"/>
              </a:rPr>
              <a:t>legături </a:t>
            </a:r>
            <a:r>
              <a:rPr sz="1600" b="1" spc="-5" dirty="0">
                <a:latin typeface="Arial"/>
                <a:cs typeface="Arial"/>
              </a:rPr>
              <a:t>între </a:t>
            </a:r>
            <a:r>
              <a:rPr sz="1600" b="1" spc="-10" dirty="0">
                <a:latin typeface="Arial"/>
                <a:cs typeface="Arial"/>
              </a:rPr>
              <a:t>cele </a:t>
            </a:r>
            <a:r>
              <a:rPr sz="1600" b="1" spc="-5" dirty="0">
                <a:latin typeface="Arial"/>
                <a:cs typeface="Arial"/>
              </a:rPr>
              <a:t>două </a:t>
            </a:r>
            <a:r>
              <a:rPr sz="1600" b="1" spc="-15" dirty="0">
                <a:latin typeface="Arial"/>
                <a:cs typeface="Arial"/>
              </a:rPr>
              <a:t>variabile </a:t>
            </a:r>
            <a:r>
              <a:rPr sz="1600" b="1" spc="-5" dirty="0">
                <a:latin typeface="Arial"/>
                <a:cs typeface="Arial"/>
              </a:rPr>
              <a:t>şi a </a:t>
            </a:r>
            <a:r>
              <a:rPr sz="1600" b="1" spc="-10" dirty="0">
                <a:latin typeface="Arial"/>
                <a:cs typeface="Arial"/>
              </a:rPr>
              <a:t>modalităţilor </a:t>
            </a:r>
            <a:r>
              <a:rPr sz="1600" b="1" spc="-5" dirty="0">
                <a:latin typeface="Arial"/>
                <a:cs typeface="Arial"/>
              </a:rPr>
              <a:t>de </a:t>
            </a:r>
            <a:r>
              <a:rPr sz="1600" b="1" spc="-10" dirty="0">
                <a:latin typeface="Arial"/>
                <a:cs typeface="Arial"/>
              </a:rPr>
              <a:t>măsurare  </a:t>
            </a:r>
            <a:r>
              <a:rPr sz="1600" b="1" spc="-5" dirty="0">
                <a:latin typeface="Arial"/>
                <a:cs typeface="Arial"/>
              </a:rPr>
              <a:t>a </a:t>
            </a:r>
            <a:r>
              <a:rPr sz="1600" b="1" spc="-10" dirty="0">
                <a:latin typeface="Arial"/>
                <a:cs typeface="Arial"/>
              </a:rPr>
              <a:t>intensităţii acestei</a:t>
            </a:r>
            <a:r>
              <a:rPr sz="1600" b="1" spc="80" dirty="0">
                <a:latin typeface="Arial"/>
                <a:cs typeface="Arial"/>
              </a:rPr>
              <a:t> </a:t>
            </a:r>
            <a:r>
              <a:rPr sz="1600" b="1" spc="-5" dirty="0">
                <a:latin typeface="Arial"/>
                <a:cs typeface="Arial"/>
              </a:rPr>
              <a:t>legături.</a:t>
            </a:r>
            <a:endParaRPr sz="1600" dirty="0">
              <a:latin typeface="Arial"/>
              <a:cs typeface="Arial"/>
            </a:endParaRPr>
          </a:p>
          <a:p>
            <a:pPr marL="239395" indent="-227329">
              <a:lnSpc>
                <a:spcPts val="1895"/>
              </a:lnSpc>
              <a:buAutoNum type="arabicPeriod"/>
              <a:tabLst>
                <a:tab pos="240029" algn="l"/>
              </a:tabLst>
            </a:pPr>
            <a:r>
              <a:rPr sz="1600" b="1" spc="-5" dirty="0">
                <a:solidFill>
                  <a:srgbClr val="FF00FF"/>
                </a:solidFill>
                <a:latin typeface="Arial"/>
                <a:cs typeface="Arial"/>
              </a:rPr>
              <a:t>Stabilirea </a:t>
            </a:r>
            <a:r>
              <a:rPr sz="1600" b="1" spc="-10" dirty="0">
                <a:solidFill>
                  <a:srgbClr val="FF00FF"/>
                </a:solidFill>
                <a:latin typeface="Arial"/>
                <a:cs typeface="Arial"/>
              </a:rPr>
              <a:t>existenţei </a:t>
            </a:r>
            <a:r>
              <a:rPr sz="1600" b="1" spc="-5" dirty="0">
                <a:latin typeface="Arial"/>
                <a:cs typeface="Arial"/>
              </a:rPr>
              <a:t>unei </a:t>
            </a:r>
            <a:r>
              <a:rPr sz="1600" b="1" spc="-5" dirty="0">
                <a:solidFill>
                  <a:srgbClr val="FF0000"/>
                </a:solidFill>
                <a:latin typeface="Arial"/>
                <a:cs typeface="Arial"/>
              </a:rPr>
              <a:t>dependenţe </a:t>
            </a:r>
            <a:r>
              <a:rPr sz="1600" b="1" spc="-5" dirty="0">
                <a:latin typeface="Arial"/>
                <a:cs typeface="Arial"/>
              </a:rPr>
              <a:t>între cele </a:t>
            </a:r>
            <a:r>
              <a:rPr sz="1600" b="1" spc="-10" dirty="0">
                <a:latin typeface="Arial"/>
                <a:cs typeface="Arial"/>
              </a:rPr>
              <a:t>două variabile, </a:t>
            </a:r>
            <a:r>
              <a:rPr sz="1600" b="1" spc="-5" dirty="0">
                <a:latin typeface="Arial"/>
                <a:cs typeface="Arial"/>
              </a:rPr>
              <a:t>în acest caz una</a:t>
            </a:r>
            <a:r>
              <a:rPr sz="1600" b="1" spc="310" dirty="0">
                <a:latin typeface="Arial"/>
                <a:cs typeface="Arial"/>
              </a:rPr>
              <a:t> </a:t>
            </a:r>
            <a:r>
              <a:rPr sz="1600" b="1" spc="-5" dirty="0">
                <a:latin typeface="Arial"/>
                <a:cs typeface="Arial"/>
              </a:rPr>
              <a:t>din</a:t>
            </a:r>
            <a:endParaRPr sz="1600" dirty="0">
              <a:latin typeface="Arial"/>
              <a:cs typeface="Arial"/>
            </a:endParaRPr>
          </a:p>
          <a:p>
            <a:pPr marL="12700">
              <a:lnSpc>
                <a:spcPts val="1895"/>
              </a:lnSpc>
            </a:pPr>
            <a:r>
              <a:rPr sz="1600" b="1" spc="-15" dirty="0">
                <a:latin typeface="Arial"/>
                <a:cs typeface="Arial"/>
              </a:rPr>
              <a:t>variabile </a:t>
            </a:r>
            <a:r>
              <a:rPr sz="1600" b="1" spc="-10" dirty="0">
                <a:latin typeface="Arial"/>
                <a:cs typeface="Arial"/>
              </a:rPr>
              <a:t>este </a:t>
            </a:r>
            <a:r>
              <a:rPr sz="1600" b="1" spc="-15" dirty="0">
                <a:latin typeface="Arial"/>
                <a:cs typeface="Arial"/>
              </a:rPr>
              <a:t>variabila </a:t>
            </a:r>
            <a:r>
              <a:rPr sz="1600" b="1" spc="-10" dirty="0">
                <a:latin typeface="Arial"/>
                <a:cs typeface="Arial"/>
              </a:rPr>
              <a:t>independentă, cealaltă </a:t>
            </a:r>
            <a:r>
              <a:rPr sz="1600" b="1" spc="-15" dirty="0">
                <a:latin typeface="Arial"/>
                <a:cs typeface="Arial"/>
              </a:rPr>
              <a:t>variabilă </a:t>
            </a:r>
            <a:r>
              <a:rPr sz="1600" b="1" spc="-10" dirty="0">
                <a:latin typeface="Arial"/>
                <a:cs typeface="Arial"/>
              </a:rPr>
              <a:t>este dependentă </a:t>
            </a:r>
            <a:r>
              <a:rPr sz="1600" b="1" spc="-5" dirty="0">
                <a:latin typeface="Arial"/>
                <a:cs typeface="Arial"/>
              </a:rPr>
              <a:t>de</a:t>
            </a:r>
            <a:r>
              <a:rPr sz="1600" b="1" spc="20" dirty="0">
                <a:latin typeface="Arial"/>
                <a:cs typeface="Arial"/>
              </a:rPr>
              <a:t> </a:t>
            </a:r>
            <a:r>
              <a:rPr sz="1600" b="1" spc="-5" dirty="0">
                <a:latin typeface="Arial"/>
                <a:cs typeface="Arial"/>
              </a:rPr>
              <a:t>prima.</a:t>
            </a:r>
            <a:endParaRPr sz="1600" dirty="0">
              <a:latin typeface="Arial"/>
              <a:cs typeface="Arial"/>
            </a:endParaRPr>
          </a:p>
        </p:txBody>
      </p:sp>
      <p:grpSp>
        <p:nvGrpSpPr>
          <p:cNvPr id="7" name="object 7"/>
          <p:cNvGrpSpPr/>
          <p:nvPr/>
        </p:nvGrpSpPr>
        <p:grpSpPr>
          <a:xfrm>
            <a:off x="1447800" y="1905000"/>
            <a:ext cx="257810" cy="418465"/>
            <a:chOff x="1454022" y="1749551"/>
            <a:chExt cx="257810" cy="418465"/>
          </a:xfrm>
        </p:grpSpPr>
        <p:sp>
          <p:nvSpPr>
            <p:cNvPr id="8" name="object 8"/>
            <p:cNvSpPr/>
            <p:nvPr/>
          </p:nvSpPr>
          <p:spPr>
            <a:xfrm>
              <a:off x="1511045" y="1773173"/>
              <a:ext cx="143510" cy="361315"/>
            </a:xfrm>
            <a:custGeom>
              <a:avLst/>
              <a:gdLst/>
              <a:ahLst/>
              <a:cxnLst/>
              <a:rect l="l" t="t" r="r" b="b"/>
              <a:pathLst>
                <a:path w="143510" h="361314">
                  <a:moveTo>
                    <a:pt x="107441" y="0"/>
                  </a:moveTo>
                  <a:lnTo>
                    <a:pt x="35813" y="0"/>
                  </a:lnTo>
                  <a:lnTo>
                    <a:pt x="35813" y="289560"/>
                  </a:lnTo>
                  <a:lnTo>
                    <a:pt x="0" y="289560"/>
                  </a:lnTo>
                  <a:lnTo>
                    <a:pt x="71628" y="361188"/>
                  </a:lnTo>
                  <a:lnTo>
                    <a:pt x="143255" y="289560"/>
                  </a:lnTo>
                  <a:lnTo>
                    <a:pt x="107441" y="289560"/>
                  </a:lnTo>
                  <a:lnTo>
                    <a:pt x="107441" y="0"/>
                  </a:lnTo>
                  <a:close/>
                </a:path>
              </a:pathLst>
            </a:custGeom>
            <a:solidFill>
              <a:srgbClr val="EFAC00"/>
            </a:solidFill>
          </p:spPr>
          <p:txBody>
            <a:bodyPr wrap="square" lIns="0" tIns="0" rIns="0" bIns="0" rtlCol="0"/>
            <a:lstStyle/>
            <a:p>
              <a:endParaRPr/>
            </a:p>
          </p:txBody>
        </p:sp>
        <p:sp>
          <p:nvSpPr>
            <p:cNvPr id="9" name="object 9"/>
            <p:cNvSpPr/>
            <p:nvPr/>
          </p:nvSpPr>
          <p:spPr>
            <a:xfrm>
              <a:off x="1454022" y="1749551"/>
              <a:ext cx="257810" cy="418465"/>
            </a:xfrm>
            <a:custGeom>
              <a:avLst/>
              <a:gdLst/>
              <a:ahLst/>
              <a:cxnLst/>
              <a:rect l="l" t="t" r="r" b="b"/>
              <a:pathLst>
                <a:path w="257810" h="418464">
                  <a:moveTo>
                    <a:pt x="188087" y="0"/>
                  </a:moveTo>
                  <a:lnTo>
                    <a:pt x="69215" y="0"/>
                  </a:lnTo>
                  <a:lnTo>
                    <a:pt x="69215" y="289560"/>
                  </a:lnTo>
                  <a:lnTo>
                    <a:pt x="0" y="289560"/>
                  </a:lnTo>
                  <a:lnTo>
                    <a:pt x="128651" y="418211"/>
                  </a:lnTo>
                  <a:lnTo>
                    <a:pt x="168783" y="378078"/>
                  </a:lnTo>
                  <a:lnTo>
                    <a:pt x="128651" y="378078"/>
                  </a:lnTo>
                  <a:lnTo>
                    <a:pt x="68453" y="317881"/>
                  </a:lnTo>
                  <a:lnTo>
                    <a:pt x="97536" y="317881"/>
                  </a:lnTo>
                  <a:lnTo>
                    <a:pt x="97536" y="28321"/>
                  </a:lnTo>
                  <a:lnTo>
                    <a:pt x="188087" y="28321"/>
                  </a:lnTo>
                  <a:lnTo>
                    <a:pt x="188087" y="0"/>
                  </a:lnTo>
                  <a:close/>
                </a:path>
                <a:path w="257810" h="418464">
                  <a:moveTo>
                    <a:pt x="188087" y="28321"/>
                  </a:moveTo>
                  <a:lnTo>
                    <a:pt x="159765" y="28321"/>
                  </a:lnTo>
                  <a:lnTo>
                    <a:pt x="159765" y="317881"/>
                  </a:lnTo>
                  <a:lnTo>
                    <a:pt x="188849" y="317881"/>
                  </a:lnTo>
                  <a:lnTo>
                    <a:pt x="128651" y="378078"/>
                  </a:lnTo>
                  <a:lnTo>
                    <a:pt x="168783" y="378078"/>
                  </a:lnTo>
                  <a:lnTo>
                    <a:pt x="257302" y="289560"/>
                  </a:lnTo>
                  <a:lnTo>
                    <a:pt x="188087" y="289560"/>
                  </a:lnTo>
                  <a:lnTo>
                    <a:pt x="188087" y="28321"/>
                  </a:lnTo>
                  <a:close/>
                </a:path>
                <a:path w="257810" h="418464">
                  <a:moveTo>
                    <a:pt x="150240" y="37846"/>
                  </a:moveTo>
                  <a:lnTo>
                    <a:pt x="107061" y="37846"/>
                  </a:lnTo>
                  <a:lnTo>
                    <a:pt x="107061" y="327406"/>
                  </a:lnTo>
                  <a:lnTo>
                    <a:pt x="91186" y="327406"/>
                  </a:lnTo>
                  <a:lnTo>
                    <a:pt x="128651" y="364744"/>
                  </a:lnTo>
                  <a:lnTo>
                    <a:pt x="142031" y="351409"/>
                  </a:lnTo>
                  <a:lnTo>
                    <a:pt x="128651" y="351409"/>
                  </a:lnTo>
                  <a:lnTo>
                    <a:pt x="114046" y="336803"/>
                  </a:lnTo>
                  <a:lnTo>
                    <a:pt x="116459" y="336803"/>
                  </a:lnTo>
                  <a:lnTo>
                    <a:pt x="116459" y="47244"/>
                  </a:lnTo>
                  <a:lnTo>
                    <a:pt x="150240" y="47244"/>
                  </a:lnTo>
                  <a:lnTo>
                    <a:pt x="150240" y="37846"/>
                  </a:lnTo>
                  <a:close/>
                </a:path>
                <a:path w="257810" h="418464">
                  <a:moveTo>
                    <a:pt x="150240" y="47244"/>
                  </a:moveTo>
                  <a:lnTo>
                    <a:pt x="140843" y="47244"/>
                  </a:lnTo>
                  <a:lnTo>
                    <a:pt x="140843" y="336803"/>
                  </a:lnTo>
                  <a:lnTo>
                    <a:pt x="143256" y="336803"/>
                  </a:lnTo>
                  <a:lnTo>
                    <a:pt x="128651" y="351409"/>
                  </a:lnTo>
                  <a:lnTo>
                    <a:pt x="142031" y="351409"/>
                  </a:lnTo>
                  <a:lnTo>
                    <a:pt x="166115" y="327406"/>
                  </a:lnTo>
                  <a:lnTo>
                    <a:pt x="150240" y="327406"/>
                  </a:lnTo>
                  <a:lnTo>
                    <a:pt x="150240" y="47244"/>
                  </a:lnTo>
                  <a:close/>
                </a:path>
              </a:pathLst>
            </a:custGeom>
            <a:solidFill>
              <a:srgbClr val="AF7D00"/>
            </a:solidFill>
          </p:spPr>
          <p:txBody>
            <a:bodyPr wrap="square" lIns="0" tIns="0" rIns="0" bIns="0" rtlCol="0"/>
            <a:lstStyle/>
            <a:p>
              <a:endParaRPr/>
            </a:p>
          </p:txBody>
        </p:sp>
      </p:grpSp>
      <p:grpSp>
        <p:nvGrpSpPr>
          <p:cNvPr id="10" name="object 10"/>
          <p:cNvGrpSpPr/>
          <p:nvPr/>
        </p:nvGrpSpPr>
        <p:grpSpPr>
          <a:xfrm>
            <a:off x="2857500" y="2292223"/>
            <a:ext cx="848360" cy="259079"/>
            <a:chOff x="2857500" y="2292223"/>
            <a:chExt cx="848360" cy="259079"/>
          </a:xfrm>
        </p:grpSpPr>
        <p:sp>
          <p:nvSpPr>
            <p:cNvPr id="11" name="object 11"/>
            <p:cNvSpPr/>
            <p:nvPr/>
          </p:nvSpPr>
          <p:spPr>
            <a:xfrm>
              <a:off x="2881122" y="2349246"/>
              <a:ext cx="791210" cy="144780"/>
            </a:xfrm>
            <a:custGeom>
              <a:avLst/>
              <a:gdLst/>
              <a:ahLst/>
              <a:cxnLst/>
              <a:rect l="l" t="t" r="r" b="b"/>
              <a:pathLst>
                <a:path w="791210" h="144780">
                  <a:moveTo>
                    <a:pt x="718565" y="0"/>
                  </a:moveTo>
                  <a:lnTo>
                    <a:pt x="718565" y="36194"/>
                  </a:lnTo>
                  <a:lnTo>
                    <a:pt x="0" y="36194"/>
                  </a:lnTo>
                  <a:lnTo>
                    <a:pt x="0" y="108584"/>
                  </a:lnTo>
                  <a:lnTo>
                    <a:pt x="718565" y="108584"/>
                  </a:lnTo>
                  <a:lnTo>
                    <a:pt x="718565" y="144779"/>
                  </a:lnTo>
                  <a:lnTo>
                    <a:pt x="790955" y="72389"/>
                  </a:lnTo>
                  <a:lnTo>
                    <a:pt x="718565" y="0"/>
                  </a:lnTo>
                  <a:close/>
                </a:path>
              </a:pathLst>
            </a:custGeom>
            <a:solidFill>
              <a:srgbClr val="EFAC00"/>
            </a:solidFill>
          </p:spPr>
          <p:txBody>
            <a:bodyPr wrap="square" lIns="0" tIns="0" rIns="0" bIns="0" rtlCol="0"/>
            <a:lstStyle/>
            <a:p>
              <a:endParaRPr/>
            </a:p>
          </p:txBody>
        </p:sp>
        <p:sp>
          <p:nvSpPr>
            <p:cNvPr id="12" name="object 12"/>
            <p:cNvSpPr/>
            <p:nvPr/>
          </p:nvSpPr>
          <p:spPr>
            <a:xfrm>
              <a:off x="2857500" y="2292223"/>
              <a:ext cx="848360" cy="259079"/>
            </a:xfrm>
            <a:custGeom>
              <a:avLst/>
              <a:gdLst/>
              <a:ahLst/>
              <a:cxnLst/>
              <a:rect l="l" t="t" r="r" b="b"/>
              <a:pathLst>
                <a:path w="848360" h="259080">
                  <a:moveTo>
                    <a:pt x="718565" y="0"/>
                  </a:moveTo>
                  <a:lnTo>
                    <a:pt x="718565" y="69596"/>
                  </a:lnTo>
                  <a:lnTo>
                    <a:pt x="0" y="69596"/>
                  </a:lnTo>
                  <a:lnTo>
                    <a:pt x="0" y="189229"/>
                  </a:lnTo>
                  <a:lnTo>
                    <a:pt x="718565" y="189229"/>
                  </a:lnTo>
                  <a:lnTo>
                    <a:pt x="718565" y="258825"/>
                  </a:lnTo>
                  <a:lnTo>
                    <a:pt x="787018" y="190373"/>
                  </a:lnTo>
                  <a:lnTo>
                    <a:pt x="746887" y="190373"/>
                  </a:lnTo>
                  <a:lnTo>
                    <a:pt x="746887" y="160909"/>
                  </a:lnTo>
                  <a:lnTo>
                    <a:pt x="28320" y="160909"/>
                  </a:lnTo>
                  <a:lnTo>
                    <a:pt x="28320" y="97916"/>
                  </a:lnTo>
                  <a:lnTo>
                    <a:pt x="746887" y="97916"/>
                  </a:lnTo>
                  <a:lnTo>
                    <a:pt x="746887" y="68452"/>
                  </a:lnTo>
                  <a:lnTo>
                    <a:pt x="787018" y="68452"/>
                  </a:lnTo>
                  <a:lnTo>
                    <a:pt x="718565" y="0"/>
                  </a:lnTo>
                  <a:close/>
                </a:path>
                <a:path w="848360" h="259080">
                  <a:moveTo>
                    <a:pt x="787018" y="68452"/>
                  </a:moveTo>
                  <a:lnTo>
                    <a:pt x="746887" y="68452"/>
                  </a:lnTo>
                  <a:lnTo>
                    <a:pt x="807847" y="129412"/>
                  </a:lnTo>
                  <a:lnTo>
                    <a:pt x="746887" y="190373"/>
                  </a:lnTo>
                  <a:lnTo>
                    <a:pt x="787018" y="190373"/>
                  </a:lnTo>
                  <a:lnTo>
                    <a:pt x="847978" y="129412"/>
                  </a:lnTo>
                  <a:lnTo>
                    <a:pt x="787018" y="68452"/>
                  </a:lnTo>
                  <a:close/>
                </a:path>
                <a:path w="848360" h="259080">
                  <a:moveTo>
                    <a:pt x="756412" y="91186"/>
                  </a:moveTo>
                  <a:lnTo>
                    <a:pt x="756412" y="107441"/>
                  </a:lnTo>
                  <a:lnTo>
                    <a:pt x="37845" y="107441"/>
                  </a:lnTo>
                  <a:lnTo>
                    <a:pt x="37845" y="151384"/>
                  </a:lnTo>
                  <a:lnTo>
                    <a:pt x="756412" y="151384"/>
                  </a:lnTo>
                  <a:lnTo>
                    <a:pt x="756412" y="167639"/>
                  </a:lnTo>
                  <a:lnTo>
                    <a:pt x="779196" y="144779"/>
                  </a:lnTo>
                  <a:lnTo>
                    <a:pt x="765810" y="144779"/>
                  </a:lnTo>
                  <a:lnTo>
                    <a:pt x="765810" y="141986"/>
                  </a:lnTo>
                  <a:lnTo>
                    <a:pt x="47243" y="141986"/>
                  </a:lnTo>
                  <a:lnTo>
                    <a:pt x="47243" y="116839"/>
                  </a:lnTo>
                  <a:lnTo>
                    <a:pt x="765810" y="116839"/>
                  </a:lnTo>
                  <a:lnTo>
                    <a:pt x="765810" y="114046"/>
                  </a:lnTo>
                  <a:lnTo>
                    <a:pt x="779196" y="114046"/>
                  </a:lnTo>
                  <a:lnTo>
                    <a:pt x="756412" y="91186"/>
                  </a:lnTo>
                  <a:close/>
                </a:path>
                <a:path w="848360" h="259080">
                  <a:moveTo>
                    <a:pt x="779196" y="114046"/>
                  </a:moveTo>
                  <a:lnTo>
                    <a:pt x="765810" y="114046"/>
                  </a:lnTo>
                  <a:lnTo>
                    <a:pt x="781176" y="129412"/>
                  </a:lnTo>
                  <a:lnTo>
                    <a:pt x="765810" y="144779"/>
                  </a:lnTo>
                  <a:lnTo>
                    <a:pt x="779196" y="144779"/>
                  </a:lnTo>
                  <a:lnTo>
                    <a:pt x="794512" y="129412"/>
                  </a:lnTo>
                  <a:lnTo>
                    <a:pt x="779196" y="114046"/>
                  </a:lnTo>
                  <a:close/>
                </a:path>
              </a:pathLst>
            </a:custGeom>
            <a:solidFill>
              <a:srgbClr val="AF7D00"/>
            </a:solidFill>
          </p:spPr>
          <p:txBody>
            <a:bodyPr wrap="square" lIns="0" tIns="0" rIns="0" bIns="0" rtlCol="0"/>
            <a:lstStyle/>
            <a:p>
              <a:endParaRPr/>
            </a:p>
          </p:txBody>
        </p:sp>
      </p:grpSp>
      <p:grpSp>
        <p:nvGrpSpPr>
          <p:cNvPr id="13" name="object 13"/>
          <p:cNvGrpSpPr/>
          <p:nvPr/>
        </p:nvGrpSpPr>
        <p:grpSpPr>
          <a:xfrm>
            <a:off x="178307" y="4436364"/>
            <a:ext cx="3961129" cy="1478280"/>
            <a:chOff x="178307" y="4436364"/>
            <a:chExt cx="3961129" cy="1478280"/>
          </a:xfrm>
        </p:grpSpPr>
        <p:sp>
          <p:nvSpPr>
            <p:cNvPr id="14" name="object 14"/>
            <p:cNvSpPr/>
            <p:nvPr/>
          </p:nvSpPr>
          <p:spPr>
            <a:xfrm>
              <a:off x="178307" y="4436364"/>
              <a:ext cx="3961129" cy="1478280"/>
            </a:xfrm>
            <a:custGeom>
              <a:avLst/>
              <a:gdLst/>
              <a:ahLst/>
              <a:cxnLst/>
              <a:rect l="l" t="t" r="r" b="b"/>
              <a:pathLst>
                <a:path w="3961129" h="1478279">
                  <a:moveTo>
                    <a:pt x="3960876" y="0"/>
                  </a:moveTo>
                  <a:lnTo>
                    <a:pt x="0" y="0"/>
                  </a:lnTo>
                  <a:lnTo>
                    <a:pt x="0" y="1478280"/>
                  </a:lnTo>
                  <a:lnTo>
                    <a:pt x="3960876" y="1478280"/>
                  </a:lnTo>
                  <a:lnTo>
                    <a:pt x="3960876" y="0"/>
                  </a:lnTo>
                  <a:close/>
                </a:path>
              </a:pathLst>
            </a:custGeom>
            <a:solidFill>
              <a:srgbClr val="FFFF00"/>
            </a:solidFill>
          </p:spPr>
          <p:txBody>
            <a:bodyPr wrap="square" lIns="0" tIns="0" rIns="0" bIns="0" rtlCol="0"/>
            <a:lstStyle/>
            <a:p>
              <a:endParaRPr/>
            </a:p>
          </p:txBody>
        </p:sp>
        <p:sp>
          <p:nvSpPr>
            <p:cNvPr id="15" name="object 15"/>
            <p:cNvSpPr/>
            <p:nvPr/>
          </p:nvSpPr>
          <p:spPr>
            <a:xfrm>
              <a:off x="786384" y="4681740"/>
              <a:ext cx="1131569" cy="511289"/>
            </a:xfrm>
            <a:prstGeom prst="rect">
              <a:avLst/>
            </a:prstGeom>
            <a:blipFill>
              <a:blip r:embed="rId3" cstate="print"/>
              <a:stretch>
                <a:fillRect/>
              </a:stretch>
            </a:blipFill>
          </p:spPr>
          <p:txBody>
            <a:bodyPr wrap="square" lIns="0" tIns="0" rIns="0" bIns="0" rtlCol="0"/>
            <a:lstStyle/>
            <a:p>
              <a:endParaRPr/>
            </a:p>
          </p:txBody>
        </p:sp>
      </p:grpSp>
      <p:sp>
        <p:nvSpPr>
          <p:cNvPr id="16" name="object 16"/>
          <p:cNvSpPr txBox="1"/>
          <p:nvPr/>
        </p:nvSpPr>
        <p:spPr>
          <a:xfrm>
            <a:off x="178307" y="4436364"/>
            <a:ext cx="3961129" cy="1478280"/>
          </a:xfrm>
          <a:prstGeom prst="rect">
            <a:avLst/>
          </a:prstGeom>
        </p:spPr>
        <p:txBody>
          <a:bodyPr vert="horz" wrap="square" lIns="0" tIns="41275" rIns="0" bIns="0" rtlCol="0">
            <a:spAutoFit/>
          </a:bodyPr>
          <a:lstStyle/>
          <a:p>
            <a:pPr marL="91440" marR="713105">
              <a:lnSpc>
                <a:spcPct val="100000"/>
              </a:lnSpc>
              <a:spcBef>
                <a:spcPts val="325"/>
              </a:spcBef>
            </a:pPr>
            <a:r>
              <a:rPr sz="1800" u="sng" spc="-5" dirty="0">
                <a:solidFill>
                  <a:srgbClr val="0000CC"/>
                </a:solidFill>
                <a:latin typeface="Arial"/>
                <a:cs typeface="Arial"/>
              </a:rPr>
              <a:t>Exemple de variabile </a:t>
            </a:r>
            <a:r>
              <a:rPr sz="1800" u="sng" dirty="0">
                <a:solidFill>
                  <a:srgbClr val="0000CC"/>
                </a:solidFill>
                <a:latin typeface="Arial"/>
                <a:cs typeface="Arial"/>
              </a:rPr>
              <a:t>între </a:t>
            </a:r>
            <a:r>
              <a:rPr sz="1800" u="sng" spc="-5" dirty="0">
                <a:solidFill>
                  <a:srgbClr val="0000CC"/>
                </a:solidFill>
                <a:latin typeface="Arial"/>
                <a:cs typeface="Arial"/>
              </a:rPr>
              <a:t>care  </a:t>
            </a:r>
            <a:r>
              <a:rPr sz="1800" u="sng" spc="-10" dirty="0">
                <a:solidFill>
                  <a:srgbClr val="0000CC"/>
                </a:solidFill>
                <a:latin typeface="Arial"/>
                <a:cs typeface="Arial"/>
              </a:rPr>
              <a:t>există</a:t>
            </a:r>
            <a:r>
              <a:rPr sz="1800" u="sng" spc="5" dirty="0">
                <a:solidFill>
                  <a:srgbClr val="0000CC"/>
                </a:solidFill>
                <a:latin typeface="Arial"/>
                <a:cs typeface="Arial"/>
              </a:rPr>
              <a:t> </a:t>
            </a:r>
            <a:r>
              <a:rPr sz="1800" b="1" dirty="0">
                <a:solidFill>
                  <a:srgbClr val="FF0000"/>
                </a:solidFill>
                <a:latin typeface="Arial"/>
                <a:cs typeface="Arial"/>
              </a:rPr>
              <a:t>legături</a:t>
            </a:r>
            <a:r>
              <a:rPr sz="1800" dirty="0">
                <a:latin typeface="Arial"/>
                <a:cs typeface="Arial"/>
              </a:rPr>
              <a:t>:</a:t>
            </a:r>
          </a:p>
          <a:p>
            <a:pPr marL="378460" indent="-287655">
              <a:lnSpc>
                <a:spcPct val="100000"/>
              </a:lnSpc>
              <a:buChar char="-"/>
              <a:tabLst>
                <a:tab pos="378460" algn="l"/>
                <a:tab pos="379095" algn="l"/>
              </a:tabLst>
            </a:pPr>
            <a:r>
              <a:rPr sz="1800" dirty="0">
                <a:latin typeface="Arial"/>
                <a:cs typeface="Arial"/>
              </a:rPr>
              <a:t>vârsta şi </a:t>
            </a:r>
            <a:r>
              <a:rPr sz="1800" spc="-5" dirty="0">
                <a:latin typeface="Arial"/>
                <a:cs typeface="Arial"/>
              </a:rPr>
              <a:t>tensiunea arterială;</a:t>
            </a:r>
            <a:endParaRPr sz="1800" dirty="0">
              <a:latin typeface="Arial"/>
              <a:cs typeface="Arial"/>
            </a:endParaRPr>
          </a:p>
          <a:p>
            <a:pPr marL="378460" indent="-287655">
              <a:lnSpc>
                <a:spcPct val="100000"/>
              </a:lnSpc>
              <a:buChar char="-"/>
              <a:tabLst>
                <a:tab pos="378460" algn="l"/>
                <a:tab pos="379095" algn="l"/>
              </a:tabLst>
            </a:pPr>
            <a:r>
              <a:rPr sz="1800" spc="-5" dirty="0">
                <a:latin typeface="Arial"/>
                <a:cs typeface="Arial"/>
              </a:rPr>
              <a:t>colesterolul </a:t>
            </a:r>
            <a:r>
              <a:rPr sz="1800" dirty="0">
                <a:latin typeface="Arial"/>
                <a:cs typeface="Arial"/>
              </a:rPr>
              <a:t>şi </a:t>
            </a:r>
            <a:r>
              <a:rPr sz="1800" spc="-5" dirty="0">
                <a:latin typeface="Arial"/>
                <a:cs typeface="Arial"/>
              </a:rPr>
              <a:t>tensiunea</a:t>
            </a:r>
            <a:r>
              <a:rPr sz="1800" spc="10" dirty="0">
                <a:latin typeface="Arial"/>
                <a:cs typeface="Arial"/>
              </a:rPr>
              <a:t> </a:t>
            </a:r>
            <a:r>
              <a:rPr sz="1800" spc="-5" dirty="0">
                <a:latin typeface="Arial"/>
                <a:cs typeface="Arial"/>
              </a:rPr>
              <a:t>arterială;</a:t>
            </a:r>
            <a:endParaRPr sz="1800" dirty="0">
              <a:latin typeface="Arial"/>
              <a:cs typeface="Arial"/>
            </a:endParaRPr>
          </a:p>
          <a:p>
            <a:pPr marL="378460" indent="-287655">
              <a:lnSpc>
                <a:spcPct val="100000"/>
              </a:lnSpc>
              <a:buChar char="-"/>
              <a:tabLst>
                <a:tab pos="378460" algn="l"/>
                <a:tab pos="379095" algn="l"/>
              </a:tabLst>
            </a:pPr>
            <a:r>
              <a:rPr sz="1800" dirty="0">
                <a:latin typeface="Arial"/>
                <a:cs typeface="Arial"/>
              </a:rPr>
              <a:t>vârsta şi masa</a:t>
            </a:r>
            <a:r>
              <a:rPr sz="1800" spc="-30" dirty="0">
                <a:latin typeface="Arial"/>
                <a:cs typeface="Arial"/>
              </a:rPr>
              <a:t> </a:t>
            </a:r>
            <a:r>
              <a:rPr sz="1800" spc="-5" dirty="0">
                <a:latin typeface="Arial"/>
                <a:cs typeface="Arial"/>
              </a:rPr>
              <a:t>corporală</a:t>
            </a:r>
            <a:endParaRPr sz="1800" dirty="0">
              <a:latin typeface="Arial"/>
              <a:cs typeface="Arial"/>
            </a:endParaRPr>
          </a:p>
        </p:txBody>
      </p:sp>
      <p:grpSp>
        <p:nvGrpSpPr>
          <p:cNvPr id="17" name="object 17"/>
          <p:cNvGrpSpPr/>
          <p:nvPr/>
        </p:nvGrpSpPr>
        <p:grpSpPr>
          <a:xfrm>
            <a:off x="4643628" y="4439411"/>
            <a:ext cx="3961129" cy="1478280"/>
            <a:chOff x="4643628" y="4439411"/>
            <a:chExt cx="3961129" cy="1478280"/>
          </a:xfrm>
        </p:grpSpPr>
        <p:sp>
          <p:nvSpPr>
            <p:cNvPr id="18" name="object 18"/>
            <p:cNvSpPr/>
            <p:nvPr/>
          </p:nvSpPr>
          <p:spPr>
            <a:xfrm>
              <a:off x="4643628" y="4439411"/>
              <a:ext cx="3961129" cy="1478280"/>
            </a:xfrm>
            <a:custGeom>
              <a:avLst/>
              <a:gdLst/>
              <a:ahLst/>
              <a:cxnLst/>
              <a:rect l="l" t="t" r="r" b="b"/>
              <a:pathLst>
                <a:path w="3961129" h="1478279">
                  <a:moveTo>
                    <a:pt x="3960876" y="0"/>
                  </a:moveTo>
                  <a:lnTo>
                    <a:pt x="0" y="0"/>
                  </a:lnTo>
                  <a:lnTo>
                    <a:pt x="0" y="1478280"/>
                  </a:lnTo>
                  <a:lnTo>
                    <a:pt x="3960876" y="1478280"/>
                  </a:lnTo>
                  <a:lnTo>
                    <a:pt x="3960876" y="0"/>
                  </a:lnTo>
                  <a:close/>
                </a:path>
              </a:pathLst>
            </a:custGeom>
            <a:solidFill>
              <a:srgbClr val="92D050"/>
            </a:solidFill>
          </p:spPr>
          <p:txBody>
            <a:bodyPr wrap="square" lIns="0" tIns="0" rIns="0" bIns="0" rtlCol="0"/>
            <a:lstStyle/>
            <a:p>
              <a:endParaRPr/>
            </a:p>
          </p:txBody>
        </p:sp>
        <p:sp>
          <p:nvSpPr>
            <p:cNvPr id="19" name="object 19"/>
            <p:cNvSpPr/>
            <p:nvPr/>
          </p:nvSpPr>
          <p:spPr>
            <a:xfrm>
              <a:off x="5251704" y="4684788"/>
              <a:ext cx="2807970" cy="511289"/>
            </a:xfrm>
            <a:prstGeom prst="rect">
              <a:avLst/>
            </a:prstGeom>
            <a:blipFill>
              <a:blip r:embed="rId4" cstate="print"/>
              <a:stretch>
                <a:fillRect/>
              </a:stretch>
            </a:blipFill>
          </p:spPr>
          <p:txBody>
            <a:bodyPr wrap="square" lIns="0" tIns="0" rIns="0" bIns="0" rtlCol="0"/>
            <a:lstStyle/>
            <a:p>
              <a:endParaRPr/>
            </a:p>
          </p:txBody>
        </p:sp>
      </p:grpSp>
      <p:sp>
        <p:nvSpPr>
          <p:cNvPr id="20" name="object 20"/>
          <p:cNvSpPr txBox="1"/>
          <p:nvPr/>
        </p:nvSpPr>
        <p:spPr>
          <a:xfrm>
            <a:off x="4643628" y="4439411"/>
            <a:ext cx="3961129" cy="1478280"/>
          </a:xfrm>
          <a:prstGeom prst="rect">
            <a:avLst/>
          </a:prstGeom>
        </p:spPr>
        <p:txBody>
          <a:bodyPr vert="horz" wrap="square" lIns="0" tIns="41275" rIns="0" bIns="0" rtlCol="0">
            <a:spAutoFit/>
          </a:bodyPr>
          <a:lstStyle/>
          <a:p>
            <a:pPr marL="92710">
              <a:lnSpc>
                <a:spcPct val="100000"/>
              </a:lnSpc>
              <a:spcBef>
                <a:spcPts val="325"/>
              </a:spcBef>
            </a:pPr>
            <a:r>
              <a:rPr sz="1800" u="sng" spc="-5" dirty="0">
                <a:solidFill>
                  <a:srgbClr val="0000CC"/>
                </a:solidFill>
                <a:latin typeface="Arial"/>
                <a:cs typeface="Arial"/>
              </a:rPr>
              <a:t>Exemplu de variabile </a:t>
            </a:r>
            <a:r>
              <a:rPr sz="1800" u="sng" dirty="0">
                <a:solidFill>
                  <a:srgbClr val="0000CC"/>
                </a:solidFill>
                <a:latin typeface="Arial"/>
                <a:cs typeface="Arial"/>
              </a:rPr>
              <a:t>între</a:t>
            </a:r>
            <a:r>
              <a:rPr sz="1800" u="sng" spc="20" dirty="0">
                <a:solidFill>
                  <a:srgbClr val="0000CC"/>
                </a:solidFill>
                <a:latin typeface="Arial"/>
                <a:cs typeface="Arial"/>
              </a:rPr>
              <a:t> </a:t>
            </a:r>
            <a:r>
              <a:rPr sz="1800" u="sng" spc="-5" dirty="0">
                <a:solidFill>
                  <a:srgbClr val="0000CC"/>
                </a:solidFill>
                <a:latin typeface="Arial"/>
                <a:cs typeface="Arial"/>
              </a:rPr>
              <a:t>care</a:t>
            </a:r>
            <a:endParaRPr sz="1800" u="sng" dirty="0">
              <a:solidFill>
                <a:srgbClr val="0000CC"/>
              </a:solidFill>
              <a:latin typeface="Arial"/>
              <a:cs typeface="Arial"/>
            </a:endParaRPr>
          </a:p>
          <a:p>
            <a:pPr marL="92710">
              <a:lnSpc>
                <a:spcPct val="100000"/>
              </a:lnSpc>
            </a:pPr>
            <a:r>
              <a:rPr sz="1800" u="sng" spc="-10" dirty="0">
                <a:solidFill>
                  <a:srgbClr val="0000CC"/>
                </a:solidFill>
                <a:latin typeface="Arial"/>
                <a:cs typeface="Arial"/>
              </a:rPr>
              <a:t>există </a:t>
            </a:r>
            <a:r>
              <a:rPr sz="1800" b="1" spc="-5" dirty="0">
                <a:solidFill>
                  <a:srgbClr val="FF0000"/>
                </a:solidFill>
                <a:latin typeface="Arial"/>
                <a:cs typeface="Arial"/>
              </a:rPr>
              <a:t>legături </a:t>
            </a:r>
            <a:r>
              <a:rPr sz="1800" b="1" dirty="0">
                <a:solidFill>
                  <a:srgbClr val="FF0000"/>
                </a:solidFill>
                <a:latin typeface="Arial"/>
                <a:cs typeface="Arial"/>
              </a:rPr>
              <a:t>de</a:t>
            </a:r>
            <a:r>
              <a:rPr sz="1800" b="1" spc="15" dirty="0">
                <a:solidFill>
                  <a:srgbClr val="FF0000"/>
                </a:solidFill>
                <a:latin typeface="Arial"/>
                <a:cs typeface="Arial"/>
              </a:rPr>
              <a:t> </a:t>
            </a:r>
            <a:r>
              <a:rPr sz="1800" b="1" spc="-5" dirty="0">
                <a:solidFill>
                  <a:srgbClr val="FF0000"/>
                </a:solidFill>
                <a:latin typeface="Arial"/>
                <a:cs typeface="Arial"/>
              </a:rPr>
              <a:t>dependenţă</a:t>
            </a:r>
            <a:r>
              <a:rPr sz="1800" spc="-5" dirty="0">
                <a:latin typeface="Arial"/>
                <a:cs typeface="Arial"/>
              </a:rPr>
              <a:t>:</a:t>
            </a:r>
            <a:endParaRPr sz="1800" dirty="0">
              <a:latin typeface="Arial"/>
              <a:cs typeface="Arial"/>
            </a:endParaRPr>
          </a:p>
          <a:p>
            <a:pPr marL="92710" marR="144145">
              <a:lnSpc>
                <a:spcPct val="100000"/>
              </a:lnSpc>
            </a:pPr>
            <a:r>
              <a:rPr sz="1800" dirty="0">
                <a:latin typeface="Arial"/>
                <a:cs typeface="Arial"/>
              </a:rPr>
              <a:t>- </a:t>
            </a:r>
            <a:r>
              <a:rPr sz="1800" spc="-5" dirty="0">
                <a:latin typeface="Arial"/>
                <a:cs typeface="Arial"/>
              </a:rPr>
              <a:t>greutatea corporală (independentă)  </a:t>
            </a:r>
            <a:r>
              <a:rPr sz="1800" dirty="0">
                <a:latin typeface="Arial"/>
                <a:cs typeface="Arial"/>
              </a:rPr>
              <a:t>şi </a:t>
            </a:r>
            <a:r>
              <a:rPr sz="1800" spc="-5" dirty="0">
                <a:latin typeface="Arial"/>
                <a:cs typeface="Arial"/>
              </a:rPr>
              <a:t>cantitatea de substanţă activă </a:t>
            </a:r>
            <a:r>
              <a:rPr sz="1800" dirty="0">
                <a:latin typeface="Arial"/>
                <a:cs typeface="Arial"/>
              </a:rPr>
              <a:t>a  </a:t>
            </a:r>
            <a:r>
              <a:rPr sz="1800" spc="-5" dirty="0">
                <a:latin typeface="Arial"/>
                <a:cs typeface="Arial"/>
              </a:rPr>
              <a:t>unui medicament</a:t>
            </a:r>
            <a:r>
              <a:rPr sz="1800" spc="5" dirty="0">
                <a:latin typeface="Arial"/>
                <a:cs typeface="Arial"/>
              </a:rPr>
              <a:t> </a:t>
            </a:r>
            <a:r>
              <a:rPr sz="1800" spc="-5" dirty="0">
                <a:latin typeface="Arial"/>
                <a:cs typeface="Arial"/>
              </a:rPr>
              <a:t>(dependentă).</a:t>
            </a:r>
            <a:endParaRPr sz="1800" dirty="0">
              <a:latin typeface="Arial"/>
              <a:cs typeface="Arial"/>
            </a:endParaRPr>
          </a:p>
        </p:txBody>
      </p:sp>
      <p:sp>
        <p:nvSpPr>
          <p:cNvPr id="21" name="object 21"/>
          <p:cNvSpPr/>
          <p:nvPr/>
        </p:nvSpPr>
        <p:spPr>
          <a:xfrm>
            <a:off x="396240" y="6092952"/>
            <a:ext cx="8639810" cy="401320"/>
          </a:xfrm>
          <a:custGeom>
            <a:avLst/>
            <a:gdLst/>
            <a:ahLst/>
            <a:cxnLst/>
            <a:rect l="l" t="t" r="r" b="b"/>
            <a:pathLst>
              <a:path w="8639810" h="401320">
                <a:moveTo>
                  <a:pt x="8639556" y="0"/>
                </a:moveTo>
                <a:lnTo>
                  <a:pt x="0" y="0"/>
                </a:lnTo>
                <a:lnTo>
                  <a:pt x="0" y="400812"/>
                </a:lnTo>
                <a:lnTo>
                  <a:pt x="8639556" y="400812"/>
                </a:lnTo>
                <a:lnTo>
                  <a:pt x="8639556" y="0"/>
                </a:lnTo>
                <a:close/>
              </a:path>
            </a:pathLst>
          </a:custGeom>
          <a:solidFill>
            <a:srgbClr val="FFE092"/>
          </a:solidFill>
        </p:spPr>
        <p:txBody>
          <a:bodyPr wrap="square" lIns="0" tIns="0" rIns="0" bIns="0" rtlCol="0"/>
          <a:lstStyle/>
          <a:p>
            <a:endParaRPr/>
          </a:p>
        </p:txBody>
      </p:sp>
      <p:sp>
        <p:nvSpPr>
          <p:cNvPr id="22" name="object 22"/>
          <p:cNvSpPr txBox="1"/>
          <p:nvPr/>
        </p:nvSpPr>
        <p:spPr>
          <a:xfrm>
            <a:off x="474370" y="6119876"/>
            <a:ext cx="824420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Arial"/>
                <a:cs typeface="Arial"/>
              </a:rPr>
              <a:t>Intensitatea legăturii </a:t>
            </a:r>
            <a:r>
              <a:rPr sz="2000" b="1" spc="-5" dirty="0">
                <a:latin typeface="Arial"/>
                <a:cs typeface="Arial"/>
              </a:rPr>
              <a:t>se măsoară cu </a:t>
            </a:r>
            <a:r>
              <a:rPr sz="2000" b="1" dirty="0">
                <a:latin typeface="Arial"/>
                <a:cs typeface="Arial"/>
              </a:rPr>
              <a:t>ajutorul unor </a:t>
            </a:r>
            <a:r>
              <a:rPr sz="2000" b="1" spc="-5" dirty="0">
                <a:latin typeface="Arial"/>
                <a:cs typeface="Arial"/>
              </a:rPr>
              <a:t>indici </a:t>
            </a:r>
            <a:r>
              <a:rPr sz="2000" b="1" dirty="0">
                <a:latin typeface="Arial"/>
                <a:cs typeface="Arial"/>
              </a:rPr>
              <a:t>de</a:t>
            </a:r>
            <a:r>
              <a:rPr sz="2000" b="1" spc="-150" dirty="0">
                <a:latin typeface="Arial"/>
                <a:cs typeface="Arial"/>
              </a:rPr>
              <a:t> </a:t>
            </a:r>
            <a:r>
              <a:rPr sz="2000" b="1" spc="-5" dirty="0">
                <a:latin typeface="Arial"/>
                <a:cs typeface="Arial"/>
              </a:rPr>
              <a:t>corelaţie.</a:t>
            </a:r>
            <a:endParaRPr sz="2000">
              <a:latin typeface="Arial"/>
              <a:cs typeface="Arial"/>
            </a:endParaRPr>
          </a:p>
        </p:txBody>
      </p:sp>
      <p:sp>
        <p:nvSpPr>
          <p:cNvPr id="23" name="Rectangle 22"/>
          <p:cNvSpPr/>
          <p:nvPr/>
        </p:nvSpPr>
        <p:spPr>
          <a:xfrm>
            <a:off x="152400" y="457200"/>
            <a:ext cx="4572000" cy="1213153"/>
          </a:xfrm>
          <a:prstGeom prst="rect">
            <a:avLst/>
          </a:prstGeom>
        </p:spPr>
        <p:txBody>
          <a:bodyPr>
            <a:spAutoFit/>
          </a:bodyPr>
          <a:lstStyle/>
          <a:p>
            <a:pPr marL="12700">
              <a:lnSpc>
                <a:spcPct val="100000"/>
              </a:lnSpc>
              <a:spcBef>
                <a:spcPts val="100"/>
              </a:spcBef>
            </a:pPr>
            <a:r>
              <a:rPr lang="vi-VN" b="1" spc="-10" dirty="0" smtClean="0">
                <a:solidFill>
                  <a:srgbClr val="21798F"/>
                </a:solidFill>
                <a:cs typeface="Arial"/>
              </a:rPr>
              <a:t>Definiție</a:t>
            </a:r>
            <a:r>
              <a:rPr lang="ro-MO" b="1" spc="-10" dirty="0" smtClean="0">
                <a:solidFill>
                  <a:srgbClr val="21798F"/>
                </a:solidFill>
                <a:cs typeface="Arial"/>
              </a:rPr>
              <a:t> </a:t>
            </a:r>
          </a:p>
          <a:p>
            <a:pPr marL="12700">
              <a:lnSpc>
                <a:spcPct val="100000"/>
              </a:lnSpc>
              <a:spcBef>
                <a:spcPts val="100"/>
              </a:spcBef>
            </a:pPr>
            <a:r>
              <a:rPr lang="vi-VN" b="1" dirty="0" smtClean="0">
                <a:solidFill>
                  <a:srgbClr val="FF0000"/>
                </a:solidFill>
                <a:cs typeface="Arial"/>
              </a:rPr>
              <a:t>Variabila</a:t>
            </a:r>
            <a:r>
              <a:rPr lang="vi-VN" b="1" spc="-35" dirty="0" smtClean="0">
                <a:solidFill>
                  <a:srgbClr val="FF0000"/>
                </a:solidFill>
                <a:cs typeface="Arial"/>
              </a:rPr>
              <a:t> </a:t>
            </a:r>
            <a:r>
              <a:rPr lang="vi-VN" b="1" dirty="0" smtClean="0">
                <a:solidFill>
                  <a:srgbClr val="FF0000"/>
                </a:solidFill>
                <a:cs typeface="Arial"/>
              </a:rPr>
              <a:t>independentă</a:t>
            </a:r>
            <a:r>
              <a:rPr lang="vi-VN" b="1" spc="-35" dirty="0" smtClean="0">
                <a:solidFill>
                  <a:srgbClr val="FF0000"/>
                </a:solidFill>
                <a:cs typeface="Arial"/>
              </a:rPr>
              <a:t> </a:t>
            </a:r>
            <a:r>
              <a:rPr lang="vi-VN" spc="-20" dirty="0" smtClean="0">
                <a:cs typeface="Arial"/>
              </a:rPr>
              <a:t>este </a:t>
            </a:r>
            <a:r>
              <a:rPr lang="vi-VN" dirty="0" smtClean="0">
                <a:cs typeface="Arial"/>
              </a:rPr>
              <a:t>variabila</a:t>
            </a:r>
            <a:r>
              <a:rPr lang="vi-VN" spc="20" dirty="0" smtClean="0">
                <a:cs typeface="Arial"/>
              </a:rPr>
              <a:t> </a:t>
            </a:r>
            <a:r>
              <a:rPr lang="vi-VN" dirty="0" smtClean="0">
                <a:cs typeface="Arial"/>
              </a:rPr>
              <a:t>pe</a:t>
            </a:r>
            <a:r>
              <a:rPr lang="vi-VN" spc="-15" dirty="0" smtClean="0">
                <a:cs typeface="Arial"/>
              </a:rPr>
              <a:t> </a:t>
            </a:r>
            <a:r>
              <a:rPr lang="vi-VN" dirty="0" smtClean="0">
                <a:cs typeface="Arial"/>
              </a:rPr>
              <a:t>care</a:t>
            </a:r>
            <a:r>
              <a:rPr lang="vi-VN" spc="-5" dirty="0" smtClean="0">
                <a:cs typeface="Arial"/>
              </a:rPr>
              <a:t> </a:t>
            </a:r>
            <a:r>
              <a:rPr lang="vi-VN" spc="-50" dirty="0" smtClean="0">
                <a:cs typeface="Arial"/>
              </a:rPr>
              <a:t>o </a:t>
            </a:r>
            <a:r>
              <a:rPr lang="vi-VN" dirty="0" smtClean="0">
                <a:cs typeface="Arial"/>
              </a:rPr>
              <a:t>manipulează cercetătorul,</a:t>
            </a:r>
            <a:r>
              <a:rPr lang="vi-VN" spc="-35" dirty="0" smtClean="0">
                <a:cs typeface="Arial"/>
              </a:rPr>
              <a:t> </a:t>
            </a:r>
            <a:r>
              <a:rPr lang="vi-VN" spc="-20" dirty="0" smtClean="0">
                <a:cs typeface="Arial"/>
              </a:rPr>
              <a:t>care </a:t>
            </a:r>
            <a:r>
              <a:rPr lang="vi-VN" dirty="0" smtClean="0">
                <a:cs typeface="Arial"/>
              </a:rPr>
              <a:t>este</a:t>
            </a:r>
            <a:r>
              <a:rPr lang="vi-VN" spc="-20" dirty="0" smtClean="0">
                <a:cs typeface="Arial"/>
              </a:rPr>
              <a:t> </a:t>
            </a:r>
            <a:r>
              <a:rPr lang="vi-VN" spc="-10" dirty="0" smtClean="0">
                <a:cs typeface="Arial"/>
              </a:rPr>
              <a:t>definită</a:t>
            </a:r>
            <a:r>
              <a:rPr lang="ro-MO" dirty="0" smtClean="0">
                <a:cs typeface="Arial"/>
              </a:rPr>
              <a:t> </a:t>
            </a:r>
            <a:r>
              <a:rPr lang="vi-VN" dirty="0" smtClean="0">
                <a:cs typeface="Arial"/>
              </a:rPr>
              <a:t>explicit</a:t>
            </a:r>
            <a:r>
              <a:rPr lang="vi-VN" dirty="0" smtClean="0">
                <a:cs typeface="Arial"/>
              </a:rPr>
              <a:t>,</a:t>
            </a:r>
            <a:r>
              <a:rPr lang="vi-VN" spc="-35" dirty="0" smtClean="0">
                <a:cs typeface="Arial"/>
              </a:rPr>
              <a:t> </a:t>
            </a:r>
            <a:r>
              <a:rPr lang="vi-VN" spc="-10" dirty="0" smtClean="0">
                <a:cs typeface="Arial"/>
              </a:rPr>
              <a:t>măsurată </a:t>
            </a:r>
            <a:r>
              <a:rPr lang="vi-VN" dirty="0" smtClean="0">
                <a:cs typeface="Arial"/>
              </a:rPr>
              <a:t>sau</a:t>
            </a:r>
            <a:r>
              <a:rPr lang="vi-VN" spc="-5" dirty="0" smtClean="0">
                <a:cs typeface="Arial"/>
              </a:rPr>
              <a:t> </a:t>
            </a:r>
            <a:r>
              <a:rPr lang="vi-VN" spc="-10" dirty="0" smtClean="0">
                <a:cs typeface="Arial"/>
              </a:rPr>
              <a:t>măsurabilă.</a:t>
            </a:r>
            <a:endParaRPr lang="vi-VN" dirty="0">
              <a:cs typeface="Arial"/>
            </a:endParaRPr>
          </a:p>
        </p:txBody>
      </p:sp>
      <p:sp>
        <p:nvSpPr>
          <p:cNvPr id="24" name="Rectangle 23"/>
          <p:cNvSpPr/>
          <p:nvPr/>
        </p:nvSpPr>
        <p:spPr>
          <a:xfrm>
            <a:off x="4953000" y="762000"/>
            <a:ext cx="4038600" cy="840230"/>
          </a:xfrm>
          <a:prstGeom prst="rect">
            <a:avLst/>
          </a:prstGeom>
        </p:spPr>
        <p:txBody>
          <a:bodyPr wrap="square">
            <a:spAutoFit/>
          </a:bodyPr>
          <a:lstStyle/>
          <a:p>
            <a:pPr marL="12700" marR="5080">
              <a:lnSpc>
                <a:spcPct val="90000"/>
              </a:lnSpc>
              <a:spcBef>
                <a:spcPts val="390"/>
              </a:spcBef>
              <a:tabLst>
                <a:tab pos="1350645" algn="l"/>
              </a:tabLst>
            </a:pPr>
            <a:r>
              <a:rPr lang="vi-VN" b="1" dirty="0" smtClean="0">
                <a:solidFill>
                  <a:srgbClr val="FF0000"/>
                </a:solidFill>
                <a:cs typeface="Arial"/>
              </a:rPr>
              <a:t>Variabila</a:t>
            </a:r>
            <a:r>
              <a:rPr lang="vi-VN" b="1" spc="-15" dirty="0" smtClean="0">
                <a:solidFill>
                  <a:srgbClr val="FF0000"/>
                </a:solidFill>
                <a:cs typeface="Arial"/>
              </a:rPr>
              <a:t> </a:t>
            </a:r>
            <a:r>
              <a:rPr lang="vi-VN" b="1" spc="-10" dirty="0" smtClean="0">
                <a:solidFill>
                  <a:srgbClr val="FF0000"/>
                </a:solidFill>
                <a:cs typeface="Arial"/>
              </a:rPr>
              <a:t>dependentă </a:t>
            </a:r>
            <a:r>
              <a:rPr lang="vi-VN" dirty="0" smtClean="0">
                <a:cs typeface="Arial"/>
              </a:rPr>
              <a:t>este</a:t>
            </a:r>
            <a:r>
              <a:rPr lang="vi-VN" spc="-25" dirty="0" smtClean="0">
                <a:cs typeface="Arial"/>
              </a:rPr>
              <a:t> </a:t>
            </a:r>
            <a:r>
              <a:rPr lang="vi-VN" spc="-10" dirty="0" smtClean="0">
                <a:cs typeface="Arial"/>
              </a:rPr>
              <a:t>răspunsul </a:t>
            </a:r>
            <a:r>
              <a:rPr lang="vi-VN" dirty="0" smtClean="0">
                <a:cs typeface="Arial"/>
              </a:rPr>
              <a:t>subiectului</a:t>
            </a:r>
            <a:r>
              <a:rPr lang="vi-VN" spc="-10" dirty="0" smtClean="0">
                <a:cs typeface="Arial"/>
              </a:rPr>
              <a:t> (subiectilor) observat</a:t>
            </a:r>
            <a:r>
              <a:rPr lang="vi-VN" dirty="0" smtClean="0">
                <a:cs typeface="Arial"/>
              </a:rPr>
              <a:t>	şi</a:t>
            </a:r>
            <a:r>
              <a:rPr lang="vi-VN" spc="-20" dirty="0" smtClean="0">
                <a:cs typeface="Arial"/>
              </a:rPr>
              <a:t> </a:t>
            </a:r>
            <a:r>
              <a:rPr lang="vi-VN" dirty="0" smtClean="0">
                <a:cs typeface="Arial"/>
              </a:rPr>
              <a:t>înregistrat</a:t>
            </a:r>
            <a:r>
              <a:rPr lang="vi-VN" spc="-10" dirty="0" smtClean="0">
                <a:cs typeface="Arial"/>
              </a:rPr>
              <a:t> </a:t>
            </a:r>
            <a:r>
              <a:rPr lang="vi-VN" spc="-35" dirty="0" smtClean="0">
                <a:cs typeface="Arial"/>
              </a:rPr>
              <a:t>de </a:t>
            </a:r>
            <a:r>
              <a:rPr lang="vi-VN" dirty="0" smtClean="0">
                <a:cs typeface="Arial"/>
              </a:rPr>
              <a:t>către</a:t>
            </a:r>
            <a:r>
              <a:rPr lang="vi-VN" spc="-10" dirty="0" smtClean="0">
                <a:cs typeface="Arial"/>
              </a:rPr>
              <a:t> experimentator</a:t>
            </a:r>
            <a:endParaRPr lang="vi-VN" dirty="0">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9787" y="565391"/>
            <a:ext cx="4591050" cy="546366"/>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609600" y="2133600"/>
            <a:ext cx="7987030" cy="3866515"/>
          </a:xfrm>
          <a:prstGeom prst="rect">
            <a:avLst/>
          </a:prstGeom>
        </p:spPr>
        <p:txBody>
          <a:bodyPr vert="horz" wrap="square" lIns="0" tIns="12065" rIns="0" bIns="0" rtlCol="0">
            <a:spAutoFit/>
          </a:bodyPr>
          <a:lstStyle/>
          <a:p>
            <a:pPr marL="332105" marR="778510" indent="-320040">
              <a:lnSpc>
                <a:spcPct val="100000"/>
              </a:lnSpc>
              <a:spcBef>
                <a:spcPts val="95"/>
              </a:spcBef>
              <a:buClr>
                <a:srgbClr val="EFAC00"/>
              </a:buClr>
              <a:buSzPct val="80357"/>
              <a:buFont typeface="Arial"/>
              <a:buChar char=""/>
              <a:tabLst>
                <a:tab pos="332105" algn="l"/>
                <a:tab pos="332740" algn="l"/>
              </a:tabLst>
            </a:pPr>
            <a:r>
              <a:rPr sz="2800" b="1" spc="-125" dirty="0">
                <a:latin typeface="Trebuchet MS"/>
                <a:cs typeface="Trebuchet MS"/>
              </a:rPr>
              <a:t>Coeficientul</a:t>
            </a:r>
            <a:r>
              <a:rPr sz="2800" b="1" spc="-215" dirty="0">
                <a:latin typeface="Trebuchet MS"/>
                <a:cs typeface="Trebuchet MS"/>
              </a:rPr>
              <a:t> </a:t>
            </a:r>
            <a:r>
              <a:rPr sz="2800" b="1" spc="-120" dirty="0">
                <a:latin typeface="Trebuchet MS"/>
                <a:cs typeface="Trebuchet MS"/>
              </a:rPr>
              <a:t>de</a:t>
            </a:r>
            <a:r>
              <a:rPr sz="2800" b="1" spc="-260" dirty="0">
                <a:latin typeface="Trebuchet MS"/>
                <a:cs typeface="Trebuchet MS"/>
              </a:rPr>
              <a:t> </a:t>
            </a:r>
            <a:r>
              <a:rPr sz="2800" b="1" spc="-130" dirty="0">
                <a:latin typeface="Trebuchet MS"/>
                <a:cs typeface="Trebuchet MS"/>
              </a:rPr>
              <a:t>corelaţie</a:t>
            </a:r>
            <a:r>
              <a:rPr sz="2800" b="1" spc="-310" dirty="0">
                <a:latin typeface="Trebuchet MS"/>
                <a:cs typeface="Trebuchet MS"/>
              </a:rPr>
              <a:t> </a:t>
            </a:r>
            <a:r>
              <a:rPr sz="2800" spc="-145" dirty="0">
                <a:latin typeface="WenQuanYi Micro Hei"/>
                <a:cs typeface="WenQuanYi Micro Hei"/>
              </a:rPr>
              <a:t>ne</a:t>
            </a:r>
            <a:r>
              <a:rPr sz="2800" spc="-175" dirty="0">
                <a:latin typeface="WenQuanYi Micro Hei"/>
                <a:cs typeface="WenQuanYi Micro Hei"/>
              </a:rPr>
              <a:t> </a:t>
            </a:r>
            <a:r>
              <a:rPr sz="2800" spc="-130" dirty="0">
                <a:latin typeface="WenQuanYi Micro Hei"/>
                <a:cs typeface="WenQuanYi Micro Hei"/>
              </a:rPr>
              <a:t>dă</a:t>
            </a:r>
            <a:r>
              <a:rPr sz="2800" spc="-175" dirty="0">
                <a:latin typeface="WenQuanYi Micro Hei"/>
                <a:cs typeface="WenQuanYi Micro Hei"/>
              </a:rPr>
              <a:t> </a:t>
            </a:r>
            <a:r>
              <a:rPr sz="2800" spc="-90" dirty="0">
                <a:latin typeface="WenQuanYi Micro Hei"/>
                <a:cs typeface="WenQuanYi Micro Hei"/>
              </a:rPr>
              <a:t>indicaţii</a:t>
            </a:r>
            <a:r>
              <a:rPr sz="2800" spc="-165" dirty="0">
                <a:latin typeface="WenQuanYi Micro Hei"/>
                <a:cs typeface="WenQuanYi Micro Hei"/>
              </a:rPr>
              <a:t> </a:t>
            </a:r>
            <a:r>
              <a:rPr sz="2800" spc="-150" dirty="0">
                <a:latin typeface="WenQuanYi Micro Hei"/>
                <a:cs typeface="WenQuanYi Micro Hei"/>
              </a:rPr>
              <a:t>asupra  </a:t>
            </a:r>
            <a:r>
              <a:rPr sz="2800" spc="-140" dirty="0">
                <a:latin typeface="WenQuanYi Micro Hei"/>
                <a:cs typeface="WenQuanYi Micro Hei"/>
              </a:rPr>
              <a:t>sensului </a:t>
            </a:r>
            <a:r>
              <a:rPr sz="2800" spc="-110" dirty="0">
                <a:latin typeface="WenQuanYi Micro Hei"/>
                <a:cs typeface="WenQuanYi Micro Hei"/>
              </a:rPr>
              <a:t>și </a:t>
            </a:r>
            <a:r>
              <a:rPr sz="2800" spc="-80" dirty="0">
                <a:latin typeface="WenQuanYi Micro Hei"/>
                <a:cs typeface="WenQuanYi Micro Hei"/>
              </a:rPr>
              <a:t>intensităţii </a:t>
            </a:r>
            <a:r>
              <a:rPr sz="2800" spc="-90" dirty="0">
                <a:latin typeface="WenQuanYi Micro Hei"/>
                <a:cs typeface="WenQuanYi Micro Hei"/>
              </a:rPr>
              <a:t>legăturii </a:t>
            </a:r>
            <a:r>
              <a:rPr sz="2800" spc="-130" dirty="0">
                <a:latin typeface="WenQuanYi Micro Hei"/>
                <a:cs typeface="WenQuanYi Micro Hei"/>
              </a:rPr>
              <a:t>de </a:t>
            </a:r>
            <a:r>
              <a:rPr sz="2800" spc="-120" dirty="0">
                <a:latin typeface="WenQuanYi Micro Hei"/>
                <a:cs typeface="WenQuanYi Micro Hei"/>
              </a:rPr>
              <a:t>dependenţă  </a:t>
            </a:r>
            <a:r>
              <a:rPr sz="2800" spc="-114" dirty="0">
                <a:latin typeface="WenQuanYi Micro Hei"/>
                <a:cs typeface="WenQuanYi Micro Hei"/>
              </a:rPr>
              <a:t>dintre </a:t>
            </a:r>
            <a:r>
              <a:rPr sz="2800" spc="-150" dirty="0">
                <a:latin typeface="WenQuanYi Micro Hei"/>
                <a:cs typeface="WenQuanYi Micro Hei"/>
              </a:rPr>
              <a:t>două </a:t>
            </a:r>
            <a:r>
              <a:rPr sz="2800" spc="-130" dirty="0">
                <a:latin typeface="WenQuanYi Micro Hei"/>
                <a:cs typeface="WenQuanYi Micro Hei"/>
              </a:rPr>
              <a:t>fenomene</a:t>
            </a:r>
            <a:r>
              <a:rPr sz="2800" spc="-245" dirty="0">
                <a:latin typeface="WenQuanYi Micro Hei"/>
                <a:cs typeface="WenQuanYi Micro Hei"/>
              </a:rPr>
              <a:t> </a:t>
            </a:r>
            <a:r>
              <a:rPr sz="2800" spc="-85" dirty="0">
                <a:latin typeface="WenQuanYi Micro Hei"/>
                <a:cs typeface="WenQuanYi Micro Hei"/>
              </a:rPr>
              <a:t>(caracterisici).</a:t>
            </a:r>
            <a:endParaRPr sz="2800" dirty="0">
              <a:latin typeface="WenQuanYi Micro Hei"/>
              <a:cs typeface="WenQuanYi Micro Hei"/>
            </a:endParaRPr>
          </a:p>
          <a:p>
            <a:pPr>
              <a:lnSpc>
                <a:spcPct val="100000"/>
              </a:lnSpc>
              <a:spcBef>
                <a:spcPts val="75"/>
              </a:spcBef>
              <a:buClr>
                <a:srgbClr val="EFAC00"/>
              </a:buClr>
              <a:buFont typeface="Arial"/>
              <a:buChar char=""/>
            </a:pPr>
            <a:endParaRPr sz="2000" dirty="0">
              <a:latin typeface="WenQuanYi Micro Hei"/>
              <a:cs typeface="WenQuanYi Micro Hei"/>
            </a:endParaRPr>
          </a:p>
          <a:p>
            <a:pPr marL="332105" marR="5080" indent="-320040">
              <a:lnSpc>
                <a:spcPct val="100000"/>
              </a:lnSpc>
              <a:buClr>
                <a:srgbClr val="EFAC00"/>
              </a:buClr>
              <a:buSzPct val="80357"/>
              <a:buFont typeface="Arial"/>
              <a:buChar char=""/>
              <a:tabLst>
                <a:tab pos="332105" algn="l"/>
                <a:tab pos="332740" algn="l"/>
              </a:tabLst>
            </a:pPr>
            <a:r>
              <a:rPr sz="2800" b="1" spc="-85" dirty="0">
                <a:latin typeface="Trebuchet MS"/>
                <a:cs typeface="Trebuchet MS"/>
              </a:rPr>
              <a:t>Regresia </a:t>
            </a:r>
            <a:r>
              <a:rPr sz="2800" spc="-100" dirty="0">
                <a:latin typeface="WenQuanYi Micro Hei"/>
                <a:cs typeface="WenQuanYi Micro Hei"/>
              </a:rPr>
              <a:t>completează </a:t>
            </a:r>
            <a:r>
              <a:rPr sz="2800" spc="-85" dirty="0">
                <a:latin typeface="WenQuanYi Micro Hei"/>
                <a:cs typeface="WenQuanYi Micro Hei"/>
              </a:rPr>
              <a:t>corelaţia, </a:t>
            </a:r>
            <a:r>
              <a:rPr sz="2800" spc="-110" dirty="0">
                <a:latin typeface="WenQuanYi Micro Hei"/>
                <a:cs typeface="WenQuanYi Micro Hei"/>
              </a:rPr>
              <a:t>și </a:t>
            </a:r>
            <a:r>
              <a:rPr sz="2800" spc="-150" dirty="0">
                <a:latin typeface="WenQuanYi Micro Hei"/>
                <a:cs typeface="WenQuanYi Micro Hei"/>
              </a:rPr>
              <a:t>prin </a:t>
            </a:r>
            <a:r>
              <a:rPr sz="2800" spc="-120" dirty="0">
                <a:latin typeface="WenQuanYi Micro Hei"/>
                <a:cs typeface="WenQuanYi Micro Hei"/>
              </a:rPr>
              <a:t>intermediul  </a:t>
            </a:r>
            <a:r>
              <a:rPr sz="2800" spc="-100" dirty="0">
                <a:latin typeface="WenQuanYi Micro Hei"/>
                <a:cs typeface="WenQuanYi Micro Hei"/>
              </a:rPr>
              <a:t>coeficientului </a:t>
            </a:r>
            <a:r>
              <a:rPr sz="2800" spc="-125" dirty="0">
                <a:latin typeface="WenQuanYi Micro Hei"/>
                <a:cs typeface="WenQuanYi Micro Hei"/>
              </a:rPr>
              <a:t>de </a:t>
            </a:r>
            <a:r>
              <a:rPr sz="2800" spc="-110" dirty="0">
                <a:latin typeface="WenQuanYi Micro Hei"/>
                <a:cs typeface="WenQuanYi Micro Hei"/>
              </a:rPr>
              <a:t>regresie </a:t>
            </a:r>
            <a:r>
              <a:rPr sz="2800" spc="-90" dirty="0">
                <a:latin typeface="WenQuanYi Micro Hei"/>
                <a:cs typeface="WenQuanYi Micro Hei"/>
              </a:rPr>
              <a:t>stabilește </a:t>
            </a:r>
            <a:r>
              <a:rPr sz="2800" spc="-140" dirty="0">
                <a:latin typeface="WenQuanYi Micro Hei"/>
                <a:cs typeface="WenQuanYi Micro Hei"/>
              </a:rPr>
              <a:t>cu </a:t>
            </a:r>
            <a:r>
              <a:rPr sz="2800" spc="-60" dirty="0">
                <a:latin typeface="WenQuanYi Micro Hei"/>
                <a:cs typeface="WenQuanYi Micro Hei"/>
              </a:rPr>
              <a:t>cât </a:t>
            </a:r>
            <a:r>
              <a:rPr sz="2800" spc="-100" dirty="0" err="1">
                <a:latin typeface="WenQuanYi Micro Hei"/>
                <a:cs typeface="WenQuanYi Micro Hei"/>
              </a:rPr>
              <a:t>crește</a:t>
            </a:r>
            <a:r>
              <a:rPr sz="2800" spc="-465" dirty="0">
                <a:latin typeface="WenQuanYi Micro Hei"/>
                <a:cs typeface="WenQuanYi Micro Hei"/>
              </a:rPr>
              <a:t> </a:t>
            </a:r>
            <a:r>
              <a:rPr lang="ro-MO" sz="2800" spc="-465" dirty="0" smtClean="0">
                <a:latin typeface="WenQuanYi Micro Hei"/>
                <a:cs typeface="WenQuanYi Micro Hei"/>
              </a:rPr>
              <a:t> </a:t>
            </a:r>
            <a:r>
              <a:rPr sz="2800" spc="-160" dirty="0" err="1" smtClean="0">
                <a:latin typeface="WenQuanYi Micro Hei"/>
                <a:cs typeface="WenQuanYi Micro Hei"/>
              </a:rPr>
              <a:t>sau</a:t>
            </a:r>
            <a:r>
              <a:rPr sz="2800" spc="-160" dirty="0" smtClean="0">
                <a:latin typeface="WenQuanYi Micro Hei"/>
                <a:cs typeface="WenQuanYi Micro Hei"/>
              </a:rPr>
              <a:t>  </a:t>
            </a:r>
            <a:r>
              <a:rPr sz="2800" spc="-110" dirty="0" err="1">
                <a:latin typeface="WenQuanYi Micro Hei"/>
                <a:cs typeface="WenQuanYi Micro Hei"/>
              </a:rPr>
              <a:t>descrește</a:t>
            </a:r>
            <a:r>
              <a:rPr sz="2800" spc="-110" dirty="0">
                <a:latin typeface="WenQuanYi Micro Hei"/>
                <a:cs typeface="WenQuanYi Micro Hei"/>
              </a:rPr>
              <a:t> </a:t>
            </a:r>
            <a:r>
              <a:rPr sz="2800" spc="-175" dirty="0" err="1" smtClean="0">
                <a:latin typeface="WenQuanYi Micro Hei"/>
                <a:cs typeface="WenQuanYi Micro Hei"/>
              </a:rPr>
              <a:t>su</a:t>
            </a:r>
            <a:r>
              <a:rPr lang="ro-MO" sz="2800" spc="-175" dirty="0" smtClean="0">
                <a:latin typeface="WenQuanYi Micro Hei"/>
                <a:cs typeface="WenQuanYi Micro Hei"/>
              </a:rPr>
              <a:t>b</a:t>
            </a:r>
            <a:r>
              <a:rPr sz="2800" spc="-175" dirty="0" smtClean="0">
                <a:latin typeface="WenQuanYi Micro Hei"/>
                <a:cs typeface="WenQuanYi Micro Hei"/>
              </a:rPr>
              <a:t> </a:t>
            </a:r>
            <a:r>
              <a:rPr sz="2800" spc="-95" dirty="0">
                <a:latin typeface="WenQuanYi Micro Hei"/>
                <a:cs typeface="WenQuanYi Micro Hei"/>
              </a:rPr>
              <a:t>aspect </a:t>
            </a:r>
            <a:r>
              <a:rPr sz="2800" spc="-65" dirty="0">
                <a:latin typeface="WenQuanYi Micro Hei"/>
                <a:cs typeface="WenQuanYi Micro Hei"/>
              </a:rPr>
              <a:t>cantitativ </a:t>
            </a:r>
            <a:r>
              <a:rPr sz="2800" spc="-190" dirty="0">
                <a:latin typeface="WenQuanYi Micro Hei"/>
                <a:cs typeface="WenQuanYi Micro Hei"/>
              </a:rPr>
              <a:t>un </a:t>
            </a:r>
            <a:r>
              <a:rPr sz="2800" spc="-110" dirty="0">
                <a:latin typeface="WenQuanYi Micro Hei"/>
                <a:cs typeface="WenQuanYi Micro Hei"/>
              </a:rPr>
              <a:t>fenomen, </a:t>
            </a:r>
            <a:r>
              <a:rPr sz="2800" spc="-135" dirty="0">
                <a:latin typeface="WenQuanYi Micro Hei"/>
                <a:cs typeface="WenQuanYi Micro Hei"/>
              </a:rPr>
              <a:t>când  </a:t>
            </a:r>
            <a:r>
              <a:rPr sz="2800" spc="-90" dirty="0">
                <a:latin typeface="WenQuanYi Micro Hei"/>
                <a:cs typeface="WenQuanYi Micro Hei"/>
              </a:rPr>
              <a:t>cel </a:t>
            </a:r>
            <a:r>
              <a:rPr sz="2800" spc="-140" dirty="0">
                <a:latin typeface="WenQuanYi Micro Hei"/>
                <a:cs typeface="WenQuanYi Micro Hei"/>
              </a:rPr>
              <a:t>cu </a:t>
            </a:r>
            <a:r>
              <a:rPr sz="2800" spc="-125" dirty="0">
                <a:latin typeface="WenQuanYi Micro Hei"/>
                <a:cs typeface="WenQuanYi Micro Hei"/>
              </a:rPr>
              <a:t>care se </a:t>
            </a:r>
            <a:r>
              <a:rPr sz="2800" spc="-105" dirty="0">
                <a:latin typeface="WenQuanYi Micro Hei"/>
                <a:cs typeface="WenQuanYi Micro Hei"/>
              </a:rPr>
              <a:t>corelează </a:t>
            </a:r>
            <a:r>
              <a:rPr sz="2800" spc="-100" dirty="0">
                <a:latin typeface="WenQuanYi Micro Hei"/>
                <a:cs typeface="WenQuanYi Micro Hei"/>
              </a:rPr>
              <a:t>crește </a:t>
            </a:r>
            <a:r>
              <a:rPr sz="2800" spc="-155" dirty="0">
                <a:latin typeface="WenQuanYi Micro Hei"/>
                <a:cs typeface="WenQuanYi Micro Hei"/>
              </a:rPr>
              <a:t>sau </a:t>
            </a:r>
            <a:r>
              <a:rPr sz="2800" spc="-105" dirty="0">
                <a:latin typeface="WenQuanYi Micro Hei"/>
                <a:cs typeface="WenQuanYi Micro Hei"/>
              </a:rPr>
              <a:t>descrește </a:t>
            </a:r>
            <a:r>
              <a:rPr sz="2800" spc="-140" dirty="0">
                <a:latin typeface="WenQuanYi Micro Hei"/>
                <a:cs typeface="WenQuanYi Micro Hei"/>
              </a:rPr>
              <a:t>cu</a:t>
            </a:r>
            <a:r>
              <a:rPr sz="2800" spc="-500" dirty="0">
                <a:latin typeface="WenQuanYi Micro Hei"/>
                <a:cs typeface="WenQuanYi Micro Hei"/>
              </a:rPr>
              <a:t> </a:t>
            </a:r>
            <a:r>
              <a:rPr lang="ro-MO" sz="2800" spc="-500" dirty="0" smtClean="0">
                <a:latin typeface="WenQuanYi Micro Hei"/>
                <a:cs typeface="WenQuanYi Micro Hei"/>
              </a:rPr>
              <a:t> </a:t>
            </a:r>
            <a:r>
              <a:rPr sz="2800" spc="-125" dirty="0" smtClean="0">
                <a:latin typeface="WenQuanYi Micro Hei"/>
                <a:cs typeface="WenQuanYi Micro Hei"/>
              </a:rPr>
              <a:t>o</a:t>
            </a:r>
            <a:endParaRPr sz="2800" dirty="0">
              <a:latin typeface="WenQuanYi Micro Hei"/>
              <a:cs typeface="WenQuanYi Micro Hei"/>
            </a:endParaRPr>
          </a:p>
          <a:p>
            <a:pPr marL="332105">
              <a:lnSpc>
                <a:spcPct val="100000"/>
              </a:lnSpc>
              <a:spcBef>
                <a:spcPts val="5"/>
              </a:spcBef>
            </a:pPr>
            <a:r>
              <a:rPr sz="2800" spc="-90" dirty="0">
                <a:latin typeface="WenQuanYi Micro Hei"/>
                <a:cs typeface="WenQuanYi Micro Hei"/>
              </a:rPr>
              <a:t>unitate </a:t>
            </a:r>
            <a:r>
              <a:rPr sz="2800" spc="-130" dirty="0">
                <a:latin typeface="WenQuanYi Micro Hei"/>
                <a:cs typeface="WenQuanYi Micro Hei"/>
              </a:rPr>
              <a:t>de</a:t>
            </a:r>
            <a:r>
              <a:rPr sz="2800" spc="-235" dirty="0">
                <a:latin typeface="WenQuanYi Micro Hei"/>
                <a:cs typeface="WenQuanYi Micro Hei"/>
              </a:rPr>
              <a:t> </a:t>
            </a:r>
            <a:r>
              <a:rPr sz="2800" spc="-140" dirty="0">
                <a:latin typeface="WenQuanYi Micro Hei"/>
                <a:cs typeface="WenQuanYi Micro Hei"/>
              </a:rPr>
              <a:t>măsură.</a:t>
            </a:r>
            <a:endParaRPr sz="2800" dirty="0">
              <a:latin typeface="WenQuanYi Micro Hei"/>
              <a:cs typeface="WenQuanYi Micro He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3212" y="565391"/>
            <a:ext cx="4228338" cy="54636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8236" y="1827733"/>
            <a:ext cx="7716520" cy="3928745"/>
          </a:xfrm>
          <a:prstGeom prst="rect">
            <a:avLst/>
          </a:prstGeom>
        </p:spPr>
        <p:txBody>
          <a:bodyPr vert="horz" wrap="square" lIns="0" tIns="13335" rIns="0" bIns="0" rtlCol="0">
            <a:spAutoFit/>
          </a:bodyPr>
          <a:lstStyle/>
          <a:p>
            <a:pPr marL="527050" indent="-514350">
              <a:lnSpc>
                <a:spcPct val="100000"/>
              </a:lnSpc>
              <a:spcBef>
                <a:spcPts val="105"/>
              </a:spcBef>
              <a:buClr>
                <a:srgbClr val="EFAC00"/>
              </a:buClr>
              <a:buSzPct val="79687"/>
              <a:buFont typeface="+mj-lt"/>
              <a:buAutoNum type="arabicPeriod"/>
              <a:tabLst>
                <a:tab pos="332105" algn="l"/>
                <a:tab pos="332740" algn="l"/>
              </a:tabLst>
            </a:pPr>
            <a:r>
              <a:rPr sz="3200" spc="-100" dirty="0">
                <a:latin typeface="WenQuanYi Micro Hei"/>
                <a:cs typeface="WenQuanYi Micro Hei"/>
              </a:rPr>
              <a:t>Simplă</a:t>
            </a:r>
            <a:endParaRPr sz="3200" dirty="0">
              <a:latin typeface="WenQuanYi Micro Hei"/>
              <a:cs typeface="WenQuanYi Micro Hei"/>
            </a:endParaRPr>
          </a:p>
          <a:p>
            <a:pPr marL="527050" indent="-514350">
              <a:lnSpc>
                <a:spcPct val="100000"/>
              </a:lnSpc>
              <a:buClr>
                <a:srgbClr val="EFAC00"/>
              </a:buClr>
              <a:buSzPct val="79687"/>
              <a:buFont typeface="+mj-lt"/>
              <a:buAutoNum type="arabicPeriod"/>
              <a:tabLst>
                <a:tab pos="332105" algn="l"/>
                <a:tab pos="332740" algn="l"/>
              </a:tabLst>
            </a:pPr>
            <a:r>
              <a:rPr sz="3200" spc="-110" dirty="0">
                <a:latin typeface="WenQuanYi Micro Hei"/>
                <a:cs typeface="WenQuanYi Micro Hei"/>
              </a:rPr>
              <a:t>Lineară </a:t>
            </a:r>
            <a:r>
              <a:rPr sz="3200" spc="-120" dirty="0">
                <a:latin typeface="WenQuanYi Micro Hei"/>
                <a:cs typeface="WenQuanYi Micro Hei"/>
              </a:rPr>
              <a:t>și</a:t>
            </a:r>
            <a:r>
              <a:rPr sz="3200" spc="-310" dirty="0">
                <a:latin typeface="WenQuanYi Micro Hei"/>
                <a:cs typeface="WenQuanYi Micro Hei"/>
              </a:rPr>
              <a:t> </a:t>
            </a:r>
            <a:r>
              <a:rPr sz="3200" spc="-140" dirty="0">
                <a:latin typeface="WenQuanYi Micro Hei"/>
                <a:cs typeface="WenQuanYi Micro Hei"/>
              </a:rPr>
              <a:t>nelineară</a:t>
            </a:r>
            <a:endParaRPr sz="3200" dirty="0">
              <a:latin typeface="WenQuanYi Micro Hei"/>
              <a:cs typeface="WenQuanYi Micro Hei"/>
            </a:endParaRPr>
          </a:p>
          <a:p>
            <a:pPr marL="457200" indent="-457200">
              <a:lnSpc>
                <a:spcPct val="100000"/>
              </a:lnSpc>
              <a:spcBef>
                <a:spcPts val="60"/>
              </a:spcBef>
              <a:buClr>
                <a:srgbClr val="EFAC00"/>
              </a:buClr>
              <a:buFont typeface="+mj-lt"/>
              <a:buAutoNum type="arabicPeriod"/>
            </a:pPr>
            <a:endParaRPr sz="2300" dirty="0">
              <a:latin typeface="WenQuanYi Micro Hei"/>
              <a:cs typeface="WenQuanYi Micro Hei"/>
            </a:endParaRPr>
          </a:p>
          <a:p>
            <a:pPr marL="526415" marR="374015" indent="-514350">
              <a:lnSpc>
                <a:spcPct val="100000"/>
              </a:lnSpc>
              <a:buClr>
                <a:srgbClr val="EFAC00"/>
              </a:buClr>
              <a:buSzPct val="79687"/>
              <a:buFont typeface="+mj-lt"/>
              <a:buAutoNum type="arabicPeriod"/>
              <a:tabLst>
                <a:tab pos="332105" algn="l"/>
                <a:tab pos="332740" algn="l"/>
              </a:tabLst>
            </a:pPr>
            <a:r>
              <a:rPr sz="3200" spc="-105" dirty="0">
                <a:latin typeface="WenQuanYi Micro Hei"/>
                <a:cs typeface="WenQuanYi Micro Hei"/>
              </a:rPr>
              <a:t>Regresia </a:t>
            </a:r>
            <a:r>
              <a:rPr sz="3200" spc="-145" dirty="0">
                <a:latin typeface="WenQuanYi Micro Hei"/>
                <a:cs typeface="WenQuanYi Micro Hei"/>
              </a:rPr>
              <a:t>simplă </a:t>
            </a:r>
            <a:r>
              <a:rPr sz="3200" spc="-105" dirty="0">
                <a:latin typeface="WenQuanYi Micro Hei"/>
                <a:cs typeface="WenQuanYi Micro Hei"/>
              </a:rPr>
              <a:t>(o </a:t>
            </a:r>
            <a:r>
              <a:rPr sz="3200" spc="-120" dirty="0">
                <a:latin typeface="WenQuanYi Micro Hei"/>
                <a:cs typeface="WenQuanYi Micro Hei"/>
              </a:rPr>
              <a:t>variabilă </a:t>
            </a:r>
            <a:r>
              <a:rPr sz="3200" spc="-135" dirty="0">
                <a:latin typeface="WenQuanYi Micro Hei"/>
                <a:cs typeface="WenQuanYi Micro Hei"/>
              </a:rPr>
              <a:t>dependentă</a:t>
            </a:r>
            <a:r>
              <a:rPr sz="3200" spc="-545" dirty="0">
                <a:latin typeface="WenQuanYi Micro Hei"/>
                <a:cs typeface="WenQuanYi Micro Hei"/>
              </a:rPr>
              <a:t> </a:t>
            </a:r>
            <a:r>
              <a:rPr sz="3200" spc="-125" dirty="0">
                <a:latin typeface="WenQuanYi Micro Hei"/>
                <a:cs typeface="WenQuanYi Micro Hei"/>
              </a:rPr>
              <a:t>și  </a:t>
            </a:r>
            <a:r>
              <a:rPr sz="3200" spc="-185" dirty="0">
                <a:latin typeface="WenQuanYi Micro Hei"/>
                <a:cs typeface="WenQuanYi Micro Hei"/>
              </a:rPr>
              <a:t>una</a:t>
            </a:r>
            <a:r>
              <a:rPr sz="3200" spc="-195" dirty="0">
                <a:latin typeface="WenQuanYi Micro Hei"/>
                <a:cs typeface="WenQuanYi Micro Hei"/>
              </a:rPr>
              <a:t> </a:t>
            </a:r>
            <a:r>
              <a:rPr sz="3200" spc="-125" dirty="0">
                <a:latin typeface="WenQuanYi Micro Hei"/>
                <a:cs typeface="WenQuanYi Micro Hei"/>
              </a:rPr>
              <a:t>independentă)</a:t>
            </a:r>
            <a:endParaRPr sz="3200" dirty="0">
              <a:latin typeface="WenQuanYi Micro Hei"/>
              <a:cs typeface="WenQuanYi Micro Hei"/>
            </a:endParaRPr>
          </a:p>
          <a:p>
            <a:pPr marL="527050" indent="-514350">
              <a:lnSpc>
                <a:spcPct val="100000"/>
              </a:lnSpc>
              <a:spcBef>
                <a:spcPts val="5"/>
              </a:spcBef>
              <a:buClr>
                <a:srgbClr val="EFAC00"/>
              </a:buClr>
              <a:buSzPct val="79687"/>
              <a:buFont typeface="+mj-lt"/>
              <a:buAutoNum type="arabicPeriod"/>
              <a:tabLst>
                <a:tab pos="332105" algn="l"/>
                <a:tab pos="332740" algn="l"/>
              </a:tabLst>
            </a:pPr>
            <a:r>
              <a:rPr sz="3200" spc="-105" dirty="0">
                <a:latin typeface="WenQuanYi Micro Hei"/>
                <a:cs typeface="WenQuanYi Micro Hei"/>
              </a:rPr>
              <a:t>Regresia </a:t>
            </a:r>
            <a:r>
              <a:rPr sz="3200" spc="-135" dirty="0">
                <a:latin typeface="WenQuanYi Micro Hei"/>
                <a:cs typeface="WenQuanYi Micro Hei"/>
              </a:rPr>
              <a:t>lineară </a:t>
            </a:r>
            <a:r>
              <a:rPr sz="3200" spc="-90" dirty="0">
                <a:latin typeface="WenQuanYi Micro Hei"/>
                <a:cs typeface="WenQuanYi Micro Hei"/>
              </a:rPr>
              <a:t>(relaţia </a:t>
            </a:r>
            <a:r>
              <a:rPr sz="3200" spc="-125" dirty="0">
                <a:latin typeface="WenQuanYi Micro Hei"/>
                <a:cs typeface="WenQuanYi Micro Hei"/>
              </a:rPr>
              <a:t>dintre </a:t>
            </a:r>
            <a:r>
              <a:rPr sz="3200" spc="-105" dirty="0" err="1">
                <a:latin typeface="WenQuanYi Micro Hei"/>
                <a:cs typeface="WenQuanYi Micro Hei"/>
              </a:rPr>
              <a:t>cele</a:t>
            </a:r>
            <a:r>
              <a:rPr sz="3200" spc="-625" dirty="0">
                <a:latin typeface="WenQuanYi Micro Hei"/>
                <a:cs typeface="WenQuanYi Micro Hei"/>
              </a:rPr>
              <a:t> </a:t>
            </a:r>
            <a:r>
              <a:rPr sz="3200" spc="-165" dirty="0" err="1" smtClean="0">
                <a:latin typeface="WenQuanYi Micro Hei"/>
                <a:cs typeface="WenQuanYi Micro Hei"/>
              </a:rPr>
              <a:t>două</a:t>
            </a:r>
            <a:endParaRPr lang="en-US" sz="3200" dirty="0" smtClean="0">
              <a:latin typeface="WenQuanYi Micro Hei"/>
              <a:cs typeface="WenQuanYi Micro Hei"/>
            </a:endParaRPr>
          </a:p>
          <a:p>
            <a:pPr marL="527050" indent="-514350">
              <a:lnSpc>
                <a:spcPct val="100000"/>
              </a:lnSpc>
              <a:spcBef>
                <a:spcPts val="5"/>
              </a:spcBef>
              <a:buClr>
                <a:srgbClr val="EFAC00"/>
              </a:buClr>
              <a:buSzPct val="79687"/>
              <a:tabLst>
                <a:tab pos="332105" algn="l"/>
                <a:tab pos="332740" algn="l"/>
              </a:tabLst>
            </a:pPr>
            <a:r>
              <a:rPr lang="en-US" sz="3200" spc="-120" dirty="0" smtClean="0">
                <a:latin typeface="WenQuanYi Micro Hei"/>
                <a:cs typeface="WenQuanYi Micro Hei"/>
              </a:rPr>
              <a:t>			</a:t>
            </a:r>
            <a:r>
              <a:rPr sz="3200" spc="-120" dirty="0" err="1" smtClean="0">
                <a:latin typeface="WenQuanYi Micro Hei"/>
                <a:cs typeface="WenQuanYi Micro Hei"/>
              </a:rPr>
              <a:t>variabile</a:t>
            </a:r>
            <a:r>
              <a:rPr sz="3200" spc="-240" dirty="0" smtClean="0">
                <a:latin typeface="WenQuanYi Micro Hei"/>
                <a:cs typeface="WenQuanYi Micro Hei"/>
              </a:rPr>
              <a:t> </a:t>
            </a:r>
            <a:r>
              <a:rPr sz="3200" spc="-105" dirty="0">
                <a:latin typeface="WenQuanYi Micro Hei"/>
                <a:cs typeface="WenQuanYi Micro Hei"/>
              </a:rPr>
              <a:t>poate</a:t>
            </a:r>
            <a:r>
              <a:rPr sz="3200" spc="-200" dirty="0">
                <a:latin typeface="WenQuanYi Micro Hei"/>
                <a:cs typeface="WenQuanYi Micro Hei"/>
              </a:rPr>
              <a:t> </a:t>
            </a:r>
            <a:r>
              <a:rPr sz="3200" spc="-60" dirty="0">
                <a:latin typeface="WenQuanYi Micro Hei"/>
                <a:cs typeface="WenQuanYi Micro Hei"/>
              </a:rPr>
              <a:t>fi</a:t>
            </a:r>
            <a:r>
              <a:rPr sz="3200" spc="-190" dirty="0">
                <a:latin typeface="WenQuanYi Micro Hei"/>
                <a:cs typeface="WenQuanYi Micro Hei"/>
              </a:rPr>
              <a:t> </a:t>
            </a:r>
            <a:r>
              <a:rPr sz="3200" spc="-135" dirty="0">
                <a:latin typeface="WenQuanYi Micro Hei"/>
                <a:cs typeface="WenQuanYi Micro Hei"/>
              </a:rPr>
              <a:t>descrisă</a:t>
            </a:r>
            <a:r>
              <a:rPr sz="3200" spc="-195" dirty="0">
                <a:latin typeface="WenQuanYi Micro Hei"/>
                <a:cs typeface="WenQuanYi Micro Hei"/>
              </a:rPr>
              <a:t> </a:t>
            </a:r>
            <a:r>
              <a:rPr sz="3200" spc="-120" dirty="0">
                <a:latin typeface="WenQuanYi Micro Hei"/>
                <a:cs typeface="WenQuanYi Micro Hei"/>
              </a:rPr>
              <a:t>printr</a:t>
            </a:r>
            <a:r>
              <a:rPr sz="3200" spc="-120" dirty="0">
                <a:latin typeface="Carlito"/>
                <a:cs typeface="Carlito"/>
              </a:rPr>
              <a:t>-</a:t>
            </a:r>
            <a:r>
              <a:rPr sz="3200" spc="-120" dirty="0">
                <a:latin typeface="WenQuanYi Micro Hei"/>
                <a:cs typeface="WenQuanYi Micro Hei"/>
              </a:rPr>
              <a:t>o</a:t>
            </a:r>
            <a:r>
              <a:rPr sz="3200" spc="-210" dirty="0">
                <a:latin typeface="WenQuanYi Micro Hei"/>
                <a:cs typeface="WenQuanYi Micro Hei"/>
              </a:rPr>
              <a:t> </a:t>
            </a:r>
            <a:r>
              <a:rPr sz="3200" spc="-130" dirty="0">
                <a:latin typeface="WenQuanYi Micro Hei"/>
                <a:cs typeface="WenQuanYi Micro Hei"/>
              </a:rPr>
              <a:t>dreaptă</a:t>
            </a:r>
            <a:r>
              <a:rPr sz="3200" spc="-235" dirty="0">
                <a:latin typeface="WenQuanYi Micro Hei"/>
                <a:cs typeface="WenQuanYi Micro Hei"/>
              </a:rPr>
              <a:t> </a:t>
            </a:r>
            <a:r>
              <a:rPr sz="3200" spc="-140" dirty="0">
                <a:latin typeface="WenQuanYi Micro Hei"/>
                <a:cs typeface="WenQuanYi Micro Hei"/>
              </a:rPr>
              <a:t>în  </a:t>
            </a:r>
            <a:r>
              <a:rPr sz="3200" spc="5" dirty="0">
                <a:latin typeface="Carlito"/>
                <a:cs typeface="Carlito"/>
              </a:rPr>
              <a:t>cadrul </a:t>
            </a:r>
            <a:r>
              <a:rPr sz="3200" spc="-15" dirty="0">
                <a:latin typeface="Carlito"/>
                <a:cs typeface="Carlito"/>
              </a:rPr>
              <a:t>norului </a:t>
            </a:r>
            <a:r>
              <a:rPr sz="3200" spc="15" dirty="0">
                <a:latin typeface="Carlito"/>
                <a:cs typeface="Carlito"/>
              </a:rPr>
              <a:t>de</a:t>
            </a:r>
            <a:r>
              <a:rPr sz="3200" spc="-254" dirty="0">
                <a:latin typeface="Carlito"/>
                <a:cs typeface="Carlito"/>
              </a:rPr>
              <a:t> </a:t>
            </a:r>
            <a:r>
              <a:rPr sz="3200" dirty="0">
                <a:latin typeface="Carlito"/>
                <a:cs typeface="Carlito"/>
              </a:rPr>
              <a:t>puncte)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9787" y="589775"/>
            <a:ext cx="2466594" cy="52198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8236" y="1827733"/>
            <a:ext cx="7579995" cy="3441065"/>
          </a:xfrm>
          <a:prstGeom prst="rect">
            <a:avLst/>
          </a:prstGeom>
        </p:spPr>
        <p:txBody>
          <a:bodyPr vert="horz" wrap="square" lIns="0" tIns="13335" rIns="0" bIns="0" rtlCol="0">
            <a:spAutoFit/>
          </a:bodyPr>
          <a:lstStyle/>
          <a:p>
            <a:pPr marL="526415" marR="818515" indent="-514350" algn="just">
              <a:lnSpc>
                <a:spcPct val="100000"/>
              </a:lnSpc>
              <a:spcBef>
                <a:spcPts val="105"/>
              </a:spcBef>
              <a:buClr>
                <a:srgbClr val="EFAC00"/>
              </a:buClr>
              <a:buSzPct val="79687"/>
              <a:buFont typeface="+mj-lt"/>
              <a:buAutoNum type="arabicPeriod"/>
              <a:tabLst>
                <a:tab pos="332740" algn="l"/>
              </a:tabLst>
            </a:pPr>
            <a:r>
              <a:rPr sz="3200" spc="30" dirty="0">
                <a:latin typeface="Carlito"/>
                <a:cs typeface="Carlito"/>
              </a:rPr>
              <a:t>Prin</a:t>
            </a:r>
            <a:r>
              <a:rPr sz="3200" spc="-85" dirty="0">
                <a:latin typeface="Carlito"/>
                <a:cs typeface="Carlito"/>
              </a:rPr>
              <a:t> </a:t>
            </a:r>
            <a:r>
              <a:rPr sz="3200" spc="10" dirty="0">
                <a:latin typeface="Carlito"/>
                <a:cs typeface="Carlito"/>
              </a:rPr>
              <a:t>indermendiul</a:t>
            </a:r>
            <a:r>
              <a:rPr sz="3200" spc="-114" dirty="0">
                <a:latin typeface="Carlito"/>
                <a:cs typeface="Carlito"/>
              </a:rPr>
              <a:t> </a:t>
            </a:r>
            <a:r>
              <a:rPr sz="3200" spc="20" dirty="0">
                <a:latin typeface="Carlito"/>
                <a:cs typeface="Carlito"/>
              </a:rPr>
              <a:t>regresiei</a:t>
            </a:r>
            <a:r>
              <a:rPr sz="3200" spc="-105" dirty="0">
                <a:latin typeface="Carlito"/>
                <a:cs typeface="Carlito"/>
              </a:rPr>
              <a:t> </a:t>
            </a:r>
            <a:r>
              <a:rPr sz="3200" spc="20" dirty="0">
                <a:latin typeface="Carlito"/>
                <a:cs typeface="Carlito"/>
              </a:rPr>
              <a:t>se</a:t>
            </a:r>
            <a:r>
              <a:rPr sz="3200" spc="-95" dirty="0">
                <a:latin typeface="Carlito"/>
                <a:cs typeface="Carlito"/>
              </a:rPr>
              <a:t> </a:t>
            </a:r>
            <a:r>
              <a:rPr sz="3200" spc="25" dirty="0">
                <a:latin typeface="Carlito"/>
                <a:cs typeface="Carlito"/>
              </a:rPr>
              <a:t>pot</a:t>
            </a:r>
            <a:r>
              <a:rPr sz="3200" spc="-65" dirty="0">
                <a:latin typeface="Carlito"/>
                <a:cs typeface="Carlito"/>
              </a:rPr>
              <a:t> </a:t>
            </a:r>
            <a:r>
              <a:rPr sz="3200" spc="-90" dirty="0">
                <a:latin typeface="Carlito"/>
                <a:cs typeface="Carlito"/>
              </a:rPr>
              <a:t>face  </a:t>
            </a:r>
            <a:r>
              <a:rPr sz="3200" spc="-110" dirty="0">
                <a:latin typeface="WenQuanYi Micro Hei"/>
                <a:cs typeface="WenQuanYi Micro Hei"/>
              </a:rPr>
              <a:t>predicţii </a:t>
            </a:r>
            <a:r>
              <a:rPr sz="3200" spc="-114" dirty="0">
                <a:latin typeface="WenQuanYi Micro Hei"/>
                <a:cs typeface="WenQuanYi Micro Hei"/>
              </a:rPr>
              <a:t>ale </a:t>
            </a:r>
            <a:r>
              <a:rPr sz="3200" spc="-160" dirty="0">
                <a:latin typeface="WenQuanYi Micro Hei"/>
                <a:cs typeface="WenQuanYi Micro Hei"/>
              </a:rPr>
              <a:t>unei </a:t>
            </a:r>
            <a:r>
              <a:rPr sz="3200" spc="-120" dirty="0">
                <a:latin typeface="WenQuanYi Micro Hei"/>
                <a:cs typeface="WenQuanYi Micro Hei"/>
              </a:rPr>
              <a:t>variabile </a:t>
            </a:r>
            <a:r>
              <a:rPr sz="3200" spc="-140" dirty="0">
                <a:latin typeface="WenQuanYi Micro Hei"/>
                <a:cs typeface="WenQuanYi Micro Hei"/>
              </a:rPr>
              <a:t>în </a:t>
            </a:r>
            <a:r>
              <a:rPr sz="3200" spc="-100" dirty="0">
                <a:latin typeface="WenQuanYi Micro Hei"/>
                <a:cs typeface="WenQuanYi Micro Hei"/>
              </a:rPr>
              <a:t>funcţie</a:t>
            </a:r>
            <a:r>
              <a:rPr sz="3200" spc="-610" dirty="0">
                <a:latin typeface="WenQuanYi Micro Hei"/>
                <a:cs typeface="WenQuanYi Micro Hei"/>
              </a:rPr>
              <a:t> </a:t>
            </a:r>
            <a:r>
              <a:rPr sz="3200" spc="-140" dirty="0">
                <a:latin typeface="WenQuanYi Micro Hei"/>
                <a:cs typeface="WenQuanYi Micro Hei"/>
              </a:rPr>
              <a:t>de  </a:t>
            </a:r>
            <a:r>
              <a:rPr sz="3200" spc="15" dirty="0">
                <a:latin typeface="Carlito"/>
                <a:cs typeface="Carlito"/>
              </a:rPr>
              <a:t>valoarea</a:t>
            </a:r>
            <a:r>
              <a:rPr sz="3200" spc="-105" dirty="0">
                <a:latin typeface="Carlito"/>
                <a:cs typeface="Carlito"/>
              </a:rPr>
              <a:t> </a:t>
            </a:r>
            <a:r>
              <a:rPr sz="3200" spc="25" dirty="0">
                <a:latin typeface="Carlito"/>
                <a:cs typeface="Carlito"/>
              </a:rPr>
              <a:t>alteia.</a:t>
            </a:r>
            <a:endParaRPr sz="3200" dirty="0">
              <a:latin typeface="Carlito"/>
              <a:cs typeface="Carlito"/>
            </a:endParaRPr>
          </a:p>
          <a:p>
            <a:pPr marL="514350" indent="-514350">
              <a:lnSpc>
                <a:spcPct val="100000"/>
              </a:lnSpc>
              <a:buClr>
                <a:srgbClr val="EFAC00"/>
              </a:buClr>
              <a:buFont typeface="+mj-lt"/>
              <a:buAutoNum type="arabicPeriod"/>
            </a:pPr>
            <a:endParaRPr sz="3150" dirty="0">
              <a:latin typeface="Carlito"/>
              <a:cs typeface="Carlito"/>
            </a:endParaRPr>
          </a:p>
          <a:p>
            <a:pPr marL="526415" marR="5080" indent="-514350" algn="just">
              <a:lnSpc>
                <a:spcPct val="100000"/>
              </a:lnSpc>
              <a:buClr>
                <a:srgbClr val="EFAC00"/>
              </a:buClr>
              <a:buSzPct val="79687"/>
              <a:buFont typeface="+mj-lt"/>
              <a:buAutoNum type="arabicPeriod"/>
              <a:tabLst>
                <a:tab pos="332740" algn="l"/>
              </a:tabLst>
            </a:pPr>
            <a:r>
              <a:rPr sz="3200" spc="-100" dirty="0">
                <a:latin typeface="WenQuanYi Micro Hei"/>
                <a:cs typeface="WenQuanYi Micro Hei"/>
              </a:rPr>
              <a:t>Predicţia </a:t>
            </a:r>
            <a:r>
              <a:rPr sz="3200" spc="-90" dirty="0">
                <a:latin typeface="WenQuanYi Micro Hei"/>
                <a:cs typeface="WenQuanYi Micro Hei"/>
              </a:rPr>
              <a:t>este </a:t>
            </a:r>
            <a:r>
              <a:rPr sz="3200" spc="-150" dirty="0">
                <a:latin typeface="WenQuanYi Micro Hei"/>
                <a:cs typeface="WenQuanYi Micro Hei"/>
              </a:rPr>
              <a:t>procesul </a:t>
            </a:r>
            <a:r>
              <a:rPr sz="3200" spc="-140" dirty="0">
                <a:latin typeface="WenQuanYi Micro Hei"/>
                <a:cs typeface="WenQuanYi Micro Hei"/>
              </a:rPr>
              <a:t>de </a:t>
            </a:r>
            <a:r>
              <a:rPr sz="3200" spc="-125" dirty="0">
                <a:latin typeface="WenQuanYi Micro Hei"/>
                <a:cs typeface="WenQuanYi Micro Hei"/>
              </a:rPr>
              <a:t>estimare </a:t>
            </a:r>
            <a:r>
              <a:rPr sz="3200" spc="-130" dirty="0">
                <a:latin typeface="WenQuanYi Micro Hei"/>
                <a:cs typeface="WenQuanYi Micro Hei"/>
              </a:rPr>
              <a:t>a </a:t>
            </a:r>
            <a:r>
              <a:rPr sz="3200" spc="-180" dirty="0">
                <a:latin typeface="WenQuanYi Micro Hei"/>
                <a:cs typeface="WenQuanYi Micro Hei"/>
              </a:rPr>
              <a:t>valorii  </a:t>
            </a:r>
            <a:r>
              <a:rPr sz="3200" spc="-5" dirty="0">
                <a:latin typeface="Carlito"/>
                <a:cs typeface="Carlito"/>
              </a:rPr>
              <a:t>unei </a:t>
            </a:r>
            <a:r>
              <a:rPr sz="3200" spc="10" dirty="0">
                <a:latin typeface="Carlito"/>
                <a:cs typeface="Carlito"/>
              </a:rPr>
              <a:t>variabile </a:t>
            </a:r>
            <a:r>
              <a:rPr sz="3200" spc="20" dirty="0">
                <a:latin typeface="Carlito"/>
                <a:cs typeface="Carlito"/>
              </a:rPr>
              <a:t>cunoscând </a:t>
            </a:r>
            <a:r>
              <a:rPr sz="3200" spc="15" dirty="0">
                <a:latin typeface="Carlito"/>
                <a:cs typeface="Carlito"/>
              </a:rPr>
              <a:t>valoarea </a:t>
            </a:r>
            <a:r>
              <a:rPr sz="3200" spc="-5" dirty="0">
                <a:latin typeface="Carlito"/>
                <a:cs typeface="Carlito"/>
              </a:rPr>
              <a:t>unei </a:t>
            </a:r>
            <a:r>
              <a:rPr sz="3200" spc="20" dirty="0">
                <a:latin typeface="Carlito"/>
                <a:cs typeface="Carlito"/>
              </a:rPr>
              <a:t>alte  </a:t>
            </a:r>
            <a:r>
              <a:rPr sz="3200" spc="15" dirty="0">
                <a:latin typeface="Carlito"/>
                <a:cs typeface="Carlito"/>
              </a:rPr>
              <a:t>variabile</a:t>
            </a:r>
            <a:endParaRPr sz="3200" dirty="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595" y="266687"/>
            <a:ext cx="5811774" cy="112243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40563" y="2624454"/>
            <a:ext cx="3343275" cy="2586355"/>
          </a:xfrm>
          <a:prstGeom prst="rect">
            <a:avLst/>
          </a:prstGeom>
        </p:spPr>
        <p:txBody>
          <a:bodyPr vert="horz" wrap="square" lIns="0" tIns="12700" rIns="0" bIns="0" rtlCol="0">
            <a:spAutoFit/>
          </a:bodyPr>
          <a:lstStyle/>
          <a:p>
            <a:pPr marL="12700" marR="123189">
              <a:lnSpc>
                <a:spcPct val="100000"/>
              </a:lnSpc>
              <a:spcBef>
                <a:spcPts val="100"/>
              </a:spcBef>
            </a:pPr>
            <a:r>
              <a:rPr sz="2400" spc="30" dirty="0">
                <a:latin typeface="Carlito"/>
                <a:cs typeface="Carlito"/>
              </a:rPr>
              <a:t>Datele </a:t>
            </a:r>
            <a:r>
              <a:rPr sz="2400" spc="5" dirty="0">
                <a:latin typeface="Carlito"/>
                <a:cs typeface="Carlito"/>
              </a:rPr>
              <a:t>din tabelul </a:t>
            </a:r>
            <a:r>
              <a:rPr sz="2400" spc="10" dirty="0">
                <a:latin typeface="Carlito"/>
                <a:cs typeface="Carlito"/>
              </a:rPr>
              <a:t>de </a:t>
            </a:r>
            <a:r>
              <a:rPr sz="2400" spc="35" dirty="0">
                <a:latin typeface="Carlito"/>
                <a:cs typeface="Carlito"/>
              </a:rPr>
              <a:t>mai  </a:t>
            </a:r>
            <a:r>
              <a:rPr sz="2400" spc="10" dirty="0">
                <a:latin typeface="Carlito"/>
                <a:cs typeface="Carlito"/>
              </a:rPr>
              <a:t>jos </a:t>
            </a:r>
            <a:r>
              <a:rPr sz="2400" spc="-95" dirty="0">
                <a:latin typeface="WenQuanYi Micro Hei"/>
                <a:cs typeface="WenQuanYi Micro Hei"/>
              </a:rPr>
              <a:t>reprezintă  </a:t>
            </a:r>
            <a:r>
              <a:rPr sz="2400" spc="5" dirty="0">
                <a:latin typeface="Carlito"/>
                <a:cs typeface="Carlito"/>
              </a:rPr>
              <a:t>temperatura </a:t>
            </a:r>
            <a:r>
              <a:rPr sz="2400" spc="20" dirty="0">
                <a:latin typeface="Carlito"/>
                <a:cs typeface="Carlito"/>
              </a:rPr>
              <a:t>medie </a:t>
            </a:r>
            <a:r>
              <a:rPr sz="2400" dirty="0">
                <a:latin typeface="Carlito"/>
                <a:cs typeface="Carlito"/>
              </a:rPr>
              <a:t>în</a:t>
            </a:r>
            <a:r>
              <a:rPr sz="2400" spc="-270" dirty="0">
                <a:latin typeface="Carlito"/>
                <a:cs typeface="Carlito"/>
              </a:rPr>
              <a:t> </a:t>
            </a:r>
            <a:r>
              <a:rPr sz="2400" spc="-5" dirty="0">
                <a:latin typeface="Carlito"/>
                <a:cs typeface="Carlito"/>
              </a:rPr>
              <a:t>aer  </a:t>
            </a:r>
            <a:r>
              <a:rPr sz="2400" spc="-90" dirty="0">
                <a:latin typeface="WenQuanYi Micro Hei"/>
                <a:cs typeface="WenQuanYi Micro Hei"/>
              </a:rPr>
              <a:t>şi </a:t>
            </a:r>
            <a:r>
              <a:rPr sz="2400" spc="-145" dirty="0">
                <a:latin typeface="WenQuanYi Micro Hei"/>
                <a:cs typeface="WenQuanYi Micro Hei"/>
              </a:rPr>
              <a:t>numărul </a:t>
            </a:r>
            <a:r>
              <a:rPr sz="2400" spc="10" dirty="0">
                <a:latin typeface="Carlito"/>
                <a:cs typeface="Carlito"/>
              </a:rPr>
              <a:t>de </a:t>
            </a:r>
            <a:r>
              <a:rPr sz="2400" spc="-114" dirty="0">
                <a:latin typeface="WenQuanYi Micro Hei"/>
                <a:cs typeface="WenQuanYi Micro Hei"/>
              </a:rPr>
              <a:t>căpuşe </a:t>
            </a:r>
            <a:r>
              <a:rPr sz="2400" spc="5" dirty="0">
                <a:latin typeface="Carlito"/>
                <a:cs typeface="Carlito"/>
              </a:rPr>
              <a:t>pe  </a:t>
            </a:r>
            <a:r>
              <a:rPr sz="2400" spc="10" dirty="0">
                <a:latin typeface="Carlito"/>
                <a:cs typeface="Carlito"/>
              </a:rPr>
              <a:t>unitatea de</a:t>
            </a:r>
            <a:r>
              <a:rPr sz="2400" spc="-140" dirty="0">
                <a:latin typeface="Carlito"/>
                <a:cs typeface="Carlito"/>
              </a:rPr>
              <a:t> </a:t>
            </a:r>
            <a:r>
              <a:rPr sz="2400" spc="-100" dirty="0">
                <a:latin typeface="WenQuanYi Micro Hei"/>
                <a:cs typeface="WenQuanYi Micro Hei"/>
              </a:rPr>
              <a:t>suprafaţa</a:t>
            </a:r>
            <a:endParaRPr sz="2400">
              <a:latin typeface="WenQuanYi Micro Hei"/>
              <a:cs typeface="WenQuanYi Micro Hei"/>
            </a:endParaRPr>
          </a:p>
          <a:p>
            <a:pPr marL="12700" marR="5080">
              <a:lnSpc>
                <a:spcPct val="100000"/>
              </a:lnSpc>
            </a:pPr>
            <a:r>
              <a:rPr sz="2400" spc="-110" dirty="0">
                <a:latin typeface="WenQuanYi Micro Hei"/>
                <a:cs typeface="WenQuanYi Micro Hei"/>
              </a:rPr>
              <a:t>măsurate </a:t>
            </a:r>
            <a:r>
              <a:rPr sz="2400" spc="10" dirty="0">
                <a:latin typeface="Carlito"/>
                <a:cs typeface="Carlito"/>
              </a:rPr>
              <a:t>într-o </a:t>
            </a:r>
            <a:r>
              <a:rPr sz="2400" spc="-70" dirty="0">
                <a:latin typeface="WenQuanYi Micro Hei"/>
                <a:cs typeface="WenQuanYi Micro Hei"/>
              </a:rPr>
              <a:t>locaţie</a:t>
            </a:r>
            <a:r>
              <a:rPr sz="2400" spc="-285" dirty="0">
                <a:latin typeface="WenQuanYi Micro Hei"/>
                <a:cs typeface="WenQuanYi Micro Hei"/>
              </a:rPr>
              <a:t> </a:t>
            </a:r>
            <a:r>
              <a:rPr sz="2400" spc="5" dirty="0">
                <a:latin typeface="Carlito"/>
                <a:cs typeface="Carlito"/>
              </a:rPr>
              <a:t>din  </a:t>
            </a:r>
            <a:r>
              <a:rPr sz="2400" spc="-95" dirty="0">
                <a:latin typeface="WenQuanYi Micro Hei"/>
                <a:cs typeface="WenQuanYi Micro Hei"/>
              </a:rPr>
              <a:t>judeţul</a:t>
            </a:r>
            <a:r>
              <a:rPr sz="2400" spc="-315" dirty="0">
                <a:latin typeface="WenQuanYi Micro Hei"/>
                <a:cs typeface="WenQuanYi Micro Hei"/>
              </a:rPr>
              <a:t> </a:t>
            </a:r>
            <a:r>
              <a:rPr sz="2400" spc="-55" dirty="0">
                <a:latin typeface="WenQuanYi Micro Hei"/>
                <a:cs typeface="WenQuanYi Micro Hei"/>
              </a:rPr>
              <a:t>Timiş</a:t>
            </a:r>
            <a:r>
              <a:rPr sz="2400" spc="-55" dirty="0">
                <a:latin typeface="Carlito"/>
                <a:cs typeface="Carlito"/>
              </a:rPr>
              <a:t>.</a:t>
            </a:r>
            <a:endParaRPr sz="2400">
              <a:latin typeface="Carlito"/>
              <a:cs typeface="Carlito"/>
            </a:endParaRPr>
          </a:p>
        </p:txBody>
      </p:sp>
      <p:graphicFrame>
        <p:nvGraphicFramePr>
          <p:cNvPr id="4" name="object 4"/>
          <p:cNvGraphicFramePr>
            <a:graphicFrameLocks noGrp="1"/>
          </p:cNvGraphicFramePr>
          <p:nvPr/>
        </p:nvGraphicFramePr>
        <p:xfrm>
          <a:off x="3845559" y="1550416"/>
          <a:ext cx="5041900" cy="4751095"/>
        </p:xfrm>
        <a:graphic>
          <a:graphicData uri="http://schemas.openxmlformats.org/drawingml/2006/table">
            <a:tbl>
              <a:tblPr firstRow="1" bandRow="1">
                <a:tableStyleId>{2D5ABB26-0587-4C30-8999-92F81FD0307C}</a:tableStyleId>
              </a:tblPr>
              <a:tblGrid>
                <a:gridCol w="609600"/>
                <a:gridCol w="609600"/>
                <a:gridCol w="609600"/>
                <a:gridCol w="609600"/>
                <a:gridCol w="165100"/>
                <a:gridCol w="609600"/>
                <a:gridCol w="609600"/>
                <a:gridCol w="609600"/>
                <a:gridCol w="609600"/>
              </a:tblGrid>
              <a:tr h="375285">
                <a:tc>
                  <a:txBody>
                    <a:bodyPr/>
                    <a:lstStyle/>
                    <a:p>
                      <a:pPr marL="1270" algn="ctr">
                        <a:lnSpc>
                          <a:spcPct val="100000"/>
                        </a:lnSpc>
                        <a:spcBef>
                          <a:spcPts val="735"/>
                        </a:spcBef>
                      </a:pPr>
                      <a:r>
                        <a:rPr sz="1200" dirty="0">
                          <a:latin typeface="Arial"/>
                          <a:cs typeface="Arial"/>
                        </a:rPr>
                        <a:t>luna</a:t>
                      </a:r>
                      <a:endParaRPr sz="1200">
                        <a:latin typeface="Arial"/>
                        <a:cs typeface="Arial"/>
                      </a:endParaRPr>
                    </a:p>
                  </a:txBody>
                  <a:tcPr marL="0" marR="0" marT="933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algn="ctr">
                        <a:lnSpc>
                          <a:spcPct val="100000"/>
                        </a:lnSpc>
                        <a:spcBef>
                          <a:spcPts val="735"/>
                        </a:spcBef>
                      </a:pPr>
                      <a:r>
                        <a:rPr sz="1200" spc="-5" dirty="0">
                          <a:latin typeface="Arial"/>
                          <a:cs typeface="Arial"/>
                        </a:rPr>
                        <a:t>Ziua</a:t>
                      </a:r>
                      <a:endParaRPr sz="1200">
                        <a:latin typeface="Arial"/>
                        <a:cs typeface="Arial"/>
                      </a:endParaRPr>
                    </a:p>
                  </a:txBody>
                  <a:tcPr marL="0" marR="0" marT="933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algn="ctr">
                        <a:lnSpc>
                          <a:spcPct val="100000"/>
                        </a:lnSpc>
                        <a:spcBef>
                          <a:spcPts val="735"/>
                        </a:spcBef>
                      </a:pPr>
                      <a:r>
                        <a:rPr sz="1200" dirty="0">
                          <a:latin typeface="Arial"/>
                          <a:cs typeface="Arial"/>
                        </a:rPr>
                        <a:t>T</a:t>
                      </a:r>
                      <a:r>
                        <a:rPr sz="1200" spc="-45" dirty="0">
                          <a:latin typeface="Arial"/>
                          <a:cs typeface="Arial"/>
                        </a:rPr>
                        <a:t> </a:t>
                      </a:r>
                      <a:r>
                        <a:rPr sz="1200" spc="-5" dirty="0">
                          <a:latin typeface="Arial"/>
                          <a:cs typeface="Arial"/>
                        </a:rPr>
                        <a:t>Med</a:t>
                      </a:r>
                      <a:endParaRPr sz="1200">
                        <a:latin typeface="Arial"/>
                        <a:cs typeface="Arial"/>
                      </a:endParaRPr>
                    </a:p>
                  </a:txBody>
                  <a:tcPr marL="0" marR="0" marT="933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59055" marR="49530" indent="165735">
                        <a:lnSpc>
                          <a:spcPct val="100000"/>
                        </a:lnSpc>
                        <a:spcBef>
                          <a:spcPts val="15"/>
                        </a:spcBef>
                      </a:pPr>
                      <a:r>
                        <a:rPr sz="1200" spc="-5" dirty="0">
                          <a:latin typeface="Arial"/>
                          <a:cs typeface="Arial"/>
                        </a:rPr>
                        <a:t>Nr  </a:t>
                      </a:r>
                      <a:r>
                        <a:rPr sz="1200" dirty="0">
                          <a:latin typeface="Arial"/>
                          <a:cs typeface="Arial"/>
                        </a:rPr>
                        <a:t>capuse</a:t>
                      </a:r>
                      <a:endParaRPr sz="12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r>
              <a:tr h="375285">
                <a:tc>
                  <a:txBody>
                    <a:bodyPr/>
                    <a:lstStyle/>
                    <a:p>
                      <a:pPr marL="1270" algn="ctr">
                        <a:lnSpc>
                          <a:spcPct val="100000"/>
                        </a:lnSpc>
                        <a:spcBef>
                          <a:spcPts val="740"/>
                        </a:spcBef>
                      </a:pPr>
                      <a:r>
                        <a:rPr sz="1200" dirty="0">
                          <a:latin typeface="Arial"/>
                          <a:cs typeface="Arial"/>
                        </a:rPr>
                        <a:t>1</a:t>
                      </a:r>
                      <a:endParaRPr sz="1200">
                        <a:latin typeface="Arial"/>
                        <a:cs typeface="Arial"/>
                      </a:endParaRPr>
                    </a:p>
                  </a:txBody>
                  <a:tcPr marL="0" marR="0" marT="939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ct val="100000"/>
                        </a:lnSpc>
                        <a:spcBef>
                          <a:spcPts val="740"/>
                        </a:spcBef>
                      </a:pPr>
                      <a:r>
                        <a:rPr sz="1200" spc="-5" dirty="0">
                          <a:latin typeface="Arial"/>
                          <a:cs typeface="Arial"/>
                        </a:rPr>
                        <a:t>18</a:t>
                      </a:r>
                      <a:endParaRPr sz="1200">
                        <a:latin typeface="Arial"/>
                        <a:cs typeface="Arial"/>
                      </a:endParaRPr>
                    </a:p>
                  </a:txBody>
                  <a:tcPr marL="0" marR="0" marT="939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ct val="100000"/>
                        </a:lnSpc>
                        <a:spcBef>
                          <a:spcPts val="740"/>
                        </a:spcBef>
                      </a:pPr>
                      <a:r>
                        <a:rPr sz="1200" dirty="0">
                          <a:latin typeface="Arial"/>
                          <a:cs typeface="Arial"/>
                        </a:rPr>
                        <a:t>9</a:t>
                      </a:r>
                      <a:endParaRPr sz="1200">
                        <a:latin typeface="Arial"/>
                        <a:cs typeface="Arial"/>
                      </a:endParaRPr>
                    </a:p>
                  </a:txBody>
                  <a:tcPr marL="0" marR="0" marT="939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2540" algn="ctr">
                        <a:lnSpc>
                          <a:spcPct val="100000"/>
                        </a:lnSpc>
                        <a:spcBef>
                          <a:spcPts val="740"/>
                        </a:spcBef>
                      </a:pPr>
                      <a:r>
                        <a:rPr sz="1200" spc="-5" dirty="0">
                          <a:latin typeface="Arial"/>
                          <a:cs typeface="Arial"/>
                        </a:rPr>
                        <a:t>46</a:t>
                      </a:r>
                      <a:endParaRPr sz="1200">
                        <a:latin typeface="Arial"/>
                        <a:cs typeface="Arial"/>
                      </a:endParaRPr>
                    </a:p>
                  </a:txBody>
                  <a:tcPr marL="0" marR="0" marT="939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ct val="100000"/>
                        </a:lnSpc>
                        <a:spcBef>
                          <a:spcPts val="740"/>
                        </a:spcBef>
                      </a:pPr>
                      <a:r>
                        <a:rPr sz="1200" dirty="0">
                          <a:latin typeface="Arial"/>
                          <a:cs typeface="Arial"/>
                        </a:rPr>
                        <a:t>luna</a:t>
                      </a:r>
                      <a:endParaRPr sz="1200">
                        <a:latin typeface="Arial"/>
                        <a:cs typeface="Arial"/>
                      </a:endParaRPr>
                    </a:p>
                  </a:txBody>
                  <a:tcPr marL="0" marR="0" marT="939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ct val="100000"/>
                        </a:lnSpc>
                        <a:spcBef>
                          <a:spcPts val="740"/>
                        </a:spcBef>
                      </a:pPr>
                      <a:r>
                        <a:rPr sz="1200" spc="-5" dirty="0">
                          <a:latin typeface="Arial"/>
                          <a:cs typeface="Arial"/>
                        </a:rPr>
                        <a:t>Ziua</a:t>
                      </a:r>
                      <a:endParaRPr sz="1200">
                        <a:latin typeface="Arial"/>
                        <a:cs typeface="Arial"/>
                      </a:endParaRPr>
                    </a:p>
                  </a:txBody>
                  <a:tcPr marL="0" marR="0" marT="939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ct val="100000"/>
                        </a:lnSpc>
                        <a:spcBef>
                          <a:spcPts val="740"/>
                        </a:spcBef>
                      </a:pPr>
                      <a:r>
                        <a:rPr sz="1200" dirty="0">
                          <a:latin typeface="Arial"/>
                          <a:cs typeface="Arial"/>
                        </a:rPr>
                        <a:t>T</a:t>
                      </a:r>
                      <a:r>
                        <a:rPr sz="1200" spc="-45" dirty="0">
                          <a:latin typeface="Arial"/>
                          <a:cs typeface="Arial"/>
                        </a:rPr>
                        <a:t> </a:t>
                      </a:r>
                      <a:r>
                        <a:rPr sz="1200" spc="-5" dirty="0">
                          <a:latin typeface="Arial"/>
                          <a:cs typeface="Arial"/>
                        </a:rPr>
                        <a:t>Med</a:t>
                      </a:r>
                      <a:endParaRPr sz="1200">
                        <a:latin typeface="Arial"/>
                        <a:cs typeface="Arial"/>
                      </a:endParaRPr>
                    </a:p>
                  </a:txBody>
                  <a:tcPr marL="0" marR="0" marT="939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ct val="100000"/>
                        </a:lnSpc>
                        <a:spcBef>
                          <a:spcPts val="15"/>
                        </a:spcBef>
                      </a:pPr>
                      <a:r>
                        <a:rPr sz="1200" spc="-5" dirty="0">
                          <a:latin typeface="Arial"/>
                          <a:cs typeface="Arial"/>
                        </a:rPr>
                        <a:t>Nr</a:t>
                      </a:r>
                      <a:endParaRPr sz="1200">
                        <a:latin typeface="Arial"/>
                        <a:cs typeface="Arial"/>
                      </a:endParaRPr>
                    </a:p>
                    <a:p>
                      <a:pPr marL="1905" algn="ctr">
                        <a:lnSpc>
                          <a:spcPts val="1395"/>
                        </a:lnSpc>
                        <a:spcBef>
                          <a:spcPts val="5"/>
                        </a:spcBef>
                      </a:pPr>
                      <a:r>
                        <a:rPr sz="1200" spc="-5" dirty="0">
                          <a:latin typeface="Arial"/>
                          <a:cs typeface="Arial"/>
                        </a:rPr>
                        <a:t>capuse</a:t>
                      </a:r>
                      <a:endParaRPr sz="12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r>
              <a:tr h="200025">
                <a:tc>
                  <a:txBody>
                    <a:bodyPr/>
                    <a:lstStyle/>
                    <a:p>
                      <a:pPr marL="1270" algn="ctr">
                        <a:lnSpc>
                          <a:spcPts val="1425"/>
                        </a:lnSpc>
                        <a:spcBef>
                          <a:spcPts val="45"/>
                        </a:spcBef>
                      </a:pPr>
                      <a:r>
                        <a:rPr sz="1200" dirty="0">
                          <a:latin typeface="Arial"/>
                          <a:cs typeface="Arial"/>
                        </a:rPr>
                        <a:t>1</a:t>
                      </a:r>
                      <a:endParaRPr sz="12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45"/>
                        </a:spcBef>
                      </a:pPr>
                      <a:r>
                        <a:rPr sz="1200" dirty="0">
                          <a:latin typeface="Arial"/>
                          <a:cs typeface="Arial"/>
                        </a:rPr>
                        <a:t>25</a:t>
                      </a:r>
                      <a:endParaRPr sz="12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45"/>
                        </a:spcBef>
                      </a:pPr>
                      <a:r>
                        <a:rPr sz="1200" dirty="0">
                          <a:latin typeface="Arial"/>
                          <a:cs typeface="Arial"/>
                        </a:rPr>
                        <a:t>4,5</a:t>
                      </a:r>
                      <a:endParaRPr sz="12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2540" algn="ctr">
                        <a:lnSpc>
                          <a:spcPts val="1425"/>
                        </a:lnSpc>
                        <a:spcBef>
                          <a:spcPts val="45"/>
                        </a:spcBef>
                      </a:pPr>
                      <a:r>
                        <a:rPr sz="1200" dirty="0">
                          <a:latin typeface="Arial"/>
                          <a:cs typeface="Arial"/>
                        </a:rPr>
                        <a:t>73</a:t>
                      </a:r>
                      <a:endParaRPr sz="12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45"/>
                        </a:spcBef>
                      </a:pPr>
                      <a:r>
                        <a:rPr sz="1200" dirty="0">
                          <a:latin typeface="Arial"/>
                          <a:cs typeface="Arial"/>
                        </a:rPr>
                        <a:t>6</a:t>
                      </a:r>
                      <a:endParaRPr sz="12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45"/>
                        </a:spcBef>
                      </a:pPr>
                      <a:r>
                        <a:rPr sz="1200" dirty="0">
                          <a:latin typeface="Arial"/>
                          <a:cs typeface="Arial"/>
                        </a:rPr>
                        <a:t>14</a:t>
                      </a:r>
                      <a:endParaRPr sz="12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45"/>
                        </a:spcBef>
                      </a:pPr>
                      <a:r>
                        <a:rPr sz="1200" dirty="0">
                          <a:latin typeface="Arial"/>
                          <a:cs typeface="Arial"/>
                        </a:rPr>
                        <a:t>20,9</a:t>
                      </a:r>
                      <a:endParaRPr sz="12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45"/>
                        </a:spcBef>
                      </a:pPr>
                      <a:r>
                        <a:rPr sz="1200" dirty="0">
                          <a:latin typeface="Arial"/>
                          <a:cs typeface="Arial"/>
                        </a:rPr>
                        <a:t>2851</a:t>
                      </a:r>
                      <a:endParaRPr sz="12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4,4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2540" algn="ctr">
                        <a:lnSpc>
                          <a:spcPts val="1425"/>
                        </a:lnSpc>
                        <a:spcBef>
                          <a:spcPts val="50"/>
                        </a:spcBef>
                      </a:pPr>
                      <a:r>
                        <a:rPr sz="1200" spc="-5" dirty="0">
                          <a:latin typeface="Arial"/>
                          <a:cs typeface="Arial"/>
                        </a:rPr>
                        <a:t>42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21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spc="-5" dirty="0">
                          <a:latin typeface="Arial"/>
                          <a:cs typeface="Arial"/>
                        </a:rPr>
                        <a:t>24,8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3754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5"/>
                        </a:lnSpc>
                        <a:spcBef>
                          <a:spcPts val="50"/>
                        </a:spcBef>
                      </a:pPr>
                      <a:r>
                        <a:rPr sz="1200" spc="-5" dirty="0">
                          <a:latin typeface="Arial"/>
                          <a:cs typeface="Arial"/>
                        </a:rPr>
                        <a:t>10,7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2540" algn="ctr">
                        <a:lnSpc>
                          <a:spcPts val="1425"/>
                        </a:lnSpc>
                        <a:spcBef>
                          <a:spcPts val="50"/>
                        </a:spcBef>
                      </a:pPr>
                      <a:r>
                        <a:rPr sz="1200" spc="-5" dirty="0">
                          <a:latin typeface="Arial"/>
                          <a:cs typeface="Arial"/>
                        </a:rPr>
                        <a:t>61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28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18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4173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spc="-5" dirty="0">
                          <a:latin typeface="Arial"/>
                          <a:cs typeface="Arial"/>
                        </a:rPr>
                        <a:t>15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5,7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5"/>
                        </a:lnSpc>
                        <a:spcBef>
                          <a:spcPts val="50"/>
                        </a:spcBef>
                      </a:pPr>
                      <a:r>
                        <a:rPr sz="1200" spc="-5" dirty="0">
                          <a:latin typeface="Arial"/>
                          <a:cs typeface="Arial"/>
                        </a:rPr>
                        <a:t>126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spc="-5" dirty="0">
                          <a:latin typeface="Arial"/>
                          <a:cs typeface="Arial"/>
                        </a:rPr>
                        <a:t>16,4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4337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spc="-5" dirty="0">
                          <a:latin typeface="Arial"/>
                          <a:cs typeface="Arial"/>
                        </a:rPr>
                        <a:t>22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5"/>
                        </a:lnSpc>
                        <a:spcBef>
                          <a:spcPts val="50"/>
                        </a:spcBef>
                      </a:pPr>
                      <a:r>
                        <a:rPr sz="1200" spc="-5" dirty="0">
                          <a:latin typeface="Arial"/>
                          <a:cs typeface="Arial"/>
                        </a:rPr>
                        <a:t>10,2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2540" algn="ctr">
                        <a:lnSpc>
                          <a:spcPts val="1425"/>
                        </a:lnSpc>
                        <a:spcBef>
                          <a:spcPts val="50"/>
                        </a:spcBef>
                      </a:pPr>
                      <a:r>
                        <a:rPr sz="1200" spc="-5" dirty="0">
                          <a:latin typeface="Arial"/>
                          <a:cs typeface="Arial"/>
                        </a:rPr>
                        <a:t>84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12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spc="-5" dirty="0">
                          <a:latin typeface="Arial"/>
                          <a:cs typeface="Arial"/>
                        </a:rPr>
                        <a:t>14,8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3575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9,7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82245">
                        <a:lnSpc>
                          <a:spcPts val="1425"/>
                        </a:lnSpc>
                        <a:spcBef>
                          <a:spcPts val="50"/>
                        </a:spcBef>
                      </a:pPr>
                      <a:r>
                        <a:rPr sz="1200" spc="-30" dirty="0">
                          <a:latin typeface="Arial"/>
                          <a:cs typeface="Arial"/>
                        </a:rPr>
                        <a:t>113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19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spc="-5" dirty="0">
                          <a:latin typeface="Arial"/>
                          <a:cs typeface="Arial"/>
                        </a:rPr>
                        <a:t>27,3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4033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5"/>
                        </a:lnSpc>
                        <a:spcBef>
                          <a:spcPts val="50"/>
                        </a:spcBef>
                      </a:pPr>
                      <a:r>
                        <a:rPr sz="1200" spc="-5" dirty="0">
                          <a:latin typeface="Arial"/>
                          <a:cs typeface="Arial"/>
                        </a:rPr>
                        <a:t>10,2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5"/>
                        </a:lnSpc>
                        <a:spcBef>
                          <a:spcPts val="50"/>
                        </a:spcBef>
                      </a:pPr>
                      <a:r>
                        <a:rPr sz="1200" spc="-5" dirty="0">
                          <a:latin typeface="Arial"/>
                          <a:cs typeface="Arial"/>
                        </a:rPr>
                        <a:t>168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26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spc="-5" dirty="0">
                          <a:latin typeface="Arial"/>
                          <a:cs typeface="Arial"/>
                        </a:rPr>
                        <a:t>20,8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5106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spc="-5" dirty="0">
                          <a:latin typeface="Arial"/>
                          <a:cs typeface="Arial"/>
                        </a:rPr>
                        <a:t>15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8,1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5"/>
                        </a:lnSpc>
                        <a:spcBef>
                          <a:spcPts val="50"/>
                        </a:spcBef>
                      </a:pPr>
                      <a:r>
                        <a:rPr sz="1200" spc="-5" dirty="0">
                          <a:latin typeface="Arial"/>
                          <a:cs typeface="Arial"/>
                        </a:rPr>
                        <a:t>147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20</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5448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22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6,8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5"/>
                        </a:lnSpc>
                        <a:spcBef>
                          <a:spcPts val="50"/>
                        </a:spcBef>
                      </a:pPr>
                      <a:r>
                        <a:rPr sz="1200" dirty="0">
                          <a:latin typeface="Arial"/>
                          <a:cs typeface="Arial"/>
                        </a:rPr>
                        <a:t>182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dirty="0">
                          <a:latin typeface="Arial"/>
                          <a:cs typeface="Arial"/>
                        </a:rPr>
                        <a:t>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dirty="0">
                          <a:latin typeface="Arial"/>
                          <a:cs typeface="Arial"/>
                        </a:rPr>
                        <a:t>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23,5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dirty="0">
                          <a:latin typeface="Arial"/>
                          <a:cs typeface="Arial"/>
                        </a:rPr>
                        <a:t>5613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spc="-5" dirty="0">
                          <a:latin typeface="Arial"/>
                          <a:cs typeface="Arial"/>
                        </a:rPr>
                        <a:t>29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8,7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5"/>
                        </a:lnSpc>
                        <a:spcBef>
                          <a:spcPts val="50"/>
                        </a:spcBef>
                      </a:pPr>
                      <a:r>
                        <a:rPr sz="1200" spc="-5" dirty="0">
                          <a:latin typeface="Arial"/>
                          <a:cs typeface="Arial"/>
                        </a:rPr>
                        <a:t>215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16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spc="-5" dirty="0">
                          <a:latin typeface="Arial"/>
                          <a:cs typeface="Arial"/>
                        </a:rPr>
                        <a:t>22,9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4531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dirty="0">
                          <a:latin typeface="Arial"/>
                          <a:cs typeface="Arial"/>
                        </a:rPr>
                        <a:t>8,6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5"/>
                        </a:lnSpc>
                        <a:spcBef>
                          <a:spcPts val="50"/>
                        </a:spcBef>
                      </a:pPr>
                      <a:r>
                        <a:rPr sz="1200" spc="-5" dirty="0">
                          <a:latin typeface="Arial"/>
                          <a:cs typeface="Arial"/>
                        </a:rPr>
                        <a:t>238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23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spc="-5" dirty="0">
                          <a:latin typeface="Arial"/>
                          <a:cs typeface="Arial"/>
                        </a:rPr>
                        <a:t>26,8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5874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0"/>
                        </a:lnSpc>
                        <a:spcBef>
                          <a:spcPts val="50"/>
                        </a:spcBef>
                      </a:pPr>
                      <a:r>
                        <a:rPr sz="1200" dirty="0">
                          <a:latin typeface="Arial"/>
                          <a:cs typeface="Arial"/>
                        </a:rPr>
                        <a:t>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spc="-5" dirty="0">
                          <a:latin typeface="Arial"/>
                          <a:cs typeface="Arial"/>
                        </a:rPr>
                        <a:t>12</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algn="ctr">
                        <a:lnSpc>
                          <a:spcPts val="1420"/>
                        </a:lnSpc>
                        <a:spcBef>
                          <a:spcPts val="50"/>
                        </a:spcBef>
                      </a:pPr>
                      <a:r>
                        <a:rPr sz="1200" spc="-25" dirty="0">
                          <a:latin typeface="Arial"/>
                          <a:cs typeface="Arial"/>
                        </a:rPr>
                        <a:t>11,6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0"/>
                        </a:lnSpc>
                        <a:spcBef>
                          <a:spcPts val="50"/>
                        </a:spcBef>
                      </a:pPr>
                      <a:r>
                        <a:rPr sz="1200" spc="-5" dirty="0">
                          <a:latin typeface="Arial"/>
                          <a:cs typeface="Arial"/>
                        </a:rPr>
                        <a:t>324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dirty="0">
                          <a:latin typeface="Arial"/>
                          <a:cs typeface="Arial"/>
                        </a:rPr>
                        <a:t>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0"/>
                        </a:spcBef>
                      </a:pPr>
                      <a:r>
                        <a:rPr sz="1200" spc="-5" dirty="0">
                          <a:latin typeface="Arial"/>
                          <a:cs typeface="Arial"/>
                        </a:rPr>
                        <a:t>30</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0"/>
                        </a:lnSpc>
                        <a:spcBef>
                          <a:spcPts val="50"/>
                        </a:spcBef>
                      </a:pPr>
                      <a:r>
                        <a:rPr sz="1200" spc="-5" dirty="0">
                          <a:latin typeface="Arial"/>
                          <a:cs typeface="Arial"/>
                        </a:rPr>
                        <a:t>23,1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0"/>
                        </a:lnSpc>
                        <a:spcBef>
                          <a:spcPts val="50"/>
                        </a:spcBef>
                      </a:pPr>
                      <a:r>
                        <a:rPr sz="1200" spc="-5" dirty="0">
                          <a:latin typeface="Arial"/>
                          <a:cs typeface="Arial"/>
                        </a:rPr>
                        <a:t>6147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0"/>
                        </a:lnSpc>
                        <a:spcBef>
                          <a:spcPts val="50"/>
                        </a:spcBef>
                      </a:pPr>
                      <a:r>
                        <a:rPr sz="1200" dirty="0">
                          <a:latin typeface="Arial"/>
                          <a:cs typeface="Arial"/>
                        </a:rPr>
                        <a:t>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spc="-5" dirty="0">
                          <a:latin typeface="Arial"/>
                          <a:cs typeface="Arial"/>
                        </a:rPr>
                        <a:t>19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0"/>
                        </a:lnSpc>
                        <a:spcBef>
                          <a:spcPts val="50"/>
                        </a:spcBef>
                      </a:pPr>
                      <a:r>
                        <a:rPr sz="1200" dirty="0">
                          <a:latin typeface="Arial"/>
                          <a:cs typeface="Arial"/>
                        </a:rPr>
                        <a:t>9,5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0"/>
                        </a:lnSpc>
                        <a:spcBef>
                          <a:spcPts val="50"/>
                        </a:spcBef>
                      </a:pPr>
                      <a:r>
                        <a:rPr sz="1200" spc="-5" dirty="0">
                          <a:latin typeface="Arial"/>
                          <a:cs typeface="Arial"/>
                        </a:rPr>
                        <a:t>375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dirty="0">
                          <a:latin typeface="Arial"/>
                          <a:cs typeface="Arial"/>
                        </a:rPr>
                        <a:t>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dirty="0">
                          <a:latin typeface="Arial"/>
                          <a:cs typeface="Arial"/>
                        </a:rPr>
                        <a:t>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spc="-5" dirty="0">
                          <a:latin typeface="Arial"/>
                          <a:cs typeface="Arial"/>
                        </a:rPr>
                        <a:t>9,9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0"/>
                        </a:lnSpc>
                        <a:spcBef>
                          <a:spcPts val="50"/>
                        </a:spcBef>
                      </a:pPr>
                      <a:r>
                        <a:rPr sz="1200" spc="-5" dirty="0">
                          <a:latin typeface="Arial"/>
                          <a:cs typeface="Arial"/>
                        </a:rPr>
                        <a:t>4648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5"/>
                        </a:lnSpc>
                        <a:spcBef>
                          <a:spcPts val="50"/>
                        </a:spcBef>
                      </a:pPr>
                      <a:r>
                        <a:rPr sz="1200" dirty="0">
                          <a:latin typeface="Arial"/>
                          <a:cs typeface="Arial"/>
                        </a:rPr>
                        <a:t>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spc="-5" dirty="0">
                          <a:latin typeface="Arial"/>
                          <a:cs typeface="Arial"/>
                        </a:rPr>
                        <a:t>26</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5"/>
                        </a:lnSpc>
                        <a:spcBef>
                          <a:spcPts val="50"/>
                        </a:spcBef>
                      </a:pPr>
                      <a:r>
                        <a:rPr sz="1200" spc="-5" dirty="0">
                          <a:latin typeface="Arial"/>
                          <a:cs typeface="Arial"/>
                        </a:rPr>
                        <a:t>12,7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5"/>
                        </a:lnSpc>
                        <a:spcBef>
                          <a:spcPts val="50"/>
                        </a:spcBef>
                      </a:pPr>
                      <a:r>
                        <a:rPr sz="1200" spc="-5" dirty="0">
                          <a:latin typeface="Arial"/>
                          <a:cs typeface="Arial"/>
                        </a:rPr>
                        <a:t>433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5"/>
                        </a:lnSpc>
                        <a:spcBef>
                          <a:spcPts val="50"/>
                        </a:spcBef>
                      </a:pPr>
                      <a:r>
                        <a:rPr sz="1200" dirty="0">
                          <a:latin typeface="Arial"/>
                          <a:cs typeface="Arial"/>
                        </a:rPr>
                        <a:t>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5"/>
                        </a:lnSpc>
                        <a:spcBef>
                          <a:spcPts val="50"/>
                        </a:spcBef>
                      </a:pPr>
                      <a:r>
                        <a:rPr sz="1200" spc="-5" dirty="0">
                          <a:latin typeface="Arial"/>
                          <a:cs typeface="Arial"/>
                        </a:rPr>
                        <a:t>13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5"/>
                        </a:lnSpc>
                        <a:spcBef>
                          <a:spcPts val="50"/>
                        </a:spcBef>
                      </a:pPr>
                      <a:r>
                        <a:rPr sz="1200" spc="-5" dirty="0">
                          <a:latin typeface="Arial"/>
                          <a:cs typeface="Arial"/>
                        </a:rPr>
                        <a:t>13,4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5"/>
                        </a:lnSpc>
                        <a:spcBef>
                          <a:spcPts val="50"/>
                        </a:spcBef>
                      </a:pPr>
                      <a:r>
                        <a:rPr sz="1200" spc="-5" dirty="0">
                          <a:latin typeface="Arial"/>
                          <a:cs typeface="Arial"/>
                        </a:rPr>
                        <a:t>1821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0"/>
                        </a:lnSpc>
                        <a:spcBef>
                          <a:spcPts val="55"/>
                        </a:spcBef>
                      </a:pPr>
                      <a:r>
                        <a:rPr sz="1200" dirty="0">
                          <a:latin typeface="Arial"/>
                          <a:cs typeface="Arial"/>
                        </a:rPr>
                        <a:t>5</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0"/>
                        </a:lnSpc>
                        <a:spcBef>
                          <a:spcPts val="55"/>
                        </a:spcBef>
                      </a:pPr>
                      <a:r>
                        <a:rPr sz="1200" dirty="0">
                          <a:latin typeface="Arial"/>
                          <a:cs typeface="Arial"/>
                        </a:rPr>
                        <a:t>3</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0"/>
                        </a:lnSpc>
                        <a:spcBef>
                          <a:spcPts val="55"/>
                        </a:spcBef>
                      </a:pPr>
                      <a:r>
                        <a:rPr sz="1200" spc="-5" dirty="0">
                          <a:latin typeface="Arial"/>
                          <a:cs typeface="Arial"/>
                        </a:rPr>
                        <a:t>12,1</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0"/>
                        </a:lnSpc>
                        <a:spcBef>
                          <a:spcPts val="55"/>
                        </a:spcBef>
                      </a:pPr>
                      <a:r>
                        <a:rPr sz="1200" spc="-5" dirty="0">
                          <a:latin typeface="Arial"/>
                          <a:cs typeface="Arial"/>
                        </a:rPr>
                        <a:t>612</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5"/>
                        </a:spcBef>
                      </a:pPr>
                      <a:r>
                        <a:rPr sz="1200" dirty="0">
                          <a:latin typeface="Arial"/>
                          <a:cs typeface="Arial"/>
                        </a:rPr>
                        <a:t>9</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5"/>
                        </a:spcBef>
                      </a:pPr>
                      <a:r>
                        <a:rPr sz="1200" spc="-5" dirty="0">
                          <a:latin typeface="Arial"/>
                          <a:cs typeface="Arial"/>
                        </a:rPr>
                        <a:t>20</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R="1270" algn="ctr">
                        <a:lnSpc>
                          <a:spcPts val="1420"/>
                        </a:lnSpc>
                        <a:spcBef>
                          <a:spcPts val="55"/>
                        </a:spcBef>
                      </a:pPr>
                      <a:r>
                        <a:rPr sz="1200" spc="-85" dirty="0">
                          <a:latin typeface="Arial"/>
                          <a:cs typeface="Arial"/>
                        </a:rPr>
                        <a:t>11</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0"/>
                        </a:lnSpc>
                        <a:spcBef>
                          <a:spcPts val="55"/>
                        </a:spcBef>
                      </a:pPr>
                      <a:r>
                        <a:rPr sz="1200" spc="-5" dirty="0">
                          <a:latin typeface="Arial"/>
                          <a:cs typeface="Arial"/>
                        </a:rPr>
                        <a:t>1617</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0"/>
                        </a:lnSpc>
                        <a:spcBef>
                          <a:spcPts val="50"/>
                        </a:spcBef>
                      </a:pPr>
                      <a:r>
                        <a:rPr sz="1200" dirty="0">
                          <a:latin typeface="Arial"/>
                          <a:cs typeface="Arial"/>
                        </a:rPr>
                        <a:t>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spc="-5" dirty="0">
                          <a:latin typeface="Arial"/>
                          <a:cs typeface="Arial"/>
                        </a:rPr>
                        <a:t>10</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0"/>
                        </a:lnSpc>
                        <a:spcBef>
                          <a:spcPts val="50"/>
                        </a:spcBef>
                      </a:pPr>
                      <a:r>
                        <a:rPr sz="1200" spc="-5" dirty="0">
                          <a:latin typeface="Arial"/>
                          <a:cs typeface="Arial"/>
                        </a:rPr>
                        <a:t>14,1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177800">
                        <a:lnSpc>
                          <a:spcPts val="1420"/>
                        </a:lnSpc>
                        <a:spcBef>
                          <a:spcPts val="50"/>
                        </a:spcBef>
                      </a:pPr>
                      <a:r>
                        <a:rPr sz="1200" spc="-5" dirty="0">
                          <a:latin typeface="Arial"/>
                          <a:cs typeface="Arial"/>
                        </a:rPr>
                        <a:t>869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dirty="0">
                          <a:latin typeface="Arial"/>
                          <a:cs typeface="Arial"/>
                        </a:rPr>
                        <a:t>9</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0"/>
                        </a:spcBef>
                      </a:pPr>
                      <a:r>
                        <a:rPr sz="1200" spc="-5" dirty="0">
                          <a:latin typeface="Arial"/>
                          <a:cs typeface="Arial"/>
                        </a:rPr>
                        <a:t>27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0"/>
                        </a:lnSpc>
                        <a:spcBef>
                          <a:spcPts val="50"/>
                        </a:spcBef>
                      </a:pPr>
                      <a:r>
                        <a:rPr sz="1200" spc="-5" dirty="0">
                          <a:latin typeface="Arial"/>
                          <a:cs typeface="Arial"/>
                        </a:rPr>
                        <a:t>17,3</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0"/>
                        </a:lnSpc>
                        <a:spcBef>
                          <a:spcPts val="50"/>
                        </a:spcBef>
                      </a:pPr>
                      <a:r>
                        <a:rPr sz="1200" spc="-5" dirty="0">
                          <a:latin typeface="Arial"/>
                          <a:cs typeface="Arial"/>
                        </a:rPr>
                        <a:t>1744</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50">
                <a:tc>
                  <a:txBody>
                    <a:bodyPr/>
                    <a:lstStyle/>
                    <a:p>
                      <a:pPr marL="1270" algn="ctr">
                        <a:lnSpc>
                          <a:spcPts val="1420"/>
                        </a:lnSpc>
                        <a:spcBef>
                          <a:spcPts val="55"/>
                        </a:spcBef>
                      </a:pPr>
                      <a:r>
                        <a:rPr sz="1200" dirty="0">
                          <a:latin typeface="Arial"/>
                          <a:cs typeface="Arial"/>
                        </a:rPr>
                        <a:t>5</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5"/>
                        </a:spcBef>
                      </a:pPr>
                      <a:r>
                        <a:rPr sz="1200" spc="-5" dirty="0">
                          <a:latin typeface="Arial"/>
                          <a:cs typeface="Arial"/>
                        </a:rPr>
                        <a:t>17</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0"/>
                        </a:lnSpc>
                        <a:spcBef>
                          <a:spcPts val="55"/>
                        </a:spcBef>
                      </a:pPr>
                      <a:r>
                        <a:rPr sz="1200" spc="-5" dirty="0">
                          <a:latin typeface="Arial"/>
                          <a:cs typeface="Arial"/>
                        </a:rPr>
                        <a:t>14,8</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R="130175" algn="r">
                        <a:lnSpc>
                          <a:spcPts val="1420"/>
                        </a:lnSpc>
                        <a:spcBef>
                          <a:spcPts val="55"/>
                        </a:spcBef>
                      </a:pPr>
                      <a:r>
                        <a:rPr sz="1200" spc="-80" dirty="0">
                          <a:latin typeface="Arial"/>
                          <a:cs typeface="Arial"/>
                        </a:rPr>
                        <a:t>1</a:t>
                      </a:r>
                      <a:r>
                        <a:rPr sz="1200" dirty="0">
                          <a:latin typeface="Arial"/>
                          <a:cs typeface="Arial"/>
                        </a:rPr>
                        <a:t>105</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5"/>
                        </a:spcBef>
                      </a:pPr>
                      <a:r>
                        <a:rPr sz="1200" spc="-5" dirty="0">
                          <a:latin typeface="Arial"/>
                          <a:cs typeface="Arial"/>
                        </a:rPr>
                        <a:t>10</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5"/>
                        </a:spcBef>
                      </a:pPr>
                      <a:r>
                        <a:rPr sz="1200" dirty="0">
                          <a:latin typeface="Arial"/>
                          <a:cs typeface="Arial"/>
                        </a:rPr>
                        <a:t>4</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5"/>
                        </a:spcBef>
                      </a:pPr>
                      <a:r>
                        <a:rPr sz="1200" spc="-5" dirty="0">
                          <a:latin typeface="Arial"/>
                          <a:cs typeface="Arial"/>
                        </a:rPr>
                        <a:t>15</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0"/>
                        </a:lnSpc>
                        <a:spcBef>
                          <a:spcPts val="55"/>
                        </a:spcBef>
                      </a:pPr>
                      <a:r>
                        <a:rPr sz="1200" spc="-5" dirty="0">
                          <a:latin typeface="Arial"/>
                          <a:cs typeface="Arial"/>
                        </a:rPr>
                        <a:t>2136</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0"/>
                        </a:lnSpc>
                        <a:spcBef>
                          <a:spcPts val="55"/>
                        </a:spcBef>
                      </a:pPr>
                      <a:r>
                        <a:rPr sz="1200" dirty="0">
                          <a:latin typeface="Arial"/>
                          <a:cs typeface="Arial"/>
                        </a:rPr>
                        <a:t>5</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5"/>
                        </a:spcBef>
                      </a:pPr>
                      <a:r>
                        <a:rPr sz="1200" spc="-5" dirty="0">
                          <a:latin typeface="Arial"/>
                          <a:cs typeface="Arial"/>
                        </a:rPr>
                        <a:t>24</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0"/>
                        </a:lnSpc>
                        <a:spcBef>
                          <a:spcPts val="55"/>
                        </a:spcBef>
                      </a:pPr>
                      <a:r>
                        <a:rPr sz="1200" spc="-5" dirty="0">
                          <a:latin typeface="Arial"/>
                          <a:cs typeface="Arial"/>
                        </a:rPr>
                        <a:t>19,5</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R="125730" algn="r">
                        <a:lnSpc>
                          <a:spcPts val="1420"/>
                        </a:lnSpc>
                        <a:spcBef>
                          <a:spcPts val="55"/>
                        </a:spcBef>
                      </a:pPr>
                      <a:r>
                        <a:rPr sz="1200" dirty="0">
                          <a:latin typeface="Arial"/>
                          <a:cs typeface="Arial"/>
                        </a:rPr>
                        <a:t>1477</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5"/>
                        </a:spcBef>
                      </a:pPr>
                      <a:r>
                        <a:rPr sz="1200" spc="-5" dirty="0">
                          <a:latin typeface="Arial"/>
                          <a:cs typeface="Arial"/>
                        </a:rPr>
                        <a:t>10</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R="1270" algn="ctr">
                        <a:lnSpc>
                          <a:spcPts val="1420"/>
                        </a:lnSpc>
                        <a:spcBef>
                          <a:spcPts val="55"/>
                        </a:spcBef>
                      </a:pPr>
                      <a:r>
                        <a:rPr sz="1200" spc="-85" dirty="0">
                          <a:latin typeface="Arial"/>
                          <a:cs typeface="Arial"/>
                        </a:rPr>
                        <a:t>11</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algn="ctr">
                        <a:lnSpc>
                          <a:spcPts val="1420"/>
                        </a:lnSpc>
                        <a:spcBef>
                          <a:spcPts val="55"/>
                        </a:spcBef>
                      </a:pPr>
                      <a:r>
                        <a:rPr sz="1200" spc="-25" dirty="0">
                          <a:latin typeface="Arial"/>
                          <a:cs typeface="Arial"/>
                        </a:rPr>
                        <a:t>11,9</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0"/>
                        </a:lnSpc>
                        <a:spcBef>
                          <a:spcPts val="55"/>
                        </a:spcBef>
                      </a:pPr>
                      <a:r>
                        <a:rPr sz="1200" spc="-5" dirty="0">
                          <a:latin typeface="Arial"/>
                          <a:cs typeface="Arial"/>
                        </a:rPr>
                        <a:t>1589</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0"/>
                        </a:lnSpc>
                        <a:spcBef>
                          <a:spcPts val="50"/>
                        </a:spcBef>
                      </a:pPr>
                      <a:r>
                        <a:rPr sz="1200" dirty="0">
                          <a:latin typeface="Arial"/>
                          <a:cs typeface="Arial"/>
                        </a:rPr>
                        <a:t>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spc="-5" dirty="0">
                          <a:latin typeface="Arial"/>
                          <a:cs typeface="Arial"/>
                        </a:rPr>
                        <a:t>31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0"/>
                        </a:lnSpc>
                        <a:spcBef>
                          <a:spcPts val="50"/>
                        </a:spcBef>
                      </a:pPr>
                      <a:r>
                        <a:rPr sz="1200" spc="-5" dirty="0">
                          <a:latin typeface="Arial"/>
                          <a:cs typeface="Arial"/>
                        </a:rPr>
                        <a:t>13,5</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R="125730" algn="r">
                        <a:lnSpc>
                          <a:spcPts val="1420"/>
                        </a:lnSpc>
                        <a:spcBef>
                          <a:spcPts val="50"/>
                        </a:spcBef>
                      </a:pPr>
                      <a:r>
                        <a:rPr sz="1200" dirty="0">
                          <a:latin typeface="Arial"/>
                          <a:cs typeface="Arial"/>
                        </a:rPr>
                        <a:t>2248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0"/>
                        </a:spcBef>
                      </a:pPr>
                      <a:r>
                        <a:rPr sz="1200" spc="-5" dirty="0">
                          <a:latin typeface="Arial"/>
                          <a:cs typeface="Arial"/>
                        </a:rPr>
                        <a:t>10</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0"/>
                        </a:spcBef>
                      </a:pPr>
                      <a:r>
                        <a:rPr sz="1200" spc="-5" dirty="0">
                          <a:latin typeface="Arial"/>
                          <a:cs typeface="Arial"/>
                        </a:rPr>
                        <a:t>18</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0"/>
                        </a:spcBef>
                      </a:pPr>
                      <a:r>
                        <a:rPr sz="1200" spc="-5" dirty="0">
                          <a:latin typeface="Arial"/>
                          <a:cs typeface="Arial"/>
                        </a:rPr>
                        <a:t>9,7</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0"/>
                        </a:lnSpc>
                        <a:spcBef>
                          <a:spcPts val="50"/>
                        </a:spcBef>
                      </a:pPr>
                      <a:r>
                        <a:rPr sz="1200" spc="-5" dirty="0">
                          <a:latin typeface="Arial"/>
                          <a:cs typeface="Arial"/>
                        </a:rPr>
                        <a:t>871</a:t>
                      </a:r>
                      <a:endParaRPr sz="1200">
                        <a:latin typeface="Arial"/>
                        <a:cs typeface="Arial"/>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r h="200025">
                <a:tc>
                  <a:txBody>
                    <a:bodyPr/>
                    <a:lstStyle/>
                    <a:p>
                      <a:pPr marL="1270" algn="ctr">
                        <a:lnSpc>
                          <a:spcPts val="1420"/>
                        </a:lnSpc>
                        <a:spcBef>
                          <a:spcPts val="55"/>
                        </a:spcBef>
                      </a:pPr>
                      <a:r>
                        <a:rPr sz="1200" dirty="0">
                          <a:latin typeface="Arial"/>
                          <a:cs typeface="Arial"/>
                        </a:rPr>
                        <a:t>6</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270" algn="ctr">
                        <a:lnSpc>
                          <a:spcPts val="1420"/>
                        </a:lnSpc>
                        <a:spcBef>
                          <a:spcPts val="55"/>
                        </a:spcBef>
                      </a:pPr>
                      <a:r>
                        <a:rPr sz="1200" dirty="0">
                          <a:latin typeface="Arial"/>
                          <a:cs typeface="Arial"/>
                        </a:rPr>
                        <a:t>7</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635" algn="ctr">
                        <a:lnSpc>
                          <a:spcPts val="1420"/>
                        </a:lnSpc>
                        <a:spcBef>
                          <a:spcPts val="55"/>
                        </a:spcBef>
                      </a:pPr>
                      <a:r>
                        <a:rPr sz="1200" spc="-5" dirty="0">
                          <a:latin typeface="Arial"/>
                          <a:cs typeface="Arial"/>
                        </a:rPr>
                        <a:t>20,4</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R="125730" algn="r">
                        <a:lnSpc>
                          <a:spcPts val="1420"/>
                        </a:lnSpc>
                        <a:spcBef>
                          <a:spcPts val="55"/>
                        </a:spcBef>
                      </a:pPr>
                      <a:r>
                        <a:rPr sz="1200" dirty="0">
                          <a:latin typeface="Arial"/>
                          <a:cs typeface="Arial"/>
                        </a:rPr>
                        <a:t>2632</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5"/>
                        </a:spcBef>
                      </a:pPr>
                      <a:r>
                        <a:rPr sz="1200" spc="-5" dirty="0">
                          <a:latin typeface="Arial"/>
                          <a:cs typeface="Arial"/>
                        </a:rPr>
                        <a:t>10</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2540" algn="ctr">
                        <a:lnSpc>
                          <a:spcPts val="1420"/>
                        </a:lnSpc>
                        <a:spcBef>
                          <a:spcPts val="55"/>
                        </a:spcBef>
                      </a:pPr>
                      <a:r>
                        <a:rPr sz="1200" spc="-5" dirty="0">
                          <a:latin typeface="Arial"/>
                          <a:cs typeface="Arial"/>
                        </a:rPr>
                        <a:t>25</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F0E7"/>
                    </a:solidFill>
                  </a:tcPr>
                </a:tc>
                <a:tc>
                  <a:txBody>
                    <a:bodyPr/>
                    <a:lstStyle/>
                    <a:p>
                      <a:pPr marL="1905" algn="ctr">
                        <a:lnSpc>
                          <a:spcPts val="1420"/>
                        </a:lnSpc>
                        <a:spcBef>
                          <a:spcPts val="55"/>
                        </a:spcBef>
                      </a:pPr>
                      <a:r>
                        <a:rPr sz="1200" spc="-5" dirty="0">
                          <a:latin typeface="Arial"/>
                          <a:cs typeface="Arial"/>
                        </a:rPr>
                        <a:t>7,3</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c>
                  <a:txBody>
                    <a:bodyPr/>
                    <a:lstStyle/>
                    <a:p>
                      <a:pPr marL="3175" algn="ctr">
                        <a:lnSpc>
                          <a:spcPts val="1420"/>
                        </a:lnSpc>
                        <a:spcBef>
                          <a:spcPts val="55"/>
                        </a:spcBef>
                      </a:pPr>
                      <a:r>
                        <a:rPr sz="1200" spc="-5" dirty="0">
                          <a:latin typeface="Arial"/>
                          <a:cs typeface="Arial"/>
                        </a:rPr>
                        <a:t>375</a:t>
                      </a:r>
                      <a:endParaRPr sz="1200">
                        <a:latin typeface="Arial"/>
                        <a:cs typeface="Arial"/>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FD2DF"/>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595" y="272783"/>
            <a:ext cx="7285482" cy="112243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88872" y="2041746"/>
            <a:ext cx="7164528" cy="1490793"/>
          </a:xfrm>
          <a:prstGeom prst="rect">
            <a:avLst/>
          </a:prstGeom>
        </p:spPr>
        <p:txBody>
          <a:bodyPr vert="horz" wrap="square" lIns="0" tIns="13335" rIns="0" bIns="0" rtlCol="0">
            <a:spAutoFit/>
          </a:bodyPr>
          <a:lstStyle/>
          <a:p>
            <a:pPr marL="526415" marR="38100" indent="-514350">
              <a:lnSpc>
                <a:spcPct val="100000"/>
              </a:lnSpc>
              <a:spcBef>
                <a:spcPts val="105"/>
              </a:spcBef>
              <a:buClr>
                <a:srgbClr val="EFAC00"/>
              </a:buClr>
              <a:buSzPct val="79687"/>
              <a:buFont typeface="+mj-lt"/>
              <a:buAutoNum type="arabicPeriod"/>
              <a:tabLst>
                <a:tab pos="332105" algn="l"/>
                <a:tab pos="332740" algn="l"/>
              </a:tabLst>
            </a:pPr>
            <a:r>
              <a:rPr sz="3200" spc="-130" dirty="0">
                <a:latin typeface="WenQuanYi Micro Hei"/>
                <a:cs typeface="WenQuanYi Micro Hei"/>
              </a:rPr>
              <a:t>Determinarea </a:t>
            </a:r>
            <a:r>
              <a:rPr sz="3200" spc="-105" dirty="0">
                <a:latin typeface="WenQuanYi Micro Hei"/>
                <a:cs typeface="WenQuanYi Micro Hei"/>
              </a:rPr>
              <a:t>ecuaţiei </a:t>
            </a:r>
            <a:r>
              <a:rPr sz="3200" spc="-140" dirty="0">
                <a:latin typeface="WenQuanYi Micro Hei"/>
                <a:cs typeface="WenQuanYi Micro Hei"/>
              </a:rPr>
              <a:t>de </a:t>
            </a:r>
            <a:r>
              <a:rPr sz="3200" spc="-120" dirty="0">
                <a:latin typeface="WenQuanYi Micro Hei"/>
                <a:cs typeface="WenQuanYi Micro Hei"/>
              </a:rPr>
              <a:t>regresie</a:t>
            </a:r>
            <a:r>
              <a:rPr sz="3200" spc="-550" dirty="0">
                <a:latin typeface="WenQuanYi Micro Hei"/>
                <a:cs typeface="WenQuanYi Micro Hei"/>
              </a:rPr>
              <a:t> </a:t>
            </a:r>
            <a:r>
              <a:rPr sz="3200" spc="-40" dirty="0">
                <a:latin typeface="WenQuanYi Micro Hei"/>
                <a:cs typeface="WenQuanYi Micro Hei"/>
              </a:rPr>
              <a:t>–  </a:t>
            </a:r>
            <a:r>
              <a:rPr sz="3200" spc="-135" dirty="0">
                <a:latin typeface="WenQuanYi Micro Hei"/>
                <a:cs typeface="WenQuanYi Micro Hei"/>
              </a:rPr>
              <a:t>calcularea </a:t>
            </a:r>
            <a:r>
              <a:rPr sz="3200" spc="-110" dirty="0">
                <a:latin typeface="WenQuanYi Micro Hei"/>
                <a:cs typeface="WenQuanYi Micro Hei"/>
              </a:rPr>
              <a:t>coeficienţilor </a:t>
            </a:r>
            <a:r>
              <a:rPr sz="3200" spc="-140" dirty="0">
                <a:latin typeface="WenQuanYi Micro Hei"/>
                <a:cs typeface="WenQuanYi Micro Hei"/>
              </a:rPr>
              <a:t>de</a:t>
            </a:r>
            <a:r>
              <a:rPr sz="3200" spc="-415" dirty="0">
                <a:latin typeface="WenQuanYi Micro Hei"/>
                <a:cs typeface="WenQuanYi Micro Hei"/>
              </a:rPr>
              <a:t> </a:t>
            </a:r>
            <a:r>
              <a:rPr sz="3200" spc="-110" dirty="0">
                <a:latin typeface="WenQuanYi Micro Hei"/>
                <a:cs typeface="WenQuanYi Micro Hei"/>
              </a:rPr>
              <a:t>regresie.</a:t>
            </a:r>
            <a:endParaRPr sz="3200" dirty="0">
              <a:latin typeface="WenQuanYi Micro Hei"/>
              <a:cs typeface="WenQuanYi Micro Hei"/>
            </a:endParaRPr>
          </a:p>
          <a:p>
            <a:pPr marL="526415" indent="-514350">
              <a:lnSpc>
                <a:spcPct val="100000"/>
              </a:lnSpc>
              <a:buClr>
                <a:srgbClr val="EFAC00"/>
              </a:buClr>
              <a:buSzPct val="79687"/>
              <a:buFont typeface="+mj-lt"/>
              <a:buAutoNum type="arabicPeriod"/>
              <a:tabLst>
                <a:tab pos="332105" algn="l"/>
                <a:tab pos="332740" algn="l"/>
              </a:tabLst>
            </a:pPr>
            <a:r>
              <a:rPr sz="3200" spc="-90" dirty="0">
                <a:latin typeface="WenQuanYi Micro Hei"/>
                <a:cs typeface="WenQuanYi Micro Hei"/>
              </a:rPr>
              <a:t>Utilizarea </a:t>
            </a:r>
            <a:r>
              <a:rPr sz="3200" spc="-95" dirty="0">
                <a:latin typeface="WenQuanYi Micro Hei"/>
                <a:cs typeface="WenQuanYi Micro Hei"/>
              </a:rPr>
              <a:t>acestei </a:t>
            </a:r>
            <a:r>
              <a:rPr sz="3200" spc="-100" dirty="0">
                <a:latin typeface="WenQuanYi Micro Hei"/>
                <a:cs typeface="WenQuanYi Micro Hei"/>
              </a:rPr>
              <a:t>ecuaţii </a:t>
            </a:r>
            <a:r>
              <a:rPr sz="3200" spc="-140" dirty="0">
                <a:latin typeface="WenQuanYi Micro Hei"/>
                <a:cs typeface="WenQuanYi Micro Hei"/>
              </a:rPr>
              <a:t>în</a:t>
            </a:r>
            <a:r>
              <a:rPr sz="3200" spc="-640" dirty="0">
                <a:latin typeface="WenQuanYi Micro Hei"/>
                <a:cs typeface="WenQuanYi Micro Hei"/>
              </a:rPr>
              <a:t> </a:t>
            </a:r>
            <a:r>
              <a:rPr sz="3200" spc="-110" dirty="0">
                <a:latin typeface="WenQuanYi Micro Hei"/>
                <a:cs typeface="WenQuanYi Micro Hei"/>
              </a:rPr>
              <a:t>predicţie</a:t>
            </a:r>
            <a:endParaRPr sz="3200" dirty="0">
              <a:latin typeface="WenQuanYi Micro Hei"/>
              <a:cs typeface="WenQuanYi Micro He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9787" y="565391"/>
            <a:ext cx="7844790" cy="54636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72769" y="1829180"/>
            <a:ext cx="7424420" cy="3012440"/>
          </a:xfrm>
          <a:prstGeom prst="rect">
            <a:avLst/>
          </a:prstGeom>
        </p:spPr>
        <p:txBody>
          <a:bodyPr vert="horz" wrap="square" lIns="0" tIns="12065" rIns="0" bIns="0" rtlCol="0">
            <a:spAutoFit/>
          </a:bodyPr>
          <a:lstStyle/>
          <a:p>
            <a:pPr marL="12700" marR="5080">
              <a:lnSpc>
                <a:spcPct val="100000"/>
              </a:lnSpc>
              <a:spcBef>
                <a:spcPts val="95"/>
              </a:spcBef>
            </a:pPr>
            <a:r>
              <a:rPr sz="2800" spc="-90" dirty="0">
                <a:latin typeface="WenQuanYi Micro Hei"/>
                <a:cs typeface="WenQuanYi Micro Hei"/>
              </a:rPr>
              <a:t>Dacă </a:t>
            </a:r>
            <a:r>
              <a:rPr sz="2800" spc="-114" dirty="0">
                <a:latin typeface="WenQuanYi Micro Hei"/>
                <a:cs typeface="WenQuanYi Micro Hei"/>
              </a:rPr>
              <a:t>doi </a:t>
            </a:r>
            <a:r>
              <a:rPr sz="2800" spc="-125" dirty="0">
                <a:latin typeface="WenQuanYi Micro Hei"/>
                <a:cs typeface="WenQuanYi Micro Hei"/>
              </a:rPr>
              <a:t>parametri </a:t>
            </a:r>
            <a:r>
              <a:rPr sz="2800" spc="-130" dirty="0">
                <a:latin typeface="WenQuanYi Micro Hei"/>
                <a:cs typeface="WenQuanYi Micro Hei"/>
              </a:rPr>
              <a:t>sunt </a:t>
            </a:r>
            <a:r>
              <a:rPr sz="2800" spc="-100" dirty="0">
                <a:latin typeface="WenQuanYi Micro Hei"/>
                <a:cs typeface="WenQuanYi Micro Hei"/>
              </a:rPr>
              <a:t>suficient </a:t>
            </a:r>
            <a:r>
              <a:rPr sz="2800" spc="-130" dirty="0">
                <a:latin typeface="WenQuanYi Micro Hei"/>
                <a:cs typeface="WenQuanYi Micro Hei"/>
              </a:rPr>
              <a:t>de </a:t>
            </a:r>
            <a:r>
              <a:rPr sz="2800" spc="-120" dirty="0">
                <a:latin typeface="WenQuanYi Micro Hei"/>
                <a:cs typeface="WenQuanYi Micro Hei"/>
              </a:rPr>
              <a:t>puternic  </a:t>
            </a:r>
            <a:r>
              <a:rPr sz="2800" spc="-85" dirty="0">
                <a:latin typeface="WenQuanYi Micro Hei"/>
                <a:cs typeface="WenQuanYi Micro Hei"/>
              </a:rPr>
              <a:t>corelaţi, </a:t>
            </a:r>
            <a:r>
              <a:rPr sz="2800" spc="-105" dirty="0">
                <a:latin typeface="WenQuanYi Micro Hei"/>
                <a:cs typeface="WenQuanYi Micro Hei"/>
              </a:rPr>
              <a:t>atunci </a:t>
            </a:r>
            <a:r>
              <a:rPr sz="2800" spc="-140" dirty="0">
                <a:latin typeface="WenQuanYi Micro Hei"/>
                <a:cs typeface="WenQuanYi Micro Hei"/>
              </a:rPr>
              <a:t>cunoscând </a:t>
            </a:r>
            <a:r>
              <a:rPr sz="2800" spc="-114" dirty="0">
                <a:latin typeface="WenQuanYi Micro Hei"/>
                <a:cs typeface="WenQuanYi Micro Hei"/>
              </a:rPr>
              <a:t>valoarea </a:t>
            </a:r>
            <a:r>
              <a:rPr sz="2800" spc="-155" dirty="0">
                <a:latin typeface="WenQuanYi Micro Hei"/>
                <a:cs typeface="WenQuanYi Micro Hei"/>
              </a:rPr>
              <a:t>unuia </a:t>
            </a:r>
            <a:r>
              <a:rPr sz="2800" spc="-110" dirty="0">
                <a:latin typeface="WenQuanYi Micro Hei"/>
                <a:cs typeface="WenQuanYi Micro Hei"/>
              </a:rPr>
              <a:t>dintre</a:t>
            </a:r>
            <a:r>
              <a:rPr sz="2800" spc="-365" dirty="0">
                <a:latin typeface="WenQuanYi Micro Hei"/>
                <a:cs typeface="WenQuanYi Micro Hei"/>
              </a:rPr>
              <a:t> </a:t>
            </a:r>
            <a:r>
              <a:rPr sz="2800" spc="-50" dirty="0">
                <a:latin typeface="WenQuanYi Micro Hei"/>
                <a:cs typeface="WenQuanYi Micro Hei"/>
              </a:rPr>
              <a:t>ei,  </a:t>
            </a:r>
            <a:r>
              <a:rPr sz="2800" spc="-80" dirty="0">
                <a:latin typeface="WenQuanYi Micro Hei"/>
                <a:cs typeface="WenQuanYi Micro Hei"/>
              </a:rPr>
              <a:t>celălalt </a:t>
            </a:r>
            <a:r>
              <a:rPr sz="2800" spc="-190" dirty="0">
                <a:latin typeface="WenQuanYi Micro Hei"/>
                <a:cs typeface="WenQuanYi Micro Hei"/>
              </a:rPr>
              <a:t>nu </a:t>
            </a:r>
            <a:r>
              <a:rPr sz="2800" spc="-100" dirty="0">
                <a:latin typeface="WenQuanYi Micro Hei"/>
                <a:cs typeface="WenQuanYi Micro Hei"/>
              </a:rPr>
              <a:t>ia </a:t>
            </a:r>
            <a:r>
              <a:rPr sz="2800" spc="-105" dirty="0">
                <a:latin typeface="WenQuanYi Micro Hei"/>
                <a:cs typeface="WenQuanYi Micro Hei"/>
              </a:rPr>
              <a:t>valori </a:t>
            </a:r>
            <a:r>
              <a:rPr sz="2800" spc="-114" dirty="0">
                <a:latin typeface="WenQuanYi Micro Hei"/>
                <a:cs typeface="WenQuanYi Micro Hei"/>
              </a:rPr>
              <a:t>absolut </a:t>
            </a:r>
            <a:r>
              <a:rPr sz="2800" spc="-100" dirty="0">
                <a:latin typeface="WenQuanYi Micro Hei"/>
                <a:cs typeface="WenQuanYi Micro Hei"/>
              </a:rPr>
              <a:t>aleatorii </a:t>
            </a:r>
            <a:r>
              <a:rPr sz="2800" spc="-75" dirty="0">
                <a:latin typeface="WenQuanYi Micro Hei"/>
                <a:cs typeface="WenQuanYi Micro Hei"/>
              </a:rPr>
              <a:t>ci </a:t>
            </a:r>
            <a:r>
              <a:rPr sz="2800" spc="-114" dirty="0">
                <a:latin typeface="WenQuanYi Micro Hei"/>
                <a:cs typeface="WenQuanYi Micro Hei"/>
              </a:rPr>
              <a:t>valoarea </a:t>
            </a:r>
            <a:r>
              <a:rPr sz="2800" spc="-135" dirty="0">
                <a:latin typeface="WenQuanYi Micro Hei"/>
                <a:cs typeface="WenQuanYi Micro Hei"/>
              </a:rPr>
              <a:t>pe  </a:t>
            </a:r>
            <a:r>
              <a:rPr sz="2800" dirty="0">
                <a:latin typeface="Carlito"/>
                <a:cs typeface="Carlito"/>
              </a:rPr>
              <a:t>care</a:t>
            </a:r>
            <a:r>
              <a:rPr sz="2800" spc="-85" dirty="0">
                <a:latin typeface="Carlito"/>
                <a:cs typeface="Carlito"/>
              </a:rPr>
              <a:t> </a:t>
            </a:r>
            <a:r>
              <a:rPr sz="2800" spc="25" dirty="0">
                <a:latin typeface="Carlito"/>
                <a:cs typeface="Carlito"/>
              </a:rPr>
              <a:t>acesta</a:t>
            </a:r>
            <a:r>
              <a:rPr sz="2800" spc="-50" dirty="0">
                <a:latin typeface="Carlito"/>
                <a:cs typeface="Carlito"/>
              </a:rPr>
              <a:t> </a:t>
            </a:r>
            <a:r>
              <a:rPr sz="2800" spc="10" dirty="0">
                <a:latin typeface="Carlito"/>
                <a:cs typeface="Carlito"/>
              </a:rPr>
              <a:t>o</a:t>
            </a:r>
            <a:r>
              <a:rPr sz="2800" spc="-75" dirty="0">
                <a:latin typeface="Carlito"/>
                <a:cs typeface="Carlito"/>
              </a:rPr>
              <a:t> </a:t>
            </a:r>
            <a:r>
              <a:rPr sz="2800" spc="15" dirty="0">
                <a:latin typeface="Carlito"/>
                <a:cs typeface="Carlito"/>
              </a:rPr>
              <a:t>poate</a:t>
            </a:r>
            <a:r>
              <a:rPr sz="2800" spc="-80" dirty="0">
                <a:latin typeface="Carlito"/>
                <a:cs typeface="Carlito"/>
              </a:rPr>
              <a:t> </a:t>
            </a:r>
            <a:r>
              <a:rPr sz="2800" spc="5" dirty="0">
                <a:latin typeface="Carlito"/>
                <a:cs typeface="Carlito"/>
              </a:rPr>
              <a:t>lua</a:t>
            </a:r>
            <a:r>
              <a:rPr sz="2800" spc="-65" dirty="0">
                <a:latin typeface="Carlito"/>
                <a:cs typeface="Carlito"/>
              </a:rPr>
              <a:t> </a:t>
            </a:r>
            <a:r>
              <a:rPr sz="2800" spc="15" dirty="0">
                <a:latin typeface="Carlito"/>
                <a:cs typeface="Carlito"/>
              </a:rPr>
              <a:t>este</a:t>
            </a:r>
            <a:r>
              <a:rPr sz="2800" spc="-80" dirty="0">
                <a:latin typeface="Carlito"/>
                <a:cs typeface="Carlito"/>
              </a:rPr>
              <a:t> </a:t>
            </a:r>
            <a:r>
              <a:rPr sz="2800" spc="-10" dirty="0">
                <a:latin typeface="Carlito"/>
                <a:cs typeface="Carlito"/>
              </a:rPr>
              <a:t>într-</a:t>
            </a:r>
            <a:r>
              <a:rPr sz="2800" spc="-10" dirty="0">
                <a:latin typeface="WenQuanYi Micro Hei"/>
                <a:cs typeface="WenQuanYi Micro Hei"/>
              </a:rPr>
              <a:t>o</a:t>
            </a:r>
            <a:r>
              <a:rPr sz="2800" spc="-170" dirty="0">
                <a:latin typeface="WenQuanYi Micro Hei"/>
                <a:cs typeface="WenQuanYi Micro Hei"/>
              </a:rPr>
              <a:t> </a:t>
            </a:r>
            <a:r>
              <a:rPr sz="2800" spc="-95" dirty="0">
                <a:latin typeface="WenQuanYi Micro Hei"/>
                <a:cs typeface="WenQuanYi Micro Hei"/>
              </a:rPr>
              <a:t>legătură</a:t>
            </a:r>
            <a:r>
              <a:rPr sz="2800" spc="-150" dirty="0">
                <a:latin typeface="WenQuanYi Micro Hei"/>
                <a:cs typeface="WenQuanYi Micro Hei"/>
              </a:rPr>
              <a:t> </a:t>
            </a:r>
            <a:r>
              <a:rPr sz="2800" spc="-130" dirty="0">
                <a:latin typeface="WenQuanYi Micro Hei"/>
                <a:cs typeface="WenQuanYi Micro Hei"/>
              </a:rPr>
              <a:t>mai</a:t>
            </a:r>
            <a:endParaRPr sz="2800">
              <a:latin typeface="WenQuanYi Micro Hei"/>
              <a:cs typeface="WenQuanYi Micro Hei"/>
            </a:endParaRPr>
          </a:p>
          <a:p>
            <a:pPr marL="12700" marR="514984">
              <a:lnSpc>
                <a:spcPct val="100000"/>
              </a:lnSpc>
              <a:spcBef>
                <a:spcPts val="5"/>
              </a:spcBef>
            </a:pPr>
            <a:r>
              <a:rPr sz="2800" spc="-120" dirty="0">
                <a:latin typeface="WenQuanYi Micro Hei"/>
                <a:cs typeface="WenQuanYi Micro Hei"/>
              </a:rPr>
              <a:t>puternică </a:t>
            </a:r>
            <a:r>
              <a:rPr sz="2800" spc="-155" dirty="0">
                <a:latin typeface="WenQuanYi Micro Hei"/>
                <a:cs typeface="WenQuanYi Micro Hei"/>
              </a:rPr>
              <a:t>sau </a:t>
            </a:r>
            <a:r>
              <a:rPr sz="2800" spc="-130" dirty="0">
                <a:latin typeface="WenQuanYi Micro Hei"/>
                <a:cs typeface="WenQuanYi Micro Hei"/>
              </a:rPr>
              <a:t>mai </a:t>
            </a:r>
            <a:r>
              <a:rPr sz="2800" spc="-125" dirty="0">
                <a:latin typeface="WenQuanYi Micro Hei"/>
                <a:cs typeface="WenQuanYi Micro Hei"/>
              </a:rPr>
              <a:t>slabă </a:t>
            </a:r>
            <a:r>
              <a:rPr sz="2800" spc="-140" dirty="0">
                <a:latin typeface="WenQuanYi Micro Hei"/>
                <a:cs typeface="WenQuanYi Micro Hei"/>
              </a:rPr>
              <a:t>cu </a:t>
            </a:r>
            <a:r>
              <a:rPr sz="2800" spc="-114" dirty="0">
                <a:latin typeface="WenQuanYi Micro Hei"/>
                <a:cs typeface="WenQuanYi Micro Hei"/>
              </a:rPr>
              <a:t>valoarea </a:t>
            </a:r>
            <a:r>
              <a:rPr sz="2800" spc="-125" dirty="0">
                <a:latin typeface="WenQuanYi Micro Hei"/>
                <a:cs typeface="WenQuanYi Micro Hei"/>
              </a:rPr>
              <a:t>primului,</a:t>
            </a:r>
            <a:r>
              <a:rPr sz="2800" spc="-340" dirty="0">
                <a:latin typeface="WenQuanYi Micro Hei"/>
                <a:cs typeface="WenQuanYi Micro Hei"/>
              </a:rPr>
              <a:t> </a:t>
            </a:r>
            <a:r>
              <a:rPr sz="2800" spc="-130" dirty="0">
                <a:latin typeface="WenQuanYi Micro Hei"/>
                <a:cs typeface="WenQuanYi Micro Hei"/>
              </a:rPr>
              <a:t>în  </a:t>
            </a:r>
            <a:r>
              <a:rPr sz="2800" spc="-95" dirty="0">
                <a:latin typeface="WenQuanYi Micro Hei"/>
                <a:cs typeface="WenQuanYi Micro Hei"/>
              </a:rPr>
              <a:t>funcţie </a:t>
            </a:r>
            <a:r>
              <a:rPr sz="2800" spc="-130" dirty="0">
                <a:latin typeface="WenQuanYi Micro Hei"/>
                <a:cs typeface="WenQuanYi Micro Hei"/>
              </a:rPr>
              <a:t>de </a:t>
            </a:r>
            <a:r>
              <a:rPr sz="2800" spc="-60" dirty="0">
                <a:latin typeface="WenQuanYi Micro Hei"/>
                <a:cs typeface="WenQuanYi Micro Hei"/>
              </a:rPr>
              <a:t>cât </a:t>
            </a:r>
            <a:r>
              <a:rPr sz="2800" spc="-130" dirty="0">
                <a:latin typeface="WenQuanYi Micro Hei"/>
                <a:cs typeface="WenQuanYi Micro Hei"/>
              </a:rPr>
              <a:t>de </a:t>
            </a:r>
            <a:r>
              <a:rPr sz="2800" spc="-120" dirty="0">
                <a:latin typeface="WenQuanYi Micro Hei"/>
                <a:cs typeface="WenQuanYi Micro Hei"/>
              </a:rPr>
              <a:t>puternic </a:t>
            </a:r>
            <a:r>
              <a:rPr sz="2800" spc="-85" dirty="0">
                <a:latin typeface="WenQuanYi Micro Hei"/>
                <a:cs typeface="WenQuanYi Micro Hei"/>
              </a:rPr>
              <a:t>este </a:t>
            </a:r>
            <a:r>
              <a:rPr sz="2800" spc="-100" dirty="0">
                <a:latin typeface="WenQuanYi Micro Hei"/>
                <a:cs typeface="WenQuanYi Micro Hei"/>
              </a:rPr>
              <a:t>coeficientul </a:t>
            </a:r>
            <a:r>
              <a:rPr sz="2800" spc="-130" dirty="0">
                <a:latin typeface="WenQuanYi Micro Hei"/>
                <a:cs typeface="WenQuanYi Micro Hei"/>
              </a:rPr>
              <a:t>de  </a:t>
            </a:r>
            <a:r>
              <a:rPr sz="2800" spc="-100" dirty="0">
                <a:latin typeface="WenQuanYi Micro Hei"/>
                <a:cs typeface="WenQuanYi Micro Hei"/>
              </a:rPr>
              <a:t>corelaţie </a:t>
            </a:r>
            <a:r>
              <a:rPr sz="2800" spc="-105" dirty="0">
                <a:latin typeface="WenQuanYi Micro Hei"/>
                <a:cs typeface="WenQuanYi Micro Hei"/>
              </a:rPr>
              <a:t>între </a:t>
            </a:r>
            <a:r>
              <a:rPr sz="2800" spc="-90" dirty="0">
                <a:latin typeface="WenQuanYi Micro Hei"/>
                <a:cs typeface="WenQuanYi Micro Hei"/>
              </a:rPr>
              <a:t>cei </a:t>
            </a:r>
            <a:r>
              <a:rPr sz="2800" spc="-114" dirty="0">
                <a:latin typeface="WenQuanYi Micro Hei"/>
                <a:cs typeface="WenQuanYi Micro Hei"/>
              </a:rPr>
              <a:t>doi</a:t>
            </a:r>
            <a:r>
              <a:rPr sz="2800" spc="-390" dirty="0">
                <a:latin typeface="WenQuanYi Micro Hei"/>
                <a:cs typeface="WenQuanYi Micro Hei"/>
              </a:rPr>
              <a:t> </a:t>
            </a:r>
            <a:r>
              <a:rPr sz="2800" spc="-114" dirty="0">
                <a:latin typeface="WenQuanYi Micro Hei"/>
                <a:cs typeface="WenQuanYi Micro Hei"/>
              </a:rPr>
              <a:t>parametri.</a:t>
            </a:r>
            <a:endParaRPr sz="2800">
              <a:latin typeface="WenQuanYi Micro Hei"/>
              <a:cs typeface="WenQuanYi Micro He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838200" y="4343400"/>
            <a:ext cx="7995920" cy="1732280"/>
          </a:xfrm>
          <a:prstGeom prst="rect">
            <a:avLst/>
          </a:prstGeom>
        </p:spPr>
        <p:txBody>
          <a:bodyPr vert="horz" wrap="square" lIns="0" tIns="12065" rIns="0" bIns="0" rtlCol="0">
            <a:spAutoFit/>
          </a:bodyPr>
          <a:lstStyle/>
          <a:p>
            <a:pPr marL="12700" marR="5080">
              <a:lnSpc>
                <a:spcPct val="100000"/>
              </a:lnSpc>
              <a:spcBef>
                <a:spcPts val="95"/>
              </a:spcBef>
            </a:pPr>
            <a:r>
              <a:rPr sz="2800" b="1" spc="-5" dirty="0">
                <a:solidFill>
                  <a:srgbClr val="FF0000"/>
                </a:solidFill>
                <a:latin typeface="Arial"/>
                <a:cs typeface="Arial"/>
              </a:rPr>
              <a:t>Se încercă găsirea </a:t>
            </a:r>
            <a:r>
              <a:rPr sz="2800" b="1" spc="-10" dirty="0">
                <a:solidFill>
                  <a:srgbClr val="FF0000"/>
                </a:solidFill>
                <a:latin typeface="Arial"/>
                <a:cs typeface="Arial"/>
              </a:rPr>
              <a:t>unei </a:t>
            </a:r>
            <a:r>
              <a:rPr sz="2800" b="1" spc="-5" dirty="0">
                <a:solidFill>
                  <a:srgbClr val="FF0000"/>
                </a:solidFill>
                <a:latin typeface="Arial"/>
                <a:cs typeface="Arial"/>
              </a:rPr>
              <a:t>drepte care să treacă  cât mai aproape de punctele graficului, dreaptă  care să reprezinte o legătură între cei doi  parametri.</a:t>
            </a:r>
            <a:endParaRPr sz="2800" dirty="0">
              <a:latin typeface="Arial"/>
              <a:cs typeface="Arial"/>
            </a:endParaRPr>
          </a:p>
        </p:txBody>
      </p:sp>
      <p:grpSp>
        <p:nvGrpSpPr>
          <p:cNvPr id="9" name="object 9"/>
          <p:cNvGrpSpPr/>
          <p:nvPr/>
        </p:nvGrpSpPr>
        <p:grpSpPr>
          <a:xfrm>
            <a:off x="2296667" y="1290827"/>
            <a:ext cx="4493260" cy="2100580"/>
            <a:chOff x="2296667" y="1290827"/>
            <a:chExt cx="4493260" cy="2100580"/>
          </a:xfrm>
        </p:grpSpPr>
        <p:sp>
          <p:nvSpPr>
            <p:cNvPr id="10" name="object 10"/>
            <p:cNvSpPr/>
            <p:nvPr/>
          </p:nvSpPr>
          <p:spPr>
            <a:xfrm>
              <a:off x="2296667" y="1293875"/>
              <a:ext cx="4490085" cy="2097405"/>
            </a:xfrm>
            <a:custGeom>
              <a:avLst/>
              <a:gdLst/>
              <a:ahLst/>
              <a:cxnLst/>
              <a:rect l="l" t="t" r="r" b="b"/>
              <a:pathLst>
                <a:path w="4490084" h="2097404">
                  <a:moveTo>
                    <a:pt x="53339" y="1751076"/>
                  </a:moveTo>
                  <a:lnTo>
                    <a:pt x="4489704" y="1751076"/>
                  </a:lnTo>
                </a:path>
                <a:path w="4490084" h="2097404">
                  <a:moveTo>
                    <a:pt x="53339" y="1459991"/>
                  </a:moveTo>
                  <a:lnTo>
                    <a:pt x="4489704" y="1459991"/>
                  </a:lnTo>
                </a:path>
                <a:path w="4490084" h="2097404">
                  <a:moveTo>
                    <a:pt x="53339" y="1167384"/>
                  </a:moveTo>
                  <a:lnTo>
                    <a:pt x="4489704" y="1167384"/>
                  </a:lnTo>
                </a:path>
                <a:path w="4490084" h="2097404">
                  <a:moveTo>
                    <a:pt x="53339" y="876300"/>
                  </a:moveTo>
                  <a:lnTo>
                    <a:pt x="4489704" y="876300"/>
                  </a:lnTo>
                </a:path>
                <a:path w="4490084" h="2097404">
                  <a:moveTo>
                    <a:pt x="53339" y="583691"/>
                  </a:moveTo>
                  <a:lnTo>
                    <a:pt x="4489704" y="583691"/>
                  </a:lnTo>
                </a:path>
                <a:path w="4490084" h="2097404">
                  <a:moveTo>
                    <a:pt x="53339" y="292608"/>
                  </a:moveTo>
                  <a:lnTo>
                    <a:pt x="4489704" y="292608"/>
                  </a:lnTo>
                </a:path>
                <a:path w="4490084" h="2097404">
                  <a:moveTo>
                    <a:pt x="53339" y="0"/>
                  </a:moveTo>
                  <a:lnTo>
                    <a:pt x="4489704" y="0"/>
                  </a:lnTo>
                </a:path>
                <a:path w="4490084" h="2097404">
                  <a:moveTo>
                    <a:pt x="53339" y="2043684"/>
                  </a:moveTo>
                  <a:lnTo>
                    <a:pt x="53339" y="0"/>
                  </a:lnTo>
                </a:path>
                <a:path w="4490084" h="2097404">
                  <a:moveTo>
                    <a:pt x="0" y="2043684"/>
                  </a:moveTo>
                  <a:lnTo>
                    <a:pt x="53339" y="2043684"/>
                  </a:lnTo>
                </a:path>
                <a:path w="4490084" h="2097404">
                  <a:moveTo>
                    <a:pt x="0" y="1751076"/>
                  </a:moveTo>
                  <a:lnTo>
                    <a:pt x="53339" y="1751076"/>
                  </a:lnTo>
                </a:path>
                <a:path w="4490084" h="2097404">
                  <a:moveTo>
                    <a:pt x="0" y="1459991"/>
                  </a:moveTo>
                  <a:lnTo>
                    <a:pt x="53339" y="1459991"/>
                  </a:lnTo>
                </a:path>
                <a:path w="4490084" h="2097404">
                  <a:moveTo>
                    <a:pt x="0" y="1167384"/>
                  </a:moveTo>
                  <a:lnTo>
                    <a:pt x="53339" y="1167384"/>
                  </a:lnTo>
                </a:path>
                <a:path w="4490084" h="2097404">
                  <a:moveTo>
                    <a:pt x="0" y="876300"/>
                  </a:moveTo>
                  <a:lnTo>
                    <a:pt x="53339" y="876300"/>
                  </a:lnTo>
                </a:path>
                <a:path w="4490084" h="2097404">
                  <a:moveTo>
                    <a:pt x="0" y="583691"/>
                  </a:moveTo>
                  <a:lnTo>
                    <a:pt x="53339" y="583691"/>
                  </a:lnTo>
                </a:path>
                <a:path w="4490084" h="2097404">
                  <a:moveTo>
                    <a:pt x="0" y="292608"/>
                  </a:moveTo>
                  <a:lnTo>
                    <a:pt x="53339" y="292608"/>
                  </a:lnTo>
                </a:path>
                <a:path w="4490084" h="2097404">
                  <a:moveTo>
                    <a:pt x="0" y="0"/>
                  </a:moveTo>
                  <a:lnTo>
                    <a:pt x="53339" y="0"/>
                  </a:lnTo>
                </a:path>
                <a:path w="4490084" h="2097404">
                  <a:moveTo>
                    <a:pt x="53339" y="2043684"/>
                  </a:moveTo>
                  <a:lnTo>
                    <a:pt x="4489704" y="2043684"/>
                  </a:lnTo>
                </a:path>
                <a:path w="4490084" h="2097404">
                  <a:moveTo>
                    <a:pt x="53339" y="2043684"/>
                  </a:moveTo>
                  <a:lnTo>
                    <a:pt x="53339" y="2097024"/>
                  </a:lnTo>
                </a:path>
                <a:path w="4490084" h="2097404">
                  <a:moveTo>
                    <a:pt x="1531620" y="2043684"/>
                  </a:moveTo>
                  <a:lnTo>
                    <a:pt x="1531620" y="2097024"/>
                  </a:lnTo>
                </a:path>
                <a:path w="4490084" h="2097404">
                  <a:moveTo>
                    <a:pt x="3009899" y="2043684"/>
                  </a:moveTo>
                  <a:lnTo>
                    <a:pt x="3009899" y="2097024"/>
                  </a:lnTo>
                </a:path>
                <a:path w="4490084" h="2097404">
                  <a:moveTo>
                    <a:pt x="4489704" y="2043684"/>
                  </a:moveTo>
                  <a:lnTo>
                    <a:pt x="4489704" y="2097024"/>
                  </a:lnTo>
                </a:path>
              </a:pathLst>
            </a:custGeom>
            <a:ln w="6096">
              <a:solidFill>
                <a:srgbClr val="858585"/>
              </a:solidFill>
            </a:ln>
          </p:spPr>
          <p:txBody>
            <a:bodyPr wrap="square" lIns="0" tIns="0" rIns="0" bIns="0" rtlCol="0"/>
            <a:lstStyle/>
            <a:p>
              <a:endParaRPr/>
            </a:p>
          </p:txBody>
        </p:sp>
        <p:sp>
          <p:nvSpPr>
            <p:cNvPr id="11" name="object 11"/>
            <p:cNvSpPr/>
            <p:nvPr/>
          </p:nvSpPr>
          <p:spPr>
            <a:xfrm>
              <a:off x="3636644" y="3280029"/>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12" name="object 12"/>
            <p:cNvSpPr/>
            <p:nvPr/>
          </p:nvSpPr>
          <p:spPr>
            <a:xfrm>
              <a:off x="3636644" y="3280029"/>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13" name="object 13"/>
            <p:cNvSpPr/>
            <p:nvPr/>
          </p:nvSpPr>
          <p:spPr>
            <a:xfrm>
              <a:off x="2953892" y="3269360"/>
              <a:ext cx="109728" cy="103632"/>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3888104" y="3275457"/>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15" name="object 15"/>
            <p:cNvSpPr/>
            <p:nvPr/>
          </p:nvSpPr>
          <p:spPr>
            <a:xfrm>
              <a:off x="3888104" y="3275457"/>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16" name="object 16"/>
            <p:cNvSpPr/>
            <p:nvPr/>
          </p:nvSpPr>
          <p:spPr>
            <a:xfrm>
              <a:off x="3145916" y="3252597"/>
              <a:ext cx="94488" cy="94487"/>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3814952" y="3267836"/>
              <a:ext cx="88900" cy="88900"/>
            </a:xfrm>
            <a:custGeom>
              <a:avLst/>
              <a:gdLst/>
              <a:ahLst/>
              <a:cxnLst/>
              <a:rect l="l" t="t" r="r" b="b"/>
              <a:pathLst>
                <a:path w="88900" h="88900">
                  <a:moveTo>
                    <a:pt x="44196" y="0"/>
                  </a:moveTo>
                  <a:lnTo>
                    <a:pt x="0" y="44196"/>
                  </a:lnTo>
                  <a:lnTo>
                    <a:pt x="44196" y="88391"/>
                  </a:lnTo>
                  <a:lnTo>
                    <a:pt x="88392" y="44196"/>
                  </a:lnTo>
                  <a:lnTo>
                    <a:pt x="44196" y="0"/>
                  </a:lnTo>
                  <a:close/>
                </a:path>
              </a:pathLst>
            </a:custGeom>
            <a:solidFill>
              <a:srgbClr val="EFAC00"/>
            </a:solidFill>
          </p:spPr>
          <p:txBody>
            <a:bodyPr wrap="square" lIns="0" tIns="0" rIns="0" bIns="0" rtlCol="0"/>
            <a:lstStyle/>
            <a:p>
              <a:endParaRPr/>
            </a:p>
          </p:txBody>
        </p:sp>
        <p:sp>
          <p:nvSpPr>
            <p:cNvPr id="18" name="object 18"/>
            <p:cNvSpPr/>
            <p:nvPr/>
          </p:nvSpPr>
          <p:spPr>
            <a:xfrm>
              <a:off x="3814952" y="3267836"/>
              <a:ext cx="88900" cy="88900"/>
            </a:xfrm>
            <a:custGeom>
              <a:avLst/>
              <a:gdLst/>
              <a:ahLst/>
              <a:cxnLst/>
              <a:rect l="l" t="t" r="r" b="b"/>
              <a:pathLst>
                <a:path w="88900" h="88900">
                  <a:moveTo>
                    <a:pt x="44196" y="0"/>
                  </a:moveTo>
                  <a:lnTo>
                    <a:pt x="88392" y="44196"/>
                  </a:lnTo>
                  <a:lnTo>
                    <a:pt x="44196" y="88391"/>
                  </a:lnTo>
                  <a:lnTo>
                    <a:pt x="0" y="44196"/>
                  </a:lnTo>
                  <a:lnTo>
                    <a:pt x="44196" y="0"/>
                  </a:lnTo>
                  <a:close/>
                </a:path>
              </a:pathLst>
            </a:custGeom>
            <a:ln w="6096">
              <a:solidFill>
                <a:srgbClr val="EFAC00"/>
              </a:solidFill>
            </a:ln>
          </p:spPr>
          <p:txBody>
            <a:bodyPr wrap="square" lIns="0" tIns="0" rIns="0" bIns="0" rtlCol="0"/>
            <a:lstStyle/>
            <a:p>
              <a:endParaRPr/>
            </a:p>
          </p:txBody>
        </p:sp>
        <p:sp>
          <p:nvSpPr>
            <p:cNvPr id="19" name="object 19"/>
            <p:cNvSpPr/>
            <p:nvPr/>
          </p:nvSpPr>
          <p:spPr>
            <a:xfrm>
              <a:off x="3740276" y="3260217"/>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20" name="object 20"/>
            <p:cNvSpPr/>
            <p:nvPr/>
          </p:nvSpPr>
          <p:spPr>
            <a:xfrm>
              <a:off x="3740276" y="3260217"/>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21" name="object 21"/>
            <p:cNvSpPr/>
            <p:nvPr/>
          </p:nvSpPr>
          <p:spPr>
            <a:xfrm>
              <a:off x="3814952" y="3243452"/>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22" name="object 22"/>
            <p:cNvSpPr/>
            <p:nvPr/>
          </p:nvSpPr>
          <p:spPr>
            <a:xfrm>
              <a:off x="3814952" y="3243452"/>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23" name="object 23"/>
            <p:cNvSpPr/>
            <p:nvPr/>
          </p:nvSpPr>
          <p:spPr>
            <a:xfrm>
              <a:off x="3504056" y="3249548"/>
              <a:ext cx="88900" cy="88900"/>
            </a:xfrm>
            <a:custGeom>
              <a:avLst/>
              <a:gdLst/>
              <a:ahLst/>
              <a:cxnLst/>
              <a:rect l="l" t="t" r="r" b="b"/>
              <a:pathLst>
                <a:path w="88900" h="88900">
                  <a:moveTo>
                    <a:pt x="44195" y="0"/>
                  </a:moveTo>
                  <a:lnTo>
                    <a:pt x="0" y="44196"/>
                  </a:lnTo>
                  <a:lnTo>
                    <a:pt x="44195" y="88391"/>
                  </a:lnTo>
                  <a:lnTo>
                    <a:pt x="88391" y="44196"/>
                  </a:lnTo>
                  <a:lnTo>
                    <a:pt x="44195" y="0"/>
                  </a:lnTo>
                  <a:close/>
                </a:path>
              </a:pathLst>
            </a:custGeom>
            <a:solidFill>
              <a:srgbClr val="EFAC00"/>
            </a:solidFill>
          </p:spPr>
          <p:txBody>
            <a:bodyPr wrap="square" lIns="0" tIns="0" rIns="0" bIns="0" rtlCol="0"/>
            <a:lstStyle/>
            <a:p>
              <a:endParaRPr/>
            </a:p>
          </p:txBody>
        </p:sp>
        <p:sp>
          <p:nvSpPr>
            <p:cNvPr id="24" name="object 24"/>
            <p:cNvSpPr/>
            <p:nvPr/>
          </p:nvSpPr>
          <p:spPr>
            <a:xfrm>
              <a:off x="3504056" y="3249548"/>
              <a:ext cx="88900" cy="88900"/>
            </a:xfrm>
            <a:custGeom>
              <a:avLst/>
              <a:gdLst/>
              <a:ahLst/>
              <a:cxnLst/>
              <a:rect l="l" t="t" r="r" b="b"/>
              <a:pathLst>
                <a:path w="88900" h="88900">
                  <a:moveTo>
                    <a:pt x="44195" y="0"/>
                  </a:moveTo>
                  <a:lnTo>
                    <a:pt x="88391" y="44196"/>
                  </a:lnTo>
                  <a:lnTo>
                    <a:pt x="44195" y="88391"/>
                  </a:lnTo>
                  <a:lnTo>
                    <a:pt x="0" y="44196"/>
                  </a:lnTo>
                  <a:lnTo>
                    <a:pt x="44195" y="0"/>
                  </a:lnTo>
                  <a:close/>
                </a:path>
              </a:pathLst>
            </a:custGeom>
            <a:ln w="6096">
              <a:solidFill>
                <a:srgbClr val="EFAC00"/>
              </a:solidFill>
            </a:ln>
          </p:spPr>
          <p:txBody>
            <a:bodyPr wrap="square" lIns="0" tIns="0" rIns="0" bIns="0" rtlCol="0"/>
            <a:lstStyle/>
            <a:p>
              <a:endParaRPr/>
            </a:p>
          </p:txBody>
        </p:sp>
        <p:sp>
          <p:nvSpPr>
            <p:cNvPr id="25" name="object 25"/>
            <p:cNvSpPr/>
            <p:nvPr/>
          </p:nvSpPr>
          <p:spPr>
            <a:xfrm>
              <a:off x="3312032" y="3240404"/>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26" name="object 26"/>
            <p:cNvSpPr/>
            <p:nvPr/>
          </p:nvSpPr>
          <p:spPr>
            <a:xfrm>
              <a:off x="3312032" y="3240404"/>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27" name="object 27"/>
            <p:cNvSpPr/>
            <p:nvPr/>
          </p:nvSpPr>
          <p:spPr>
            <a:xfrm>
              <a:off x="3592448" y="3229736"/>
              <a:ext cx="88900" cy="88900"/>
            </a:xfrm>
            <a:custGeom>
              <a:avLst/>
              <a:gdLst/>
              <a:ahLst/>
              <a:cxnLst/>
              <a:rect l="l" t="t" r="r" b="b"/>
              <a:pathLst>
                <a:path w="88900" h="88900">
                  <a:moveTo>
                    <a:pt x="44196" y="0"/>
                  </a:moveTo>
                  <a:lnTo>
                    <a:pt x="0" y="44196"/>
                  </a:lnTo>
                  <a:lnTo>
                    <a:pt x="44196" y="88391"/>
                  </a:lnTo>
                  <a:lnTo>
                    <a:pt x="88391" y="44196"/>
                  </a:lnTo>
                  <a:lnTo>
                    <a:pt x="44196" y="0"/>
                  </a:lnTo>
                  <a:close/>
                </a:path>
              </a:pathLst>
            </a:custGeom>
            <a:solidFill>
              <a:srgbClr val="EFAC00"/>
            </a:solidFill>
          </p:spPr>
          <p:txBody>
            <a:bodyPr wrap="square" lIns="0" tIns="0" rIns="0" bIns="0" rtlCol="0"/>
            <a:lstStyle/>
            <a:p>
              <a:endParaRPr/>
            </a:p>
          </p:txBody>
        </p:sp>
        <p:sp>
          <p:nvSpPr>
            <p:cNvPr id="28" name="object 28"/>
            <p:cNvSpPr/>
            <p:nvPr/>
          </p:nvSpPr>
          <p:spPr>
            <a:xfrm>
              <a:off x="3592448" y="3229736"/>
              <a:ext cx="88900" cy="88900"/>
            </a:xfrm>
            <a:custGeom>
              <a:avLst/>
              <a:gdLst/>
              <a:ahLst/>
              <a:cxnLst/>
              <a:rect l="l" t="t" r="r" b="b"/>
              <a:pathLst>
                <a:path w="88900" h="88900">
                  <a:moveTo>
                    <a:pt x="44196" y="0"/>
                  </a:moveTo>
                  <a:lnTo>
                    <a:pt x="88391" y="44196"/>
                  </a:lnTo>
                  <a:lnTo>
                    <a:pt x="44196" y="88391"/>
                  </a:lnTo>
                  <a:lnTo>
                    <a:pt x="0" y="44196"/>
                  </a:lnTo>
                  <a:lnTo>
                    <a:pt x="44196" y="0"/>
                  </a:lnTo>
                  <a:close/>
                </a:path>
              </a:pathLst>
            </a:custGeom>
            <a:ln w="6096">
              <a:solidFill>
                <a:srgbClr val="EFAC00"/>
              </a:solidFill>
            </a:ln>
          </p:spPr>
          <p:txBody>
            <a:bodyPr wrap="square" lIns="0" tIns="0" rIns="0" bIns="0" rtlCol="0"/>
            <a:lstStyle/>
            <a:p>
              <a:endParaRPr/>
            </a:p>
          </p:txBody>
        </p:sp>
        <p:sp>
          <p:nvSpPr>
            <p:cNvPr id="29" name="object 29"/>
            <p:cNvSpPr/>
            <p:nvPr/>
          </p:nvSpPr>
          <p:spPr>
            <a:xfrm>
              <a:off x="3577208" y="3223641"/>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30" name="object 30"/>
            <p:cNvSpPr/>
            <p:nvPr/>
          </p:nvSpPr>
          <p:spPr>
            <a:xfrm>
              <a:off x="3577208" y="3223641"/>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31" name="object 31"/>
            <p:cNvSpPr/>
            <p:nvPr/>
          </p:nvSpPr>
          <p:spPr>
            <a:xfrm>
              <a:off x="4022216" y="3199257"/>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32" name="object 32"/>
            <p:cNvSpPr/>
            <p:nvPr/>
          </p:nvSpPr>
          <p:spPr>
            <a:xfrm>
              <a:off x="4022216" y="3199257"/>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33" name="object 33"/>
            <p:cNvSpPr/>
            <p:nvPr/>
          </p:nvSpPr>
          <p:spPr>
            <a:xfrm>
              <a:off x="3711320" y="3184017"/>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34" name="object 34"/>
            <p:cNvSpPr/>
            <p:nvPr/>
          </p:nvSpPr>
          <p:spPr>
            <a:xfrm>
              <a:off x="3711320" y="3184017"/>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35" name="object 35"/>
            <p:cNvSpPr/>
            <p:nvPr/>
          </p:nvSpPr>
          <p:spPr>
            <a:xfrm>
              <a:off x="4183760" y="3167252"/>
              <a:ext cx="88900" cy="88900"/>
            </a:xfrm>
            <a:custGeom>
              <a:avLst/>
              <a:gdLst/>
              <a:ahLst/>
              <a:cxnLst/>
              <a:rect l="l" t="t" r="r" b="b"/>
              <a:pathLst>
                <a:path w="88900" h="88900">
                  <a:moveTo>
                    <a:pt x="44196" y="0"/>
                  </a:moveTo>
                  <a:lnTo>
                    <a:pt x="0" y="44196"/>
                  </a:lnTo>
                  <a:lnTo>
                    <a:pt x="44196" y="88392"/>
                  </a:lnTo>
                  <a:lnTo>
                    <a:pt x="88391" y="44196"/>
                  </a:lnTo>
                  <a:lnTo>
                    <a:pt x="44196" y="0"/>
                  </a:lnTo>
                  <a:close/>
                </a:path>
              </a:pathLst>
            </a:custGeom>
            <a:solidFill>
              <a:srgbClr val="EFAC00"/>
            </a:solidFill>
          </p:spPr>
          <p:txBody>
            <a:bodyPr wrap="square" lIns="0" tIns="0" rIns="0" bIns="0" rtlCol="0"/>
            <a:lstStyle/>
            <a:p>
              <a:endParaRPr/>
            </a:p>
          </p:txBody>
        </p:sp>
        <p:sp>
          <p:nvSpPr>
            <p:cNvPr id="36" name="object 36"/>
            <p:cNvSpPr/>
            <p:nvPr/>
          </p:nvSpPr>
          <p:spPr>
            <a:xfrm>
              <a:off x="4183760" y="3167252"/>
              <a:ext cx="88900" cy="88900"/>
            </a:xfrm>
            <a:custGeom>
              <a:avLst/>
              <a:gdLst/>
              <a:ahLst/>
              <a:cxnLst/>
              <a:rect l="l" t="t" r="r" b="b"/>
              <a:pathLst>
                <a:path w="88900" h="88900">
                  <a:moveTo>
                    <a:pt x="44196" y="0"/>
                  </a:moveTo>
                  <a:lnTo>
                    <a:pt x="88391"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37" name="object 37"/>
            <p:cNvSpPr/>
            <p:nvPr/>
          </p:nvSpPr>
          <p:spPr>
            <a:xfrm>
              <a:off x="4095369" y="3113913"/>
              <a:ext cx="88900" cy="88900"/>
            </a:xfrm>
            <a:custGeom>
              <a:avLst/>
              <a:gdLst/>
              <a:ahLst/>
              <a:cxnLst/>
              <a:rect l="l" t="t" r="r" b="b"/>
              <a:pathLst>
                <a:path w="88900" h="88900">
                  <a:moveTo>
                    <a:pt x="44195" y="0"/>
                  </a:moveTo>
                  <a:lnTo>
                    <a:pt x="0" y="44196"/>
                  </a:lnTo>
                  <a:lnTo>
                    <a:pt x="44195" y="88391"/>
                  </a:lnTo>
                  <a:lnTo>
                    <a:pt x="88391" y="44196"/>
                  </a:lnTo>
                  <a:lnTo>
                    <a:pt x="44195" y="0"/>
                  </a:lnTo>
                  <a:close/>
                </a:path>
              </a:pathLst>
            </a:custGeom>
            <a:solidFill>
              <a:srgbClr val="EFAC00"/>
            </a:solidFill>
          </p:spPr>
          <p:txBody>
            <a:bodyPr wrap="square" lIns="0" tIns="0" rIns="0" bIns="0" rtlCol="0"/>
            <a:lstStyle/>
            <a:p>
              <a:endParaRPr/>
            </a:p>
          </p:txBody>
        </p:sp>
        <p:sp>
          <p:nvSpPr>
            <p:cNvPr id="38" name="object 38"/>
            <p:cNvSpPr/>
            <p:nvPr/>
          </p:nvSpPr>
          <p:spPr>
            <a:xfrm>
              <a:off x="4095369" y="3113913"/>
              <a:ext cx="88900" cy="88900"/>
            </a:xfrm>
            <a:custGeom>
              <a:avLst/>
              <a:gdLst/>
              <a:ahLst/>
              <a:cxnLst/>
              <a:rect l="l" t="t" r="r" b="b"/>
              <a:pathLst>
                <a:path w="88900" h="88900">
                  <a:moveTo>
                    <a:pt x="44195" y="0"/>
                  </a:moveTo>
                  <a:lnTo>
                    <a:pt x="88391" y="44196"/>
                  </a:lnTo>
                  <a:lnTo>
                    <a:pt x="44195" y="88391"/>
                  </a:lnTo>
                  <a:lnTo>
                    <a:pt x="0" y="44196"/>
                  </a:lnTo>
                  <a:lnTo>
                    <a:pt x="44195" y="0"/>
                  </a:lnTo>
                  <a:close/>
                </a:path>
              </a:pathLst>
            </a:custGeom>
            <a:ln w="6096">
              <a:solidFill>
                <a:srgbClr val="EFAC00"/>
              </a:solidFill>
            </a:ln>
          </p:spPr>
          <p:txBody>
            <a:bodyPr wrap="square" lIns="0" tIns="0" rIns="0" bIns="0" rtlCol="0"/>
            <a:lstStyle/>
            <a:p>
              <a:endParaRPr/>
            </a:p>
          </p:txBody>
        </p:sp>
        <p:sp>
          <p:nvSpPr>
            <p:cNvPr id="39" name="object 39"/>
            <p:cNvSpPr/>
            <p:nvPr/>
          </p:nvSpPr>
          <p:spPr>
            <a:xfrm>
              <a:off x="4387976" y="2967608"/>
              <a:ext cx="198120" cy="163067"/>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5186552" y="2859405"/>
              <a:ext cx="94487" cy="94488"/>
            </a:xfrm>
            <a:prstGeom prst="rect">
              <a:avLst/>
            </a:prstGeom>
            <a:blipFill>
              <a:blip r:embed="rId5" cstate="print"/>
              <a:stretch>
                <a:fillRect/>
              </a:stretch>
            </a:blipFill>
          </p:spPr>
          <p:txBody>
            <a:bodyPr wrap="square" lIns="0" tIns="0" rIns="0" bIns="0" rtlCol="0"/>
            <a:lstStyle/>
            <a:p>
              <a:endParaRPr/>
            </a:p>
          </p:txBody>
        </p:sp>
        <p:sp>
          <p:nvSpPr>
            <p:cNvPr id="41" name="object 41"/>
            <p:cNvSpPr/>
            <p:nvPr/>
          </p:nvSpPr>
          <p:spPr>
            <a:xfrm>
              <a:off x="4299585" y="2633852"/>
              <a:ext cx="94487" cy="94487"/>
            </a:xfrm>
            <a:prstGeom prst="rect">
              <a:avLst/>
            </a:prstGeom>
            <a:blipFill>
              <a:blip r:embed="rId5" cstate="print"/>
              <a:stretch>
                <a:fillRect/>
              </a:stretch>
            </a:blipFill>
          </p:spPr>
          <p:txBody>
            <a:bodyPr wrap="square" lIns="0" tIns="0" rIns="0" bIns="0" rtlCol="0"/>
            <a:lstStyle/>
            <a:p>
              <a:endParaRPr/>
            </a:p>
          </p:txBody>
        </p:sp>
        <p:sp>
          <p:nvSpPr>
            <p:cNvPr id="42" name="object 42"/>
            <p:cNvSpPr/>
            <p:nvPr/>
          </p:nvSpPr>
          <p:spPr>
            <a:xfrm>
              <a:off x="5319141" y="2458592"/>
              <a:ext cx="169164" cy="158496"/>
            </a:xfrm>
            <a:prstGeom prst="rect">
              <a:avLst/>
            </a:prstGeom>
            <a:blipFill>
              <a:blip r:embed="rId6" cstate="print"/>
              <a:stretch>
                <a:fillRect/>
              </a:stretch>
            </a:blipFill>
          </p:spPr>
          <p:txBody>
            <a:bodyPr wrap="square" lIns="0" tIns="0" rIns="0" bIns="0" rtlCol="0"/>
            <a:lstStyle/>
            <a:p>
              <a:endParaRPr/>
            </a:p>
          </p:txBody>
        </p:sp>
        <p:sp>
          <p:nvSpPr>
            <p:cNvPr id="43" name="object 43"/>
            <p:cNvSpPr/>
            <p:nvPr/>
          </p:nvSpPr>
          <p:spPr>
            <a:xfrm>
              <a:off x="5969889" y="2194941"/>
              <a:ext cx="94487" cy="94487"/>
            </a:xfrm>
            <a:prstGeom prst="rect">
              <a:avLst/>
            </a:prstGeom>
            <a:blipFill>
              <a:blip r:embed="rId3" cstate="print"/>
              <a:stretch>
                <a:fillRect/>
              </a:stretch>
            </a:blipFill>
          </p:spPr>
          <p:txBody>
            <a:bodyPr wrap="square" lIns="0" tIns="0" rIns="0" bIns="0" rtlCol="0"/>
            <a:lstStyle/>
            <a:p>
              <a:endParaRPr/>
            </a:p>
          </p:txBody>
        </p:sp>
        <p:sp>
          <p:nvSpPr>
            <p:cNvPr id="44" name="object 44"/>
            <p:cNvSpPr/>
            <p:nvPr/>
          </p:nvSpPr>
          <p:spPr>
            <a:xfrm>
              <a:off x="4964048" y="2071497"/>
              <a:ext cx="94487" cy="94487"/>
            </a:xfrm>
            <a:prstGeom prst="rect">
              <a:avLst/>
            </a:prstGeom>
            <a:blipFill>
              <a:blip r:embed="rId5" cstate="print"/>
              <a:stretch>
                <a:fillRect/>
              </a:stretch>
            </a:blipFill>
          </p:spPr>
          <p:txBody>
            <a:bodyPr wrap="square" lIns="0" tIns="0" rIns="0" bIns="0" rtlCol="0"/>
            <a:lstStyle/>
            <a:p>
              <a:endParaRPr/>
            </a:p>
          </p:txBody>
        </p:sp>
        <p:sp>
          <p:nvSpPr>
            <p:cNvPr id="45" name="object 45"/>
            <p:cNvSpPr/>
            <p:nvPr/>
          </p:nvSpPr>
          <p:spPr>
            <a:xfrm>
              <a:off x="4727828" y="2024252"/>
              <a:ext cx="94488" cy="94487"/>
            </a:xfrm>
            <a:prstGeom prst="rect">
              <a:avLst/>
            </a:prstGeom>
            <a:blipFill>
              <a:blip r:embed="rId5" cstate="print"/>
              <a:stretch>
                <a:fillRect/>
              </a:stretch>
            </a:blipFill>
          </p:spPr>
          <p:txBody>
            <a:bodyPr wrap="square" lIns="0" tIns="0" rIns="0" bIns="0" rtlCol="0"/>
            <a:lstStyle/>
            <a:p>
              <a:endParaRPr/>
            </a:p>
          </p:txBody>
        </p:sp>
        <p:sp>
          <p:nvSpPr>
            <p:cNvPr id="46" name="object 46"/>
            <p:cNvSpPr/>
            <p:nvPr/>
          </p:nvSpPr>
          <p:spPr>
            <a:xfrm>
              <a:off x="4491608" y="2246756"/>
              <a:ext cx="94487" cy="94488"/>
            </a:xfrm>
            <a:prstGeom prst="rect">
              <a:avLst/>
            </a:prstGeom>
            <a:blipFill>
              <a:blip r:embed="rId5" cstate="print"/>
              <a:stretch>
                <a:fillRect/>
              </a:stretch>
            </a:blipFill>
          </p:spPr>
          <p:txBody>
            <a:bodyPr wrap="square" lIns="0" tIns="0" rIns="0" bIns="0" rtlCol="0"/>
            <a:lstStyle/>
            <a:p>
              <a:endParaRPr/>
            </a:p>
          </p:txBody>
        </p:sp>
        <p:sp>
          <p:nvSpPr>
            <p:cNvPr id="47" name="object 47"/>
            <p:cNvSpPr/>
            <p:nvPr/>
          </p:nvSpPr>
          <p:spPr>
            <a:xfrm>
              <a:off x="6340221" y="2112644"/>
              <a:ext cx="94487" cy="94488"/>
            </a:xfrm>
            <a:prstGeom prst="rect">
              <a:avLst/>
            </a:prstGeom>
            <a:blipFill>
              <a:blip r:embed="rId7" cstate="print"/>
              <a:stretch>
                <a:fillRect/>
              </a:stretch>
            </a:blipFill>
          </p:spPr>
          <p:txBody>
            <a:bodyPr wrap="square" lIns="0" tIns="0" rIns="0" bIns="0" rtlCol="0"/>
            <a:lstStyle/>
            <a:p>
              <a:endParaRPr/>
            </a:p>
          </p:txBody>
        </p:sp>
        <p:sp>
          <p:nvSpPr>
            <p:cNvPr id="48" name="object 48"/>
            <p:cNvSpPr/>
            <p:nvPr/>
          </p:nvSpPr>
          <p:spPr>
            <a:xfrm>
              <a:off x="5378576" y="1800225"/>
              <a:ext cx="94487" cy="94487"/>
            </a:xfrm>
            <a:prstGeom prst="rect">
              <a:avLst/>
            </a:prstGeom>
            <a:blipFill>
              <a:blip r:embed="rId5" cstate="print"/>
              <a:stretch>
                <a:fillRect/>
              </a:stretch>
            </a:blipFill>
          </p:spPr>
          <p:txBody>
            <a:bodyPr wrap="square" lIns="0" tIns="0" rIns="0" bIns="0" rtlCol="0"/>
            <a:lstStyle/>
            <a:p>
              <a:endParaRPr/>
            </a:p>
          </p:txBody>
        </p:sp>
        <p:sp>
          <p:nvSpPr>
            <p:cNvPr id="49" name="object 49"/>
            <p:cNvSpPr/>
            <p:nvPr/>
          </p:nvSpPr>
          <p:spPr>
            <a:xfrm>
              <a:off x="5259704" y="1699640"/>
              <a:ext cx="94488" cy="94487"/>
            </a:xfrm>
            <a:prstGeom prst="rect">
              <a:avLst/>
            </a:prstGeom>
            <a:blipFill>
              <a:blip r:embed="rId5" cstate="print"/>
              <a:stretch>
                <a:fillRect/>
              </a:stretch>
            </a:blipFill>
          </p:spPr>
          <p:txBody>
            <a:bodyPr wrap="square" lIns="0" tIns="0" rIns="0" bIns="0" rtlCol="0"/>
            <a:lstStyle/>
            <a:p>
              <a:endParaRPr/>
            </a:p>
          </p:txBody>
        </p:sp>
        <p:sp>
          <p:nvSpPr>
            <p:cNvPr id="50" name="object 50"/>
            <p:cNvSpPr/>
            <p:nvPr/>
          </p:nvSpPr>
          <p:spPr>
            <a:xfrm>
              <a:off x="5777864" y="1652396"/>
              <a:ext cx="94487" cy="94487"/>
            </a:xfrm>
            <a:prstGeom prst="rect">
              <a:avLst/>
            </a:prstGeom>
            <a:blipFill>
              <a:blip r:embed="rId5" cstate="print"/>
              <a:stretch>
                <a:fillRect/>
              </a:stretch>
            </a:blipFill>
          </p:spPr>
          <p:txBody>
            <a:bodyPr wrap="square" lIns="0" tIns="0" rIns="0" bIns="0" rtlCol="0"/>
            <a:lstStyle/>
            <a:p>
              <a:endParaRPr/>
            </a:p>
          </p:txBody>
        </p:sp>
        <p:sp>
          <p:nvSpPr>
            <p:cNvPr id="51" name="object 51"/>
            <p:cNvSpPr/>
            <p:nvPr/>
          </p:nvSpPr>
          <p:spPr>
            <a:xfrm>
              <a:off x="5689472" y="1967865"/>
              <a:ext cx="94487" cy="94487"/>
            </a:xfrm>
            <a:prstGeom prst="rect">
              <a:avLst/>
            </a:prstGeom>
            <a:blipFill>
              <a:blip r:embed="rId3" cstate="print"/>
              <a:stretch>
                <a:fillRect/>
              </a:stretch>
            </a:blipFill>
          </p:spPr>
          <p:txBody>
            <a:bodyPr wrap="square" lIns="0" tIns="0" rIns="0" bIns="0" rtlCol="0"/>
            <a:lstStyle/>
            <a:p>
              <a:endParaRPr/>
            </a:p>
          </p:txBody>
        </p:sp>
        <p:sp>
          <p:nvSpPr>
            <p:cNvPr id="52" name="object 52"/>
            <p:cNvSpPr/>
            <p:nvPr/>
          </p:nvSpPr>
          <p:spPr>
            <a:xfrm>
              <a:off x="6265545" y="1576196"/>
              <a:ext cx="94488" cy="94487"/>
            </a:xfrm>
            <a:prstGeom prst="rect">
              <a:avLst/>
            </a:prstGeom>
            <a:blipFill>
              <a:blip r:embed="rId3" cstate="print"/>
              <a:stretch>
                <a:fillRect/>
              </a:stretch>
            </a:blipFill>
          </p:spPr>
          <p:txBody>
            <a:bodyPr wrap="square" lIns="0" tIns="0" rIns="0" bIns="0" rtlCol="0"/>
            <a:lstStyle/>
            <a:p>
              <a:endParaRPr/>
            </a:p>
          </p:txBody>
        </p:sp>
        <p:sp>
          <p:nvSpPr>
            <p:cNvPr id="53" name="object 53"/>
            <p:cNvSpPr/>
            <p:nvPr/>
          </p:nvSpPr>
          <p:spPr>
            <a:xfrm>
              <a:off x="5718428" y="1495425"/>
              <a:ext cx="94488" cy="94487"/>
            </a:xfrm>
            <a:prstGeom prst="rect">
              <a:avLst/>
            </a:prstGeom>
            <a:blipFill>
              <a:blip r:embed="rId5" cstate="print"/>
              <a:stretch>
                <a:fillRect/>
              </a:stretch>
            </a:blipFill>
          </p:spPr>
          <p:txBody>
            <a:bodyPr wrap="square" lIns="0" tIns="0" rIns="0" bIns="0" rtlCol="0"/>
            <a:lstStyle/>
            <a:p>
              <a:endParaRPr/>
            </a:p>
          </p:txBody>
        </p:sp>
        <p:sp>
          <p:nvSpPr>
            <p:cNvPr id="54" name="object 54"/>
            <p:cNvSpPr/>
            <p:nvPr/>
          </p:nvSpPr>
          <p:spPr>
            <a:xfrm>
              <a:off x="3767708" y="1932812"/>
              <a:ext cx="94487" cy="94487"/>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4284344" y="2758820"/>
              <a:ext cx="94488" cy="94487"/>
            </a:xfrm>
            <a:prstGeom prst="rect">
              <a:avLst/>
            </a:prstGeom>
            <a:blipFill>
              <a:blip r:embed="rId3" cstate="print"/>
              <a:stretch>
                <a:fillRect/>
              </a:stretch>
            </a:blipFill>
          </p:spPr>
          <p:txBody>
            <a:bodyPr wrap="square" lIns="0" tIns="0" rIns="0" bIns="0" rtlCol="0"/>
            <a:lstStyle/>
            <a:p>
              <a:endParaRPr/>
            </a:p>
          </p:txBody>
        </p:sp>
        <p:sp>
          <p:nvSpPr>
            <p:cNvPr id="56" name="object 56"/>
            <p:cNvSpPr/>
            <p:nvPr/>
          </p:nvSpPr>
          <p:spPr>
            <a:xfrm>
              <a:off x="3929252" y="2818256"/>
              <a:ext cx="94487" cy="94488"/>
            </a:xfrm>
            <a:prstGeom prst="rect">
              <a:avLst/>
            </a:prstGeom>
            <a:blipFill>
              <a:blip r:embed="rId5" cstate="print"/>
              <a:stretch>
                <a:fillRect/>
              </a:stretch>
            </a:blipFill>
          </p:spPr>
          <p:txBody>
            <a:bodyPr wrap="square" lIns="0" tIns="0" rIns="0" bIns="0" rtlCol="0"/>
            <a:lstStyle/>
            <a:p>
              <a:endParaRPr/>
            </a:p>
          </p:txBody>
        </p:sp>
        <p:sp>
          <p:nvSpPr>
            <p:cNvPr id="57" name="object 57"/>
            <p:cNvSpPr/>
            <p:nvPr/>
          </p:nvSpPr>
          <p:spPr>
            <a:xfrm>
              <a:off x="4860416" y="2781680"/>
              <a:ext cx="94488" cy="94488"/>
            </a:xfrm>
            <a:prstGeom prst="rect">
              <a:avLst/>
            </a:prstGeom>
            <a:blipFill>
              <a:blip r:embed="rId3" cstate="print"/>
              <a:stretch>
                <a:fillRect/>
              </a:stretch>
            </a:blipFill>
          </p:spPr>
          <p:txBody>
            <a:bodyPr wrap="square" lIns="0" tIns="0" rIns="0" bIns="0" rtlCol="0"/>
            <a:lstStyle/>
            <a:p>
              <a:endParaRPr/>
            </a:p>
          </p:txBody>
        </p:sp>
        <p:sp>
          <p:nvSpPr>
            <p:cNvPr id="58" name="object 58"/>
            <p:cNvSpPr/>
            <p:nvPr/>
          </p:nvSpPr>
          <p:spPr>
            <a:xfrm>
              <a:off x="4520564" y="2667380"/>
              <a:ext cx="94487" cy="94488"/>
            </a:xfrm>
            <a:prstGeom prst="rect">
              <a:avLst/>
            </a:prstGeom>
            <a:blipFill>
              <a:blip r:embed="rId5" cstate="print"/>
              <a:stretch>
                <a:fillRect/>
              </a:stretch>
            </a:blipFill>
          </p:spPr>
          <p:txBody>
            <a:bodyPr wrap="square" lIns="0" tIns="0" rIns="0" bIns="0" rtlCol="0"/>
            <a:lstStyle/>
            <a:p>
              <a:endParaRPr/>
            </a:p>
          </p:txBody>
        </p:sp>
        <p:sp>
          <p:nvSpPr>
            <p:cNvPr id="59" name="object 59"/>
            <p:cNvSpPr/>
            <p:nvPr/>
          </p:nvSpPr>
          <p:spPr>
            <a:xfrm>
              <a:off x="4063364" y="2825877"/>
              <a:ext cx="94487" cy="94487"/>
            </a:xfrm>
            <a:prstGeom prst="rect">
              <a:avLst/>
            </a:prstGeom>
            <a:blipFill>
              <a:blip r:embed="rId5" cstate="print"/>
              <a:stretch>
                <a:fillRect/>
              </a:stretch>
            </a:blipFill>
          </p:spPr>
          <p:txBody>
            <a:bodyPr wrap="square" lIns="0" tIns="0" rIns="0" bIns="0" rtlCol="0"/>
            <a:lstStyle/>
            <a:p>
              <a:endParaRPr/>
            </a:p>
          </p:txBody>
        </p:sp>
        <p:sp>
          <p:nvSpPr>
            <p:cNvPr id="60" name="object 60"/>
            <p:cNvSpPr/>
            <p:nvPr/>
          </p:nvSpPr>
          <p:spPr>
            <a:xfrm>
              <a:off x="3737228" y="3036188"/>
              <a:ext cx="94488" cy="94487"/>
            </a:xfrm>
            <a:prstGeom prst="rect">
              <a:avLst/>
            </a:prstGeom>
            <a:blipFill>
              <a:blip r:embed="rId7" cstate="print"/>
              <a:stretch>
                <a:fillRect/>
              </a:stretch>
            </a:blipFill>
          </p:spPr>
          <p:txBody>
            <a:bodyPr wrap="square" lIns="0" tIns="0" rIns="0" bIns="0" rtlCol="0"/>
            <a:lstStyle/>
            <a:p>
              <a:endParaRPr/>
            </a:p>
          </p:txBody>
        </p:sp>
        <p:sp>
          <p:nvSpPr>
            <p:cNvPr id="61" name="object 61"/>
            <p:cNvSpPr/>
            <p:nvPr/>
          </p:nvSpPr>
          <p:spPr>
            <a:xfrm>
              <a:off x="3385184" y="3184017"/>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62" name="object 62"/>
            <p:cNvSpPr/>
            <p:nvPr/>
          </p:nvSpPr>
          <p:spPr>
            <a:xfrm>
              <a:off x="3385184" y="3184017"/>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grpSp>
      <p:sp>
        <p:nvSpPr>
          <p:cNvPr id="63" name="object 63"/>
          <p:cNvSpPr txBox="1"/>
          <p:nvPr/>
        </p:nvSpPr>
        <p:spPr>
          <a:xfrm>
            <a:off x="2288539" y="3415410"/>
            <a:ext cx="1250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a:cs typeface="Arial"/>
              </a:rPr>
              <a:t>0</a:t>
            </a:r>
            <a:endParaRPr sz="1400">
              <a:latin typeface="Arial"/>
              <a:cs typeface="Arial"/>
            </a:endParaRPr>
          </a:p>
        </p:txBody>
      </p:sp>
      <p:sp>
        <p:nvSpPr>
          <p:cNvPr id="64" name="object 64"/>
          <p:cNvSpPr txBox="1"/>
          <p:nvPr/>
        </p:nvSpPr>
        <p:spPr>
          <a:xfrm>
            <a:off x="1789557" y="817506"/>
            <a:ext cx="871219" cy="2625725"/>
          </a:xfrm>
          <a:prstGeom prst="rect">
            <a:avLst/>
          </a:prstGeom>
        </p:spPr>
        <p:txBody>
          <a:bodyPr vert="horz" wrap="square" lIns="0" tIns="76835" rIns="0" bIns="0" rtlCol="0">
            <a:spAutoFit/>
          </a:bodyPr>
          <a:lstStyle/>
          <a:p>
            <a:pPr marL="216535">
              <a:lnSpc>
                <a:spcPct val="100000"/>
              </a:lnSpc>
              <a:spcBef>
                <a:spcPts val="605"/>
              </a:spcBef>
            </a:pPr>
            <a:r>
              <a:rPr sz="1400" b="1" spc="-10" dirty="0">
                <a:latin typeface="Arial"/>
                <a:cs typeface="Arial"/>
              </a:rPr>
              <a:t>C</a:t>
            </a:r>
            <a:r>
              <a:rPr sz="1400" b="1" spc="-5" dirty="0">
                <a:latin typeface="Arial"/>
                <a:cs typeface="Arial"/>
              </a:rPr>
              <a:t>ă</a:t>
            </a:r>
            <a:r>
              <a:rPr sz="1400" b="1" spc="-10" dirty="0">
                <a:latin typeface="Arial"/>
                <a:cs typeface="Arial"/>
              </a:rPr>
              <a:t>pu</a:t>
            </a:r>
            <a:r>
              <a:rPr sz="1400" b="1" spc="-165" dirty="0">
                <a:latin typeface="Arial"/>
                <a:cs typeface="Arial"/>
              </a:rPr>
              <a:t>șe</a:t>
            </a:r>
            <a:endParaRPr sz="1400">
              <a:latin typeface="Arial"/>
              <a:cs typeface="Arial"/>
            </a:endParaRPr>
          </a:p>
          <a:p>
            <a:pPr marR="454025" algn="r">
              <a:lnSpc>
                <a:spcPct val="100000"/>
              </a:lnSpc>
              <a:spcBef>
                <a:spcPts val="515"/>
              </a:spcBef>
            </a:pPr>
            <a:r>
              <a:rPr sz="1400" spc="-5" dirty="0">
                <a:latin typeface="Arial"/>
                <a:cs typeface="Arial"/>
              </a:rPr>
              <a:t>7000</a:t>
            </a:r>
            <a:endParaRPr sz="1400">
              <a:latin typeface="Arial"/>
              <a:cs typeface="Arial"/>
            </a:endParaRPr>
          </a:p>
          <a:p>
            <a:pPr marR="454025" algn="r">
              <a:lnSpc>
                <a:spcPct val="100000"/>
              </a:lnSpc>
              <a:spcBef>
                <a:spcPts val="620"/>
              </a:spcBef>
            </a:pPr>
            <a:r>
              <a:rPr sz="1400" spc="-5" dirty="0">
                <a:latin typeface="Arial"/>
                <a:cs typeface="Arial"/>
              </a:rPr>
              <a:t>6000</a:t>
            </a:r>
            <a:endParaRPr sz="1400">
              <a:latin typeface="Arial"/>
              <a:cs typeface="Arial"/>
            </a:endParaRPr>
          </a:p>
          <a:p>
            <a:pPr marR="454025" algn="r">
              <a:lnSpc>
                <a:spcPct val="100000"/>
              </a:lnSpc>
              <a:spcBef>
                <a:spcPts val="620"/>
              </a:spcBef>
            </a:pPr>
            <a:r>
              <a:rPr sz="1400" spc="-5" dirty="0">
                <a:latin typeface="Arial"/>
                <a:cs typeface="Arial"/>
              </a:rPr>
              <a:t>5000</a:t>
            </a:r>
            <a:endParaRPr sz="1400">
              <a:latin typeface="Arial"/>
              <a:cs typeface="Arial"/>
            </a:endParaRPr>
          </a:p>
          <a:p>
            <a:pPr marR="454025" algn="r">
              <a:lnSpc>
                <a:spcPct val="100000"/>
              </a:lnSpc>
              <a:spcBef>
                <a:spcPts val="615"/>
              </a:spcBef>
            </a:pPr>
            <a:r>
              <a:rPr sz="1400" spc="-5" dirty="0">
                <a:latin typeface="Arial"/>
                <a:cs typeface="Arial"/>
              </a:rPr>
              <a:t>4000</a:t>
            </a:r>
            <a:endParaRPr sz="1400">
              <a:latin typeface="Arial"/>
              <a:cs typeface="Arial"/>
            </a:endParaRPr>
          </a:p>
          <a:p>
            <a:pPr marR="454025" algn="r">
              <a:lnSpc>
                <a:spcPct val="100000"/>
              </a:lnSpc>
              <a:spcBef>
                <a:spcPts val="620"/>
              </a:spcBef>
            </a:pPr>
            <a:r>
              <a:rPr sz="1400" spc="-5" dirty="0">
                <a:latin typeface="Arial"/>
                <a:cs typeface="Arial"/>
              </a:rPr>
              <a:t>3000</a:t>
            </a:r>
            <a:endParaRPr sz="1400">
              <a:latin typeface="Arial"/>
              <a:cs typeface="Arial"/>
            </a:endParaRPr>
          </a:p>
          <a:p>
            <a:pPr marR="454025" algn="r">
              <a:lnSpc>
                <a:spcPct val="100000"/>
              </a:lnSpc>
              <a:spcBef>
                <a:spcPts val="620"/>
              </a:spcBef>
            </a:pPr>
            <a:r>
              <a:rPr sz="1400" spc="-5" dirty="0">
                <a:latin typeface="Arial"/>
                <a:cs typeface="Arial"/>
              </a:rPr>
              <a:t>2000</a:t>
            </a:r>
            <a:endParaRPr sz="1400">
              <a:latin typeface="Arial"/>
              <a:cs typeface="Arial"/>
            </a:endParaRPr>
          </a:p>
          <a:p>
            <a:pPr marR="454025" algn="r">
              <a:lnSpc>
                <a:spcPct val="100000"/>
              </a:lnSpc>
              <a:spcBef>
                <a:spcPts val="615"/>
              </a:spcBef>
            </a:pPr>
            <a:r>
              <a:rPr sz="1400" spc="-5" dirty="0">
                <a:latin typeface="Arial"/>
                <a:cs typeface="Arial"/>
              </a:rPr>
              <a:t>1000</a:t>
            </a:r>
            <a:endParaRPr sz="1400">
              <a:latin typeface="Arial"/>
              <a:cs typeface="Arial"/>
            </a:endParaRPr>
          </a:p>
          <a:p>
            <a:pPr marR="454659" algn="r">
              <a:lnSpc>
                <a:spcPct val="100000"/>
              </a:lnSpc>
              <a:spcBef>
                <a:spcPts val="620"/>
              </a:spcBef>
            </a:pPr>
            <a:r>
              <a:rPr sz="1400" dirty="0">
                <a:latin typeface="Arial"/>
                <a:cs typeface="Arial"/>
              </a:rPr>
              <a:t>0</a:t>
            </a:r>
            <a:endParaRPr sz="1400">
              <a:latin typeface="Arial"/>
              <a:cs typeface="Arial"/>
            </a:endParaRPr>
          </a:p>
        </p:txBody>
      </p:sp>
      <p:sp>
        <p:nvSpPr>
          <p:cNvPr id="65" name="object 65"/>
          <p:cNvSpPr txBox="1"/>
          <p:nvPr/>
        </p:nvSpPr>
        <p:spPr>
          <a:xfrm>
            <a:off x="3717797" y="3387953"/>
            <a:ext cx="1702435" cy="508634"/>
          </a:xfrm>
          <a:prstGeom prst="rect">
            <a:avLst/>
          </a:prstGeom>
        </p:spPr>
        <p:txBody>
          <a:bodyPr vert="horz" wrap="square" lIns="0" tIns="40640" rIns="0" bIns="0" rtlCol="0">
            <a:spAutoFit/>
          </a:bodyPr>
          <a:lstStyle/>
          <a:p>
            <a:pPr marL="12700">
              <a:lnSpc>
                <a:spcPct val="100000"/>
              </a:lnSpc>
              <a:spcBef>
                <a:spcPts val="320"/>
              </a:spcBef>
              <a:tabLst>
                <a:tab pos="1490980" algn="l"/>
              </a:tabLst>
            </a:pPr>
            <a:r>
              <a:rPr sz="1400" spc="-5" dirty="0">
                <a:latin typeface="Arial"/>
                <a:cs typeface="Arial"/>
              </a:rPr>
              <a:t>1</a:t>
            </a:r>
            <a:r>
              <a:rPr sz="1400" dirty="0">
                <a:latin typeface="Arial"/>
                <a:cs typeface="Arial"/>
              </a:rPr>
              <a:t>0	</a:t>
            </a:r>
            <a:r>
              <a:rPr sz="1400" spc="-5" dirty="0">
                <a:latin typeface="Arial"/>
                <a:cs typeface="Arial"/>
              </a:rPr>
              <a:t>20</a:t>
            </a:r>
            <a:endParaRPr sz="1400">
              <a:latin typeface="Arial"/>
              <a:cs typeface="Arial"/>
            </a:endParaRPr>
          </a:p>
          <a:p>
            <a:pPr marL="35560">
              <a:lnSpc>
                <a:spcPct val="100000"/>
              </a:lnSpc>
              <a:spcBef>
                <a:spcPts val="220"/>
              </a:spcBef>
            </a:pPr>
            <a:r>
              <a:rPr sz="1400" b="1" spc="-15" dirty="0">
                <a:latin typeface="Arial"/>
                <a:cs typeface="Arial"/>
              </a:rPr>
              <a:t>Temperatura</a:t>
            </a:r>
            <a:r>
              <a:rPr sz="1400" b="1" spc="-45" dirty="0">
                <a:latin typeface="Arial"/>
                <a:cs typeface="Arial"/>
              </a:rPr>
              <a:t> </a:t>
            </a:r>
            <a:r>
              <a:rPr sz="1400" b="1" dirty="0">
                <a:latin typeface="Arial"/>
                <a:cs typeface="Arial"/>
              </a:rPr>
              <a:t>medie</a:t>
            </a:r>
            <a:endParaRPr sz="1400">
              <a:latin typeface="Arial"/>
              <a:cs typeface="Arial"/>
            </a:endParaRPr>
          </a:p>
        </p:txBody>
      </p:sp>
      <p:sp>
        <p:nvSpPr>
          <p:cNvPr id="66" name="object 66"/>
          <p:cNvSpPr txBox="1"/>
          <p:nvPr/>
        </p:nvSpPr>
        <p:spPr>
          <a:xfrm>
            <a:off x="6674866" y="3415410"/>
            <a:ext cx="224154"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Arial"/>
                <a:cs typeface="Arial"/>
              </a:rPr>
              <a:t>30</a:t>
            </a:r>
            <a:endParaRPr sz="14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5404" y="272783"/>
            <a:ext cx="7725918" cy="112243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683634" y="1693875"/>
            <a:ext cx="1859280" cy="635000"/>
          </a:xfrm>
          <a:prstGeom prst="rect">
            <a:avLst/>
          </a:prstGeom>
        </p:spPr>
        <p:txBody>
          <a:bodyPr vert="horz" wrap="square" lIns="0" tIns="12065" rIns="0" bIns="0" rtlCol="0">
            <a:spAutoFit/>
          </a:bodyPr>
          <a:lstStyle/>
          <a:p>
            <a:pPr marL="12700">
              <a:lnSpc>
                <a:spcPct val="100000"/>
              </a:lnSpc>
              <a:spcBef>
                <a:spcPts val="95"/>
              </a:spcBef>
            </a:pPr>
            <a:r>
              <a:rPr sz="4000" spc="-5" dirty="0"/>
              <a:t>Y=</a:t>
            </a:r>
            <a:r>
              <a:rPr sz="4000" spc="-20" dirty="0"/>
              <a:t>a</a:t>
            </a:r>
            <a:r>
              <a:rPr sz="4000" spc="-5" dirty="0"/>
              <a:t>+bX</a:t>
            </a:r>
            <a:endParaRPr sz="4000"/>
          </a:p>
        </p:txBody>
      </p:sp>
      <p:sp>
        <p:nvSpPr>
          <p:cNvPr id="4" name="object 4"/>
          <p:cNvSpPr txBox="1"/>
          <p:nvPr/>
        </p:nvSpPr>
        <p:spPr>
          <a:xfrm>
            <a:off x="161036" y="2308605"/>
            <a:ext cx="8759825" cy="3439795"/>
          </a:xfrm>
          <a:prstGeom prst="rect">
            <a:avLst/>
          </a:prstGeom>
        </p:spPr>
        <p:txBody>
          <a:bodyPr vert="horz" wrap="square" lIns="0" tIns="12065" rIns="0" bIns="0" rtlCol="0">
            <a:spAutoFit/>
          </a:bodyPr>
          <a:lstStyle/>
          <a:p>
            <a:pPr marL="332740" indent="-320040">
              <a:lnSpc>
                <a:spcPct val="100000"/>
              </a:lnSpc>
              <a:spcBef>
                <a:spcPts val="95"/>
              </a:spcBef>
              <a:buClr>
                <a:srgbClr val="EFAC00"/>
              </a:buClr>
              <a:buSzPct val="80357"/>
              <a:buChar char=""/>
              <a:tabLst>
                <a:tab pos="332105" algn="l"/>
                <a:tab pos="332740" algn="l"/>
              </a:tabLst>
            </a:pPr>
            <a:r>
              <a:rPr sz="2800" spc="-5" dirty="0">
                <a:latin typeface="Arial"/>
                <a:cs typeface="Arial"/>
              </a:rPr>
              <a:t>Y </a:t>
            </a:r>
            <a:r>
              <a:rPr sz="2800" dirty="0">
                <a:latin typeface="Arial"/>
                <a:cs typeface="Arial"/>
              </a:rPr>
              <a:t>este </a:t>
            </a:r>
            <a:r>
              <a:rPr sz="2800" spc="-5" dirty="0">
                <a:latin typeface="Arial"/>
                <a:cs typeface="Arial"/>
              </a:rPr>
              <a:t>rezultatul estimat – variabila</a:t>
            </a:r>
            <a:r>
              <a:rPr sz="2800" spc="5" dirty="0">
                <a:latin typeface="Arial"/>
                <a:cs typeface="Arial"/>
              </a:rPr>
              <a:t> </a:t>
            </a:r>
            <a:r>
              <a:rPr sz="2800" spc="-5" dirty="0">
                <a:latin typeface="Arial"/>
                <a:cs typeface="Arial"/>
              </a:rPr>
              <a:t>dependentă</a:t>
            </a:r>
            <a:endParaRPr sz="2800">
              <a:latin typeface="Arial"/>
              <a:cs typeface="Arial"/>
            </a:endParaRPr>
          </a:p>
          <a:p>
            <a:pPr marL="332740" marR="63500" indent="-320040">
              <a:lnSpc>
                <a:spcPct val="100000"/>
              </a:lnSpc>
              <a:buClr>
                <a:srgbClr val="EFAC00"/>
              </a:buClr>
              <a:buSzPct val="80357"/>
              <a:buChar char=""/>
              <a:tabLst>
                <a:tab pos="332105" algn="l"/>
                <a:tab pos="332740" algn="l"/>
              </a:tabLst>
            </a:pPr>
            <a:r>
              <a:rPr sz="2800" spc="-5" dirty="0">
                <a:latin typeface="Arial"/>
                <a:cs typeface="Arial"/>
              </a:rPr>
              <a:t>a </a:t>
            </a:r>
            <a:r>
              <a:rPr sz="2800" dirty="0">
                <a:latin typeface="Arial"/>
                <a:cs typeface="Arial"/>
              </a:rPr>
              <a:t>este interceptul (locul pe </a:t>
            </a:r>
            <a:r>
              <a:rPr sz="2800" spc="-5" dirty="0">
                <a:latin typeface="Arial"/>
                <a:cs typeface="Arial"/>
              </a:rPr>
              <a:t>ordonată unde dreapta </a:t>
            </a:r>
            <a:r>
              <a:rPr sz="2800" spc="-10" dirty="0">
                <a:latin typeface="Arial"/>
                <a:cs typeface="Arial"/>
              </a:rPr>
              <a:t>de  </a:t>
            </a:r>
            <a:r>
              <a:rPr sz="2800" spc="-5" dirty="0">
                <a:latin typeface="Arial"/>
                <a:cs typeface="Arial"/>
              </a:rPr>
              <a:t>regresie </a:t>
            </a:r>
            <a:r>
              <a:rPr sz="2800" dirty="0">
                <a:latin typeface="Arial"/>
                <a:cs typeface="Arial"/>
              </a:rPr>
              <a:t>se </a:t>
            </a:r>
            <a:r>
              <a:rPr sz="2800" spc="-5" dirty="0">
                <a:latin typeface="Arial"/>
                <a:cs typeface="Arial"/>
              </a:rPr>
              <a:t>intersectează cu </a:t>
            </a:r>
            <a:r>
              <a:rPr sz="2800" spc="-130" dirty="0">
                <a:latin typeface="Arial"/>
                <a:cs typeface="Arial"/>
              </a:rPr>
              <a:t>OY. </a:t>
            </a:r>
            <a:r>
              <a:rPr sz="2800" spc="-30" dirty="0">
                <a:latin typeface="Arial"/>
                <a:cs typeface="Arial"/>
              </a:rPr>
              <a:t>Valoarea </a:t>
            </a:r>
            <a:r>
              <a:rPr sz="2800" spc="-5" dirty="0">
                <a:latin typeface="Arial"/>
                <a:cs typeface="Arial"/>
              </a:rPr>
              <a:t>pentru Y  pentru</a:t>
            </a:r>
            <a:r>
              <a:rPr sz="2800" spc="10" dirty="0">
                <a:latin typeface="Arial"/>
                <a:cs typeface="Arial"/>
              </a:rPr>
              <a:t> </a:t>
            </a:r>
            <a:r>
              <a:rPr sz="2800" spc="-5" dirty="0">
                <a:latin typeface="Arial"/>
                <a:cs typeface="Arial"/>
              </a:rPr>
              <a:t>X=0</a:t>
            </a:r>
            <a:endParaRPr sz="2800">
              <a:latin typeface="Arial"/>
              <a:cs typeface="Arial"/>
            </a:endParaRPr>
          </a:p>
          <a:p>
            <a:pPr marL="332740" marR="5080" indent="-320040">
              <a:lnSpc>
                <a:spcPct val="100000"/>
              </a:lnSpc>
              <a:spcBef>
                <a:spcPts val="5"/>
              </a:spcBef>
              <a:buClr>
                <a:srgbClr val="EFAC00"/>
              </a:buClr>
              <a:buSzPct val="80357"/>
              <a:buChar char=""/>
              <a:tabLst>
                <a:tab pos="332105" algn="l"/>
                <a:tab pos="332740" algn="l"/>
              </a:tabLst>
            </a:pPr>
            <a:r>
              <a:rPr sz="2800" spc="-5" dirty="0">
                <a:latin typeface="Arial"/>
                <a:cs typeface="Arial"/>
              </a:rPr>
              <a:t>b este panta de </a:t>
            </a:r>
            <a:r>
              <a:rPr sz="2800" dirty="0">
                <a:latin typeface="Arial"/>
                <a:cs typeface="Arial"/>
              </a:rPr>
              <a:t>regresie </a:t>
            </a:r>
            <a:r>
              <a:rPr sz="2800" spc="-5" dirty="0">
                <a:latin typeface="Arial"/>
                <a:cs typeface="Arial"/>
              </a:rPr>
              <a:t>( ne </a:t>
            </a:r>
            <a:r>
              <a:rPr sz="2800" dirty="0">
                <a:latin typeface="Arial"/>
                <a:cs typeface="Arial"/>
              </a:rPr>
              <a:t>arată cu cât </a:t>
            </a:r>
            <a:r>
              <a:rPr sz="2800" spc="-5" dirty="0">
                <a:latin typeface="Arial"/>
                <a:cs typeface="Arial"/>
              </a:rPr>
              <a:t>se modifică  Y atunci când X </a:t>
            </a:r>
            <a:r>
              <a:rPr sz="2800" spc="-145" dirty="0">
                <a:latin typeface="Arial"/>
                <a:cs typeface="Arial"/>
              </a:rPr>
              <a:t>crește </a:t>
            </a:r>
            <a:r>
              <a:rPr sz="2800" spc="-5" dirty="0">
                <a:latin typeface="Arial"/>
                <a:cs typeface="Arial"/>
              </a:rPr>
              <a:t>(scade) </a:t>
            </a:r>
            <a:r>
              <a:rPr sz="2800" dirty="0">
                <a:latin typeface="Arial"/>
                <a:cs typeface="Arial"/>
              </a:rPr>
              <a:t>cu </a:t>
            </a:r>
            <a:r>
              <a:rPr sz="2800" spc="-5" dirty="0">
                <a:latin typeface="Arial"/>
                <a:cs typeface="Arial"/>
              </a:rPr>
              <a:t>o</a:t>
            </a:r>
            <a:r>
              <a:rPr sz="2800" spc="105" dirty="0">
                <a:latin typeface="Arial"/>
                <a:cs typeface="Arial"/>
              </a:rPr>
              <a:t> </a:t>
            </a:r>
            <a:r>
              <a:rPr sz="2800" spc="-5" dirty="0">
                <a:latin typeface="Arial"/>
                <a:cs typeface="Arial"/>
              </a:rPr>
              <a:t>unitate;</a:t>
            </a:r>
            <a:endParaRPr sz="2800">
              <a:latin typeface="Arial"/>
              <a:cs typeface="Arial"/>
            </a:endParaRPr>
          </a:p>
          <a:p>
            <a:pPr marL="332740" marR="1134110" indent="-320040">
              <a:lnSpc>
                <a:spcPct val="100000"/>
              </a:lnSpc>
              <a:buClr>
                <a:srgbClr val="EFAC00"/>
              </a:buClr>
              <a:buSzPct val="80357"/>
              <a:buChar char=""/>
              <a:tabLst>
                <a:tab pos="332105" algn="l"/>
                <a:tab pos="332740" algn="l"/>
              </a:tabLst>
            </a:pPr>
            <a:r>
              <a:rPr sz="2800" spc="-5" dirty="0">
                <a:latin typeface="Arial"/>
                <a:cs typeface="Arial"/>
              </a:rPr>
              <a:t>X este variabila criteriu (cunoscută) – </a:t>
            </a:r>
            <a:r>
              <a:rPr sz="2800" dirty="0">
                <a:latin typeface="Arial"/>
                <a:cs typeface="Arial"/>
              </a:rPr>
              <a:t>variabila  </a:t>
            </a:r>
            <a:r>
              <a:rPr sz="2800" spc="-5" dirty="0">
                <a:latin typeface="Arial"/>
                <a:cs typeface="Arial"/>
              </a:rPr>
              <a:t>independentă</a:t>
            </a:r>
            <a:endParaRPr sz="28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8073" y="4530978"/>
            <a:ext cx="7693659" cy="1977389"/>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Arial"/>
                <a:cs typeface="Arial"/>
              </a:rPr>
              <a:t>Dacă se cunoaşte valoarea </a:t>
            </a:r>
            <a:r>
              <a:rPr sz="3200" b="1" dirty="0">
                <a:latin typeface="Arial"/>
                <a:cs typeface="Arial"/>
              </a:rPr>
              <a:t>de</a:t>
            </a:r>
            <a:r>
              <a:rPr sz="3200" b="1" spc="-85" dirty="0">
                <a:latin typeface="Arial"/>
                <a:cs typeface="Arial"/>
              </a:rPr>
              <a:t> </a:t>
            </a:r>
            <a:r>
              <a:rPr sz="3200" b="1" dirty="0">
                <a:latin typeface="Arial"/>
                <a:cs typeface="Arial"/>
              </a:rPr>
              <a:t>pe</a:t>
            </a:r>
            <a:endParaRPr sz="3200">
              <a:latin typeface="Arial"/>
              <a:cs typeface="Arial"/>
            </a:endParaRPr>
          </a:p>
          <a:p>
            <a:pPr marL="12700" marR="5080">
              <a:lnSpc>
                <a:spcPct val="100000"/>
              </a:lnSpc>
              <a:spcBef>
                <a:spcPts val="5"/>
              </a:spcBef>
            </a:pPr>
            <a:r>
              <a:rPr sz="3200" b="1" dirty="0">
                <a:latin typeface="Arial"/>
                <a:cs typeface="Arial"/>
              </a:rPr>
              <a:t>orizontală, </a:t>
            </a:r>
            <a:r>
              <a:rPr sz="3200" b="1" spc="-5" dirty="0">
                <a:latin typeface="Arial"/>
                <a:cs typeface="Arial"/>
              </a:rPr>
              <a:t>se poate calcula cu</a:t>
            </a:r>
            <a:r>
              <a:rPr sz="3200" b="1" spc="-125" dirty="0">
                <a:latin typeface="Arial"/>
                <a:cs typeface="Arial"/>
              </a:rPr>
              <a:t> </a:t>
            </a:r>
            <a:r>
              <a:rPr sz="3200" b="1" spc="-5" dirty="0">
                <a:latin typeface="Arial"/>
                <a:cs typeface="Arial"/>
              </a:rPr>
              <a:t>oarecare  aproximare valoarea </a:t>
            </a:r>
            <a:r>
              <a:rPr sz="3200" b="1" dirty="0">
                <a:latin typeface="Arial"/>
                <a:cs typeface="Arial"/>
              </a:rPr>
              <a:t>de pe </a:t>
            </a:r>
            <a:r>
              <a:rPr sz="3200" b="1" spc="-5" dirty="0">
                <a:latin typeface="Arial"/>
                <a:cs typeface="Arial"/>
              </a:rPr>
              <a:t>verticală, şi  </a:t>
            </a:r>
            <a:r>
              <a:rPr sz="3200" b="1" dirty="0">
                <a:latin typeface="Arial"/>
                <a:cs typeface="Arial"/>
              </a:rPr>
              <a:t>invers.</a:t>
            </a:r>
            <a:endParaRPr sz="3200">
              <a:latin typeface="Arial"/>
              <a:cs typeface="Arial"/>
            </a:endParaRPr>
          </a:p>
        </p:txBody>
      </p:sp>
      <p:grpSp>
        <p:nvGrpSpPr>
          <p:cNvPr id="3" name="object 3"/>
          <p:cNvGrpSpPr/>
          <p:nvPr/>
        </p:nvGrpSpPr>
        <p:grpSpPr>
          <a:xfrm>
            <a:off x="5455920" y="1879092"/>
            <a:ext cx="3232785" cy="1941830"/>
            <a:chOff x="5455920" y="1879092"/>
            <a:chExt cx="3232785" cy="1941830"/>
          </a:xfrm>
        </p:grpSpPr>
        <p:sp>
          <p:nvSpPr>
            <p:cNvPr id="4" name="object 4"/>
            <p:cNvSpPr/>
            <p:nvPr/>
          </p:nvSpPr>
          <p:spPr>
            <a:xfrm>
              <a:off x="5497068" y="3624072"/>
              <a:ext cx="3188335" cy="144780"/>
            </a:xfrm>
            <a:custGeom>
              <a:avLst/>
              <a:gdLst/>
              <a:ahLst/>
              <a:cxnLst/>
              <a:rect l="l" t="t" r="r" b="b"/>
              <a:pathLst>
                <a:path w="3188334" h="144779">
                  <a:moveTo>
                    <a:pt x="0" y="144779"/>
                  </a:moveTo>
                  <a:lnTo>
                    <a:pt x="3188208" y="144779"/>
                  </a:lnTo>
                </a:path>
                <a:path w="3188334" h="144779">
                  <a:moveTo>
                    <a:pt x="0" y="96011"/>
                  </a:moveTo>
                  <a:lnTo>
                    <a:pt x="3188208" y="96011"/>
                  </a:lnTo>
                </a:path>
                <a:path w="3188334" h="144779">
                  <a:moveTo>
                    <a:pt x="0" y="47243"/>
                  </a:moveTo>
                  <a:lnTo>
                    <a:pt x="3188208" y="47243"/>
                  </a:lnTo>
                </a:path>
                <a:path w="3188334" h="144779">
                  <a:moveTo>
                    <a:pt x="0" y="0"/>
                  </a:moveTo>
                  <a:lnTo>
                    <a:pt x="3188208" y="0"/>
                  </a:lnTo>
                </a:path>
              </a:pathLst>
            </a:custGeom>
            <a:ln w="6096">
              <a:solidFill>
                <a:srgbClr val="B7B7B7"/>
              </a:solidFill>
            </a:ln>
          </p:spPr>
          <p:txBody>
            <a:bodyPr wrap="square" lIns="0" tIns="0" rIns="0" bIns="0" rtlCol="0"/>
            <a:lstStyle/>
            <a:p>
              <a:endParaRPr/>
            </a:p>
          </p:txBody>
        </p:sp>
        <p:sp>
          <p:nvSpPr>
            <p:cNvPr id="5" name="object 5"/>
            <p:cNvSpPr/>
            <p:nvPr/>
          </p:nvSpPr>
          <p:spPr>
            <a:xfrm>
              <a:off x="5497068" y="3817620"/>
              <a:ext cx="3188335" cy="0"/>
            </a:xfrm>
            <a:custGeom>
              <a:avLst/>
              <a:gdLst/>
              <a:ahLst/>
              <a:cxnLst/>
              <a:rect l="l" t="t" r="r" b="b"/>
              <a:pathLst>
                <a:path w="3188334">
                  <a:moveTo>
                    <a:pt x="0" y="0"/>
                  </a:moveTo>
                  <a:lnTo>
                    <a:pt x="3188208" y="0"/>
                  </a:lnTo>
                </a:path>
              </a:pathLst>
            </a:custGeom>
            <a:ln w="6096">
              <a:solidFill>
                <a:srgbClr val="858585"/>
              </a:solidFill>
            </a:ln>
          </p:spPr>
          <p:txBody>
            <a:bodyPr wrap="square" lIns="0" tIns="0" rIns="0" bIns="0" rtlCol="0"/>
            <a:lstStyle/>
            <a:p>
              <a:endParaRPr/>
            </a:p>
          </p:txBody>
        </p:sp>
        <p:sp>
          <p:nvSpPr>
            <p:cNvPr id="6" name="object 6"/>
            <p:cNvSpPr/>
            <p:nvPr/>
          </p:nvSpPr>
          <p:spPr>
            <a:xfrm>
              <a:off x="5497068" y="3139440"/>
              <a:ext cx="3188335" cy="387350"/>
            </a:xfrm>
            <a:custGeom>
              <a:avLst/>
              <a:gdLst/>
              <a:ahLst/>
              <a:cxnLst/>
              <a:rect l="l" t="t" r="r" b="b"/>
              <a:pathLst>
                <a:path w="3188334" h="387350">
                  <a:moveTo>
                    <a:pt x="0" y="387096"/>
                  </a:moveTo>
                  <a:lnTo>
                    <a:pt x="3188208" y="387096"/>
                  </a:lnTo>
                </a:path>
                <a:path w="3188334" h="387350">
                  <a:moveTo>
                    <a:pt x="0" y="339851"/>
                  </a:moveTo>
                  <a:lnTo>
                    <a:pt x="3188208" y="339851"/>
                  </a:lnTo>
                </a:path>
                <a:path w="3188334" h="387350">
                  <a:moveTo>
                    <a:pt x="0" y="291084"/>
                  </a:moveTo>
                  <a:lnTo>
                    <a:pt x="3188208" y="291084"/>
                  </a:lnTo>
                </a:path>
                <a:path w="3188334" h="387350">
                  <a:moveTo>
                    <a:pt x="0" y="242315"/>
                  </a:moveTo>
                  <a:lnTo>
                    <a:pt x="3188208" y="242315"/>
                  </a:lnTo>
                </a:path>
                <a:path w="3188334" h="387350">
                  <a:moveTo>
                    <a:pt x="0" y="146304"/>
                  </a:moveTo>
                  <a:lnTo>
                    <a:pt x="3188208" y="146304"/>
                  </a:lnTo>
                </a:path>
                <a:path w="3188334" h="387350">
                  <a:moveTo>
                    <a:pt x="0" y="97536"/>
                  </a:moveTo>
                  <a:lnTo>
                    <a:pt x="3188208" y="97536"/>
                  </a:lnTo>
                </a:path>
                <a:path w="3188334" h="387350">
                  <a:moveTo>
                    <a:pt x="0" y="48768"/>
                  </a:moveTo>
                  <a:lnTo>
                    <a:pt x="3188208" y="48768"/>
                  </a:lnTo>
                </a:path>
                <a:path w="3188334" h="387350">
                  <a:moveTo>
                    <a:pt x="0" y="0"/>
                  </a:moveTo>
                  <a:lnTo>
                    <a:pt x="3188208" y="0"/>
                  </a:lnTo>
                </a:path>
              </a:pathLst>
            </a:custGeom>
            <a:ln w="6096">
              <a:solidFill>
                <a:srgbClr val="B7B7B7"/>
              </a:solidFill>
            </a:ln>
          </p:spPr>
          <p:txBody>
            <a:bodyPr wrap="square" lIns="0" tIns="0" rIns="0" bIns="0" rtlCol="0"/>
            <a:lstStyle/>
            <a:p>
              <a:endParaRPr/>
            </a:p>
          </p:txBody>
        </p:sp>
        <p:sp>
          <p:nvSpPr>
            <p:cNvPr id="7" name="object 7"/>
            <p:cNvSpPr/>
            <p:nvPr/>
          </p:nvSpPr>
          <p:spPr>
            <a:xfrm>
              <a:off x="5497068" y="3332988"/>
              <a:ext cx="3188335" cy="0"/>
            </a:xfrm>
            <a:custGeom>
              <a:avLst/>
              <a:gdLst/>
              <a:ahLst/>
              <a:cxnLst/>
              <a:rect l="l" t="t" r="r" b="b"/>
              <a:pathLst>
                <a:path w="3188334">
                  <a:moveTo>
                    <a:pt x="0" y="0"/>
                  </a:moveTo>
                  <a:lnTo>
                    <a:pt x="3188208" y="0"/>
                  </a:lnTo>
                </a:path>
              </a:pathLst>
            </a:custGeom>
            <a:ln w="6096">
              <a:solidFill>
                <a:srgbClr val="858585"/>
              </a:solidFill>
            </a:ln>
          </p:spPr>
          <p:txBody>
            <a:bodyPr wrap="square" lIns="0" tIns="0" rIns="0" bIns="0" rtlCol="0"/>
            <a:lstStyle/>
            <a:p>
              <a:endParaRPr/>
            </a:p>
          </p:txBody>
        </p:sp>
        <p:sp>
          <p:nvSpPr>
            <p:cNvPr id="8" name="object 8"/>
            <p:cNvSpPr/>
            <p:nvPr/>
          </p:nvSpPr>
          <p:spPr>
            <a:xfrm>
              <a:off x="5497068" y="2898648"/>
              <a:ext cx="3188335" cy="144780"/>
            </a:xfrm>
            <a:custGeom>
              <a:avLst/>
              <a:gdLst/>
              <a:ahLst/>
              <a:cxnLst/>
              <a:rect l="l" t="t" r="r" b="b"/>
              <a:pathLst>
                <a:path w="3188334" h="144780">
                  <a:moveTo>
                    <a:pt x="0" y="144779"/>
                  </a:moveTo>
                  <a:lnTo>
                    <a:pt x="3188208" y="144779"/>
                  </a:lnTo>
                </a:path>
                <a:path w="3188334" h="144780">
                  <a:moveTo>
                    <a:pt x="0" y="96012"/>
                  </a:moveTo>
                  <a:lnTo>
                    <a:pt x="3188208" y="96012"/>
                  </a:lnTo>
                </a:path>
                <a:path w="3188334" h="144780">
                  <a:moveTo>
                    <a:pt x="0" y="48767"/>
                  </a:moveTo>
                  <a:lnTo>
                    <a:pt x="3188208" y="48767"/>
                  </a:lnTo>
                </a:path>
                <a:path w="3188334" h="144780">
                  <a:moveTo>
                    <a:pt x="0" y="0"/>
                  </a:moveTo>
                  <a:lnTo>
                    <a:pt x="3188208" y="0"/>
                  </a:lnTo>
                </a:path>
              </a:pathLst>
            </a:custGeom>
            <a:ln w="6096">
              <a:solidFill>
                <a:srgbClr val="B7B7B7"/>
              </a:solidFill>
            </a:ln>
          </p:spPr>
          <p:txBody>
            <a:bodyPr wrap="square" lIns="0" tIns="0" rIns="0" bIns="0" rtlCol="0"/>
            <a:lstStyle/>
            <a:p>
              <a:endParaRPr/>
            </a:p>
          </p:txBody>
        </p:sp>
        <p:sp>
          <p:nvSpPr>
            <p:cNvPr id="9" name="object 9"/>
            <p:cNvSpPr/>
            <p:nvPr/>
          </p:nvSpPr>
          <p:spPr>
            <a:xfrm>
              <a:off x="5497068" y="3092196"/>
              <a:ext cx="3188335" cy="0"/>
            </a:xfrm>
            <a:custGeom>
              <a:avLst/>
              <a:gdLst/>
              <a:ahLst/>
              <a:cxnLst/>
              <a:rect l="l" t="t" r="r" b="b"/>
              <a:pathLst>
                <a:path w="3188334">
                  <a:moveTo>
                    <a:pt x="0" y="0"/>
                  </a:moveTo>
                  <a:lnTo>
                    <a:pt x="3188208" y="0"/>
                  </a:lnTo>
                </a:path>
              </a:pathLst>
            </a:custGeom>
            <a:ln w="6096">
              <a:solidFill>
                <a:srgbClr val="858585"/>
              </a:solidFill>
            </a:ln>
          </p:spPr>
          <p:txBody>
            <a:bodyPr wrap="square" lIns="0" tIns="0" rIns="0" bIns="0" rtlCol="0"/>
            <a:lstStyle/>
            <a:p>
              <a:endParaRPr/>
            </a:p>
          </p:txBody>
        </p:sp>
        <p:sp>
          <p:nvSpPr>
            <p:cNvPr id="10" name="object 10"/>
            <p:cNvSpPr/>
            <p:nvPr/>
          </p:nvSpPr>
          <p:spPr>
            <a:xfrm>
              <a:off x="5497068" y="2656332"/>
              <a:ext cx="3188335" cy="144780"/>
            </a:xfrm>
            <a:custGeom>
              <a:avLst/>
              <a:gdLst/>
              <a:ahLst/>
              <a:cxnLst/>
              <a:rect l="l" t="t" r="r" b="b"/>
              <a:pathLst>
                <a:path w="3188334" h="144780">
                  <a:moveTo>
                    <a:pt x="0" y="144779"/>
                  </a:moveTo>
                  <a:lnTo>
                    <a:pt x="3188208" y="144779"/>
                  </a:lnTo>
                </a:path>
                <a:path w="3188334" h="144780">
                  <a:moveTo>
                    <a:pt x="0" y="97535"/>
                  </a:moveTo>
                  <a:lnTo>
                    <a:pt x="3188208" y="97535"/>
                  </a:lnTo>
                </a:path>
                <a:path w="3188334" h="144780">
                  <a:moveTo>
                    <a:pt x="0" y="48767"/>
                  </a:moveTo>
                  <a:lnTo>
                    <a:pt x="3188208" y="48767"/>
                  </a:lnTo>
                </a:path>
                <a:path w="3188334" h="144780">
                  <a:moveTo>
                    <a:pt x="0" y="0"/>
                  </a:moveTo>
                  <a:lnTo>
                    <a:pt x="3188208" y="0"/>
                  </a:lnTo>
                </a:path>
              </a:pathLst>
            </a:custGeom>
            <a:ln w="6096">
              <a:solidFill>
                <a:srgbClr val="B7B7B7"/>
              </a:solidFill>
            </a:ln>
          </p:spPr>
          <p:txBody>
            <a:bodyPr wrap="square" lIns="0" tIns="0" rIns="0" bIns="0" rtlCol="0"/>
            <a:lstStyle/>
            <a:p>
              <a:endParaRPr/>
            </a:p>
          </p:txBody>
        </p:sp>
        <p:sp>
          <p:nvSpPr>
            <p:cNvPr id="11" name="object 11"/>
            <p:cNvSpPr/>
            <p:nvPr/>
          </p:nvSpPr>
          <p:spPr>
            <a:xfrm>
              <a:off x="5497068" y="2849880"/>
              <a:ext cx="3188335" cy="0"/>
            </a:xfrm>
            <a:custGeom>
              <a:avLst/>
              <a:gdLst/>
              <a:ahLst/>
              <a:cxnLst/>
              <a:rect l="l" t="t" r="r" b="b"/>
              <a:pathLst>
                <a:path w="3188334">
                  <a:moveTo>
                    <a:pt x="0" y="0"/>
                  </a:moveTo>
                  <a:lnTo>
                    <a:pt x="3188208" y="0"/>
                  </a:lnTo>
                </a:path>
              </a:pathLst>
            </a:custGeom>
            <a:ln w="6096">
              <a:solidFill>
                <a:srgbClr val="858585"/>
              </a:solidFill>
            </a:ln>
          </p:spPr>
          <p:txBody>
            <a:bodyPr wrap="square" lIns="0" tIns="0" rIns="0" bIns="0" rtlCol="0"/>
            <a:lstStyle/>
            <a:p>
              <a:endParaRPr/>
            </a:p>
          </p:txBody>
        </p:sp>
        <p:sp>
          <p:nvSpPr>
            <p:cNvPr id="12" name="object 12"/>
            <p:cNvSpPr/>
            <p:nvPr/>
          </p:nvSpPr>
          <p:spPr>
            <a:xfrm>
              <a:off x="5497068" y="2414016"/>
              <a:ext cx="3188335" cy="146685"/>
            </a:xfrm>
            <a:custGeom>
              <a:avLst/>
              <a:gdLst/>
              <a:ahLst/>
              <a:cxnLst/>
              <a:rect l="l" t="t" r="r" b="b"/>
              <a:pathLst>
                <a:path w="3188334" h="146685">
                  <a:moveTo>
                    <a:pt x="0" y="146304"/>
                  </a:moveTo>
                  <a:lnTo>
                    <a:pt x="3188208" y="146304"/>
                  </a:lnTo>
                </a:path>
                <a:path w="3188334" h="146685">
                  <a:moveTo>
                    <a:pt x="0" y="97536"/>
                  </a:moveTo>
                  <a:lnTo>
                    <a:pt x="3188208" y="97536"/>
                  </a:lnTo>
                </a:path>
                <a:path w="3188334" h="146685">
                  <a:moveTo>
                    <a:pt x="0" y="48768"/>
                  </a:moveTo>
                  <a:lnTo>
                    <a:pt x="3188208" y="48768"/>
                  </a:lnTo>
                </a:path>
                <a:path w="3188334" h="146685">
                  <a:moveTo>
                    <a:pt x="0" y="0"/>
                  </a:moveTo>
                  <a:lnTo>
                    <a:pt x="3188208" y="0"/>
                  </a:lnTo>
                </a:path>
              </a:pathLst>
            </a:custGeom>
            <a:ln w="6096">
              <a:solidFill>
                <a:srgbClr val="B7B7B7"/>
              </a:solidFill>
            </a:ln>
          </p:spPr>
          <p:txBody>
            <a:bodyPr wrap="square" lIns="0" tIns="0" rIns="0" bIns="0" rtlCol="0"/>
            <a:lstStyle/>
            <a:p>
              <a:endParaRPr/>
            </a:p>
          </p:txBody>
        </p:sp>
        <p:sp>
          <p:nvSpPr>
            <p:cNvPr id="13" name="object 13"/>
            <p:cNvSpPr/>
            <p:nvPr/>
          </p:nvSpPr>
          <p:spPr>
            <a:xfrm>
              <a:off x="5497068" y="2607564"/>
              <a:ext cx="3188335" cy="0"/>
            </a:xfrm>
            <a:custGeom>
              <a:avLst/>
              <a:gdLst/>
              <a:ahLst/>
              <a:cxnLst/>
              <a:rect l="l" t="t" r="r" b="b"/>
              <a:pathLst>
                <a:path w="3188334">
                  <a:moveTo>
                    <a:pt x="0" y="0"/>
                  </a:moveTo>
                  <a:lnTo>
                    <a:pt x="3188208" y="0"/>
                  </a:lnTo>
                </a:path>
              </a:pathLst>
            </a:custGeom>
            <a:ln w="6096">
              <a:solidFill>
                <a:srgbClr val="858585"/>
              </a:solidFill>
            </a:ln>
          </p:spPr>
          <p:txBody>
            <a:bodyPr wrap="square" lIns="0" tIns="0" rIns="0" bIns="0" rtlCol="0"/>
            <a:lstStyle/>
            <a:p>
              <a:endParaRPr/>
            </a:p>
          </p:txBody>
        </p:sp>
        <p:sp>
          <p:nvSpPr>
            <p:cNvPr id="14" name="object 14"/>
            <p:cNvSpPr/>
            <p:nvPr/>
          </p:nvSpPr>
          <p:spPr>
            <a:xfrm>
              <a:off x="5497068" y="2173224"/>
              <a:ext cx="3188335" cy="144780"/>
            </a:xfrm>
            <a:custGeom>
              <a:avLst/>
              <a:gdLst/>
              <a:ahLst/>
              <a:cxnLst/>
              <a:rect l="l" t="t" r="r" b="b"/>
              <a:pathLst>
                <a:path w="3188334" h="144780">
                  <a:moveTo>
                    <a:pt x="0" y="144779"/>
                  </a:moveTo>
                  <a:lnTo>
                    <a:pt x="3188208" y="144779"/>
                  </a:lnTo>
                </a:path>
                <a:path w="3188334" h="144780">
                  <a:moveTo>
                    <a:pt x="0" y="96012"/>
                  </a:moveTo>
                  <a:lnTo>
                    <a:pt x="3188208" y="96012"/>
                  </a:lnTo>
                </a:path>
                <a:path w="3188334" h="144780">
                  <a:moveTo>
                    <a:pt x="0" y="48767"/>
                  </a:moveTo>
                  <a:lnTo>
                    <a:pt x="3188208" y="48767"/>
                  </a:lnTo>
                </a:path>
                <a:path w="3188334" h="144780">
                  <a:moveTo>
                    <a:pt x="0" y="0"/>
                  </a:moveTo>
                  <a:lnTo>
                    <a:pt x="3188208" y="0"/>
                  </a:lnTo>
                </a:path>
              </a:pathLst>
            </a:custGeom>
            <a:ln w="6096">
              <a:solidFill>
                <a:srgbClr val="B7B7B7"/>
              </a:solidFill>
            </a:ln>
          </p:spPr>
          <p:txBody>
            <a:bodyPr wrap="square" lIns="0" tIns="0" rIns="0" bIns="0" rtlCol="0"/>
            <a:lstStyle/>
            <a:p>
              <a:endParaRPr/>
            </a:p>
          </p:txBody>
        </p:sp>
        <p:sp>
          <p:nvSpPr>
            <p:cNvPr id="15" name="object 15"/>
            <p:cNvSpPr/>
            <p:nvPr/>
          </p:nvSpPr>
          <p:spPr>
            <a:xfrm>
              <a:off x="5497068" y="2366772"/>
              <a:ext cx="3188335" cy="0"/>
            </a:xfrm>
            <a:custGeom>
              <a:avLst/>
              <a:gdLst/>
              <a:ahLst/>
              <a:cxnLst/>
              <a:rect l="l" t="t" r="r" b="b"/>
              <a:pathLst>
                <a:path w="3188334">
                  <a:moveTo>
                    <a:pt x="0" y="0"/>
                  </a:moveTo>
                  <a:lnTo>
                    <a:pt x="3188208" y="0"/>
                  </a:lnTo>
                </a:path>
              </a:pathLst>
            </a:custGeom>
            <a:ln w="6096">
              <a:solidFill>
                <a:srgbClr val="858585"/>
              </a:solidFill>
            </a:ln>
          </p:spPr>
          <p:txBody>
            <a:bodyPr wrap="square" lIns="0" tIns="0" rIns="0" bIns="0" rtlCol="0"/>
            <a:lstStyle/>
            <a:p>
              <a:endParaRPr/>
            </a:p>
          </p:txBody>
        </p:sp>
        <p:sp>
          <p:nvSpPr>
            <p:cNvPr id="16" name="object 16"/>
            <p:cNvSpPr/>
            <p:nvPr/>
          </p:nvSpPr>
          <p:spPr>
            <a:xfrm>
              <a:off x="5497068" y="1930908"/>
              <a:ext cx="3188335" cy="144780"/>
            </a:xfrm>
            <a:custGeom>
              <a:avLst/>
              <a:gdLst/>
              <a:ahLst/>
              <a:cxnLst/>
              <a:rect l="l" t="t" r="r" b="b"/>
              <a:pathLst>
                <a:path w="3188334" h="144780">
                  <a:moveTo>
                    <a:pt x="0" y="144779"/>
                  </a:moveTo>
                  <a:lnTo>
                    <a:pt x="3188208" y="144779"/>
                  </a:lnTo>
                </a:path>
                <a:path w="3188334" h="144780">
                  <a:moveTo>
                    <a:pt x="0" y="97536"/>
                  </a:moveTo>
                  <a:lnTo>
                    <a:pt x="3188208" y="97536"/>
                  </a:lnTo>
                </a:path>
                <a:path w="3188334" h="144780">
                  <a:moveTo>
                    <a:pt x="0" y="48767"/>
                  </a:moveTo>
                  <a:lnTo>
                    <a:pt x="3188208" y="48767"/>
                  </a:lnTo>
                </a:path>
                <a:path w="3188334" h="144780">
                  <a:moveTo>
                    <a:pt x="0" y="0"/>
                  </a:moveTo>
                  <a:lnTo>
                    <a:pt x="3188208" y="0"/>
                  </a:lnTo>
                </a:path>
              </a:pathLst>
            </a:custGeom>
            <a:ln w="6096">
              <a:solidFill>
                <a:srgbClr val="B7B7B7"/>
              </a:solidFill>
            </a:ln>
          </p:spPr>
          <p:txBody>
            <a:bodyPr wrap="square" lIns="0" tIns="0" rIns="0" bIns="0" rtlCol="0"/>
            <a:lstStyle/>
            <a:p>
              <a:endParaRPr/>
            </a:p>
          </p:txBody>
        </p:sp>
        <p:sp>
          <p:nvSpPr>
            <p:cNvPr id="17" name="object 17"/>
            <p:cNvSpPr/>
            <p:nvPr/>
          </p:nvSpPr>
          <p:spPr>
            <a:xfrm>
              <a:off x="5455920" y="1882140"/>
              <a:ext cx="3229610" cy="1935480"/>
            </a:xfrm>
            <a:custGeom>
              <a:avLst/>
              <a:gdLst/>
              <a:ahLst/>
              <a:cxnLst/>
              <a:rect l="l" t="t" r="r" b="b"/>
              <a:pathLst>
                <a:path w="3229609" h="1935479">
                  <a:moveTo>
                    <a:pt x="41147" y="242315"/>
                  </a:moveTo>
                  <a:lnTo>
                    <a:pt x="3229355" y="242315"/>
                  </a:lnTo>
                </a:path>
                <a:path w="3229609" h="1935479">
                  <a:moveTo>
                    <a:pt x="41147" y="0"/>
                  </a:moveTo>
                  <a:lnTo>
                    <a:pt x="3229355" y="0"/>
                  </a:lnTo>
                </a:path>
                <a:path w="3229609" h="1935479">
                  <a:moveTo>
                    <a:pt x="41147" y="1935480"/>
                  </a:moveTo>
                  <a:lnTo>
                    <a:pt x="41147" y="0"/>
                  </a:lnTo>
                </a:path>
                <a:path w="3229609" h="1935479">
                  <a:moveTo>
                    <a:pt x="0" y="1935480"/>
                  </a:moveTo>
                  <a:lnTo>
                    <a:pt x="41147" y="1935480"/>
                  </a:lnTo>
                </a:path>
                <a:path w="3229609" h="1935479">
                  <a:moveTo>
                    <a:pt x="0" y="1693164"/>
                  </a:moveTo>
                  <a:lnTo>
                    <a:pt x="41147" y="1693164"/>
                  </a:lnTo>
                </a:path>
                <a:path w="3229609" h="1935479">
                  <a:moveTo>
                    <a:pt x="0" y="1450848"/>
                  </a:moveTo>
                  <a:lnTo>
                    <a:pt x="41147" y="1450848"/>
                  </a:lnTo>
                </a:path>
                <a:path w="3229609" h="1935479">
                  <a:moveTo>
                    <a:pt x="0" y="1210056"/>
                  </a:moveTo>
                  <a:lnTo>
                    <a:pt x="41147" y="1210056"/>
                  </a:lnTo>
                </a:path>
                <a:path w="3229609" h="1935479">
                  <a:moveTo>
                    <a:pt x="0" y="967739"/>
                  </a:moveTo>
                  <a:lnTo>
                    <a:pt x="41147" y="967739"/>
                  </a:lnTo>
                </a:path>
                <a:path w="3229609" h="1935479">
                  <a:moveTo>
                    <a:pt x="0" y="725424"/>
                  </a:moveTo>
                  <a:lnTo>
                    <a:pt x="41147" y="725424"/>
                  </a:lnTo>
                </a:path>
                <a:path w="3229609" h="1935479">
                  <a:moveTo>
                    <a:pt x="0" y="484632"/>
                  </a:moveTo>
                  <a:lnTo>
                    <a:pt x="41147" y="484632"/>
                  </a:lnTo>
                </a:path>
                <a:path w="3229609" h="1935479">
                  <a:moveTo>
                    <a:pt x="0" y="242315"/>
                  </a:moveTo>
                  <a:lnTo>
                    <a:pt x="41147" y="242315"/>
                  </a:lnTo>
                </a:path>
                <a:path w="3229609" h="1935479">
                  <a:moveTo>
                    <a:pt x="0" y="0"/>
                  </a:moveTo>
                  <a:lnTo>
                    <a:pt x="41147" y="0"/>
                  </a:lnTo>
                </a:path>
                <a:path w="3229609" h="1935479">
                  <a:moveTo>
                    <a:pt x="41147" y="1693164"/>
                  </a:moveTo>
                  <a:lnTo>
                    <a:pt x="3229355" y="1693164"/>
                  </a:lnTo>
                </a:path>
                <a:path w="3229609" h="1935479">
                  <a:moveTo>
                    <a:pt x="41147" y="1693164"/>
                  </a:moveTo>
                  <a:lnTo>
                    <a:pt x="41147" y="1732788"/>
                  </a:lnTo>
                </a:path>
                <a:path w="3229609" h="1935479">
                  <a:moveTo>
                    <a:pt x="571500" y="1693164"/>
                  </a:moveTo>
                  <a:lnTo>
                    <a:pt x="571500" y="1732788"/>
                  </a:lnTo>
                </a:path>
                <a:path w="3229609" h="1935479">
                  <a:moveTo>
                    <a:pt x="1103376" y="1693164"/>
                  </a:moveTo>
                  <a:lnTo>
                    <a:pt x="1103376" y="1732788"/>
                  </a:lnTo>
                </a:path>
                <a:path w="3229609" h="1935479">
                  <a:moveTo>
                    <a:pt x="1635252" y="1693164"/>
                  </a:moveTo>
                  <a:lnTo>
                    <a:pt x="1635252" y="1732788"/>
                  </a:lnTo>
                </a:path>
                <a:path w="3229609" h="1935479">
                  <a:moveTo>
                    <a:pt x="2165604" y="1693164"/>
                  </a:moveTo>
                  <a:lnTo>
                    <a:pt x="2165604" y="1732788"/>
                  </a:lnTo>
                </a:path>
                <a:path w="3229609" h="1935479">
                  <a:moveTo>
                    <a:pt x="2697479" y="1693164"/>
                  </a:moveTo>
                  <a:lnTo>
                    <a:pt x="2697479" y="1732788"/>
                  </a:lnTo>
                </a:path>
                <a:path w="3229609" h="1935479">
                  <a:moveTo>
                    <a:pt x="3229355" y="1693164"/>
                  </a:moveTo>
                  <a:lnTo>
                    <a:pt x="3229355" y="1732788"/>
                  </a:lnTo>
                </a:path>
              </a:pathLst>
            </a:custGeom>
            <a:ln w="6096">
              <a:solidFill>
                <a:srgbClr val="858585"/>
              </a:solidFill>
            </a:ln>
          </p:spPr>
          <p:txBody>
            <a:bodyPr wrap="square" lIns="0" tIns="0" rIns="0" bIns="0" rtlCol="0"/>
            <a:lstStyle/>
            <a:p>
              <a:endParaRPr/>
            </a:p>
          </p:txBody>
        </p:sp>
        <p:sp>
          <p:nvSpPr>
            <p:cNvPr id="18" name="object 18"/>
            <p:cNvSpPr/>
            <p:nvPr/>
          </p:nvSpPr>
          <p:spPr>
            <a:xfrm>
              <a:off x="6408547" y="3520440"/>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19" name="object 19"/>
            <p:cNvSpPr/>
            <p:nvPr/>
          </p:nvSpPr>
          <p:spPr>
            <a:xfrm>
              <a:off x="6408547" y="3520440"/>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20" name="object 20"/>
            <p:cNvSpPr/>
            <p:nvPr/>
          </p:nvSpPr>
          <p:spPr>
            <a:xfrm>
              <a:off x="5931535" y="3512820"/>
              <a:ext cx="88900" cy="88900"/>
            </a:xfrm>
            <a:custGeom>
              <a:avLst/>
              <a:gdLst/>
              <a:ahLst/>
              <a:cxnLst/>
              <a:rect l="l" t="t" r="r" b="b"/>
              <a:pathLst>
                <a:path w="88900" h="88900">
                  <a:moveTo>
                    <a:pt x="44195" y="0"/>
                  </a:moveTo>
                  <a:lnTo>
                    <a:pt x="0" y="44195"/>
                  </a:lnTo>
                  <a:lnTo>
                    <a:pt x="44195" y="88391"/>
                  </a:lnTo>
                  <a:lnTo>
                    <a:pt x="88391" y="44195"/>
                  </a:lnTo>
                  <a:lnTo>
                    <a:pt x="44195" y="0"/>
                  </a:lnTo>
                  <a:close/>
                </a:path>
              </a:pathLst>
            </a:custGeom>
            <a:solidFill>
              <a:srgbClr val="EFAC00"/>
            </a:solidFill>
          </p:spPr>
          <p:txBody>
            <a:bodyPr wrap="square" lIns="0" tIns="0" rIns="0" bIns="0" rtlCol="0"/>
            <a:lstStyle/>
            <a:p>
              <a:endParaRPr/>
            </a:p>
          </p:txBody>
        </p:sp>
        <p:sp>
          <p:nvSpPr>
            <p:cNvPr id="21" name="object 21"/>
            <p:cNvSpPr/>
            <p:nvPr/>
          </p:nvSpPr>
          <p:spPr>
            <a:xfrm>
              <a:off x="5931535" y="3512820"/>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6096">
              <a:solidFill>
                <a:srgbClr val="EFAC00"/>
              </a:solidFill>
            </a:ln>
          </p:spPr>
          <p:txBody>
            <a:bodyPr wrap="square" lIns="0" tIns="0" rIns="0" bIns="0" rtlCol="0"/>
            <a:lstStyle/>
            <a:p>
              <a:endParaRPr/>
            </a:p>
          </p:txBody>
        </p:sp>
        <p:sp>
          <p:nvSpPr>
            <p:cNvPr id="22" name="object 22"/>
            <p:cNvSpPr/>
            <p:nvPr/>
          </p:nvSpPr>
          <p:spPr>
            <a:xfrm>
              <a:off x="5920867" y="3520440"/>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23" name="object 23"/>
            <p:cNvSpPr/>
            <p:nvPr/>
          </p:nvSpPr>
          <p:spPr>
            <a:xfrm>
              <a:off x="5920867" y="3520440"/>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24" name="object 24"/>
            <p:cNvSpPr/>
            <p:nvPr/>
          </p:nvSpPr>
          <p:spPr>
            <a:xfrm>
              <a:off x="6589903" y="3515868"/>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25" name="object 25"/>
            <p:cNvSpPr/>
            <p:nvPr/>
          </p:nvSpPr>
          <p:spPr>
            <a:xfrm>
              <a:off x="6589903" y="3515868"/>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26" name="object 26"/>
            <p:cNvSpPr/>
            <p:nvPr/>
          </p:nvSpPr>
          <p:spPr>
            <a:xfrm>
              <a:off x="6054979" y="3497580"/>
              <a:ext cx="94488" cy="94488"/>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6536563" y="3511296"/>
              <a:ext cx="88900" cy="88900"/>
            </a:xfrm>
            <a:custGeom>
              <a:avLst/>
              <a:gdLst/>
              <a:ahLst/>
              <a:cxnLst/>
              <a:rect l="l" t="t" r="r" b="b"/>
              <a:pathLst>
                <a:path w="88900" h="88900">
                  <a:moveTo>
                    <a:pt x="44195" y="0"/>
                  </a:moveTo>
                  <a:lnTo>
                    <a:pt x="0" y="44195"/>
                  </a:lnTo>
                  <a:lnTo>
                    <a:pt x="44195" y="88391"/>
                  </a:lnTo>
                  <a:lnTo>
                    <a:pt x="88391" y="44195"/>
                  </a:lnTo>
                  <a:lnTo>
                    <a:pt x="44195" y="0"/>
                  </a:lnTo>
                  <a:close/>
                </a:path>
              </a:pathLst>
            </a:custGeom>
            <a:solidFill>
              <a:srgbClr val="EFAC00"/>
            </a:solidFill>
          </p:spPr>
          <p:txBody>
            <a:bodyPr wrap="square" lIns="0" tIns="0" rIns="0" bIns="0" rtlCol="0"/>
            <a:lstStyle/>
            <a:p>
              <a:endParaRPr/>
            </a:p>
          </p:txBody>
        </p:sp>
        <p:sp>
          <p:nvSpPr>
            <p:cNvPr id="28" name="object 28"/>
            <p:cNvSpPr/>
            <p:nvPr/>
          </p:nvSpPr>
          <p:spPr>
            <a:xfrm>
              <a:off x="6536563" y="3511296"/>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6096">
              <a:solidFill>
                <a:srgbClr val="EFAC00"/>
              </a:solidFill>
            </a:ln>
          </p:spPr>
          <p:txBody>
            <a:bodyPr wrap="square" lIns="0" tIns="0" rIns="0" bIns="0" rtlCol="0"/>
            <a:lstStyle/>
            <a:p>
              <a:endParaRPr/>
            </a:p>
          </p:txBody>
        </p:sp>
        <p:sp>
          <p:nvSpPr>
            <p:cNvPr id="29" name="object 29"/>
            <p:cNvSpPr/>
            <p:nvPr/>
          </p:nvSpPr>
          <p:spPr>
            <a:xfrm>
              <a:off x="6483223" y="3503676"/>
              <a:ext cx="88900" cy="88900"/>
            </a:xfrm>
            <a:custGeom>
              <a:avLst/>
              <a:gdLst/>
              <a:ahLst/>
              <a:cxnLst/>
              <a:rect l="l" t="t" r="r" b="b"/>
              <a:pathLst>
                <a:path w="88900" h="88900">
                  <a:moveTo>
                    <a:pt x="44196" y="0"/>
                  </a:moveTo>
                  <a:lnTo>
                    <a:pt x="0" y="44196"/>
                  </a:lnTo>
                  <a:lnTo>
                    <a:pt x="44196" y="88391"/>
                  </a:lnTo>
                  <a:lnTo>
                    <a:pt x="88392" y="44196"/>
                  </a:lnTo>
                  <a:lnTo>
                    <a:pt x="44196" y="0"/>
                  </a:lnTo>
                  <a:close/>
                </a:path>
              </a:pathLst>
            </a:custGeom>
            <a:solidFill>
              <a:srgbClr val="EFAC00"/>
            </a:solidFill>
          </p:spPr>
          <p:txBody>
            <a:bodyPr wrap="square" lIns="0" tIns="0" rIns="0" bIns="0" rtlCol="0"/>
            <a:lstStyle/>
            <a:p>
              <a:endParaRPr/>
            </a:p>
          </p:txBody>
        </p:sp>
        <p:sp>
          <p:nvSpPr>
            <p:cNvPr id="30" name="object 30"/>
            <p:cNvSpPr/>
            <p:nvPr/>
          </p:nvSpPr>
          <p:spPr>
            <a:xfrm>
              <a:off x="6483223" y="3503676"/>
              <a:ext cx="88900" cy="88900"/>
            </a:xfrm>
            <a:custGeom>
              <a:avLst/>
              <a:gdLst/>
              <a:ahLst/>
              <a:cxnLst/>
              <a:rect l="l" t="t" r="r" b="b"/>
              <a:pathLst>
                <a:path w="88900" h="88900">
                  <a:moveTo>
                    <a:pt x="44196" y="0"/>
                  </a:moveTo>
                  <a:lnTo>
                    <a:pt x="88392" y="44196"/>
                  </a:lnTo>
                  <a:lnTo>
                    <a:pt x="44196" y="88391"/>
                  </a:lnTo>
                  <a:lnTo>
                    <a:pt x="0" y="44196"/>
                  </a:lnTo>
                  <a:lnTo>
                    <a:pt x="44196" y="0"/>
                  </a:lnTo>
                  <a:close/>
                </a:path>
              </a:pathLst>
            </a:custGeom>
            <a:ln w="6096">
              <a:solidFill>
                <a:srgbClr val="EFAC00"/>
              </a:solidFill>
            </a:ln>
          </p:spPr>
          <p:txBody>
            <a:bodyPr wrap="square" lIns="0" tIns="0" rIns="0" bIns="0" rtlCol="0"/>
            <a:lstStyle/>
            <a:p>
              <a:endParaRPr/>
            </a:p>
          </p:txBody>
        </p:sp>
        <p:sp>
          <p:nvSpPr>
            <p:cNvPr id="31" name="object 31"/>
            <p:cNvSpPr/>
            <p:nvPr/>
          </p:nvSpPr>
          <p:spPr>
            <a:xfrm>
              <a:off x="6536563" y="3489960"/>
              <a:ext cx="88900" cy="88900"/>
            </a:xfrm>
            <a:custGeom>
              <a:avLst/>
              <a:gdLst/>
              <a:ahLst/>
              <a:cxnLst/>
              <a:rect l="l" t="t" r="r" b="b"/>
              <a:pathLst>
                <a:path w="88900" h="88900">
                  <a:moveTo>
                    <a:pt x="44195" y="0"/>
                  </a:moveTo>
                  <a:lnTo>
                    <a:pt x="0" y="44195"/>
                  </a:lnTo>
                  <a:lnTo>
                    <a:pt x="44195" y="88391"/>
                  </a:lnTo>
                  <a:lnTo>
                    <a:pt x="88391" y="44195"/>
                  </a:lnTo>
                  <a:lnTo>
                    <a:pt x="44195" y="0"/>
                  </a:lnTo>
                  <a:close/>
                </a:path>
              </a:pathLst>
            </a:custGeom>
            <a:solidFill>
              <a:srgbClr val="EFAC00"/>
            </a:solidFill>
          </p:spPr>
          <p:txBody>
            <a:bodyPr wrap="square" lIns="0" tIns="0" rIns="0" bIns="0" rtlCol="0"/>
            <a:lstStyle/>
            <a:p>
              <a:endParaRPr/>
            </a:p>
          </p:txBody>
        </p:sp>
        <p:sp>
          <p:nvSpPr>
            <p:cNvPr id="32" name="object 32"/>
            <p:cNvSpPr/>
            <p:nvPr/>
          </p:nvSpPr>
          <p:spPr>
            <a:xfrm>
              <a:off x="6536563" y="3489960"/>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6096">
              <a:solidFill>
                <a:srgbClr val="EFAC00"/>
              </a:solidFill>
            </a:ln>
          </p:spPr>
          <p:txBody>
            <a:bodyPr wrap="square" lIns="0" tIns="0" rIns="0" bIns="0" rtlCol="0"/>
            <a:lstStyle/>
            <a:p>
              <a:endParaRPr/>
            </a:p>
          </p:txBody>
        </p:sp>
        <p:sp>
          <p:nvSpPr>
            <p:cNvPr id="33" name="object 33"/>
            <p:cNvSpPr/>
            <p:nvPr/>
          </p:nvSpPr>
          <p:spPr>
            <a:xfrm>
              <a:off x="6314059" y="3496056"/>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34" name="object 34"/>
            <p:cNvSpPr/>
            <p:nvPr/>
          </p:nvSpPr>
          <p:spPr>
            <a:xfrm>
              <a:off x="6314059" y="3496056"/>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35" name="object 35"/>
            <p:cNvSpPr/>
            <p:nvPr/>
          </p:nvSpPr>
          <p:spPr>
            <a:xfrm>
              <a:off x="6175375" y="3486912"/>
              <a:ext cx="88900" cy="88900"/>
            </a:xfrm>
            <a:custGeom>
              <a:avLst/>
              <a:gdLst/>
              <a:ahLst/>
              <a:cxnLst/>
              <a:rect l="l" t="t" r="r" b="b"/>
              <a:pathLst>
                <a:path w="88900" h="88900">
                  <a:moveTo>
                    <a:pt x="44196" y="0"/>
                  </a:moveTo>
                  <a:lnTo>
                    <a:pt x="0" y="44196"/>
                  </a:lnTo>
                  <a:lnTo>
                    <a:pt x="44196" y="88391"/>
                  </a:lnTo>
                  <a:lnTo>
                    <a:pt x="88391" y="44196"/>
                  </a:lnTo>
                  <a:lnTo>
                    <a:pt x="44196" y="0"/>
                  </a:lnTo>
                  <a:close/>
                </a:path>
              </a:pathLst>
            </a:custGeom>
            <a:solidFill>
              <a:srgbClr val="EFAC00"/>
            </a:solidFill>
          </p:spPr>
          <p:txBody>
            <a:bodyPr wrap="square" lIns="0" tIns="0" rIns="0" bIns="0" rtlCol="0"/>
            <a:lstStyle/>
            <a:p>
              <a:endParaRPr/>
            </a:p>
          </p:txBody>
        </p:sp>
        <p:sp>
          <p:nvSpPr>
            <p:cNvPr id="36" name="object 36"/>
            <p:cNvSpPr/>
            <p:nvPr/>
          </p:nvSpPr>
          <p:spPr>
            <a:xfrm>
              <a:off x="6175375" y="3486912"/>
              <a:ext cx="88900" cy="88900"/>
            </a:xfrm>
            <a:custGeom>
              <a:avLst/>
              <a:gdLst/>
              <a:ahLst/>
              <a:cxnLst/>
              <a:rect l="l" t="t" r="r" b="b"/>
              <a:pathLst>
                <a:path w="88900" h="88900">
                  <a:moveTo>
                    <a:pt x="44196" y="0"/>
                  </a:moveTo>
                  <a:lnTo>
                    <a:pt x="88391" y="44196"/>
                  </a:lnTo>
                  <a:lnTo>
                    <a:pt x="44196" y="88391"/>
                  </a:lnTo>
                  <a:lnTo>
                    <a:pt x="0" y="44196"/>
                  </a:lnTo>
                  <a:lnTo>
                    <a:pt x="44196" y="0"/>
                  </a:lnTo>
                  <a:close/>
                </a:path>
              </a:pathLst>
            </a:custGeom>
            <a:ln w="6096">
              <a:solidFill>
                <a:srgbClr val="EFAC00"/>
              </a:solidFill>
            </a:ln>
          </p:spPr>
          <p:txBody>
            <a:bodyPr wrap="square" lIns="0" tIns="0" rIns="0" bIns="0" rtlCol="0"/>
            <a:lstStyle/>
            <a:p>
              <a:endParaRPr/>
            </a:p>
          </p:txBody>
        </p:sp>
        <p:sp>
          <p:nvSpPr>
            <p:cNvPr id="37" name="object 37"/>
            <p:cNvSpPr/>
            <p:nvPr/>
          </p:nvSpPr>
          <p:spPr>
            <a:xfrm>
              <a:off x="6376543" y="3479292"/>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38" name="object 38"/>
            <p:cNvSpPr/>
            <p:nvPr/>
          </p:nvSpPr>
          <p:spPr>
            <a:xfrm>
              <a:off x="6376543" y="3479292"/>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39" name="object 39"/>
            <p:cNvSpPr/>
            <p:nvPr/>
          </p:nvSpPr>
          <p:spPr>
            <a:xfrm>
              <a:off x="6365875" y="3473196"/>
              <a:ext cx="88900" cy="88900"/>
            </a:xfrm>
            <a:custGeom>
              <a:avLst/>
              <a:gdLst/>
              <a:ahLst/>
              <a:cxnLst/>
              <a:rect l="l" t="t" r="r" b="b"/>
              <a:pathLst>
                <a:path w="88900" h="88900">
                  <a:moveTo>
                    <a:pt x="44196" y="0"/>
                  </a:moveTo>
                  <a:lnTo>
                    <a:pt x="0" y="44195"/>
                  </a:lnTo>
                  <a:lnTo>
                    <a:pt x="44196" y="88391"/>
                  </a:lnTo>
                  <a:lnTo>
                    <a:pt x="88391" y="44195"/>
                  </a:lnTo>
                  <a:lnTo>
                    <a:pt x="44196" y="0"/>
                  </a:lnTo>
                  <a:close/>
                </a:path>
              </a:pathLst>
            </a:custGeom>
            <a:solidFill>
              <a:srgbClr val="EFAC00"/>
            </a:solidFill>
          </p:spPr>
          <p:txBody>
            <a:bodyPr wrap="square" lIns="0" tIns="0" rIns="0" bIns="0" rtlCol="0"/>
            <a:lstStyle/>
            <a:p>
              <a:endParaRPr/>
            </a:p>
          </p:txBody>
        </p:sp>
        <p:sp>
          <p:nvSpPr>
            <p:cNvPr id="40" name="object 40"/>
            <p:cNvSpPr/>
            <p:nvPr/>
          </p:nvSpPr>
          <p:spPr>
            <a:xfrm>
              <a:off x="6365875" y="3473196"/>
              <a:ext cx="88900" cy="88900"/>
            </a:xfrm>
            <a:custGeom>
              <a:avLst/>
              <a:gdLst/>
              <a:ahLst/>
              <a:cxnLst/>
              <a:rect l="l" t="t" r="r" b="b"/>
              <a:pathLst>
                <a:path w="88900" h="88900">
                  <a:moveTo>
                    <a:pt x="44196" y="0"/>
                  </a:moveTo>
                  <a:lnTo>
                    <a:pt x="88391"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41" name="object 41"/>
            <p:cNvSpPr/>
            <p:nvPr/>
          </p:nvSpPr>
          <p:spPr>
            <a:xfrm>
              <a:off x="6685915" y="3453384"/>
              <a:ext cx="88900" cy="88900"/>
            </a:xfrm>
            <a:custGeom>
              <a:avLst/>
              <a:gdLst/>
              <a:ahLst/>
              <a:cxnLst/>
              <a:rect l="l" t="t" r="r" b="b"/>
              <a:pathLst>
                <a:path w="88900" h="88900">
                  <a:moveTo>
                    <a:pt x="44195" y="0"/>
                  </a:moveTo>
                  <a:lnTo>
                    <a:pt x="0" y="44195"/>
                  </a:lnTo>
                  <a:lnTo>
                    <a:pt x="44195" y="88391"/>
                  </a:lnTo>
                  <a:lnTo>
                    <a:pt x="88391" y="44195"/>
                  </a:lnTo>
                  <a:lnTo>
                    <a:pt x="44195" y="0"/>
                  </a:lnTo>
                  <a:close/>
                </a:path>
              </a:pathLst>
            </a:custGeom>
            <a:solidFill>
              <a:srgbClr val="EFAC00"/>
            </a:solidFill>
          </p:spPr>
          <p:txBody>
            <a:bodyPr wrap="square" lIns="0" tIns="0" rIns="0" bIns="0" rtlCol="0"/>
            <a:lstStyle/>
            <a:p>
              <a:endParaRPr/>
            </a:p>
          </p:txBody>
        </p:sp>
        <p:sp>
          <p:nvSpPr>
            <p:cNvPr id="42" name="object 42"/>
            <p:cNvSpPr/>
            <p:nvPr/>
          </p:nvSpPr>
          <p:spPr>
            <a:xfrm>
              <a:off x="6685915" y="3453384"/>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6096">
              <a:solidFill>
                <a:srgbClr val="EFAC00"/>
              </a:solidFill>
            </a:ln>
          </p:spPr>
          <p:txBody>
            <a:bodyPr wrap="square" lIns="0" tIns="0" rIns="0" bIns="0" rtlCol="0"/>
            <a:lstStyle/>
            <a:p>
              <a:endParaRPr/>
            </a:p>
          </p:txBody>
        </p:sp>
        <p:sp>
          <p:nvSpPr>
            <p:cNvPr id="43" name="object 43"/>
            <p:cNvSpPr/>
            <p:nvPr/>
          </p:nvSpPr>
          <p:spPr>
            <a:xfrm>
              <a:off x="6461887" y="3441192"/>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44" name="object 44"/>
            <p:cNvSpPr/>
            <p:nvPr/>
          </p:nvSpPr>
          <p:spPr>
            <a:xfrm>
              <a:off x="6461887" y="3441192"/>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45" name="object 45"/>
            <p:cNvSpPr/>
            <p:nvPr/>
          </p:nvSpPr>
          <p:spPr>
            <a:xfrm>
              <a:off x="6801739" y="3425952"/>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46" name="object 46"/>
            <p:cNvSpPr/>
            <p:nvPr/>
          </p:nvSpPr>
          <p:spPr>
            <a:xfrm>
              <a:off x="6801739" y="3425952"/>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47" name="object 47"/>
            <p:cNvSpPr/>
            <p:nvPr/>
          </p:nvSpPr>
          <p:spPr>
            <a:xfrm>
              <a:off x="6739255" y="3383280"/>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48" name="object 48"/>
            <p:cNvSpPr/>
            <p:nvPr/>
          </p:nvSpPr>
          <p:spPr>
            <a:xfrm>
              <a:off x="6739255" y="3383280"/>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49" name="object 49"/>
            <p:cNvSpPr/>
            <p:nvPr/>
          </p:nvSpPr>
          <p:spPr>
            <a:xfrm>
              <a:off x="6948043" y="3261360"/>
              <a:ext cx="169163" cy="150875"/>
            </a:xfrm>
            <a:prstGeom prst="rect">
              <a:avLst/>
            </a:prstGeom>
            <a:blipFill>
              <a:blip r:embed="rId3" cstate="print"/>
              <a:stretch>
                <a:fillRect/>
              </a:stretch>
            </a:blipFill>
          </p:spPr>
          <p:txBody>
            <a:bodyPr wrap="square" lIns="0" tIns="0" rIns="0" bIns="0" rtlCol="0"/>
            <a:lstStyle/>
            <a:p>
              <a:endParaRPr/>
            </a:p>
          </p:txBody>
        </p:sp>
        <p:sp>
          <p:nvSpPr>
            <p:cNvPr id="50" name="object 50"/>
            <p:cNvSpPr/>
            <p:nvPr/>
          </p:nvSpPr>
          <p:spPr>
            <a:xfrm>
              <a:off x="7521067" y="3171444"/>
              <a:ext cx="94487" cy="94488"/>
            </a:xfrm>
            <a:prstGeom prst="rect">
              <a:avLst/>
            </a:prstGeom>
            <a:blipFill>
              <a:blip r:embed="rId2" cstate="print"/>
              <a:stretch>
                <a:fillRect/>
              </a:stretch>
            </a:blipFill>
          </p:spPr>
          <p:txBody>
            <a:bodyPr wrap="square" lIns="0" tIns="0" rIns="0" bIns="0" rtlCol="0"/>
            <a:lstStyle/>
            <a:p>
              <a:endParaRPr/>
            </a:p>
          </p:txBody>
        </p:sp>
        <p:sp>
          <p:nvSpPr>
            <p:cNvPr id="51" name="object 51"/>
            <p:cNvSpPr/>
            <p:nvPr/>
          </p:nvSpPr>
          <p:spPr>
            <a:xfrm>
              <a:off x="6887083" y="2987040"/>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52" name="object 52"/>
            <p:cNvSpPr/>
            <p:nvPr/>
          </p:nvSpPr>
          <p:spPr>
            <a:xfrm>
              <a:off x="6887083" y="2987040"/>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53" name="object 53"/>
            <p:cNvSpPr/>
            <p:nvPr/>
          </p:nvSpPr>
          <p:spPr>
            <a:xfrm>
              <a:off x="7617079" y="2839212"/>
              <a:ext cx="147827" cy="146303"/>
            </a:xfrm>
            <a:prstGeom prst="rect">
              <a:avLst/>
            </a:prstGeom>
            <a:blipFill>
              <a:blip r:embed="rId4" cstate="print"/>
              <a:stretch>
                <a:fillRect/>
              </a:stretch>
            </a:blipFill>
          </p:spPr>
          <p:txBody>
            <a:bodyPr wrap="square" lIns="0" tIns="0" rIns="0" bIns="0" rtlCol="0"/>
            <a:lstStyle/>
            <a:p>
              <a:endParaRPr/>
            </a:p>
          </p:txBody>
        </p:sp>
        <p:sp>
          <p:nvSpPr>
            <p:cNvPr id="54" name="object 54"/>
            <p:cNvSpPr/>
            <p:nvPr/>
          </p:nvSpPr>
          <p:spPr>
            <a:xfrm>
              <a:off x="8084947" y="2619756"/>
              <a:ext cx="94487" cy="94488"/>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7362571" y="2519172"/>
              <a:ext cx="94487" cy="94487"/>
            </a:xfrm>
            <a:prstGeom prst="rect">
              <a:avLst/>
            </a:prstGeom>
            <a:blipFill>
              <a:blip r:embed="rId2" cstate="print"/>
              <a:stretch>
                <a:fillRect/>
              </a:stretch>
            </a:blipFill>
          </p:spPr>
          <p:txBody>
            <a:bodyPr wrap="square" lIns="0" tIns="0" rIns="0" bIns="0" rtlCol="0"/>
            <a:lstStyle/>
            <a:p>
              <a:endParaRPr/>
            </a:p>
          </p:txBody>
        </p:sp>
        <p:sp>
          <p:nvSpPr>
            <p:cNvPr id="56" name="object 56"/>
            <p:cNvSpPr/>
            <p:nvPr/>
          </p:nvSpPr>
          <p:spPr>
            <a:xfrm>
              <a:off x="7191883" y="2479548"/>
              <a:ext cx="94488" cy="94487"/>
            </a:xfrm>
            <a:prstGeom prst="rect">
              <a:avLst/>
            </a:prstGeom>
            <a:blipFill>
              <a:blip r:embed="rId6" cstate="print"/>
              <a:stretch>
                <a:fillRect/>
              </a:stretch>
            </a:blipFill>
          </p:spPr>
          <p:txBody>
            <a:bodyPr wrap="square" lIns="0" tIns="0" rIns="0" bIns="0" rtlCol="0"/>
            <a:lstStyle/>
            <a:p>
              <a:endParaRPr/>
            </a:p>
          </p:txBody>
        </p:sp>
        <p:sp>
          <p:nvSpPr>
            <p:cNvPr id="57" name="object 57"/>
            <p:cNvSpPr/>
            <p:nvPr/>
          </p:nvSpPr>
          <p:spPr>
            <a:xfrm>
              <a:off x="7022719" y="2663952"/>
              <a:ext cx="94487" cy="94487"/>
            </a:xfrm>
            <a:prstGeom prst="rect">
              <a:avLst/>
            </a:prstGeom>
            <a:blipFill>
              <a:blip r:embed="rId5" cstate="print"/>
              <a:stretch>
                <a:fillRect/>
              </a:stretch>
            </a:blipFill>
          </p:spPr>
          <p:txBody>
            <a:bodyPr wrap="square" lIns="0" tIns="0" rIns="0" bIns="0" rtlCol="0"/>
            <a:lstStyle/>
            <a:p>
              <a:endParaRPr/>
            </a:p>
          </p:txBody>
        </p:sp>
        <p:sp>
          <p:nvSpPr>
            <p:cNvPr id="58" name="object 58"/>
            <p:cNvSpPr/>
            <p:nvPr/>
          </p:nvSpPr>
          <p:spPr>
            <a:xfrm>
              <a:off x="8350123" y="2552700"/>
              <a:ext cx="94488" cy="94487"/>
            </a:xfrm>
            <a:prstGeom prst="rect">
              <a:avLst/>
            </a:prstGeom>
            <a:blipFill>
              <a:blip r:embed="rId2" cstate="print"/>
              <a:stretch>
                <a:fillRect/>
              </a:stretch>
            </a:blipFill>
          </p:spPr>
          <p:txBody>
            <a:bodyPr wrap="square" lIns="0" tIns="0" rIns="0" bIns="0" rtlCol="0"/>
            <a:lstStyle/>
            <a:p>
              <a:endParaRPr/>
            </a:p>
          </p:txBody>
        </p:sp>
        <p:sp>
          <p:nvSpPr>
            <p:cNvPr id="59" name="object 59"/>
            <p:cNvSpPr/>
            <p:nvPr/>
          </p:nvSpPr>
          <p:spPr>
            <a:xfrm>
              <a:off x="7574407" y="2211324"/>
              <a:ext cx="179832" cy="176784"/>
            </a:xfrm>
            <a:prstGeom prst="rect">
              <a:avLst/>
            </a:prstGeom>
            <a:blipFill>
              <a:blip r:embed="rId7" cstate="print"/>
              <a:stretch>
                <a:fillRect/>
              </a:stretch>
            </a:blipFill>
          </p:spPr>
          <p:txBody>
            <a:bodyPr wrap="square" lIns="0" tIns="0" rIns="0" bIns="0" rtlCol="0"/>
            <a:lstStyle/>
            <a:p>
              <a:endParaRPr/>
            </a:p>
          </p:txBody>
        </p:sp>
        <p:sp>
          <p:nvSpPr>
            <p:cNvPr id="60" name="object 60"/>
            <p:cNvSpPr/>
            <p:nvPr/>
          </p:nvSpPr>
          <p:spPr>
            <a:xfrm>
              <a:off x="7946263" y="2170176"/>
              <a:ext cx="94488" cy="94487"/>
            </a:xfrm>
            <a:prstGeom prst="rect">
              <a:avLst/>
            </a:prstGeom>
            <a:blipFill>
              <a:blip r:embed="rId5" cstate="print"/>
              <a:stretch>
                <a:fillRect/>
              </a:stretch>
            </a:blipFill>
          </p:spPr>
          <p:txBody>
            <a:bodyPr wrap="square" lIns="0" tIns="0" rIns="0" bIns="0" rtlCol="0"/>
            <a:lstStyle/>
            <a:p>
              <a:endParaRPr/>
            </a:p>
          </p:txBody>
        </p:sp>
        <p:sp>
          <p:nvSpPr>
            <p:cNvPr id="61" name="object 61"/>
            <p:cNvSpPr/>
            <p:nvPr/>
          </p:nvSpPr>
          <p:spPr>
            <a:xfrm>
              <a:off x="7883779" y="2432304"/>
              <a:ext cx="94488" cy="94488"/>
            </a:xfrm>
            <a:prstGeom prst="rect">
              <a:avLst/>
            </a:prstGeom>
            <a:blipFill>
              <a:blip r:embed="rId2" cstate="print"/>
              <a:stretch>
                <a:fillRect/>
              </a:stretch>
            </a:blipFill>
          </p:spPr>
          <p:txBody>
            <a:bodyPr wrap="square" lIns="0" tIns="0" rIns="0" bIns="0" rtlCol="0"/>
            <a:lstStyle/>
            <a:p>
              <a:endParaRPr/>
            </a:p>
          </p:txBody>
        </p:sp>
        <p:sp>
          <p:nvSpPr>
            <p:cNvPr id="62" name="object 62"/>
            <p:cNvSpPr/>
            <p:nvPr/>
          </p:nvSpPr>
          <p:spPr>
            <a:xfrm>
              <a:off x="8296783" y="2107692"/>
              <a:ext cx="94488" cy="94488"/>
            </a:xfrm>
            <a:prstGeom prst="rect">
              <a:avLst/>
            </a:prstGeom>
            <a:blipFill>
              <a:blip r:embed="rId6" cstate="print"/>
              <a:stretch>
                <a:fillRect/>
              </a:stretch>
            </a:blipFill>
          </p:spPr>
          <p:txBody>
            <a:bodyPr wrap="square" lIns="0" tIns="0" rIns="0" bIns="0" rtlCol="0"/>
            <a:lstStyle/>
            <a:p>
              <a:endParaRPr/>
            </a:p>
          </p:txBody>
        </p:sp>
        <p:sp>
          <p:nvSpPr>
            <p:cNvPr id="63" name="object 63"/>
            <p:cNvSpPr/>
            <p:nvPr/>
          </p:nvSpPr>
          <p:spPr>
            <a:xfrm>
              <a:off x="7903591" y="2042160"/>
              <a:ext cx="94487" cy="94487"/>
            </a:xfrm>
            <a:prstGeom prst="rect">
              <a:avLst/>
            </a:prstGeom>
            <a:blipFill>
              <a:blip r:embed="rId5" cstate="print"/>
              <a:stretch>
                <a:fillRect/>
              </a:stretch>
            </a:blipFill>
          </p:spPr>
          <p:txBody>
            <a:bodyPr wrap="square" lIns="0" tIns="0" rIns="0" bIns="0" rtlCol="0"/>
            <a:lstStyle/>
            <a:p>
              <a:endParaRPr/>
            </a:p>
          </p:txBody>
        </p:sp>
        <p:sp>
          <p:nvSpPr>
            <p:cNvPr id="64" name="object 64"/>
            <p:cNvSpPr/>
            <p:nvPr/>
          </p:nvSpPr>
          <p:spPr>
            <a:xfrm>
              <a:off x="6501511" y="2404872"/>
              <a:ext cx="94488" cy="94487"/>
            </a:xfrm>
            <a:prstGeom prst="rect">
              <a:avLst/>
            </a:prstGeom>
            <a:blipFill>
              <a:blip r:embed="rId2" cstate="print"/>
              <a:stretch>
                <a:fillRect/>
              </a:stretch>
            </a:blipFill>
          </p:spPr>
          <p:txBody>
            <a:bodyPr wrap="square" lIns="0" tIns="0" rIns="0" bIns="0" rtlCol="0"/>
            <a:lstStyle/>
            <a:p>
              <a:endParaRPr/>
            </a:p>
          </p:txBody>
        </p:sp>
        <p:sp>
          <p:nvSpPr>
            <p:cNvPr id="65" name="object 65"/>
            <p:cNvSpPr/>
            <p:nvPr/>
          </p:nvSpPr>
          <p:spPr>
            <a:xfrm>
              <a:off x="6876415" y="3090672"/>
              <a:ext cx="88900" cy="88900"/>
            </a:xfrm>
            <a:custGeom>
              <a:avLst/>
              <a:gdLst/>
              <a:ahLst/>
              <a:cxnLst/>
              <a:rect l="l" t="t" r="r" b="b"/>
              <a:pathLst>
                <a:path w="88900" h="88900">
                  <a:moveTo>
                    <a:pt x="44195" y="0"/>
                  </a:moveTo>
                  <a:lnTo>
                    <a:pt x="0" y="44195"/>
                  </a:lnTo>
                  <a:lnTo>
                    <a:pt x="44195" y="88391"/>
                  </a:lnTo>
                  <a:lnTo>
                    <a:pt x="88391" y="44195"/>
                  </a:lnTo>
                  <a:lnTo>
                    <a:pt x="44195" y="0"/>
                  </a:lnTo>
                  <a:close/>
                </a:path>
              </a:pathLst>
            </a:custGeom>
            <a:solidFill>
              <a:srgbClr val="EFAC00"/>
            </a:solidFill>
          </p:spPr>
          <p:txBody>
            <a:bodyPr wrap="square" lIns="0" tIns="0" rIns="0" bIns="0" rtlCol="0"/>
            <a:lstStyle/>
            <a:p>
              <a:endParaRPr/>
            </a:p>
          </p:txBody>
        </p:sp>
        <p:sp>
          <p:nvSpPr>
            <p:cNvPr id="66" name="object 66"/>
            <p:cNvSpPr/>
            <p:nvPr/>
          </p:nvSpPr>
          <p:spPr>
            <a:xfrm>
              <a:off x="6876415" y="3090672"/>
              <a:ext cx="88900" cy="88900"/>
            </a:xfrm>
            <a:custGeom>
              <a:avLst/>
              <a:gdLst/>
              <a:ahLst/>
              <a:cxnLst/>
              <a:rect l="l" t="t" r="r" b="b"/>
              <a:pathLst>
                <a:path w="88900" h="88900">
                  <a:moveTo>
                    <a:pt x="44195" y="0"/>
                  </a:moveTo>
                  <a:lnTo>
                    <a:pt x="88391" y="44195"/>
                  </a:lnTo>
                  <a:lnTo>
                    <a:pt x="44195" y="88391"/>
                  </a:lnTo>
                  <a:lnTo>
                    <a:pt x="0" y="44195"/>
                  </a:lnTo>
                  <a:lnTo>
                    <a:pt x="44195" y="0"/>
                  </a:lnTo>
                  <a:close/>
                </a:path>
              </a:pathLst>
            </a:custGeom>
            <a:ln w="6096">
              <a:solidFill>
                <a:srgbClr val="EFAC00"/>
              </a:solidFill>
            </a:ln>
          </p:spPr>
          <p:txBody>
            <a:bodyPr wrap="square" lIns="0" tIns="0" rIns="0" bIns="0" rtlCol="0"/>
            <a:lstStyle/>
            <a:p>
              <a:endParaRPr/>
            </a:p>
          </p:txBody>
        </p:sp>
        <p:sp>
          <p:nvSpPr>
            <p:cNvPr id="67" name="object 67"/>
            <p:cNvSpPr/>
            <p:nvPr/>
          </p:nvSpPr>
          <p:spPr>
            <a:xfrm>
              <a:off x="6621907" y="3139440"/>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68" name="object 68"/>
            <p:cNvSpPr/>
            <p:nvPr/>
          </p:nvSpPr>
          <p:spPr>
            <a:xfrm>
              <a:off x="6621907" y="3139440"/>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69" name="object 69"/>
            <p:cNvSpPr/>
            <p:nvPr/>
          </p:nvSpPr>
          <p:spPr>
            <a:xfrm>
              <a:off x="7287895" y="3105912"/>
              <a:ext cx="94487" cy="94487"/>
            </a:xfrm>
            <a:prstGeom prst="rect">
              <a:avLst/>
            </a:prstGeom>
            <a:blipFill>
              <a:blip r:embed="rId2" cstate="print"/>
              <a:stretch>
                <a:fillRect/>
              </a:stretch>
            </a:blipFill>
          </p:spPr>
          <p:txBody>
            <a:bodyPr wrap="square" lIns="0" tIns="0" rIns="0" bIns="0" rtlCol="0"/>
            <a:lstStyle/>
            <a:p>
              <a:endParaRPr/>
            </a:p>
          </p:txBody>
        </p:sp>
        <p:sp>
          <p:nvSpPr>
            <p:cNvPr id="70" name="object 70"/>
            <p:cNvSpPr/>
            <p:nvPr/>
          </p:nvSpPr>
          <p:spPr>
            <a:xfrm>
              <a:off x="7044055" y="3011424"/>
              <a:ext cx="94488" cy="94487"/>
            </a:xfrm>
            <a:prstGeom prst="rect">
              <a:avLst/>
            </a:prstGeom>
            <a:blipFill>
              <a:blip r:embed="rId2" cstate="print"/>
              <a:stretch>
                <a:fillRect/>
              </a:stretch>
            </a:blipFill>
          </p:spPr>
          <p:txBody>
            <a:bodyPr wrap="square" lIns="0" tIns="0" rIns="0" bIns="0" rtlCol="0"/>
            <a:lstStyle/>
            <a:p>
              <a:endParaRPr/>
            </a:p>
          </p:txBody>
        </p:sp>
        <p:sp>
          <p:nvSpPr>
            <p:cNvPr id="71" name="object 71"/>
            <p:cNvSpPr/>
            <p:nvPr/>
          </p:nvSpPr>
          <p:spPr>
            <a:xfrm>
              <a:off x="6717919" y="3147060"/>
              <a:ext cx="88900" cy="88900"/>
            </a:xfrm>
            <a:custGeom>
              <a:avLst/>
              <a:gdLst/>
              <a:ahLst/>
              <a:cxnLst/>
              <a:rect l="l" t="t" r="r" b="b"/>
              <a:pathLst>
                <a:path w="88900" h="88900">
                  <a:moveTo>
                    <a:pt x="44196" y="0"/>
                  </a:moveTo>
                  <a:lnTo>
                    <a:pt x="0" y="44195"/>
                  </a:lnTo>
                  <a:lnTo>
                    <a:pt x="44196" y="88391"/>
                  </a:lnTo>
                  <a:lnTo>
                    <a:pt x="88391" y="44195"/>
                  </a:lnTo>
                  <a:lnTo>
                    <a:pt x="44196" y="0"/>
                  </a:lnTo>
                  <a:close/>
                </a:path>
              </a:pathLst>
            </a:custGeom>
            <a:solidFill>
              <a:srgbClr val="EFAC00"/>
            </a:solidFill>
          </p:spPr>
          <p:txBody>
            <a:bodyPr wrap="square" lIns="0" tIns="0" rIns="0" bIns="0" rtlCol="0"/>
            <a:lstStyle/>
            <a:p>
              <a:endParaRPr/>
            </a:p>
          </p:txBody>
        </p:sp>
        <p:sp>
          <p:nvSpPr>
            <p:cNvPr id="72" name="object 72"/>
            <p:cNvSpPr/>
            <p:nvPr/>
          </p:nvSpPr>
          <p:spPr>
            <a:xfrm>
              <a:off x="6717919" y="3147060"/>
              <a:ext cx="88900" cy="88900"/>
            </a:xfrm>
            <a:custGeom>
              <a:avLst/>
              <a:gdLst/>
              <a:ahLst/>
              <a:cxnLst/>
              <a:rect l="l" t="t" r="r" b="b"/>
              <a:pathLst>
                <a:path w="88900" h="88900">
                  <a:moveTo>
                    <a:pt x="44196" y="0"/>
                  </a:moveTo>
                  <a:lnTo>
                    <a:pt x="88391"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73" name="object 73"/>
            <p:cNvSpPr/>
            <p:nvPr/>
          </p:nvSpPr>
          <p:spPr>
            <a:xfrm>
              <a:off x="6483223" y="3320796"/>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74" name="object 74"/>
            <p:cNvSpPr/>
            <p:nvPr/>
          </p:nvSpPr>
          <p:spPr>
            <a:xfrm>
              <a:off x="6483223" y="3320796"/>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75" name="object 75"/>
            <p:cNvSpPr/>
            <p:nvPr/>
          </p:nvSpPr>
          <p:spPr>
            <a:xfrm>
              <a:off x="6228715" y="3441192"/>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76" name="object 76"/>
            <p:cNvSpPr/>
            <p:nvPr/>
          </p:nvSpPr>
          <p:spPr>
            <a:xfrm>
              <a:off x="6228715" y="3441192"/>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77" name="object 77"/>
            <p:cNvSpPr/>
            <p:nvPr/>
          </p:nvSpPr>
          <p:spPr>
            <a:xfrm>
              <a:off x="5964936" y="2249424"/>
              <a:ext cx="2432685" cy="1466215"/>
            </a:xfrm>
            <a:custGeom>
              <a:avLst/>
              <a:gdLst/>
              <a:ahLst/>
              <a:cxnLst/>
              <a:rect l="l" t="t" r="r" b="b"/>
              <a:pathLst>
                <a:path w="2432684" h="1466214">
                  <a:moveTo>
                    <a:pt x="0" y="1466088"/>
                  </a:moveTo>
                  <a:lnTo>
                    <a:pt x="2432304" y="0"/>
                  </a:lnTo>
                </a:path>
              </a:pathLst>
            </a:custGeom>
            <a:ln w="6095">
              <a:solidFill>
                <a:srgbClr val="000000"/>
              </a:solidFill>
            </a:ln>
          </p:spPr>
          <p:txBody>
            <a:bodyPr wrap="square" lIns="0" tIns="0" rIns="0" bIns="0" rtlCol="0"/>
            <a:lstStyle/>
            <a:p>
              <a:endParaRPr/>
            </a:p>
          </p:txBody>
        </p:sp>
      </p:grpSp>
      <p:sp>
        <p:nvSpPr>
          <p:cNvPr id="78" name="object 78"/>
          <p:cNvSpPr txBox="1"/>
          <p:nvPr/>
        </p:nvSpPr>
        <p:spPr>
          <a:xfrm>
            <a:off x="7795006" y="1463167"/>
            <a:ext cx="1035685" cy="332740"/>
          </a:xfrm>
          <a:prstGeom prst="rect">
            <a:avLst/>
          </a:prstGeom>
        </p:spPr>
        <p:txBody>
          <a:bodyPr vert="horz" wrap="square" lIns="0" tIns="8890" rIns="0" bIns="0" rtlCol="0">
            <a:spAutoFit/>
          </a:bodyPr>
          <a:lstStyle/>
          <a:p>
            <a:pPr marL="228600" marR="5080" indent="-216535">
              <a:lnSpc>
                <a:spcPct val="102000"/>
              </a:lnSpc>
              <a:spcBef>
                <a:spcPts val="70"/>
              </a:spcBef>
            </a:pPr>
            <a:r>
              <a:rPr sz="1000" spc="20" dirty="0">
                <a:latin typeface="Carlito"/>
                <a:cs typeface="Carlito"/>
              </a:rPr>
              <a:t>y </a:t>
            </a:r>
            <a:r>
              <a:rPr sz="1000" spc="10" dirty="0">
                <a:latin typeface="Carlito"/>
                <a:cs typeface="Carlito"/>
              </a:rPr>
              <a:t>= </a:t>
            </a:r>
            <a:r>
              <a:rPr sz="1000" spc="-5" dirty="0">
                <a:latin typeface="Carlito"/>
                <a:cs typeface="Carlito"/>
              </a:rPr>
              <a:t>264,79x </a:t>
            </a:r>
            <a:r>
              <a:rPr sz="1000" spc="25" dirty="0">
                <a:latin typeface="Carlito"/>
                <a:cs typeface="Carlito"/>
              </a:rPr>
              <a:t>-</a:t>
            </a:r>
            <a:r>
              <a:rPr sz="1000" spc="-170" dirty="0">
                <a:latin typeface="Carlito"/>
                <a:cs typeface="Carlito"/>
              </a:rPr>
              <a:t> </a:t>
            </a:r>
            <a:r>
              <a:rPr sz="1000" spc="-35" dirty="0">
                <a:latin typeface="Carlito"/>
                <a:cs typeface="Carlito"/>
              </a:rPr>
              <a:t>1747,8  </a:t>
            </a:r>
            <a:r>
              <a:rPr sz="1000" spc="10" dirty="0">
                <a:latin typeface="Carlito"/>
                <a:cs typeface="Carlito"/>
              </a:rPr>
              <a:t>R² =</a:t>
            </a:r>
            <a:r>
              <a:rPr sz="1000" spc="-85" dirty="0">
                <a:latin typeface="Carlito"/>
                <a:cs typeface="Carlito"/>
              </a:rPr>
              <a:t> </a:t>
            </a:r>
            <a:r>
              <a:rPr sz="1000" spc="-10" dirty="0">
                <a:latin typeface="Carlito"/>
                <a:cs typeface="Carlito"/>
              </a:rPr>
              <a:t>0,6785</a:t>
            </a:r>
            <a:endParaRPr sz="1000">
              <a:latin typeface="Carlito"/>
              <a:cs typeface="Carlito"/>
            </a:endParaRPr>
          </a:p>
        </p:txBody>
      </p:sp>
      <p:sp>
        <p:nvSpPr>
          <p:cNvPr id="79" name="object 79"/>
          <p:cNvSpPr txBox="1"/>
          <p:nvPr/>
        </p:nvSpPr>
        <p:spPr>
          <a:xfrm>
            <a:off x="5046853" y="3714750"/>
            <a:ext cx="521334" cy="177800"/>
          </a:xfrm>
          <a:prstGeom prst="rect">
            <a:avLst/>
          </a:prstGeom>
        </p:spPr>
        <p:txBody>
          <a:bodyPr vert="horz" wrap="square" lIns="0" tIns="12065" rIns="0" bIns="0" rtlCol="0">
            <a:spAutoFit/>
          </a:bodyPr>
          <a:lstStyle/>
          <a:p>
            <a:pPr marL="38100">
              <a:lnSpc>
                <a:spcPct val="100000"/>
              </a:lnSpc>
              <a:spcBef>
                <a:spcPts val="95"/>
              </a:spcBef>
            </a:pPr>
            <a:r>
              <a:rPr sz="1000" spc="-10" dirty="0">
                <a:latin typeface="Carlito"/>
                <a:cs typeface="Carlito"/>
              </a:rPr>
              <a:t>-1000</a:t>
            </a:r>
            <a:r>
              <a:rPr sz="1000" spc="170" dirty="0">
                <a:latin typeface="Carlito"/>
                <a:cs typeface="Carlito"/>
              </a:rPr>
              <a:t> </a:t>
            </a:r>
            <a:r>
              <a:rPr sz="1500" baseline="33333" dirty="0">
                <a:latin typeface="Carlito"/>
                <a:cs typeface="Carlito"/>
              </a:rPr>
              <a:t>0</a:t>
            </a:r>
            <a:endParaRPr sz="1500" baseline="33333">
              <a:latin typeface="Carlito"/>
              <a:cs typeface="Carlito"/>
            </a:endParaRPr>
          </a:p>
        </p:txBody>
      </p:sp>
      <p:sp>
        <p:nvSpPr>
          <p:cNvPr id="80" name="object 80"/>
          <p:cNvSpPr txBox="1"/>
          <p:nvPr/>
        </p:nvSpPr>
        <p:spPr>
          <a:xfrm>
            <a:off x="5106670" y="2747263"/>
            <a:ext cx="286385" cy="902969"/>
          </a:xfrm>
          <a:prstGeom prst="rect">
            <a:avLst/>
          </a:prstGeom>
        </p:spPr>
        <p:txBody>
          <a:bodyPr vert="horz" wrap="square" lIns="0" tIns="12065" rIns="0" bIns="0" rtlCol="0">
            <a:spAutoFit/>
          </a:bodyPr>
          <a:lstStyle/>
          <a:p>
            <a:pPr marR="5715" algn="r">
              <a:lnSpc>
                <a:spcPct val="100000"/>
              </a:lnSpc>
              <a:spcBef>
                <a:spcPts val="95"/>
              </a:spcBef>
            </a:pPr>
            <a:r>
              <a:rPr sz="1000" spc="-60" dirty="0">
                <a:latin typeface="Carlito"/>
                <a:cs typeface="Carlito"/>
              </a:rPr>
              <a:t>3</a:t>
            </a:r>
            <a:r>
              <a:rPr sz="1000" dirty="0">
                <a:latin typeface="Carlito"/>
                <a:cs typeface="Carlito"/>
              </a:rPr>
              <a:t>0</a:t>
            </a:r>
            <a:r>
              <a:rPr sz="1000" spc="-10" dirty="0">
                <a:latin typeface="Carlito"/>
                <a:cs typeface="Carlito"/>
              </a:rPr>
              <a:t>0</a:t>
            </a:r>
            <a:r>
              <a:rPr sz="1000" dirty="0">
                <a:latin typeface="Carlito"/>
                <a:cs typeface="Carlito"/>
              </a:rPr>
              <a:t>0</a:t>
            </a:r>
            <a:endParaRPr sz="1000">
              <a:latin typeface="Carlito"/>
              <a:cs typeface="Carlito"/>
            </a:endParaRPr>
          </a:p>
          <a:p>
            <a:pPr marR="5715" algn="r">
              <a:lnSpc>
                <a:spcPct val="100000"/>
              </a:lnSpc>
              <a:spcBef>
                <a:spcPts val="700"/>
              </a:spcBef>
            </a:pPr>
            <a:r>
              <a:rPr sz="1000" spc="5" dirty="0">
                <a:latin typeface="Carlito"/>
                <a:cs typeface="Carlito"/>
              </a:rPr>
              <a:t>2</a:t>
            </a:r>
            <a:r>
              <a:rPr sz="1000" spc="-10" dirty="0">
                <a:latin typeface="Carlito"/>
                <a:cs typeface="Carlito"/>
              </a:rPr>
              <a:t>0</a:t>
            </a:r>
            <a:r>
              <a:rPr sz="1000" dirty="0">
                <a:latin typeface="Carlito"/>
                <a:cs typeface="Carlito"/>
              </a:rPr>
              <a:t>00</a:t>
            </a:r>
            <a:endParaRPr sz="1000">
              <a:latin typeface="Carlito"/>
              <a:cs typeface="Carlito"/>
            </a:endParaRPr>
          </a:p>
          <a:p>
            <a:pPr marR="5080" algn="r">
              <a:lnSpc>
                <a:spcPct val="100000"/>
              </a:lnSpc>
              <a:spcBef>
                <a:spcPts val="710"/>
              </a:spcBef>
            </a:pPr>
            <a:r>
              <a:rPr sz="1000" spc="-25" dirty="0">
                <a:latin typeface="Carlito"/>
                <a:cs typeface="Carlito"/>
              </a:rPr>
              <a:t>10</a:t>
            </a:r>
            <a:r>
              <a:rPr sz="1000" spc="-20" dirty="0">
                <a:latin typeface="Carlito"/>
                <a:cs typeface="Carlito"/>
              </a:rPr>
              <a:t>0</a:t>
            </a:r>
            <a:r>
              <a:rPr sz="1000" dirty="0">
                <a:latin typeface="Carlito"/>
                <a:cs typeface="Carlito"/>
              </a:rPr>
              <a:t>0</a:t>
            </a:r>
            <a:endParaRPr sz="1000">
              <a:latin typeface="Carlito"/>
              <a:cs typeface="Carlito"/>
            </a:endParaRPr>
          </a:p>
          <a:p>
            <a:pPr marR="5080" algn="r">
              <a:lnSpc>
                <a:spcPct val="100000"/>
              </a:lnSpc>
              <a:spcBef>
                <a:spcPts val="700"/>
              </a:spcBef>
            </a:pPr>
            <a:r>
              <a:rPr sz="1000" dirty="0">
                <a:latin typeface="Carlito"/>
                <a:cs typeface="Carlito"/>
              </a:rPr>
              <a:t>0</a:t>
            </a:r>
            <a:endParaRPr sz="1000">
              <a:latin typeface="Carlito"/>
              <a:cs typeface="Carlito"/>
            </a:endParaRPr>
          </a:p>
        </p:txBody>
      </p:sp>
      <p:sp>
        <p:nvSpPr>
          <p:cNvPr id="81" name="object 81"/>
          <p:cNvSpPr txBox="1"/>
          <p:nvPr/>
        </p:nvSpPr>
        <p:spPr>
          <a:xfrm>
            <a:off x="5105780" y="2504897"/>
            <a:ext cx="28702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rlito"/>
                <a:cs typeface="Carlito"/>
              </a:rPr>
              <a:t>4000</a:t>
            </a:r>
            <a:endParaRPr sz="1000">
              <a:latin typeface="Carlito"/>
              <a:cs typeface="Carlito"/>
            </a:endParaRPr>
          </a:p>
        </p:txBody>
      </p:sp>
      <p:sp>
        <p:nvSpPr>
          <p:cNvPr id="82" name="object 82"/>
          <p:cNvSpPr txBox="1"/>
          <p:nvPr/>
        </p:nvSpPr>
        <p:spPr>
          <a:xfrm>
            <a:off x="5110734" y="2263520"/>
            <a:ext cx="282575" cy="177800"/>
          </a:xfrm>
          <a:prstGeom prst="rect">
            <a:avLst/>
          </a:prstGeom>
        </p:spPr>
        <p:txBody>
          <a:bodyPr vert="horz" wrap="square" lIns="0" tIns="12065" rIns="0" bIns="0" rtlCol="0">
            <a:spAutoFit/>
          </a:bodyPr>
          <a:lstStyle/>
          <a:p>
            <a:pPr marL="12700">
              <a:lnSpc>
                <a:spcPct val="100000"/>
              </a:lnSpc>
              <a:spcBef>
                <a:spcPts val="95"/>
              </a:spcBef>
            </a:pPr>
            <a:r>
              <a:rPr sz="1000" spc="-15" dirty="0">
                <a:latin typeface="Carlito"/>
                <a:cs typeface="Carlito"/>
              </a:rPr>
              <a:t>5</a:t>
            </a:r>
            <a:r>
              <a:rPr sz="1000" spc="-10" dirty="0">
                <a:latin typeface="Carlito"/>
                <a:cs typeface="Carlito"/>
              </a:rPr>
              <a:t>0</a:t>
            </a:r>
            <a:r>
              <a:rPr sz="1000" dirty="0">
                <a:latin typeface="Carlito"/>
                <a:cs typeface="Carlito"/>
              </a:rPr>
              <a:t>00</a:t>
            </a:r>
            <a:endParaRPr sz="1000">
              <a:latin typeface="Carlito"/>
              <a:cs typeface="Carlito"/>
            </a:endParaRPr>
          </a:p>
        </p:txBody>
      </p:sp>
      <p:sp>
        <p:nvSpPr>
          <p:cNvPr id="83" name="object 83"/>
          <p:cNvSpPr txBox="1"/>
          <p:nvPr/>
        </p:nvSpPr>
        <p:spPr>
          <a:xfrm>
            <a:off x="5104891" y="2021839"/>
            <a:ext cx="287020" cy="177800"/>
          </a:xfrm>
          <a:prstGeom prst="rect">
            <a:avLst/>
          </a:prstGeom>
        </p:spPr>
        <p:txBody>
          <a:bodyPr vert="horz" wrap="square" lIns="0" tIns="12065" rIns="0" bIns="0" rtlCol="0">
            <a:spAutoFit/>
          </a:bodyPr>
          <a:lstStyle/>
          <a:p>
            <a:pPr marL="12700">
              <a:lnSpc>
                <a:spcPct val="100000"/>
              </a:lnSpc>
              <a:spcBef>
                <a:spcPts val="95"/>
              </a:spcBef>
            </a:pPr>
            <a:r>
              <a:rPr sz="1000" spc="15" dirty="0">
                <a:latin typeface="Carlito"/>
                <a:cs typeface="Carlito"/>
              </a:rPr>
              <a:t>6</a:t>
            </a:r>
            <a:r>
              <a:rPr sz="1000" dirty="0">
                <a:latin typeface="Carlito"/>
                <a:cs typeface="Carlito"/>
              </a:rPr>
              <a:t>0</a:t>
            </a:r>
            <a:r>
              <a:rPr sz="1000" spc="-10" dirty="0">
                <a:latin typeface="Carlito"/>
                <a:cs typeface="Carlito"/>
              </a:rPr>
              <a:t>0</a:t>
            </a:r>
            <a:r>
              <a:rPr sz="1000" dirty="0">
                <a:latin typeface="Carlito"/>
                <a:cs typeface="Carlito"/>
              </a:rPr>
              <a:t>0</a:t>
            </a:r>
            <a:endParaRPr sz="1000">
              <a:latin typeface="Carlito"/>
              <a:cs typeface="Carlito"/>
            </a:endParaRPr>
          </a:p>
        </p:txBody>
      </p:sp>
      <p:sp>
        <p:nvSpPr>
          <p:cNvPr id="84" name="object 84"/>
          <p:cNvSpPr txBox="1"/>
          <p:nvPr/>
        </p:nvSpPr>
        <p:spPr>
          <a:xfrm>
            <a:off x="5117084" y="1779777"/>
            <a:ext cx="274955" cy="177800"/>
          </a:xfrm>
          <a:prstGeom prst="rect">
            <a:avLst/>
          </a:prstGeom>
        </p:spPr>
        <p:txBody>
          <a:bodyPr vert="horz" wrap="square" lIns="0" tIns="12065" rIns="0" bIns="0" rtlCol="0">
            <a:spAutoFit/>
          </a:bodyPr>
          <a:lstStyle/>
          <a:p>
            <a:pPr marL="12700">
              <a:lnSpc>
                <a:spcPct val="100000"/>
              </a:lnSpc>
              <a:spcBef>
                <a:spcPts val="95"/>
              </a:spcBef>
            </a:pPr>
            <a:r>
              <a:rPr sz="1000" spc="-80" dirty="0">
                <a:latin typeface="Carlito"/>
                <a:cs typeface="Carlito"/>
              </a:rPr>
              <a:t>7</a:t>
            </a:r>
            <a:r>
              <a:rPr sz="1000" spc="-10" dirty="0">
                <a:latin typeface="Carlito"/>
                <a:cs typeface="Carlito"/>
              </a:rPr>
              <a:t>0</a:t>
            </a:r>
            <a:r>
              <a:rPr sz="1000" dirty="0">
                <a:latin typeface="Carlito"/>
                <a:cs typeface="Carlito"/>
              </a:rPr>
              <a:t>00</a:t>
            </a:r>
            <a:endParaRPr sz="1000">
              <a:latin typeface="Carlito"/>
              <a:cs typeface="Carlito"/>
            </a:endParaRPr>
          </a:p>
        </p:txBody>
      </p:sp>
      <p:sp>
        <p:nvSpPr>
          <p:cNvPr id="85" name="object 85"/>
          <p:cNvSpPr txBox="1"/>
          <p:nvPr/>
        </p:nvSpPr>
        <p:spPr>
          <a:xfrm>
            <a:off x="5985764" y="3637915"/>
            <a:ext cx="86360" cy="177800"/>
          </a:xfrm>
          <a:prstGeom prst="rect">
            <a:avLst/>
          </a:prstGeom>
        </p:spPr>
        <p:txBody>
          <a:bodyPr vert="horz" wrap="square" lIns="0" tIns="12065" rIns="0" bIns="0" rtlCol="0">
            <a:spAutoFit/>
          </a:bodyPr>
          <a:lstStyle/>
          <a:p>
            <a:pPr marL="12700">
              <a:lnSpc>
                <a:spcPct val="100000"/>
              </a:lnSpc>
              <a:spcBef>
                <a:spcPts val="95"/>
              </a:spcBef>
            </a:pPr>
            <a:r>
              <a:rPr sz="1000" spc="-30" dirty="0">
                <a:latin typeface="Carlito"/>
                <a:cs typeface="Carlito"/>
              </a:rPr>
              <a:t>5</a:t>
            </a:r>
            <a:endParaRPr sz="1000">
              <a:latin typeface="Carlito"/>
              <a:cs typeface="Carlito"/>
            </a:endParaRPr>
          </a:p>
        </p:txBody>
      </p:sp>
      <p:sp>
        <p:nvSpPr>
          <p:cNvPr id="86" name="object 86"/>
          <p:cNvSpPr txBox="1"/>
          <p:nvPr/>
        </p:nvSpPr>
        <p:spPr>
          <a:xfrm>
            <a:off x="8078851" y="3637915"/>
            <a:ext cx="153035"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rlito"/>
                <a:cs typeface="Carlito"/>
              </a:rPr>
              <a:t>25</a:t>
            </a:r>
            <a:endParaRPr sz="1000">
              <a:latin typeface="Carlito"/>
              <a:cs typeface="Carlito"/>
            </a:endParaRPr>
          </a:p>
        </p:txBody>
      </p:sp>
      <p:sp>
        <p:nvSpPr>
          <p:cNvPr id="87" name="object 87"/>
          <p:cNvSpPr txBox="1"/>
          <p:nvPr/>
        </p:nvSpPr>
        <p:spPr>
          <a:xfrm>
            <a:off x="8611869" y="3637915"/>
            <a:ext cx="149225" cy="177800"/>
          </a:xfrm>
          <a:prstGeom prst="rect">
            <a:avLst/>
          </a:prstGeom>
        </p:spPr>
        <p:txBody>
          <a:bodyPr vert="horz" wrap="square" lIns="0" tIns="12065" rIns="0" bIns="0" rtlCol="0">
            <a:spAutoFit/>
          </a:bodyPr>
          <a:lstStyle/>
          <a:p>
            <a:pPr marL="12700">
              <a:lnSpc>
                <a:spcPct val="100000"/>
              </a:lnSpc>
              <a:spcBef>
                <a:spcPts val="95"/>
              </a:spcBef>
            </a:pPr>
            <a:r>
              <a:rPr sz="1000" spc="-30" dirty="0">
                <a:latin typeface="Carlito"/>
                <a:cs typeface="Carlito"/>
              </a:rPr>
              <a:t>30</a:t>
            </a:r>
            <a:endParaRPr sz="1000">
              <a:latin typeface="Carlito"/>
              <a:cs typeface="Carlito"/>
            </a:endParaRPr>
          </a:p>
        </p:txBody>
      </p:sp>
      <p:sp>
        <p:nvSpPr>
          <p:cNvPr id="88" name="object 88"/>
          <p:cNvSpPr txBox="1"/>
          <p:nvPr/>
        </p:nvSpPr>
        <p:spPr>
          <a:xfrm>
            <a:off x="6486525" y="3594633"/>
            <a:ext cx="1216025" cy="415925"/>
          </a:xfrm>
          <a:prstGeom prst="rect">
            <a:avLst/>
          </a:prstGeom>
        </p:spPr>
        <p:txBody>
          <a:bodyPr vert="horz" wrap="square" lIns="0" tIns="55244" rIns="0" bIns="0" rtlCol="0">
            <a:spAutoFit/>
          </a:bodyPr>
          <a:lstStyle/>
          <a:p>
            <a:pPr marL="12700">
              <a:lnSpc>
                <a:spcPct val="100000"/>
              </a:lnSpc>
              <a:spcBef>
                <a:spcPts val="434"/>
              </a:spcBef>
              <a:tabLst>
                <a:tab pos="546100" algn="l"/>
                <a:tab pos="1071245" algn="l"/>
              </a:tabLst>
            </a:pPr>
            <a:r>
              <a:rPr sz="1000" spc="-35" dirty="0">
                <a:latin typeface="Carlito"/>
                <a:cs typeface="Carlito"/>
              </a:rPr>
              <a:t>1</a:t>
            </a:r>
            <a:r>
              <a:rPr sz="1000" spc="-30" dirty="0">
                <a:latin typeface="Carlito"/>
                <a:cs typeface="Carlito"/>
              </a:rPr>
              <a:t>0</a:t>
            </a:r>
            <a:r>
              <a:rPr sz="1000" dirty="0">
                <a:latin typeface="Carlito"/>
                <a:cs typeface="Carlito"/>
              </a:rPr>
              <a:t>	</a:t>
            </a:r>
            <a:r>
              <a:rPr sz="1000" spc="-50" dirty="0">
                <a:latin typeface="Carlito"/>
                <a:cs typeface="Carlito"/>
              </a:rPr>
              <a:t>1</a:t>
            </a:r>
            <a:r>
              <a:rPr sz="1000" spc="-45" dirty="0">
                <a:latin typeface="Carlito"/>
                <a:cs typeface="Carlito"/>
              </a:rPr>
              <a:t>5</a:t>
            </a:r>
            <a:r>
              <a:rPr sz="1000" dirty="0">
                <a:latin typeface="Carlito"/>
                <a:cs typeface="Carlito"/>
              </a:rPr>
              <a:t>	</a:t>
            </a:r>
            <a:r>
              <a:rPr sz="1000" spc="5" dirty="0">
                <a:latin typeface="Carlito"/>
                <a:cs typeface="Carlito"/>
              </a:rPr>
              <a:t>20</a:t>
            </a:r>
            <a:endParaRPr sz="1000">
              <a:latin typeface="Carlito"/>
              <a:cs typeface="Carlito"/>
            </a:endParaRPr>
          </a:p>
          <a:p>
            <a:pPr marL="60960">
              <a:lnSpc>
                <a:spcPct val="100000"/>
              </a:lnSpc>
              <a:spcBef>
                <a:spcPts val="335"/>
              </a:spcBef>
            </a:pPr>
            <a:r>
              <a:rPr sz="1000" b="1" spc="-45" dirty="0">
                <a:latin typeface="Trebuchet MS"/>
                <a:cs typeface="Trebuchet MS"/>
              </a:rPr>
              <a:t>Temperatura</a:t>
            </a:r>
            <a:r>
              <a:rPr sz="1000" b="1" spc="-110" dirty="0">
                <a:latin typeface="Trebuchet MS"/>
                <a:cs typeface="Trebuchet MS"/>
              </a:rPr>
              <a:t> </a:t>
            </a:r>
            <a:r>
              <a:rPr sz="1000" b="1" spc="-45" dirty="0">
                <a:latin typeface="Trebuchet MS"/>
                <a:cs typeface="Trebuchet MS"/>
              </a:rPr>
              <a:t>medie</a:t>
            </a:r>
            <a:endParaRPr sz="1000">
              <a:latin typeface="Trebuchet MS"/>
              <a:cs typeface="Trebuchet MS"/>
            </a:endParaRPr>
          </a:p>
        </p:txBody>
      </p:sp>
      <p:sp>
        <p:nvSpPr>
          <p:cNvPr id="89" name="object 89"/>
          <p:cNvSpPr txBox="1"/>
          <p:nvPr/>
        </p:nvSpPr>
        <p:spPr>
          <a:xfrm>
            <a:off x="5287517" y="1610613"/>
            <a:ext cx="483234" cy="177800"/>
          </a:xfrm>
          <a:prstGeom prst="rect">
            <a:avLst/>
          </a:prstGeom>
        </p:spPr>
        <p:txBody>
          <a:bodyPr vert="horz" wrap="square" lIns="0" tIns="12065" rIns="0" bIns="0" rtlCol="0">
            <a:spAutoFit/>
          </a:bodyPr>
          <a:lstStyle/>
          <a:p>
            <a:pPr marL="12700">
              <a:lnSpc>
                <a:spcPct val="100000"/>
              </a:lnSpc>
              <a:spcBef>
                <a:spcPts val="95"/>
              </a:spcBef>
            </a:pPr>
            <a:r>
              <a:rPr sz="1000" b="1" spc="-10" dirty="0">
                <a:latin typeface="Arial"/>
                <a:cs typeface="Arial"/>
              </a:rPr>
              <a:t>Căp</a:t>
            </a:r>
            <a:r>
              <a:rPr sz="1000" b="1" spc="-5" dirty="0">
                <a:latin typeface="Arial"/>
                <a:cs typeface="Arial"/>
              </a:rPr>
              <a:t>u</a:t>
            </a:r>
            <a:r>
              <a:rPr sz="1000" b="1" spc="-125" dirty="0">
                <a:latin typeface="Arial"/>
                <a:cs typeface="Arial"/>
              </a:rPr>
              <a:t>șe</a:t>
            </a:r>
            <a:endParaRPr sz="1000">
              <a:latin typeface="Arial"/>
              <a:cs typeface="Arial"/>
            </a:endParaRPr>
          </a:p>
        </p:txBody>
      </p:sp>
      <p:grpSp>
        <p:nvGrpSpPr>
          <p:cNvPr id="90" name="object 90"/>
          <p:cNvGrpSpPr/>
          <p:nvPr/>
        </p:nvGrpSpPr>
        <p:grpSpPr>
          <a:xfrm>
            <a:off x="687323" y="659891"/>
            <a:ext cx="3855720" cy="1953895"/>
            <a:chOff x="687323" y="659891"/>
            <a:chExt cx="3855720" cy="1953895"/>
          </a:xfrm>
        </p:grpSpPr>
        <p:sp>
          <p:nvSpPr>
            <p:cNvPr id="91" name="object 91"/>
            <p:cNvSpPr/>
            <p:nvPr/>
          </p:nvSpPr>
          <p:spPr>
            <a:xfrm>
              <a:off x="728471" y="2415540"/>
              <a:ext cx="3811904" cy="146685"/>
            </a:xfrm>
            <a:custGeom>
              <a:avLst/>
              <a:gdLst/>
              <a:ahLst/>
              <a:cxnLst/>
              <a:rect l="l" t="t" r="r" b="b"/>
              <a:pathLst>
                <a:path w="3811904" h="146685">
                  <a:moveTo>
                    <a:pt x="0" y="146304"/>
                  </a:moveTo>
                  <a:lnTo>
                    <a:pt x="3811524" y="146304"/>
                  </a:lnTo>
                </a:path>
                <a:path w="3811904" h="146685">
                  <a:moveTo>
                    <a:pt x="0" y="97536"/>
                  </a:moveTo>
                  <a:lnTo>
                    <a:pt x="3811524" y="97536"/>
                  </a:lnTo>
                </a:path>
                <a:path w="3811904" h="146685">
                  <a:moveTo>
                    <a:pt x="0" y="48768"/>
                  </a:moveTo>
                  <a:lnTo>
                    <a:pt x="3811524" y="48768"/>
                  </a:lnTo>
                </a:path>
                <a:path w="3811904" h="146685">
                  <a:moveTo>
                    <a:pt x="0" y="0"/>
                  </a:moveTo>
                  <a:lnTo>
                    <a:pt x="3811524" y="0"/>
                  </a:lnTo>
                </a:path>
              </a:pathLst>
            </a:custGeom>
            <a:ln w="6096">
              <a:solidFill>
                <a:srgbClr val="B7B7B7"/>
              </a:solidFill>
            </a:ln>
          </p:spPr>
          <p:txBody>
            <a:bodyPr wrap="square" lIns="0" tIns="0" rIns="0" bIns="0" rtlCol="0"/>
            <a:lstStyle/>
            <a:p>
              <a:endParaRPr/>
            </a:p>
          </p:txBody>
        </p:sp>
        <p:sp>
          <p:nvSpPr>
            <p:cNvPr id="92" name="object 92"/>
            <p:cNvSpPr/>
            <p:nvPr/>
          </p:nvSpPr>
          <p:spPr>
            <a:xfrm>
              <a:off x="728471" y="2610612"/>
              <a:ext cx="3811904" cy="0"/>
            </a:xfrm>
            <a:custGeom>
              <a:avLst/>
              <a:gdLst/>
              <a:ahLst/>
              <a:cxnLst/>
              <a:rect l="l" t="t" r="r" b="b"/>
              <a:pathLst>
                <a:path w="3811904">
                  <a:moveTo>
                    <a:pt x="0" y="0"/>
                  </a:moveTo>
                  <a:lnTo>
                    <a:pt x="3811524" y="0"/>
                  </a:lnTo>
                </a:path>
              </a:pathLst>
            </a:custGeom>
            <a:ln w="6096">
              <a:solidFill>
                <a:srgbClr val="858585"/>
              </a:solidFill>
            </a:ln>
          </p:spPr>
          <p:txBody>
            <a:bodyPr wrap="square" lIns="0" tIns="0" rIns="0" bIns="0" rtlCol="0"/>
            <a:lstStyle/>
            <a:p>
              <a:endParaRPr/>
            </a:p>
          </p:txBody>
        </p:sp>
        <p:sp>
          <p:nvSpPr>
            <p:cNvPr id="93" name="object 93"/>
            <p:cNvSpPr/>
            <p:nvPr/>
          </p:nvSpPr>
          <p:spPr>
            <a:xfrm>
              <a:off x="728471" y="1929383"/>
              <a:ext cx="3811904" cy="390525"/>
            </a:xfrm>
            <a:custGeom>
              <a:avLst/>
              <a:gdLst/>
              <a:ahLst/>
              <a:cxnLst/>
              <a:rect l="l" t="t" r="r" b="b"/>
              <a:pathLst>
                <a:path w="3811904" h="390525">
                  <a:moveTo>
                    <a:pt x="0" y="390143"/>
                  </a:moveTo>
                  <a:lnTo>
                    <a:pt x="3811524" y="390143"/>
                  </a:lnTo>
                </a:path>
                <a:path w="3811904" h="390525">
                  <a:moveTo>
                    <a:pt x="0" y="341375"/>
                  </a:moveTo>
                  <a:lnTo>
                    <a:pt x="3811524" y="341375"/>
                  </a:lnTo>
                </a:path>
                <a:path w="3811904" h="390525">
                  <a:moveTo>
                    <a:pt x="0" y="292607"/>
                  </a:moveTo>
                  <a:lnTo>
                    <a:pt x="3811524" y="292607"/>
                  </a:lnTo>
                </a:path>
                <a:path w="3811904" h="390525">
                  <a:moveTo>
                    <a:pt x="0" y="243839"/>
                  </a:moveTo>
                  <a:lnTo>
                    <a:pt x="3811524" y="243839"/>
                  </a:lnTo>
                </a:path>
                <a:path w="3811904" h="390525">
                  <a:moveTo>
                    <a:pt x="0" y="146303"/>
                  </a:moveTo>
                  <a:lnTo>
                    <a:pt x="3811524" y="146303"/>
                  </a:lnTo>
                </a:path>
                <a:path w="3811904" h="390525">
                  <a:moveTo>
                    <a:pt x="0" y="97536"/>
                  </a:moveTo>
                  <a:lnTo>
                    <a:pt x="3811524" y="97536"/>
                  </a:lnTo>
                </a:path>
                <a:path w="3811904" h="390525">
                  <a:moveTo>
                    <a:pt x="0" y="48767"/>
                  </a:moveTo>
                  <a:lnTo>
                    <a:pt x="3811524" y="48767"/>
                  </a:lnTo>
                </a:path>
                <a:path w="3811904" h="390525">
                  <a:moveTo>
                    <a:pt x="0" y="0"/>
                  </a:moveTo>
                  <a:lnTo>
                    <a:pt x="3811524" y="0"/>
                  </a:lnTo>
                </a:path>
              </a:pathLst>
            </a:custGeom>
            <a:ln w="6096">
              <a:solidFill>
                <a:srgbClr val="B7B7B7"/>
              </a:solidFill>
            </a:ln>
          </p:spPr>
          <p:txBody>
            <a:bodyPr wrap="square" lIns="0" tIns="0" rIns="0" bIns="0" rtlCol="0"/>
            <a:lstStyle/>
            <a:p>
              <a:endParaRPr/>
            </a:p>
          </p:txBody>
        </p:sp>
        <p:sp>
          <p:nvSpPr>
            <p:cNvPr id="94" name="object 94"/>
            <p:cNvSpPr/>
            <p:nvPr/>
          </p:nvSpPr>
          <p:spPr>
            <a:xfrm>
              <a:off x="728471" y="2124455"/>
              <a:ext cx="3811904" cy="0"/>
            </a:xfrm>
            <a:custGeom>
              <a:avLst/>
              <a:gdLst/>
              <a:ahLst/>
              <a:cxnLst/>
              <a:rect l="l" t="t" r="r" b="b"/>
              <a:pathLst>
                <a:path w="3811904">
                  <a:moveTo>
                    <a:pt x="0" y="0"/>
                  </a:moveTo>
                  <a:lnTo>
                    <a:pt x="3811524" y="0"/>
                  </a:lnTo>
                </a:path>
              </a:pathLst>
            </a:custGeom>
            <a:ln w="6096">
              <a:solidFill>
                <a:srgbClr val="858585"/>
              </a:solidFill>
            </a:ln>
          </p:spPr>
          <p:txBody>
            <a:bodyPr wrap="square" lIns="0" tIns="0" rIns="0" bIns="0" rtlCol="0"/>
            <a:lstStyle/>
            <a:p>
              <a:endParaRPr/>
            </a:p>
          </p:txBody>
        </p:sp>
        <p:sp>
          <p:nvSpPr>
            <p:cNvPr id="95" name="object 95"/>
            <p:cNvSpPr/>
            <p:nvPr/>
          </p:nvSpPr>
          <p:spPr>
            <a:xfrm>
              <a:off x="728471" y="1685544"/>
              <a:ext cx="3811904" cy="146685"/>
            </a:xfrm>
            <a:custGeom>
              <a:avLst/>
              <a:gdLst/>
              <a:ahLst/>
              <a:cxnLst/>
              <a:rect l="l" t="t" r="r" b="b"/>
              <a:pathLst>
                <a:path w="3811904" h="146685">
                  <a:moveTo>
                    <a:pt x="0" y="146303"/>
                  </a:moveTo>
                  <a:lnTo>
                    <a:pt x="3811524" y="146303"/>
                  </a:lnTo>
                </a:path>
                <a:path w="3811904" h="146685">
                  <a:moveTo>
                    <a:pt x="0" y="97535"/>
                  </a:moveTo>
                  <a:lnTo>
                    <a:pt x="3811524" y="97535"/>
                  </a:lnTo>
                </a:path>
                <a:path w="3811904" h="146685">
                  <a:moveTo>
                    <a:pt x="0" y="48767"/>
                  </a:moveTo>
                  <a:lnTo>
                    <a:pt x="3811524" y="48767"/>
                  </a:lnTo>
                </a:path>
                <a:path w="3811904" h="146685">
                  <a:moveTo>
                    <a:pt x="0" y="0"/>
                  </a:moveTo>
                  <a:lnTo>
                    <a:pt x="3811524" y="0"/>
                  </a:lnTo>
                </a:path>
              </a:pathLst>
            </a:custGeom>
            <a:ln w="6096">
              <a:solidFill>
                <a:srgbClr val="B7B7B7"/>
              </a:solidFill>
            </a:ln>
          </p:spPr>
          <p:txBody>
            <a:bodyPr wrap="square" lIns="0" tIns="0" rIns="0" bIns="0" rtlCol="0"/>
            <a:lstStyle/>
            <a:p>
              <a:endParaRPr/>
            </a:p>
          </p:txBody>
        </p:sp>
        <p:sp>
          <p:nvSpPr>
            <p:cNvPr id="96" name="object 96"/>
            <p:cNvSpPr/>
            <p:nvPr/>
          </p:nvSpPr>
          <p:spPr>
            <a:xfrm>
              <a:off x="728471" y="1880616"/>
              <a:ext cx="3811904" cy="0"/>
            </a:xfrm>
            <a:custGeom>
              <a:avLst/>
              <a:gdLst/>
              <a:ahLst/>
              <a:cxnLst/>
              <a:rect l="l" t="t" r="r" b="b"/>
              <a:pathLst>
                <a:path w="3811904">
                  <a:moveTo>
                    <a:pt x="0" y="0"/>
                  </a:moveTo>
                  <a:lnTo>
                    <a:pt x="3811524" y="0"/>
                  </a:lnTo>
                </a:path>
              </a:pathLst>
            </a:custGeom>
            <a:ln w="6096">
              <a:solidFill>
                <a:srgbClr val="858585"/>
              </a:solidFill>
            </a:ln>
          </p:spPr>
          <p:txBody>
            <a:bodyPr wrap="square" lIns="0" tIns="0" rIns="0" bIns="0" rtlCol="0"/>
            <a:lstStyle/>
            <a:p>
              <a:endParaRPr/>
            </a:p>
          </p:txBody>
        </p:sp>
        <p:sp>
          <p:nvSpPr>
            <p:cNvPr id="97" name="object 97"/>
            <p:cNvSpPr/>
            <p:nvPr/>
          </p:nvSpPr>
          <p:spPr>
            <a:xfrm>
              <a:off x="728471" y="1441704"/>
              <a:ext cx="3811904" cy="146685"/>
            </a:xfrm>
            <a:custGeom>
              <a:avLst/>
              <a:gdLst/>
              <a:ahLst/>
              <a:cxnLst/>
              <a:rect l="l" t="t" r="r" b="b"/>
              <a:pathLst>
                <a:path w="3811904" h="146684">
                  <a:moveTo>
                    <a:pt x="0" y="146304"/>
                  </a:moveTo>
                  <a:lnTo>
                    <a:pt x="3811524" y="146304"/>
                  </a:lnTo>
                </a:path>
                <a:path w="3811904" h="146684">
                  <a:moveTo>
                    <a:pt x="0" y="97536"/>
                  </a:moveTo>
                  <a:lnTo>
                    <a:pt x="3811524" y="97536"/>
                  </a:lnTo>
                </a:path>
                <a:path w="3811904" h="146684">
                  <a:moveTo>
                    <a:pt x="0" y="48768"/>
                  </a:moveTo>
                  <a:lnTo>
                    <a:pt x="3811524" y="48768"/>
                  </a:lnTo>
                </a:path>
                <a:path w="3811904" h="146684">
                  <a:moveTo>
                    <a:pt x="0" y="0"/>
                  </a:moveTo>
                  <a:lnTo>
                    <a:pt x="3811524" y="0"/>
                  </a:lnTo>
                </a:path>
              </a:pathLst>
            </a:custGeom>
            <a:ln w="6096">
              <a:solidFill>
                <a:srgbClr val="B7B7B7"/>
              </a:solidFill>
            </a:ln>
          </p:spPr>
          <p:txBody>
            <a:bodyPr wrap="square" lIns="0" tIns="0" rIns="0" bIns="0" rtlCol="0"/>
            <a:lstStyle/>
            <a:p>
              <a:endParaRPr/>
            </a:p>
          </p:txBody>
        </p:sp>
        <p:sp>
          <p:nvSpPr>
            <p:cNvPr id="98" name="object 98"/>
            <p:cNvSpPr/>
            <p:nvPr/>
          </p:nvSpPr>
          <p:spPr>
            <a:xfrm>
              <a:off x="728471" y="1636775"/>
              <a:ext cx="3811904" cy="0"/>
            </a:xfrm>
            <a:custGeom>
              <a:avLst/>
              <a:gdLst/>
              <a:ahLst/>
              <a:cxnLst/>
              <a:rect l="l" t="t" r="r" b="b"/>
              <a:pathLst>
                <a:path w="3811904">
                  <a:moveTo>
                    <a:pt x="0" y="0"/>
                  </a:moveTo>
                  <a:lnTo>
                    <a:pt x="3811524" y="0"/>
                  </a:lnTo>
                </a:path>
              </a:pathLst>
            </a:custGeom>
            <a:ln w="6096">
              <a:solidFill>
                <a:srgbClr val="858585"/>
              </a:solidFill>
            </a:ln>
          </p:spPr>
          <p:txBody>
            <a:bodyPr wrap="square" lIns="0" tIns="0" rIns="0" bIns="0" rtlCol="0"/>
            <a:lstStyle/>
            <a:p>
              <a:endParaRPr/>
            </a:p>
          </p:txBody>
        </p:sp>
        <p:sp>
          <p:nvSpPr>
            <p:cNvPr id="99" name="object 99"/>
            <p:cNvSpPr/>
            <p:nvPr/>
          </p:nvSpPr>
          <p:spPr>
            <a:xfrm>
              <a:off x="728471" y="1197863"/>
              <a:ext cx="3811904" cy="146685"/>
            </a:xfrm>
            <a:custGeom>
              <a:avLst/>
              <a:gdLst/>
              <a:ahLst/>
              <a:cxnLst/>
              <a:rect l="l" t="t" r="r" b="b"/>
              <a:pathLst>
                <a:path w="3811904" h="146684">
                  <a:moveTo>
                    <a:pt x="0" y="146303"/>
                  </a:moveTo>
                  <a:lnTo>
                    <a:pt x="3811524" y="146303"/>
                  </a:lnTo>
                </a:path>
                <a:path w="3811904" h="146684">
                  <a:moveTo>
                    <a:pt x="0" y="97536"/>
                  </a:moveTo>
                  <a:lnTo>
                    <a:pt x="3811524" y="97536"/>
                  </a:lnTo>
                </a:path>
                <a:path w="3811904" h="146684">
                  <a:moveTo>
                    <a:pt x="0" y="48768"/>
                  </a:moveTo>
                  <a:lnTo>
                    <a:pt x="3811524" y="48768"/>
                  </a:lnTo>
                </a:path>
                <a:path w="3811904" h="146684">
                  <a:moveTo>
                    <a:pt x="0" y="0"/>
                  </a:moveTo>
                  <a:lnTo>
                    <a:pt x="3811524" y="0"/>
                  </a:lnTo>
                </a:path>
              </a:pathLst>
            </a:custGeom>
            <a:ln w="6096">
              <a:solidFill>
                <a:srgbClr val="B7B7B7"/>
              </a:solidFill>
            </a:ln>
          </p:spPr>
          <p:txBody>
            <a:bodyPr wrap="square" lIns="0" tIns="0" rIns="0" bIns="0" rtlCol="0"/>
            <a:lstStyle/>
            <a:p>
              <a:endParaRPr/>
            </a:p>
          </p:txBody>
        </p:sp>
        <p:sp>
          <p:nvSpPr>
            <p:cNvPr id="100" name="object 100"/>
            <p:cNvSpPr/>
            <p:nvPr/>
          </p:nvSpPr>
          <p:spPr>
            <a:xfrm>
              <a:off x="728471" y="1392936"/>
              <a:ext cx="3811904" cy="0"/>
            </a:xfrm>
            <a:custGeom>
              <a:avLst/>
              <a:gdLst/>
              <a:ahLst/>
              <a:cxnLst/>
              <a:rect l="l" t="t" r="r" b="b"/>
              <a:pathLst>
                <a:path w="3811904">
                  <a:moveTo>
                    <a:pt x="0" y="0"/>
                  </a:moveTo>
                  <a:lnTo>
                    <a:pt x="3811524" y="0"/>
                  </a:lnTo>
                </a:path>
              </a:pathLst>
            </a:custGeom>
            <a:ln w="6096">
              <a:solidFill>
                <a:srgbClr val="858585"/>
              </a:solidFill>
            </a:ln>
          </p:spPr>
          <p:txBody>
            <a:bodyPr wrap="square" lIns="0" tIns="0" rIns="0" bIns="0" rtlCol="0"/>
            <a:lstStyle/>
            <a:p>
              <a:endParaRPr/>
            </a:p>
          </p:txBody>
        </p:sp>
        <p:sp>
          <p:nvSpPr>
            <p:cNvPr id="101" name="object 101"/>
            <p:cNvSpPr/>
            <p:nvPr/>
          </p:nvSpPr>
          <p:spPr>
            <a:xfrm>
              <a:off x="728471" y="954023"/>
              <a:ext cx="3811904" cy="146685"/>
            </a:xfrm>
            <a:custGeom>
              <a:avLst/>
              <a:gdLst/>
              <a:ahLst/>
              <a:cxnLst/>
              <a:rect l="l" t="t" r="r" b="b"/>
              <a:pathLst>
                <a:path w="3811904" h="146684">
                  <a:moveTo>
                    <a:pt x="0" y="146303"/>
                  </a:moveTo>
                  <a:lnTo>
                    <a:pt x="3811524" y="146303"/>
                  </a:lnTo>
                </a:path>
                <a:path w="3811904" h="146684">
                  <a:moveTo>
                    <a:pt x="0" y="97536"/>
                  </a:moveTo>
                  <a:lnTo>
                    <a:pt x="3811524" y="97536"/>
                  </a:lnTo>
                </a:path>
                <a:path w="3811904" h="146684">
                  <a:moveTo>
                    <a:pt x="0" y="48767"/>
                  </a:moveTo>
                  <a:lnTo>
                    <a:pt x="3811524" y="48767"/>
                  </a:lnTo>
                </a:path>
                <a:path w="3811904" h="146684">
                  <a:moveTo>
                    <a:pt x="0" y="0"/>
                  </a:moveTo>
                  <a:lnTo>
                    <a:pt x="3811524" y="0"/>
                  </a:lnTo>
                </a:path>
              </a:pathLst>
            </a:custGeom>
            <a:ln w="6096">
              <a:solidFill>
                <a:srgbClr val="B7B7B7"/>
              </a:solidFill>
            </a:ln>
          </p:spPr>
          <p:txBody>
            <a:bodyPr wrap="square" lIns="0" tIns="0" rIns="0" bIns="0" rtlCol="0"/>
            <a:lstStyle/>
            <a:p>
              <a:endParaRPr/>
            </a:p>
          </p:txBody>
        </p:sp>
        <p:sp>
          <p:nvSpPr>
            <p:cNvPr id="102" name="object 102"/>
            <p:cNvSpPr/>
            <p:nvPr/>
          </p:nvSpPr>
          <p:spPr>
            <a:xfrm>
              <a:off x="728471" y="1149095"/>
              <a:ext cx="3811904" cy="0"/>
            </a:xfrm>
            <a:custGeom>
              <a:avLst/>
              <a:gdLst/>
              <a:ahLst/>
              <a:cxnLst/>
              <a:rect l="l" t="t" r="r" b="b"/>
              <a:pathLst>
                <a:path w="3811904">
                  <a:moveTo>
                    <a:pt x="0" y="0"/>
                  </a:moveTo>
                  <a:lnTo>
                    <a:pt x="3811524" y="0"/>
                  </a:lnTo>
                </a:path>
              </a:pathLst>
            </a:custGeom>
            <a:ln w="6096">
              <a:solidFill>
                <a:srgbClr val="858585"/>
              </a:solidFill>
            </a:ln>
          </p:spPr>
          <p:txBody>
            <a:bodyPr wrap="square" lIns="0" tIns="0" rIns="0" bIns="0" rtlCol="0"/>
            <a:lstStyle/>
            <a:p>
              <a:endParaRPr/>
            </a:p>
          </p:txBody>
        </p:sp>
        <p:sp>
          <p:nvSpPr>
            <p:cNvPr id="103" name="object 103"/>
            <p:cNvSpPr/>
            <p:nvPr/>
          </p:nvSpPr>
          <p:spPr>
            <a:xfrm>
              <a:off x="728471" y="710183"/>
              <a:ext cx="3811904" cy="146685"/>
            </a:xfrm>
            <a:custGeom>
              <a:avLst/>
              <a:gdLst/>
              <a:ahLst/>
              <a:cxnLst/>
              <a:rect l="l" t="t" r="r" b="b"/>
              <a:pathLst>
                <a:path w="3811904" h="146684">
                  <a:moveTo>
                    <a:pt x="0" y="146303"/>
                  </a:moveTo>
                  <a:lnTo>
                    <a:pt x="3811524" y="146303"/>
                  </a:lnTo>
                </a:path>
                <a:path w="3811904" h="146684">
                  <a:moveTo>
                    <a:pt x="0" y="97536"/>
                  </a:moveTo>
                  <a:lnTo>
                    <a:pt x="3811524" y="97536"/>
                  </a:lnTo>
                </a:path>
                <a:path w="3811904" h="146684">
                  <a:moveTo>
                    <a:pt x="0" y="48767"/>
                  </a:moveTo>
                  <a:lnTo>
                    <a:pt x="3811524" y="48767"/>
                  </a:lnTo>
                </a:path>
                <a:path w="3811904" h="146684">
                  <a:moveTo>
                    <a:pt x="0" y="0"/>
                  </a:moveTo>
                  <a:lnTo>
                    <a:pt x="3811524" y="0"/>
                  </a:lnTo>
                </a:path>
              </a:pathLst>
            </a:custGeom>
            <a:ln w="6096">
              <a:solidFill>
                <a:srgbClr val="B7B7B7"/>
              </a:solidFill>
            </a:ln>
          </p:spPr>
          <p:txBody>
            <a:bodyPr wrap="square" lIns="0" tIns="0" rIns="0" bIns="0" rtlCol="0"/>
            <a:lstStyle/>
            <a:p>
              <a:endParaRPr/>
            </a:p>
          </p:txBody>
        </p:sp>
        <p:sp>
          <p:nvSpPr>
            <p:cNvPr id="104" name="object 104"/>
            <p:cNvSpPr/>
            <p:nvPr/>
          </p:nvSpPr>
          <p:spPr>
            <a:xfrm>
              <a:off x="687323" y="662939"/>
              <a:ext cx="3853179" cy="1948180"/>
            </a:xfrm>
            <a:custGeom>
              <a:avLst/>
              <a:gdLst/>
              <a:ahLst/>
              <a:cxnLst/>
              <a:rect l="l" t="t" r="r" b="b"/>
              <a:pathLst>
                <a:path w="3853179" h="1948180">
                  <a:moveTo>
                    <a:pt x="41148" y="242315"/>
                  </a:moveTo>
                  <a:lnTo>
                    <a:pt x="3852672" y="242315"/>
                  </a:lnTo>
                </a:path>
                <a:path w="3853179" h="1948180">
                  <a:moveTo>
                    <a:pt x="41148" y="0"/>
                  </a:moveTo>
                  <a:lnTo>
                    <a:pt x="3852672" y="0"/>
                  </a:lnTo>
                </a:path>
                <a:path w="3853179" h="1948180">
                  <a:moveTo>
                    <a:pt x="41148" y="1947672"/>
                  </a:moveTo>
                  <a:lnTo>
                    <a:pt x="41148" y="0"/>
                  </a:lnTo>
                </a:path>
                <a:path w="3853179" h="1948180">
                  <a:moveTo>
                    <a:pt x="0" y="1947672"/>
                  </a:moveTo>
                  <a:lnTo>
                    <a:pt x="41148" y="1947672"/>
                  </a:lnTo>
                </a:path>
                <a:path w="3853179" h="1948180">
                  <a:moveTo>
                    <a:pt x="0" y="1703832"/>
                  </a:moveTo>
                  <a:lnTo>
                    <a:pt x="41148" y="1703832"/>
                  </a:lnTo>
                </a:path>
                <a:path w="3853179" h="1948180">
                  <a:moveTo>
                    <a:pt x="0" y="1461515"/>
                  </a:moveTo>
                  <a:lnTo>
                    <a:pt x="41148" y="1461515"/>
                  </a:lnTo>
                </a:path>
                <a:path w="3853179" h="1948180">
                  <a:moveTo>
                    <a:pt x="0" y="1217676"/>
                  </a:moveTo>
                  <a:lnTo>
                    <a:pt x="41148" y="1217676"/>
                  </a:lnTo>
                </a:path>
                <a:path w="3853179" h="1948180">
                  <a:moveTo>
                    <a:pt x="0" y="973836"/>
                  </a:moveTo>
                  <a:lnTo>
                    <a:pt x="41148" y="973836"/>
                  </a:lnTo>
                </a:path>
                <a:path w="3853179" h="1948180">
                  <a:moveTo>
                    <a:pt x="0" y="729996"/>
                  </a:moveTo>
                  <a:lnTo>
                    <a:pt x="41148" y="729996"/>
                  </a:lnTo>
                </a:path>
                <a:path w="3853179" h="1948180">
                  <a:moveTo>
                    <a:pt x="0" y="486156"/>
                  </a:moveTo>
                  <a:lnTo>
                    <a:pt x="41148" y="486156"/>
                  </a:lnTo>
                </a:path>
                <a:path w="3853179" h="1948180">
                  <a:moveTo>
                    <a:pt x="0" y="242315"/>
                  </a:moveTo>
                  <a:lnTo>
                    <a:pt x="41148" y="242315"/>
                  </a:lnTo>
                </a:path>
                <a:path w="3853179" h="1948180">
                  <a:moveTo>
                    <a:pt x="0" y="0"/>
                  </a:moveTo>
                  <a:lnTo>
                    <a:pt x="41148" y="0"/>
                  </a:lnTo>
                </a:path>
                <a:path w="3853179" h="1948180">
                  <a:moveTo>
                    <a:pt x="41148" y="1703832"/>
                  </a:moveTo>
                  <a:lnTo>
                    <a:pt x="3852672" y="1703832"/>
                  </a:lnTo>
                </a:path>
                <a:path w="3853179" h="1948180">
                  <a:moveTo>
                    <a:pt x="41148" y="1703832"/>
                  </a:moveTo>
                  <a:lnTo>
                    <a:pt x="41148" y="1744980"/>
                  </a:lnTo>
                </a:path>
                <a:path w="3853179" h="1948180">
                  <a:moveTo>
                    <a:pt x="675132" y="1703832"/>
                  </a:moveTo>
                  <a:lnTo>
                    <a:pt x="675132" y="1744980"/>
                  </a:lnTo>
                </a:path>
                <a:path w="3853179" h="1948180">
                  <a:moveTo>
                    <a:pt x="1310639" y="1703832"/>
                  </a:moveTo>
                  <a:lnTo>
                    <a:pt x="1310639" y="1744980"/>
                  </a:lnTo>
                </a:path>
                <a:path w="3853179" h="1948180">
                  <a:moveTo>
                    <a:pt x="1946148" y="1703832"/>
                  </a:moveTo>
                  <a:lnTo>
                    <a:pt x="1946148" y="1744980"/>
                  </a:lnTo>
                </a:path>
                <a:path w="3853179" h="1948180">
                  <a:moveTo>
                    <a:pt x="2581655" y="1703832"/>
                  </a:moveTo>
                  <a:lnTo>
                    <a:pt x="2581655" y="1744980"/>
                  </a:lnTo>
                </a:path>
                <a:path w="3853179" h="1948180">
                  <a:moveTo>
                    <a:pt x="3217164" y="1703832"/>
                  </a:moveTo>
                  <a:lnTo>
                    <a:pt x="3217164" y="1744980"/>
                  </a:lnTo>
                </a:path>
                <a:path w="3853179" h="1948180">
                  <a:moveTo>
                    <a:pt x="3852672" y="1703832"/>
                  </a:moveTo>
                  <a:lnTo>
                    <a:pt x="3852672" y="1744980"/>
                  </a:lnTo>
                </a:path>
              </a:pathLst>
            </a:custGeom>
            <a:ln w="6096">
              <a:solidFill>
                <a:srgbClr val="858585"/>
              </a:solidFill>
            </a:ln>
          </p:spPr>
          <p:txBody>
            <a:bodyPr wrap="square" lIns="0" tIns="0" rIns="0" bIns="0" rtlCol="0"/>
            <a:lstStyle/>
            <a:p>
              <a:endParaRPr/>
            </a:p>
          </p:txBody>
        </p:sp>
        <p:sp>
          <p:nvSpPr>
            <p:cNvPr id="105" name="object 105"/>
            <p:cNvSpPr/>
            <p:nvPr/>
          </p:nvSpPr>
          <p:spPr>
            <a:xfrm>
              <a:off x="1826895" y="2311527"/>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106" name="object 106"/>
            <p:cNvSpPr/>
            <p:nvPr/>
          </p:nvSpPr>
          <p:spPr>
            <a:xfrm>
              <a:off x="1826895" y="2311527"/>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107" name="object 107"/>
            <p:cNvSpPr/>
            <p:nvPr/>
          </p:nvSpPr>
          <p:spPr>
            <a:xfrm>
              <a:off x="1255458" y="2305431"/>
              <a:ext cx="88900" cy="88900"/>
            </a:xfrm>
            <a:custGeom>
              <a:avLst/>
              <a:gdLst/>
              <a:ahLst/>
              <a:cxnLst/>
              <a:rect l="l" t="t" r="r" b="b"/>
              <a:pathLst>
                <a:path w="88900" h="88900">
                  <a:moveTo>
                    <a:pt x="44132" y="0"/>
                  </a:moveTo>
                  <a:lnTo>
                    <a:pt x="0" y="44196"/>
                  </a:lnTo>
                  <a:lnTo>
                    <a:pt x="44132" y="88392"/>
                  </a:lnTo>
                  <a:lnTo>
                    <a:pt x="88328" y="44196"/>
                  </a:lnTo>
                  <a:lnTo>
                    <a:pt x="44132" y="0"/>
                  </a:lnTo>
                  <a:close/>
                </a:path>
              </a:pathLst>
            </a:custGeom>
            <a:solidFill>
              <a:srgbClr val="EFAC00"/>
            </a:solidFill>
          </p:spPr>
          <p:txBody>
            <a:bodyPr wrap="square" lIns="0" tIns="0" rIns="0" bIns="0" rtlCol="0"/>
            <a:lstStyle/>
            <a:p>
              <a:endParaRPr/>
            </a:p>
          </p:txBody>
        </p:sp>
        <p:sp>
          <p:nvSpPr>
            <p:cNvPr id="108" name="object 108"/>
            <p:cNvSpPr/>
            <p:nvPr/>
          </p:nvSpPr>
          <p:spPr>
            <a:xfrm>
              <a:off x="1255458" y="2305431"/>
              <a:ext cx="88900" cy="88900"/>
            </a:xfrm>
            <a:custGeom>
              <a:avLst/>
              <a:gdLst/>
              <a:ahLst/>
              <a:cxnLst/>
              <a:rect l="l" t="t" r="r" b="b"/>
              <a:pathLst>
                <a:path w="88900" h="88900">
                  <a:moveTo>
                    <a:pt x="44132" y="0"/>
                  </a:moveTo>
                  <a:lnTo>
                    <a:pt x="88328" y="44196"/>
                  </a:lnTo>
                  <a:lnTo>
                    <a:pt x="44132" y="88392"/>
                  </a:lnTo>
                  <a:lnTo>
                    <a:pt x="0" y="44196"/>
                  </a:lnTo>
                  <a:lnTo>
                    <a:pt x="44132" y="0"/>
                  </a:lnTo>
                  <a:close/>
                </a:path>
              </a:pathLst>
            </a:custGeom>
            <a:ln w="6096">
              <a:solidFill>
                <a:srgbClr val="EFAC00"/>
              </a:solidFill>
            </a:ln>
          </p:spPr>
          <p:txBody>
            <a:bodyPr wrap="square" lIns="0" tIns="0" rIns="0" bIns="0" rtlCol="0"/>
            <a:lstStyle/>
            <a:p>
              <a:endParaRPr/>
            </a:p>
          </p:txBody>
        </p:sp>
        <p:sp>
          <p:nvSpPr>
            <p:cNvPr id="109" name="object 109"/>
            <p:cNvSpPr/>
            <p:nvPr/>
          </p:nvSpPr>
          <p:spPr>
            <a:xfrm>
              <a:off x="1241742" y="2313050"/>
              <a:ext cx="88900" cy="88900"/>
            </a:xfrm>
            <a:custGeom>
              <a:avLst/>
              <a:gdLst/>
              <a:ahLst/>
              <a:cxnLst/>
              <a:rect l="l" t="t" r="r" b="b"/>
              <a:pathLst>
                <a:path w="88900" h="88900">
                  <a:moveTo>
                    <a:pt x="44132" y="0"/>
                  </a:moveTo>
                  <a:lnTo>
                    <a:pt x="0" y="44196"/>
                  </a:lnTo>
                  <a:lnTo>
                    <a:pt x="44132" y="88391"/>
                  </a:lnTo>
                  <a:lnTo>
                    <a:pt x="88328" y="44196"/>
                  </a:lnTo>
                  <a:lnTo>
                    <a:pt x="44132" y="0"/>
                  </a:lnTo>
                  <a:close/>
                </a:path>
              </a:pathLst>
            </a:custGeom>
            <a:solidFill>
              <a:srgbClr val="EFAC00"/>
            </a:solidFill>
          </p:spPr>
          <p:txBody>
            <a:bodyPr wrap="square" lIns="0" tIns="0" rIns="0" bIns="0" rtlCol="0"/>
            <a:lstStyle/>
            <a:p>
              <a:endParaRPr/>
            </a:p>
          </p:txBody>
        </p:sp>
        <p:sp>
          <p:nvSpPr>
            <p:cNvPr id="110" name="object 110"/>
            <p:cNvSpPr/>
            <p:nvPr/>
          </p:nvSpPr>
          <p:spPr>
            <a:xfrm>
              <a:off x="1241742" y="2313050"/>
              <a:ext cx="88900" cy="88900"/>
            </a:xfrm>
            <a:custGeom>
              <a:avLst/>
              <a:gdLst/>
              <a:ahLst/>
              <a:cxnLst/>
              <a:rect l="l" t="t" r="r" b="b"/>
              <a:pathLst>
                <a:path w="88900" h="88900">
                  <a:moveTo>
                    <a:pt x="44132" y="0"/>
                  </a:moveTo>
                  <a:lnTo>
                    <a:pt x="88328" y="44196"/>
                  </a:lnTo>
                  <a:lnTo>
                    <a:pt x="44132" y="88391"/>
                  </a:lnTo>
                  <a:lnTo>
                    <a:pt x="0" y="44196"/>
                  </a:lnTo>
                  <a:lnTo>
                    <a:pt x="44132" y="0"/>
                  </a:lnTo>
                  <a:close/>
                </a:path>
              </a:pathLst>
            </a:custGeom>
            <a:ln w="6096">
              <a:solidFill>
                <a:srgbClr val="EFAC00"/>
              </a:solidFill>
            </a:ln>
          </p:spPr>
          <p:txBody>
            <a:bodyPr wrap="square" lIns="0" tIns="0" rIns="0" bIns="0" rtlCol="0"/>
            <a:lstStyle/>
            <a:p>
              <a:endParaRPr/>
            </a:p>
          </p:txBody>
        </p:sp>
        <p:sp>
          <p:nvSpPr>
            <p:cNvPr id="111" name="object 111"/>
            <p:cNvSpPr/>
            <p:nvPr/>
          </p:nvSpPr>
          <p:spPr>
            <a:xfrm>
              <a:off x="2043302" y="2308478"/>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112" name="object 112"/>
            <p:cNvSpPr/>
            <p:nvPr/>
          </p:nvSpPr>
          <p:spPr>
            <a:xfrm>
              <a:off x="2043302" y="2308478"/>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113" name="object 113"/>
            <p:cNvSpPr/>
            <p:nvPr/>
          </p:nvSpPr>
          <p:spPr>
            <a:xfrm>
              <a:off x="1404747" y="2288666"/>
              <a:ext cx="94487" cy="94488"/>
            </a:xfrm>
            <a:prstGeom prst="rect">
              <a:avLst/>
            </a:prstGeom>
            <a:blipFill>
              <a:blip r:embed="rId6" cstate="print"/>
              <a:stretch>
                <a:fillRect/>
              </a:stretch>
            </a:blipFill>
          </p:spPr>
          <p:txBody>
            <a:bodyPr wrap="square" lIns="0" tIns="0" rIns="0" bIns="0" rtlCol="0"/>
            <a:lstStyle/>
            <a:p>
              <a:endParaRPr/>
            </a:p>
          </p:txBody>
        </p:sp>
        <p:sp>
          <p:nvSpPr>
            <p:cNvPr id="114" name="object 114"/>
            <p:cNvSpPr/>
            <p:nvPr/>
          </p:nvSpPr>
          <p:spPr>
            <a:xfrm>
              <a:off x="1979295" y="2302383"/>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115" name="object 115"/>
            <p:cNvSpPr/>
            <p:nvPr/>
          </p:nvSpPr>
          <p:spPr>
            <a:xfrm>
              <a:off x="1979295" y="2302383"/>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116" name="object 116"/>
            <p:cNvSpPr/>
            <p:nvPr/>
          </p:nvSpPr>
          <p:spPr>
            <a:xfrm>
              <a:off x="1915287" y="2294762"/>
              <a:ext cx="88900" cy="88900"/>
            </a:xfrm>
            <a:custGeom>
              <a:avLst/>
              <a:gdLst/>
              <a:ahLst/>
              <a:cxnLst/>
              <a:rect l="l" t="t" r="r" b="b"/>
              <a:pathLst>
                <a:path w="88900" h="88900">
                  <a:moveTo>
                    <a:pt x="44195" y="0"/>
                  </a:moveTo>
                  <a:lnTo>
                    <a:pt x="0" y="44196"/>
                  </a:lnTo>
                  <a:lnTo>
                    <a:pt x="44195" y="88391"/>
                  </a:lnTo>
                  <a:lnTo>
                    <a:pt x="88392" y="44196"/>
                  </a:lnTo>
                  <a:lnTo>
                    <a:pt x="44195" y="0"/>
                  </a:lnTo>
                  <a:close/>
                </a:path>
              </a:pathLst>
            </a:custGeom>
            <a:solidFill>
              <a:srgbClr val="EFAC00"/>
            </a:solidFill>
          </p:spPr>
          <p:txBody>
            <a:bodyPr wrap="square" lIns="0" tIns="0" rIns="0" bIns="0" rtlCol="0"/>
            <a:lstStyle/>
            <a:p>
              <a:endParaRPr/>
            </a:p>
          </p:txBody>
        </p:sp>
        <p:sp>
          <p:nvSpPr>
            <p:cNvPr id="117" name="object 117"/>
            <p:cNvSpPr/>
            <p:nvPr/>
          </p:nvSpPr>
          <p:spPr>
            <a:xfrm>
              <a:off x="1915287" y="2294762"/>
              <a:ext cx="88900" cy="88900"/>
            </a:xfrm>
            <a:custGeom>
              <a:avLst/>
              <a:gdLst/>
              <a:ahLst/>
              <a:cxnLst/>
              <a:rect l="l" t="t" r="r" b="b"/>
              <a:pathLst>
                <a:path w="88900" h="88900">
                  <a:moveTo>
                    <a:pt x="44195" y="0"/>
                  </a:moveTo>
                  <a:lnTo>
                    <a:pt x="88392" y="44196"/>
                  </a:lnTo>
                  <a:lnTo>
                    <a:pt x="44195" y="88391"/>
                  </a:lnTo>
                  <a:lnTo>
                    <a:pt x="0" y="44196"/>
                  </a:lnTo>
                  <a:lnTo>
                    <a:pt x="44195" y="0"/>
                  </a:lnTo>
                  <a:close/>
                </a:path>
              </a:pathLst>
            </a:custGeom>
            <a:ln w="6096">
              <a:solidFill>
                <a:srgbClr val="EFAC00"/>
              </a:solidFill>
            </a:ln>
          </p:spPr>
          <p:txBody>
            <a:bodyPr wrap="square" lIns="0" tIns="0" rIns="0" bIns="0" rtlCol="0"/>
            <a:lstStyle/>
            <a:p>
              <a:endParaRPr/>
            </a:p>
          </p:txBody>
        </p:sp>
        <p:sp>
          <p:nvSpPr>
            <p:cNvPr id="118" name="object 118"/>
            <p:cNvSpPr/>
            <p:nvPr/>
          </p:nvSpPr>
          <p:spPr>
            <a:xfrm>
              <a:off x="1979295" y="2282570"/>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119" name="object 119"/>
            <p:cNvSpPr/>
            <p:nvPr/>
          </p:nvSpPr>
          <p:spPr>
            <a:xfrm>
              <a:off x="1979295" y="2282570"/>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120" name="object 120"/>
            <p:cNvSpPr/>
            <p:nvPr/>
          </p:nvSpPr>
          <p:spPr>
            <a:xfrm>
              <a:off x="1712595" y="2287143"/>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121" name="object 121"/>
            <p:cNvSpPr/>
            <p:nvPr/>
          </p:nvSpPr>
          <p:spPr>
            <a:xfrm>
              <a:off x="1712595" y="2287143"/>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122" name="object 122"/>
            <p:cNvSpPr/>
            <p:nvPr/>
          </p:nvSpPr>
          <p:spPr>
            <a:xfrm>
              <a:off x="1548002" y="2277999"/>
              <a:ext cx="88900" cy="88900"/>
            </a:xfrm>
            <a:custGeom>
              <a:avLst/>
              <a:gdLst/>
              <a:ahLst/>
              <a:cxnLst/>
              <a:rect l="l" t="t" r="r" b="b"/>
              <a:pathLst>
                <a:path w="88900" h="88900">
                  <a:moveTo>
                    <a:pt x="44196" y="0"/>
                  </a:moveTo>
                  <a:lnTo>
                    <a:pt x="0" y="44196"/>
                  </a:lnTo>
                  <a:lnTo>
                    <a:pt x="44196" y="88391"/>
                  </a:lnTo>
                  <a:lnTo>
                    <a:pt x="88391" y="44196"/>
                  </a:lnTo>
                  <a:lnTo>
                    <a:pt x="44196" y="0"/>
                  </a:lnTo>
                  <a:close/>
                </a:path>
              </a:pathLst>
            </a:custGeom>
            <a:solidFill>
              <a:srgbClr val="EFAC00"/>
            </a:solidFill>
          </p:spPr>
          <p:txBody>
            <a:bodyPr wrap="square" lIns="0" tIns="0" rIns="0" bIns="0" rtlCol="0"/>
            <a:lstStyle/>
            <a:p>
              <a:endParaRPr/>
            </a:p>
          </p:txBody>
        </p:sp>
        <p:sp>
          <p:nvSpPr>
            <p:cNvPr id="123" name="object 123"/>
            <p:cNvSpPr/>
            <p:nvPr/>
          </p:nvSpPr>
          <p:spPr>
            <a:xfrm>
              <a:off x="1548002" y="2277999"/>
              <a:ext cx="88900" cy="88900"/>
            </a:xfrm>
            <a:custGeom>
              <a:avLst/>
              <a:gdLst/>
              <a:ahLst/>
              <a:cxnLst/>
              <a:rect l="l" t="t" r="r" b="b"/>
              <a:pathLst>
                <a:path w="88900" h="88900">
                  <a:moveTo>
                    <a:pt x="44196" y="0"/>
                  </a:moveTo>
                  <a:lnTo>
                    <a:pt x="88391" y="44196"/>
                  </a:lnTo>
                  <a:lnTo>
                    <a:pt x="44196" y="88391"/>
                  </a:lnTo>
                  <a:lnTo>
                    <a:pt x="0" y="44196"/>
                  </a:lnTo>
                  <a:lnTo>
                    <a:pt x="44196" y="0"/>
                  </a:lnTo>
                  <a:close/>
                </a:path>
              </a:pathLst>
            </a:custGeom>
            <a:ln w="6096">
              <a:solidFill>
                <a:srgbClr val="EFAC00"/>
              </a:solidFill>
            </a:ln>
          </p:spPr>
          <p:txBody>
            <a:bodyPr wrap="square" lIns="0" tIns="0" rIns="0" bIns="0" rtlCol="0"/>
            <a:lstStyle/>
            <a:p>
              <a:endParaRPr/>
            </a:p>
          </p:txBody>
        </p:sp>
        <p:sp>
          <p:nvSpPr>
            <p:cNvPr id="124" name="object 124"/>
            <p:cNvSpPr/>
            <p:nvPr/>
          </p:nvSpPr>
          <p:spPr>
            <a:xfrm>
              <a:off x="1788795" y="2270378"/>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125" name="object 125"/>
            <p:cNvSpPr/>
            <p:nvPr/>
          </p:nvSpPr>
          <p:spPr>
            <a:xfrm>
              <a:off x="1788795" y="2270378"/>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126" name="object 126"/>
            <p:cNvSpPr/>
            <p:nvPr/>
          </p:nvSpPr>
          <p:spPr>
            <a:xfrm>
              <a:off x="1776602" y="2264283"/>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127" name="object 127"/>
            <p:cNvSpPr/>
            <p:nvPr/>
          </p:nvSpPr>
          <p:spPr>
            <a:xfrm>
              <a:off x="1776602" y="2264283"/>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128" name="object 128"/>
            <p:cNvSpPr/>
            <p:nvPr/>
          </p:nvSpPr>
          <p:spPr>
            <a:xfrm>
              <a:off x="2157602" y="2244470"/>
              <a:ext cx="88900" cy="88900"/>
            </a:xfrm>
            <a:custGeom>
              <a:avLst/>
              <a:gdLst/>
              <a:ahLst/>
              <a:cxnLst/>
              <a:rect l="l" t="t" r="r" b="b"/>
              <a:pathLst>
                <a:path w="88900" h="88900">
                  <a:moveTo>
                    <a:pt x="44196" y="0"/>
                  </a:moveTo>
                  <a:lnTo>
                    <a:pt x="0" y="44195"/>
                  </a:lnTo>
                  <a:lnTo>
                    <a:pt x="44196" y="88391"/>
                  </a:lnTo>
                  <a:lnTo>
                    <a:pt x="88392" y="44195"/>
                  </a:lnTo>
                  <a:lnTo>
                    <a:pt x="44196" y="0"/>
                  </a:lnTo>
                  <a:close/>
                </a:path>
              </a:pathLst>
            </a:custGeom>
            <a:solidFill>
              <a:srgbClr val="EFAC00"/>
            </a:solidFill>
          </p:spPr>
          <p:txBody>
            <a:bodyPr wrap="square" lIns="0" tIns="0" rIns="0" bIns="0" rtlCol="0"/>
            <a:lstStyle/>
            <a:p>
              <a:endParaRPr/>
            </a:p>
          </p:txBody>
        </p:sp>
        <p:sp>
          <p:nvSpPr>
            <p:cNvPr id="129" name="object 129"/>
            <p:cNvSpPr/>
            <p:nvPr/>
          </p:nvSpPr>
          <p:spPr>
            <a:xfrm>
              <a:off x="2157602" y="2244470"/>
              <a:ext cx="88900" cy="88900"/>
            </a:xfrm>
            <a:custGeom>
              <a:avLst/>
              <a:gdLst/>
              <a:ahLst/>
              <a:cxnLst/>
              <a:rect l="l" t="t" r="r" b="b"/>
              <a:pathLst>
                <a:path w="88900" h="88900">
                  <a:moveTo>
                    <a:pt x="44196" y="0"/>
                  </a:moveTo>
                  <a:lnTo>
                    <a:pt x="88392" y="44195"/>
                  </a:lnTo>
                  <a:lnTo>
                    <a:pt x="44196" y="88391"/>
                  </a:lnTo>
                  <a:lnTo>
                    <a:pt x="0" y="44195"/>
                  </a:lnTo>
                  <a:lnTo>
                    <a:pt x="44196" y="0"/>
                  </a:lnTo>
                  <a:close/>
                </a:path>
              </a:pathLst>
            </a:custGeom>
            <a:ln w="6096">
              <a:solidFill>
                <a:srgbClr val="EFAC00"/>
              </a:solidFill>
            </a:ln>
          </p:spPr>
          <p:txBody>
            <a:bodyPr wrap="square" lIns="0" tIns="0" rIns="0" bIns="0" rtlCol="0"/>
            <a:lstStyle/>
            <a:p>
              <a:endParaRPr/>
            </a:p>
          </p:txBody>
        </p:sp>
        <p:sp>
          <p:nvSpPr>
            <p:cNvPr id="130" name="object 130"/>
            <p:cNvSpPr/>
            <p:nvPr/>
          </p:nvSpPr>
          <p:spPr>
            <a:xfrm>
              <a:off x="1890902" y="2232278"/>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131" name="object 131"/>
            <p:cNvSpPr/>
            <p:nvPr/>
          </p:nvSpPr>
          <p:spPr>
            <a:xfrm>
              <a:off x="1890902" y="2232278"/>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132" name="object 132"/>
            <p:cNvSpPr/>
            <p:nvPr/>
          </p:nvSpPr>
          <p:spPr>
            <a:xfrm>
              <a:off x="2297810" y="2217038"/>
              <a:ext cx="88900" cy="88900"/>
            </a:xfrm>
            <a:custGeom>
              <a:avLst/>
              <a:gdLst/>
              <a:ahLst/>
              <a:cxnLst/>
              <a:rect l="l" t="t" r="r" b="b"/>
              <a:pathLst>
                <a:path w="88900" h="88900">
                  <a:moveTo>
                    <a:pt x="44195" y="0"/>
                  </a:moveTo>
                  <a:lnTo>
                    <a:pt x="0" y="44196"/>
                  </a:lnTo>
                  <a:lnTo>
                    <a:pt x="44195" y="88391"/>
                  </a:lnTo>
                  <a:lnTo>
                    <a:pt x="88391" y="44196"/>
                  </a:lnTo>
                  <a:lnTo>
                    <a:pt x="44195" y="0"/>
                  </a:lnTo>
                  <a:close/>
                </a:path>
              </a:pathLst>
            </a:custGeom>
            <a:solidFill>
              <a:srgbClr val="EFAC00"/>
            </a:solidFill>
          </p:spPr>
          <p:txBody>
            <a:bodyPr wrap="square" lIns="0" tIns="0" rIns="0" bIns="0" rtlCol="0"/>
            <a:lstStyle/>
            <a:p>
              <a:endParaRPr/>
            </a:p>
          </p:txBody>
        </p:sp>
        <p:sp>
          <p:nvSpPr>
            <p:cNvPr id="133" name="object 133"/>
            <p:cNvSpPr/>
            <p:nvPr/>
          </p:nvSpPr>
          <p:spPr>
            <a:xfrm>
              <a:off x="2297810" y="2217038"/>
              <a:ext cx="88900" cy="88900"/>
            </a:xfrm>
            <a:custGeom>
              <a:avLst/>
              <a:gdLst/>
              <a:ahLst/>
              <a:cxnLst/>
              <a:rect l="l" t="t" r="r" b="b"/>
              <a:pathLst>
                <a:path w="88900" h="88900">
                  <a:moveTo>
                    <a:pt x="44195" y="0"/>
                  </a:moveTo>
                  <a:lnTo>
                    <a:pt x="88391" y="44196"/>
                  </a:lnTo>
                  <a:lnTo>
                    <a:pt x="44195" y="88391"/>
                  </a:lnTo>
                  <a:lnTo>
                    <a:pt x="0" y="44196"/>
                  </a:lnTo>
                  <a:lnTo>
                    <a:pt x="44195" y="0"/>
                  </a:lnTo>
                  <a:close/>
                </a:path>
              </a:pathLst>
            </a:custGeom>
            <a:ln w="6096">
              <a:solidFill>
                <a:srgbClr val="EFAC00"/>
              </a:solidFill>
            </a:ln>
          </p:spPr>
          <p:txBody>
            <a:bodyPr wrap="square" lIns="0" tIns="0" rIns="0" bIns="0" rtlCol="0"/>
            <a:lstStyle/>
            <a:p>
              <a:endParaRPr/>
            </a:p>
          </p:txBody>
        </p:sp>
        <p:sp>
          <p:nvSpPr>
            <p:cNvPr id="134" name="object 134"/>
            <p:cNvSpPr/>
            <p:nvPr/>
          </p:nvSpPr>
          <p:spPr>
            <a:xfrm>
              <a:off x="2221610" y="2174366"/>
              <a:ext cx="88900" cy="88900"/>
            </a:xfrm>
            <a:custGeom>
              <a:avLst/>
              <a:gdLst/>
              <a:ahLst/>
              <a:cxnLst/>
              <a:rect l="l" t="t" r="r" b="b"/>
              <a:pathLst>
                <a:path w="88900" h="88900">
                  <a:moveTo>
                    <a:pt x="44195" y="0"/>
                  </a:moveTo>
                  <a:lnTo>
                    <a:pt x="0" y="44196"/>
                  </a:lnTo>
                  <a:lnTo>
                    <a:pt x="44195" y="88392"/>
                  </a:lnTo>
                  <a:lnTo>
                    <a:pt x="88391" y="44196"/>
                  </a:lnTo>
                  <a:lnTo>
                    <a:pt x="44195" y="0"/>
                  </a:lnTo>
                  <a:close/>
                </a:path>
              </a:pathLst>
            </a:custGeom>
            <a:solidFill>
              <a:srgbClr val="EFAC00"/>
            </a:solidFill>
          </p:spPr>
          <p:txBody>
            <a:bodyPr wrap="square" lIns="0" tIns="0" rIns="0" bIns="0" rtlCol="0"/>
            <a:lstStyle/>
            <a:p>
              <a:endParaRPr/>
            </a:p>
          </p:txBody>
        </p:sp>
        <p:sp>
          <p:nvSpPr>
            <p:cNvPr id="135" name="object 135"/>
            <p:cNvSpPr/>
            <p:nvPr/>
          </p:nvSpPr>
          <p:spPr>
            <a:xfrm>
              <a:off x="2221610" y="2174366"/>
              <a:ext cx="88900" cy="88900"/>
            </a:xfrm>
            <a:custGeom>
              <a:avLst/>
              <a:gdLst/>
              <a:ahLst/>
              <a:cxnLst/>
              <a:rect l="l" t="t" r="r" b="b"/>
              <a:pathLst>
                <a:path w="88900" h="88900">
                  <a:moveTo>
                    <a:pt x="44195" y="0"/>
                  </a:moveTo>
                  <a:lnTo>
                    <a:pt x="88391"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136" name="object 136"/>
            <p:cNvSpPr/>
            <p:nvPr/>
          </p:nvSpPr>
          <p:spPr>
            <a:xfrm>
              <a:off x="2471547" y="2050922"/>
              <a:ext cx="184404" cy="152400"/>
            </a:xfrm>
            <a:prstGeom prst="rect">
              <a:avLst/>
            </a:prstGeom>
            <a:blipFill>
              <a:blip r:embed="rId8" cstate="print"/>
              <a:stretch>
                <a:fillRect/>
              </a:stretch>
            </a:blipFill>
          </p:spPr>
          <p:txBody>
            <a:bodyPr wrap="square" lIns="0" tIns="0" rIns="0" bIns="0" rtlCol="0"/>
            <a:lstStyle/>
            <a:p>
              <a:endParaRPr/>
            </a:p>
          </p:txBody>
        </p:sp>
        <p:sp>
          <p:nvSpPr>
            <p:cNvPr id="137" name="object 137"/>
            <p:cNvSpPr/>
            <p:nvPr/>
          </p:nvSpPr>
          <p:spPr>
            <a:xfrm>
              <a:off x="3158870" y="1959483"/>
              <a:ext cx="94488" cy="94488"/>
            </a:xfrm>
            <a:prstGeom prst="rect">
              <a:avLst/>
            </a:prstGeom>
            <a:blipFill>
              <a:blip r:embed="rId2" cstate="print"/>
              <a:stretch>
                <a:fillRect/>
              </a:stretch>
            </a:blipFill>
          </p:spPr>
          <p:txBody>
            <a:bodyPr wrap="square" lIns="0" tIns="0" rIns="0" bIns="0" rtlCol="0"/>
            <a:lstStyle/>
            <a:p>
              <a:endParaRPr/>
            </a:p>
          </p:txBody>
        </p:sp>
        <p:sp>
          <p:nvSpPr>
            <p:cNvPr id="138" name="object 138"/>
            <p:cNvSpPr/>
            <p:nvPr/>
          </p:nvSpPr>
          <p:spPr>
            <a:xfrm>
              <a:off x="2398394" y="1775078"/>
              <a:ext cx="88900" cy="88900"/>
            </a:xfrm>
            <a:custGeom>
              <a:avLst/>
              <a:gdLst/>
              <a:ahLst/>
              <a:cxnLst/>
              <a:rect l="l" t="t" r="r" b="b"/>
              <a:pathLst>
                <a:path w="88900" h="88900">
                  <a:moveTo>
                    <a:pt x="44196" y="0"/>
                  </a:moveTo>
                  <a:lnTo>
                    <a:pt x="0" y="44196"/>
                  </a:lnTo>
                  <a:lnTo>
                    <a:pt x="44196" y="88392"/>
                  </a:lnTo>
                  <a:lnTo>
                    <a:pt x="88392" y="44196"/>
                  </a:lnTo>
                  <a:lnTo>
                    <a:pt x="44196" y="0"/>
                  </a:lnTo>
                  <a:close/>
                </a:path>
              </a:pathLst>
            </a:custGeom>
            <a:solidFill>
              <a:srgbClr val="EFAC00"/>
            </a:solidFill>
          </p:spPr>
          <p:txBody>
            <a:bodyPr wrap="square" lIns="0" tIns="0" rIns="0" bIns="0" rtlCol="0"/>
            <a:lstStyle/>
            <a:p>
              <a:endParaRPr/>
            </a:p>
          </p:txBody>
        </p:sp>
        <p:sp>
          <p:nvSpPr>
            <p:cNvPr id="139" name="object 139"/>
            <p:cNvSpPr/>
            <p:nvPr/>
          </p:nvSpPr>
          <p:spPr>
            <a:xfrm>
              <a:off x="2398394" y="1775078"/>
              <a:ext cx="88900" cy="88900"/>
            </a:xfrm>
            <a:custGeom>
              <a:avLst/>
              <a:gdLst/>
              <a:ahLst/>
              <a:cxnLst/>
              <a:rect l="l" t="t" r="r" b="b"/>
              <a:pathLst>
                <a:path w="88900" h="88900">
                  <a:moveTo>
                    <a:pt x="44196" y="0"/>
                  </a:moveTo>
                  <a:lnTo>
                    <a:pt x="88392" y="44196"/>
                  </a:lnTo>
                  <a:lnTo>
                    <a:pt x="44196" y="88392"/>
                  </a:lnTo>
                  <a:lnTo>
                    <a:pt x="0" y="44196"/>
                  </a:lnTo>
                  <a:lnTo>
                    <a:pt x="44196" y="0"/>
                  </a:lnTo>
                  <a:close/>
                </a:path>
              </a:pathLst>
            </a:custGeom>
            <a:ln w="6096">
              <a:solidFill>
                <a:srgbClr val="EFAC00"/>
              </a:solidFill>
            </a:ln>
          </p:spPr>
          <p:txBody>
            <a:bodyPr wrap="square" lIns="0" tIns="0" rIns="0" bIns="0" rtlCol="0"/>
            <a:lstStyle/>
            <a:p>
              <a:endParaRPr/>
            </a:p>
          </p:txBody>
        </p:sp>
        <p:sp>
          <p:nvSpPr>
            <p:cNvPr id="140" name="object 140"/>
            <p:cNvSpPr/>
            <p:nvPr/>
          </p:nvSpPr>
          <p:spPr>
            <a:xfrm>
              <a:off x="3273170" y="1625727"/>
              <a:ext cx="156972" cy="147828"/>
            </a:xfrm>
            <a:prstGeom prst="rect">
              <a:avLst/>
            </a:prstGeom>
            <a:blipFill>
              <a:blip r:embed="rId9" cstate="print"/>
              <a:stretch>
                <a:fillRect/>
              </a:stretch>
            </a:blipFill>
          </p:spPr>
          <p:txBody>
            <a:bodyPr wrap="square" lIns="0" tIns="0" rIns="0" bIns="0" rtlCol="0"/>
            <a:lstStyle/>
            <a:p>
              <a:endParaRPr/>
            </a:p>
          </p:txBody>
        </p:sp>
        <p:sp>
          <p:nvSpPr>
            <p:cNvPr id="141" name="object 141"/>
            <p:cNvSpPr/>
            <p:nvPr/>
          </p:nvSpPr>
          <p:spPr>
            <a:xfrm>
              <a:off x="3832478" y="1404747"/>
              <a:ext cx="94488" cy="94487"/>
            </a:xfrm>
            <a:prstGeom prst="rect">
              <a:avLst/>
            </a:prstGeom>
            <a:blipFill>
              <a:blip r:embed="rId2" cstate="print"/>
              <a:stretch>
                <a:fillRect/>
              </a:stretch>
            </a:blipFill>
          </p:spPr>
          <p:txBody>
            <a:bodyPr wrap="square" lIns="0" tIns="0" rIns="0" bIns="0" rtlCol="0"/>
            <a:lstStyle/>
            <a:p>
              <a:endParaRPr/>
            </a:p>
          </p:txBody>
        </p:sp>
        <p:sp>
          <p:nvSpPr>
            <p:cNvPr id="142" name="object 142"/>
            <p:cNvSpPr/>
            <p:nvPr/>
          </p:nvSpPr>
          <p:spPr>
            <a:xfrm>
              <a:off x="2968370" y="1302638"/>
              <a:ext cx="94488" cy="94487"/>
            </a:xfrm>
            <a:prstGeom prst="rect">
              <a:avLst/>
            </a:prstGeom>
            <a:blipFill>
              <a:blip r:embed="rId6" cstate="print"/>
              <a:stretch>
                <a:fillRect/>
              </a:stretch>
            </a:blipFill>
          </p:spPr>
          <p:txBody>
            <a:bodyPr wrap="square" lIns="0" tIns="0" rIns="0" bIns="0" rtlCol="0"/>
            <a:lstStyle/>
            <a:p>
              <a:endParaRPr/>
            </a:p>
          </p:txBody>
        </p:sp>
        <p:sp>
          <p:nvSpPr>
            <p:cNvPr id="143" name="object 143"/>
            <p:cNvSpPr/>
            <p:nvPr/>
          </p:nvSpPr>
          <p:spPr>
            <a:xfrm>
              <a:off x="2764154" y="1263015"/>
              <a:ext cx="94488" cy="94487"/>
            </a:xfrm>
            <a:prstGeom prst="rect">
              <a:avLst/>
            </a:prstGeom>
            <a:blipFill>
              <a:blip r:embed="rId2" cstate="print"/>
              <a:stretch>
                <a:fillRect/>
              </a:stretch>
            </a:blipFill>
          </p:spPr>
          <p:txBody>
            <a:bodyPr wrap="square" lIns="0" tIns="0" rIns="0" bIns="0" rtlCol="0"/>
            <a:lstStyle/>
            <a:p>
              <a:endParaRPr/>
            </a:p>
          </p:txBody>
        </p:sp>
        <p:sp>
          <p:nvSpPr>
            <p:cNvPr id="144" name="object 144"/>
            <p:cNvSpPr/>
            <p:nvPr/>
          </p:nvSpPr>
          <p:spPr>
            <a:xfrm>
              <a:off x="2561463" y="1448943"/>
              <a:ext cx="94487" cy="94488"/>
            </a:xfrm>
            <a:prstGeom prst="rect">
              <a:avLst/>
            </a:prstGeom>
            <a:blipFill>
              <a:blip r:embed="rId2" cstate="print"/>
              <a:stretch>
                <a:fillRect/>
              </a:stretch>
            </a:blipFill>
          </p:spPr>
          <p:txBody>
            <a:bodyPr wrap="square" lIns="0" tIns="0" rIns="0" bIns="0" rtlCol="0"/>
            <a:lstStyle/>
            <a:p>
              <a:endParaRPr/>
            </a:p>
          </p:txBody>
        </p:sp>
        <p:sp>
          <p:nvSpPr>
            <p:cNvPr id="145" name="object 145"/>
            <p:cNvSpPr/>
            <p:nvPr/>
          </p:nvSpPr>
          <p:spPr>
            <a:xfrm>
              <a:off x="4149470" y="1337690"/>
              <a:ext cx="94487" cy="94487"/>
            </a:xfrm>
            <a:prstGeom prst="rect">
              <a:avLst/>
            </a:prstGeom>
            <a:blipFill>
              <a:blip r:embed="rId2" cstate="print"/>
              <a:stretch>
                <a:fillRect/>
              </a:stretch>
            </a:blipFill>
          </p:spPr>
          <p:txBody>
            <a:bodyPr wrap="square" lIns="0" tIns="0" rIns="0" bIns="0" rtlCol="0"/>
            <a:lstStyle/>
            <a:p>
              <a:endParaRPr/>
            </a:p>
          </p:txBody>
        </p:sp>
        <p:sp>
          <p:nvSpPr>
            <p:cNvPr id="146" name="object 146"/>
            <p:cNvSpPr/>
            <p:nvPr/>
          </p:nvSpPr>
          <p:spPr>
            <a:xfrm>
              <a:off x="3221354" y="993266"/>
              <a:ext cx="196596" cy="176784"/>
            </a:xfrm>
            <a:prstGeom prst="rect">
              <a:avLst/>
            </a:prstGeom>
            <a:blipFill>
              <a:blip r:embed="rId10" cstate="print"/>
              <a:stretch>
                <a:fillRect/>
              </a:stretch>
            </a:blipFill>
          </p:spPr>
          <p:txBody>
            <a:bodyPr wrap="square" lIns="0" tIns="0" rIns="0" bIns="0" rtlCol="0"/>
            <a:lstStyle/>
            <a:p>
              <a:endParaRPr/>
            </a:p>
          </p:txBody>
        </p:sp>
        <p:sp>
          <p:nvSpPr>
            <p:cNvPr id="147" name="object 147"/>
            <p:cNvSpPr/>
            <p:nvPr/>
          </p:nvSpPr>
          <p:spPr>
            <a:xfrm>
              <a:off x="3666363" y="952118"/>
              <a:ext cx="94487" cy="94488"/>
            </a:xfrm>
            <a:prstGeom prst="rect">
              <a:avLst/>
            </a:prstGeom>
            <a:blipFill>
              <a:blip r:embed="rId2" cstate="print"/>
              <a:stretch>
                <a:fillRect/>
              </a:stretch>
            </a:blipFill>
          </p:spPr>
          <p:txBody>
            <a:bodyPr wrap="square" lIns="0" tIns="0" rIns="0" bIns="0" rtlCol="0"/>
            <a:lstStyle/>
            <a:p>
              <a:endParaRPr/>
            </a:p>
          </p:txBody>
        </p:sp>
        <p:sp>
          <p:nvSpPr>
            <p:cNvPr id="148" name="object 148"/>
            <p:cNvSpPr/>
            <p:nvPr/>
          </p:nvSpPr>
          <p:spPr>
            <a:xfrm>
              <a:off x="3590163" y="1215770"/>
              <a:ext cx="94487" cy="94487"/>
            </a:xfrm>
            <a:prstGeom prst="rect">
              <a:avLst/>
            </a:prstGeom>
            <a:blipFill>
              <a:blip r:embed="rId2" cstate="print"/>
              <a:stretch>
                <a:fillRect/>
              </a:stretch>
            </a:blipFill>
          </p:spPr>
          <p:txBody>
            <a:bodyPr wrap="square" lIns="0" tIns="0" rIns="0" bIns="0" rtlCol="0"/>
            <a:lstStyle/>
            <a:p>
              <a:endParaRPr/>
            </a:p>
          </p:txBody>
        </p:sp>
        <p:sp>
          <p:nvSpPr>
            <p:cNvPr id="149" name="object 149"/>
            <p:cNvSpPr/>
            <p:nvPr/>
          </p:nvSpPr>
          <p:spPr>
            <a:xfrm>
              <a:off x="4085463" y="889634"/>
              <a:ext cx="94487" cy="94487"/>
            </a:xfrm>
            <a:prstGeom prst="rect">
              <a:avLst/>
            </a:prstGeom>
            <a:blipFill>
              <a:blip r:embed="rId2" cstate="print"/>
              <a:stretch>
                <a:fillRect/>
              </a:stretch>
            </a:blipFill>
          </p:spPr>
          <p:txBody>
            <a:bodyPr wrap="square" lIns="0" tIns="0" rIns="0" bIns="0" rtlCol="0"/>
            <a:lstStyle/>
            <a:p>
              <a:endParaRPr/>
            </a:p>
          </p:txBody>
        </p:sp>
        <p:sp>
          <p:nvSpPr>
            <p:cNvPr id="150" name="object 150"/>
            <p:cNvSpPr/>
            <p:nvPr/>
          </p:nvSpPr>
          <p:spPr>
            <a:xfrm>
              <a:off x="3616070" y="822578"/>
              <a:ext cx="94487" cy="94488"/>
            </a:xfrm>
            <a:prstGeom prst="rect">
              <a:avLst/>
            </a:prstGeom>
            <a:blipFill>
              <a:blip r:embed="rId2" cstate="print"/>
              <a:stretch>
                <a:fillRect/>
              </a:stretch>
            </a:blipFill>
          </p:spPr>
          <p:txBody>
            <a:bodyPr wrap="square" lIns="0" tIns="0" rIns="0" bIns="0" rtlCol="0"/>
            <a:lstStyle/>
            <a:p>
              <a:endParaRPr/>
            </a:p>
          </p:txBody>
        </p:sp>
        <p:sp>
          <p:nvSpPr>
            <p:cNvPr id="151" name="object 151"/>
            <p:cNvSpPr/>
            <p:nvPr/>
          </p:nvSpPr>
          <p:spPr>
            <a:xfrm>
              <a:off x="1938146" y="1186815"/>
              <a:ext cx="94488" cy="94487"/>
            </a:xfrm>
            <a:prstGeom prst="rect">
              <a:avLst/>
            </a:prstGeom>
            <a:blipFill>
              <a:blip r:embed="rId2" cstate="print"/>
              <a:stretch>
                <a:fillRect/>
              </a:stretch>
            </a:blipFill>
          </p:spPr>
          <p:txBody>
            <a:bodyPr wrap="square" lIns="0" tIns="0" rIns="0" bIns="0" rtlCol="0"/>
            <a:lstStyle/>
            <a:p>
              <a:endParaRPr/>
            </a:p>
          </p:txBody>
        </p:sp>
        <p:sp>
          <p:nvSpPr>
            <p:cNvPr id="152" name="object 152"/>
            <p:cNvSpPr/>
            <p:nvPr/>
          </p:nvSpPr>
          <p:spPr>
            <a:xfrm>
              <a:off x="2386203" y="1878711"/>
              <a:ext cx="88900" cy="88900"/>
            </a:xfrm>
            <a:custGeom>
              <a:avLst/>
              <a:gdLst/>
              <a:ahLst/>
              <a:cxnLst/>
              <a:rect l="l" t="t" r="r" b="b"/>
              <a:pathLst>
                <a:path w="88900" h="88900">
                  <a:moveTo>
                    <a:pt x="44196" y="0"/>
                  </a:moveTo>
                  <a:lnTo>
                    <a:pt x="0" y="44196"/>
                  </a:lnTo>
                  <a:lnTo>
                    <a:pt x="44196" y="88391"/>
                  </a:lnTo>
                  <a:lnTo>
                    <a:pt x="88392" y="44196"/>
                  </a:lnTo>
                  <a:lnTo>
                    <a:pt x="44196" y="0"/>
                  </a:lnTo>
                  <a:close/>
                </a:path>
              </a:pathLst>
            </a:custGeom>
            <a:solidFill>
              <a:srgbClr val="EFAC00"/>
            </a:solidFill>
          </p:spPr>
          <p:txBody>
            <a:bodyPr wrap="square" lIns="0" tIns="0" rIns="0" bIns="0" rtlCol="0"/>
            <a:lstStyle/>
            <a:p>
              <a:endParaRPr/>
            </a:p>
          </p:txBody>
        </p:sp>
        <p:sp>
          <p:nvSpPr>
            <p:cNvPr id="153" name="object 153"/>
            <p:cNvSpPr/>
            <p:nvPr/>
          </p:nvSpPr>
          <p:spPr>
            <a:xfrm>
              <a:off x="2386203" y="1878711"/>
              <a:ext cx="88900" cy="88900"/>
            </a:xfrm>
            <a:custGeom>
              <a:avLst/>
              <a:gdLst/>
              <a:ahLst/>
              <a:cxnLst/>
              <a:rect l="l" t="t" r="r" b="b"/>
              <a:pathLst>
                <a:path w="88900" h="88900">
                  <a:moveTo>
                    <a:pt x="44196" y="0"/>
                  </a:moveTo>
                  <a:lnTo>
                    <a:pt x="88392" y="44196"/>
                  </a:lnTo>
                  <a:lnTo>
                    <a:pt x="44196" y="88391"/>
                  </a:lnTo>
                  <a:lnTo>
                    <a:pt x="0" y="44196"/>
                  </a:lnTo>
                  <a:lnTo>
                    <a:pt x="44196" y="0"/>
                  </a:lnTo>
                  <a:close/>
                </a:path>
              </a:pathLst>
            </a:custGeom>
            <a:ln w="6096">
              <a:solidFill>
                <a:srgbClr val="EFAC00"/>
              </a:solidFill>
            </a:ln>
          </p:spPr>
          <p:txBody>
            <a:bodyPr wrap="square" lIns="0" tIns="0" rIns="0" bIns="0" rtlCol="0"/>
            <a:lstStyle/>
            <a:p>
              <a:endParaRPr/>
            </a:p>
          </p:txBody>
        </p:sp>
        <p:sp>
          <p:nvSpPr>
            <p:cNvPr id="154" name="object 154"/>
            <p:cNvSpPr/>
            <p:nvPr/>
          </p:nvSpPr>
          <p:spPr>
            <a:xfrm>
              <a:off x="2078354" y="1925955"/>
              <a:ext cx="94488" cy="94488"/>
            </a:xfrm>
            <a:prstGeom prst="rect">
              <a:avLst/>
            </a:prstGeom>
            <a:blipFill>
              <a:blip r:embed="rId2" cstate="print"/>
              <a:stretch>
                <a:fillRect/>
              </a:stretch>
            </a:blipFill>
          </p:spPr>
          <p:txBody>
            <a:bodyPr wrap="square" lIns="0" tIns="0" rIns="0" bIns="0" rtlCol="0"/>
            <a:lstStyle/>
            <a:p>
              <a:endParaRPr/>
            </a:p>
          </p:txBody>
        </p:sp>
        <p:sp>
          <p:nvSpPr>
            <p:cNvPr id="155" name="object 155"/>
            <p:cNvSpPr/>
            <p:nvPr/>
          </p:nvSpPr>
          <p:spPr>
            <a:xfrm>
              <a:off x="2878454" y="1895475"/>
              <a:ext cx="94488" cy="94487"/>
            </a:xfrm>
            <a:prstGeom prst="rect">
              <a:avLst/>
            </a:prstGeom>
            <a:blipFill>
              <a:blip r:embed="rId2" cstate="print"/>
              <a:stretch>
                <a:fillRect/>
              </a:stretch>
            </a:blipFill>
          </p:spPr>
          <p:txBody>
            <a:bodyPr wrap="square" lIns="0" tIns="0" rIns="0" bIns="0" rtlCol="0"/>
            <a:lstStyle/>
            <a:p>
              <a:endParaRPr/>
            </a:p>
          </p:txBody>
        </p:sp>
        <p:sp>
          <p:nvSpPr>
            <p:cNvPr id="156" name="object 156"/>
            <p:cNvSpPr/>
            <p:nvPr/>
          </p:nvSpPr>
          <p:spPr>
            <a:xfrm>
              <a:off x="2585847" y="1799463"/>
              <a:ext cx="94488" cy="94487"/>
            </a:xfrm>
            <a:prstGeom prst="rect">
              <a:avLst/>
            </a:prstGeom>
            <a:blipFill>
              <a:blip r:embed="rId2" cstate="print"/>
              <a:stretch>
                <a:fillRect/>
              </a:stretch>
            </a:blipFill>
          </p:spPr>
          <p:txBody>
            <a:bodyPr wrap="square" lIns="0" tIns="0" rIns="0" bIns="0" rtlCol="0"/>
            <a:lstStyle/>
            <a:p>
              <a:endParaRPr/>
            </a:p>
          </p:txBody>
        </p:sp>
        <p:sp>
          <p:nvSpPr>
            <p:cNvPr id="157" name="object 157"/>
            <p:cNvSpPr/>
            <p:nvPr/>
          </p:nvSpPr>
          <p:spPr>
            <a:xfrm>
              <a:off x="2192654" y="1932050"/>
              <a:ext cx="94488" cy="94487"/>
            </a:xfrm>
            <a:prstGeom prst="rect">
              <a:avLst/>
            </a:prstGeom>
            <a:blipFill>
              <a:blip r:embed="rId2" cstate="print"/>
              <a:stretch>
                <a:fillRect/>
              </a:stretch>
            </a:blipFill>
          </p:spPr>
          <p:txBody>
            <a:bodyPr wrap="square" lIns="0" tIns="0" rIns="0" bIns="0" rtlCol="0"/>
            <a:lstStyle/>
            <a:p>
              <a:endParaRPr/>
            </a:p>
          </p:txBody>
        </p:sp>
        <p:sp>
          <p:nvSpPr>
            <p:cNvPr id="158" name="object 158"/>
            <p:cNvSpPr/>
            <p:nvPr/>
          </p:nvSpPr>
          <p:spPr>
            <a:xfrm>
              <a:off x="1912238" y="2107311"/>
              <a:ext cx="94488" cy="94487"/>
            </a:xfrm>
            <a:prstGeom prst="rect">
              <a:avLst/>
            </a:prstGeom>
            <a:blipFill>
              <a:blip r:embed="rId5" cstate="print"/>
              <a:stretch>
                <a:fillRect/>
              </a:stretch>
            </a:blipFill>
          </p:spPr>
          <p:txBody>
            <a:bodyPr wrap="square" lIns="0" tIns="0" rIns="0" bIns="0" rtlCol="0"/>
            <a:lstStyle/>
            <a:p>
              <a:endParaRPr/>
            </a:p>
          </p:txBody>
        </p:sp>
        <p:sp>
          <p:nvSpPr>
            <p:cNvPr id="159" name="object 159"/>
            <p:cNvSpPr/>
            <p:nvPr/>
          </p:nvSpPr>
          <p:spPr>
            <a:xfrm>
              <a:off x="1610487" y="2232278"/>
              <a:ext cx="88900" cy="88900"/>
            </a:xfrm>
            <a:custGeom>
              <a:avLst/>
              <a:gdLst/>
              <a:ahLst/>
              <a:cxnLst/>
              <a:rect l="l" t="t" r="r" b="b"/>
              <a:pathLst>
                <a:path w="88900" h="88900">
                  <a:moveTo>
                    <a:pt x="44195" y="0"/>
                  </a:moveTo>
                  <a:lnTo>
                    <a:pt x="0" y="44196"/>
                  </a:lnTo>
                  <a:lnTo>
                    <a:pt x="44195" y="88392"/>
                  </a:lnTo>
                  <a:lnTo>
                    <a:pt x="88392" y="44196"/>
                  </a:lnTo>
                  <a:lnTo>
                    <a:pt x="44195" y="0"/>
                  </a:lnTo>
                  <a:close/>
                </a:path>
              </a:pathLst>
            </a:custGeom>
            <a:solidFill>
              <a:srgbClr val="EFAC00"/>
            </a:solidFill>
          </p:spPr>
          <p:txBody>
            <a:bodyPr wrap="square" lIns="0" tIns="0" rIns="0" bIns="0" rtlCol="0"/>
            <a:lstStyle/>
            <a:p>
              <a:endParaRPr/>
            </a:p>
          </p:txBody>
        </p:sp>
        <p:sp>
          <p:nvSpPr>
            <p:cNvPr id="160" name="object 160"/>
            <p:cNvSpPr/>
            <p:nvPr/>
          </p:nvSpPr>
          <p:spPr>
            <a:xfrm>
              <a:off x="1610487" y="2232278"/>
              <a:ext cx="88900" cy="88900"/>
            </a:xfrm>
            <a:custGeom>
              <a:avLst/>
              <a:gdLst/>
              <a:ahLst/>
              <a:cxnLst/>
              <a:rect l="l" t="t" r="r" b="b"/>
              <a:pathLst>
                <a:path w="88900" h="88900">
                  <a:moveTo>
                    <a:pt x="44195" y="0"/>
                  </a:moveTo>
                  <a:lnTo>
                    <a:pt x="88392" y="44196"/>
                  </a:lnTo>
                  <a:lnTo>
                    <a:pt x="44195" y="88392"/>
                  </a:lnTo>
                  <a:lnTo>
                    <a:pt x="0" y="44196"/>
                  </a:lnTo>
                  <a:lnTo>
                    <a:pt x="44195" y="0"/>
                  </a:lnTo>
                  <a:close/>
                </a:path>
              </a:pathLst>
            </a:custGeom>
            <a:ln w="6096">
              <a:solidFill>
                <a:srgbClr val="EFAC00"/>
              </a:solidFill>
            </a:ln>
          </p:spPr>
          <p:txBody>
            <a:bodyPr wrap="square" lIns="0" tIns="0" rIns="0" bIns="0" rtlCol="0"/>
            <a:lstStyle/>
            <a:p>
              <a:endParaRPr/>
            </a:p>
          </p:txBody>
        </p:sp>
        <p:sp>
          <p:nvSpPr>
            <p:cNvPr id="161" name="object 161"/>
            <p:cNvSpPr/>
            <p:nvPr/>
          </p:nvSpPr>
          <p:spPr>
            <a:xfrm>
              <a:off x="1286255" y="1031747"/>
              <a:ext cx="2910840" cy="1478280"/>
            </a:xfrm>
            <a:custGeom>
              <a:avLst/>
              <a:gdLst/>
              <a:ahLst/>
              <a:cxnLst/>
              <a:rect l="l" t="t" r="r" b="b"/>
              <a:pathLst>
                <a:path w="2910840" h="1478280">
                  <a:moveTo>
                    <a:pt x="0" y="1478279"/>
                  </a:moveTo>
                  <a:lnTo>
                    <a:pt x="2910840" y="0"/>
                  </a:lnTo>
                </a:path>
              </a:pathLst>
            </a:custGeom>
            <a:ln w="6096">
              <a:solidFill>
                <a:srgbClr val="000000"/>
              </a:solidFill>
            </a:ln>
          </p:spPr>
          <p:txBody>
            <a:bodyPr wrap="square" lIns="0" tIns="0" rIns="0" bIns="0" rtlCol="0"/>
            <a:lstStyle/>
            <a:p>
              <a:endParaRPr/>
            </a:p>
          </p:txBody>
        </p:sp>
      </p:grpSp>
      <p:sp>
        <p:nvSpPr>
          <p:cNvPr id="162" name="object 162"/>
          <p:cNvSpPr txBox="1"/>
          <p:nvPr/>
        </p:nvSpPr>
        <p:spPr>
          <a:xfrm>
            <a:off x="531977" y="2264791"/>
            <a:ext cx="90805" cy="177800"/>
          </a:xfrm>
          <a:prstGeom prst="rect">
            <a:avLst/>
          </a:prstGeom>
        </p:spPr>
        <p:txBody>
          <a:bodyPr vert="horz" wrap="square" lIns="0" tIns="12065" rIns="0" bIns="0" rtlCol="0">
            <a:spAutoFit/>
          </a:bodyPr>
          <a:lstStyle/>
          <a:p>
            <a:pPr marL="12700">
              <a:lnSpc>
                <a:spcPct val="100000"/>
              </a:lnSpc>
              <a:spcBef>
                <a:spcPts val="95"/>
              </a:spcBef>
            </a:pPr>
            <a:r>
              <a:rPr sz="1000" dirty="0">
                <a:latin typeface="Carlito"/>
                <a:cs typeface="Carlito"/>
              </a:rPr>
              <a:t>0</a:t>
            </a:r>
            <a:endParaRPr sz="1000">
              <a:latin typeface="Carlito"/>
              <a:cs typeface="Carlito"/>
            </a:endParaRPr>
          </a:p>
        </p:txBody>
      </p:sp>
      <p:sp>
        <p:nvSpPr>
          <p:cNvPr id="163" name="object 163"/>
          <p:cNvSpPr txBox="1"/>
          <p:nvPr/>
        </p:nvSpPr>
        <p:spPr>
          <a:xfrm>
            <a:off x="344830" y="2020950"/>
            <a:ext cx="278130"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Carlito"/>
                <a:cs typeface="Carlito"/>
              </a:rPr>
              <a:t>10</a:t>
            </a:r>
            <a:r>
              <a:rPr sz="1000" spc="-20" dirty="0">
                <a:latin typeface="Carlito"/>
                <a:cs typeface="Carlito"/>
              </a:rPr>
              <a:t>0</a:t>
            </a:r>
            <a:r>
              <a:rPr sz="1000" dirty="0">
                <a:latin typeface="Carlito"/>
                <a:cs typeface="Carlito"/>
              </a:rPr>
              <a:t>0</a:t>
            </a:r>
            <a:endParaRPr sz="1000">
              <a:latin typeface="Carlito"/>
              <a:cs typeface="Carlito"/>
            </a:endParaRPr>
          </a:p>
        </p:txBody>
      </p:sp>
      <p:sp>
        <p:nvSpPr>
          <p:cNvPr id="164" name="object 164"/>
          <p:cNvSpPr txBox="1"/>
          <p:nvPr/>
        </p:nvSpPr>
        <p:spPr>
          <a:xfrm>
            <a:off x="336905" y="1777364"/>
            <a:ext cx="285750"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rlito"/>
                <a:cs typeface="Carlito"/>
              </a:rPr>
              <a:t>2</a:t>
            </a:r>
            <a:r>
              <a:rPr sz="1000" spc="-10" dirty="0">
                <a:latin typeface="Carlito"/>
                <a:cs typeface="Carlito"/>
              </a:rPr>
              <a:t>0</a:t>
            </a:r>
            <a:r>
              <a:rPr sz="1000" dirty="0">
                <a:latin typeface="Carlito"/>
                <a:cs typeface="Carlito"/>
              </a:rPr>
              <a:t>00</a:t>
            </a:r>
            <a:endParaRPr sz="1000">
              <a:latin typeface="Carlito"/>
              <a:cs typeface="Carlito"/>
            </a:endParaRPr>
          </a:p>
        </p:txBody>
      </p:sp>
      <p:sp>
        <p:nvSpPr>
          <p:cNvPr id="165" name="object 165"/>
          <p:cNvSpPr txBox="1"/>
          <p:nvPr/>
        </p:nvSpPr>
        <p:spPr>
          <a:xfrm>
            <a:off x="344220" y="1533905"/>
            <a:ext cx="278130" cy="177800"/>
          </a:xfrm>
          <a:prstGeom prst="rect">
            <a:avLst/>
          </a:prstGeom>
        </p:spPr>
        <p:txBody>
          <a:bodyPr vert="horz" wrap="square" lIns="0" tIns="12065" rIns="0" bIns="0" rtlCol="0">
            <a:spAutoFit/>
          </a:bodyPr>
          <a:lstStyle/>
          <a:p>
            <a:pPr marL="12700">
              <a:lnSpc>
                <a:spcPct val="100000"/>
              </a:lnSpc>
              <a:spcBef>
                <a:spcPts val="95"/>
              </a:spcBef>
            </a:pPr>
            <a:r>
              <a:rPr sz="1000" spc="-60" dirty="0">
                <a:latin typeface="Carlito"/>
                <a:cs typeface="Carlito"/>
              </a:rPr>
              <a:t>3</a:t>
            </a:r>
            <a:r>
              <a:rPr sz="1000" dirty="0">
                <a:latin typeface="Carlito"/>
                <a:cs typeface="Carlito"/>
              </a:rPr>
              <a:t>0</a:t>
            </a:r>
            <a:r>
              <a:rPr sz="1000" spc="-10" dirty="0">
                <a:latin typeface="Carlito"/>
                <a:cs typeface="Carlito"/>
              </a:rPr>
              <a:t>0</a:t>
            </a:r>
            <a:r>
              <a:rPr sz="1000" dirty="0">
                <a:latin typeface="Carlito"/>
                <a:cs typeface="Carlito"/>
              </a:rPr>
              <a:t>0</a:t>
            </a:r>
            <a:endParaRPr sz="1000">
              <a:latin typeface="Carlito"/>
              <a:cs typeface="Carlito"/>
            </a:endParaRPr>
          </a:p>
        </p:txBody>
      </p:sp>
      <p:sp>
        <p:nvSpPr>
          <p:cNvPr id="166" name="object 166"/>
          <p:cNvSpPr txBox="1"/>
          <p:nvPr/>
        </p:nvSpPr>
        <p:spPr>
          <a:xfrm>
            <a:off x="277063" y="2508249"/>
            <a:ext cx="521334" cy="177800"/>
          </a:xfrm>
          <a:prstGeom prst="rect">
            <a:avLst/>
          </a:prstGeom>
        </p:spPr>
        <p:txBody>
          <a:bodyPr vert="horz" wrap="square" lIns="0" tIns="12065" rIns="0" bIns="0" rtlCol="0">
            <a:spAutoFit/>
          </a:bodyPr>
          <a:lstStyle/>
          <a:p>
            <a:pPr marL="38100">
              <a:lnSpc>
                <a:spcPct val="100000"/>
              </a:lnSpc>
              <a:spcBef>
                <a:spcPts val="95"/>
              </a:spcBef>
            </a:pPr>
            <a:r>
              <a:rPr sz="1000" spc="-10" dirty="0">
                <a:latin typeface="Carlito"/>
                <a:cs typeface="Carlito"/>
              </a:rPr>
              <a:t>-1000</a:t>
            </a:r>
            <a:r>
              <a:rPr sz="1000" spc="170" dirty="0">
                <a:latin typeface="Carlito"/>
                <a:cs typeface="Carlito"/>
              </a:rPr>
              <a:t> </a:t>
            </a:r>
            <a:r>
              <a:rPr sz="1500" baseline="33333" dirty="0">
                <a:latin typeface="Carlito"/>
                <a:cs typeface="Carlito"/>
              </a:rPr>
              <a:t>0</a:t>
            </a:r>
            <a:endParaRPr sz="1500" baseline="33333">
              <a:latin typeface="Carlito"/>
              <a:cs typeface="Carlito"/>
            </a:endParaRPr>
          </a:p>
        </p:txBody>
      </p:sp>
      <p:sp>
        <p:nvSpPr>
          <p:cNvPr id="167" name="object 167"/>
          <p:cNvSpPr txBox="1"/>
          <p:nvPr/>
        </p:nvSpPr>
        <p:spPr>
          <a:xfrm>
            <a:off x="1320164" y="2430017"/>
            <a:ext cx="86360" cy="177800"/>
          </a:xfrm>
          <a:prstGeom prst="rect">
            <a:avLst/>
          </a:prstGeom>
        </p:spPr>
        <p:txBody>
          <a:bodyPr vert="horz" wrap="square" lIns="0" tIns="12065" rIns="0" bIns="0" rtlCol="0">
            <a:spAutoFit/>
          </a:bodyPr>
          <a:lstStyle/>
          <a:p>
            <a:pPr marL="12700">
              <a:lnSpc>
                <a:spcPct val="100000"/>
              </a:lnSpc>
              <a:spcBef>
                <a:spcPts val="95"/>
              </a:spcBef>
            </a:pPr>
            <a:r>
              <a:rPr sz="1000" spc="-30" dirty="0">
                <a:latin typeface="Carlito"/>
                <a:cs typeface="Carlito"/>
              </a:rPr>
              <a:t>5</a:t>
            </a:r>
            <a:endParaRPr sz="1000">
              <a:latin typeface="Carlito"/>
              <a:cs typeface="Carlito"/>
            </a:endParaRPr>
          </a:p>
        </p:txBody>
      </p:sp>
      <p:sp>
        <p:nvSpPr>
          <p:cNvPr id="168" name="object 168"/>
          <p:cNvSpPr txBox="1"/>
          <p:nvPr/>
        </p:nvSpPr>
        <p:spPr>
          <a:xfrm>
            <a:off x="1925192" y="2430017"/>
            <a:ext cx="146685" cy="177800"/>
          </a:xfrm>
          <a:prstGeom prst="rect">
            <a:avLst/>
          </a:prstGeom>
        </p:spPr>
        <p:txBody>
          <a:bodyPr vert="horz" wrap="square" lIns="0" tIns="12065" rIns="0" bIns="0" rtlCol="0">
            <a:spAutoFit/>
          </a:bodyPr>
          <a:lstStyle/>
          <a:p>
            <a:pPr marL="12700">
              <a:lnSpc>
                <a:spcPct val="100000"/>
              </a:lnSpc>
              <a:spcBef>
                <a:spcPts val="95"/>
              </a:spcBef>
            </a:pPr>
            <a:r>
              <a:rPr sz="1000" spc="-35" dirty="0">
                <a:latin typeface="Carlito"/>
                <a:cs typeface="Carlito"/>
              </a:rPr>
              <a:t>10</a:t>
            </a:r>
            <a:endParaRPr sz="1000">
              <a:latin typeface="Carlito"/>
              <a:cs typeface="Carlito"/>
            </a:endParaRPr>
          </a:p>
        </p:txBody>
      </p:sp>
      <p:sp>
        <p:nvSpPr>
          <p:cNvPr id="169" name="object 169"/>
          <p:cNvSpPr txBox="1"/>
          <p:nvPr/>
        </p:nvSpPr>
        <p:spPr>
          <a:xfrm>
            <a:off x="2562860" y="2430017"/>
            <a:ext cx="142240" cy="177800"/>
          </a:xfrm>
          <a:prstGeom prst="rect">
            <a:avLst/>
          </a:prstGeom>
        </p:spPr>
        <p:txBody>
          <a:bodyPr vert="horz" wrap="square" lIns="0" tIns="12065" rIns="0" bIns="0" rtlCol="0">
            <a:spAutoFit/>
          </a:bodyPr>
          <a:lstStyle/>
          <a:p>
            <a:pPr marL="12700">
              <a:lnSpc>
                <a:spcPct val="100000"/>
              </a:lnSpc>
              <a:spcBef>
                <a:spcPts val="95"/>
              </a:spcBef>
            </a:pPr>
            <a:r>
              <a:rPr sz="1000" spc="-50" dirty="0">
                <a:latin typeface="Carlito"/>
                <a:cs typeface="Carlito"/>
              </a:rPr>
              <a:t>15</a:t>
            </a:r>
            <a:endParaRPr sz="1000">
              <a:latin typeface="Carlito"/>
              <a:cs typeface="Carlito"/>
            </a:endParaRPr>
          </a:p>
        </p:txBody>
      </p:sp>
      <p:sp>
        <p:nvSpPr>
          <p:cNvPr id="170" name="object 170"/>
          <p:cNvSpPr txBox="1"/>
          <p:nvPr/>
        </p:nvSpPr>
        <p:spPr>
          <a:xfrm>
            <a:off x="3192272" y="2430017"/>
            <a:ext cx="15684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rlito"/>
                <a:cs typeface="Carlito"/>
              </a:rPr>
              <a:t>20</a:t>
            </a:r>
            <a:endParaRPr sz="1000">
              <a:latin typeface="Carlito"/>
              <a:cs typeface="Carlito"/>
            </a:endParaRPr>
          </a:p>
        </p:txBody>
      </p:sp>
      <p:sp>
        <p:nvSpPr>
          <p:cNvPr id="171" name="object 171"/>
          <p:cNvSpPr txBox="1"/>
          <p:nvPr/>
        </p:nvSpPr>
        <p:spPr>
          <a:xfrm>
            <a:off x="3829939" y="2430017"/>
            <a:ext cx="153035"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rlito"/>
                <a:cs typeface="Carlito"/>
              </a:rPr>
              <a:t>25</a:t>
            </a:r>
            <a:endParaRPr sz="1000">
              <a:latin typeface="Carlito"/>
              <a:cs typeface="Carlito"/>
            </a:endParaRPr>
          </a:p>
        </p:txBody>
      </p:sp>
      <p:sp>
        <p:nvSpPr>
          <p:cNvPr id="172" name="object 172"/>
          <p:cNvSpPr txBox="1"/>
          <p:nvPr/>
        </p:nvSpPr>
        <p:spPr>
          <a:xfrm>
            <a:off x="4466971" y="2430017"/>
            <a:ext cx="149225" cy="177800"/>
          </a:xfrm>
          <a:prstGeom prst="rect">
            <a:avLst/>
          </a:prstGeom>
        </p:spPr>
        <p:txBody>
          <a:bodyPr vert="horz" wrap="square" lIns="0" tIns="12065" rIns="0" bIns="0" rtlCol="0">
            <a:spAutoFit/>
          </a:bodyPr>
          <a:lstStyle/>
          <a:p>
            <a:pPr marL="12700">
              <a:lnSpc>
                <a:spcPct val="100000"/>
              </a:lnSpc>
              <a:spcBef>
                <a:spcPts val="95"/>
              </a:spcBef>
            </a:pPr>
            <a:r>
              <a:rPr sz="1000" spc="-30" dirty="0">
                <a:latin typeface="Carlito"/>
                <a:cs typeface="Carlito"/>
              </a:rPr>
              <a:t>30</a:t>
            </a:r>
            <a:endParaRPr sz="1000">
              <a:latin typeface="Carlito"/>
              <a:cs typeface="Carlito"/>
            </a:endParaRPr>
          </a:p>
        </p:txBody>
      </p:sp>
      <p:sp>
        <p:nvSpPr>
          <p:cNvPr id="173" name="object 173"/>
          <p:cNvSpPr txBox="1"/>
          <p:nvPr/>
        </p:nvSpPr>
        <p:spPr>
          <a:xfrm>
            <a:off x="335076" y="368452"/>
            <a:ext cx="619125" cy="1099185"/>
          </a:xfrm>
          <a:prstGeom prst="rect">
            <a:avLst/>
          </a:prstGeom>
        </p:spPr>
        <p:txBody>
          <a:bodyPr vert="horz" wrap="square" lIns="0" tIns="31115" rIns="0" bIns="0" rtlCol="0">
            <a:spAutoFit/>
          </a:bodyPr>
          <a:lstStyle/>
          <a:p>
            <a:pPr marL="148590">
              <a:lnSpc>
                <a:spcPct val="100000"/>
              </a:lnSpc>
              <a:spcBef>
                <a:spcPts val="245"/>
              </a:spcBef>
            </a:pPr>
            <a:r>
              <a:rPr sz="1000" b="1" spc="-10" dirty="0">
                <a:latin typeface="Arial"/>
                <a:cs typeface="Arial"/>
              </a:rPr>
              <a:t>Căp</a:t>
            </a:r>
            <a:r>
              <a:rPr sz="1000" b="1" spc="-5" dirty="0">
                <a:latin typeface="Arial"/>
                <a:cs typeface="Arial"/>
              </a:rPr>
              <a:t>u</a:t>
            </a:r>
            <a:r>
              <a:rPr sz="1000" b="1" spc="-125" dirty="0">
                <a:latin typeface="Arial"/>
                <a:cs typeface="Arial"/>
              </a:rPr>
              <a:t>șe</a:t>
            </a:r>
            <a:endParaRPr sz="1000">
              <a:latin typeface="Arial"/>
              <a:cs typeface="Arial"/>
            </a:endParaRPr>
          </a:p>
          <a:p>
            <a:pPr marL="24765">
              <a:lnSpc>
                <a:spcPct val="100000"/>
              </a:lnSpc>
              <a:spcBef>
                <a:spcPts val="150"/>
              </a:spcBef>
            </a:pPr>
            <a:r>
              <a:rPr sz="1000" spc="-20" dirty="0">
                <a:latin typeface="Carlito"/>
                <a:cs typeface="Carlito"/>
              </a:rPr>
              <a:t>7000</a:t>
            </a:r>
            <a:endParaRPr sz="1000">
              <a:latin typeface="Carlito"/>
              <a:cs typeface="Carlito"/>
            </a:endParaRPr>
          </a:p>
          <a:p>
            <a:pPr marL="12700">
              <a:lnSpc>
                <a:spcPct val="100000"/>
              </a:lnSpc>
              <a:spcBef>
                <a:spcPts val="720"/>
              </a:spcBef>
            </a:pPr>
            <a:r>
              <a:rPr sz="1000" spc="5" dirty="0">
                <a:latin typeface="Carlito"/>
                <a:cs typeface="Carlito"/>
              </a:rPr>
              <a:t>6000</a:t>
            </a:r>
            <a:endParaRPr sz="1000">
              <a:latin typeface="Carlito"/>
              <a:cs typeface="Carlito"/>
            </a:endParaRPr>
          </a:p>
          <a:p>
            <a:pPr marL="17780">
              <a:lnSpc>
                <a:spcPct val="100000"/>
              </a:lnSpc>
              <a:spcBef>
                <a:spcPts val="720"/>
              </a:spcBef>
            </a:pPr>
            <a:r>
              <a:rPr sz="1000" spc="-5" dirty="0">
                <a:latin typeface="Carlito"/>
                <a:cs typeface="Carlito"/>
              </a:rPr>
              <a:t>5000</a:t>
            </a:r>
            <a:endParaRPr sz="1000">
              <a:latin typeface="Carlito"/>
              <a:cs typeface="Carlito"/>
            </a:endParaRPr>
          </a:p>
          <a:p>
            <a:pPr marL="13335">
              <a:lnSpc>
                <a:spcPct val="100000"/>
              </a:lnSpc>
              <a:spcBef>
                <a:spcPts val="715"/>
              </a:spcBef>
            </a:pPr>
            <a:r>
              <a:rPr sz="1000" spc="5" dirty="0">
                <a:latin typeface="Carlito"/>
                <a:cs typeface="Carlito"/>
              </a:rPr>
              <a:t>4000</a:t>
            </a:r>
            <a:endParaRPr sz="1000">
              <a:latin typeface="Carlito"/>
              <a:cs typeface="Carlito"/>
            </a:endParaRPr>
          </a:p>
        </p:txBody>
      </p:sp>
      <p:sp>
        <p:nvSpPr>
          <p:cNvPr id="174" name="object 174"/>
          <p:cNvSpPr txBox="1"/>
          <p:nvPr/>
        </p:nvSpPr>
        <p:spPr>
          <a:xfrm>
            <a:off x="2079117" y="2624454"/>
            <a:ext cx="1108710" cy="177800"/>
          </a:xfrm>
          <a:prstGeom prst="rect">
            <a:avLst/>
          </a:prstGeom>
        </p:spPr>
        <p:txBody>
          <a:bodyPr vert="horz" wrap="square" lIns="0" tIns="12065" rIns="0" bIns="0" rtlCol="0">
            <a:spAutoFit/>
          </a:bodyPr>
          <a:lstStyle/>
          <a:p>
            <a:pPr marL="12700">
              <a:lnSpc>
                <a:spcPct val="100000"/>
              </a:lnSpc>
              <a:spcBef>
                <a:spcPts val="95"/>
              </a:spcBef>
            </a:pPr>
            <a:r>
              <a:rPr sz="1000" b="1" spc="-50" dirty="0">
                <a:latin typeface="Trebuchet MS"/>
                <a:cs typeface="Trebuchet MS"/>
              </a:rPr>
              <a:t>Temperatura</a:t>
            </a:r>
            <a:r>
              <a:rPr sz="1000" b="1" spc="-114" dirty="0">
                <a:latin typeface="Trebuchet MS"/>
                <a:cs typeface="Trebuchet MS"/>
              </a:rPr>
              <a:t> </a:t>
            </a:r>
            <a:r>
              <a:rPr sz="1000" b="1" spc="-45" dirty="0">
                <a:latin typeface="Trebuchet MS"/>
                <a:cs typeface="Trebuchet MS"/>
              </a:rPr>
              <a:t>medie</a:t>
            </a:r>
            <a:endParaRPr sz="1000">
              <a:latin typeface="Trebuchet MS"/>
              <a:cs typeface="Trebuchet MS"/>
            </a:endParaRPr>
          </a:p>
        </p:txBody>
      </p:sp>
      <p:grpSp>
        <p:nvGrpSpPr>
          <p:cNvPr id="175" name="object 175"/>
          <p:cNvGrpSpPr/>
          <p:nvPr/>
        </p:nvGrpSpPr>
        <p:grpSpPr>
          <a:xfrm>
            <a:off x="399288" y="845781"/>
            <a:ext cx="3757295" cy="1614170"/>
            <a:chOff x="399288" y="845781"/>
            <a:chExt cx="3757295" cy="1614170"/>
          </a:xfrm>
        </p:grpSpPr>
        <p:sp>
          <p:nvSpPr>
            <p:cNvPr id="176" name="object 176"/>
            <p:cNvSpPr/>
            <p:nvPr/>
          </p:nvSpPr>
          <p:spPr>
            <a:xfrm>
              <a:off x="399288" y="845781"/>
              <a:ext cx="3735324" cy="512102"/>
            </a:xfrm>
            <a:prstGeom prst="rect">
              <a:avLst/>
            </a:prstGeom>
            <a:blipFill>
              <a:blip r:embed="rId11" cstate="print"/>
              <a:stretch>
                <a:fillRect/>
              </a:stretch>
            </a:blipFill>
          </p:spPr>
          <p:txBody>
            <a:bodyPr wrap="square" lIns="0" tIns="0" rIns="0" bIns="0" rtlCol="0"/>
            <a:lstStyle/>
            <a:p>
              <a:endParaRPr/>
            </a:p>
          </p:txBody>
        </p:sp>
        <p:sp>
          <p:nvSpPr>
            <p:cNvPr id="177" name="object 177"/>
            <p:cNvSpPr/>
            <p:nvPr/>
          </p:nvSpPr>
          <p:spPr>
            <a:xfrm>
              <a:off x="658253" y="968507"/>
              <a:ext cx="3439795" cy="219075"/>
            </a:xfrm>
            <a:custGeom>
              <a:avLst/>
              <a:gdLst/>
              <a:ahLst/>
              <a:cxnLst/>
              <a:rect l="l" t="t" r="r" b="b"/>
              <a:pathLst>
                <a:path w="3439795" h="219075">
                  <a:moveTo>
                    <a:pt x="191301" y="0"/>
                  </a:moveTo>
                  <a:lnTo>
                    <a:pt x="182143" y="3169"/>
                  </a:lnTo>
                  <a:lnTo>
                    <a:pt x="0" y="109976"/>
                  </a:lnTo>
                  <a:lnTo>
                    <a:pt x="182676" y="215894"/>
                  </a:lnTo>
                  <a:lnTo>
                    <a:pt x="191846" y="219043"/>
                  </a:lnTo>
                  <a:lnTo>
                    <a:pt x="201172" y="218418"/>
                  </a:lnTo>
                  <a:lnTo>
                    <a:pt x="209581" y="214340"/>
                  </a:lnTo>
                  <a:lnTo>
                    <a:pt x="216001" y="207131"/>
                  </a:lnTo>
                  <a:lnTo>
                    <a:pt x="219106" y="197929"/>
                  </a:lnTo>
                  <a:lnTo>
                    <a:pt x="218476" y="188573"/>
                  </a:lnTo>
                  <a:lnTo>
                    <a:pt x="214396" y="180145"/>
                  </a:lnTo>
                  <a:lnTo>
                    <a:pt x="207149" y="173730"/>
                  </a:lnTo>
                  <a:lnTo>
                    <a:pt x="139036" y="134233"/>
                  </a:lnTo>
                  <a:lnTo>
                    <a:pt x="48437" y="134233"/>
                  </a:lnTo>
                  <a:lnTo>
                    <a:pt x="48412" y="124454"/>
                  </a:lnTo>
                  <a:lnTo>
                    <a:pt x="60715" y="124423"/>
                  </a:lnTo>
                  <a:lnTo>
                    <a:pt x="60692" y="114802"/>
                  </a:lnTo>
                  <a:lnTo>
                    <a:pt x="48386" y="114802"/>
                  </a:lnTo>
                  <a:lnTo>
                    <a:pt x="48310" y="85465"/>
                  </a:lnTo>
                  <a:lnTo>
                    <a:pt x="138598" y="85238"/>
                  </a:lnTo>
                  <a:lnTo>
                    <a:pt x="206819" y="45206"/>
                  </a:lnTo>
                  <a:lnTo>
                    <a:pt x="214038" y="38736"/>
                  </a:lnTo>
                  <a:lnTo>
                    <a:pt x="218079" y="30315"/>
                  </a:lnTo>
                  <a:lnTo>
                    <a:pt x="218665" y="20988"/>
                  </a:lnTo>
                  <a:lnTo>
                    <a:pt x="215519" y="11805"/>
                  </a:lnTo>
                  <a:lnTo>
                    <a:pt x="209061" y="4615"/>
                  </a:lnTo>
                  <a:lnTo>
                    <a:pt x="200631" y="581"/>
                  </a:lnTo>
                  <a:lnTo>
                    <a:pt x="191301" y="0"/>
                  </a:lnTo>
                  <a:close/>
                </a:path>
                <a:path w="3439795" h="219075">
                  <a:moveTo>
                    <a:pt x="71869" y="124395"/>
                  </a:moveTo>
                  <a:lnTo>
                    <a:pt x="48412" y="124454"/>
                  </a:lnTo>
                  <a:lnTo>
                    <a:pt x="48437" y="134233"/>
                  </a:lnTo>
                  <a:lnTo>
                    <a:pt x="138646" y="134006"/>
                  </a:lnTo>
                  <a:lnTo>
                    <a:pt x="133342" y="130931"/>
                  </a:lnTo>
                  <a:lnTo>
                    <a:pt x="60731" y="130931"/>
                  </a:lnTo>
                  <a:lnTo>
                    <a:pt x="60715" y="124423"/>
                  </a:lnTo>
                  <a:lnTo>
                    <a:pt x="71821" y="124423"/>
                  </a:lnTo>
                  <a:close/>
                </a:path>
                <a:path w="3439795" h="219075">
                  <a:moveTo>
                    <a:pt x="138646" y="134006"/>
                  </a:moveTo>
                  <a:lnTo>
                    <a:pt x="48437" y="134233"/>
                  </a:lnTo>
                  <a:lnTo>
                    <a:pt x="139036" y="134233"/>
                  </a:lnTo>
                  <a:lnTo>
                    <a:pt x="138646" y="134006"/>
                  </a:lnTo>
                  <a:close/>
                </a:path>
                <a:path w="3439795" h="219075">
                  <a:moveTo>
                    <a:pt x="3439401" y="115945"/>
                  </a:moveTo>
                  <a:lnTo>
                    <a:pt x="121854" y="124269"/>
                  </a:lnTo>
                  <a:lnTo>
                    <a:pt x="138646" y="134006"/>
                  </a:lnTo>
                  <a:lnTo>
                    <a:pt x="3439401" y="125724"/>
                  </a:lnTo>
                  <a:lnTo>
                    <a:pt x="3439401" y="115945"/>
                  </a:lnTo>
                  <a:close/>
                </a:path>
                <a:path w="3439795" h="219075">
                  <a:moveTo>
                    <a:pt x="71821" y="124423"/>
                  </a:moveTo>
                  <a:lnTo>
                    <a:pt x="60715" y="124423"/>
                  </a:lnTo>
                  <a:lnTo>
                    <a:pt x="60731" y="130931"/>
                  </a:lnTo>
                  <a:lnTo>
                    <a:pt x="71821" y="124423"/>
                  </a:lnTo>
                  <a:close/>
                </a:path>
                <a:path w="3439795" h="219075">
                  <a:moveTo>
                    <a:pt x="121854" y="124269"/>
                  </a:moveTo>
                  <a:lnTo>
                    <a:pt x="71869" y="124395"/>
                  </a:lnTo>
                  <a:lnTo>
                    <a:pt x="60731" y="130931"/>
                  </a:lnTo>
                  <a:lnTo>
                    <a:pt x="133342" y="130931"/>
                  </a:lnTo>
                  <a:lnTo>
                    <a:pt x="121854" y="124269"/>
                  </a:lnTo>
                  <a:close/>
                </a:path>
                <a:path w="3439795" h="219075">
                  <a:moveTo>
                    <a:pt x="88391" y="114700"/>
                  </a:moveTo>
                  <a:lnTo>
                    <a:pt x="60692" y="114770"/>
                  </a:lnTo>
                  <a:lnTo>
                    <a:pt x="60715" y="124423"/>
                  </a:lnTo>
                  <a:lnTo>
                    <a:pt x="71869" y="124395"/>
                  </a:lnTo>
                  <a:lnTo>
                    <a:pt x="88391" y="114700"/>
                  </a:lnTo>
                  <a:close/>
                </a:path>
                <a:path w="3439795" h="219075">
                  <a:moveTo>
                    <a:pt x="105277" y="114657"/>
                  </a:moveTo>
                  <a:lnTo>
                    <a:pt x="88391" y="114700"/>
                  </a:lnTo>
                  <a:lnTo>
                    <a:pt x="71869" y="124395"/>
                  </a:lnTo>
                  <a:lnTo>
                    <a:pt x="121854" y="124269"/>
                  </a:lnTo>
                  <a:lnTo>
                    <a:pt x="105277" y="114657"/>
                  </a:lnTo>
                  <a:close/>
                </a:path>
                <a:path w="3439795" h="219075">
                  <a:moveTo>
                    <a:pt x="138598" y="85238"/>
                  </a:moveTo>
                  <a:lnTo>
                    <a:pt x="48310" y="85465"/>
                  </a:lnTo>
                  <a:lnTo>
                    <a:pt x="48386" y="114802"/>
                  </a:lnTo>
                  <a:lnTo>
                    <a:pt x="60692" y="114770"/>
                  </a:lnTo>
                  <a:lnTo>
                    <a:pt x="60629" y="88767"/>
                  </a:lnTo>
                  <a:lnTo>
                    <a:pt x="132585" y="88767"/>
                  </a:lnTo>
                  <a:lnTo>
                    <a:pt x="138598" y="85238"/>
                  </a:lnTo>
                  <a:close/>
                </a:path>
                <a:path w="3439795" h="219075">
                  <a:moveTo>
                    <a:pt x="60692" y="114770"/>
                  </a:moveTo>
                  <a:lnTo>
                    <a:pt x="48386" y="114802"/>
                  </a:lnTo>
                  <a:lnTo>
                    <a:pt x="60692" y="114802"/>
                  </a:lnTo>
                  <a:close/>
                </a:path>
                <a:path w="3439795" h="219075">
                  <a:moveTo>
                    <a:pt x="60629" y="88767"/>
                  </a:moveTo>
                  <a:lnTo>
                    <a:pt x="60692" y="114770"/>
                  </a:lnTo>
                  <a:lnTo>
                    <a:pt x="88391" y="114700"/>
                  </a:lnTo>
                  <a:lnTo>
                    <a:pt x="96821" y="109753"/>
                  </a:lnTo>
                  <a:lnTo>
                    <a:pt x="60629" y="88767"/>
                  </a:lnTo>
                  <a:close/>
                </a:path>
                <a:path w="3439795" h="219075">
                  <a:moveTo>
                    <a:pt x="96821" y="109753"/>
                  </a:moveTo>
                  <a:lnTo>
                    <a:pt x="88391" y="114700"/>
                  </a:lnTo>
                  <a:lnTo>
                    <a:pt x="105277" y="114657"/>
                  </a:lnTo>
                  <a:lnTo>
                    <a:pt x="96821" y="109753"/>
                  </a:lnTo>
                  <a:close/>
                </a:path>
                <a:path w="3439795" h="219075">
                  <a:moveTo>
                    <a:pt x="3439274" y="76956"/>
                  </a:moveTo>
                  <a:lnTo>
                    <a:pt x="138598" y="85238"/>
                  </a:lnTo>
                  <a:lnTo>
                    <a:pt x="96821" y="109753"/>
                  </a:lnTo>
                  <a:lnTo>
                    <a:pt x="105277" y="114657"/>
                  </a:lnTo>
                  <a:lnTo>
                    <a:pt x="3439401" y="106166"/>
                  </a:lnTo>
                  <a:lnTo>
                    <a:pt x="3439274" y="76956"/>
                  </a:lnTo>
                  <a:close/>
                </a:path>
                <a:path w="3439795" h="219075">
                  <a:moveTo>
                    <a:pt x="132585" y="88767"/>
                  </a:moveTo>
                  <a:lnTo>
                    <a:pt x="60629" y="88767"/>
                  </a:lnTo>
                  <a:lnTo>
                    <a:pt x="96821" y="109753"/>
                  </a:lnTo>
                  <a:lnTo>
                    <a:pt x="132585" y="88767"/>
                  </a:lnTo>
                  <a:close/>
                </a:path>
              </a:pathLst>
            </a:custGeom>
            <a:solidFill>
              <a:srgbClr val="5FB5CC"/>
            </a:solidFill>
          </p:spPr>
          <p:txBody>
            <a:bodyPr wrap="square" lIns="0" tIns="0" rIns="0" bIns="0" rtlCol="0"/>
            <a:lstStyle/>
            <a:p>
              <a:endParaRPr/>
            </a:p>
          </p:txBody>
        </p:sp>
        <p:sp>
          <p:nvSpPr>
            <p:cNvPr id="178" name="object 178"/>
            <p:cNvSpPr/>
            <p:nvPr/>
          </p:nvSpPr>
          <p:spPr>
            <a:xfrm>
              <a:off x="4024884" y="1088136"/>
              <a:ext cx="131114" cy="1371600"/>
            </a:xfrm>
            <a:prstGeom prst="rect">
              <a:avLst/>
            </a:prstGeom>
            <a:blipFill>
              <a:blip r:embed="rId12" cstate="print"/>
              <a:stretch>
                <a:fillRect/>
              </a:stretch>
            </a:blipFill>
          </p:spPr>
          <p:txBody>
            <a:bodyPr wrap="square" lIns="0" tIns="0" rIns="0" bIns="0" rtlCol="0"/>
            <a:lstStyle/>
            <a:p>
              <a:endParaRPr/>
            </a:p>
          </p:txBody>
        </p:sp>
        <p:sp>
          <p:nvSpPr>
            <p:cNvPr id="179" name="object 179"/>
            <p:cNvSpPr/>
            <p:nvPr/>
          </p:nvSpPr>
          <p:spPr>
            <a:xfrm>
              <a:off x="4066032" y="1103249"/>
              <a:ext cx="54610" cy="1270635"/>
            </a:xfrm>
            <a:custGeom>
              <a:avLst/>
              <a:gdLst/>
              <a:ahLst/>
              <a:cxnLst/>
              <a:rect l="l" t="t" r="r" b="b"/>
              <a:pathLst>
                <a:path w="54610" h="1270635">
                  <a:moveTo>
                    <a:pt x="48767" y="0"/>
                  </a:moveTo>
                  <a:lnTo>
                    <a:pt x="19557" y="126"/>
                  </a:lnTo>
                  <a:lnTo>
                    <a:pt x="24764" y="1270127"/>
                  </a:lnTo>
                  <a:lnTo>
                    <a:pt x="54101" y="1270000"/>
                  </a:lnTo>
                  <a:lnTo>
                    <a:pt x="48767" y="0"/>
                  </a:lnTo>
                  <a:close/>
                </a:path>
                <a:path w="54610" h="1270635">
                  <a:moveTo>
                    <a:pt x="9778" y="126"/>
                  </a:moveTo>
                  <a:lnTo>
                    <a:pt x="0" y="253"/>
                  </a:lnTo>
                  <a:lnTo>
                    <a:pt x="5333" y="1270253"/>
                  </a:lnTo>
                  <a:lnTo>
                    <a:pt x="14985" y="1270253"/>
                  </a:lnTo>
                  <a:lnTo>
                    <a:pt x="9778" y="126"/>
                  </a:lnTo>
                  <a:close/>
                </a:path>
              </a:pathLst>
            </a:custGeom>
            <a:solidFill>
              <a:srgbClr val="5FB5CC"/>
            </a:solidFill>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9976" y="272783"/>
            <a:ext cx="6675882" cy="108433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18236" y="1827733"/>
            <a:ext cx="7791450" cy="1002030"/>
          </a:xfrm>
          <a:prstGeom prst="rect">
            <a:avLst/>
          </a:prstGeom>
        </p:spPr>
        <p:txBody>
          <a:bodyPr vert="horz" wrap="square" lIns="0" tIns="13335" rIns="0" bIns="0" rtlCol="0">
            <a:spAutoFit/>
          </a:bodyPr>
          <a:lstStyle/>
          <a:p>
            <a:pPr marL="12700" marR="5080">
              <a:lnSpc>
                <a:spcPct val="100000"/>
              </a:lnSpc>
              <a:spcBef>
                <a:spcPts val="105"/>
              </a:spcBef>
            </a:pPr>
            <a:r>
              <a:rPr sz="3200" spc="-110" dirty="0">
                <a:latin typeface="WenQuanYi Micro Hei"/>
                <a:cs typeface="WenQuanYi Micro Hei"/>
              </a:rPr>
              <a:t>Dreapta</a:t>
            </a:r>
            <a:r>
              <a:rPr sz="3200" spc="-220" dirty="0">
                <a:latin typeface="WenQuanYi Micro Hei"/>
                <a:cs typeface="WenQuanYi Micro Hei"/>
              </a:rPr>
              <a:t> </a:t>
            </a:r>
            <a:r>
              <a:rPr sz="3200" spc="-140" dirty="0">
                <a:latin typeface="WenQuanYi Micro Hei"/>
                <a:cs typeface="WenQuanYi Micro Hei"/>
              </a:rPr>
              <a:t>de</a:t>
            </a:r>
            <a:r>
              <a:rPr sz="3200" spc="-215" dirty="0">
                <a:latin typeface="WenQuanYi Micro Hei"/>
                <a:cs typeface="WenQuanYi Micro Hei"/>
              </a:rPr>
              <a:t> </a:t>
            </a:r>
            <a:r>
              <a:rPr sz="3200" spc="-120" dirty="0">
                <a:latin typeface="WenQuanYi Micro Hei"/>
                <a:cs typeface="WenQuanYi Micro Hei"/>
              </a:rPr>
              <a:t>regresie</a:t>
            </a:r>
            <a:r>
              <a:rPr sz="3200" spc="-215" dirty="0">
                <a:latin typeface="WenQuanYi Micro Hei"/>
                <a:cs typeface="WenQuanYi Micro Hei"/>
              </a:rPr>
              <a:t> </a:t>
            </a:r>
            <a:r>
              <a:rPr sz="3200" spc="-90" dirty="0">
                <a:latin typeface="WenQuanYi Micro Hei"/>
                <a:cs typeface="WenQuanYi Micro Hei"/>
              </a:rPr>
              <a:t>este</a:t>
            </a:r>
            <a:r>
              <a:rPr sz="3200" spc="-225" dirty="0">
                <a:latin typeface="WenQuanYi Micro Hei"/>
                <a:cs typeface="WenQuanYi Micro Hei"/>
              </a:rPr>
              <a:t> </a:t>
            </a:r>
            <a:r>
              <a:rPr sz="3200" spc="-140" dirty="0">
                <a:latin typeface="WenQuanYi Micro Hei"/>
                <a:cs typeface="WenQuanYi Micro Hei"/>
              </a:rPr>
              <a:t>de</a:t>
            </a:r>
            <a:r>
              <a:rPr sz="3200" spc="-195" dirty="0">
                <a:latin typeface="WenQuanYi Micro Hei"/>
                <a:cs typeface="WenQuanYi Micro Hei"/>
              </a:rPr>
              <a:t> </a:t>
            </a:r>
            <a:r>
              <a:rPr sz="3200" spc="-114" dirty="0">
                <a:latin typeface="WenQuanYi Micro Hei"/>
                <a:cs typeface="WenQuanYi Micro Hei"/>
              </a:rPr>
              <a:t>obicei</a:t>
            </a:r>
            <a:r>
              <a:rPr sz="3200" spc="-225" dirty="0">
                <a:latin typeface="WenQuanYi Micro Hei"/>
                <a:cs typeface="WenQuanYi Micro Hei"/>
              </a:rPr>
              <a:t> </a:t>
            </a:r>
            <a:r>
              <a:rPr sz="3200" spc="-95" dirty="0">
                <a:latin typeface="WenQuanYi Micro Hei"/>
                <a:cs typeface="WenQuanYi Micro Hei"/>
              </a:rPr>
              <a:t>căutată</a:t>
            </a:r>
            <a:r>
              <a:rPr sz="3200" spc="-245" dirty="0">
                <a:latin typeface="WenQuanYi Micro Hei"/>
                <a:cs typeface="WenQuanYi Micro Hei"/>
              </a:rPr>
              <a:t> </a:t>
            </a:r>
            <a:r>
              <a:rPr sz="3200" spc="-165" dirty="0">
                <a:latin typeface="WenQuanYi Micro Hei"/>
                <a:cs typeface="WenQuanYi Micro Hei"/>
              </a:rPr>
              <a:t>prin  </a:t>
            </a:r>
            <a:r>
              <a:rPr sz="3200" spc="-120" dirty="0">
                <a:latin typeface="WenQuanYi Micro Hei"/>
                <a:cs typeface="WenQuanYi Micro Hei"/>
              </a:rPr>
              <a:t>aşa</a:t>
            </a:r>
            <a:r>
              <a:rPr sz="3200" spc="-120" dirty="0">
                <a:latin typeface="Carlito"/>
                <a:cs typeface="Carlito"/>
              </a:rPr>
              <a:t>-</a:t>
            </a:r>
            <a:r>
              <a:rPr sz="3200" spc="-120" dirty="0">
                <a:latin typeface="WenQuanYi Micro Hei"/>
                <a:cs typeface="WenQuanYi Micro Hei"/>
              </a:rPr>
              <a:t>numita </a:t>
            </a:r>
            <a:r>
              <a:rPr sz="3200" spc="-125" dirty="0">
                <a:latin typeface="WenQuanYi Micro Hei"/>
                <a:cs typeface="WenQuanYi Micro Hei"/>
              </a:rPr>
              <a:t>metodă </a:t>
            </a:r>
            <a:r>
              <a:rPr sz="3200" spc="-130" dirty="0">
                <a:latin typeface="WenQuanYi Micro Hei"/>
                <a:cs typeface="WenQuanYi Micro Hei"/>
              </a:rPr>
              <a:t>a celor </a:t>
            </a:r>
            <a:r>
              <a:rPr sz="3200" spc="-145" dirty="0">
                <a:latin typeface="WenQuanYi Micro Hei"/>
                <a:cs typeface="WenQuanYi Micro Hei"/>
              </a:rPr>
              <a:t>mai </a:t>
            </a:r>
            <a:r>
              <a:rPr sz="3200" spc="-114" dirty="0">
                <a:latin typeface="WenQuanYi Micro Hei"/>
                <a:cs typeface="WenQuanYi Micro Hei"/>
              </a:rPr>
              <a:t>mici</a:t>
            </a:r>
            <a:r>
              <a:rPr sz="3200" spc="-645" dirty="0">
                <a:latin typeface="WenQuanYi Micro Hei"/>
                <a:cs typeface="WenQuanYi Micro Hei"/>
              </a:rPr>
              <a:t> </a:t>
            </a:r>
            <a:r>
              <a:rPr sz="3200" spc="-90" dirty="0">
                <a:latin typeface="WenQuanYi Micro Hei"/>
                <a:cs typeface="WenQuanYi Micro Hei"/>
              </a:rPr>
              <a:t>pătrate.</a:t>
            </a:r>
            <a:endParaRPr sz="3200">
              <a:latin typeface="WenQuanYi Micro Hei"/>
              <a:cs typeface="WenQuanYi Micro Hei"/>
            </a:endParaRPr>
          </a:p>
        </p:txBody>
      </p:sp>
      <p:sp>
        <p:nvSpPr>
          <p:cNvPr id="4" name="object 4"/>
          <p:cNvSpPr/>
          <p:nvPr/>
        </p:nvSpPr>
        <p:spPr>
          <a:xfrm>
            <a:off x="482530" y="3942397"/>
            <a:ext cx="2970912" cy="204592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283964" y="3357371"/>
            <a:ext cx="4572000" cy="2708275"/>
          </a:xfrm>
          <a:prstGeom prst="rect">
            <a:avLst/>
          </a:prstGeom>
          <a:solidFill>
            <a:srgbClr val="FFFF00"/>
          </a:solidFill>
        </p:spPr>
        <p:txBody>
          <a:bodyPr vert="horz" wrap="square" lIns="0" tIns="38735" rIns="0" bIns="0" rtlCol="0">
            <a:spAutoFit/>
          </a:bodyPr>
          <a:lstStyle/>
          <a:p>
            <a:pPr marL="92075" marR="425450">
              <a:lnSpc>
                <a:spcPct val="100000"/>
              </a:lnSpc>
              <a:spcBef>
                <a:spcPts val="305"/>
              </a:spcBef>
            </a:pPr>
            <a:r>
              <a:rPr sz="2000" dirty="0">
                <a:latin typeface="Arial"/>
                <a:cs typeface="Arial"/>
              </a:rPr>
              <a:t>O </a:t>
            </a:r>
            <a:r>
              <a:rPr sz="2000" spc="-5" dirty="0">
                <a:latin typeface="Arial"/>
                <a:cs typeface="Arial"/>
              </a:rPr>
              <a:t>dreapă de </a:t>
            </a:r>
            <a:r>
              <a:rPr sz="2000" dirty="0">
                <a:latin typeface="Arial"/>
                <a:cs typeface="Arial"/>
              </a:rPr>
              <a:t>regresie se caută</a:t>
            </a:r>
            <a:r>
              <a:rPr sz="2000" spc="-165" dirty="0">
                <a:latin typeface="Arial"/>
                <a:cs typeface="Arial"/>
              </a:rPr>
              <a:t> </a:t>
            </a:r>
            <a:r>
              <a:rPr sz="2000" spc="-5" dirty="0">
                <a:latin typeface="Arial"/>
                <a:cs typeface="Arial"/>
              </a:rPr>
              <a:t>acea  dreapta </a:t>
            </a:r>
            <a:r>
              <a:rPr sz="2000" dirty="0">
                <a:latin typeface="Arial"/>
                <a:cs typeface="Arial"/>
              </a:rPr>
              <a:t>care </a:t>
            </a:r>
            <a:r>
              <a:rPr sz="2000" spc="-5" dirty="0">
                <a:latin typeface="Arial"/>
                <a:cs typeface="Arial"/>
              </a:rPr>
              <a:t>este </a:t>
            </a:r>
            <a:r>
              <a:rPr sz="2000" dirty="0">
                <a:latin typeface="Arial"/>
                <a:cs typeface="Arial"/>
              </a:rPr>
              <a:t>situată cât mai  aproape de punctele</a:t>
            </a:r>
            <a:r>
              <a:rPr sz="2000" spc="-85" dirty="0">
                <a:latin typeface="Arial"/>
                <a:cs typeface="Arial"/>
              </a:rPr>
              <a:t> </a:t>
            </a:r>
            <a:r>
              <a:rPr sz="2000" dirty="0">
                <a:latin typeface="Arial"/>
                <a:cs typeface="Arial"/>
              </a:rPr>
              <a:t>graficului.</a:t>
            </a:r>
            <a:endParaRPr sz="2000">
              <a:latin typeface="Arial"/>
              <a:cs typeface="Arial"/>
            </a:endParaRPr>
          </a:p>
          <a:p>
            <a:pPr marL="92075" marR="335915">
              <a:lnSpc>
                <a:spcPct val="100000"/>
              </a:lnSpc>
              <a:spcBef>
                <a:spcPts val="600"/>
              </a:spcBef>
            </a:pPr>
            <a:r>
              <a:rPr sz="2000" spc="-5" dirty="0">
                <a:latin typeface="Arial"/>
                <a:cs typeface="Arial"/>
              </a:rPr>
              <a:t>Distanţele </a:t>
            </a:r>
            <a:r>
              <a:rPr sz="2000" dirty="0">
                <a:latin typeface="Arial"/>
                <a:cs typeface="Arial"/>
              </a:rPr>
              <a:t>de la punctele graficului</a:t>
            </a:r>
            <a:r>
              <a:rPr sz="2000" spc="-90" dirty="0">
                <a:latin typeface="Arial"/>
                <a:cs typeface="Arial"/>
              </a:rPr>
              <a:t> </a:t>
            </a:r>
            <a:r>
              <a:rPr sz="2000" dirty="0">
                <a:latin typeface="Arial"/>
                <a:cs typeface="Arial"/>
              </a:rPr>
              <a:t>la  </a:t>
            </a:r>
            <a:r>
              <a:rPr sz="2000" spc="-5" dirty="0">
                <a:latin typeface="Arial"/>
                <a:cs typeface="Arial"/>
              </a:rPr>
              <a:t>dreaptă </a:t>
            </a:r>
            <a:r>
              <a:rPr sz="2000" dirty="0">
                <a:latin typeface="Arial"/>
                <a:cs typeface="Arial"/>
              </a:rPr>
              <a:t>se măsoară </a:t>
            </a:r>
            <a:r>
              <a:rPr sz="2000" spc="-5" dirty="0">
                <a:latin typeface="Arial"/>
                <a:cs typeface="Arial"/>
              </a:rPr>
              <a:t>pe</a:t>
            </a:r>
            <a:r>
              <a:rPr sz="2000" spc="-120" dirty="0">
                <a:latin typeface="Arial"/>
                <a:cs typeface="Arial"/>
              </a:rPr>
              <a:t> </a:t>
            </a:r>
            <a:r>
              <a:rPr sz="2000" dirty="0">
                <a:latin typeface="Arial"/>
                <a:cs typeface="Arial"/>
              </a:rPr>
              <a:t>verticală.</a:t>
            </a:r>
            <a:endParaRPr sz="2000">
              <a:latin typeface="Arial"/>
              <a:cs typeface="Arial"/>
            </a:endParaRPr>
          </a:p>
          <a:p>
            <a:pPr marL="92075" marR="325120">
              <a:lnSpc>
                <a:spcPct val="100000"/>
              </a:lnSpc>
              <a:spcBef>
                <a:spcPts val="600"/>
              </a:spcBef>
            </a:pPr>
            <a:r>
              <a:rPr sz="2000" dirty="0">
                <a:latin typeface="Arial"/>
                <a:cs typeface="Arial"/>
              </a:rPr>
              <a:t>În </a:t>
            </a:r>
            <a:r>
              <a:rPr sz="2000" spc="-5" dirty="0">
                <a:latin typeface="Arial"/>
                <a:cs typeface="Arial"/>
              </a:rPr>
              <a:t>imagine, distanţele </a:t>
            </a:r>
            <a:r>
              <a:rPr sz="2000" dirty="0">
                <a:latin typeface="Arial"/>
                <a:cs typeface="Arial"/>
              </a:rPr>
              <a:t>care trebuie</a:t>
            </a:r>
            <a:r>
              <a:rPr sz="2000" spc="-105" dirty="0">
                <a:latin typeface="Arial"/>
                <a:cs typeface="Arial"/>
              </a:rPr>
              <a:t> </a:t>
            </a:r>
            <a:r>
              <a:rPr sz="2000" dirty="0">
                <a:latin typeface="Arial"/>
                <a:cs typeface="Arial"/>
              </a:rPr>
              <a:t>să  </a:t>
            </a:r>
            <a:r>
              <a:rPr sz="2000" spc="-5" dirty="0">
                <a:latin typeface="Arial"/>
                <a:cs typeface="Arial"/>
              </a:rPr>
              <a:t>fie </a:t>
            </a:r>
            <a:r>
              <a:rPr sz="2000" dirty="0">
                <a:latin typeface="Arial"/>
                <a:cs typeface="Arial"/>
              </a:rPr>
              <a:t>cât mai mici sunt segmente  verticale.</a:t>
            </a:r>
            <a:endParaRPr sz="20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6008" y="838200"/>
            <a:ext cx="2212975" cy="878840"/>
          </a:xfrm>
          <a:prstGeom prst="rect">
            <a:avLst/>
          </a:prstGeom>
        </p:spPr>
        <p:txBody>
          <a:bodyPr vert="horz" wrap="square" lIns="0" tIns="12065" rIns="0" bIns="0" rtlCol="0">
            <a:spAutoFit/>
          </a:bodyPr>
          <a:lstStyle/>
          <a:p>
            <a:pPr marL="12700" marR="5080">
              <a:lnSpc>
                <a:spcPct val="100000"/>
              </a:lnSpc>
              <a:spcBef>
                <a:spcPts val="95"/>
              </a:spcBef>
            </a:pPr>
            <a:r>
              <a:rPr sz="2800" dirty="0">
                <a:latin typeface="Arial Black"/>
                <a:cs typeface="Arial Black"/>
              </a:rPr>
              <a:t>Legături  </a:t>
            </a:r>
            <a:r>
              <a:rPr sz="2800" spc="-10" dirty="0">
                <a:latin typeface="Arial Black"/>
                <a:cs typeface="Arial Black"/>
              </a:rPr>
              <a:t>fun</a:t>
            </a:r>
            <a:r>
              <a:rPr sz="2800" spc="-20" dirty="0">
                <a:latin typeface="Arial Black"/>
                <a:cs typeface="Arial Black"/>
              </a:rPr>
              <a:t>c</a:t>
            </a:r>
            <a:r>
              <a:rPr sz="2800" spc="-5" dirty="0">
                <a:latin typeface="Arial Black"/>
                <a:cs typeface="Arial Black"/>
              </a:rPr>
              <a:t>ţio</a:t>
            </a:r>
            <a:r>
              <a:rPr sz="2800" spc="-20" dirty="0">
                <a:latin typeface="Arial Black"/>
                <a:cs typeface="Arial Black"/>
              </a:rPr>
              <a:t>n</a:t>
            </a:r>
            <a:r>
              <a:rPr sz="2800" spc="-5" dirty="0">
                <a:latin typeface="Arial Black"/>
                <a:cs typeface="Arial Black"/>
              </a:rPr>
              <a:t>ale</a:t>
            </a:r>
            <a:endParaRPr sz="2800">
              <a:latin typeface="Arial Black"/>
              <a:cs typeface="Arial Black"/>
            </a:endParaRPr>
          </a:p>
        </p:txBody>
      </p:sp>
      <p:grpSp>
        <p:nvGrpSpPr>
          <p:cNvPr id="3" name="object 3"/>
          <p:cNvGrpSpPr/>
          <p:nvPr/>
        </p:nvGrpSpPr>
        <p:grpSpPr>
          <a:xfrm>
            <a:off x="341669" y="1850009"/>
            <a:ext cx="4048125" cy="1113790"/>
            <a:chOff x="262166" y="2641345"/>
            <a:chExt cx="4048125" cy="1113790"/>
          </a:xfrm>
        </p:grpSpPr>
        <p:sp>
          <p:nvSpPr>
            <p:cNvPr id="4" name="object 4"/>
            <p:cNvSpPr/>
            <p:nvPr/>
          </p:nvSpPr>
          <p:spPr>
            <a:xfrm>
              <a:off x="285749" y="2664713"/>
              <a:ext cx="4000500" cy="1066800"/>
            </a:xfrm>
            <a:custGeom>
              <a:avLst/>
              <a:gdLst/>
              <a:ahLst/>
              <a:cxnLst/>
              <a:rect l="l" t="t" r="r" b="b"/>
              <a:pathLst>
                <a:path w="4000500" h="1066800">
                  <a:moveTo>
                    <a:pt x="3822700" y="0"/>
                  </a:moveTo>
                  <a:lnTo>
                    <a:pt x="177800" y="0"/>
                  </a:lnTo>
                  <a:lnTo>
                    <a:pt x="130533" y="6352"/>
                  </a:lnTo>
                  <a:lnTo>
                    <a:pt x="88060" y="24280"/>
                  </a:lnTo>
                  <a:lnTo>
                    <a:pt x="52076" y="52085"/>
                  </a:lnTo>
                  <a:lnTo>
                    <a:pt x="24274" y="88072"/>
                  </a:lnTo>
                  <a:lnTo>
                    <a:pt x="6351" y="130542"/>
                  </a:lnTo>
                  <a:lnTo>
                    <a:pt x="0" y="177800"/>
                  </a:lnTo>
                  <a:lnTo>
                    <a:pt x="0" y="889000"/>
                  </a:lnTo>
                  <a:lnTo>
                    <a:pt x="6351" y="936257"/>
                  </a:lnTo>
                  <a:lnTo>
                    <a:pt x="24274" y="978727"/>
                  </a:lnTo>
                  <a:lnTo>
                    <a:pt x="52076" y="1014714"/>
                  </a:lnTo>
                  <a:lnTo>
                    <a:pt x="88060" y="1042519"/>
                  </a:lnTo>
                  <a:lnTo>
                    <a:pt x="130533" y="1060447"/>
                  </a:lnTo>
                  <a:lnTo>
                    <a:pt x="177800" y="1066800"/>
                  </a:lnTo>
                  <a:lnTo>
                    <a:pt x="3822700" y="1066800"/>
                  </a:lnTo>
                  <a:lnTo>
                    <a:pt x="3869957" y="1060447"/>
                  </a:lnTo>
                  <a:lnTo>
                    <a:pt x="3912427" y="1042519"/>
                  </a:lnTo>
                  <a:lnTo>
                    <a:pt x="3948414" y="1014714"/>
                  </a:lnTo>
                  <a:lnTo>
                    <a:pt x="3976219" y="978727"/>
                  </a:lnTo>
                  <a:lnTo>
                    <a:pt x="3994147" y="936257"/>
                  </a:lnTo>
                  <a:lnTo>
                    <a:pt x="4000500" y="889000"/>
                  </a:lnTo>
                  <a:lnTo>
                    <a:pt x="4000500" y="177800"/>
                  </a:lnTo>
                  <a:lnTo>
                    <a:pt x="3994147" y="130542"/>
                  </a:lnTo>
                  <a:lnTo>
                    <a:pt x="3976219" y="88072"/>
                  </a:lnTo>
                  <a:lnTo>
                    <a:pt x="3948414" y="52085"/>
                  </a:lnTo>
                  <a:lnTo>
                    <a:pt x="3912427" y="24280"/>
                  </a:lnTo>
                  <a:lnTo>
                    <a:pt x="3869957" y="6352"/>
                  </a:lnTo>
                  <a:lnTo>
                    <a:pt x="3822700" y="0"/>
                  </a:lnTo>
                  <a:close/>
                </a:path>
              </a:pathLst>
            </a:custGeom>
            <a:solidFill>
              <a:srgbClr val="EFAC00"/>
            </a:solidFill>
          </p:spPr>
          <p:txBody>
            <a:bodyPr wrap="square" lIns="0" tIns="0" rIns="0" bIns="0" rtlCol="0"/>
            <a:lstStyle/>
            <a:p>
              <a:endParaRPr/>
            </a:p>
          </p:txBody>
        </p:sp>
        <p:sp>
          <p:nvSpPr>
            <p:cNvPr id="5" name="object 5"/>
            <p:cNvSpPr/>
            <p:nvPr/>
          </p:nvSpPr>
          <p:spPr>
            <a:xfrm>
              <a:off x="262166" y="2641345"/>
              <a:ext cx="4048125" cy="1113790"/>
            </a:xfrm>
            <a:custGeom>
              <a:avLst/>
              <a:gdLst/>
              <a:ahLst/>
              <a:cxnLst/>
              <a:rect l="l" t="t" r="r" b="b"/>
              <a:pathLst>
                <a:path w="4048125" h="1113789">
                  <a:moveTo>
                    <a:pt x="3846283" y="0"/>
                  </a:moveTo>
                  <a:lnTo>
                    <a:pt x="200177" y="0"/>
                  </a:lnTo>
                  <a:lnTo>
                    <a:pt x="179692" y="1270"/>
                  </a:lnTo>
                  <a:lnTo>
                    <a:pt x="140423" y="10159"/>
                  </a:lnTo>
                  <a:lnTo>
                    <a:pt x="104330" y="25400"/>
                  </a:lnTo>
                  <a:lnTo>
                    <a:pt x="72301" y="46989"/>
                  </a:lnTo>
                  <a:lnTo>
                    <a:pt x="45199" y="74929"/>
                  </a:lnTo>
                  <a:lnTo>
                    <a:pt x="23710" y="106679"/>
                  </a:lnTo>
                  <a:lnTo>
                    <a:pt x="8712" y="143509"/>
                  </a:lnTo>
                  <a:lnTo>
                    <a:pt x="952" y="182879"/>
                  </a:lnTo>
                  <a:lnTo>
                    <a:pt x="0" y="914400"/>
                  </a:lnTo>
                  <a:lnTo>
                    <a:pt x="1181" y="934719"/>
                  </a:lnTo>
                  <a:lnTo>
                    <a:pt x="9397" y="974089"/>
                  </a:lnTo>
                  <a:lnTo>
                    <a:pt x="24892" y="1009650"/>
                  </a:lnTo>
                  <a:lnTo>
                    <a:pt x="46685" y="1041400"/>
                  </a:lnTo>
                  <a:lnTo>
                    <a:pt x="74168" y="1069339"/>
                  </a:lnTo>
                  <a:lnTo>
                    <a:pt x="106451" y="1090929"/>
                  </a:lnTo>
                  <a:lnTo>
                    <a:pt x="142671" y="1106170"/>
                  </a:lnTo>
                  <a:lnTo>
                    <a:pt x="181990" y="1113789"/>
                  </a:lnTo>
                  <a:lnTo>
                    <a:pt x="3868127" y="1113789"/>
                  </a:lnTo>
                  <a:lnTo>
                    <a:pt x="3907370" y="1104900"/>
                  </a:lnTo>
                  <a:lnTo>
                    <a:pt x="3943438" y="1089659"/>
                  </a:lnTo>
                  <a:lnTo>
                    <a:pt x="3949582" y="1085850"/>
                  </a:lnTo>
                  <a:lnTo>
                    <a:pt x="201409" y="1085850"/>
                  </a:lnTo>
                  <a:lnTo>
                    <a:pt x="183464" y="1084579"/>
                  </a:lnTo>
                  <a:lnTo>
                    <a:pt x="133794" y="1071879"/>
                  </a:lnTo>
                  <a:lnTo>
                    <a:pt x="91071" y="1046479"/>
                  </a:lnTo>
                  <a:lnTo>
                    <a:pt x="57759" y="1009650"/>
                  </a:lnTo>
                  <a:lnTo>
                    <a:pt x="36017" y="963929"/>
                  </a:lnTo>
                  <a:lnTo>
                    <a:pt x="28360" y="914400"/>
                  </a:lnTo>
                  <a:lnTo>
                    <a:pt x="28375" y="200659"/>
                  </a:lnTo>
                  <a:lnTo>
                    <a:pt x="36156" y="149859"/>
                  </a:lnTo>
                  <a:lnTo>
                    <a:pt x="58000" y="105409"/>
                  </a:lnTo>
                  <a:lnTo>
                    <a:pt x="91452" y="68579"/>
                  </a:lnTo>
                  <a:lnTo>
                    <a:pt x="134213" y="41909"/>
                  </a:lnTo>
                  <a:lnTo>
                    <a:pt x="183934" y="29209"/>
                  </a:lnTo>
                  <a:lnTo>
                    <a:pt x="3949661" y="29209"/>
                  </a:lnTo>
                  <a:lnTo>
                    <a:pt x="3941279" y="24129"/>
                  </a:lnTo>
                  <a:lnTo>
                    <a:pt x="3923753" y="15239"/>
                  </a:lnTo>
                  <a:lnTo>
                    <a:pt x="3905084" y="8889"/>
                  </a:lnTo>
                  <a:lnTo>
                    <a:pt x="3885653" y="3809"/>
                  </a:lnTo>
                  <a:lnTo>
                    <a:pt x="3865714" y="1270"/>
                  </a:lnTo>
                  <a:lnTo>
                    <a:pt x="3846283" y="0"/>
                  </a:lnTo>
                  <a:close/>
                </a:path>
                <a:path w="4048125" h="1113789">
                  <a:moveTo>
                    <a:pt x="3949661" y="29209"/>
                  </a:moveTo>
                  <a:lnTo>
                    <a:pt x="3864317" y="29209"/>
                  </a:lnTo>
                  <a:lnTo>
                    <a:pt x="3881462" y="31750"/>
                  </a:lnTo>
                  <a:lnTo>
                    <a:pt x="3913974" y="41909"/>
                  </a:lnTo>
                  <a:lnTo>
                    <a:pt x="3956646" y="68579"/>
                  </a:lnTo>
                  <a:lnTo>
                    <a:pt x="3989920" y="105409"/>
                  </a:lnTo>
                  <a:lnTo>
                    <a:pt x="4011637" y="151129"/>
                  </a:lnTo>
                  <a:lnTo>
                    <a:pt x="4019321" y="200659"/>
                  </a:lnTo>
                  <a:lnTo>
                    <a:pt x="4019312" y="914400"/>
                  </a:lnTo>
                  <a:lnTo>
                    <a:pt x="4011510" y="965200"/>
                  </a:lnTo>
                  <a:lnTo>
                    <a:pt x="3989666" y="1009650"/>
                  </a:lnTo>
                  <a:lnTo>
                    <a:pt x="3956265" y="1046479"/>
                  </a:lnTo>
                  <a:lnTo>
                    <a:pt x="3913593" y="1071879"/>
                  </a:lnTo>
                  <a:lnTo>
                    <a:pt x="3863809" y="1084579"/>
                  </a:lnTo>
                  <a:lnTo>
                    <a:pt x="3846156" y="1085850"/>
                  </a:lnTo>
                  <a:lnTo>
                    <a:pt x="3949582" y="1085850"/>
                  </a:lnTo>
                  <a:lnTo>
                    <a:pt x="3989666" y="1054100"/>
                  </a:lnTo>
                  <a:lnTo>
                    <a:pt x="4023956" y="1008379"/>
                  </a:lnTo>
                  <a:lnTo>
                    <a:pt x="4038942" y="971550"/>
                  </a:lnTo>
                  <a:lnTo>
                    <a:pt x="4046689" y="932179"/>
                  </a:lnTo>
                  <a:lnTo>
                    <a:pt x="4047705" y="200659"/>
                  </a:lnTo>
                  <a:lnTo>
                    <a:pt x="4046435" y="180339"/>
                  </a:lnTo>
                  <a:lnTo>
                    <a:pt x="4038307" y="140970"/>
                  </a:lnTo>
                  <a:lnTo>
                    <a:pt x="4022813" y="104139"/>
                  </a:lnTo>
                  <a:lnTo>
                    <a:pt x="4000969" y="72389"/>
                  </a:lnTo>
                  <a:lnTo>
                    <a:pt x="3973537" y="45720"/>
                  </a:lnTo>
                  <a:lnTo>
                    <a:pt x="3958043" y="34289"/>
                  </a:lnTo>
                  <a:lnTo>
                    <a:pt x="3949661" y="29209"/>
                  </a:lnTo>
                  <a:close/>
                </a:path>
                <a:path w="4048125" h="1113789">
                  <a:moveTo>
                    <a:pt x="3846283" y="38100"/>
                  </a:moveTo>
                  <a:lnTo>
                    <a:pt x="202158" y="38100"/>
                  </a:lnTo>
                  <a:lnTo>
                    <a:pt x="185343" y="39370"/>
                  </a:lnTo>
                  <a:lnTo>
                    <a:pt x="138290" y="50800"/>
                  </a:lnTo>
                  <a:lnTo>
                    <a:pt x="97840" y="74929"/>
                  </a:lnTo>
                  <a:lnTo>
                    <a:pt x="66065" y="109220"/>
                  </a:lnTo>
                  <a:lnTo>
                    <a:pt x="45313" y="152400"/>
                  </a:lnTo>
                  <a:lnTo>
                    <a:pt x="37823" y="200659"/>
                  </a:lnTo>
                  <a:lnTo>
                    <a:pt x="37847" y="914400"/>
                  </a:lnTo>
                  <a:lnTo>
                    <a:pt x="44894" y="961389"/>
                  </a:lnTo>
                  <a:lnTo>
                    <a:pt x="65341" y="1003300"/>
                  </a:lnTo>
                  <a:lnTo>
                    <a:pt x="96710" y="1038859"/>
                  </a:lnTo>
                  <a:lnTo>
                    <a:pt x="137045" y="1062989"/>
                  </a:lnTo>
                  <a:lnTo>
                    <a:pt x="183959" y="1075689"/>
                  </a:lnTo>
                  <a:lnTo>
                    <a:pt x="201409" y="1076959"/>
                  </a:lnTo>
                  <a:lnTo>
                    <a:pt x="3845648" y="1076959"/>
                  </a:lnTo>
                  <a:lnTo>
                    <a:pt x="3862412" y="1075689"/>
                  </a:lnTo>
                  <a:lnTo>
                    <a:pt x="3878668" y="1073150"/>
                  </a:lnTo>
                  <a:lnTo>
                    <a:pt x="3894289" y="1069339"/>
                  </a:lnTo>
                  <a:lnTo>
                    <a:pt x="3901909" y="1066800"/>
                  </a:lnTo>
                  <a:lnTo>
                    <a:pt x="184454" y="1066800"/>
                  </a:lnTo>
                  <a:lnTo>
                    <a:pt x="169138" y="1064259"/>
                  </a:lnTo>
                  <a:lnTo>
                    <a:pt x="126834" y="1047750"/>
                  </a:lnTo>
                  <a:lnTo>
                    <a:pt x="91579" y="1021079"/>
                  </a:lnTo>
                  <a:lnTo>
                    <a:pt x="65138" y="985519"/>
                  </a:lnTo>
                  <a:lnTo>
                    <a:pt x="50076" y="942339"/>
                  </a:lnTo>
                  <a:lnTo>
                    <a:pt x="47276" y="200659"/>
                  </a:lnTo>
                  <a:lnTo>
                    <a:pt x="48120" y="185420"/>
                  </a:lnTo>
                  <a:lnTo>
                    <a:pt x="59766" y="140970"/>
                  </a:lnTo>
                  <a:lnTo>
                    <a:pt x="83121" y="102870"/>
                  </a:lnTo>
                  <a:lnTo>
                    <a:pt x="116065" y="73659"/>
                  </a:lnTo>
                  <a:lnTo>
                    <a:pt x="156679" y="54609"/>
                  </a:lnTo>
                  <a:lnTo>
                    <a:pt x="202653" y="46989"/>
                  </a:lnTo>
                  <a:lnTo>
                    <a:pt x="3899433" y="46989"/>
                  </a:lnTo>
                  <a:lnTo>
                    <a:pt x="3895686" y="45720"/>
                  </a:lnTo>
                  <a:lnTo>
                    <a:pt x="3880065" y="41909"/>
                  </a:lnTo>
                  <a:lnTo>
                    <a:pt x="3863809" y="39370"/>
                  </a:lnTo>
                  <a:lnTo>
                    <a:pt x="3846283" y="38100"/>
                  </a:lnTo>
                  <a:close/>
                </a:path>
                <a:path w="4048125" h="1113789">
                  <a:moveTo>
                    <a:pt x="3899433" y="46989"/>
                  </a:moveTo>
                  <a:lnTo>
                    <a:pt x="3846283" y="46989"/>
                  </a:lnTo>
                  <a:lnTo>
                    <a:pt x="3863301" y="48259"/>
                  </a:lnTo>
                  <a:lnTo>
                    <a:pt x="3878668" y="50800"/>
                  </a:lnTo>
                  <a:lnTo>
                    <a:pt x="3920959" y="67309"/>
                  </a:lnTo>
                  <a:lnTo>
                    <a:pt x="3956138" y="93979"/>
                  </a:lnTo>
                  <a:lnTo>
                    <a:pt x="3982427" y="129539"/>
                  </a:lnTo>
                  <a:lnTo>
                    <a:pt x="3997540" y="171450"/>
                  </a:lnTo>
                  <a:lnTo>
                    <a:pt x="4000393" y="914400"/>
                  </a:lnTo>
                  <a:lnTo>
                    <a:pt x="3999572" y="929639"/>
                  </a:lnTo>
                  <a:lnTo>
                    <a:pt x="3987888" y="974089"/>
                  </a:lnTo>
                  <a:lnTo>
                    <a:pt x="3964520" y="1012189"/>
                  </a:lnTo>
                  <a:lnTo>
                    <a:pt x="3931627" y="1041400"/>
                  </a:lnTo>
                  <a:lnTo>
                    <a:pt x="3891114" y="1060450"/>
                  </a:lnTo>
                  <a:lnTo>
                    <a:pt x="3861015" y="1066800"/>
                  </a:lnTo>
                  <a:lnTo>
                    <a:pt x="3901909" y="1066800"/>
                  </a:lnTo>
                  <a:lnTo>
                    <a:pt x="3937215" y="1049020"/>
                  </a:lnTo>
                  <a:lnTo>
                    <a:pt x="3972140" y="1017269"/>
                  </a:lnTo>
                  <a:lnTo>
                    <a:pt x="3996778" y="977900"/>
                  </a:lnTo>
                  <a:lnTo>
                    <a:pt x="4008970" y="930910"/>
                  </a:lnTo>
                  <a:lnTo>
                    <a:pt x="4009918" y="200659"/>
                  </a:lnTo>
                  <a:lnTo>
                    <a:pt x="4009097" y="185420"/>
                  </a:lnTo>
                  <a:lnTo>
                    <a:pt x="3997286" y="138429"/>
                  </a:lnTo>
                  <a:lnTo>
                    <a:pt x="3973029" y="97789"/>
                  </a:lnTo>
                  <a:lnTo>
                    <a:pt x="3938231" y="66039"/>
                  </a:lnTo>
                  <a:lnTo>
                    <a:pt x="3910672" y="50800"/>
                  </a:lnTo>
                  <a:lnTo>
                    <a:pt x="3899433" y="46989"/>
                  </a:lnTo>
                  <a:close/>
                </a:path>
              </a:pathLst>
            </a:custGeom>
            <a:solidFill>
              <a:srgbClr val="FFFFFF"/>
            </a:solidFill>
          </p:spPr>
          <p:txBody>
            <a:bodyPr wrap="square" lIns="0" tIns="0" rIns="0" bIns="0" rtlCol="0"/>
            <a:lstStyle/>
            <a:p>
              <a:endParaRPr/>
            </a:p>
          </p:txBody>
        </p:sp>
      </p:grpSp>
      <p:sp>
        <p:nvSpPr>
          <p:cNvPr id="6" name="object 6"/>
          <p:cNvSpPr txBox="1"/>
          <p:nvPr/>
        </p:nvSpPr>
        <p:spPr>
          <a:xfrm>
            <a:off x="458166" y="2149831"/>
            <a:ext cx="3701415" cy="476884"/>
          </a:xfrm>
          <a:prstGeom prst="rect">
            <a:avLst/>
          </a:prstGeom>
        </p:spPr>
        <p:txBody>
          <a:bodyPr vert="horz" wrap="square" lIns="0" tIns="12700" rIns="0" bIns="0" rtlCol="0">
            <a:spAutoFit/>
          </a:bodyPr>
          <a:lstStyle/>
          <a:p>
            <a:pPr marL="12700" marR="5080">
              <a:lnSpc>
                <a:spcPct val="105700"/>
              </a:lnSpc>
              <a:spcBef>
                <a:spcPts val="100"/>
              </a:spcBef>
            </a:pPr>
            <a:r>
              <a:rPr sz="1400" dirty="0">
                <a:latin typeface="Arial Black"/>
                <a:cs typeface="Arial Black"/>
              </a:rPr>
              <a:t>Sunt </a:t>
            </a:r>
            <a:r>
              <a:rPr sz="1400" spc="-5" dirty="0">
                <a:latin typeface="Arial Black"/>
                <a:cs typeface="Arial Black"/>
              </a:rPr>
              <a:t>univoce, </a:t>
            </a:r>
            <a:r>
              <a:rPr sz="1400" dirty="0">
                <a:latin typeface="Arial Black"/>
                <a:cs typeface="Arial Black"/>
              </a:rPr>
              <a:t>realizate </a:t>
            </a:r>
            <a:r>
              <a:rPr sz="1400" spc="5" dirty="0">
                <a:latin typeface="Arial Black"/>
                <a:cs typeface="Arial Black"/>
              </a:rPr>
              <a:t>direct între</a:t>
            </a:r>
            <a:r>
              <a:rPr sz="1400" spc="-145" dirty="0">
                <a:latin typeface="Arial Black"/>
                <a:cs typeface="Arial Black"/>
              </a:rPr>
              <a:t> </a:t>
            </a:r>
            <a:r>
              <a:rPr sz="1400" dirty="0">
                <a:latin typeface="Arial Black"/>
                <a:cs typeface="Arial Black"/>
              </a:rPr>
              <a:t>un  fenomen-cauză </a:t>
            </a:r>
            <a:r>
              <a:rPr sz="1400" spc="-5" dirty="0">
                <a:latin typeface="Arial Black"/>
                <a:cs typeface="Arial Black"/>
              </a:rPr>
              <a:t>şi </a:t>
            </a:r>
            <a:r>
              <a:rPr sz="1400" dirty="0">
                <a:latin typeface="Arial Black"/>
                <a:cs typeface="Arial Black"/>
              </a:rPr>
              <a:t>un</a:t>
            </a:r>
            <a:r>
              <a:rPr sz="1400" spc="-50" dirty="0">
                <a:latin typeface="Arial Black"/>
                <a:cs typeface="Arial Black"/>
              </a:rPr>
              <a:t> </a:t>
            </a:r>
            <a:r>
              <a:rPr sz="1400" spc="-5" dirty="0">
                <a:latin typeface="Arial Black"/>
                <a:cs typeface="Arial Black"/>
              </a:rPr>
              <a:t>fenomen-efect.</a:t>
            </a:r>
            <a:endParaRPr sz="1400">
              <a:latin typeface="Arial Black"/>
              <a:cs typeface="Arial Black"/>
            </a:endParaRPr>
          </a:p>
        </p:txBody>
      </p:sp>
      <p:grpSp>
        <p:nvGrpSpPr>
          <p:cNvPr id="7" name="object 7"/>
          <p:cNvGrpSpPr/>
          <p:nvPr/>
        </p:nvGrpSpPr>
        <p:grpSpPr>
          <a:xfrm>
            <a:off x="341669" y="3081402"/>
            <a:ext cx="4048125" cy="1113790"/>
            <a:chOff x="262166" y="3872738"/>
            <a:chExt cx="4048125" cy="1113790"/>
          </a:xfrm>
        </p:grpSpPr>
        <p:sp>
          <p:nvSpPr>
            <p:cNvPr id="8" name="object 8"/>
            <p:cNvSpPr/>
            <p:nvPr/>
          </p:nvSpPr>
          <p:spPr>
            <a:xfrm>
              <a:off x="285749" y="3896106"/>
              <a:ext cx="4000500" cy="1066800"/>
            </a:xfrm>
            <a:custGeom>
              <a:avLst/>
              <a:gdLst/>
              <a:ahLst/>
              <a:cxnLst/>
              <a:rect l="l" t="t" r="r" b="b"/>
              <a:pathLst>
                <a:path w="4000500" h="1066800">
                  <a:moveTo>
                    <a:pt x="3822700" y="0"/>
                  </a:moveTo>
                  <a:lnTo>
                    <a:pt x="177800" y="0"/>
                  </a:lnTo>
                  <a:lnTo>
                    <a:pt x="130533" y="6352"/>
                  </a:lnTo>
                  <a:lnTo>
                    <a:pt x="88060" y="24280"/>
                  </a:lnTo>
                  <a:lnTo>
                    <a:pt x="52076" y="52085"/>
                  </a:lnTo>
                  <a:lnTo>
                    <a:pt x="24274" y="88072"/>
                  </a:lnTo>
                  <a:lnTo>
                    <a:pt x="6351" y="130542"/>
                  </a:lnTo>
                  <a:lnTo>
                    <a:pt x="0" y="177800"/>
                  </a:lnTo>
                  <a:lnTo>
                    <a:pt x="0" y="889000"/>
                  </a:lnTo>
                  <a:lnTo>
                    <a:pt x="6351" y="936257"/>
                  </a:lnTo>
                  <a:lnTo>
                    <a:pt x="24274" y="978727"/>
                  </a:lnTo>
                  <a:lnTo>
                    <a:pt x="52076" y="1014714"/>
                  </a:lnTo>
                  <a:lnTo>
                    <a:pt x="88060" y="1042519"/>
                  </a:lnTo>
                  <a:lnTo>
                    <a:pt x="130533" y="1060447"/>
                  </a:lnTo>
                  <a:lnTo>
                    <a:pt x="177800" y="1066800"/>
                  </a:lnTo>
                  <a:lnTo>
                    <a:pt x="3822700" y="1066800"/>
                  </a:lnTo>
                  <a:lnTo>
                    <a:pt x="3869957" y="1060447"/>
                  </a:lnTo>
                  <a:lnTo>
                    <a:pt x="3912427" y="1042519"/>
                  </a:lnTo>
                  <a:lnTo>
                    <a:pt x="3948414" y="1014714"/>
                  </a:lnTo>
                  <a:lnTo>
                    <a:pt x="3976219" y="978727"/>
                  </a:lnTo>
                  <a:lnTo>
                    <a:pt x="3994147" y="936257"/>
                  </a:lnTo>
                  <a:lnTo>
                    <a:pt x="4000500" y="889000"/>
                  </a:lnTo>
                  <a:lnTo>
                    <a:pt x="4000500" y="177800"/>
                  </a:lnTo>
                  <a:lnTo>
                    <a:pt x="3994147" y="130542"/>
                  </a:lnTo>
                  <a:lnTo>
                    <a:pt x="3976219" y="88072"/>
                  </a:lnTo>
                  <a:lnTo>
                    <a:pt x="3948414" y="52085"/>
                  </a:lnTo>
                  <a:lnTo>
                    <a:pt x="3912427" y="24280"/>
                  </a:lnTo>
                  <a:lnTo>
                    <a:pt x="3869957" y="6352"/>
                  </a:lnTo>
                  <a:lnTo>
                    <a:pt x="3822700" y="0"/>
                  </a:lnTo>
                  <a:close/>
                </a:path>
              </a:pathLst>
            </a:custGeom>
            <a:solidFill>
              <a:srgbClr val="EFAC00"/>
            </a:solidFill>
          </p:spPr>
          <p:txBody>
            <a:bodyPr wrap="square" lIns="0" tIns="0" rIns="0" bIns="0" rtlCol="0"/>
            <a:lstStyle/>
            <a:p>
              <a:endParaRPr/>
            </a:p>
          </p:txBody>
        </p:sp>
        <p:sp>
          <p:nvSpPr>
            <p:cNvPr id="9" name="object 9"/>
            <p:cNvSpPr/>
            <p:nvPr/>
          </p:nvSpPr>
          <p:spPr>
            <a:xfrm>
              <a:off x="262166" y="3872738"/>
              <a:ext cx="4048125" cy="1113790"/>
            </a:xfrm>
            <a:custGeom>
              <a:avLst/>
              <a:gdLst/>
              <a:ahLst/>
              <a:cxnLst/>
              <a:rect l="l" t="t" r="r" b="b"/>
              <a:pathLst>
                <a:path w="4048125" h="1113789">
                  <a:moveTo>
                    <a:pt x="3846283" y="0"/>
                  </a:moveTo>
                  <a:lnTo>
                    <a:pt x="200177" y="0"/>
                  </a:lnTo>
                  <a:lnTo>
                    <a:pt x="179692" y="1269"/>
                  </a:lnTo>
                  <a:lnTo>
                    <a:pt x="140423" y="10159"/>
                  </a:lnTo>
                  <a:lnTo>
                    <a:pt x="104330" y="25400"/>
                  </a:lnTo>
                  <a:lnTo>
                    <a:pt x="72301" y="46989"/>
                  </a:lnTo>
                  <a:lnTo>
                    <a:pt x="45199" y="74929"/>
                  </a:lnTo>
                  <a:lnTo>
                    <a:pt x="23710" y="106679"/>
                  </a:lnTo>
                  <a:lnTo>
                    <a:pt x="8712" y="143509"/>
                  </a:lnTo>
                  <a:lnTo>
                    <a:pt x="952" y="182879"/>
                  </a:lnTo>
                  <a:lnTo>
                    <a:pt x="0" y="914400"/>
                  </a:lnTo>
                  <a:lnTo>
                    <a:pt x="1181" y="934719"/>
                  </a:lnTo>
                  <a:lnTo>
                    <a:pt x="9397" y="974089"/>
                  </a:lnTo>
                  <a:lnTo>
                    <a:pt x="24892" y="1009650"/>
                  </a:lnTo>
                  <a:lnTo>
                    <a:pt x="46685" y="1042669"/>
                  </a:lnTo>
                  <a:lnTo>
                    <a:pt x="74168" y="1069339"/>
                  </a:lnTo>
                  <a:lnTo>
                    <a:pt x="106451" y="1090929"/>
                  </a:lnTo>
                  <a:lnTo>
                    <a:pt x="142671" y="1106170"/>
                  </a:lnTo>
                  <a:lnTo>
                    <a:pt x="181990" y="1113789"/>
                  </a:lnTo>
                  <a:lnTo>
                    <a:pt x="3868127" y="1113789"/>
                  </a:lnTo>
                  <a:lnTo>
                    <a:pt x="3907370" y="1104900"/>
                  </a:lnTo>
                  <a:lnTo>
                    <a:pt x="3943438" y="1089659"/>
                  </a:lnTo>
                  <a:lnTo>
                    <a:pt x="3949582" y="1085850"/>
                  </a:lnTo>
                  <a:lnTo>
                    <a:pt x="201409" y="1085850"/>
                  </a:lnTo>
                  <a:lnTo>
                    <a:pt x="183464" y="1084579"/>
                  </a:lnTo>
                  <a:lnTo>
                    <a:pt x="133794" y="1071879"/>
                  </a:lnTo>
                  <a:lnTo>
                    <a:pt x="91071" y="1046479"/>
                  </a:lnTo>
                  <a:lnTo>
                    <a:pt x="57759" y="1009650"/>
                  </a:lnTo>
                  <a:lnTo>
                    <a:pt x="36017" y="963929"/>
                  </a:lnTo>
                  <a:lnTo>
                    <a:pt x="28360" y="914400"/>
                  </a:lnTo>
                  <a:lnTo>
                    <a:pt x="28375" y="200659"/>
                  </a:lnTo>
                  <a:lnTo>
                    <a:pt x="36156" y="149859"/>
                  </a:lnTo>
                  <a:lnTo>
                    <a:pt x="58000" y="105409"/>
                  </a:lnTo>
                  <a:lnTo>
                    <a:pt x="91452" y="68579"/>
                  </a:lnTo>
                  <a:lnTo>
                    <a:pt x="134213" y="41909"/>
                  </a:lnTo>
                  <a:lnTo>
                    <a:pt x="183934" y="29209"/>
                  </a:lnTo>
                  <a:lnTo>
                    <a:pt x="3949661" y="29209"/>
                  </a:lnTo>
                  <a:lnTo>
                    <a:pt x="3941279" y="24129"/>
                  </a:lnTo>
                  <a:lnTo>
                    <a:pt x="3923753" y="15239"/>
                  </a:lnTo>
                  <a:lnTo>
                    <a:pt x="3905084" y="8889"/>
                  </a:lnTo>
                  <a:lnTo>
                    <a:pt x="3885653" y="3809"/>
                  </a:lnTo>
                  <a:lnTo>
                    <a:pt x="3865714" y="1269"/>
                  </a:lnTo>
                  <a:lnTo>
                    <a:pt x="3846283" y="0"/>
                  </a:lnTo>
                  <a:close/>
                </a:path>
                <a:path w="4048125" h="1113789">
                  <a:moveTo>
                    <a:pt x="3949661" y="29209"/>
                  </a:moveTo>
                  <a:lnTo>
                    <a:pt x="3864317" y="29209"/>
                  </a:lnTo>
                  <a:lnTo>
                    <a:pt x="3881462" y="31750"/>
                  </a:lnTo>
                  <a:lnTo>
                    <a:pt x="3913974" y="41909"/>
                  </a:lnTo>
                  <a:lnTo>
                    <a:pt x="3956646" y="68579"/>
                  </a:lnTo>
                  <a:lnTo>
                    <a:pt x="3989920" y="105409"/>
                  </a:lnTo>
                  <a:lnTo>
                    <a:pt x="4011637" y="151129"/>
                  </a:lnTo>
                  <a:lnTo>
                    <a:pt x="4019321" y="200659"/>
                  </a:lnTo>
                  <a:lnTo>
                    <a:pt x="4019312" y="914400"/>
                  </a:lnTo>
                  <a:lnTo>
                    <a:pt x="4011510" y="965200"/>
                  </a:lnTo>
                  <a:lnTo>
                    <a:pt x="3989666" y="1009650"/>
                  </a:lnTo>
                  <a:lnTo>
                    <a:pt x="3956265" y="1046479"/>
                  </a:lnTo>
                  <a:lnTo>
                    <a:pt x="3913593" y="1073150"/>
                  </a:lnTo>
                  <a:lnTo>
                    <a:pt x="3863809" y="1085850"/>
                  </a:lnTo>
                  <a:lnTo>
                    <a:pt x="3949582" y="1085850"/>
                  </a:lnTo>
                  <a:lnTo>
                    <a:pt x="3989666" y="1054100"/>
                  </a:lnTo>
                  <a:lnTo>
                    <a:pt x="4023956" y="1008379"/>
                  </a:lnTo>
                  <a:lnTo>
                    <a:pt x="4038942" y="971550"/>
                  </a:lnTo>
                  <a:lnTo>
                    <a:pt x="4046689" y="932179"/>
                  </a:lnTo>
                  <a:lnTo>
                    <a:pt x="4047705" y="200659"/>
                  </a:lnTo>
                  <a:lnTo>
                    <a:pt x="4046435" y="180339"/>
                  </a:lnTo>
                  <a:lnTo>
                    <a:pt x="4038307" y="140969"/>
                  </a:lnTo>
                  <a:lnTo>
                    <a:pt x="4022813" y="104139"/>
                  </a:lnTo>
                  <a:lnTo>
                    <a:pt x="4000969" y="72389"/>
                  </a:lnTo>
                  <a:lnTo>
                    <a:pt x="3973537" y="45719"/>
                  </a:lnTo>
                  <a:lnTo>
                    <a:pt x="3958043" y="34289"/>
                  </a:lnTo>
                  <a:lnTo>
                    <a:pt x="3949661" y="29209"/>
                  </a:lnTo>
                  <a:close/>
                </a:path>
                <a:path w="4048125" h="1113789">
                  <a:moveTo>
                    <a:pt x="3846283" y="38100"/>
                  </a:moveTo>
                  <a:lnTo>
                    <a:pt x="202158" y="38100"/>
                  </a:lnTo>
                  <a:lnTo>
                    <a:pt x="185343" y="39369"/>
                  </a:lnTo>
                  <a:lnTo>
                    <a:pt x="138290" y="50800"/>
                  </a:lnTo>
                  <a:lnTo>
                    <a:pt x="97840" y="74929"/>
                  </a:lnTo>
                  <a:lnTo>
                    <a:pt x="66065" y="109219"/>
                  </a:lnTo>
                  <a:lnTo>
                    <a:pt x="45313" y="152400"/>
                  </a:lnTo>
                  <a:lnTo>
                    <a:pt x="37823" y="200659"/>
                  </a:lnTo>
                  <a:lnTo>
                    <a:pt x="37847" y="914400"/>
                  </a:lnTo>
                  <a:lnTo>
                    <a:pt x="44894" y="961389"/>
                  </a:lnTo>
                  <a:lnTo>
                    <a:pt x="65341" y="1004569"/>
                  </a:lnTo>
                  <a:lnTo>
                    <a:pt x="96710" y="1038859"/>
                  </a:lnTo>
                  <a:lnTo>
                    <a:pt x="137045" y="1062989"/>
                  </a:lnTo>
                  <a:lnTo>
                    <a:pt x="183959" y="1075689"/>
                  </a:lnTo>
                  <a:lnTo>
                    <a:pt x="201409" y="1076959"/>
                  </a:lnTo>
                  <a:lnTo>
                    <a:pt x="3845648" y="1076959"/>
                  </a:lnTo>
                  <a:lnTo>
                    <a:pt x="3862412" y="1075689"/>
                  </a:lnTo>
                  <a:lnTo>
                    <a:pt x="3878668" y="1073150"/>
                  </a:lnTo>
                  <a:lnTo>
                    <a:pt x="3894289" y="1069339"/>
                  </a:lnTo>
                  <a:lnTo>
                    <a:pt x="3901909" y="1066800"/>
                  </a:lnTo>
                  <a:lnTo>
                    <a:pt x="184454" y="1066800"/>
                  </a:lnTo>
                  <a:lnTo>
                    <a:pt x="169138" y="1064259"/>
                  </a:lnTo>
                  <a:lnTo>
                    <a:pt x="126834" y="1047750"/>
                  </a:lnTo>
                  <a:lnTo>
                    <a:pt x="91579" y="1021079"/>
                  </a:lnTo>
                  <a:lnTo>
                    <a:pt x="65138" y="985519"/>
                  </a:lnTo>
                  <a:lnTo>
                    <a:pt x="50076" y="942339"/>
                  </a:lnTo>
                  <a:lnTo>
                    <a:pt x="47276" y="200659"/>
                  </a:lnTo>
                  <a:lnTo>
                    <a:pt x="48120" y="185419"/>
                  </a:lnTo>
                  <a:lnTo>
                    <a:pt x="59766" y="140969"/>
                  </a:lnTo>
                  <a:lnTo>
                    <a:pt x="83121" y="102869"/>
                  </a:lnTo>
                  <a:lnTo>
                    <a:pt x="116065" y="73659"/>
                  </a:lnTo>
                  <a:lnTo>
                    <a:pt x="156679" y="54609"/>
                  </a:lnTo>
                  <a:lnTo>
                    <a:pt x="202653" y="46989"/>
                  </a:lnTo>
                  <a:lnTo>
                    <a:pt x="3899433" y="46989"/>
                  </a:lnTo>
                  <a:lnTo>
                    <a:pt x="3895686" y="45719"/>
                  </a:lnTo>
                  <a:lnTo>
                    <a:pt x="3880065" y="41909"/>
                  </a:lnTo>
                  <a:lnTo>
                    <a:pt x="3863809" y="39369"/>
                  </a:lnTo>
                  <a:lnTo>
                    <a:pt x="3846283" y="38100"/>
                  </a:lnTo>
                  <a:close/>
                </a:path>
                <a:path w="4048125" h="1113789">
                  <a:moveTo>
                    <a:pt x="3899433" y="46989"/>
                  </a:moveTo>
                  <a:lnTo>
                    <a:pt x="3846283" y="46989"/>
                  </a:lnTo>
                  <a:lnTo>
                    <a:pt x="3863301" y="48259"/>
                  </a:lnTo>
                  <a:lnTo>
                    <a:pt x="3878668" y="50800"/>
                  </a:lnTo>
                  <a:lnTo>
                    <a:pt x="3920959" y="67309"/>
                  </a:lnTo>
                  <a:lnTo>
                    <a:pt x="3956138" y="93979"/>
                  </a:lnTo>
                  <a:lnTo>
                    <a:pt x="3982427" y="129539"/>
                  </a:lnTo>
                  <a:lnTo>
                    <a:pt x="3997540" y="171450"/>
                  </a:lnTo>
                  <a:lnTo>
                    <a:pt x="4000393" y="914400"/>
                  </a:lnTo>
                  <a:lnTo>
                    <a:pt x="3999572" y="929639"/>
                  </a:lnTo>
                  <a:lnTo>
                    <a:pt x="3987888" y="974089"/>
                  </a:lnTo>
                  <a:lnTo>
                    <a:pt x="3964520" y="1012189"/>
                  </a:lnTo>
                  <a:lnTo>
                    <a:pt x="3931627" y="1041400"/>
                  </a:lnTo>
                  <a:lnTo>
                    <a:pt x="3891114" y="1060450"/>
                  </a:lnTo>
                  <a:lnTo>
                    <a:pt x="3861015" y="1066800"/>
                  </a:lnTo>
                  <a:lnTo>
                    <a:pt x="3901909" y="1066800"/>
                  </a:lnTo>
                  <a:lnTo>
                    <a:pt x="3937215" y="1049020"/>
                  </a:lnTo>
                  <a:lnTo>
                    <a:pt x="3972140" y="1017269"/>
                  </a:lnTo>
                  <a:lnTo>
                    <a:pt x="3996778" y="977900"/>
                  </a:lnTo>
                  <a:lnTo>
                    <a:pt x="4008970" y="930909"/>
                  </a:lnTo>
                  <a:lnTo>
                    <a:pt x="4009860" y="911859"/>
                  </a:lnTo>
                  <a:lnTo>
                    <a:pt x="4009859" y="200659"/>
                  </a:lnTo>
                  <a:lnTo>
                    <a:pt x="4002747" y="153669"/>
                  </a:lnTo>
                  <a:lnTo>
                    <a:pt x="3982300" y="110489"/>
                  </a:lnTo>
                  <a:lnTo>
                    <a:pt x="3950931" y="76200"/>
                  </a:lnTo>
                  <a:lnTo>
                    <a:pt x="3910672" y="50800"/>
                  </a:lnTo>
                  <a:lnTo>
                    <a:pt x="3899433" y="46989"/>
                  </a:lnTo>
                  <a:close/>
                </a:path>
              </a:pathLst>
            </a:custGeom>
            <a:solidFill>
              <a:srgbClr val="FFFFFF"/>
            </a:solidFill>
          </p:spPr>
          <p:txBody>
            <a:bodyPr wrap="square" lIns="0" tIns="0" rIns="0" bIns="0" rtlCol="0"/>
            <a:lstStyle/>
            <a:p>
              <a:endParaRPr/>
            </a:p>
          </p:txBody>
        </p:sp>
      </p:grpSp>
      <p:sp>
        <p:nvSpPr>
          <p:cNvPr id="10" name="object 10"/>
          <p:cNvSpPr txBox="1"/>
          <p:nvPr/>
        </p:nvSpPr>
        <p:spPr>
          <a:xfrm>
            <a:off x="458166" y="3381223"/>
            <a:ext cx="3507740" cy="476884"/>
          </a:xfrm>
          <a:prstGeom prst="rect">
            <a:avLst/>
          </a:prstGeom>
        </p:spPr>
        <p:txBody>
          <a:bodyPr vert="horz" wrap="square" lIns="0" tIns="12700" rIns="0" bIns="0" rtlCol="0">
            <a:spAutoFit/>
          </a:bodyPr>
          <a:lstStyle/>
          <a:p>
            <a:pPr marL="12700" marR="5080">
              <a:lnSpc>
                <a:spcPct val="105700"/>
              </a:lnSpc>
              <a:spcBef>
                <a:spcPts val="100"/>
              </a:spcBef>
            </a:pPr>
            <a:r>
              <a:rPr sz="1400" spc="-5" dirty="0">
                <a:latin typeface="Arial Black"/>
                <a:cs typeface="Arial Black"/>
              </a:rPr>
              <a:t>Ele se </a:t>
            </a:r>
            <a:r>
              <a:rPr sz="1400" dirty="0">
                <a:latin typeface="Arial Black"/>
                <a:cs typeface="Arial Black"/>
              </a:rPr>
              <a:t>mai numesc </a:t>
            </a:r>
            <a:r>
              <a:rPr sz="1400" spc="-5" dirty="0">
                <a:latin typeface="Arial Black"/>
                <a:cs typeface="Arial Black"/>
              </a:rPr>
              <a:t>şi </a:t>
            </a:r>
            <a:r>
              <a:rPr sz="1400" spc="5" dirty="0">
                <a:latin typeface="Arial Black"/>
                <a:cs typeface="Arial Black"/>
              </a:rPr>
              <a:t>legături </a:t>
            </a:r>
            <a:r>
              <a:rPr sz="1400" dirty="0">
                <a:latin typeface="Arial Black"/>
                <a:cs typeface="Arial Black"/>
              </a:rPr>
              <a:t>de</a:t>
            </a:r>
            <a:r>
              <a:rPr sz="1400" spc="-95" dirty="0">
                <a:latin typeface="Arial Black"/>
                <a:cs typeface="Arial Black"/>
              </a:rPr>
              <a:t> </a:t>
            </a:r>
            <a:r>
              <a:rPr sz="1400" dirty="0">
                <a:latin typeface="Arial Black"/>
                <a:cs typeface="Arial Black"/>
              </a:rPr>
              <a:t>tip  </a:t>
            </a:r>
            <a:r>
              <a:rPr sz="1400" spc="5" dirty="0">
                <a:latin typeface="Arial Black"/>
                <a:cs typeface="Arial Black"/>
              </a:rPr>
              <a:t>determinist</a:t>
            </a:r>
            <a:endParaRPr sz="1400">
              <a:latin typeface="Arial Black"/>
              <a:cs typeface="Arial Black"/>
            </a:endParaRPr>
          </a:p>
        </p:txBody>
      </p:sp>
      <p:grpSp>
        <p:nvGrpSpPr>
          <p:cNvPr id="11" name="object 11"/>
          <p:cNvGrpSpPr/>
          <p:nvPr/>
        </p:nvGrpSpPr>
        <p:grpSpPr>
          <a:xfrm>
            <a:off x="341669" y="4117722"/>
            <a:ext cx="4048125" cy="1113790"/>
            <a:chOff x="262166" y="4909058"/>
            <a:chExt cx="4048125" cy="1113790"/>
          </a:xfrm>
        </p:grpSpPr>
        <p:sp>
          <p:nvSpPr>
            <p:cNvPr id="12" name="object 12"/>
            <p:cNvSpPr/>
            <p:nvPr/>
          </p:nvSpPr>
          <p:spPr>
            <a:xfrm>
              <a:off x="285749" y="4932426"/>
              <a:ext cx="4000500" cy="1066800"/>
            </a:xfrm>
            <a:custGeom>
              <a:avLst/>
              <a:gdLst/>
              <a:ahLst/>
              <a:cxnLst/>
              <a:rect l="l" t="t" r="r" b="b"/>
              <a:pathLst>
                <a:path w="4000500" h="1066800">
                  <a:moveTo>
                    <a:pt x="3822700" y="0"/>
                  </a:moveTo>
                  <a:lnTo>
                    <a:pt x="177800" y="0"/>
                  </a:lnTo>
                  <a:lnTo>
                    <a:pt x="130533" y="6352"/>
                  </a:lnTo>
                  <a:lnTo>
                    <a:pt x="88060" y="24280"/>
                  </a:lnTo>
                  <a:lnTo>
                    <a:pt x="52076" y="52085"/>
                  </a:lnTo>
                  <a:lnTo>
                    <a:pt x="24274" y="88072"/>
                  </a:lnTo>
                  <a:lnTo>
                    <a:pt x="6351" y="130542"/>
                  </a:lnTo>
                  <a:lnTo>
                    <a:pt x="0" y="177800"/>
                  </a:lnTo>
                  <a:lnTo>
                    <a:pt x="0" y="889000"/>
                  </a:lnTo>
                  <a:lnTo>
                    <a:pt x="6351" y="936266"/>
                  </a:lnTo>
                  <a:lnTo>
                    <a:pt x="24274" y="978739"/>
                  </a:lnTo>
                  <a:lnTo>
                    <a:pt x="52076" y="1014723"/>
                  </a:lnTo>
                  <a:lnTo>
                    <a:pt x="88060" y="1042525"/>
                  </a:lnTo>
                  <a:lnTo>
                    <a:pt x="130533" y="1060448"/>
                  </a:lnTo>
                  <a:lnTo>
                    <a:pt x="177800" y="1066800"/>
                  </a:lnTo>
                  <a:lnTo>
                    <a:pt x="3822700" y="1066800"/>
                  </a:lnTo>
                  <a:lnTo>
                    <a:pt x="3869957" y="1060448"/>
                  </a:lnTo>
                  <a:lnTo>
                    <a:pt x="3912427" y="1042525"/>
                  </a:lnTo>
                  <a:lnTo>
                    <a:pt x="3948414" y="1014723"/>
                  </a:lnTo>
                  <a:lnTo>
                    <a:pt x="3976219" y="978739"/>
                  </a:lnTo>
                  <a:lnTo>
                    <a:pt x="3994147" y="936266"/>
                  </a:lnTo>
                  <a:lnTo>
                    <a:pt x="4000500" y="889000"/>
                  </a:lnTo>
                  <a:lnTo>
                    <a:pt x="4000500" y="177800"/>
                  </a:lnTo>
                  <a:lnTo>
                    <a:pt x="3994147" y="130542"/>
                  </a:lnTo>
                  <a:lnTo>
                    <a:pt x="3976219" y="88072"/>
                  </a:lnTo>
                  <a:lnTo>
                    <a:pt x="3948414" y="52085"/>
                  </a:lnTo>
                  <a:lnTo>
                    <a:pt x="3912427" y="24280"/>
                  </a:lnTo>
                  <a:lnTo>
                    <a:pt x="3869957" y="6352"/>
                  </a:lnTo>
                  <a:lnTo>
                    <a:pt x="3822700" y="0"/>
                  </a:lnTo>
                  <a:close/>
                </a:path>
              </a:pathLst>
            </a:custGeom>
            <a:solidFill>
              <a:srgbClr val="EFAC00"/>
            </a:solidFill>
          </p:spPr>
          <p:txBody>
            <a:bodyPr wrap="square" lIns="0" tIns="0" rIns="0" bIns="0" rtlCol="0"/>
            <a:lstStyle/>
            <a:p>
              <a:endParaRPr/>
            </a:p>
          </p:txBody>
        </p:sp>
        <p:sp>
          <p:nvSpPr>
            <p:cNvPr id="13" name="object 13"/>
            <p:cNvSpPr/>
            <p:nvPr/>
          </p:nvSpPr>
          <p:spPr>
            <a:xfrm>
              <a:off x="262166" y="4909058"/>
              <a:ext cx="4048125" cy="1113790"/>
            </a:xfrm>
            <a:custGeom>
              <a:avLst/>
              <a:gdLst/>
              <a:ahLst/>
              <a:cxnLst/>
              <a:rect l="l" t="t" r="r" b="b"/>
              <a:pathLst>
                <a:path w="4048125" h="1113789">
                  <a:moveTo>
                    <a:pt x="3846283" y="0"/>
                  </a:moveTo>
                  <a:lnTo>
                    <a:pt x="200177" y="0"/>
                  </a:lnTo>
                  <a:lnTo>
                    <a:pt x="179692" y="1270"/>
                  </a:lnTo>
                  <a:lnTo>
                    <a:pt x="140423" y="10160"/>
                  </a:lnTo>
                  <a:lnTo>
                    <a:pt x="104330" y="25400"/>
                  </a:lnTo>
                  <a:lnTo>
                    <a:pt x="72301" y="46990"/>
                  </a:lnTo>
                  <a:lnTo>
                    <a:pt x="45199" y="74930"/>
                  </a:lnTo>
                  <a:lnTo>
                    <a:pt x="23710" y="106680"/>
                  </a:lnTo>
                  <a:lnTo>
                    <a:pt x="8712" y="143510"/>
                  </a:lnTo>
                  <a:lnTo>
                    <a:pt x="952" y="182880"/>
                  </a:lnTo>
                  <a:lnTo>
                    <a:pt x="0" y="914400"/>
                  </a:lnTo>
                  <a:lnTo>
                    <a:pt x="1181" y="934720"/>
                  </a:lnTo>
                  <a:lnTo>
                    <a:pt x="9397" y="974090"/>
                  </a:lnTo>
                  <a:lnTo>
                    <a:pt x="24892" y="1009650"/>
                  </a:lnTo>
                  <a:lnTo>
                    <a:pt x="46685" y="1041400"/>
                  </a:lnTo>
                  <a:lnTo>
                    <a:pt x="74168" y="1069340"/>
                  </a:lnTo>
                  <a:lnTo>
                    <a:pt x="106451" y="1090930"/>
                  </a:lnTo>
                  <a:lnTo>
                    <a:pt x="142671" y="1106170"/>
                  </a:lnTo>
                  <a:lnTo>
                    <a:pt x="181990" y="1113790"/>
                  </a:lnTo>
                  <a:lnTo>
                    <a:pt x="3868127" y="1113790"/>
                  </a:lnTo>
                  <a:lnTo>
                    <a:pt x="3907370" y="1104900"/>
                  </a:lnTo>
                  <a:lnTo>
                    <a:pt x="3943438" y="1089660"/>
                  </a:lnTo>
                  <a:lnTo>
                    <a:pt x="3949582" y="1085850"/>
                  </a:lnTo>
                  <a:lnTo>
                    <a:pt x="201409" y="1085850"/>
                  </a:lnTo>
                  <a:lnTo>
                    <a:pt x="183464" y="1084580"/>
                  </a:lnTo>
                  <a:lnTo>
                    <a:pt x="133794" y="1071880"/>
                  </a:lnTo>
                  <a:lnTo>
                    <a:pt x="91071" y="1046480"/>
                  </a:lnTo>
                  <a:lnTo>
                    <a:pt x="57759" y="1009650"/>
                  </a:lnTo>
                  <a:lnTo>
                    <a:pt x="36017" y="963930"/>
                  </a:lnTo>
                  <a:lnTo>
                    <a:pt x="28360" y="914400"/>
                  </a:lnTo>
                  <a:lnTo>
                    <a:pt x="28375" y="200660"/>
                  </a:lnTo>
                  <a:lnTo>
                    <a:pt x="36156" y="149860"/>
                  </a:lnTo>
                  <a:lnTo>
                    <a:pt x="58000" y="105410"/>
                  </a:lnTo>
                  <a:lnTo>
                    <a:pt x="91452" y="68580"/>
                  </a:lnTo>
                  <a:lnTo>
                    <a:pt x="134213" y="41910"/>
                  </a:lnTo>
                  <a:lnTo>
                    <a:pt x="183934" y="29210"/>
                  </a:lnTo>
                  <a:lnTo>
                    <a:pt x="3949661" y="29210"/>
                  </a:lnTo>
                  <a:lnTo>
                    <a:pt x="3941279" y="24130"/>
                  </a:lnTo>
                  <a:lnTo>
                    <a:pt x="3923753" y="16510"/>
                  </a:lnTo>
                  <a:lnTo>
                    <a:pt x="3905084" y="8890"/>
                  </a:lnTo>
                  <a:lnTo>
                    <a:pt x="3885653" y="3810"/>
                  </a:lnTo>
                  <a:lnTo>
                    <a:pt x="3865714" y="1270"/>
                  </a:lnTo>
                  <a:lnTo>
                    <a:pt x="3846283" y="0"/>
                  </a:lnTo>
                  <a:close/>
                </a:path>
                <a:path w="4048125" h="1113789">
                  <a:moveTo>
                    <a:pt x="3949661" y="29210"/>
                  </a:moveTo>
                  <a:lnTo>
                    <a:pt x="3864317" y="29210"/>
                  </a:lnTo>
                  <a:lnTo>
                    <a:pt x="3881462" y="31750"/>
                  </a:lnTo>
                  <a:lnTo>
                    <a:pt x="3913974" y="41910"/>
                  </a:lnTo>
                  <a:lnTo>
                    <a:pt x="3956646" y="68580"/>
                  </a:lnTo>
                  <a:lnTo>
                    <a:pt x="3989920" y="105410"/>
                  </a:lnTo>
                  <a:lnTo>
                    <a:pt x="4011637" y="151130"/>
                  </a:lnTo>
                  <a:lnTo>
                    <a:pt x="4019321" y="200660"/>
                  </a:lnTo>
                  <a:lnTo>
                    <a:pt x="4019312" y="914400"/>
                  </a:lnTo>
                  <a:lnTo>
                    <a:pt x="4011510" y="965200"/>
                  </a:lnTo>
                  <a:lnTo>
                    <a:pt x="3989666" y="1009650"/>
                  </a:lnTo>
                  <a:lnTo>
                    <a:pt x="3956265" y="1046480"/>
                  </a:lnTo>
                  <a:lnTo>
                    <a:pt x="3913593" y="1073150"/>
                  </a:lnTo>
                  <a:lnTo>
                    <a:pt x="3863809" y="1084580"/>
                  </a:lnTo>
                  <a:lnTo>
                    <a:pt x="3846156" y="1085850"/>
                  </a:lnTo>
                  <a:lnTo>
                    <a:pt x="3949582" y="1085850"/>
                  </a:lnTo>
                  <a:lnTo>
                    <a:pt x="3989666" y="1054100"/>
                  </a:lnTo>
                  <a:lnTo>
                    <a:pt x="4023956" y="1008380"/>
                  </a:lnTo>
                  <a:lnTo>
                    <a:pt x="4038942" y="971550"/>
                  </a:lnTo>
                  <a:lnTo>
                    <a:pt x="4046689" y="932180"/>
                  </a:lnTo>
                  <a:lnTo>
                    <a:pt x="4047705" y="200660"/>
                  </a:lnTo>
                  <a:lnTo>
                    <a:pt x="4046435" y="180340"/>
                  </a:lnTo>
                  <a:lnTo>
                    <a:pt x="4038307" y="140970"/>
                  </a:lnTo>
                  <a:lnTo>
                    <a:pt x="4022813" y="105410"/>
                  </a:lnTo>
                  <a:lnTo>
                    <a:pt x="4000969" y="72390"/>
                  </a:lnTo>
                  <a:lnTo>
                    <a:pt x="3973537" y="45720"/>
                  </a:lnTo>
                  <a:lnTo>
                    <a:pt x="3958043" y="34290"/>
                  </a:lnTo>
                  <a:lnTo>
                    <a:pt x="3949661" y="29210"/>
                  </a:lnTo>
                  <a:close/>
                </a:path>
                <a:path w="4048125" h="1113789">
                  <a:moveTo>
                    <a:pt x="3846283" y="38100"/>
                  </a:moveTo>
                  <a:lnTo>
                    <a:pt x="202158" y="38100"/>
                  </a:lnTo>
                  <a:lnTo>
                    <a:pt x="185343" y="39370"/>
                  </a:lnTo>
                  <a:lnTo>
                    <a:pt x="138290" y="50800"/>
                  </a:lnTo>
                  <a:lnTo>
                    <a:pt x="97840" y="74930"/>
                  </a:lnTo>
                  <a:lnTo>
                    <a:pt x="86131" y="86360"/>
                  </a:lnTo>
                  <a:lnTo>
                    <a:pt x="75539" y="96520"/>
                  </a:lnTo>
                  <a:lnTo>
                    <a:pt x="50888" y="137160"/>
                  </a:lnTo>
                  <a:lnTo>
                    <a:pt x="38684" y="184150"/>
                  </a:lnTo>
                  <a:lnTo>
                    <a:pt x="37823" y="200660"/>
                  </a:lnTo>
                  <a:lnTo>
                    <a:pt x="37847" y="914400"/>
                  </a:lnTo>
                  <a:lnTo>
                    <a:pt x="44894" y="961390"/>
                  </a:lnTo>
                  <a:lnTo>
                    <a:pt x="65341" y="1004570"/>
                  </a:lnTo>
                  <a:lnTo>
                    <a:pt x="96710" y="1038860"/>
                  </a:lnTo>
                  <a:lnTo>
                    <a:pt x="137045" y="1062990"/>
                  </a:lnTo>
                  <a:lnTo>
                    <a:pt x="183959" y="1075690"/>
                  </a:lnTo>
                  <a:lnTo>
                    <a:pt x="201409" y="1076960"/>
                  </a:lnTo>
                  <a:lnTo>
                    <a:pt x="3845648" y="1076960"/>
                  </a:lnTo>
                  <a:lnTo>
                    <a:pt x="3862412" y="1075690"/>
                  </a:lnTo>
                  <a:lnTo>
                    <a:pt x="3878668" y="1073150"/>
                  </a:lnTo>
                  <a:lnTo>
                    <a:pt x="3894289" y="1069340"/>
                  </a:lnTo>
                  <a:lnTo>
                    <a:pt x="3901909" y="1066800"/>
                  </a:lnTo>
                  <a:lnTo>
                    <a:pt x="184454" y="1066800"/>
                  </a:lnTo>
                  <a:lnTo>
                    <a:pt x="169138" y="1064260"/>
                  </a:lnTo>
                  <a:lnTo>
                    <a:pt x="126834" y="1047750"/>
                  </a:lnTo>
                  <a:lnTo>
                    <a:pt x="91579" y="1021080"/>
                  </a:lnTo>
                  <a:lnTo>
                    <a:pt x="65138" y="985520"/>
                  </a:lnTo>
                  <a:lnTo>
                    <a:pt x="50076" y="943610"/>
                  </a:lnTo>
                  <a:lnTo>
                    <a:pt x="47276" y="200660"/>
                  </a:lnTo>
                  <a:lnTo>
                    <a:pt x="48120" y="185420"/>
                  </a:lnTo>
                  <a:lnTo>
                    <a:pt x="59766" y="140970"/>
                  </a:lnTo>
                  <a:lnTo>
                    <a:pt x="83121" y="102870"/>
                  </a:lnTo>
                  <a:lnTo>
                    <a:pt x="116065" y="73660"/>
                  </a:lnTo>
                  <a:lnTo>
                    <a:pt x="156679" y="54610"/>
                  </a:lnTo>
                  <a:lnTo>
                    <a:pt x="186753" y="48260"/>
                  </a:lnTo>
                  <a:lnTo>
                    <a:pt x="3903179" y="48260"/>
                  </a:lnTo>
                  <a:lnTo>
                    <a:pt x="3895686" y="45720"/>
                  </a:lnTo>
                  <a:lnTo>
                    <a:pt x="3880065" y="41910"/>
                  </a:lnTo>
                  <a:lnTo>
                    <a:pt x="3863809" y="39370"/>
                  </a:lnTo>
                  <a:lnTo>
                    <a:pt x="3846283" y="38100"/>
                  </a:lnTo>
                  <a:close/>
                </a:path>
                <a:path w="4048125" h="1113789">
                  <a:moveTo>
                    <a:pt x="3903179" y="48260"/>
                  </a:moveTo>
                  <a:lnTo>
                    <a:pt x="3863301" y="48260"/>
                  </a:lnTo>
                  <a:lnTo>
                    <a:pt x="3878668" y="50800"/>
                  </a:lnTo>
                  <a:lnTo>
                    <a:pt x="3893273" y="54610"/>
                  </a:lnTo>
                  <a:lnTo>
                    <a:pt x="3933278" y="74930"/>
                  </a:lnTo>
                  <a:lnTo>
                    <a:pt x="3966044" y="104140"/>
                  </a:lnTo>
                  <a:lnTo>
                    <a:pt x="3988777" y="142240"/>
                  </a:lnTo>
                  <a:lnTo>
                    <a:pt x="3999826" y="186690"/>
                  </a:lnTo>
                  <a:lnTo>
                    <a:pt x="4000393" y="914400"/>
                  </a:lnTo>
                  <a:lnTo>
                    <a:pt x="3999572" y="929640"/>
                  </a:lnTo>
                  <a:lnTo>
                    <a:pt x="3987888" y="974090"/>
                  </a:lnTo>
                  <a:lnTo>
                    <a:pt x="3964520" y="1012190"/>
                  </a:lnTo>
                  <a:lnTo>
                    <a:pt x="3931627" y="1041400"/>
                  </a:lnTo>
                  <a:lnTo>
                    <a:pt x="3891114" y="1060450"/>
                  </a:lnTo>
                  <a:lnTo>
                    <a:pt x="3861015" y="1066800"/>
                  </a:lnTo>
                  <a:lnTo>
                    <a:pt x="3901909" y="1066800"/>
                  </a:lnTo>
                  <a:lnTo>
                    <a:pt x="3937215" y="1049020"/>
                  </a:lnTo>
                  <a:lnTo>
                    <a:pt x="3972140" y="1017270"/>
                  </a:lnTo>
                  <a:lnTo>
                    <a:pt x="3996778" y="977900"/>
                  </a:lnTo>
                  <a:lnTo>
                    <a:pt x="4008970" y="930910"/>
                  </a:lnTo>
                  <a:lnTo>
                    <a:pt x="4009918" y="200660"/>
                  </a:lnTo>
                  <a:lnTo>
                    <a:pt x="4009097" y="185420"/>
                  </a:lnTo>
                  <a:lnTo>
                    <a:pt x="3997286" y="138430"/>
                  </a:lnTo>
                  <a:lnTo>
                    <a:pt x="3973029" y="97790"/>
                  </a:lnTo>
                  <a:lnTo>
                    <a:pt x="3938231" y="66040"/>
                  </a:lnTo>
                  <a:lnTo>
                    <a:pt x="3910672" y="50800"/>
                  </a:lnTo>
                  <a:lnTo>
                    <a:pt x="3903179" y="48260"/>
                  </a:lnTo>
                  <a:close/>
                </a:path>
              </a:pathLst>
            </a:custGeom>
            <a:solidFill>
              <a:srgbClr val="FFFFFF"/>
            </a:solidFill>
          </p:spPr>
          <p:txBody>
            <a:bodyPr wrap="square" lIns="0" tIns="0" rIns="0" bIns="0" rtlCol="0"/>
            <a:lstStyle/>
            <a:p>
              <a:endParaRPr/>
            </a:p>
          </p:txBody>
        </p:sp>
      </p:grpSp>
      <p:sp>
        <p:nvSpPr>
          <p:cNvPr id="14" name="object 14"/>
          <p:cNvSpPr txBox="1"/>
          <p:nvPr/>
        </p:nvSpPr>
        <p:spPr>
          <a:xfrm>
            <a:off x="432766" y="4541902"/>
            <a:ext cx="2793365" cy="239395"/>
          </a:xfrm>
          <a:prstGeom prst="rect">
            <a:avLst/>
          </a:prstGeom>
        </p:spPr>
        <p:txBody>
          <a:bodyPr vert="horz" wrap="square" lIns="0" tIns="12700" rIns="0" bIns="0" rtlCol="0">
            <a:spAutoFit/>
          </a:bodyPr>
          <a:lstStyle/>
          <a:p>
            <a:pPr marL="38100">
              <a:lnSpc>
                <a:spcPct val="100000"/>
              </a:lnSpc>
              <a:spcBef>
                <a:spcPts val="100"/>
              </a:spcBef>
            </a:pPr>
            <a:r>
              <a:rPr sz="1400" spc="-5" dirty="0">
                <a:latin typeface="Arial Black"/>
                <a:cs typeface="Arial Black"/>
              </a:rPr>
              <a:t>Relaţia matematică </a:t>
            </a:r>
            <a:r>
              <a:rPr sz="1400" dirty="0">
                <a:latin typeface="Arial Black"/>
                <a:cs typeface="Arial Black"/>
              </a:rPr>
              <a:t>:</a:t>
            </a:r>
            <a:r>
              <a:rPr sz="1400" spc="-80" dirty="0">
                <a:latin typeface="Arial Black"/>
                <a:cs typeface="Arial Black"/>
              </a:rPr>
              <a:t> </a:t>
            </a:r>
            <a:r>
              <a:rPr sz="1400" dirty="0">
                <a:latin typeface="Arial Black"/>
                <a:cs typeface="Arial Black"/>
              </a:rPr>
              <a:t>y</a:t>
            </a:r>
            <a:r>
              <a:rPr sz="1350" baseline="-21604" dirty="0">
                <a:latin typeface="Arial Black"/>
                <a:cs typeface="Arial Black"/>
              </a:rPr>
              <a:t>i</a:t>
            </a:r>
            <a:r>
              <a:rPr sz="1400" dirty="0">
                <a:latin typeface="Arial Black"/>
                <a:cs typeface="Arial Black"/>
              </a:rPr>
              <a:t>=f(x</a:t>
            </a:r>
            <a:r>
              <a:rPr sz="1350" baseline="-21604" dirty="0">
                <a:latin typeface="Arial Black"/>
                <a:cs typeface="Arial Black"/>
              </a:rPr>
              <a:t>i</a:t>
            </a:r>
            <a:r>
              <a:rPr sz="1400" dirty="0">
                <a:latin typeface="Arial Black"/>
                <a:cs typeface="Arial Black"/>
              </a:rPr>
              <a:t>)</a:t>
            </a:r>
            <a:endParaRPr sz="1400">
              <a:latin typeface="Arial Black"/>
              <a:cs typeface="Arial Black"/>
            </a:endParaRPr>
          </a:p>
        </p:txBody>
      </p:sp>
      <p:sp>
        <p:nvSpPr>
          <p:cNvPr id="15" name="object 15"/>
          <p:cNvSpPr txBox="1"/>
          <p:nvPr/>
        </p:nvSpPr>
        <p:spPr>
          <a:xfrm>
            <a:off x="5267790" y="5338691"/>
            <a:ext cx="3002280" cy="432434"/>
          </a:xfrm>
          <a:prstGeom prst="rect">
            <a:avLst/>
          </a:prstGeom>
        </p:spPr>
        <p:txBody>
          <a:bodyPr vert="horz" wrap="square" lIns="0" tIns="15240" rIns="0" bIns="0" rtlCol="0">
            <a:spAutoFit/>
          </a:bodyPr>
          <a:lstStyle/>
          <a:p>
            <a:pPr marL="38100">
              <a:lnSpc>
                <a:spcPct val="100000"/>
              </a:lnSpc>
              <a:spcBef>
                <a:spcPts val="120"/>
              </a:spcBef>
              <a:tabLst>
                <a:tab pos="394335" algn="l"/>
                <a:tab pos="733425" algn="l"/>
              </a:tabLst>
            </a:pPr>
            <a:r>
              <a:rPr sz="2650" i="1" spc="50" dirty="0">
                <a:latin typeface="Times New Roman"/>
                <a:cs typeface="Times New Roman"/>
              </a:rPr>
              <a:t>y</a:t>
            </a:r>
            <a:r>
              <a:rPr sz="2325" i="1" spc="75" baseline="-23297" dirty="0">
                <a:latin typeface="Times New Roman"/>
                <a:cs typeface="Times New Roman"/>
              </a:rPr>
              <a:t>i	</a:t>
            </a:r>
            <a:r>
              <a:rPr sz="2650" spc="40" dirty="0">
                <a:latin typeface="Symbol"/>
                <a:cs typeface="Symbol"/>
              </a:rPr>
              <a:t></a:t>
            </a:r>
            <a:r>
              <a:rPr sz="2650" spc="40" dirty="0">
                <a:latin typeface="Times New Roman"/>
                <a:cs typeface="Times New Roman"/>
              </a:rPr>
              <a:t>	</a:t>
            </a:r>
            <a:r>
              <a:rPr sz="2650" i="1" spc="20" dirty="0">
                <a:latin typeface="Times New Roman"/>
                <a:cs typeface="Times New Roman"/>
              </a:rPr>
              <a:t>f</a:t>
            </a:r>
            <a:r>
              <a:rPr sz="2650" i="1" spc="-60" dirty="0">
                <a:latin typeface="Times New Roman"/>
                <a:cs typeface="Times New Roman"/>
              </a:rPr>
              <a:t> </a:t>
            </a:r>
            <a:r>
              <a:rPr sz="2650" spc="20" dirty="0">
                <a:latin typeface="Times New Roman"/>
                <a:cs typeface="Times New Roman"/>
              </a:rPr>
              <a:t>(</a:t>
            </a:r>
            <a:r>
              <a:rPr sz="2650" i="1" spc="20" dirty="0">
                <a:latin typeface="Times New Roman"/>
                <a:cs typeface="Times New Roman"/>
              </a:rPr>
              <a:t>x</a:t>
            </a:r>
            <a:r>
              <a:rPr sz="2325" spc="30" baseline="-23297" dirty="0">
                <a:latin typeface="Times New Roman"/>
                <a:cs typeface="Times New Roman"/>
              </a:rPr>
              <a:t>1</a:t>
            </a:r>
            <a:r>
              <a:rPr sz="2325" i="1" spc="30" baseline="-23297" dirty="0">
                <a:latin typeface="Times New Roman"/>
                <a:cs typeface="Times New Roman"/>
              </a:rPr>
              <a:t>i</a:t>
            </a:r>
            <a:r>
              <a:rPr sz="2325" i="1" spc="-7" baseline="-23297" dirty="0">
                <a:latin typeface="Times New Roman"/>
                <a:cs typeface="Times New Roman"/>
              </a:rPr>
              <a:t> </a:t>
            </a:r>
            <a:r>
              <a:rPr sz="2650" spc="15" dirty="0">
                <a:latin typeface="Times New Roman"/>
                <a:cs typeface="Times New Roman"/>
              </a:rPr>
              <a:t>,</a:t>
            </a:r>
            <a:r>
              <a:rPr sz="2650" spc="-229" dirty="0">
                <a:latin typeface="Times New Roman"/>
                <a:cs typeface="Times New Roman"/>
              </a:rPr>
              <a:t> </a:t>
            </a:r>
            <a:r>
              <a:rPr sz="2650" i="1" spc="60" dirty="0">
                <a:latin typeface="Times New Roman"/>
                <a:cs typeface="Times New Roman"/>
              </a:rPr>
              <a:t>x</a:t>
            </a:r>
            <a:r>
              <a:rPr sz="2325" spc="89" baseline="-23297" dirty="0">
                <a:latin typeface="Times New Roman"/>
                <a:cs typeface="Times New Roman"/>
              </a:rPr>
              <a:t>2</a:t>
            </a:r>
            <a:r>
              <a:rPr sz="2325" i="1" spc="89" baseline="-23297" dirty="0">
                <a:latin typeface="Times New Roman"/>
                <a:cs typeface="Times New Roman"/>
              </a:rPr>
              <a:t>i</a:t>
            </a:r>
            <a:r>
              <a:rPr sz="2325" i="1" spc="-22" baseline="-23297" dirty="0">
                <a:latin typeface="Times New Roman"/>
                <a:cs typeface="Times New Roman"/>
              </a:rPr>
              <a:t> </a:t>
            </a:r>
            <a:r>
              <a:rPr sz="2650" dirty="0">
                <a:latin typeface="Times New Roman"/>
                <a:cs typeface="Times New Roman"/>
              </a:rPr>
              <a:t>,....,</a:t>
            </a:r>
            <a:r>
              <a:rPr sz="2650" spc="-65" dirty="0">
                <a:latin typeface="Times New Roman"/>
                <a:cs typeface="Times New Roman"/>
              </a:rPr>
              <a:t> </a:t>
            </a:r>
            <a:r>
              <a:rPr sz="2650" i="1" spc="55" dirty="0">
                <a:latin typeface="Times New Roman"/>
                <a:cs typeface="Times New Roman"/>
              </a:rPr>
              <a:t>x</a:t>
            </a:r>
            <a:r>
              <a:rPr sz="2325" i="1" spc="82" baseline="-23297" dirty="0">
                <a:latin typeface="Times New Roman"/>
                <a:cs typeface="Times New Roman"/>
              </a:rPr>
              <a:t>ki</a:t>
            </a:r>
            <a:r>
              <a:rPr sz="2325" i="1" spc="-60" baseline="-23297" dirty="0">
                <a:latin typeface="Times New Roman"/>
                <a:cs typeface="Times New Roman"/>
              </a:rPr>
              <a:t> </a:t>
            </a:r>
            <a:r>
              <a:rPr sz="2650" spc="20" dirty="0">
                <a:latin typeface="Times New Roman"/>
                <a:cs typeface="Times New Roman"/>
              </a:rPr>
              <a:t>)</a:t>
            </a:r>
            <a:endParaRPr sz="2650" dirty="0">
              <a:latin typeface="Times New Roman"/>
              <a:cs typeface="Times New Roman"/>
            </a:endParaRPr>
          </a:p>
        </p:txBody>
      </p:sp>
      <p:grpSp>
        <p:nvGrpSpPr>
          <p:cNvPr id="16" name="object 16"/>
          <p:cNvGrpSpPr/>
          <p:nvPr/>
        </p:nvGrpSpPr>
        <p:grpSpPr>
          <a:xfrm>
            <a:off x="4771899" y="1757553"/>
            <a:ext cx="4261485" cy="887730"/>
            <a:chOff x="4692396" y="2548889"/>
            <a:chExt cx="4261485" cy="887730"/>
          </a:xfrm>
        </p:grpSpPr>
        <p:sp>
          <p:nvSpPr>
            <p:cNvPr id="17" name="object 17"/>
            <p:cNvSpPr/>
            <p:nvPr/>
          </p:nvSpPr>
          <p:spPr>
            <a:xfrm>
              <a:off x="4716018" y="2571749"/>
              <a:ext cx="4213860" cy="841375"/>
            </a:xfrm>
            <a:custGeom>
              <a:avLst/>
              <a:gdLst/>
              <a:ahLst/>
              <a:cxnLst/>
              <a:rect l="l" t="t" r="r" b="b"/>
              <a:pathLst>
                <a:path w="4213859" h="841375">
                  <a:moveTo>
                    <a:pt x="4073652" y="0"/>
                  </a:moveTo>
                  <a:lnTo>
                    <a:pt x="140208" y="0"/>
                  </a:lnTo>
                  <a:lnTo>
                    <a:pt x="95877" y="7144"/>
                  </a:lnTo>
                  <a:lnTo>
                    <a:pt x="57387" y="27041"/>
                  </a:lnTo>
                  <a:lnTo>
                    <a:pt x="27041" y="57387"/>
                  </a:lnTo>
                  <a:lnTo>
                    <a:pt x="7144" y="95877"/>
                  </a:lnTo>
                  <a:lnTo>
                    <a:pt x="0" y="140208"/>
                  </a:lnTo>
                  <a:lnTo>
                    <a:pt x="0" y="701039"/>
                  </a:lnTo>
                  <a:lnTo>
                    <a:pt x="7144" y="745370"/>
                  </a:lnTo>
                  <a:lnTo>
                    <a:pt x="27041" y="783860"/>
                  </a:lnTo>
                  <a:lnTo>
                    <a:pt x="57387" y="814206"/>
                  </a:lnTo>
                  <a:lnTo>
                    <a:pt x="95877" y="834103"/>
                  </a:lnTo>
                  <a:lnTo>
                    <a:pt x="140208" y="841248"/>
                  </a:lnTo>
                  <a:lnTo>
                    <a:pt x="4073652" y="841248"/>
                  </a:lnTo>
                  <a:lnTo>
                    <a:pt x="4117982" y="834103"/>
                  </a:lnTo>
                  <a:lnTo>
                    <a:pt x="4156472" y="814206"/>
                  </a:lnTo>
                  <a:lnTo>
                    <a:pt x="4186818" y="783860"/>
                  </a:lnTo>
                  <a:lnTo>
                    <a:pt x="4206715" y="745370"/>
                  </a:lnTo>
                  <a:lnTo>
                    <a:pt x="4213860" y="701039"/>
                  </a:lnTo>
                  <a:lnTo>
                    <a:pt x="4213860" y="140208"/>
                  </a:lnTo>
                  <a:lnTo>
                    <a:pt x="4206715" y="95877"/>
                  </a:lnTo>
                  <a:lnTo>
                    <a:pt x="4186818" y="57387"/>
                  </a:lnTo>
                  <a:lnTo>
                    <a:pt x="4156472" y="27041"/>
                  </a:lnTo>
                  <a:lnTo>
                    <a:pt x="4117982" y="7144"/>
                  </a:lnTo>
                  <a:lnTo>
                    <a:pt x="4073652" y="0"/>
                  </a:lnTo>
                  <a:close/>
                </a:path>
              </a:pathLst>
            </a:custGeom>
            <a:solidFill>
              <a:srgbClr val="EFAC00"/>
            </a:solidFill>
          </p:spPr>
          <p:txBody>
            <a:bodyPr wrap="square" lIns="0" tIns="0" rIns="0" bIns="0" rtlCol="0"/>
            <a:lstStyle/>
            <a:p>
              <a:endParaRPr/>
            </a:p>
          </p:txBody>
        </p:sp>
        <p:sp>
          <p:nvSpPr>
            <p:cNvPr id="18" name="object 18"/>
            <p:cNvSpPr/>
            <p:nvPr/>
          </p:nvSpPr>
          <p:spPr>
            <a:xfrm>
              <a:off x="4692396" y="2548889"/>
              <a:ext cx="4261485" cy="887730"/>
            </a:xfrm>
            <a:custGeom>
              <a:avLst/>
              <a:gdLst/>
              <a:ahLst/>
              <a:cxnLst/>
              <a:rect l="l" t="t" r="r" b="b"/>
              <a:pathLst>
                <a:path w="4261484" h="887729">
                  <a:moveTo>
                    <a:pt x="4112895" y="0"/>
                  </a:moveTo>
                  <a:lnTo>
                    <a:pt x="162559" y="0"/>
                  </a:lnTo>
                  <a:lnTo>
                    <a:pt x="146050" y="1269"/>
                  </a:lnTo>
                  <a:lnTo>
                    <a:pt x="98932" y="12700"/>
                  </a:lnTo>
                  <a:lnTo>
                    <a:pt x="58674" y="38100"/>
                  </a:lnTo>
                  <a:lnTo>
                    <a:pt x="27431" y="72389"/>
                  </a:lnTo>
                  <a:lnTo>
                    <a:pt x="6984" y="115569"/>
                  </a:lnTo>
                  <a:lnTo>
                    <a:pt x="63" y="162559"/>
                  </a:lnTo>
                  <a:lnTo>
                    <a:pt x="0" y="725169"/>
                  </a:lnTo>
                  <a:lnTo>
                    <a:pt x="1015" y="742950"/>
                  </a:lnTo>
                  <a:lnTo>
                    <a:pt x="13334" y="788669"/>
                  </a:lnTo>
                  <a:lnTo>
                    <a:pt x="38226" y="829309"/>
                  </a:lnTo>
                  <a:lnTo>
                    <a:pt x="73278" y="861059"/>
                  </a:lnTo>
                  <a:lnTo>
                    <a:pt x="116331" y="881379"/>
                  </a:lnTo>
                  <a:lnTo>
                    <a:pt x="148336" y="887729"/>
                  </a:lnTo>
                  <a:lnTo>
                    <a:pt x="4115180" y="887729"/>
                  </a:lnTo>
                  <a:lnTo>
                    <a:pt x="4162044" y="875029"/>
                  </a:lnTo>
                  <a:lnTo>
                    <a:pt x="4189856" y="859789"/>
                  </a:lnTo>
                  <a:lnTo>
                    <a:pt x="149732" y="859789"/>
                  </a:lnTo>
                  <a:lnTo>
                    <a:pt x="136398" y="857250"/>
                  </a:lnTo>
                  <a:lnTo>
                    <a:pt x="99059" y="843279"/>
                  </a:lnTo>
                  <a:lnTo>
                    <a:pt x="67944" y="820419"/>
                  </a:lnTo>
                  <a:lnTo>
                    <a:pt x="44576" y="788669"/>
                  </a:lnTo>
                  <a:lnTo>
                    <a:pt x="31114" y="751839"/>
                  </a:lnTo>
                  <a:lnTo>
                    <a:pt x="28390" y="725169"/>
                  </a:lnTo>
                  <a:lnTo>
                    <a:pt x="28390" y="162559"/>
                  </a:lnTo>
                  <a:lnTo>
                    <a:pt x="34543" y="123189"/>
                  </a:lnTo>
                  <a:lnTo>
                    <a:pt x="51688" y="87629"/>
                  </a:lnTo>
                  <a:lnTo>
                    <a:pt x="77850" y="58419"/>
                  </a:lnTo>
                  <a:lnTo>
                    <a:pt x="111251" y="38100"/>
                  </a:lnTo>
                  <a:lnTo>
                    <a:pt x="164083" y="27939"/>
                  </a:lnTo>
                  <a:lnTo>
                    <a:pt x="4189523" y="27939"/>
                  </a:lnTo>
                  <a:lnTo>
                    <a:pt x="4187952" y="26669"/>
                  </a:lnTo>
                  <a:lnTo>
                    <a:pt x="4174362" y="19050"/>
                  </a:lnTo>
                  <a:lnTo>
                    <a:pt x="4160011" y="12700"/>
                  </a:lnTo>
                  <a:lnTo>
                    <a:pt x="4144899" y="6350"/>
                  </a:lnTo>
                  <a:lnTo>
                    <a:pt x="4129024" y="2539"/>
                  </a:lnTo>
                  <a:lnTo>
                    <a:pt x="4112895" y="0"/>
                  </a:lnTo>
                  <a:close/>
                </a:path>
                <a:path w="4261484" h="887729">
                  <a:moveTo>
                    <a:pt x="4189523" y="27939"/>
                  </a:moveTo>
                  <a:lnTo>
                    <a:pt x="4097274" y="27939"/>
                  </a:lnTo>
                  <a:lnTo>
                    <a:pt x="4124832" y="30479"/>
                  </a:lnTo>
                  <a:lnTo>
                    <a:pt x="4137786" y="34289"/>
                  </a:lnTo>
                  <a:lnTo>
                    <a:pt x="4173220" y="52069"/>
                  </a:lnTo>
                  <a:lnTo>
                    <a:pt x="4202049" y="77469"/>
                  </a:lnTo>
                  <a:lnTo>
                    <a:pt x="4222242" y="110489"/>
                  </a:lnTo>
                  <a:lnTo>
                    <a:pt x="4232021" y="149859"/>
                  </a:lnTo>
                  <a:lnTo>
                    <a:pt x="4232719" y="725169"/>
                  </a:lnTo>
                  <a:lnTo>
                    <a:pt x="4232021" y="739139"/>
                  </a:lnTo>
                  <a:lnTo>
                    <a:pt x="4221987" y="777239"/>
                  </a:lnTo>
                  <a:lnTo>
                    <a:pt x="4201668" y="810259"/>
                  </a:lnTo>
                  <a:lnTo>
                    <a:pt x="4172838" y="836929"/>
                  </a:lnTo>
                  <a:lnTo>
                    <a:pt x="4137405" y="853439"/>
                  </a:lnTo>
                  <a:lnTo>
                    <a:pt x="4110989" y="859789"/>
                  </a:lnTo>
                  <a:lnTo>
                    <a:pt x="4189856" y="859789"/>
                  </a:lnTo>
                  <a:lnTo>
                    <a:pt x="4224401" y="828039"/>
                  </a:lnTo>
                  <a:lnTo>
                    <a:pt x="4248531" y="787400"/>
                  </a:lnTo>
                  <a:lnTo>
                    <a:pt x="4260342" y="740409"/>
                  </a:lnTo>
                  <a:lnTo>
                    <a:pt x="4261104" y="162559"/>
                  </a:lnTo>
                  <a:lnTo>
                    <a:pt x="4260087" y="146050"/>
                  </a:lnTo>
                  <a:lnTo>
                    <a:pt x="4247642" y="99059"/>
                  </a:lnTo>
                  <a:lnTo>
                    <a:pt x="4222877" y="58419"/>
                  </a:lnTo>
                  <a:lnTo>
                    <a:pt x="4200525" y="36829"/>
                  </a:lnTo>
                  <a:lnTo>
                    <a:pt x="4189523" y="27939"/>
                  </a:lnTo>
                  <a:close/>
                </a:path>
                <a:path w="4261484" h="887729">
                  <a:moveTo>
                    <a:pt x="4110862" y="38100"/>
                  </a:moveTo>
                  <a:lnTo>
                    <a:pt x="151637" y="38100"/>
                  </a:lnTo>
                  <a:lnTo>
                    <a:pt x="127126" y="43179"/>
                  </a:lnTo>
                  <a:lnTo>
                    <a:pt x="84327" y="66039"/>
                  </a:lnTo>
                  <a:lnTo>
                    <a:pt x="53339" y="102869"/>
                  </a:lnTo>
                  <a:lnTo>
                    <a:pt x="38480" y="149859"/>
                  </a:lnTo>
                  <a:lnTo>
                    <a:pt x="37782" y="725169"/>
                  </a:lnTo>
                  <a:lnTo>
                    <a:pt x="38353" y="736600"/>
                  </a:lnTo>
                  <a:lnTo>
                    <a:pt x="52704" y="783589"/>
                  </a:lnTo>
                  <a:lnTo>
                    <a:pt x="83184" y="821689"/>
                  </a:lnTo>
                  <a:lnTo>
                    <a:pt x="125729" y="844550"/>
                  </a:lnTo>
                  <a:lnTo>
                    <a:pt x="163829" y="850900"/>
                  </a:lnTo>
                  <a:lnTo>
                    <a:pt x="4096511" y="850900"/>
                  </a:lnTo>
                  <a:lnTo>
                    <a:pt x="4122038" y="848359"/>
                  </a:lnTo>
                  <a:lnTo>
                    <a:pt x="4134104" y="844550"/>
                  </a:lnTo>
                  <a:lnTo>
                    <a:pt x="4145660" y="840739"/>
                  </a:lnTo>
                  <a:lnTo>
                    <a:pt x="150749" y="840739"/>
                  </a:lnTo>
                  <a:lnTo>
                    <a:pt x="128015" y="835659"/>
                  </a:lnTo>
                  <a:lnTo>
                    <a:pt x="88900" y="814069"/>
                  </a:lnTo>
                  <a:lnTo>
                    <a:pt x="60705" y="778509"/>
                  </a:lnTo>
                  <a:lnTo>
                    <a:pt x="47751" y="735329"/>
                  </a:lnTo>
                  <a:lnTo>
                    <a:pt x="47320" y="162559"/>
                  </a:lnTo>
                  <a:lnTo>
                    <a:pt x="48005" y="151129"/>
                  </a:lnTo>
                  <a:lnTo>
                    <a:pt x="61849" y="106679"/>
                  </a:lnTo>
                  <a:lnTo>
                    <a:pt x="90677" y="72389"/>
                  </a:lnTo>
                  <a:lnTo>
                    <a:pt x="130301" y="52069"/>
                  </a:lnTo>
                  <a:lnTo>
                    <a:pt x="153034" y="46989"/>
                  </a:lnTo>
                  <a:lnTo>
                    <a:pt x="4144073" y="46989"/>
                  </a:lnTo>
                  <a:lnTo>
                    <a:pt x="4135501" y="43179"/>
                  </a:lnTo>
                  <a:lnTo>
                    <a:pt x="4110862" y="38100"/>
                  </a:lnTo>
                  <a:close/>
                </a:path>
                <a:path w="4261484" h="887729">
                  <a:moveTo>
                    <a:pt x="4144073" y="46989"/>
                  </a:moveTo>
                  <a:lnTo>
                    <a:pt x="4097274" y="46989"/>
                  </a:lnTo>
                  <a:lnTo>
                    <a:pt x="4110354" y="48259"/>
                  </a:lnTo>
                  <a:lnTo>
                    <a:pt x="4122038" y="49529"/>
                  </a:lnTo>
                  <a:lnTo>
                    <a:pt x="4163313" y="67309"/>
                  </a:lnTo>
                  <a:lnTo>
                    <a:pt x="4194683" y="99059"/>
                  </a:lnTo>
                  <a:lnTo>
                    <a:pt x="4211701" y="140969"/>
                  </a:lnTo>
                  <a:lnTo>
                    <a:pt x="4213790" y="725169"/>
                  </a:lnTo>
                  <a:lnTo>
                    <a:pt x="4213098" y="737869"/>
                  </a:lnTo>
                  <a:lnTo>
                    <a:pt x="4199255" y="781050"/>
                  </a:lnTo>
                  <a:lnTo>
                    <a:pt x="4186554" y="798829"/>
                  </a:lnTo>
                  <a:lnTo>
                    <a:pt x="4178934" y="807719"/>
                  </a:lnTo>
                  <a:lnTo>
                    <a:pt x="4141597" y="831850"/>
                  </a:lnTo>
                  <a:lnTo>
                    <a:pt x="4108196" y="840739"/>
                  </a:lnTo>
                  <a:lnTo>
                    <a:pt x="4145660" y="840739"/>
                  </a:lnTo>
                  <a:lnTo>
                    <a:pt x="4185920" y="814069"/>
                  </a:lnTo>
                  <a:lnTo>
                    <a:pt x="4213098" y="774700"/>
                  </a:lnTo>
                  <a:lnTo>
                    <a:pt x="4223200" y="725169"/>
                  </a:lnTo>
                  <a:lnTo>
                    <a:pt x="4223321" y="162559"/>
                  </a:lnTo>
                  <a:lnTo>
                    <a:pt x="4222750" y="151129"/>
                  </a:lnTo>
                  <a:lnTo>
                    <a:pt x="4208399" y="104139"/>
                  </a:lnTo>
                  <a:lnTo>
                    <a:pt x="4177919" y="67309"/>
                  </a:lnTo>
                  <a:lnTo>
                    <a:pt x="4146930" y="48259"/>
                  </a:lnTo>
                  <a:lnTo>
                    <a:pt x="4144073" y="46989"/>
                  </a:lnTo>
                  <a:close/>
                </a:path>
              </a:pathLst>
            </a:custGeom>
            <a:solidFill>
              <a:srgbClr val="FFFFFF"/>
            </a:solidFill>
          </p:spPr>
          <p:txBody>
            <a:bodyPr wrap="square" lIns="0" tIns="0" rIns="0" bIns="0" rtlCol="0"/>
            <a:lstStyle/>
            <a:p>
              <a:endParaRPr/>
            </a:p>
          </p:txBody>
        </p:sp>
      </p:grpSp>
      <p:sp>
        <p:nvSpPr>
          <p:cNvPr id="19" name="object 19"/>
          <p:cNvSpPr txBox="1"/>
          <p:nvPr/>
        </p:nvSpPr>
        <p:spPr>
          <a:xfrm>
            <a:off x="4876800" y="838200"/>
            <a:ext cx="3814445" cy="1582420"/>
          </a:xfrm>
          <a:prstGeom prst="rect">
            <a:avLst/>
          </a:prstGeom>
        </p:spPr>
        <p:txBody>
          <a:bodyPr vert="horz" wrap="square" lIns="0" tIns="12065" rIns="0" bIns="0" rtlCol="0">
            <a:spAutoFit/>
          </a:bodyPr>
          <a:lstStyle/>
          <a:p>
            <a:pPr marL="411480" marR="1550035">
              <a:lnSpc>
                <a:spcPct val="100000"/>
              </a:lnSpc>
              <a:spcBef>
                <a:spcPts val="95"/>
              </a:spcBef>
            </a:pPr>
            <a:r>
              <a:rPr sz="2800" dirty="0">
                <a:latin typeface="Arial Black"/>
                <a:cs typeface="Arial Black"/>
              </a:rPr>
              <a:t>Legături  </a:t>
            </a:r>
            <a:r>
              <a:rPr sz="2800" spc="-5" dirty="0">
                <a:latin typeface="Arial Black"/>
                <a:cs typeface="Arial Black"/>
              </a:rPr>
              <a:t>s</a:t>
            </a:r>
            <a:r>
              <a:rPr sz="2800" spc="-15" dirty="0">
                <a:latin typeface="Arial Black"/>
                <a:cs typeface="Arial Black"/>
              </a:rPr>
              <a:t>t</a:t>
            </a:r>
            <a:r>
              <a:rPr sz="2800" spc="-60" dirty="0">
                <a:latin typeface="Arial Black"/>
                <a:cs typeface="Arial Black"/>
              </a:rPr>
              <a:t>a</a:t>
            </a:r>
            <a:r>
              <a:rPr sz="2800" spc="-5" dirty="0">
                <a:latin typeface="Arial Black"/>
                <a:cs typeface="Arial Black"/>
              </a:rPr>
              <a:t>tis</a:t>
            </a:r>
            <a:r>
              <a:rPr sz="2800" spc="-20" dirty="0">
                <a:latin typeface="Arial Black"/>
                <a:cs typeface="Arial Black"/>
              </a:rPr>
              <a:t>t</a:t>
            </a:r>
            <a:r>
              <a:rPr sz="2800" spc="-5" dirty="0">
                <a:latin typeface="Arial Black"/>
                <a:cs typeface="Arial Black"/>
              </a:rPr>
              <a:t>ice</a:t>
            </a:r>
            <a:endParaRPr sz="2800">
              <a:latin typeface="Arial Black"/>
              <a:cs typeface="Arial Black"/>
            </a:endParaRPr>
          </a:p>
          <a:p>
            <a:pPr marL="12700" marR="5080">
              <a:lnSpc>
                <a:spcPct val="105700"/>
              </a:lnSpc>
              <a:spcBef>
                <a:spcPts val="1989"/>
              </a:spcBef>
            </a:pPr>
            <a:r>
              <a:rPr sz="1400" dirty="0">
                <a:latin typeface="Arial Black"/>
                <a:cs typeface="Arial Black"/>
              </a:rPr>
              <a:t>Denumite </a:t>
            </a:r>
            <a:r>
              <a:rPr sz="1400" spc="-5" dirty="0">
                <a:latin typeface="Arial Black"/>
                <a:cs typeface="Arial Black"/>
              </a:rPr>
              <a:t>şi </a:t>
            </a:r>
            <a:r>
              <a:rPr sz="1400" dirty="0">
                <a:latin typeface="Arial Black"/>
                <a:cs typeface="Arial Black"/>
              </a:rPr>
              <a:t>legături </a:t>
            </a:r>
            <a:r>
              <a:rPr sz="1400" spc="-5" dirty="0">
                <a:latin typeface="Arial Black"/>
                <a:cs typeface="Arial Black"/>
              </a:rPr>
              <a:t>stohastice, </a:t>
            </a:r>
            <a:r>
              <a:rPr sz="1400" dirty="0">
                <a:latin typeface="Arial Black"/>
                <a:cs typeface="Arial Black"/>
              </a:rPr>
              <a:t>de tip  </a:t>
            </a:r>
            <a:r>
              <a:rPr sz="1400" spc="5" dirty="0">
                <a:latin typeface="Arial Black"/>
                <a:cs typeface="Arial Black"/>
              </a:rPr>
              <a:t>nedeterminist</a:t>
            </a:r>
            <a:endParaRPr sz="1400">
              <a:latin typeface="Arial Black"/>
              <a:cs typeface="Arial Black"/>
            </a:endParaRPr>
          </a:p>
        </p:txBody>
      </p:sp>
      <p:grpSp>
        <p:nvGrpSpPr>
          <p:cNvPr id="20" name="object 20"/>
          <p:cNvGrpSpPr/>
          <p:nvPr/>
        </p:nvGrpSpPr>
        <p:grpSpPr>
          <a:xfrm>
            <a:off x="4771899" y="2695575"/>
            <a:ext cx="4261485" cy="1866900"/>
            <a:chOff x="4692396" y="3486911"/>
            <a:chExt cx="4261485" cy="1866900"/>
          </a:xfrm>
        </p:grpSpPr>
        <p:sp>
          <p:nvSpPr>
            <p:cNvPr id="21" name="object 21"/>
            <p:cNvSpPr/>
            <p:nvPr/>
          </p:nvSpPr>
          <p:spPr>
            <a:xfrm>
              <a:off x="4716018" y="3509009"/>
              <a:ext cx="4213860" cy="1821180"/>
            </a:xfrm>
            <a:custGeom>
              <a:avLst/>
              <a:gdLst/>
              <a:ahLst/>
              <a:cxnLst/>
              <a:rect l="l" t="t" r="r" b="b"/>
              <a:pathLst>
                <a:path w="4213859" h="1821179">
                  <a:moveTo>
                    <a:pt x="3910330" y="0"/>
                  </a:moveTo>
                  <a:lnTo>
                    <a:pt x="303530" y="0"/>
                  </a:lnTo>
                  <a:lnTo>
                    <a:pt x="254294" y="3972"/>
                  </a:lnTo>
                  <a:lnTo>
                    <a:pt x="207589" y="15473"/>
                  </a:lnTo>
                  <a:lnTo>
                    <a:pt x="164038" y="33878"/>
                  </a:lnTo>
                  <a:lnTo>
                    <a:pt x="124266" y="58562"/>
                  </a:lnTo>
                  <a:lnTo>
                    <a:pt x="88900" y="88900"/>
                  </a:lnTo>
                  <a:lnTo>
                    <a:pt x="58562" y="124266"/>
                  </a:lnTo>
                  <a:lnTo>
                    <a:pt x="33878" y="164038"/>
                  </a:lnTo>
                  <a:lnTo>
                    <a:pt x="15473" y="207589"/>
                  </a:lnTo>
                  <a:lnTo>
                    <a:pt x="3972" y="254294"/>
                  </a:lnTo>
                  <a:lnTo>
                    <a:pt x="0" y="303529"/>
                  </a:lnTo>
                  <a:lnTo>
                    <a:pt x="0" y="1517650"/>
                  </a:lnTo>
                  <a:lnTo>
                    <a:pt x="3972" y="1566885"/>
                  </a:lnTo>
                  <a:lnTo>
                    <a:pt x="15473" y="1613590"/>
                  </a:lnTo>
                  <a:lnTo>
                    <a:pt x="33878" y="1657141"/>
                  </a:lnTo>
                  <a:lnTo>
                    <a:pt x="58562" y="1696913"/>
                  </a:lnTo>
                  <a:lnTo>
                    <a:pt x="88900" y="1732279"/>
                  </a:lnTo>
                  <a:lnTo>
                    <a:pt x="124266" y="1762617"/>
                  </a:lnTo>
                  <a:lnTo>
                    <a:pt x="164038" y="1787301"/>
                  </a:lnTo>
                  <a:lnTo>
                    <a:pt x="207589" y="1805706"/>
                  </a:lnTo>
                  <a:lnTo>
                    <a:pt x="254294" y="1817207"/>
                  </a:lnTo>
                  <a:lnTo>
                    <a:pt x="303530" y="1821179"/>
                  </a:lnTo>
                  <a:lnTo>
                    <a:pt x="3910330" y="1821179"/>
                  </a:lnTo>
                  <a:lnTo>
                    <a:pt x="3959565" y="1817207"/>
                  </a:lnTo>
                  <a:lnTo>
                    <a:pt x="4006270" y="1805706"/>
                  </a:lnTo>
                  <a:lnTo>
                    <a:pt x="4049821" y="1787301"/>
                  </a:lnTo>
                  <a:lnTo>
                    <a:pt x="4089593" y="1762617"/>
                  </a:lnTo>
                  <a:lnTo>
                    <a:pt x="4124960" y="1732279"/>
                  </a:lnTo>
                  <a:lnTo>
                    <a:pt x="4155297" y="1696913"/>
                  </a:lnTo>
                  <a:lnTo>
                    <a:pt x="4179981" y="1657141"/>
                  </a:lnTo>
                  <a:lnTo>
                    <a:pt x="4198386" y="1613590"/>
                  </a:lnTo>
                  <a:lnTo>
                    <a:pt x="4209887" y="1566885"/>
                  </a:lnTo>
                  <a:lnTo>
                    <a:pt x="4213860" y="1517650"/>
                  </a:lnTo>
                  <a:lnTo>
                    <a:pt x="4213860" y="303529"/>
                  </a:lnTo>
                  <a:lnTo>
                    <a:pt x="4209887" y="254294"/>
                  </a:lnTo>
                  <a:lnTo>
                    <a:pt x="4198386" y="207589"/>
                  </a:lnTo>
                  <a:lnTo>
                    <a:pt x="4179981" y="164038"/>
                  </a:lnTo>
                  <a:lnTo>
                    <a:pt x="4155297" y="124266"/>
                  </a:lnTo>
                  <a:lnTo>
                    <a:pt x="4124960" y="88900"/>
                  </a:lnTo>
                  <a:lnTo>
                    <a:pt x="4089593" y="58562"/>
                  </a:lnTo>
                  <a:lnTo>
                    <a:pt x="4049821" y="33878"/>
                  </a:lnTo>
                  <a:lnTo>
                    <a:pt x="4006270" y="15473"/>
                  </a:lnTo>
                  <a:lnTo>
                    <a:pt x="3959565" y="3972"/>
                  </a:lnTo>
                  <a:lnTo>
                    <a:pt x="3910330" y="0"/>
                  </a:lnTo>
                  <a:close/>
                </a:path>
              </a:pathLst>
            </a:custGeom>
            <a:solidFill>
              <a:srgbClr val="EFAC00"/>
            </a:solidFill>
          </p:spPr>
          <p:txBody>
            <a:bodyPr wrap="square" lIns="0" tIns="0" rIns="0" bIns="0" rtlCol="0"/>
            <a:lstStyle/>
            <a:p>
              <a:endParaRPr/>
            </a:p>
          </p:txBody>
        </p:sp>
        <p:sp>
          <p:nvSpPr>
            <p:cNvPr id="22" name="object 22"/>
            <p:cNvSpPr/>
            <p:nvPr/>
          </p:nvSpPr>
          <p:spPr>
            <a:xfrm>
              <a:off x="4692396" y="3486911"/>
              <a:ext cx="4261485" cy="1866900"/>
            </a:xfrm>
            <a:custGeom>
              <a:avLst/>
              <a:gdLst/>
              <a:ahLst/>
              <a:cxnLst/>
              <a:rect l="l" t="t" r="r" b="b"/>
              <a:pathLst>
                <a:path w="4261484" h="1866900">
                  <a:moveTo>
                    <a:pt x="4031869" y="1854200"/>
                  </a:moveTo>
                  <a:lnTo>
                    <a:pt x="230504" y="1854200"/>
                  </a:lnTo>
                  <a:lnTo>
                    <a:pt x="246125" y="1866900"/>
                  </a:lnTo>
                  <a:lnTo>
                    <a:pt x="4016248" y="1866900"/>
                  </a:lnTo>
                  <a:lnTo>
                    <a:pt x="4031869" y="1854200"/>
                  </a:lnTo>
                  <a:close/>
                </a:path>
                <a:path w="4261484" h="1866900">
                  <a:moveTo>
                    <a:pt x="4061840" y="1841500"/>
                  </a:moveTo>
                  <a:lnTo>
                    <a:pt x="200405" y="1841500"/>
                  </a:lnTo>
                  <a:lnTo>
                    <a:pt x="215264" y="1854200"/>
                  </a:lnTo>
                  <a:lnTo>
                    <a:pt x="4047108" y="1854200"/>
                  </a:lnTo>
                  <a:lnTo>
                    <a:pt x="4061840" y="1841500"/>
                  </a:lnTo>
                  <a:close/>
                </a:path>
                <a:path w="4261484" h="1866900">
                  <a:moveTo>
                    <a:pt x="238125" y="1828800"/>
                  </a:moveTo>
                  <a:lnTo>
                    <a:pt x="171703" y="1828800"/>
                  </a:lnTo>
                  <a:lnTo>
                    <a:pt x="185800" y="1841500"/>
                  </a:lnTo>
                  <a:lnTo>
                    <a:pt x="252349" y="1841500"/>
                  </a:lnTo>
                  <a:lnTo>
                    <a:pt x="238125" y="1828800"/>
                  </a:lnTo>
                  <a:close/>
                </a:path>
                <a:path w="4261484" h="1866900">
                  <a:moveTo>
                    <a:pt x="3948556" y="1828800"/>
                  </a:moveTo>
                  <a:lnTo>
                    <a:pt x="311912" y="1828800"/>
                  </a:lnTo>
                  <a:lnTo>
                    <a:pt x="327151" y="1841500"/>
                  </a:lnTo>
                  <a:lnTo>
                    <a:pt x="3933698" y="1841500"/>
                  </a:lnTo>
                  <a:lnTo>
                    <a:pt x="3948556" y="1828800"/>
                  </a:lnTo>
                  <a:close/>
                </a:path>
                <a:path w="4261484" h="1866900">
                  <a:moveTo>
                    <a:pt x="4090543" y="1828800"/>
                  </a:moveTo>
                  <a:lnTo>
                    <a:pt x="4022852" y="1828800"/>
                  </a:lnTo>
                  <a:lnTo>
                    <a:pt x="4008501" y="1841500"/>
                  </a:lnTo>
                  <a:lnTo>
                    <a:pt x="4076192" y="1841500"/>
                  </a:lnTo>
                  <a:lnTo>
                    <a:pt x="4090543" y="1828800"/>
                  </a:lnTo>
                  <a:close/>
                </a:path>
                <a:path w="4261484" h="1866900">
                  <a:moveTo>
                    <a:pt x="211074" y="50800"/>
                  </a:moveTo>
                  <a:lnTo>
                    <a:pt x="156971" y="50800"/>
                  </a:lnTo>
                  <a:lnTo>
                    <a:pt x="143255" y="63500"/>
                  </a:lnTo>
                  <a:lnTo>
                    <a:pt x="118237" y="76200"/>
                  </a:lnTo>
                  <a:lnTo>
                    <a:pt x="74040" y="127000"/>
                  </a:lnTo>
                  <a:lnTo>
                    <a:pt x="46989" y="165100"/>
                  </a:lnTo>
                  <a:lnTo>
                    <a:pt x="25526" y="203200"/>
                  </a:lnTo>
                  <a:lnTo>
                    <a:pt x="14477" y="241300"/>
                  </a:lnTo>
                  <a:lnTo>
                    <a:pt x="10159" y="254000"/>
                  </a:lnTo>
                  <a:lnTo>
                    <a:pt x="6603" y="266700"/>
                  </a:lnTo>
                  <a:lnTo>
                    <a:pt x="3682" y="279400"/>
                  </a:lnTo>
                  <a:lnTo>
                    <a:pt x="1650" y="304800"/>
                  </a:lnTo>
                  <a:lnTo>
                    <a:pt x="380" y="317500"/>
                  </a:lnTo>
                  <a:lnTo>
                    <a:pt x="0" y="330200"/>
                  </a:lnTo>
                  <a:lnTo>
                    <a:pt x="0" y="1549400"/>
                  </a:lnTo>
                  <a:lnTo>
                    <a:pt x="507" y="1562100"/>
                  </a:lnTo>
                  <a:lnTo>
                    <a:pt x="1777" y="1574800"/>
                  </a:lnTo>
                  <a:lnTo>
                    <a:pt x="3937" y="1600200"/>
                  </a:lnTo>
                  <a:lnTo>
                    <a:pt x="6730" y="1612900"/>
                  </a:lnTo>
                  <a:lnTo>
                    <a:pt x="10413" y="1625600"/>
                  </a:lnTo>
                  <a:lnTo>
                    <a:pt x="14858" y="1638300"/>
                  </a:lnTo>
                  <a:lnTo>
                    <a:pt x="20065" y="1663700"/>
                  </a:lnTo>
                  <a:lnTo>
                    <a:pt x="39750" y="1701800"/>
                  </a:lnTo>
                  <a:lnTo>
                    <a:pt x="75437" y="1752600"/>
                  </a:lnTo>
                  <a:lnTo>
                    <a:pt x="120014" y="1803400"/>
                  </a:lnTo>
                  <a:lnTo>
                    <a:pt x="144652" y="1816100"/>
                  </a:lnTo>
                  <a:lnTo>
                    <a:pt x="157987" y="1828800"/>
                  </a:lnTo>
                  <a:lnTo>
                    <a:pt x="224281" y="1828800"/>
                  </a:lnTo>
                  <a:lnTo>
                    <a:pt x="210819" y="1816100"/>
                  </a:lnTo>
                  <a:lnTo>
                    <a:pt x="197484" y="1816100"/>
                  </a:lnTo>
                  <a:lnTo>
                    <a:pt x="184657" y="1803400"/>
                  </a:lnTo>
                  <a:lnTo>
                    <a:pt x="172084" y="1803400"/>
                  </a:lnTo>
                  <a:lnTo>
                    <a:pt x="160019" y="1790700"/>
                  </a:lnTo>
                  <a:lnTo>
                    <a:pt x="136905" y="1778000"/>
                  </a:lnTo>
                  <a:lnTo>
                    <a:pt x="115696" y="1752600"/>
                  </a:lnTo>
                  <a:lnTo>
                    <a:pt x="96519" y="1739900"/>
                  </a:lnTo>
                  <a:lnTo>
                    <a:pt x="79248" y="1714500"/>
                  </a:lnTo>
                  <a:lnTo>
                    <a:pt x="57784" y="1676400"/>
                  </a:lnTo>
                  <a:lnTo>
                    <a:pt x="41655" y="1638300"/>
                  </a:lnTo>
                  <a:lnTo>
                    <a:pt x="34416" y="1600200"/>
                  </a:lnTo>
                  <a:lnTo>
                    <a:pt x="31750" y="1587500"/>
                  </a:lnTo>
                  <a:lnTo>
                    <a:pt x="29844" y="1574800"/>
                  </a:lnTo>
                  <a:lnTo>
                    <a:pt x="28701" y="1562100"/>
                  </a:lnTo>
                  <a:lnTo>
                    <a:pt x="28320" y="1549400"/>
                  </a:lnTo>
                  <a:lnTo>
                    <a:pt x="28320" y="330200"/>
                  </a:lnTo>
                  <a:lnTo>
                    <a:pt x="28701" y="317500"/>
                  </a:lnTo>
                  <a:lnTo>
                    <a:pt x="29844" y="304800"/>
                  </a:lnTo>
                  <a:lnTo>
                    <a:pt x="31876" y="292100"/>
                  </a:lnTo>
                  <a:lnTo>
                    <a:pt x="34416" y="266700"/>
                  </a:lnTo>
                  <a:lnTo>
                    <a:pt x="46481" y="228600"/>
                  </a:lnTo>
                  <a:lnTo>
                    <a:pt x="64515" y="190500"/>
                  </a:lnTo>
                  <a:lnTo>
                    <a:pt x="96774" y="139700"/>
                  </a:lnTo>
                  <a:lnTo>
                    <a:pt x="137287" y="101600"/>
                  </a:lnTo>
                  <a:lnTo>
                    <a:pt x="160274" y="88900"/>
                  </a:lnTo>
                  <a:lnTo>
                    <a:pt x="172338" y="76200"/>
                  </a:lnTo>
                  <a:lnTo>
                    <a:pt x="184784" y="63500"/>
                  </a:lnTo>
                  <a:lnTo>
                    <a:pt x="197738" y="63500"/>
                  </a:lnTo>
                  <a:lnTo>
                    <a:pt x="211074" y="50800"/>
                  </a:lnTo>
                  <a:close/>
                </a:path>
                <a:path w="4261484" h="1866900">
                  <a:moveTo>
                    <a:pt x="270128" y="1816100"/>
                  </a:moveTo>
                  <a:lnTo>
                    <a:pt x="240791" y="1816100"/>
                  </a:lnTo>
                  <a:lnTo>
                    <a:pt x="254507" y="1828800"/>
                  </a:lnTo>
                  <a:lnTo>
                    <a:pt x="284099" y="1828800"/>
                  </a:lnTo>
                  <a:lnTo>
                    <a:pt x="270128" y="1816100"/>
                  </a:lnTo>
                  <a:close/>
                </a:path>
                <a:path w="4261484" h="1866900">
                  <a:moveTo>
                    <a:pt x="4033138" y="1816100"/>
                  </a:moveTo>
                  <a:lnTo>
                    <a:pt x="3989958" y="1816100"/>
                  </a:lnTo>
                  <a:lnTo>
                    <a:pt x="3976115" y="1828800"/>
                  </a:lnTo>
                  <a:lnTo>
                    <a:pt x="4019804" y="1828800"/>
                  </a:lnTo>
                  <a:lnTo>
                    <a:pt x="4033138" y="1816100"/>
                  </a:lnTo>
                  <a:close/>
                </a:path>
                <a:path w="4261484" h="1866900">
                  <a:moveTo>
                    <a:pt x="4089527" y="38100"/>
                  </a:moveTo>
                  <a:lnTo>
                    <a:pt x="4008754" y="38100"/>
                  </a:lnTo>
                  <a:lnTo>
                    <a:pt x="4022979" y="50800"/>
                  </a:lnTo>
                  <a:lnTo>
                    <a:pt x="4050410" y="50800"/>
                  </a:lnTo>
                  <a:lnTo>
                    <a:pt x="4063619" y="63500"/>
                  </a:lnTo>
                  <a:lnTo>
                    <a:pt x="4076573" y="63500"/>
                  </a:lnTo>
                  <a:lnTo>
                    <a:pt x="4089019" y="76200"/>
                  </a:lnTo>
                  <a:lnTo>
                    <a:pt x="4101210" y="88900"/>
                  </a:lnTo>
                  <a:lnTo>
                    <a:pt x="4124198" y="101600"/>
                  </a:lnTo>
                  <a:lnTo>
                    <a:pt x="4145406" y="127000"/>
                  </a:lnTo>
                  <a:lnTo>
                    <a:pt x="4164710" y="139700"/>
                  </a:lnTo>
                  <a:lnTo>
                    <a:pt x="4181855" y="165100"/>
                  </a:lnTo>
                  <a:lnTo>
                    <a:pt x="4203319" y="203200"/>
                  </a:lnTo>
                  <a:lnTo>
                    <a:pt x="4219321" y="241300"/>
                  </a:lnTo>
                  <a:lnTo>
                    <a:pt x="4229354" y="292100"/>
                  </a:lnTo>
                  <a:lnTo>
                    <a:pt x="4231258" y="304800"/>
                  </a:lnTo>
                  <a:lnTo>
                    <a:pt x="4232402" y="317500"/>
                  </a:lnTo>
                  <a:lnTo>
                    <a:pt x="4232783" y="330200"/>
                  </a:lnTo>
                  <a:lnTo>
                    <a:pt x="4232783" y="1549400"/>
                  </a:lnTo>
                  <a:lnTo>
                    <a:pt x="4232402" y="1562100"/>
                  </a:lnTo>
                  <a:lnTo>
                    <a:pt x="4231258" y="1574800"/>
                  </a:lnTo>
                  <a:lnTo>
                    <a:pt x="4229227" y="1587500"/>
                  </a:lnTo>
                  <a:lnTo>
                    <a:pt x="4226686" y="1600200"/>
                  </a:lnTo>
                  <a:lnTo>
                    <a:pt x="4223384" y="1625600"/>
                  </a:lnTo>
                  <a:lnTo>
                    <a:pt x="4209287" y="1663700"/>
                  </a:lnTo>
                  <a:lnTo>
                    <a:pt x="4189476" y="1701800"/>
                  </a:lnTo>
                  <a:lnTo>
                    <a:pt x="4164456" y="1739900"/>
                  </a:lnTo>
                  <a:lnTo>
                    <a:pt x="4145153" y="1752600"/>
                  </a:lnTo>
                  <a:lnTo>
                    <a:pt x="4123944" y="1778000"/>
                  </a:lnTo>
                  <a:lnTo>
                    <a:pt x="4100956" y="1790700"/>
                  </a:lnTo>
                  <a:lnTo>
                    <a:pt x="4088764" y="1803400"/>
                  </a:lnTo>
                  <a:lnTo>
                    <a:pt x="4076319" y="1803400"/>
                  </a:lnTo>
                  <a:lnTo>
                    <a:pt x="4063364" y="1816100"/>
                  </a:lnTo>
                  <a:lnTo>
                    <a:pt x="4050156" y="1816100"/>
                  </a:lnTo>
                  <a:lnTo>
                    <a:pt x="4036695" y="1828800"/>
                  </a:lnTo>
                  <a:lnTo>
                    <a:pt x="4104131" y="1828800"/>
                  </a:lnTo>
                  <a:lnTo>
                    <a:pt x="4117848" y="1816100"/>
                  </a:lnTo>
                  <a:lnTo>
                    <a:pt x="4142994" y="1803400"/>
                  </a:lnTo>
                  <a:lnTo>
                    <a:pt x="4187189" y="1752600"/>
                  </a:lnTo>
                  <a:lnTo>
                    <a:pt x="4213986" y="1714500"/>
                  </a:lnTo>
                  <a:lnTo>
                    <a:pt x="4235577" y="1676400"/>
                  </a:lnTo>
                  <a:lnTo>
                    <a:pt x="4246626" y="1638300"/>
                  </a:lnTo>
                  <a:lnTo>
                    <a:pt x="4250944" y="1625600"/>
                  </a:lnTo>
                  <a:lnTo>
                    <a:pt x="4254500" y="1612900"/>
                  </a:lnTo>
                  <a:lnTo>
                    <a:pt x="4257421" y="1600200"/>
                  </a:lnTo>
                  <a:lnTo>
                    <a:pt x="4259453" y="1574800"/>
                  </a:lnTo>
                  <a:lnTo>
                    <a:pt x="4260723" y="1562100"/>
                  </a:lnTo>
                  <a:lnTo>
                    <a:pt x="4261104" y="1549400"/>
                  </a:lnTo>
                  <a:lnTo>
                    <a:pt x="4261104" y="330200"/>
                  </a:lnTo>
                  <a:lnTo>
                    <a:pt x="4259326" y="292100"/>
                  </a:lnTo>
                  <a:lnTo>
                    <a:pt x="4250689" y="254000"/>
                  </a:lnTo>
                  <a:lnTo>
                    <a:pt x="4246245" y="228600"/>
                  </a:lnTo>
                  <a:lnTo>
                    <a:pt x="4228592" y="190500"/>
                  </a:lnTo>
                  <a:lnTo>
                    <a:pt x="4204588" y="152400"/>
                  </a:lnTo>
                  <a:lnTo>
                    <a:pt x="4164583" y="101600"/>
                  </a:lnTo>
                  <a:lnTo>
                    <a:pt x="4116451" y="63500"/>
                  </a:lnTo>
                  <a:lnTo>
                    <a:pt x="4103115" y="50800"/>
                  </a:lnTo>
                  <a:lnTo>
                    <a:pt x="4089527" y="38100"/>
                  </a:lnTo>
                  <a:close/>
                </a:path>
                <a:path w="4261484" h="1866900">
                  <a:moveTo>
                    <a:pt x="230377" y="1803400"/>
                  </a:moveTo>
                  <a:lnTo>
                    <a:pt x="201421" y="1803400"/>
                  </a:lnTo>
                  <a:lnTo>
                    <a:pt x="214249" y="1816100"/>
                  </a:lnTo>
                  <a:lnTo>
                    <a:pt x="243331" y="1816100"/>
                  </a:lnTo>
                  <a:lnTo>
                    <a:pt x="230377" y="1803400"/>
                  </a:lnTo>
                  <a:close/>
                </a:path>
                <a:path w="4261484" h="1866900">
                  <a:moveTo>
                    <a:pt x="4059174" y="1803400"/>
                  </a:moveTo>
                  <a:lnTo>
                    <a:pt x="4029709" y="1803400"/>
                  </a:lnTo>
                  <a:lnTo>
                    <a:pt x="4016755" y="1816100"/>
                  </a:lnTo>
                  <a:lnTo>
                    <a:pt x="4046220" y="1816100"/>
                  </a:lnTo>
                  <a:lnTo>
                    <a:pt x="4059174" y="1803400"/>
                  </a:lnTo>
                  <a:close/>
                </a:path>
                <a:path w="4261484" h="1866900">
                  <a:moveTo>
                    <a:pt x="193293" y="1790700"/>
                  </a:moveTo>
                  <a:lnTo>
                    <a:pt x="176783" y="1790700"/>
                  </a:lnTo>
                  <a:lnTo>
                    <a:pt x="188975" y="1803400"/>
                  </a:lnTo>
                  <a:lnTo>
                    <a:pt x="205231" y="1803400"/>
                  </a:lnTo>
                  <a:lnTo>
                    <a:pt x="193293" y="1790700"/>
                  </a:lnTo>
                  <a:close/>
                </a:path>
                <a:path w="4261484" h="1866900">
                  <a:moveTo>
                    <a:pt x="4083684" y="1790700"/>
                  </a:moveTo>
                  <a:lnTo>
                    <a:pt x="4066921" y="1790700"/>
                  </a:lnTo>
                  <a:lnTo>
                    <a:pt x="4054855" y="1803400"/>
                  </a:lnTo>
                  <a:lnTo>
                    <a:pt x="4071620" y="1803400"/>
                  </a:lnTo>
                  <a:lnTo>
                    <a:pt x="4083684" y="1790700"/>
                  </a:lnTo>
                  <a:close/>
                </a:path>
                <a:path w="4261484" h="1866900">
                  <a:moveTo>
                    <a:pt x="182499" y="88900"/>
                  </a:moveTo>
                  <a:lnTo>
                    <a:pt x="165988" y="88900"/>
                  </a:lnTo>
                  <a:lnTo>
                    <a:pt x="143637" y="114300"/>
                  </a:lnTo>
                  <a:lnTo>
                    <a:pt x="123062" y="127000"/>
                  </a:lnTo>
                  <a:lnTo>
                    <a:pt x="104266" y="152400"/>
                  </a:lnTo>
                  <a:lnTo>
                    <a:pt x="87375" y="165100"/>
                  </a:lnTo>
                  <a:lnTo>
                    <a:pt x="79882" y="177800"/>
                  </a:lnTo>
                  <a:lnTo>
                    <a:pt x="60578" y="215900"/>
                  </a:lnTo>
                  <a:lnTo>
                    <a:pt x="46989" y="254000"/>
                  </a:lnTo>
                  <a:lnTo>
                    <a:pt x="43814" y="279400"/>
                  </a:lnTo>
                  <a:lnTo>
                    <a:pt x="41148" y="292100"/>
                  </a:lnTo>
                  <a:lnTo>
                    <a:pt x="39242" y="304800"/>
                  </a:lnTo>
                  <a:lnTo>
                    <a:pt x="38226" y="317500"/>
                  </a:lnTo>
                  <a:lnTo>
                    <a:pt x="37845" y="330200"/>
                  </a:lnTo>
                  <a:lnTo>
                    <a:pt x="37845" y="1549400"/>
                  </a:lnTo>
                  <a:lnTo>
                    <a:pt x="41148" y="1587500"/>
                  </a:lnTo>
                  <a:lnTo>
                    <a:pt x="50673" y="1625600"/>
                  </a:lnTo>
                  <a:lnTo>
                    <a:pt x="55244" y="1651000"/>
                  </a:lnTo>
                  <a:lnTo>
                    <a:pt x="60325" y="1663700"/>
                  </a:lnTo>
                  <a:lnTo>
                    <a:pt x="66166" y="1676400"/>
                  </a:lnTo>
                  <a:lnTo>
                    <a:pt x="72643" y="1689100"/>
                  </a:lnTo>
                  <a:lnTo>
                    <a:pt x="79501" y="1701800"/>
                  </a:lnTo>
                  <a:lnTo>
                    <a:pt x="86740" y="1701800"/>
                  </a:lnTo>
                  <a:lnTo>
                    <a:pt x="103504" y="1727200"/>
                  </a:lnTo>
                  <a:lnTo>
                    <a:pt x="122046" y="1752600"/>
                  </a:lnTo>
                  <a:lnTo>
                    <a:pt x="142620" y="1765300"/>
                  </a:lnTo>
                  <a:lnTo>
                    <a:pt x="165100" y="1790700"/>
                  </a:lnTo>
                  <a:lnTo>
                    <a:pt x="181482" y="1790700"/>
                  </a:lnTo>
                  <a:lnTo>
                    <a:pt x="170179" y="1778000"/>
                  </a:lnTo>
                  <a:lnTo>
                    <a:pt x="148208" y="1765300"/>
                  </a:lnTo>
                  <a:lnTo>
                    <a:pt x="128396" y="1739900"/>
                  </a:lnTo>
                  <a:lnTo>
                    <a:pt x="94361" y="1701800"/>
                  </a:lnTo>
                  <a:lnTo>
                    <a:pt x="74549" y="1663700"/>
                  </a:lnTo>
                  <a:lnTo>
                    <a:pt x="59562" y="1625600"/>
                  </a:lnTo>
                  <a:lnTo>
                    <a:pt x="50418" y="1587500"/>
                  </a:lnTo>
                  <a:lnTo>
                    <a:pt x="47243" y="1549400"/>
                  </a:lnTo>
                  <a:lnTo>
                    <a:pt x="47243" y="330200"/>
                  </a:lnTo>
                  <a:lnTo>
                    <a:pt x="50545" y="292100"/>
                  </a:lnTo>
                  <a:lnTo>
                    <a:pt x="59943" y="254000"/>
                  </a:lnTo>
                  <a:lnTo>
                    <a:pt x="75056" y="215900"/>
                  </a:lnTo>
                  <a:lnTo>
                    <a:pt x="95250" y="177800"/>
                  </a:lnTo>
                  <a:lnTo>
                    <a:pt x="130048" y="127000"/>
                  </a:lnTo>
                  <a:lnTo>
                    <a:pt x="171576" y="101600"/>
                  </a:lnTo>
                  <a:lnTo>
                    <a:pt x="182499" y="88900"/>
                  </a:lnTo>
                  <a:close/>
                </a:path>
                <a:path w="4261484" h="1866900">
                  <a:moveTo>
                    <a:pt x="4096130" y="88900"/>
                  </a:moveTo>
                  <a:lnTo>
                    <a:pt x="4079621" y="88900"/>
                  </a:lnTo>
                  <a:lnTo>
                    <a:pt x="4091051" y="101600"/>
                  </a:lnTo>
                  <a:lnTo>
                    <a:pt x="4112895" y="114300"/>
                  </a:lnTo>
                  <a:lnTo>
                    <a:pt x="4132706" y="139700"/>
                  </a:lnTo>
                  <a:lnTo>
                    <a:pt x="4166743" y="177800"/>
                  </a:lnTo>
                  <a:lnTo>
                    <a:pt x="4186554" y="215900"/>
                  </a:lnTo>
                  <a:lnTo>
                    <a:pt x="4201540" y="254000"/>
                  </a:lnTo>
                  <a:lnTo>
                    <a:pt x="4210684" y="292100"/>
                  </a:lnTo>
                  <a:lnTo>
                    <a:pt x="4213859" y="330200"/>
                  </a:lnTo>
                  <a:lnTo>
                    <a:pt x="4213859" y="1549400"/>
                  </a:lnTo>
                  <a:lnTo>
                    <a:pt x="4210558" y="1587500"/>
                  </a:lnTo>
                  <a:lnTo>
                    <a:pt x="4201159" y="1625600"/>
                  </a:lnTo>
                  <a:lnTo>
                    <a:pt x="4186047" y="1663700"/>
                  </a:lnTo>
                  <a:lnTo>
                    <a:pt x="4165727" y="1701800"/>
                  </a:lnTo>
                  <a:lnTo>
                    <a:pt x="4131182" y="1739900"/>
                  </a:lnTo>
                  <a:lnTo>
                    <a:pt x="4111117" y="1765300"/>
                  </a:lnTo>
                  <a:lnTo>
                    <a:pt x="4089654" y="1778000"/>
                  </a:lnTo>
                  <a:lnTo>
                    <a:pt x="4078604" y="1790700"/>
                  </a:lnTo>
                  <a:lnTo>
                    <a:pt x="4095242" y="1790700"/>
                  </a:lnTo>
                  <a:lnTo>
                    <a:pt x="4117594" y="1765300"/>
                  </a:lnTo>
                  <a:lnTo>
                    <a:pt x="4138168" y="1752600"/>
                  </a:lnTo>
                  <a:lnTo>
                    <a:pt x="4156836" y="1727200"/>
                  </a:lnTo>
                  <a:lnTo>
                    <a:pt x="4173728" y="1714500"/>
                  </a:lnTo>
                  <a:lnTo>
                    <a:pt x="4181348" y="1701800"/>
                  </a:lnTo>
                  <a:lnTo>
                    <a:pt x="4200525" y="1663700"/>
                  </a:lnTo>
                  <a:lnTo>
                    <a:pt x="4214113" y="1612900"/>
                  </a:lnTo>
                  <a:lnTo>
                    <a:pt x="4217288" y="1600200"/>
                  </a:lnTo>
                  <a:lnTo>
                    <a:pt x="4219956" y="1587500"/>
                  </a:lnTo>
                  <a:lnTo>
                    <a:pt x="4221860" y="1574800"/>
                  </a:lnTo>
                  <a:lnTo>
                    <a:pt x="4222877" y="1562100"/>
                  </a:lnTo>
                  <a:lnTo>
                    <a:pt x="4223258" y="1549400"/>
                  </a:lnTo>
                  <a:lnTo>
                    <a:pt x="4223258" y="330200"/>
                  </a:lnTo>
                  <a:lnTo>
                    <a:pt x="4223004" y="317500"/>
                  </a:lnTo>
                  <a:lnTo>
                    <a:pt x="4221860" y="304800"/>
                  </a:lnTo>
                  <a:lnTo>
                    <a:pt x="4219956" y="292100"/>
                  </a:lnTo>
                  <a:lnTo>
                    <a:pt x="4217415" y="279400"/>
                  </a:lnTo>
                  <a:lnTo>
                    <a:pt x="4214368" y="254000"/>
                  </a:lnTo>
                  <a:lnTo>
                    <a:pt x="4200779" y="215900"/>
                  </a:lnTo>
                  <a:lnTo>
                    <a:pt x="4181602" y="177800"/>
                  </a:lnTo>
                  <a:lnTo>
                    <a:pt x="4157726" y="152400"/>
                  </a:lnTo>
                  <a:lnTo>
                    <a:pt x="4139056" y="127000"/>
                  </a:lnTo>
                  <a:lnTo>
                    <a:pt x="4118609" y="114300"/>
                  </a:lnTo>
                  <a:lnTo>
                    <a:pt x="4096130" y="88900"/>
                  </a:lnTo>
                  <a:close/>
                </a:path>
                <a:path w="4261484" h="1866900">
                  <a:moveTo>
                    <a:pt x="206375" y="76200"/>
                  </a:moveTo>
                  <a:lnTo>
                    <a:pt x="189483" y="76200"/>
                  </a:lnTo>
                  <a:lnTo>
                    <a:pt x="177418" y="88900"/>
                  </a:lnTo>
                  <a:lnTo>
                    <a:pt x="194182" y="88900"/>
                  </a:lnTo>
                  <a:lnTo>
                    <a:pt x="206375" y="76200"/>
                  </a:lnTo>
                  <a:close/>
                </a:path>
                <a:path w="4261484" h="1866900">
                  <a:moveTo>
                    <a:pt x="4072254" y="76200"/>
                  </a:moveTo>
                  <a:lnTo>
                    <a:pt x="4055745" y="76200"/>
                  </a:lnTo>
                  <a:lnTo>
                    <a:pt x="4067936" y="88900"/>
                  </a:lnTo>
                  <a:lnTo>
                    <a:pt x="4084320" y="88900"/>
                  </a:lnTo>
                  <a:lnTo>
                    <a:pt x="4072254" y="76200"/>
                  </a:lnTo>
                  <a:close/>
                </a:path>
                <a:path w="4261484" h="1866900">
                  <a:moveTo>
                    <a:pt x="231520" y="63500"/>
                  </a:moveTo>
                  <a:lnTo>
                    <a:pt x="214883" y="63500"/>
                  </a:lnTo>
                  <a:lnTo>
                    <a:pt x="202056" y="76200"/>
                  </a:lnTo>
                  <a:lnTo>
                    <a:pt x="218820" y="76200"/>
                  </a:lnTo>
                  <a:lnTo>
                    <a:pt x="231520" y="63500"/>
                  </a:lnTo>
                  <a:close/>
                </a:path>
                <a:path w="4261484" h="1866900">
                  <a:moveTo>
                    <a:pt x="4046854" y="63500"/>
                  </a:moveTo>
                  <a:lnTo>
                    <a:pt x="4030853" y="63500"/>
                  </a:lnTo>
                  <a:lnTo>
                    <a:pt x="4043426" y="76200"/>
                  </a:lnTo>
                  <a:lnTo>
                    <a:pt x="4059681" y="76200"/>
                  </a:lnTo>
                  <a:lnTo>
                    <a:pt x="4046854" y="63500"/>
                  </a:lnTo>
                  <a:close/>
                </a:path>
                <a:path w="4261484" h="1866900">
                  <a:moveTo>
                    <a:pt x="285114" y="50800"/>
                  </a:moveTo>
                  <a:lnTo>
                    <a:pt x="241426" y="50800"/>
                  </a:lnTo>
                  <a:lnTo>
                    <a:pt x="227964" y="63500"/>
                  </a:lnTo>
                  <a:lnTo>
                    <a:pt x="271271" y="63500"/>
                  </a:lnTo>
                  <a:lnTo>
                    <a:pt x="285114" y="50800"/>
                  </a:lnTo>
                  <a:close/>
                </a:path>
                <a:path w="4261484" h="1866900">
                  <a:moveTo>
                    <a:pt x="4020438" y="50800"/>
                  </a:moveTo>
                  <a:lnTo>
                    <a:pt x="3977131" y="50800"/>
                  </a:lnTo>
                  <a:lnTo>
                    <a:pt x="3990975" y="63500"/>
                  </a:lnTo>
                  <a:lnTo>
                    <a:pt x="4033901" y="63500"/>
                  </a:lnTo>
                  <a:lnTo>
                    <a:pt x="4020438" y="50800"/>
                  </a:lnTo>
                  <a:close/>
                </a:path>
                <a:path w="4261484" h="1866900">
                  <a:moveTo>
                    <a:pt x="4060825" y="25400"/>
                  </a:moveTo>
                  <a:lnTo>
                    <a:pt x="199389" y="25400"/>
                  </a:lnTo>
                  <a:lnTo>
                    <a:pt x="184657" y="38100"/>
                  </a:lnTo>
                  <a:lnTo>
                    <a:pt x="170814" y="50800"/>
                  </a:lnTo>
                  <a:lnTo>
                    <a:pt x="238378" y="50800"/>
                  </a:lnTo>
                  <a:lnTo>
                    <a:pt x="252602" y="38100"/>
                  </a:lnTo>
                  <a:lnTo>
                    <a:pt x="4075303" y="38100"/>
                  </a:lnTo>
                  <a:lnTo>
                    <a:pt x="4060825" y="25400"/>
                  </a:lnTo>
                  <a:close/>
                </a:path>
                <a:path w="4261484" h="1866900">
                  <a:moveTo>
                    <a:pt x="3964051" y="38100"/>
                  </a:moveTo>
                  <a:lnTo>
                    <a:pt x="297941" y="38100"/>
                  </a:lnTo>
                  <a:lnTo>
                    <a:pt x="283463" y="50800"/>
                  </a:lnTo>
                  <a:lnTo>
                    <a:pt x="3978402" y="50800"/>
                  </a:lnTo>
                  <a:lnTo>
                    <a:pt x="3964051" y="38100"/>
                  </a:lnTo>
                  <a:close/>
                </a:path>
                <a:path w="4261484" h="1866900">
                  <a:moveTo>
                    <a:pt x="4015104" y="12700"/>
                  </a:moveTo>
                  <a:lnTo>
                    <a:pt x="244982" y="12700"/>
                  </a:lnTo>
                  <a:lnTo>
                    <a:pt x="229362" y="25400"/>
                  </a:lnTo>
                  <a:lnTo>
                    <a:pt x="4030726" y="25400"/>
                  </a:lnTo>
                  <a:lnTo>
                    <a:pt x="4015104" y="12700"/>
                  </a:lnTo>
                  <a:close/>
                </a:path>
                <a:path w="4261484" h="1866900">
                  <a:moveTo>
                    <a:pt x="3950207" y="0"/>
                  </a:moveTo>
                  <a:lnTo>
                    <a:pt x="309879" y="0"/>
                  </a:lnTo>
                  <a:lnTo>
                    <a:pt x="292988" y="12700"/>
                  </a:lnTo>
                  <a:lnTo>
                    <a:pt x="3966845" y="12700"/>
                  </a:lnTo>
                  <a:lnTo>
                    <a:pt x="3950207" y="0"/>
                  </a:lnTo>
                  <a:close/>
                </a:path>
              </a:pathLst>
            </a:custGeom>
            <a:solidFill>
              <a:srgbClr val="FFFFFF"/>
            </a:solidFill>
          </p:spPr>
          <p:txBody>
            <a:bodyPr wrap="square" lIns="0" tIns="0" rIns="0" bIns="0" rtlCol="0"/>
            <a:lstStyle/>
            <a:p>
              <a:endParaRPr/>
            </a:p>
          </p:txBody>
        </p:sp>
      </p:grpSp>
      <p:sp>
        <p:nvSpPr>
          <p:cNvPr id="23" name="object 23"/>
          <p:cNvSpPr txBox="1"/>
          <p:nvPr/>
        </p:nvSpPr>
        <p:spPr>
          <a:xfrm>
            <a:off x="4924680" y="3145003"/>
            <a:ext cx="3876675" cy="927735"/>
          </a:xfrm>
          <a:prstGeom prst="rect">
            <a:avLst/>
          </a:prstGeom>
        </p:spPr>
        <p:txBody>
          <a:bodyPr vert="horz" wrap="square" lIns="0" tIns="12700" rIns="0" bIns="0" rtlCol="0">
            <a:spAutoFit/>
          </a:bodyPr>
          <a:lstStyle/>
          <a:p>
            <a:pPr marL="12700" marR="5080">
              <a:lnSpc>
                <a:spcPct val="105700"/>
              </a:lnSpc>
              <a:spcBef>
                <a:spcPts val="100"/>
              </a:spcBef>
            </a:pPr>
            <a:r>
              <a:rPr sz="1400" spc="-5" dirty="0">
                <a:latin typeface="Arial Black"/>
                <a:cs typeface="Arial Black"/>
              </a:rPr>
              <a:t>Se </a:t>
            </a:r>
            <a:r>
              <a:rPr sz="1400" dirty="0">
                <a:latin typeface="Arial Black"/>
                <a:cs typeface="Arial Black"/>
              </a:rPr>
              <a:t>referă la fenomene </a:t>
            </a:r>
            <a:r>
              <a:rPr sz="1400" spc="-5" dirty="0">
                <a:latin typeface="Arial Black"/>
                <a:cs typeface="Arial Black"/>
              </a:rPr>
              <a:t>complexe,  influenţate </a:t>
            </a:r>
            <a:r>
              <a:rPr sz="1400" dirty="0">
                <a:latin typeface="Arial Black"/>
                <a:cs typeface="Arial Black"/>
              </a:rPr>
              <a:t>de mai multe </a:t>
            </a:r>
            <a:r>
              <a:rPr sz="1400" spc="-5" dirty="0">
                <a:latin typeface="Arial Black"/>
                <a:cs typeface="Arial Black"/>
              </a:rPr>
              <a:t>cauze, </a:t>
            </a:r>
            <a:r>
              <a:rPr sz="1400" spc="5" dirty="0">
                <a:latin typeface="Arial Black"/>
                <a:cs typeface="Arial Black"/>
              </a:rPr>
              <a:t>care</a:t>
            </a:r>
            <a:r>
              <a:rPr sz="1400" spc="-75" dirty="0">
                <a:latin typeface="Arial Black"/>
                <a:cs typeface="Arial Black"/>
              </a:rPr>
              <a:t> </a:t>
            </a:r>
            <a:r>
              <a:rPr sz="1400" spc="-5" dirty="0">
                <a:latin typeface="Arial Black"/>
                <a:cs typeface="Arial Black"/>
              </a:rPr>
              <a:t>se  manifestă </a:t>
            </a:r>
            <a:r>
              <a:rPr sz="1400" dirty="0">
                <a:latin typeface="Arial Black"/>
                <a:cs typeface="Arial Black"/>
              </a:rPr>
              <a:t>în condiţii </a:t>
            </a:r>
            <a:r>
              <a:rPr sz="1400" spc="-5" dirty="0">
                <a:latin typeface="Arial Black"/>
                <a:cs typeface="Arial Black"/>
              </a:rPr>
              <a:t>diferite şi </a:t>
            </a:r>
            <a:r>
              <a:rPr sz="1400" dirty="0">
                <a:latin typeface="Arial Black"/>
                <a:cs typeface="Arial Black"/>
              </a:rPr>
              <a:t>se pot  </a:t>
            </a:r>
            <a:r>
              <a:rPr sz="1400" spc="-5" dirty="0">
                <a:latin typeface="Arial Black"/>
                <a:cs typeface="Arial Black"/>
              </a:rPr>
              <a:t>clasifica </a:t>
            </a:r>
            <a:r>
              <a:rPr sz="1400" dirty="0">
                <a:latin typeface="Arial Black"/>
                <a:cs typeface="Arial Black"/>
              </a:rPr>
              <a:t>după mai multe criterii</a:t>
            </a:r>
            <a:r>
              <a:rPr sz="1400" spc="-95" dirty="0">
                <a:latin typeface="Arial Black"/>
                <a:cs typeface="Arial Black"/>
              </a:rPr>
              <a:t> </a:t>
            </a:r>
            <a:r>
              <a:rPr sz="1400" spc="-5" dirty="0">
                <a:latin typeface="Arial Black"/>
                <a:cs typeface="Arial Black"/>
              </a:rPr>
              <a:t>astfel</a:t>
            </a:r>
            <a:endParaRPr sz="1400">
              <a:latin typeface="Arial Black"/>
              <a:cs typeface="Arial Black"/>
            </a:endParaRPr>
          </a:p>
        </p:txBody>
      </p:sp>
      <p:grpSp>
        <p:nvGrpSpPr>
          <p:cNvPr id="24" name="object 24"/>
          <p:cNvGrpSpPr/>
          <p:nvPr/>
        </p:nvGrpSpPr>
        <p:grpSpPr>
          <a:xfrm>
            <a:off x="4771899" y="4719955"/>
            <a:ext cx="4261485" cy="452120"/>
            <a:chOff x="4692396" y="5511291"/>
            <a:chExt cx="4261485" cy="452120"/>
          </a:xfrm>
        </p:grpSpPr>
        <p:sp>
          <p:nvSpPr>
            <p:cNvPr id="25" name="object 25"/>
            <p:cNvSpPr/>
            <p:nvPr/>
          </p:nvSpPr>
          <p:spPr>
            <a:xfrm>
              <a:off x="4716018" y="5534405"/>
              <a:ext cx="4213860" cy="405765"/>
            </a:xfrm>
            <a:custGeom>
              <a:avLst/>
              <a:gdLst/>
              <a:ahLst/>
              <a:cxnLst/>
              <a:rect l="l" t="t" r="r" b="b"/>
              <a:pathLst>
                <a:path w="4213859" h="405764">
                  <a:moveTo>
                    <a:pt x="4146296" y="0"/>
                  </a:moveTo>
                  <a:lnTo>
                    <a:pt x="67564" y="0"/>
                  </a:lnTo>
                  <a:lnTo>
                    <a:pt x="41255" y="5306"/>
                  </a:lnTo>
                  <a:lnTo>
                    <a:pt x="19780" y="19780"/>
                  </a:lnTo>
                  <a:lnTo>
                    <a:pt x="5306" y="41255"/>
                  </a:lnTo>
                  <a:lnTo>
                    <a:pt x="0" y="67564"/>
                  </a:lnTo>
                  <a:lnTo>
                    <a:pt x="0" y="337820"/>
                  </a:lnTo>
                  <a:lnTo>
                    <a:pt x="5306" y="364118"/>
                  </a:lnTo>
                  <a:lnTo>
                    <a:pt x="19780" y="385594"/>
                  </a:lnTo>
                  <a:lnTo>
                    <a:pt x="41255" y="400074"/>
                  </a:lnTo>
                  <a:lnTo>
                    <a:pt x="67564" y="405384"/>
                  </a:lnTo>
                  <a:lnTo>
                    <a:pt x="4146296" y="405384"/>
                  </a:lnTo>
                  <a:lnTo>
                    <a:pt x="4172604" y="400074"/>
                  </a:lnTo>
                  <a:lnTo>
                    <a:pt x="4194079" y="385594"/>
                  </a:lnTo>
                  <a:lnTo>
                    <a:pt x="4208553" y="364118"/>
                  </a:lnTo>
                  <a:lnTo>
                    <a:pt x="4213860" y="337820"/>
                  </a:lnTo>
                  <a:lnTo>
                    <a:pt x="4213860" y="67564"/>
                  </a:lnTo>
                  <a:lnTo>
                    <a:pt x="4208553" y="41255"/>
                  </a:lnTo>
                  <a:lnTo>
                    <a:pt x="4194079" y="19780"/>
                  </a:lnTo>
                  <a:lnTo>
                    <a:pt x="4172604" y="5306"/>
                  </a:lnTo>
                  <a:lnTo>
                    <a:pt x="4146296" y="0"/>
                  </a:lnTo>
                  <a:close/>
                </a:path>
              </a:pathLst>
            </a:custGeom>
            <a:solidFill>
              <a:srgbClr val="EFAC00"/>
            </a:solidFill>
          </p:spPr>
          <p:txBody>
            <a:bodyPr wrap="square" lIns="0" tIns="0" rIns="0" bIns="0" rtlCol="0"/>
            <a:lstStyle/>
            <a:p>
              <a:endParaRPr/>
            </a:p>
          </p:txBody>
        </p:sp>
        <p:sp>
          <p:nvSpPr>
            <p:cNvPr id="26" name="object 26"/>
            <p:cNvSpPr/>
            <p:nvPr/>
          </p:nvSpPr>
          <p:spPr>
            <a:xfrm>
              <a:off x="4692396" y="5511291"/>
              <a:ext cx="4261485" cy="452120"/>
            </a:xfrm>
            <a:custGeom>
              <a:avLst/>
              <a:gdLst/>
              <a:ahLst/>
              <a:cxnLst/>
              <a:rect l="l" t="t" r="r" b="b"/>
              <a:pathLst>
                <a:path w="4261484" h="452120">
                  <a:moveTo>
                    <a:pt x="4221099" y="436879"/>
                  </a:moveTo>
                  <a:lnTo>
                    <a:pt x="40131" y="436879"/>
                  </a:lnTo>
                  <a:lnTo>
                    <a:pt x="41148" y="438149"/>
                  </a:lnTo>
                  <a:lnTo>
                    <a:pt x="56768" y="445769"/>
                  </a:lnTo>
                  <a:lnTo>
                    <a:pt x="65150" y="448309"/>
                  </a:lnTo>
                  <a:lnTo>
                    <a:pt x="74294" y="450849"/>
                  </a:lnTo>
                  <a:lnTo>
                    <a:pt x="83057" y="452119"/>
                  </a:lnTo>
                  <a:lnTo>
                    <a:pt x="4180204" y="452119"/>
                  </a:lnTo>
                  <a:lnTo>
                    <a:pt x="4189603" y="450849"/>
                  </a:lnTo>
                  <a:lnTo>
                    <a:pt x="4198238" y="448309"/>
                  </a:lnTo>
                  <a:lnTo>
                    <a:pt x="4206239" y="445769"/>
                  </a:lnTo>
                  <a:lnTo>
                    <a:pt x="4214495" y="440689"/>
                  </a:lnTo>
                  <a:lnTo>
                    <a:pt x="4221099" y="436879"/>
                  </a:lnTo>
                  <a:close/>
                </a:path>
                <a:path w="4261484" h="452120">
                  <a:moveTo>
                    <a:pt x="4222877" y="16509"/>
                  </a:moveTo>
                  <a:lnTo>
                    <a:pt x="38353" y="16509"/>
                  </a:lnTo>
                  <a:lnTo>
                    <a:pt x="28320" y="25399"/>
                  </a:lnTo>
                  <a:lnTo>
                    <a:pt x="27177" y="26669"/>
                  </a:lnTo>
                  <a:lnTo>
                    <a:pt x="26162" y="26669"/>
                  </a:lnTo>
                  <a:lnTo>
                    <a:pt x="25273" y="27939"/>
                  </a:lnTo>
                  <a:lnTo>
                    <a:pt x="17017" y="38099"/>
                  </a:lnTo>
                  <a:lnTo>
                    <a:pt x="16128" y="39369"/>
                  </a:lnTo>
                  <a:lnTo>
                    <a:pt x="14858" y="41909"/>
                  </a:lnTo>
                  <a:lnTo>
                    <a:pt x="10540" y="48259"/>
                  </a:lnTo>
                  <a:lnTo>
                    <a:pt x="6857" y="57149"/>
                  </a:lnTo>
                  <a:lnTo>
                    <a:pt x="0" y="363219"/>
                  </a:lnTo>
                  <a:lnTo>
                    <a:pt x="634" y="372109"/>
                  </a:lnTo>
                  <a:lnTo>
                    <a:pt x="15493" y="412749"/>
                  </a:lnTo>
                  <a:lnTo>
                    <a:pt x="16255" y="414019"/>
                  </a:lnTo>
                  <a:lnTo>
                    <a:pt x="17017" y="414019"/>
                  </a:lnTo>
                  <a:lnTo>
                    <a:pt x="25273" y="424179"/>
                  </a:lnTo>
                  <a:lnTo>
                    <a:pt x="28320" y="427989"/>
                  </a:lnTo>
                  <a:lnTo>
                    <a:pt x="39242" y="436879"/>
                  </a:lnTo>
                  <a:lnTo>
                    <a:pt x="4221987" y="436879"/>
                  </a:lnTo>
                  <a:lnTo>
                    <a:pt x="4232783" y="427989"/>
                  </a:lnTo>
                  <a:lnTo>
                    <a:pt x="4233926" y="426719"/>
                  </a:lnTo>
                  <a:lnTo>
                    <a:pt x="4235958" y="424179"/>
                  </a:lnTo>
                  <a:lnTo>
                    <a:pt x="84581" y="424179"/>
                  </a:lnTo>
                  <a:lnTo>
                    <a:pt x="72389" y="421639"/>
                  </a:lnTo>
                  <a:lnTo>
                    <a:pt x="38988" y="396239"/>
                  </a:lnTo>
                  <a:lnTo>
                    <a:pt x="28397" y="363219"/>
                  </a:lnTo>
                  <a:lnTo>
                    <a:pt x="28397" y="90169"/>
                  </a:lnTo>
                  <a:lnTo>
                    <a:pt x="46736" y="46989"/>
                  </a:lnTo>
                  <a:lnTo>
                    <a:pt x="72770" y="31749"/>
                  </a:lnTo>
                  <a:lnTo>
                    <a:pt x="78866" y="29209"/>
                  </a:lnTo>
                  <a:lnTo>
                    <a:pt x="84962" y="29209"/>
                  </a:lnTo>
                  <a:lnTo>
                    <a:pt x="91566" y="27939"/>
                  </a:lnTo>
                  <a:lnTo>
                    <a:pt x="4234942" y="27939"/>
                  </a:lnTo>
                  <a:lnTo>
                    <a:pt x="4233926" y="26669"/>
                  </a:lnTo>
                  <a:lnTo>
                    <a:pt x="4232783" y="25399"/>
                  </a:lnTo>
                  <a:lnTo>
                    <a:pt x="4222877" y="16509"/>
                  </a:lnTo>
                  <a:close/>
                </a:path>
                <a:path w="4261484" h="452120">
                  <a:moveTo>
                    <a:pt x="4235831" y="27939"/>
                  </a:moveTo>
                  <a:lnTo>
                    <a:pt x="4169918" y="27939"/>
                  </a:lnTo>
                  <a:lnTo>
                    <a:pt x="4176649" y="29209"/>
                  </a:lnTo>
                  <a:lnTo>
                    <a:pt x="4182872" y="29209"/>
                  </a:lnTo>
                  <a:lnTo>
                    <a:pt x="4188840" y="31749"/>
                  </a:lnTo>
                  <a:lnTo>
                    <a:pt x="4222114" y="55879"/>
                  </a:lnTo>
                  <a:lnTo>
                    <a:pt x="4227830" y="67309"/>
                  </a:lnTo>
                  <a:lnTo>
                    <a:pt x="4229988" y="72389"/>
                  </a:lnTo>
                  <a:lnTo>
                    <a:pt x="4231639" y="78739"/>
                  </a:lnTo>
                  <a:lnTo>
                    <a:pt x="4232402" y="85089"/>
                  </a:lnTo>
                  <a:lnTo>
                    <a:pt x="4232706" y="90169"/>
                  </a:lnTo>
                  <a:lnTo>
                    <a:pt x="4232706" y="363219"/>
                  </a:lnTo>
                  <a:lnTo>
                    <a:pt x="4232402" y="368299"/>
                  </a:lnTo>
                  <a:lnTo>
                    <a:pt x="4231512" y="374649"/>
                  </a:lnTo>
                  <a:lnTo>
                    <a:pt x="4229861" y="380999"/>
                  </a:lnTo>
                  <a:lnTo>
                    <a:pt x="4227703" y="386079"/>
                  </a:lnTo>
                  <a:lnTo>
                    <a:pt x="4225162" y="392429"/>
                  </a:lnTo>
                  <a:lnTo>
                    <a:pt x="4222114" y="396239"/>
                  </a:lnTo>
                  <a:lnTo>
                    <a:pt x="4214368" y="406399"/>
                  </a:lnTo>
                  <a:lnTo>
                    <a:pt x="4204970" y="414019"/>
                  </a:lnTo>
                  <a:lnTo>
                    <a:pt x="4199635" y="416559"/>
                  </a:lnTo>
                  <a:lnTo>
                    <a:pt x="4194175" y="419099"/>
                  </a:lnTo>
                  <a:lnTo>
                    <a:pt x="4188459" y="421639"/>
                  </a:lnTo>
                  <a:lnTo>
                    <a:pt x="4176268" y="424179"/>
                  </a:lnTo>
                  <a:lnTo>
                    <a:pt x="4235958" y="424179"/>
                  </a:lnTo>
                  <a:lnTo>
                    <a:pt x="4244085" y="414019"/>
                  </a:lnTo>
                  <a:lnTo>
                    <a:pt x="4244848" y="414019"/>
                  </a:lnTo>
                  <a:lnTo>
                    <a:pt x="4246118" y="411479"/>
                  </a:lnTo>
                  <a:lnTo>
                    <a:pt x="4260723" y="369569"/>
                  </a:lnTo>
                  <a:lnTo>
                    <a:pt x="4261104" y="90169"/>
                  </a:lnTo>
                  <a:lnTo>
                    <a:pt x="4260469" y="81279"/>
                  </a:lnTo>
                  <a:lnTo>
                    <a:pt x="4245483" y="40639"/>
                  </a:lnTo>
                  <a:lnTo>
                    <a:pt x="4244848" y="39369"/>
                  </a:lnTo>
                  <a:lnTo>
                    <a:pt x="4244085" y="38099"/>
                  </a:lnTo>
                  <a:lnTo>
                    <a:pt x="4235831" y="27939"/>
                  </a:lnTo>
                  <a:close/>
                </a:path>
                <a:path w="4261484" h="452120">
                  <a:moveTo>
                    <a:pt x="4176140" y="38099"/>
                  </a:moveTo>
                  <a:lnTo>
                    <a:pt x="81279" y="38099"/>
                  </a:lnTo>
                  <a:lnTo>
                    <a:pt x="76073" y="40639"/>
                  </a:lnTo>
                  <a:lnTo>
                    <a:pt x="71119" y="41909"/>
                  </a:lnTo>
                  <a:lnTo>
                    <a:pt x="66293" y="44449"/>
                  </a:lnTo>
                  <a:lnTo>
                    <a:pt x="61594" y="46989"/>
                  </a:lnTo>
                  <a:lnTo>
                    <a:pt x="53466" y="53339"/>
                  </a:lnTo>
                  <a:lnTo>
                    <a:pt x="46736" y="62229"/>
                  </a:lnTo>
                  <a:lnTo>
                    <a:pt x="44576" y="64769"/>
                  </a:lnTo>
                  <a:lnTo>
                    <a:pt x="37820" y="363219"/>
                  </a:lnTo>
                  <a:lnTo>
                    <a:pt x="37973" y="367029"/>
                  </a:lnTo>
                  <a:lnTo>
                    <a:pt x="38607" y="372109"/>
                  </a:lnTo>
                  <a:lnTo>
                    <a:pt x="40004" y="377189"/>
                  </a:lnTo>
                  <a:lnTo>
                    <a:pt x="41655" y="382269"/>
                  </a:lnTo>
                  <a:lnTo>
                    <a:pt x="43941" y="386079"/>
                  </a:lnTo>
                  <a:lnTo>
                    <a:pt x="46736" y="391159"/>
                  </a:lnTo>
                  <a:lnTo>
                    <a:pt x="53466" y="398779"/>
                  </a:lnTo>
                  <a:lnTo>
                    <a:pt x="61721" y="406399"/>
                  </a:lnTo>
                  <a:lnTo>
                    <a:pt x="65024" y="407669"/>
                  </a:lnTo>
                  <a:lnTo>
                    <a:pt x="69850" y="410209"/>
                  </a:lnTo>
                  <a:lnTo>
                    <a:pt x="74802" y="412749"/>
                  </a:lnTo>
                  <a:lnTo>
                    <a:pt x="79628" y="414019"/>
                  </a:lnTo>
                  <a:lnTo>
                    <a:pt x="85089" y="414019"/>
                  </a:lnTo>
                  <a:lnTo>
                    <a:pt x="91186" y="415289"/>
                  </a:lnTo>
                  <a:lnTo>
                    <a:pt x="4174871" y="415289"/>
                  </a:lnTo>
                  <a:lnTo>
                    <a:pt x="4190237" y="411479"/>
                  </a:lnTo>
                  <a:lnTo>
                    <a:pt x="4194809" y="408939"/>
                  </a:lnTo>
                  <a:lnTo>
                    <a:pt x="4199508" y="406399"/>
                  </a:lnTo>
                  <a:lnTo>
                    <a:pt x="4200863" y="405129"/>
                  </a:lnTo>
                  <a:lnTo>
                    <a:pt x="85598" y="405129"/>
                  </a:lnTo>
                  <a:lnTo>
                    <a:pt x="81025" y="403859"/>
                  </a:lnTo>
                  <a:lnTo>
                    <a:pt x="77215" y="403859"/>
                  </a:lnTo>
                  <a:lnTo>
                    <a:pt x="73151" y="401319"/>
                  </a:lnTo>
                  <a:lnTo>
                    <a:pt x="69087" y="400049"/>
                  </a:lnTo>
                  <a:lnTo>
                    <a:pt x="47370" y="365759"/>
                  </a:lnTo>
                  <a:lnTo>
                    <a:pt x="47320" y="90169"/>
                  </a:lnTo>
                  <a:lnTo>
                    <a:pt x="47625" y="85089"/>
                  </a:lnTo>
                  <a:lnTo>
                    <a:pt x="71119" y="52069"/>
                  </a:lnTo>
                  <a:lnTo>
                    <a:pt x="75311" y="50799"/>
                  </a:lnTo>
                  <a:lnTo>
                    <a:pt x="79375" y="48259"/>
                  </a:lnTo>
                  <a:lnTo>
                    <a:pt x="83692" y="48259"/>
                  </a:lnTo>
                  <a:lnTo>
                    <a:pt x="87629" y="46989"/>
                  </a:lnTo>
                  <a:lnTo>
                    <a:pt x="4199508" y="46989"/>
                  </a:lnTo>
                  <a:lnTo>
                    <a:pt x="4195953" y="44449"/>
                  </a:lnTo>
                  <a:lnTo>
                    <a:pt x="4191380" y="41909"/>
                  </a:lnTo>
                  <a:lnTo>
                    <a:pt x="4181602" y="39369"/>
                  </a:lnTo>
                  <a:lnTo>
                    <a:pt x="4176140" y="38099"/>
                  </a:lnTo>
                  <a:close/>
                </a:path>
                <a:path w="4261484" h="452120">
                  <a:moveTo>
                    <a:pt x="4199508" y="46989"/>
                  </a:moveTo>
                  <a:lnTo>
                    <a:pt x="4169918" y="46989"/>
                  </a:lnTo>
                  <a:lnTo>
                    <a:pt x="4175632" y="48259"/>
                  </a:lnTo>
                  <a:lnTo>
                    <a:pt x="4180204" y="48259"/>
                  </a:lnTo>
                  <a:lnTo>
                    <a:pt x="4184014" y="49529"/>
                  </a:lnTo>
                  <a:lnTo>
                    <a:pt x="4188079" y="50799"/>
                  </a:lnTo>
                  <a:lnTo>
                    <a:pt x="4191888" y="53339"/>
                  </a:lnTo>
                  <a:lnTo>
                    <a:pt x="4194048" y="54609"/>
                  </a:lnTo>
                  <a:lnTo>
                    <a:pt x="4213733" y="87629"/>
                  </a:lnTo>
                  <a:lnTo>
                    <a:pt x="4213764" y="363219"/>
                  </a:lnTo>
                  <a:lnTo>
                    <a:pt x="4213479" y="367029"/>
                  </a:lnTo>
                  <a:lnTo>
                    <a:pt x="4212717" y="372109"/>
                  </a:lnTo>
                  <a:lnTo>
                    <a:pt x="4211574" y="375919"/>
                  </a:lnTo>
                  <a:lnTo>
                    <a:pt x="4210050" y="379729"/>
                  </a:lnTo>
                  <a:lnTo>
                    <a:pt x="4208018" y="383539"/>
                  </a:lnTo>
                  <a:lnTo>
                    <a:pt x="4206748" y="386079"/>
                  </a:lnTo>
                  <a:lnTo>
                    <a:pt x="4177537" y="405129"/>
                  </a:lnTo>
                  <a:lnTo>
                    <a:pt x="4200863" y="405129"/>
                  </a:lnTo>
                  <a:lnTo>
                    <a:pt x="4207636" y="398779"/>
                  </a:lnTo>
                  <a:lnTo>
                    <a:pt x="4214368" y="391159"/>
                  </a:lnTo>
                  <a:lnTo>
                    <a:pt x="4216527" y="387349"/>
                  </a:lnTo>
                  <a:lnTo>
                    <a:pt x="4218812" y="383539"/>
                  </a:lnTo>
                  <a:lnTo>
                    <a:pt x="4223258" y="360679"/>
                  </a:lnTo>
                  <a:lnTo>
                    <a:pt x="4223181" y="87629"/>
                  </a:lnTo>
                  <a:lnTo>
                    <a:pt x="4214368" y="62229"/>
                  </a:lnTo>
                  <a:lnTo>
                    <a:pt x="4207636" y="53339"/>
                  </a:lnTo>
                  <a:lnTo>
                    <a:pt x="4199508" y="46989"/>
                  </a:lnTo>
                  <a:close/>
                </a:path>
                <a:path w="4261484" h="452120">
                  <a:moveTo>
                    <a:pt x="4178173" y="0"/>
                  </a:moveTo>
                  <a:lnTo>
                    <a:pt x="89915" y="0"/>
                  </a:lnTo>
                  <a:lnTo>
                    <a:pt x="71627" y="2539"/>
                  </a:lnTo>
                  <a:lnTo>
                    <a:pt x="54609" y="7619"/>
                  </a:lnTo>
                  <a:lnTo>
                    <a:pt x="46989" y="11429"/>
                  </a:lnTo>
                  <a:lnTo>
                    <a:pt x="41401" y="15239"/>
                  </a:lnTo>
                  <a:lnTo>
                    <a:pt x="39369" y="16509"/>
                  </a:lnTo>
                  <a:lnTo>
                    <a:pt x="4221987" y="16509"/>
                  </a:lnTo>
                  <a:lnTo>
                    <a:pt x="4220845" y="15239"/>
                  </a:lnTo>
                  <a:lnTo>
                    <a:pt x="4219829" y="15239"/>
                  </a:lnTo>
                  <a:lnTo>
                    <a:pt x="4212462" y="10159"/>
                  </a:lnTo>
                  <a:lnTo>
                    <a:pt x="4204461" y="6349"/>
                  </a:lnTo>
                  <a:lnTo>
                    <a:pt x="4196080" y="3809"/>
                  </a:lnTo>
                  <a:lnTo>
                    <a:pt x="4186935" y="1269"/>
                  </a:lnTo>
                  <a:lnTo>
                    <a:pt x="4178173" y="0"/>
                  </a:lnTo>
                  <a:close/>
                </a:path>
              </a:pathLst>
            </a:custGeom>
            <a:solidFill>
              <a:srgbClr val="FFFFFF"/>
            </a:solidFill>
          </p:spPr>
          <p:txBody>
            <a:bodyPr wrap="square" lIns="0" tIns="0" rIns="0" bIns="0" rtlCol="0"/>
            <a:lstStyle/>
            <a:p>
              <a:endParaRPr/>
            </a:p>
          </p:txBody>
        </p:sp>
      </p:grpSp>
      <p:sp>
        <p:nvSpPr>
          <p:cNvPr id="27" name="object 27"/>
          <p:cNvSpPr txBox="1"/>
          <p:nvPr/>
        </p:nvSpPr>
        <p:spPr>
          <a:xfrm>
            <a:off x="4855464" y="4813123"/>
            <a:ext cx="387286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Black"/>
                <a:cs typeface="Arial Black"/>
              </a:rPr>
              <a:t>Sunt </a:t>
            </a:r>
            <a:r>
              <a:rPr sz="1400" spc="-5" dirty="0">
                <a:latin typeface="Arial Black"/>
                <a:cs typeface="Arial Black"/>
              </a:rPr>
              <a:t>descrise </a:t>
            </a:r>
            <a:r>
              <a:rPr sz="1400" dirty="0">
                <a:latin typeface="Arial Black"/>
                <a:cs typeface="Arial Black"/>
              </a:rPr>
              <a:t>prin funcţia </a:t>
            </a:r>
            <a:r>
              <a:rPr sz="1400" spc="-5" dirty="0">
                <a:latin typeface="Arial Black"/>
                <a:cs typeface="Arial Black"/>
              </a:rPr>
              <a:t>matematică</a:t>
            </a:r>
            <a:r>
              <a:rPr sz="1400" spc="-80" dirty="0">
                <a:latin typeface="Arial Black"/>
                <a:cs typeface="Arial Black"/>
              </a:rPr>
              <a:t> </a:t>
            </a:r>
            <a:r>
              <a:rPr sz="1400" dirty="0">
                <a:latin typeface="Arial Black"/>
                <a:cs typeface="Arial Black"/>
              </a:rPr>
              <a:t>:</a:t>
            </a:r>
            <a:endParaRPr sz="1400">
              <a:latin typeface="Arial Black"/>
              <a:cs typeface="Arial Black"/>
            </a:endParaRPr>
          </a:p>
        </p:txBody>
      </p:sp>
      <p:sp>
        <p:nvSpPr>
          <p:cNvPr id="28" name="Left Brace 27"/>
          <p:cNvSpPr/>
          <p:nvPr/>
        </p:nvSpPr>
        <p:spPr>
          <a:xfrm rot="16200000">
            <a:off x="6972300" y="4838700"/>
            <a:ext cx="228600" cy="2133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a:off x="6629400" y="6096000"/>
            <a:ext cx="1004570" cy="369332"/>
          </a:xfrm>
          <a:prstGeom prst="rect">
            <a:avLst/>
          </a:prstGeom>
        </p:spPr>
        <p:txBody>
          <a:bodyPr wrap="none">
            <a:spAutoFit/>
          </a:bodyPr>
          <a:lstStyle/>
          <a:p>
            <a:r>
              <a:rPr lang="en-US" b="1" spc="-5" dirty="0" err="1" smtClean="0">
                <a:solidFill>
                  <a:srgbClr val="FF00FF"/>
                </a:solidFill>
              </a:rPr>
              <a:t>eşantion</a:t>
            </a:r>
            <a:endParaRPr lang="en-US" dirty="0">
              <a:solidFill>
                <a:srgbClr val="FF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303" y="4031360"/>
            <a:ext cx="7750175" cy="22205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Dreapta de </a:t>
            </a:r>
            <a:r>
              <a:rPr sz="2400" dirty="0">
                <a:latin typeface="Arial"/>
                <a:cs typeface="Arial"/>
              </a:rPr>
              <a:t>regresie ca </a:t>
            </a:r>
            <a:r>
              <a:rPr sz="2400" spc="-5" dirty="0">
                <a:latin typeface="Arial"/>
                <a:cs typeface="Arial"/>
              </a:rPr>
              <a:t>legătură </a:t>
            </a:r>
            <a:r>
              <a:rPr sz="2400" dirty="0">
                <a:latin typeface="Arial"/>
                <a:cs typeface="Arial"/>
              </a:rPr>
              <a:t>între cauză şi</a:t>
            </a:r>
            <a:r>
              <a:rPr sz="2400" spc="-5" dirty="0">
                <a:latin typeface="Arial"/>
                <a:cs typeface="Arial"/>
              </a:rPr>
              <a:t> efect.</a:t>
            </a:r>
            <a:endParaRPr sz="2400">
              <a:latin typeface="Arial"/>
              <a:cs typeface="Arial"/>
            </a:endParaRPr>
          </a:p>
          <a:p>
            <a:pPr marL="12700" marR="5080">
              <a:lnSpc>
                <a:spcPct val="100000"/>
              </a:lnSpc>
            </a:pPr>
            <a:r>
              <a:rPr sz="2400" spc="-5" dirty="0">
                <a:latin typeface="Arial"/>
                <a:cs typeface="Arial"/>
              </a:rPr>
              <a:t>Se observă </a:t>
            </a:r>
            <a:r>
              <a:rPr sz="2400" dirty="0">
                <a:latin typeface="Arial"/>
                <a:cs typeface="Arial"/>
              </a:rPr>
              <a:t>că </a:t>
            </a:r>
            <a:r>
              <a:rPr sz="2400" spc="-5" dirty="0">
                <a:latin typeface="Arial"/>
                <a:cs typeface="Arial"/>
              </a:rPr>
              <a:t>putem găsi nivelul efectului după valoarea  luată de factorul </a:t>
            </a:r>
            <a:r>
              <a:rPr sz="2400" dirty="0">
                <a:latin typeface="Arial"/>
                <a:cs typeface="Arial"/>
              </a:rPr>
              <a:t>cauză.</a:t>
            </a:r>
            <a:endParaRPr sz="2400">
              <a:latin typeface="Arial"/>
              <a:cs typeface="Arial"/>
            </a:endParaRPr>
          </a:p>
          <a:p>
            <a:pPr marL="12700" marR="1100455">
              <a:lnSpc>
                <a:spcPct val="100000"/>
              </a:lnSpc>
            </a:pPr>
            <a:r>
              <a:rPr sz="2400" spc="-5" dirty="0">
                <a:latin typeface="Arial"/>
                <a:cs typeface="Arial"/>
              </a:rPr>
              <a:t>Pentru valoarea 10 a lui </a:t>
            </a:r>
            <a:r>
              <a:rPr sz="2400" dirty="0">
                <a:latin typeface="Arial"/>
                <a:cs typeface="Arial"/>
              </a:rPr>
              <a:t>X, efectul Y </a:t>
            </a:r>
            <a:r>
              <a:rPr sz="2400" spc="-5" dirty="0">
                <a:latin typeface="Arial"/>
                <a:cs typeface="Arial"/>
              </a:rPr>
              <a:t>are</a:t>
            </a:r>
            <a:r>
              <a:rPr sz="2400" spc="-55" dirty="0">
                <a:latin typeface="Arial"/>
                <a:cs typeface="Arial"/>
              </a:rPr>
              <a:t> </a:t>
            </a:r>
            <a:r>
              <a:rPr sz="2400" spc="-5" dirty="0">
                <a:latin typeface="Arial"/>
                <a:cs typeface="Arial"/>
              </a:rPr>
              <a:t>valoarea  </a:t>
            </a:r>
            <a:r>
              <a:rPr sz="2400" spc="-10" dirty="0">
                <a:latin typeface="Arial"/>
                <a:cs typeface="Arial"/>
              </a:rPr>
              <a:t>aproximativă</a:t>
            </a:r>
            <a:r>
              <a:rPr sz="2400" spc="25" dirty="0">
                <a:latin typeface="Arial"/>
                <a:cs typeface="Arial"/>
              </a:rPr>
              <a:t> </a:t>
            </a:r>
            <a:r>
              <a:rPr sz="2400" spc="-10" dirty="0">
                <a:latin typeface="Arial"/>
                <a:cs typeface="Arial"/>
              </a:rPr>
              <a:t>1010.</a:t>
            </a:r>
            <a:endParaRPr sz="2400">
              <a:latin typeface="Arial"/>
              <a:cs typeface="Arial"/>
            </a:endParaRPr>
          </a:p>
          <a:p>
            <a:pPr marL="12700">
              <a:lnSpc>
                <a:spcPct val="100000"/>
              </a:lnSpc>
            </a:pPr>
            <a:r>
              <a:rPr sz="2400" spc="-5" dirty="0">
                <a:latin typeface="Arial"/>
                <a:cs typeface="Arial"/>
              </a:rPr>
              <a:t>Pentru valoarea 50 a lui </a:t>
            </a:r>
            <a:r>
              <a:rPr sz="2400" dirty="0">
                <a:latin typeface="Arial"/>
                <a:cs typeface="Arial"/>
              </a:rPr>
              <a:t>X, Y </a:t>
            </a:r>
            <a:r>
              <a:rPr sz="2400" spc="-5" dirty="0">
                <a:latin typeface="Arial"/>
                <a:cs typeface="Arial"/>
              </a:rPr>
              <a:t>ia valoarea</a:t>
            </a:r>
            <a:r>
              <a:rPr sz="2400" spc="-20" dirty="0">
                <a:latin typeface="Arial"/>
                <a:cs typeface="Arial"/>
              </a:rPr>
              <a:t> </a:t>
            </a:r>
            <a:r>
              <a:rPr sz="2400" spc="-5" dirty="0">
                <a:latin typeface="Arial"/>
                <a:cs typeface="Arial"/>
              </a:rPr>
              <a:t>925</a:t>
            </a:r>
            <a:endParaRPr sz="2400">
              <a:latin typeface="Arial"/>
              <a:cs typeface="Arial"/>
            </a:endParaRPr>
          </a:p>
        </p:txBody>
      </p:sp>
      <p:sp>
        <p:nvSpPr>
          <p:cNvPr id="3" name="object 3"/>
          <p:cNvSpPr/>
          <p:nvPr/>
        </p:nvSpPr>
        <p:spPr>
          <a:xfrm>
            <a:off x="286908" y="188976"/>
            <a:ext cx="5203921" cy="376862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9787" y="565391"/>
            <a:ext cx="3702558" cy="546366"/>
          </a:xfrm>
          <a:prstGeom prst="rect">
            <a:avLst/>
          </a:prstGeom>
          <a:blipFill>
            <a:blip r:embed="rId2" cstate="print"/>
            <a:stretch>
              <a:fillRect/>
            </a:stretch>
          </a:blipFill>
        </p:spPr>
        <p:txBody>
          <a:bodyPr wrap="square" lIns="0" tIns="0" rIns="0" bIns="0" rtlCol="0"/>
          <a:lstStyle/>
          <a:p>
            <a:endParaRPr/>
          </a:p>
        </p:txBody>
      </p:sp>
      <p:sp>
        <p:nvSpPr>
          <p:cNvPr id="61" name="object 61"/>
          <p:cNvSpPr txBox="1"/>
          <p:nvPr/>
        </p:nvSpPr>
        <p:spPr>
          <a:xfrm>
            <a:off x="685800" y="1905000"/>
            <a:ext cx="7992745" cy="3877343"/>
          </a:xfrm>
          <a:prstGeom prst="rect">
            <a:avLst/>
          </a:prstGeom>
        </p:spPr>
        <p:txBody>
          <a:bodyPr vert="horz" wrap="square" lIns="0" tIns="67945" rIns="0" bIns="0" rtlCol="0">
            <a:spAutoFit/>
          </a:bodyPr>
          <a:lstStyle/>
          <a:p>
            <a:pPr marL="526415" marR="5080" indent="-514350" algn="just">
              <a:lnSpc>
                <a:spcPts val="3460"/>
              </a:lnSpc>
              <a:spcBef>
                <a:spcPts val="535"/>
              </a:spcBef>
              <a:buClr>
                <a:srgbClr val="EFAC00"/>
              </a:buClr>
              <a:buSzPct val="79687"/>
              <a:buFont typeface="+mj-lt"/>
              <a:buAutoNum type="arabicPeriod"/>
              <a:tabLst>
                <a:tab pos="332740" algn="l"/>
              </a:tabLst>
            </a:pPr>
            <a:r>
              <a:rPr sz="3200" b="1" spc="-75" dirty="0">
                <a:solidFill>
                  <a:srgbClr val="FF0000"/>
                </a:solidFill>
                <a:latin typeface="Trebuchet MS"/>
                <a:cs typeface="Trebuchet MS"/>
              </a:rPr>
              <a:t>Scopul </a:t>
            </a:r>
            <a:r>
              <a:rPr sz="3200" spc="20" dirty="0">
                <a:latin typeface="Carlito"/>
                <a:cs typeface="Carlito"/>
              </a:rPr>
              <a:t>final este </a:t>
            </a:r>
            <a:r>
              <a:rPr sz="3200" i="1" spc="-145" dirty="0">
                <a:solidFill>
                  <a:srgbClr val="00AFEF"/>
                </a:solidFill>
                <a:latin typeface="Arial"/>
                <a:cs typeface="Arial"/>
              </a:rPr>
              <a:t>prognoza</a:t>
            </a:r>
            <a:r>
              <a:rPr sz="3200" spc="-145" dirty="0">
                <a:solidFill>
                  <a:srgbClr val="00AFEF"/>
                </a:solidFill>
                <a:latin typeface="Carlito"/>
                <a:cs typeface="Carlito"/>
              </a:rPr>
              <a:t>, </a:t>
            </a:r>
            <a:r>
              <a:rPr sz="3200" spc="5" dirty="0">
                <a:latin typeface="Carlito"/>
                <a:cs typeface="Carlito"/>
              </a:rPr>
              <a:t>în </a:t>
            </a:r>
            <a:r>
              <a:rPr sz="3200" spc="-110" dirty="0">
                <a:latin typeface="WenQuanYi Micro Hei"/>
                <a:cs typeface="WenQuanYi Micro Hei"/>
              </a:rPr>
              <a:t>condiţia </a:t>
            </a:r>
            <a:r>
              <a:rPr sz="3200" spc="-105" dirty="0">
                <a:latin typeface="WenQuanYi Micro Hei"/>
                <a:cs typeface="WenQuanYi Micro Hei"/>
              </a:rPr>
              <a:t>că </a:t>
            </a:r>
            <a:r>
              <a:rPr sz="3200" spc="-95" dirty="0">
                <a:latin typeface="Carlito"/>
                <a:cs typeface="Carlito"/>
              </a:rPr>
              <a:t>este  </a:t>
            </a:r>
            <a:r>
              <a:rPr sz="3200" spc="-110" dirty="0">
                <a:latin typeface="WenQuanYi Micro Hei"/>
                <a:cs typeface="WenQuanYi Micro Hei"/>
              </a:rPr>
              <a:t>posibilă, </a:t>
            </a:r>
            <a:r>
              <a:rPr sz="3200" spc="10" dirty="0">
                <a:latin typeface="Carlito"/>
                <a:cs typeface="Carlito"/>
              </a:rPr>
              <a:t>cele </a:t>
            </a:r>
            <a:r>
              <a:rPr sz="3200" spc="-165" dirty="0">
                <a:latin typeface="WenQuanYi Micro Hei"/>
                <a:cs typeface="WenQuanYi Micro Hei"/>
              </a:rPr>
              <a:t>două </a:t>
            </a:r>
            <a:r>
              <a:rPr sz="3200" spc="5" dirty="0">
                <a:latin typeface="Carlito"/>
                <a:cs typeface="Carlito"/>
              </a:rPr>
              <a:t>variabile </a:t>
            </a:r>
            <a:r>
              <a:rPr sz="3200" spc="15" dirty="0">
                <a:latin typeface="Carlito"/>
                <a:cs typeface="Carlito"/>
              </a:rPr>
              <a:t>fiind </a:t>
            </a:r>
            <a:r>
              <a:rPr sz="3200" spc="-75" dirty="0">
                <a:latin typeface="Carlito"/>
                <a:cs typeface="Carlito"/>
              </a:rPr>
              <a:t>într-</a:t>
            </a:r>
            <a:r>
              <a:rPr sz="3200" spc="-75" dirty="0">
                <a:latin typeface="WenQuanYi Micro Hei"/>
                <a:cs typeface="WenQuanYi Micro Hei"/>
              </a:rPr>
              <a:t>adevăr  </a:t>
            </a:r>
            <a:r>
              <a:rPr sz="3200" spc="15" dirty="0">
                <a:latin typeface="Carlito"/>
                <a:cs typeface="Carlito"/>
              </a:rPr>
              <a:t>corelate.</a:t>
            </a:r>
            <a:endParaRPr sz="3200" dirty="0">
              <a:latin typeface="Carlito"/>
              <a:cs typeface="Carlito"/>
            </a:endParaRPr>
          </a:p>
          <a:p>
            <a:pPr marL="527050" indent="-514350" algn="just">
              <a:lnSpc>
                <a:spcPts val="3204"/>
              </a:lnSpc>
              <a:buClr>
                <a:srgbClr val="EFAC00"/>
              </a:buClr>
              <a:buSzPct val="79687"/>
              <a:buFont typeface="+mj-lt"/>
              <a:buAutoNum type="arabicPeriod"/>
              <a:tabLst>
                <a:tab pos="332740" algn="l"/>
              </a:tabLst>
            </a:pPr>
            <a:r>
              <a:rPr sz="3200" b="1" spc="-30" dirty="0">
                <a:solidFill>
                  <a:srgbClr val="FF0000"/>
                </a:solidFill>
                <a:latin typeface="Trebuchet MS"/>
                <a:cs typeface="Trebuchet MS"/>
              </a:rPr>
              <a:t>Metoda</a:t>
            </a:r>
            <a:r>
              <a:rPr sz="3200" b="1" spc="-575" dirty="0">
                <a:solidFill>
                  <a:srgbClr val="FF0000"/>
                </a:solidFill>
                <a:latin typeface="Trebuchet MS"/>
                <a:cs typeface="Trebuchet MS"/>
              </a:rPr>
              <a:t> </a:t>
            </a:r>
            <a:r>
              <a:rPr sz="3200" spc="-5" dirty="0">
                <a:latin typeface="Carlito"/>
                <a:cs typeface="Carlito"/>
              </a:rPr>
              <a:t>prin </a:t>
            </a:r>
            <a:r>
              <a:rPr sz="3200" spc="5" dirty="0">
                <a:latin typeface="Carlito"/>
                <a:cs typeface="Carlito"/>
              </a:rPr>
              <a:t>care </a:t>
            </a:r>
            <a:r>
              <a:rPr sz="3200" spc="-125" dirty="0">
                <a:latin typeface="WenQuanYi Micro Hei"/>
                <a:cs typeface="WenQuanYi Micro Hei"/>
              </a:rPr>
              <a:t>analizăm </a:t>
            </a:r>
            <a:r>
              <a:rPr sz="3200" spc="10" dirty="0" err="1">
                <a:latin typeface="Carlito"/>
                <a:cs typeface="Carlito"/>
              </a:rPr>
              <a:t>posibilele</a:t>
            </a:r>
            <a:r>
              <a:rPr sz="3200" spc="10" dirty="0">
                <a:latin typeface="Carlito"/>
                <a:cs typeface="Carlito"/>
              </a:rPr>
              <a:t> </a:t>
            </a:r>
            <a:r>
              <a:rPr sz="3200" spc="-140" dirty="0" err="1" smtClean="0">
                <a:latin typeface="WenQuanYi Micro Hei"/>
                <a:cs typeface="WenQuanYi Micro Hei"/>
              </a:rPr>
              <a:t>asociaţii</a:t>
            </a:r>
            <a:r>
              <a:rPr lang="en-US" sz="3200" dirty="0" smtClean="0">
                <a:latin typeface="WenQuanYi Micro Hei"/>
                <a:cs typeface="WenQuanYi Micro Hei"/>
              </a:rPr>
              <a:t> </a:t>
            </a:r>
            <a:r>
              <a:rPr sz="3200" spc="5" dirty="0" err="1" smtClean="0">
                <a:latin typeface="Carlito"/>
                <a:cs typeface="Carlito"/>
              </a:rPr>
              <a:t>între</a:t>
            </a:r>
            <a:r>
              <a:rPr sz="3200" spc="5" dirty="0" smtClean="0">
                <a:latin typeface="Carlito"/>
                <a:cs typeface="Carlito"/>
              </a:rPr>
              <a:t> </a:t>
            </a:r>
            <a:r>
              <a:rPr sz="3200" spc="5" dirty="0">
                <a:latin typeface="Carlito"/>
                <a:cs typeface="Carlito"/>
              </a:rPr>
              <a:t>valorile </a:t>
            </a:r>
            <a:r>
              <a:rPr sz="3200" spc="35" dirty="0">
                <a:latin typeface="Carlito"/>
                <a:cs typeface="Carlito"/>
              </a:rPr>
              <a:t>a</a:t>
            </a:r>
            <a:r>
              <a:rPr sz="3200" spc="790" dirty="0">
                <a:latin typeface="Carlito"/>
                <a:cs typeface="Carlito"/>
              </a:rPr>
              <a:t> </a:t>
            </a:r>
            <a:r>
              <a:rPr sz="3200" spc="-170" dirty="0">
                <a:latin typeface="WenQuanYi Micro Hei"/>
                <a:cs typeface="WenQuanYi Micro Hei"/>
              </a:rPr>
              <a:t>două </a:t>
            </a:r>
            <a:r>
              <a:rPr sz="3200" spc="5" dirty="0">
                <a:latin typeface="Carlito"/>
                <a:cs typeface="Carlito"/>
              </a:rPr>
              <a:t>variabile </a:t>
            </a:r>
            <a:r>
              <a:rPr sz="3200" spc="25" dirty="0">
                <a:latin typeface="Carlito"/>
                <a:cs typeface="Carlito"/>
              </a:rPr>
              <a:t>statistice,  </a:t>
            </a:r>
            <a:r>
              <a:rPr sz="3200" spc="5" dirty="0">
                <a:latin typeface="Carlito"/>
                <a:cs typeface="Carlito"/>
              </a:rPr>
              <a:t>prelevate </a:t>
            </a:r>
            <a:r>
              <a:rPr sz="3200" spc="10" dirty="0">
                <a:latin typeface="Carlito"/>
                <a:cs typeface="Carlito"/>
              </a:rPr>
              <a:t>de </a:t>
            </a:r>
            <a:r>
              <a:rPr sz="3200" spc="15" dirty="0">
                <a:latin typeface="Carlito"/>
                <a:cs typeface="Carlito"/>
              </a:rPr>
              <a:t>la </a:t>
            </a:r>
            <a:r>
              <a:rPr sz="3200" spc="-114" dirty="0">
                <a:latin typeface="WenQuanYi Micro Hei"/>
                <a:cs typeface="WenQuanYi Micro Hei"/>
              </a:rPr>
              <a:t>acelaşi </a:t>
            </a:r>
            <a:r>
              <a:rPr sz="3200" spc="35" dirty="0">
                <a:latin typeface="Carlito"/>
                <a:cs typeface="Carlito"/>
              </a:rPr>
              <a:t>grup </a:t>
            </a:r>
            <a:r>
              <a:rPr sz="3200" spc="15" dirty="0">
                <a:latin typeface="Carlito"/>
                <a:cs typeface="Carlito"/>
              </a:rPr>
              <a:t>de obiecte, </a:t>
            </a:r>
            <a:r>
              <a:rPr sz="3200" spc="20" dirty="0">
                <a:latin typeface="Carlito"/>
                <a:cs typeface="Carlito"/>
              </a:rPr>
              <a:t>este  </a:t>
            </a:r>
            <a:r>
              <a:rPr sz="3200" spc="-135" dirty="0">
                <a:latin typeface="WenQuanYi Micro Hei"/>
                <a:cs typeface="WenQuanYi Micro Hei"/>
              </a:rPr>
              <a:t>cunoscută </a:t>
            </a:r>
            <a:r>
              <a:rPr sz="3200" spc="35" dirty="0">
                <a:latin typeface="Carlito"/>
                <a:cs typeface="Carlito"/>
              </a:rPr>
              <a:t>ca </a:t>
            </a:r>
            <a:r>
              <a:rPr sz="3200" spc="30" dirty="0">
                <a:latin typeface="Carlito"/>
                <a:cs typeface="Carlito"/>
              </a:rPr>
              <a:t>metoda </a:t>
            </a:r>
            <a:r>
              <a:rPr sz="3200" i="1" spc="-120" dirty="0">
                <a:solidFill>
                  <a:srgbClr val="00AFEF"/>
                </a:solidFill>
                <a:latin typeface="Arial"/>
                <a:cs typeface="Arial"/>
              </a:rPr>
              <a:t>corelaţiei </a:t>
            </a:r>
            <a:r>
              <a:rPr sz="3200" spc="-120" dirty="0">
                <a:latin typeface="WenQuanYi Micro Hei"/>
                <a:cs typeface="WenQuanYi Micro Hei"/>
              </a:rPr>
              <a:t>şi </a:t>
            </a:r>
            <a:r>
              <a:rPr sz="3200" spc="-5" dirty="0">
                <a:latin typeface="Carlito"/>
                <a:cs typeface="Carlito"/>
              </a:rPr>
              <a:t>are </a:t>
            </a:r>
            <a:r>
              <a:rPr sz="3200" spc="35" dirty="0">
                <a:latin typeface="Carlito"/>
                <a:cs typeface="Carlito"/>
              </a:rPr>
              <a:t>ca</a:t>
            </a:r>
            <a:r>
              <a:rPr sz="3200" spc="-509" dirty="0">
                <a:latin typeface="Carlito"/>
                <a:cs typeface="Carlito"/>
              </a:rPr>
              <a:t> </a:t>
            </a:r>
            <a:r>
              <a:rPr sz="3200" spc="10" dirty="0">
                <a:latin typeface="Carlito"/>
                <a:cs typeface="Carlito"/>
              </a:rPr>
              <a:t>indice  </a:t>
            </a:r>
            <a:r>
              <a:rPr sz="3200" spc="15" dirty="0">
                <a:solidFill>
                  <a:srgbClr val="00AFEF"/>
                </a:solidFill>
                <a:latin typeface="Carlito"/>
                <a:cs typeface="Carlito"/>
              </a:rPr>
              <a:t>coeficientul de </a:t>
            </a:r>
            <a:r>
              <a:rPr sz="3200" spc="-105" dirty="0">
                <a:solidFill>
                  <a:srgbClr val="00AFEF"/>
                </a:solidFill>
                <a:latin typeface="WenQuanYi Micro Hei"/>
                <a:cs typeface="WenQuanYi Micro Hei"/>
              </a:rPr>
              <a:t>corelaţie </a:t>
            </a:r>
            <a:r>
              <a:rPr sz="3200" spc="-385" dirty="0">
                <a:solidFill>
                  <a:srgbClr val="00AFEF"/>
                </a:solidFill>
                <a:latin typeface="WenQuanYi Micro Hei"/>
                <a:cs typeface="WenQuanYi Micro Hei"/>
              </a:rPr>
              <a:t>(Pearson’s</a:t>
            </a:r>
            <a:r>
              <a:rPr sz="3200" spc="-625" dirty="0">
                <a:solidFill>
                  <a:srgbClr val="00AFEF"/>
                </a:solidFill>
                <a:latin typeface="WenQuanYi Micro Hei"/>
                <a:cs typeface="WenQuanYi Micro Hei"/>
              </a:rPr>
              <a:t> </a:t>
            </a:r>
            <a:r>
              <a:rPr lang="ro-MO" sz="3200" spc="-625" dirty="0" smtClean="0">
                <a:solidFill>
                  <a:srgbClr val="00AFEF"/>
                </a:solidFill>
                <a:latin typeface="WenQuanYi Micro Hei"/>
                <a:cs typeface="WenQuanYi Micro Hei"/>
              </a:rPr>
              <a:t>   </a:t>
            </a:r>
            <a:r>
              <a:rPr sz="3200" i="1" spc="-10" dirty="0" smtClean="0">
                <a:solidFill>
                  <a:srgbClr val="00AFEF"/>
                </a:solidFill>
                <a:latin typeface="Arial"/>
                <a:cs typeface="Arial"/>
              </a:rPr>
              <a:t>r</a:t>
            </a:r>
            <a:r>
              <a:rPr sz="3200" spc="-10" dirty="0">
                <a:solidFill>
                  <a:srgbClr val="00AFEF"/>
                </a:solidFill>
                <a:latin typeface="Carlito"/>
                <a:cs typeface="Carlito"/>
              </a:rPr>
              <a:t>).</a:t>
            </a:r>
            <a:endParaRPr sz="3200" dirty="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9787" y="565391"/>
            <a:ext cx="3601214" cy="54636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8600" y="1143000"/>
            <a:ext cx="8743315" cy="4937890"/>
          </a:xfrm>
          <a:prstGeom prst="rect">
            <a:avLst/>
          </a:prstGeom>
        </p:spPr>
        <p:txBody>
          <a:bodyPr vert="horz" wrap="square" lIns="0" tIns="13335" rIns="0" bIns="0" rtlCol="0">
            <a:spAutoFit/>
          </a:bodyPr>
          <a:lstStyle/>
          <a:p>
            <a:pPr marL="12700" marR="5080" algn="just">
              <a:lnSpc>
                <a:spcPct val="100000"/>
              </a:lnSpc>
              <a:spcBef>
                <a:spcPts val="105"/>
              </a:spcBef>
            </a:pPr>
            <a:r>
              <a:rPr sz="3200" spc="-95" dirty="0">
                <a:latin typeface="WenQuanYi Micro Hei"/>
                <a:cs typeface="WenQuanYi Micro Hei"/>
              </a:rPr>
              <a:t>Dacă</a:t>
            </a:r>
            <a:r>
              <a:rPr sz="3200" spc="-215" dirty="0">
                <a:latin typeface="WenQuanYi Micro Hei"/>
                <a:cs typeface="WenQuanYi Micro Hei"/>
              </a:rPr>
              <a:t> </a:t>
            </a:r>
            <a:r>
              <a:rPr sz="3200" spc="-100" dirty="0">
                <a:latin typeface="WenQuanYi Micro Hei"/>
                <a:cs typeface="WenQuanYi Micro Hei"/>
              </a:rPr>
              <a:t>există</a:t>
            </a:r>
            <a:r>
              <a:rPr sz="3200" spc="-200" dirty="0">
                <a:latin typeface="WenQuanYi Micro Hei"/>
                <a:cs typeface="WenQuanYi Micro Hei"/>
              </a:rPr>
              <a:t> </a:t>
            </a:r>
            <a:r>
              <a:rPr sz="3200" spc="-140" dirty="0">
                <a:latin typeface="WenQuanYi Micro Hei"/>
                <a:cs typeface="WenQuanYi Micro Hei"/>
              </a:rPr>
              <a:t>o</a:t>
            </a:r>
            <a:r>
              <a:rPr sz="3200" spc="-180" dirty="0">
                <a:latin typeface="WenQuanYi Micro Hei"/>
                <a:cs typeface="WenQuanYi Micro Hei"/>
              </a:rPr>
              <a:t> </a:t>
            </a:r>
            <a:r>
              <a:rPr sz="3200" spc="-105" dirty="0">
                <a:latin typeface="WenQuanYi Micro Hei"/>
                <a:cs typeface="WenQuanYi Micro Hei"/>
              </a:rPr>
              <a:t>relaţie</a:t>
            </a:r>
            <a:r>
              <a:rPr sz="3200" spc="-225" dirty="0">
                <a:latin typeface="WenQuanYi Micro Hei"/>
                <a:cs typeface="WenQuanYi Micro Hei"/>
              </a:rPr>
              <a:t> </a:t>
            </a:r>
            <a:r>
              <a:rPr sz="3200" spc="-140" dirty="0">
                <a:latin typeface="WenQuanYi Micro Hei"/>
                <a:cs typeface="WenQuanYi Micro Hei"/>
              </a:rPr>
              <a:t>de</a:t>
            </a:r>
            <a:r>
              <a:rPr sz="3200" spc="-200" dirty="0">
                <a:latin typeface="WenQuanYi Micro Hei"/>
                <a:cs typeface="WenQuanYi Micro Hei"/>
              </a:rPr>
              <a:t> </a:t>
            </a:r>
            <a:r>
              <a:rPr sz="3200" spc="-100" dirty="0">
                <a:latin typeface="WenQuanYi Micro Hei"/>
                <a:cs typeface="WenQuanYi Micro Hei"/>
              </a:rPr>
              <a:t>liniaritate</a:t>
            </a:r>
            <a:r>
              <a:rPr sz="3200" spc="-245" dirty="0">
                <a:latin typeface="WenQuanYi Micro Hei"/>
                <a:cs typeface="WenQuanYi Micro Hei"/>
              </a:rPr>
              <a:t> </a:t>
            </a:r>
            <a:r>
              <a:rPr sz="3200" dirty="0">
                <a:latin typeface="Carlito"/>
                <a:cs typeface="Carlito"/>
              </a:rPr>
              <a:t>între</a:t>
            </a:r>
            <a:r>
              <a:rPr sz="3200" spc="-95" dirty="0">
                <a:latin typeface="Carlito"/>
                <a:cs typeface="Carlito"/>
              </a:rPr>
              <a:t> </a:t>
            </a:r>
            <a:r>
              <a:rPr sz="3200" spc="5" dirty="0">
                <a:latin typeface="Carlito"/>
                <a:cs typeface="Carlito"/>
              </a:rPr>
              <a:t>variabilele</a:t>
            </a:r>
            <a:r>
              <a:rPr sz="3200" spc="-110" dirty="0">
                <a:latin typeface="Carlito"/>
                <a:cs typeface="Carlito"/>
              </a:rPr>
              <a:t> </a:t>
            </a:r>
            <a:r>
              <a:rPr sz="3200" spc="15" dirty="0">
                <a:latin typeface="Carlito"/>
                <a:cs typeface="Carlito"/>
              </a:rPr>
              <a:t>de  </a:t>
            </a:r>
            <a:r>
              <a:rPr sz="3200" spc="5" dirty="0">
                <a:latin typeface="Carlito"/>
                <a:cs typeface="Carlito"/>
              </a:rPr>
              <a:t>interes</a:t>
            </a:r>
            <a:r>
              <a:rPr sz="3200" spc="-110" dirty="0">
                <a:latin typeface="Carlito"/>
                <a:cs typeface="Carlito"/>
              </a:rPr>
              <a:t> </a:t>
            </a:r>
            <a:r>
              <a:rPr sz="3200" spc="25" dirty="0">
                <a:latin typeface="Carlito"/>
                <a:cs typeface="Carlito"/>
              </a:rPr>
              <a:t>putem</a:t>
            </a:r>
            <a:r>
              <a:rPr sz="3200" spc="-85" dirty="0">
                <a:latin typeface="Carlito"/>
                <a:cs typeface="Carlito"/>
              </a:rPr>
              <a:t> </a:t>
            </a:r>
            <a:r>
              <a:rPr sz="3200" spc="20" dirty="0">
                <a:latin typeface="Carlito"/>
                <a:cs typeface="Carlito"/>
              </a:rPr>
              <a:t>identifica</a:t>
            </a:r>
            <a:r>
              <a:rPr sz="3200" spc="-120" dirty="0">
                <a:latin typeface="Carlito"/>
                <a:cs typeface="Carlito"/>
              </a:rPr>
              <a:t> </a:t>
            </a:r>
            <a:r>
              <a:rPr sz="3200" spc="20" dirty="0">
                <a:latin typeface="Carlito"/>
                <a:cs typeface="Carlito"/>
              </a:rPr>
              <a:t>o</a:t>
            </a:r>
            <a:r>
              <a:rPr sz="3200" spc="-85" dirty="0">
                <a:latin typeface="Carlito"/>
                <a:cs typeface="Carlito"/>
              </a:rPr>
              <a:t> </a:t>
            </a:r>
            <a:r>
              <a:rPr sz="3200" spc="-105" dirty="0">
                <a:latin typeface="WenQuanYi Micro Hei"/>
                <a:cs typeface="WenQuanYi Micro Hei"/>
              </a:rPr>
              <a:t>ecuaţie</a:t>
            </a:r>
            <a:r>
              <a:rPr sz="3200" spc="-225" dirty="0">
                <a:latin typeface="WenQuanYi Micro Hei"/>
                <a:cs typeface="WenQuanYi Micro Hei"/>
              </a:rPr>
              <a:t> </a:t>
            </a:r>
            <a:r>
              <a:rPr sz="3200" spc="-145" dirty="0">
                <a:latin typeface="WenQuanYi Micro Hei"/>
                <a:cs typeface="WenQuanYi Micro Hei"/>
              </a:rPr>
              <a:t>simplă</a:t>
            </a:r>
            <a:r>
              <a:rPr sz="3200" spc="-220" dirty="0">
                <a:latin typeface="WenQuanYi Micro Hei"/>
                <a:cs typeface="WenQuanYi Micro Hei"/>
              </a:rPr>
              <a:t> </a:t>
            </a:r>
            <a:r>
              <a:rPr sz="3200" dirty="0" err="1">
                <a:latin typeface="Carlito"/>
                <a:cs typeface="Carlito"/>
              </a:rPr>
              <a:t>pentru</a:t>
            </a:r>
            <a:r>
              <a:rPr sz="3200" spc="-105" dirty="0">
                <a:latin typeface="Carlito"/>
                <a:cs typeface="Carlito"/>
              </a:rPr>
              <a:t> </a:t>
            </a:r>
            <a:r>
              <a:rPr sz="3200" spc="35" dirty="0" smtClean="0">
                <a:latin typeface="Carlito"/>
                <a:cs typeface="Carlito"/>
              </a:rPr>
              <a:t>a</a:t>
            </a:r>
            <a:r>
              <a:rPr lang="ro-MO" sz="3200" spc="35" dirty="0" smtClean="0">
                <a:latin typeface="Carlito"/>
                <a:cs typeface="Carlito"/>
              </a:rPr>
              <a:t> </a:t>
            </a:r>
            <a:r>
              <a:rPr sz="3200" spc="-110" dirty="0" err="1" smtClean="0">
                <a:latin typeface="WenQuanYi Micro Hei"/>
                <a:cs typeface="WenQuanYi Micro Hei"/>
              </a:rPr>
              <a:t>prezice</a:t>
            </a:r>
            <a:r>
              <a:rPr sz="3200" spc="-110" dirty="0" smtClean="0">
                <a:latin typeface="WenQuanYi Micro Hei"/>
                <a:cs typeface="WenQuanYi Micro Hei"/>
              </a:rPr>
              <a:t> </a:t>
            </a:r>
            <a:r>
              <a:rPr sz="3200" spc="-140" dirty="0">
                <a:latin typeface="WenQuanYi Micro Hei"/>
                <a:cs typeface="WenQuanYi Micro Hei"/>
              </a:rPr>
              <a:t>o </a:t>
            </a:r>
            <a:r>
              <a:rPr sz="3200" spc="-120" dirty="0">
                <a:latin typeface="WenQuanYi Micro Hei"/>
                <a:cs typeface="WenQuanYi Micro Hei"/>
              </a:rPr>
              <a:t>variabilă </a:t>
            </a:r>
            <a:r>
              <a:rPr sz="3200" spc="-155" dirty="0">
                <a:latin typeface="WenQuanYi Micro Hei"/>
                <a:cs typeface="WenQuanYi Micro Hei"/>
              </a:rPr>
              <a:t>cunoscând </a:t>
            </a:r>
            <a:r>
              <a:rPr sz="3200" spc="-95" dirty="0">
                <a:latin typeface="WenQuanYi Micro Hei"/>
                <a:cs typeface="WenQuanYi Micro Hei"/>
              </a:rPr>
              <a:t>cealaltă</a:t>
            </a:r>
            <a:r>
              <a:rPr sz="3200" spc="-540" dirty="0">
                <a:latin typeface="WenQuanYi Micro Hei"/>
                <a:cs typeface="WenQuanYi Micro Hei"/>
              </a:rPr>
              <a:t> </a:t>
            </a:r>
            <a:r>
              <a:rPr sz="3200" spc="-125" dirty="0">
                <a:latin typeface="WenQuanYi Micro Hei"/>
                <a:cs typeface="WenQuanYi Micro Hei"/>
              </a:rPr>
              <a:t>variabilă  </a:t>
            </a:r>
            <a:r>
              <a:rPr sz="3200" spc="25" dirty="0">
                <a:latin typeface="Carlito"/>
                <a:cs typeface="Carlito"/>
              </a:rPr>
              <a:t>Variabila</a:t>
            </a:r>
            <a:r>
              <a:rPr sz="3200" spc="-140" dirty="0">
                <a:latin typeface="Carlito"/>
                <a:cs typeface="Carlito"/>
              </a:rPr>
              <a:t> </a:t>
            </a:r>
            <a:r>
              <a:rPr sz="3200" spc="25" dirty="0">
                <a:latin typeface="Carlito"/>
                <a:cs typeface="Carlito"/>
              </a:rPr>
              <a:t>rezultate</a:t>
            </a:r>
            <a:r>
              <a:rPr sz="3200" spc="-110" dirty="0">
                <a:latin typeface="Carlito"/>
                <a:cs typeface="Carlito"/>
              </a:rPr>
              <a:t> </a:t>
            </a:r>
            <a:r>
              <a:rPr sz="3200" spc="20" dirty="0">
                <a:latin typeface="Carlito"/>
                <a:cs typeface="Carlito"/>
              </a:rPr>
              <a:t>este</a:t>
            </a:r>
            <a:r>
              <a:rPr sz="3200" spc="-100" dirty="0">
                <a:latin typeface="Carlito"/>
                <a:cs typeface="Carlito"/>
              </a:rPr>
              <a:t> </a:t>
            </a:r>
            <a:r>
              <a:rPr sz="3200" spc="15" dirty="0">
                <a:latin typeface="Carlito"/>
                <a:cs typeface="Carlito"/>
              </a:rPr>
              <a:t>variabila</a:t>
            </a:r>
            <a:r>
              <a:rPr sz="3200" spc="-484" dirty="0">
                <a:latin typeface="Carlito"/>
                <a:cs typeface="Carlito"/>
              </a:rPr>
              <a:t> </a:t>
            </a:r>
            <a:r>
              <a:rPr sz="3200" spc="90" dirty="0">
                <a:latin typeface="Carlito"/>
                <a:cs typeface="Carlito"/>
              </a:rPr>
              <a:t>Y,</a:t>
            </a:r>
            <a:r>
              <a:rPr sz="3200" spc="-80" dirty="0">
                <a:latin typeface="Carlito"/>
                <a:cs typeface="Carlito"/>
              </a:rPr>
              <a:t> </a:t>
            </a:r>
            <a:r>
              <a:rPr sz="3200" dirty="0">
                <a:latin typeface="Carlito"/>
                <a:cs typeface="Carlito"/>
              </a:rPr>
              <a:t>iar</a:t>
            </a:r>
            <a:r>
              <a:rPr sz="3200" spc="-110" dirty="0">
                <a:latin typeface="Carlito"/>
                <a:cs typeface="Carlito"/>
              </a:rPr>
              <a:t> </a:t>
            </a:r>
            <a:r>
              <a:rPr sz="3200" spc="15" dirty="0">
                <a:latin typeface="Carlito"/>
                <a:cs typeface="Carlito"/>
              </a:rPr>
              <a:t>variabila  </a:t>
            </a:r>
            <a:r>
              <a:rPr sz="3200" spc="10" dirty="0">
                <a:latin typeface="Carlito"/>
                <a:cs typeface="Carlito"/>
              </a:rPr>
              <a:t>predictor </a:t>
            </a:r>
            <a:r>
              <a:rPr sz="3200" spc="20" dirty="0">
                <a:latin typeface="Carlito"/>
                <a:cs typeface="Carlito"/>
              </a:rPr>
              <a:t>este </a:t>
            </a:r>
            <a:r>
              <a:rPr sz="3200" spc="15" dirty="0">
                <a:latin typeface="Carlito"/>
                <a:cs typeface="Carlito"/>
              </a:rPr>
              <a:t>variabila</a:t>
            </a:r>
            <a:r>
              <a:rPr sz="3200" spc="-495" dirty="0">
                <a:latin typeface="Carlito"/>
                <a:cs typeface="Carlito"/>
              </a:rPr>
              <a:t> </a:t>
            </a:r>
            <a:r>
              <a:rPr sz="3200" spc="210" dirty="0">
                <a:latin typeface="Carlito"/>
                <a:cs typeface="Carlito"/>
              </a:rPr>
              <a:t>X</a:t>
            </a:r>
            <a:endParaRPr sz="3200" dirty="0">
              <a:latin typeface="Carlito"/>
              <a:cs typeface="Carlito"/>
            </a:endParaRPr>
          </a:p>
          <a:p>
            <a:pPr marL="332740" marR="987425" indent="-320040" algn="just">
              <a:lnSpc>
                <a:spcPct val="100000"/>
              </a:lnSpc>
              <a:spcBef>
                <a:spcPts val="5"/>
              </a:spcBef>
              <a:buFont typeface="Arial" pitchFamily="34" charset="0"/>
              <a:buChar char="•"/>
            </a:pPr>
            <a:r>
              <a:rPr sz="3200" b="1" spc="40" dirty="0" err="1" smtClean="0">
                <a:solidFill>
                  <a:srgbClr val="FF00FF"/>
                </a:solidFill>
                <a:latin typeface="Carlito"/>
                <a:cs typeface="Carlito"/>
              </a:rPr>
              <a:t>Exemplu</a:t>
            </a:r>
            <a:r>
              <a:rPr sz="3200" b="1" spc="40" dirty="0">
                <a:solidFill>
                  <a:srgbClr val="FF00FF"/>
                </a:solidFill>
                <a:latin typeface="Carlito"/>
                <a:cs typeface="Carlito"/>
              </a:rPr>
              <a:t>: </a:t>
            </a:r>
            <a:r>
              <a:rPr sz="3200" spc="10" dirty="0">
                <a:latin typeface="Carlito"/>
                <a:cs typeface="Carlito"/>
              </a:rPr>
              <a:t>transformarea </a:t>
            </a:r>
            <a:r>
              <a:rPr sz="3200" spc="5" dirty="0">
                <a:latin typeface="Carlito"/>
                <a:cs typeface="Carlito"/>
              </a:rPr>
              <a:t>în </a:t>
            </a:r>
            <a:r>
              <a:rPr sz="3200" spc="45" dirty="0">
                <a:latin typeface="Carlito"/>
                <a:cs typeface="Carlito"/>
              </a:rPr>
              <a:t>grade</a:t>
            </a:r>
            <a:r>
              <a:rPr sz="3200" spc="-395" dirty="0">
                <a:latin typeface="Carlito"/>
                <a:cs typeface="Carlito"/>
              </a:rPr>
              <a:t> </a:t>
            </a:r>
            <a:r>
              <a:rPr sz="3200" spc="-30" dirty="0">
                <a:latin typeface="Carlito"/>
                <a:cs typeface="Carlito"/>
              </a:rPr>
              <a:t>Fahrenheit  </a:t>
            </a:r>
            <a:r>
              <a:rPr sz="3200" spc="20" dirty="0">
                <a:latin typeface="Carlito"/>
                <a:cs typeface="Carlito"/>
              </a:rPr>
              <a:t>cunoscând</a:t>
            </a:r>
            <a:r>
              <a:rPr sz="3200" spc="-90" dirty="0">
                <a:latin typeface="Carlito"/>
                <a:cs typeface="Carlito"/>
              </a:rPr>
              <a:t> </a:t>
            </a:r>
            <a:r>
              <a:rPr sz="3200" spc="15" dirty="0">
                <a:latin typeface="Carlito"/>
                <a:cs typeface="Carlito"/>
              </a:rPr>
              <a:t>valoarea</a:t>
            </a:r>
            <a:r>
              <a:rPr sz="3200" spc="-110" dirty="0">
                <a:latin typeface="Carlito"/>
                <a:cs typeface="Carlito"/>
              </a:rPr>
              <a:t> </a:t>
            </a:r>
            <a:r>
              <a:rPr sz="3200" spc="5" dirty="0">
                <a:latin typeface="Carlito"/>
                <a:cs typeface="Carlito"/>
              </a:rPr>
              <a:t>în</a:t>
            </a:r>
            <a:r>
              <a:rPr sz="3200" spc="-105" dirty="0">
                <a:latin typeface="Carlito"/>
                <a:cs typeface="Carlito"/>
              </a:rPr>
              <a:t> </a:t>
            </a:r>
            <a:r>
              <a:rPr sz="3200" spc="45" dirty="0">
                <a:latin typeface="Carlito"/>
                <a:cs typeface="Carlito"/>
              </a:rPr>
              <a:t>grade</a:t>
            </a:r>
            <a:r>
              <a:rPr sz="3200" spc="-240" dirty="0">
                <a:latin typeface="Carlito"/>
                <a:cs typeface="Carlito"/>
              </a:rPr>
              <a:t> </a:t>
            </a:r>
            <a:r>
              <a:rPr sz="3200" spc="25" dirty="0">
                <a:latin typeface="Carlito"/>
                <a:cs typeface="Carlito"/>
              </a:rPr>
              <a:t>Celsius:</a:t>
            </a:r>
            <a:endParaRPr sz="3200" dirty="0">
              <a:latin typeface="Carlito"/>
              <a:cs typeface="Carlito"/>
            </a:endParaRPr>
          </a:p>
          <a:p>
            <a:pPr marL="3330575" algn="just">
              <a:lnSpc>
                <a:spcPct val="100000"/>
              </a:lnSpc>
            </a:pPr>
            <a:r>
              <a:rPr sz="3200" spc="145" dirty="0">
                <a:latin typeface="Carlito"/>
                <a:cs typeface="Carlito"/>
              </a:rPr>
              <a:t>F </a:t>
            </a:r>
            <a:r>
              <a:rPr sz="3200" spc="45" dirty="0">
                <a:latin typeface="Carlito"/>
                <a:cs typeface="Carlito"/>
              </a:rPr>
              <a:t>= </a:t>
            </a:r>
            <a:r>
              <a:rPr sz="3200" spc="-85" dirty="0">
                <a:latin typeface="Carlito"/>
                <a:cs typeface="Carlito"/>
              </a:rPr>
              <a:t>32 </a:t>
            </a:r>
            <a:r>
              <a:rPr sz="3200" spc="45" dirty="0">
                <a:latin typeface="Carlito"/>
                <a:cs typeface="Carlito"/>
              </a:rPr>
              <a:t>+</a:t>
            </a:r>
            <a:r>
              <a:rPr sz="3200" spc="-484" dirty="0">
                <a:latin typeface="Carlito"/>
                <a:cs typeface="Carlito"/>
              </a:rPr>
              <a:t> </a:t>
            </a:r>
            <a:r>
              <a:rPr sz="3200" spc="-5" dirty="0">
                <a:latin typeface="Carlito"/>
                <a:cs typeface="Carlito"/>
              </a:rPr>
              <a:t>1.8ºC</a:t>
            </a:r>
            <a:endParaRPr sz="3200" dirty="0">
              <a:latin typeface="Carlito"/>
              <a:cs typeface="Carlito"/>
            </a:endParaRPr>
          </a:p>
          <a:p>
            <a:pPr marL="12700" algn="just">
              <a:lnSpc>
                <a:spcPct val="100000"/>
              </a:lnSpc>
            </a:pPr>
            <a:r>
              <a:rPr sz="3200" spc="-75" dirty="0">
                <a:latin typeface="WenQuanYi Micro Hei"/>
                <a:cs typeface="WenQuanYi Micro Hei"/>
              </a:rPr>
              <a:t>Această </a:t>
            </a:r>
            <a:r>
              <a:rPr sz="3200" spc="-150" dirty="0">
                <a:latin typeface="WenQuanYi Micro Hei"/>
                <a:cs typeface="WenQuanYi Micro Hei"/>
              </a:rPr>
              <a:t>formulă </a:t>
            </a:r>
            <a:r>
              <a:rPr sz="3200" spc="-145" dirty="0">
                <a:latin typeface="WenQuanYi Micro Hei"/>
                <a:cs typeface="WenQuanYi Micro Hei"/>
              </a:rPr>
              <a:t>dă </a:t>
            </a:r>
            <a:r>
              <a:rPr sz="3200" spc="-140" dirty="0">
                <a:latin typeface="WenQuanYi Micro Hei"/>
                <a:cs typeface="WenQuanYi Micro Hei"/>
              </a:rPr>
              <a:t>o </a:t>
            </a:r>
            <a:r>
              <a:rPr sz="3200" spc="-125" dirty="0">
                <a:latin typeface="WenQuanYi Micro Hei"/>
                <a:cs typeface="WenQuanYi Micro Hei"/>
              </a:rPr>
              <a:t>line</a:t>
            </a:r>
            <a:r>
              <a:rPr sz="3200" spc="-535" dirty="0">
                <a:latin typeface="WenQuanYi Micro Hei"/>
                <a:cs typeface="WenQuanYi Micro Hei"/>
              </a:rPr>
              <a:t> </a:t>
            </a:r>
            <a:r>
              <a:rPr sz="3200" spc="-105" dirty="0">
                <a:latin typeface="WenQuanYi Micro Hei"/>
                <a:cs typeface="WenQuanYi Micro Hei"/>
              </a:rPr>
              <a:t>perfectă</a:t>
            </a:r>
            <a:endParaRPr sz="3200" dirty="0">
              <a:latin typeface="WenQuanYi Micro Hei"/>
              <a:cs typeface="WenQuanYi Micro He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4119245"/>
            <a:chOff x="0" y="0"/>
            <a:chExt cx="9144000" cy="4119245"/>
          </a:xfrm>
        </p:grpSpPr>
        <p:sp>
          <p:nvSpPr>
            <p:cNvPr id="3" name="object 3"/>
            <p:cNvSpPr/>
            <p:nvPr/>
          </p:nvSpPr>
          <p:spPr>
            <a:xfrm>
              <a:off x="589787" y="565391"/>
              <a:ext cx="3650741" cy="5463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95135" y="1557527"/>
              <a:ext cx="4048863" cy="2561487"/>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381000" y="4343400"/>
            <a:ext cx="8352333" cy="2267287"/>
          </a:xfrm>
          <a:prstGeom prst="rect">
            <a:avLst/>
          </a:prstGeom>
        </p:spPr>
        <p:txBody>
          <a:bodyPr vert="horz" wrap="square" lIns="0" tIns="12700" rIns="0" bIns="0" rtlCol="0">
            <a:spAutoFit/>
          </a:bodyPr>
          <a:lstStyle/>
          <a:p>
            <a:pPr marL="12700" marR="1649095">
              <a:lnSpc>
                <a:spcPct val="100000"/>
              </a:lnSpc>
              <a:spcBef>
                <a:spcPts val="100"/>
              </a:spcBef>
            </a:pPr>
            <a:r>
              <a:rPr sz="2400" dirty="0">
                <a:latin typeface="Arial"/>
                <a:cs typeface="Arial"/>
              </a:rPr>
              <a:t>Formula </a:t>
            </a:r>
            <a:r>
              <a:rPr sz="2400" spc="-10" dirty="0">
                <a:latin typeface="Arial"/>
                <a:cs typeface="Arial"/>
              </a:rPr>
              <a:t>generală: </a:t>
            </a:r>
            <a:r>
              <a:rPr sz="2400" dirty="0">
                <a:latin typeface="Arial"/>
                <a:cs typeface="Arial"/>
              </a:rPr>
              <a:t>Y = a + </a:t>
            </a:r>
            <a:r>
              <a:rPr sz="2400" spc="-5" dirty="0" err="1">
                <a:latin typeface="Arial"/>
                <a:cs typeface="Arial"/>
              </a:rPr>
              <a:t>bX</a:t>
            </a:r>
            <a:r>
              <a:rPr sz="2400" spc="-5" dirty="0">
                <a:latin typeface="Arial"/>
                <a:cs typeface="Arial"/>
              </a:rPr>
              <a:t>  </a:t>
            </a:r>
            <a:endParaRPr lang="en-US" sz="2400" spc="-5" dirty="0" smtClean="0">
              <a:latin typeface="Arial"/>
              <a:cs typeface="Arial"/>
            </a:endParaRPr>
          </a:p>
          <a:p>
            <a:pPr marL="12700" marR="1649095">
              <a:lnSpc>
                <a:spcPct val="100000"/>
              </a:lnSpc>
              <a:spcBef>
                <a:spcPts val="100"/>
              </a:spcBef>
            </a:pPr>
            <a:r>
              <a:rPr sz="2400" spc="-5" dirty="0" err="1" smtClean="0">
                <a:latin typeface="Arial"/>
                <a:cs typeface="Arial"/>
              </a:rPr>
              <a:t>Ecuaţia</a:t>
            </a:r>
            <a:r>
              <a:rPr sz="2400" spc="-5" dirty="0" smtClean="0">
                <a:latin typeface="Arial"/>
                <a:cs typeface="Arial"/>
              </a:rPr>
              <a:t> </a:t>
            </a:r>
            <a:r>
              <a:rPr sz="2400" spc="-5" dirty="0">
                <a:latin typeface="Arial"/>
                <a:cs typeface="Arial"/>
              </a:rPr>
              <a:t>de predicţie: </a:t>
            </a:r>
            <a:r>
              <a:rPr sz="2400" dirty="0">
                <a:latin typeface="Arial"/>
                <a:cs typeface="Arial"/>
              </a:rPr>
              <a:t>Ỹ = </a:t>
            </a:r>
            <a:r>
              <a:rPr sz="2400" spc="-5" dirty="0">
                <a:latin typeface="Arial"/>
                <a:cs typeface="Arial"/>
              </a:rPr>
              <a:t>a+ </a:t>
            </a:r>
            <a:r>
              <a:rPr sz="2400" spc="-5" dirty="0" err="1">
                <a:latin typeface="Arial"/>
                <a:cs typeface="Arial"/>
              </a:rPr>
              <a:t>bX</a:t>
            </a:r>
            <a:r>
              <a:rPr sz="2400" spc="-5" dirty="0">
                <a:latin typeface="Arial"/>
                <a:cs typeface="Arial"/>
              </a:rPr>
              <a:t> </a:t>
            </a:r>
            <a:endParaRPr lang="en-US" sz="2400" spc="-5" dirty="0" smtClean="0">
              <a:latin typeface="Arial"/>
              <a:cs typeface="Arial"/>
            </a:endParaRPr>
          </a:p>
          <a:p>
            <a:pPr marL="12700" marR="1649095">
              <a:lnSpc>
                <a:spcPct val="100000"/>
              </a:lnSpc>
              <a:spcBef>
                <a:spcPts val="100"/>
              </a:spcBef>
            </a:pPr>
            <a:r>
              <a:rPr sz="2400" spc="-5" dirty="0" smtClean="0">
                <a:latin typeface="Arial"/>
                <a:cs typeface="Arial"/>
              </a:rPr>
              <a:t> </a:t>
            </a:r>
            <a:r>
              <a:rPr sz="2400" dirty="0">
                <a:latin typeface="Arial"/>
                <a:cs typeface="Arial"/>
              </a:rPr>
              <a:t>a =</a:t>
            </a:r>
            <a:r>
              <a:rPr sz="2400" spc="-5" dirty="0">
                <a:latin typeface="Arial"/>
                <a:cs typeface="Arial"/>
              </a:rPr>
              <a:t> intercept</a:t>
            </a:r>
            <a:r>
              <a:rPr sz="2400" spc="-5" dirty="0" smtClean="0">
                <a:latin typeface="Arial"/>
                <a:cs typeface="Arial"/>
              </a:rPr>
              <a:t>,</a:t>
            </a:r>
            <a:r>
              <a:rPr lang="en-US" sz="2400" spc="-5" dirty="0" smtClean="0">
                <a:latin typeface="Arial"/>
                <a:cs typeface="Arial"/>
              </a:rPr>
              <a:t> </a:t>
            </a:r>
            <a:r>
              <a:rPr sz="2400" spc="-5" dirty="0" smtClean="0">
                <a:latin typeface="Arial"/>
                <a:cs typeface="Arial"/>
              </a:rPr>
              <a:t>b </a:t>
            </a:r>
            <a:r>
              <a:rPr sz="2400" dirty="0">
                <a:latin typeface="Arial"/>
                <a:cs typeface="Arial"/>
              </a:rPr>
              <a:t>= </a:t>
            </a:r>
            <a:r>
              <a:rPr sz="2400" spc="-5" dirty="0">
                <a:latin typeface="Arial"/>
                <a:cs typeface="Arial"/>
              </a:rPr>
              <a:t>coeficientul dreptei, </a:t>
            </a:r>
            <a:endParaRPr lang="en-US" sz="2400" spc="-5" dirty="0" smtClean="0">
              <a:latin typeface="Arial"/>
              <a:cs typeface="Arial"/>
            </a:endParaRPr>
          </a:p>
          <a:p>
            <a:pPr marL="12700" marR="1649095">
              <a:lnSpc>
                <a:spcPct val="100000"/>
              </a:lnSpc>
              <a:spcBef>
                <a:spcPts val="100"/>
              </a:spcBef>
            </a:pPr>
            <a:r>
              <a:rPr sz="2400" spc="-5" dirty="0" smtClean="0">
                <a:latin typeface="Arial"/>
                <a:cs typeface="Arial"/>
              </a:rPr>
              <a:t> </a:t>
            </a:r>
            <a:r>
              <a:rPr sz="2400" dirty="0">
                <a:latin typeface="Arial"/>
                <a:cs typeface="Arial"/>
              </a:rPr>
              <a:t>X =</a:t>
            </a:r>
            <a:r>
              <a:rPr sz="2400" spc="-30" dirty="0">
                <a:latin typeface="Arial"/>
                <a:cs typeface="Arial"/>
              </a:rPr>
              <a:t> </a:t>
            </a:r>
            <a:r>
              <a:rPr sz="2400" spc="-5" dirty="0" smtClean="0">
                <a:latin typeface="Arial"/>
                <a:cs typeface="Arial"/>
              </a:rPr>
              <a:t>predictor</a:t>
            </a:r>
            <a:r>
              <a:rPr lang="en-US" sz="2400" spc="-5" dirty="0" smtClean="0">
                <a:latin typeface="Arial"/>
                <a:cs typeface="Arial"/>
              </a:rPr>
              <a:t>, </a:t>
            </a:r>
            <a:r>
              <a:rPr lang="en-US" sz="2400" spc="-5" dirty="0" err="1" smtClean="0">
                <a:latin typeface="Arial"/>
                <a:cs typeface="Arial"/>
              </a:rPr>
              <a:t>iar</a:t>
            </a:r>
            <a:r>
              <a:rPr lang="en-US" sz="2400" spc="-5" dirty="0" smtClean="0">
                <a:latin typeface="Arial"/>
                <a:cs typeface="Arial"/>
              </a:rPr>
              <a:t> </a:t>
            </a:r>
            <a:r>
              <a:rPr lang="en-US" sz="2400" dirty="0" smtClean="0">
                <a:latin typeface="Arial"/>
                <a:cs typeface="Arial"/>
              </a:rPr>
              <a:t> </a:t>
            </a:r>
          </a:p>
          <a:p>
            <a:pPr marL="12700" marR="1649095">
              <a:lnSpc>
                <a:spcPct val="100000"/>
              </a:lnSpc>
              <a:spcBef>
                <a:spcPts val="100"/>
              </a:spcBef>
            </a:pPr>
            <a:r>
              <a:rPr sz="2400" dirty="0" smtClean="0">
                <a:latin typeface="Arial"/>
                <a:cs typeface="Arial"/>
              </a:rPr>
              <a:t>a </a:t>
            </a:r>
            <a:r>
              <a:rPr sz="2400" spc="-380" dirty="0" err="1">
                <a:latin typeface="Arial"/>
                <a:cs typeface="Arial"/>
              </a:rPr>
              <a:t>și</a:t>
            </a:r>
            <a:r>
              <a:rPr sz="2400" spc="-380" dirty="0">
                <a:latin typeface="Arial"/>
                <a:cs typeface="Arial"/>
              </a:rPr>
              <a:t> </a:t>
            </a:r>
            <a:r>
              <a:rPr lang="en-US" sz="2400" spc="-380" dirty="0" smtClean="0">
                <a:latin typeface="Arial"/>
                <a:cs typeface="Arial"/>
              </a:rPr>
              <a:t>  </a:t>
            </a:r>
            <a:r>
              <a:rPr sz="2400" dirty="0" smtClean="0">
                <a:latin typeface="Arial"/>
                <a:cs typeface="Arial"/>
              </a:rPr>
              <a:t>b </a:t>
            </a:r>
            <a:r>
              <a:rPr sz="2400" spc="-5" dirty="0">
                <a:latin typeface="Arial"/>
                <a:cs typeface="Arial"/>
              </a:rPr>
              <a:t>sunt </a:t>
            </a:r>
            <a:r>
              <a:rPr sz="2400" dirty="0">
                <a:latin typeface="Arial"/>
                <a:cs typeface="Arial"/>
              </a:rPr>
              <a:t>constante într-o </a:t>
            </a:r>
            <a:r>
              <a:rPr sz="2400" spc="-60" dirty="0">
                <a:latin typeface="Arial"/>
                <a:cs typeface="Arial"/>
              </a:rPr>
              <a:t>ecuaţie;  </a:t>
            </a:r>
            <a:endParaRPr lang="en-US" sz="2400" spc="-60" dirty="0" smtClean="0">
              <a:latin typeface="Arial"/>
              <a:cs typeface="Arial"/>
            </a:endParaRPr>
          </a:p>
          <a:p>
            <a:pPr marL="12700" marR="2707640">
              <a:lnSpc>
                <a:spcPct val="100000"/>
              </a:lnSpc>
            </a:pPr>
            <a:r>
              <a:rPr sz="2400" dirty="0" smtClean="0">
                <a:latin typeface="Arial"/>
                <a:cs typeface="Arial"/>
              </a:rPr>
              <a:t>X </a:t>
            </a:r>
            <a:r>
              <a:rPr sz="2400" dirty="0">
                <a:latin typeface="Arial"/>
                <a:cs typeface="Arial"/>
              </a:rPr>
              <a:t>şi Y se</a:t>
            </a:r>
            <a:r>
              <a:rPr sz="2400" spc="-114" dirty="0">
                <a:latin typeface="Arial"/>
                <a:cs typeface="Arial"/>
              </a:rPr>
              <a:t> </a:t>
            </a:r>
            <a:r>
              <a:rPr sz="2400" spc="-5" dirty="0">
                <a:latin typeface="Arial"/>
                <a:cs typeface="Arial"/>
              </a:rPr>
              <a:t>modifică</a:t>
            </a:r>
            <a:endParaRPr sz="24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42"/>
          <p:cNvSpPr txBox="1"/>
          <p:nvPr/>
        </p:nvSpPr>
        <p:spPr>
          <a:xfrm>
            <a:off x="238125" y="1371600"/>
            <a:ext cx="8905875" cy="2950167"/>
          </a:xfrm>
          <a:prstGeom prst="rect">
            <a:avLst/>
          </a:prstGeom>
        </p:spPr>
        <p:txBody>
          <a:bodyPr vert="horz" wrap="square" lIns="0" tIns="13335" rIns="0" bIns="0" rtlCol="0">
            <a:spAutoFit/>
          </a:bodyPr>
          <a:lstStyle/>
          <a:p>
            <a:pPr marL="12700">
              <a:lnSpc>
                <a:spcPts val="3779"/>
              </a:lnSpc>
              <a:spcBef>
                <a:spcPts val="105"/>
              </a:spcBef>
              <a:tabLst>
                <a:tab pos="332105" algn="l"/>
              </a:tabLst>
            </a:pPr>
            <a:r>
              <a:rPr sz="2550" spc="-660" dirty="0">
                <a:solidFill>
                  <a:srgbClr val="EFAC00"/>
                </a:solidFill>
                <a:latin typeface="Arial"/>
                <a:cs typeface="Arial"/>
              </a:rPr>
              <a:t>	</a:t>
            </a:r>
            <a:r>
              <a:rPr sz="3200" spc="-5" dirty="0">
                <a:latin typeface="Carlito"/>
                <a:cs typeface="Carlito"/>
              </a:rPr>
              <a:t>În</a:t>
            </a:r>
            <a:r>
              <a:rPr sz="3200" spc="-105" dirty="0">
                <a:latin typeface="Carlito"/>
                <a:cs typeface="Carlito"/>
              </a:rPr>
              <a:t> </a:t>
            </a:r>
            <a:r>
              <a:rPr sz="3200" spc="25" dirty="0">
                <a:latin typeface="Carlito"/>
                <a:cs typeface="Carlito"/>
              </a:rPr>
              <a:t>final,</a:t>
            </a:r>
            <a:r>
              <a:rPr sz="3200" spc="-125" dirty="0">
                <a:latin typeface="Carlito"/>
                <a:cs typeface="Carlito"/>
              </a:rPr>
              <a:t> </a:t>
            </a:r>
            <a:r>
              <a:rPr sz="3200" spc="-130" dirty="0">
                <a:latin typeface="WenQuanYi Micro Hei"/>
                <a:cs typeface="WenQuanYi Micro Hei"/>
              </a:rPr>
              <a:t>obţinem</a:t>
            </a:r>
            <a:r>
              <a:rPr sz="3200" spc="-210" dirty="0">
                <a:latin typeface="WenQuanYi Micro Hei"/>
                <a:cs typeface="WenQuanYi Micro Hei"/>
              </a:rPr>
              <a:t> </a:t>
            </a:r>
            <a:r>
              <a:rPr sz="3200" b="1" spc="-105" dirty="0">
                <a:solidFill>
                  <a:srgbClr val="FF0000"/>
                </a:solidFill>
                <a:latin typeface="WenQuanYi Micro Hei"/>
                <a:cs typeface="WenQuanYi Micro Hei"/>
              </a:rPr>
              <a:t>ecuaţia</a:t>
            </a:r>
            <a:r>
              <a:rPr sz="3200" b="1" spc="-245" dirty="0">
                <a:solidFill>
                  <a:srgbClr val="FF0000"/>
                </a:solidFill>
                <a:latin typeface="WenQuanYi Micro Hei"/>
                <a:cs typeface="WenQuanYi Micro Hei"/>
              </a:rPr>
              <a:t> </a:t>
            </a:r>
            <a:r>
              <a:rPr sz="3200" b="1" spc="15" dirty="0">
                <a:solidFill>
                  <a:srgbClr val="FF0000"/>
                </a:solidFill>
                <a:latin typeface="Carlito"/>
                <a:cs typeface="Carlito"/>
              </a:rPr>
              <a:t>de</a:t>
            </a:r>
            <a:r>
              <a:rPr sz="3200" b="1" spc="-105" dirty="0">
                <a:solidFill>
                  <a:srgbClr val="FF0000"/>
                </a:solidFill>
                <a:latin typeface="Carlito"/>
                <a:cs typeface="Carlito"/>
              </a:rPr>
              <a:t> </a:t>
            </a:r>
            <a:r>
              <a:rPr sz="3200" b="1" spc="20" dirty="0">
                <a:solidFill>
                  <a:srgbClr val="FF0000"/>
                </a:solidFill>
                <a:latin typeface="Carlito"/>
                <a:cs typeface="Carlito"/>
              </a:rPr>
              <a:t>regresie</a:t>
            </a:r>
            <a:r>
              <a:rPr sz="3200" b="1" spc="-100" dirty="0">
                <a:solidFill>
                  <a:srgbClr val="FF0000"/>
                </a:solidFill>
                <a:latin typeface="Carlito"/>
                <a:cs typeface="Carlito"/>
              </a:rPr>
              <a:t> </a:t>
            </a:r>
            <a:r>
              <a:rPr sz="3200" spc="15" dirty="0">
                <a:latin typeface="Carlito"/>
                <a:cs typeface="Carlito"/>
              </a:rPr>
              <a:t>sub</a:t>
            </a:r>
            <a:r>
              <a:rPr sz="3200" spc="-85" dirty="0">
                <a:latin typeface="Carlito"/>
                <a:cs typeface="Carlito"/>
              </a:rPr>
              <a:t> </a:t>
            </a:r>
            <a:r>
              <a:rPr sz="3200" spc="20" dirty="0">
                <a:latin typeface="Carlito"/>
                <a:cs typeface="Carlito"/>
              </a:rPr>
              <a:t>forma:</a:t>
            </a:r>
            <a:endParaRPr sz="3200" dirty="0">
              <a:latin typeface="Carlito"/>
              <a:cs typeface="Carlito"/>
            </a:endParaRPr>
          </a:p>
          <a:p>
            <a:pPr marL="2158365">
              <a:lnSpc>
                <a:spcPts val="3929"/>
              </a:lnSpc>
            </a:pPr>
            <a:r>
              <a:rPr sz="3200" i="1" spc="-420" dirty="0">
                <a:solidFill>
                  <a:srgbClr val="00AFEF"/>
                </a:solidFill>
                <a:latin typeface="Arial"/>
                <a:cs typeface="Arial"/>
              </a:rPr>
              <a:t>Y </a:t>
            </a:r>
            <a:r>
              <a:rPr sz="3200" i="1" spc="-229" dirty="0">
                <a:solidFill>
                  <a:srgbClr val="00AFEF"/>
                </a:solidFill>
                <a:latin typeface="Arial"/>
                <a:cs typeface="Arial"/>
              </a:rPr>
              <a:t>= </a:t>
            </a:r>
            <a:r>
              <a:rPr sz="3200" i="1" spc="-160" dirty="0">
                <a:solidFill>
                  <a:srgbClr val="00AFEF"/>
                </a:solidFill>
                <a:latin typeface="Arial"/>
                <a:cs typeface="Arial"/>
              </a:rPr>
              <a:t>a </a:t>
            </a:r>
            <a:r>
              <a:rPr sz="3200" i="1" spc="-229" dirty="0">
                <a:solidFill>
                  <a:srgbClr val="00AFEF"/>
                </a:solidFill>
                <a:latin typeface="Arial"/>
                <a:cs typeface="Arial"/>
              </a:rPr>
              <a:t>+</a:t>
            </a:r>
            <a:r>
              <a:rPr sz="3200" i="1" spc="-685" dirty="0">
                <a:solidFill>
                  <a:srgbClr val="00AFEF"/>
                </a:solidFill>
                <a:latin typeface="Arial"/>
                <a:cs typeface="Arial"/>
              </a:rPr>
              <a:t> </a:t>
            </a:r>
            <a:r>
              <a:rPr sz="3200" i="1" spc="-135" dirty="0">
                <a:solidFill>
                  <a:srgbClr val="00AFEF"/>
                </a:solidFill>
                <a:latin typeface="Arial"/>
                <a:cs typeface="Arial"/>
              </a:rPr>
              <a:t>b</a:t>
            </a:r>
            <a:r>
              <a:rPr sz="3350" i="1" spc="-135" dirty="0">
                <a:solidFill>
                  <a:srgbClr val="00AFEF"/>
                </a:solidFill>
                <a:latin typeface="Symbol"/>
                <a:cs typeface="Symbol"/>
              </a:rPr>
              <a:t></a:t>
            </a:r>
            <a:r>
              <a:rPr sz="3200" i="1" spc="-135" dirty="0">
                <a:solidFill>
                  <a:srgbClr val="00AFEF"/>
                </a:solidFill>
                <a:latin typeface="Arial"/>
                <a:cs typeface="Arial"/>
              </a:rPr>
              <a:t>X</a:t>
            </a:r>
            <a:r>
              <a:rPr sz="3200" spc="-135" dirty="0">
                <a:solidFill>
                  <a:srgbClr val="00AFEF"/>
                </a:solidFill>
                <a:latin typeface="Carlito"/>
                <a:cs typeface="Carlito"/>
              </a:rPr>
              <a:t>,</a:t>
            </a:r>
            <a:endParaRPr sz="3200" dirty="0">
              <a:latin typeface="Carlito"/>
              <a:cs typeface="Carlito"/>
            </a:endParaRPr>
          </a:p>
          <a:p>
            <a:pPr marL="332740" marR="5080" indent="-78105">
              <a:lnSpc>
                <a:spcPts val="3840"/>
              </a:lnSpc>
              <a:spcBef>
                <a:spcPts val="100"/>
              </a:spcBef>
              <a:tabLst>
                <a:tab pos="1274445" algn="l"/>
                <a:tab pos="1654175" algn="l"/>
                <a:tab pos="2195195" algn="l"/>
                <a:tab pos="3843020" algn="l"/>
                <a:tab pos="5790565" algn="l"/>
                <a:tab pos="6392545" algn="l"/>
                <a:tab pos="6764655" algn="l"/>
                <a:tab pos="8497570" algn="l"/>
              </a:tabLst>
            </a:pPr>
            <a:r>
              <a:rPr sz="3200" spc="5" dirty="0">
                <a:latin typeface="Carlito"/>
                <a:cs typeface="Carlito"/>
              </a:rPr>
              <a:t>unde	</a:t>
            </a:r>
            <a:r>
              <a:rPr sz="3200" i="1" spc="-160" dirty="0">
                <a:solidFill>
                  <a:srgbClr val="00AFEF"/>
                </a:solidFill>
                <a:latin typeface="Arial"/>
                <a:cs typeface="Arial"/>
              </a:rPr>
              <a:t>a	</a:t>
            </a:r>
            <a:r>
              <a:rPr sz="3200" spc="20" dirty="0">
                <a:latin typeface="Carlito"/>
                <a:cs typeface="Carlito"/>
              </a:rPr>
              <a:t>se	</a:t>
            </a:r>
            <a:r>
              <a:rPr sz="3200" spc="-150" dirty="0">
                <a:latin typeface="WenQuanYi Micro Hei"/>
                <a:cs typeface="WenQuanYi Micro Hei"/>
              </a:rPr>
              <a:t>numeşt</a:t>
            </a:r>
            <a:r>
              <a:rPr sz="3200" spc="-135" dirty="0">
                <a:latin typeface="WenQuanYi Micro Hei"/>
                <a:cs typeface="WenQuanYi Micro Hei"/>
              </a:rPr>
              <a:t>e</a:t>
            </a:r>
            <a:r>
              <a:rPr sz="3200" dirty="0">
                <a:latin typeface="WenQuanYi Micro Hei"/>
                <a:cs typeface="WenQuanYi Micro Hei"/>
              </a:rPr>
              <a:t>	</a:t>
            </a:r>
            <a:r>
              <a:rPr sz="3200" i="1" spc="-65" dirty="0">
                <a:solidFill>
                  <a:srgbClr val="00AFEF"/>
                </a:solidFill>
                <a:latin typeface="Arial"/>
                <a:cs typeface="Arial"/>
              </a:rPr>
              <a:t>int</a:t>
            </a:r>
            <a:r>
              <a:rPr sz="3200" i="1" spc="-110" dirty="0">
                <a:solidFill>
                  <a:srgbClr val="00AFEF"/>
                </a:solidFill>
                <a:latin typeface="Arial"/>
                <a:cs typeface="Arial"/>
              </a:rPr>
              <a:t>e</a:t>
            </a:r>
            <a:r>
              <a:rPr sz="3200" i="1" spc="-135" dirty="0">
                <a:solidFill>
                  <a:srgbClr val="00AFEF"/>
                </a:solidFill>
                <a:latin typeface="Arial"/>
                <a:cs typeface="Arial"/>
              </a:rPr>
              <a:t>rcept</a:t>
            </a:r>
            <a:r>
              <a:rPr sz="3200" i="1" spc="-180" dirty="0">
                <a:solidFill>
                  <a:srgbClr val="00AFEF"/>
                </a:solidFill>
                <a:latin typeface="Arial"/>
                <a:cs typeface="Arial"/>
              </a:rPr>
              <a:t>o</a:t>
            </a:r>
            <a:r>
              <a:rPr sz="3200" i="1" spc="-50" dirty="0">
                <a:solidFill>
                  <a:srgbClr val="00AFEF"/>
                </a:solidFill>
                <a:latin typeface="Arial"/>
                <a:cs typeface="Arial"/>
              </a:rPr>
              <a:t>r</a:t>
            </a:r>
            <a:r>
              <a:rPr sz="3200" i="1" dirty="0">
                <a:solidFill>
                  <a:srgbClr val="00AFEF"/>
                </a:solidFill>
                <a:latin typeface="Arial"/>
                <a:cs typeface="Arial"/>
              </a:rPr>
              <a:t>	</a:t>
            </a:r>
            <a:r>
              <a:rPr sz="3200" spc="-10" dirty="0">
                <a:latin typeface="Carlito"/>
                <a:cs typeface="Carlito"/>
              </a:rPr>
              <a:t>i</a:t>
            </a:r>
            <a:r>
              <a:rPr sz="3200" spc="-5" dirty="0">
                <a:latin typeface="Carlito"/>
                <a:cs typeface="Carlito"/>
              </a:rPr>
              <a:t>ar</a:t>
            </a:r>
            <a:r>
              <a:rPr sz="3200" dirty="0">
                <a:latin typeface="Carlito"/>
                <a:cs typeface="Carlito"/>
              </a:rPr>
              <a:t>	</a:t>
            </a:r>
            <a:r>
              <a:rPr sz="3200" i="1" spc="-220" dirty="0">
                <a:solidFill>
                  <a:srgbClr val="00AFEF"/>
                </a:solidFill>
                <a:latin typeface="Arial"/>
                <a:cs typeface="Arial"/>
              </a:rPr>
              <a:t>b</a:t>
            </a:r>
            <a:r>
              <a:rPr sz="3200" i="1" dirty="0">
                <a:solidFill>
                  <a:srgbClr val="00AFEF"/>
                </a:solidFill>
                <a:latin typeface="Arial"/>
                <a:cs typeface="Arial"/>
              </a:rPr>
              <a:t>	</a:t>
            </a:r>
            <a:r>
              <a:rPr sz="3200" i="1" spc="-125" dirty="0">
                <a:solidFill>
                  <a:srgbClr val="00AFEF"/>
                </a:solidFill>
                <a:latin typeface="Arial"/>
                <a:cs typeface="Arial"/>
              </a:rPr>
              <a:t>coeficient</a:t>
            </a:r>
            <a:r>
              <a:rPr sz="3200" i="1" dirty="0">
                <a:solidFill>
                  <a:srgbClr val="00AFEF"/>
                </a:solidFill>
                <a:latin typeface="Arial"/>
                <a:cs typeface="Arial"/>
              </a:rPr>
              <a:t>	</a:t>
            </a:r>
            <a:r>
              <a:rPr sz="3200" i="1" spc="-190" dirty="0">
                <a:solidFill>
                  <a:srgbClr val="00AFEF"/>
                </a:solidFill>
                <a:latin typeface="Arial"/>
                <a:cs typeface="Arial"/>
              </a:rPr>
              <a:t>de </a:t>
            </a:r>
            <a:r>
              <a:rPr sz="3200" i="1" spc="-114" dirty="0">
                <a:solidFill>
                  <a:srgbClr val="00AFEF"/>
                </a:solidFill>
                <a:latin typeface="Arial"/>
                <a:cs typeface="Arial"/>
              </a:rPr>
              <a:t> </a:t>
            </a:r>
            <a:r>
              <a:rPr sz="3200" i="1" spc="-175" dirty="0">
                <a:solidFill>
                  <a:srgbClr val="00AFEF"/>
                </a:solidFill>
                <a:latin typeface="Arial"/>
                <a:cs typeface="Arial"/>
              </a:rPr>
              <a:t>regresie</a:t>
            </a:r>
            <a:r>
              <a:rPr sz="3200" spc="-175" dirty="0">
                <a:latin typeface="Carlito"/>
                <a:cs typeface="Carlito"/>
              </a:rPr>
              <a:t>, </a:t>
            </a:r>
            <a:r>
              <a:rPr sz="3200" spc="15" dirty="0">
                <a:latin typeface="Carlito"/>
                <a:cs typeface="Carlito"/>
              </a:rPr>
              <a:t>cei </a:t>
            </a:r>
            <a:r>
              <a:rPr sz="3200" spc="20" dirty="0">
                <a:latin typeface="Carlito"/>
                <a:cs typeface="Carlito"/>
              </a:rPr>
              <a:t>doi </a:t>
            </a:r>
            <a:r>
              <a:rPr sz="3200" spc="10" dirty="0">
                <a:latin typeface="Carlito"/>
                <a:cs typeface="Carlito"/>
              </a:rPr>
              <a:t>parametri </a:t>
            </a:r>
            <a:r>
              <a:rPr sz="3200" spc="20" dirty="0">
                <a:latin typeface="Carlito"/>
                <a:cs typeface="Carlito"/>
              </a:rPr>
              <a:t>fiind </a:t>
            </a:r>
            <a:r>
              <a:rPr sz="3200" spc="-114" dirty="0">
                <a:latin typeface="WenQuanYi Micro Hei"/>
                <a:cs typeface="WenQuanYi Micro Hei"/>
              </a:rPr>
              <a:t>obţinuţi </a:t>
            </a:r>
            <a:r>
              <a:rPr sz="3200" spc="10" dirty="0">
                <a:latin typeface="Carlito"/>
                <a:cs typeface="Carlito"/>
              </a:rPr>
              <a:t>cu</a:t>
            </a:r>
            <a:r>
              <a:rPr sz="3200" spc="390" dirty="0">
                <a:latin typeface="Carlito"/>
                <a:cs typeface="Carlito"/>
              </a:rPr>
              <a:t> </a:t>
            </a:r>
            <a:r>
              <a:rPr sz="3200" dirty="0">
                <a:latin typeface="Carlito"/>
                <a:cs typeface="Carlito"/>
              </a:rPr>
              <a:t>ajutorul</a:t>
            </a:r>
          </a:p>
          <a:p>
            <a:pPr marL="332740">
              <a:lnSpc>
                <a:spcPts val="3715"/>
              </a:lnSpc>
            </a:pPr>
            <a:r>
              <a:rPr sz="3200" dirty="0">
                <a:latin typeface="Carlito"/>
                <a:cs typeface="Carlito"/>
              </a:rPr>
              <a:t>formulelor:</a:t>
            </a:r>
          </a:p>
        </p:txBody>
      </p:sp>
      <p:grpSp>
        <p:nvGrpSpPr>
          <p:cNvPr id="43" name="object 43"/>
          <p:cNvGrpSpPr/>
          <p:nvPr/>
        </p:nvGrpSpPr>
        <p:grpSpPr>
          <a:xfrm>
            <a:off x="990600" y="4343400"/>
            <a:ext cx="3817620" cy="2397760"/>
            <a:chOff x="1042416" y="4076700"/>
            <a:chExt cx="3817620" cy="2397760"/>
          </a:xfrm>
        </p:grpSpPr>
        <p:sp>
          <p:nvSpPr>
            <p:cNvPr id="44" name="object 44"/>
            <p:cNvSpPr/>
            <p:nvPr/>
          </p:nvSpPr>
          <p:spPr>
            <a:xfrm>
              <a:off x="1042416" y="4076700"/>
              <a:ext cx="3817620" cy="2397760"/>
            </a:xfrm>
            <a:custGeom>
              <a:avLst/>
              <a:gdLst/>
              <a:ahLst/>
              <a:cxnLst/>
              <a:rect l="l" t="t" r="r" b="b"/>
              <a:pathLst>
                <a:path w="3817620" h="2397760">
                  <a:moveTo>
                    <a:pt x="3817620" y="0"/>
                  </a:moveTo>
                  <a:lnTo>
                    <a:pt x="0" y="0"/>
                  </a:lnTo>
                  <a:lnTo>
                    <a:pt x="0" y="2397252"/>
                  </a:lnTo>
                  <a:lnTo>
                    <a:pt x="3817620" y="2397252"/>
                  </a:lnTo>
                  <a:lnTo>
                    <a:pt x="3817620" y="0"/>
                  </a:lnTo>
                  <a:close/>
                </a:path>
              </a:pathLst>
            </a:custGeom>
            <a:solidFill>
              <a:srgbClr val="000000"/>
            </a:solidFill>
          </p:spPr>
          <p:txBody>
            <a:bodyPr wrap="square" lIns="0" tIns="0" rIns="0" bIns="0" rtlCol="0"/>
            <a:lstStyle/>
            <a:p>
              <a:endParaRPr/>
            </a:p>
          </p:txBody>
        </p:sp>
        <p:sp>
          <p:nvSpPr>
            <p:cNvPr id="45" name="object 45"/>
            <p:cNvSpPr/>
            <p:nvPr/>
          </p:nvSpPr>
          <p:spPr>
            <a:xfrm>
              <a:off x="3146234" y="4413958"/>
              <a:ext cx="1448435" cy="1135380"/>
            </a:xfrm>
            <a:custGeom>
              <a:avLst/>
              <a:gdLst/>
              <a:ahLst/>
              <a:cxnLst/>
              <a:rect l="l" t="t" r="r" b="b"/>
              <a:pathLst>
                <a:path w="1448435" h="1135379">
                  <a:moveTo>
                    <a:pt x="0" y="0"/>
                  </a:moveTo>
                  <a:lnTo>
                    <a:pt x="189409" y="0"/>
                  </a:lnTo>
                </a:path>
                <a:path w="1448435" h="1135379">
                  <a:moveTo>
                    <a:pt x="1231137" y="0"/>
                  </a:moveTo>
                  <a:lnTo>
                    <a:pt x="1448027" y="0"/>
                  </a:lnTo>
                </a:path>
                <a:path w="1448435" h="1135379">
                  <a:moveTo>
                    <a:pt x="535624" y="1135230"/>
                  </a:moveTo>
                  <a:lnTo>
                    <a:pt x="725033" y="1135230"/>
                  </a:lnTo>
                </a:path>
              </a:pathLst>
            </a:custGeom>
            <a:ln w="21437">
              <a:solidFill>
                <a:srgbClr val="FFFF00"/>
              </a:solidFill>
            </a:ln>
          </p:spPr>
          <p:txBody>
            <a:bodyPr wrap="square" lIns="0" tIns="0" rIns="0" bIns="0" rtlCol="0"/>
            <a:lstStyle/>
            <a:p>
              <a:endParaRPr/>
            </a:p>
          </p:txBody>
        </p:sp>
      </p:grpSp>
      <p:sp>
        <p:nvSpPr>
          <p:cNvPr id="46" name="object 46"/>
          <p:cNvSpPr txBox="1"/>
          <p:nvPr/>
        </p:nvSpPr>
        <p:spPr>
          <a:xfrm>
            <a:off x="4046437" y="5499366"/>
            <a:ext cx="133985" cy="316865"/>
          </a:xfrm>
          <a:prstGeom prst="rect">
            <a:avLst/>
          </a:prstGeom>
        </p:spPr>
        <p:txBody>
          <a:bodyPr vert="horz" wrap="square" lIns="0" tIns="13970" rIns="0" bIns="0" rtlCol="0">
            <a:spAutoFit/>
          </a:bodyPr>
          <a:lstStyle/>
          <a:p>
            <a:pPr>
              <a:lnSpc>
                <a:spcPct val="100000"/>
              </a:lnSpc>
              <a:spcBef>
                <a:spcPts val="110"/>
              </a:spcBef>
            </a:pPr>
            <a:r>
              <a:rPr sz="1900" dirty="0">
                <a:solidFill>
                  <a:srgbClr val="FFFF00"/>
                </a:solidFill>
                <a:latin typeface="Times New Roman"/>
                <a:cs typeface="Times New Roman"/>
              </a:rPr>
              <a:t>2</a:t>
            </a:r>
            <a:endParaRPr sz="1900">
              <a:latin typeface="Times New Roman"/>
              <a:cs typeface="Times New Roman"/>
            </a:endParaRPr>
          </a:p>
        </p:txBody>
      </p:sp>
      <p:sp>
        <p:nvSpPr>
          <p:cNvPr id="47" name="object 47"/>
          <p:cNvSpPr txBox="1"/>
          <p:nvPr/>
        </p:nvSpPr>
        <p:spPr>
          <a:xfrm>
            <a:off x="1952778" y="4128060"/>
            <a:ext cx="133985" cy="316865"/>
          </a:xfrm>
          <a:prstGeom prst="rect">
            <a:avLst/>
          </a:prstGeom>
        </p:spPr>
        <p:txBody>
          <a:bodyPr vert="horz" wrap="square" lIns="0" tIns="13970" rIns="0" bIns="0" rtlCol="0">
            <a:spAutoFit/>
          </a:bodyPr>
          <a:lstStyle/>
          <a:p>
            <a:pPr>
              <a:lnSpc>
                <a:spcPct val="100000"/>
              </a:lnSpc>
              <a:spcBef>
                <a:spcPts val="110"/>
              </a:spcBef>
            </a:pPr>
            <a:r>
              <a:rPr sz="1900" i="1" dirty="0">
                <a:solidFill>
                  <a:srgbClr val="FFFF00"/>
                </a:solidFill>
                <a:latin typeface="Times New Roman"/>
                <a:cs typeface="Times New Roman"/>
              </a:rPr>
              <a:t>n</a:t>
            </a:r>
            <a:endParaRPr sz="1900">
              <a:latin typeface="Times New Roman"/>
              <a:cs typeface="Times New Roman"/>
            </a:endParaRPr>
          </a:p>
        </p:txBody>
      </p:sp>
      <p:sp>
        <p:nvSpPr>
          <p:cNvPr id="48" name="object 48"/>
          <p:cNvSpPr txBox="1"/>
          <p:nvPr/>
        </p:nvSpPr>
        <p:spPr>
          <a:xfrm>
            <a:off x="2488403" y="5262286"/>
            <a:ext cx="133985" cy="316865"/>
          </a:xfrm>
          <a:prstGeom prst="rect">
            <a:avLst/>
          </a:prstGeom>
        </p:spPr>
        <p:txBody>
          <a:bodyPr vert="horz" wrap="square" lIns="0" tIns="13970" rIns="0" bIns="0" rtlCol="0">
            <a:spAutoFit/>
          </a:bodyPr>
          <a:lstStyle/>
          <a:p>
            <a:pPr>
              <a:lnSpc>
                <a:spcPct val="100000"/>
              </a:lnSpc>
              <a:spcBef>
                <a:spcPts val="110"/>
              </a:spcBef>
            </a:pPr>
            <a:r>
              <a:rPr sz="1900" i="1" dirty="0">
                <a:solidFill>
                  <a:srgbClr val="FFFF00"/>
                </a:solidFill>
                <a:latin typeface="Times New Roman"/>
                <a:cs typeface="Times New Roman"/>
              </a:rPr>
              <a:t>n</a:t>
            </a:r>
            <a:endParaRPr sz="1900">
              <a:latin typeface="Times New Roman"/>
              <a:cs typeface="Times New Roman"/>
            </a:endParaRPr>
          </a:p>
        </p:txBody>
      </p:sp>
      <p:sp>
        <p:nvSpPr>
          <p:cNvPr id="49" name="object 49"/>
          <p:cNvSpPr txBox="1"/>
          <p:nvPr/>
        </p:nvSpPr>
        <p:spPr>
          <a:xfrm>
            <a:off x="3170675" y="5795695"/>
            <a:ext cx="80010" cy="316865"/>
          </a:xfrm>
          <a:prstGeom prst="rect">
            <a:avLst/>
          </a:prstGeom>
        </p:spPr>
        <p:txBody>
          <a:bodyPr vert="horz" wrap="square" lIns="0" tIns="13970" rIns="0" bIns="0" rtlCol="0">
            <a:spAutoFit/>
          </a:bodyPr>
          <a:lstStyle/>
          <a:p>
            <a:pPr>
              <a:lnSpc>
                <a:spcPct val="100000"/>
              </a:lnSpc>
              <a:spcBef>
                <a:spcPts val="110"/>
              </a:spcBef>
            </a:pPr>
            <a:r>
              <a:rPr sz="1900" i="1" dirty="0">
                <a:solidFill>
                  <a:srgbClr val="FFFF00"/>
                </a:solidFill>
                <a:latin typeface="Times New Roman"/>
                <a:cs typeface="Times New Roman"/>
              </a:rPr>
              <a:t>i</a:t>
            </a:r>
            <a:endParaRPr sz="1900">
              <a:latin typeface="Times New Roman"/>
              <a:cs typeface="Times New Roman"/>
            </a:endParaRPr>
          </a:p>
        </p:txBody>
      </p:sp>
      <p:sp>
        <p:nvSpPr>
          <p:cNvPr id="50" name="object 50"/>
          <p:cNvSpPr txBox="1"/>
          <p:nvPr/>
        </p:nvSpPr>
        <p:spPr>
          <a:xfrm>
            <a:off x="1081171" y="4772569"/>
            <a:ext cx="3728720" cy="528955"/>
          </a:xfrm>
          <a:prstGeom prst="rect">
            <a:avLst/>
          </a:prstGeom>
        </p:spPr>
        <p:txBody>
          <a:bodyPr vert="horz" wrap="square" lIns="0" tIns="12700" rIns="0" bIns="0" rtlCol="0">
            <a:spAutoFit/>
          </a:bodyPr>
          <a:lstStyle/>
          <a:p>
            <a:pPr marL="25400">
              <a:lnSpc>
                <a:spcPct val="100000"/>
              </a:lnSpc>
              <a:spcBef>
                <a:spcPts val="100"/>
              </a:spcBef>
              <a:tabLst>
                <a:tab pos="3689985" algn="l"/>
              </a:tabLst>
            </a:pPr>
            <a:r>
              <a:rPr sz="4950" i="1" spc="-15" baseline="-22727" dirty="0">
                <a:solidFill>
                  <a:srgbClr val="FFFF00"/>
                </a:solidFill>
                <a:latin typeface="Times New Roman"/>
                <a:cs typeface="Times New Roman"/>
              </a:rPr>
              <a:t>b </a:t>
            </a:r>
            <a:r>
              <a:rPr sz="4950" spc="-15" baseline="-22727" dirty="0">
                <a:solidFill>
                  <a:srgbClr val="FFFF00"/>
                </a:solidFill>
                <a:latin typeface="Symbol"/>
                <a:cs typeface="Symbol"/>
              </a:rPr>
              <a:t></a:t>
            </a:r>
            <a:r>
              <a:rPr sz="3300" u="heavy" spc="385" dirty="0">
                <a:solidFill>
                  <a:srgbClr val="FFFF00"/>
                </a:solidFill>
                <a:uFill>
                  <a:solidFill>
                    <a:srgbClr val="FFFF00"/>
                  </a:solidFill>
                </a:uFill>
                <a:latin typeface="Times New Roman"/>
                <a:cs typeface="Times New Roman"/>
              </a:rPr>
              <a:t> </a:t>
            </a:r>
            <a:r>
              <a:rPr sz="1900" i="1" u="heavy" dirty="0">
                <a:solidFill>
                  <a:srgbClr val="FFFF00"/>
                </a:solidFill>
                <a:uFill>
                  <a:solidFill>
                    <a:srgbClr val="FFFF00"/>
                  </a:solidFill>
                </a:uFill>
                <a:latin typeface="Times New Roman"/>
                <a:cs typeface="Times New Roman"/>
              </a:rPr>
              <a:t>i </a:t>
            </a:r>
            <a:r>
              <a:rPr sz="1900" u="heavy" spc="-25" dirty="0">
                <a:solidFill>
                  <a:srgbClr val="FFFF00"/>
                </a:solidFill>
                <a:uFill>
                  <a:solidFill>
                    <a:srgbClr val="FFFF00"/>
                  </a:solidFill>
                </a:uFill>
                <a:latin typeface="Symbol"/>
                <a:cs typeface="Symbol"/>
              </a:rPr>
              <a:t></a:t>
            </a:r>
            <a:r>
              <a:rPr sz="1900" u="heavy" spc="-25" dirty="0">
                <a:solidFill>
                  <a:srgbClr val="FFFF00"/>
                </a:solidFill>
                <a:uFill>
                  <a:solidFill>
                    <a:srgbClr val="FFFF00"/>
                  </a:solidFill>
                </a:uFill>
                <a:latin typeface="Times New Roman"/>
                <a:cs typeface="Times New Roman"/>
              </a:rPr>
              <a:t>1	</a:t>
            </a:r>
            <a:endParaRPr sz="1900">
              <a:latin typeface="Times New Roman"/>
              <a:cs typeface="Times New Roman"/>
            </a:endParaRPr>
          </a:p>
        </p:txBody>
      </p:sp>
      <p:sp>
        <p:nvSpPr>
          <p:cNvPr id="51" name="object 51"/>
          <p:cNvSpPr txBox="1"/>
          <p:nvPr/>
        </p:nvSpPr>
        <p:spPr>
          <a:xfrm>
            <a:off x="2824459" y="5510337"/>
            <a:ext cx="1219200" cy="528955"/>
          </a:xfrm>
          <a:prstGeom prst="rect">
            <a:avLst/>
          </a:prstGeom>
        </p:spPr>
        <p:txBody>
          <a:bodyPr vert="horz" wrap="square" lIns="0" tIns="12700" rIns="0" bIns="0" rtlCol="0">
            <a:spAutoFit/>
          </a:bodyPr>
          <a:lstStyle/>
          <a:p>
            <a:pPr>
              <a:lnSpc>
                <a:spcPct val="100000"/>
              </a:lnSpc>
              <a:spcBef>
                <a:spcPts val="100"/>
              </a:spcBef>
              <a:tabLst>
                <a:tab pos="545465" algn="l"/>
              </a:tabLst>
            </a:pPr>
            <a:r>
              <a:rPr sz="3300" spc="114" dirty="0">
                <a:solidFill>
                  <a:srgbClr val="FFFF00"/>
                </a:solidFill>
                <a:latin typeface="Times New Roman"/>
                <a:cs typeface="Times New Roman"/>
              </a:rPr>
              <a:t>(</a:t>
            </a:r>
            <a:r>
              <a:rPr sz="3300" i="1" spc="114" dirty="0">
                <a:solidFill>
                  <a:srgbClr val="FFFF00"/>
                </a:solidFill>
                <a:latin typeface="Times New Roman"/>
                <a:cs typeface="Times New Roman"/>
              </a:rPr>
              <a:t>x	</a:t>
            </a:r>
            <a:r>
              <a:rPr sz="3300" spc="-10" dirty="0">
                <a:solidFill>
                  <a:srgbClr val="FFFF00"/>
                </a:solidFill>
                <a:latin typeface="Symbol"/>
                <a:cs typeface="Symbol"/>
              </a:rPr>
              <a:t></a:t>
            </a:r>
            <a:r>
              <a:rPr sz="3300" spc="-165" dirty="0">
                <a:solidFill>
                  <a:srgbClr val="FFFF00"/>
                </a:solidFill>
                <a:latin typeface="Times New Roman"/>
                <a:cs typeface="Times New Roman"/>
              </a:rPr>
              <a:t> </a:t>
            </a:r>
            <a:r>
              <a:rPr sz="3300" i="1" spc="40" dirty="0">
                <a:solidFill>
                  <a:srgbClr val="FFFF00"/>
                </a:solidFill>
                <a:latin typeface="Times New Roman"/>
                <a:cs typeface="Times New Roman"/>
              </a:rPr>
              <a:t>x</a:t>
            </a:r>
            <a:r>
              <a:rPr sz="3300" spc="40" dirty="0">
                <a:solidFill>
                  <a:srgbClr val="FFFF00"/>
                </a:solidFill>
                <a:latin typeface="Times New Roman"/>
                <a:cs typeface="Times New Roman"/>
              </a:rPr>
              <a:t>)</a:t>
            </a:r>
            <a:endParaRPr sz="3300">
              <a:latin typeface="Times New Roman"/>
              <a:cs typeface="Times New Roman"/>
            </a:endParaRPr>
          </a:p>
        </p:txBody>
      </p:sp>
      <p:sp>
        <p:nvSpPr>
          <p:cNvPr id="52" name="object 52"/>
          <p:cNvSpPr txBox="1"/>
          <p:nvPr/>
        </p:nvSpPr>
        <p:spPr>
          <a:xfrm>
            <a:off x="1764450" y="4166312"/>
            <a:ext cx="3025775" cy="781050"/>
          </a:xfrm>
          <a:prstGeom prst="rect">
            <a:avLst/>
          </a:prstGeom>
        </p:spPr>
        <p:txBody>
          <a:bodyPr vert="horz" wrap="square" lIns="0" tIns="13335" rIns="0" bIns="0" rtlCol="0">
            <a:spAutoFit/>
          </a:bodyPr>
          <a:lstStyle/>
          <a:p>
            <a:pPr marL="25400">
              <a:lnSpc>
                <a:spcPct val="100000"/>
              </a:lnSpc>
              <a:spcBef>
                <a:spcPts val="105"/>
              </a:spcBef>
              <a:tabLst>
                <a:tab pos="1069975" algn="l"/>
                <a:tab pos="2300605" algn="l"/>
              </a:tabLst>
            </a:pPr>
            <a:r>
              <a:rPr sz="7425" spc="592" baseline="-8417" dirty="0">
                <a:solidFill>
                  <a:srgbClr val="FFFF00"/>
                </a:solidFill>
                <a:latin typeface="Symbol"/>
                <a:cs typeface="Symbol"/>
              </a:rPr>
              <a:t></a:t>
            </a:r>
            <a:r>
              <a:rPr sz="3300" spc="235" dirty="0">
                <a:solidFill>
                  <a:srgbClr val="FFFF00"/>
                </a:solidFill>
                <a:latin typeface="Times New Roman"/>
                <a:cs typeface="Times New Roman"/>
              </a:rPr>
              <a:t>(</a:t>
            </a:r>
            <a:r>
              <a:rPr sz="3300" i="1" spc="-85" dirty="0">
                <a:solidFill>
                  <a:srgbClr val="FFFF00"/>
                </a:solidFill>
                <a:latin typeface="Times New Roman"/>
                <a:cs typeface="Times New Roman"/>
              </a:rPr>
              <a:t>x</a:t>
            </a:r>
            <a:r>
              <a:rPr sz="2850" i="1" baseline="-24853" dirty="0">
                <a:solidFill>
                  <a:srgbClr val="FFFF00"/>
                </a:solidFill>
                <a:latin typeface="Times New Roman"/>
                <a:cs typeface="Times New Roman"/>
              </a:rPr>
              <a:t>i	</a:t>
            </a:r>
            <a:r>
              <a:rPr sz="3300" spc="-10" dirty="0">
                <a:solidFill>
                  <a:srgbClr val="FFFF00"/>
                </a:solidFill>
                <a:latin typeface="Symbol"/>
                <a:cs typeface="Symbol"/>
              </a:rPr>
              <a:t></a:t>
            </a:r>
            <a:r>
              <a:rPr sz="3300" spc="-85" dirty="0">
                <a:solidFill>
                  <a:srgbClr val="FFFF00"/>
                </a:solidFill>
                <a:latin typeface="Times New Roman"/>
                <a:cs typeface="Times New Roman"/>
              </a:rPr>
              <a:t> </a:t>
            </a:r>
            <a:r>
              <a:rPr sz="3300" i="1" spc="85" dirty="0">
                <a:solidFill>
                  <a:srgbClr val="FFFF00"/>
                </a:solidFill>
                <a:latin typeface="Times New Roman"/>
                <a:cs typeface="Times New Roman"/>
              </a:rPr>
              <a:t>x</a:t>
            </a:r>
            <a:r>
              <a:rPr sz="3300" spc="-20" dirty="0">
                <a:solidFill>
                  <a:srgbClr val="FFFF00"/>
                </a:solidFill>
                <a:latin typeface="Times New Roman"/>
                <a:cs typeface="Times New Roman"/>
              </a:rPr>
              <a:t>)</a:t>
            </a:r>
            <a:r>
              <a:rPr sz="3300" spc="-5" dirty="0">
                <a:solidFill>
                  <a:srgbClr val="FFFF00"/>
                </a:solidFill>
                <a:latin typeface="Times New Roman"/>
                <a:cs typeface="Times New Roman"/>
              </a:rPr>
              <a:t>(</a:t>
            </a:r>
            <a:r>
              <a:rPr sz="3300" spc="-425" dirty="0">
                <a:solidFill>
                  <a:srgbClr val="FFFF00"/>
                </a:solidFill>
                <a:latin typeface="Times New Roman"/>
                <a:cs typeface="Times New Roman"/>
              </a:rPr>
              <a:t> </a:t>
            </a:r>
            <a:r>
              <a:rPr sz="3300" i="1" spc="-30" dirty="0">
                <a:solidFill>
                  <a:srgbClr val="FFFF00"/>
                </a:solidFill>
                <a:latin typeface="Times New Roman"/>
                <a:cs typeface="Times New Roman"/>
              </a:rPr>
              <a:t>y</a:t>
            </a:r>
            <a:r>
              <a:rPr sz="2850" i="1" baseline="-24853" dirty="0">
                <a:solidFill>
                  <a:srgbClr val="FFFF00"/>
                </a:solidFill>
                <a:latin typeface="Times New Roman"/>
                <a:cs typeface="Times New Roman"/>
              </a:rPr>
              <a:t>i	</a:t>
            </a:r>
            <a:r>
              <a:rPr sz="3300" spc="-10" dirty="0">
                <a:solidFill>
                  <a:srgbClr val="FFFF00"/>
                </a:solidFill>
                <a:latin typeface="Symbol"/>
                <a:cs typeface="Symbol"/>
              </a:rPr>
              <a:t></a:t>
            </a:r>
            <a:r>
              <a:rPr sz="3300" spc="70" dirty="0">
                <a:solidFill>
                  <a:srgbClr val="FFFF00"/>
                </a:solidFill>
                <a:latin typeface="Times New Roman"/>
                <a:cs typeface="Times New Roman"/>
              </a:rPr>
              <a:t> </a:t>
            </a:r>
            <a:r>
              <a:rPr sz="3300" i="1" spc="130" dirty="0">
                <a:solidFill>
                  <a:srgbClr val="FFFF00"/>
                </a:solidFill>
                <a:latin typeface="Times New Roman"/>
                <a:cs typeface="Times New Roman"/>
              </a:rPr>
              <a:t>y</a:t>
            </a:r>
            <a:r>
              <a:rPr sz="3300" spc="-5" dirty="0">
                <a:solidFill>
                  <a:srgbClr val="FFFF00"/>
                </a:solidFill>
                <a:latin typeface="Times New Roman"/>
                <a:cs typeface="Times New Roman"/>
              </a:rPr>
              <a:t>)</a:t>
            </a:r>
            <a:endParaRPr sz="3300" dirty="0">
              <a:latin typeface="Times New Roman"/>
              <a:cs typeface="Times New Roman"/>
            </a:endParaRPr>
          </a:p>
        </p:txBody>
      </p:sp>
      <p:sp>
        <p:nvSpPr>
          <p:cNvPr id="53" name="object 53"/>
          <p:cNvSpPr txBox="1"/>
          <p:nvPr/>
        </p:nvSpPr>
        <p:spPr>
          <a:xfrm>
            <a:off x="2325475" y="5396609"/>
            <a:ext cx="459740" cy="1003935"/>
          </a:xfrm>
          <a:prstGeom prst="rect">
            <a:avLst/>
          </a:prstGeom>
        </p:spPr>
        <p:txBody>
          <a:bodyPr vert="horz" wrap="square" lIns="0" tIns="13335" rIns="0" bIns="0" rtlCol="0">
            <a:spAutoFit/>
          </a:bodyPr>
          <a:lstStyle/>
          <a:p>
            <a:pPr>
              <a:lnSpc>
                <a:spcPts val="5680"/>
              </a:lnSpc>
              <a:spcBef>
                <a:spcPts val="105"/>
              </a:spcBef>
            </a:pPr>
            <a:r>
              <a:rPr sz="4950" spc="-15" dirty="0">
                <a:solidFill>
                  <a:srgbClr val="FFFF00"/>
                </a:solidFill>
                <a:latin typeface="Symbol"/>
                <a:cs typeface="Symbol"/>
              </a:rPr>
              <a:t></a:t>
            </a:r>
            <a:endParaRPr sz="4950">
              <a:latin typeface="Symbol"/>
              <a:cs typeface="Symbol"/>
            </a:endParaRPr>
          </a:p>
          <a:p>
            <a:pPr marL="59690">
              <a:lnSpc>
                <a:spcPts val="2020"/>
              </a:lnSpc>
            </a:pPr>
            <a:r>
              <a:rPr sz="1900" i="1" dirty="0">
                <a:solidFill>
                  <a:srgbClr val="FFFF00"/>
                </a:solidFill>
                <a:latin typeface="Times New Roman"/>
                <a:cs typeface="Times New Roman"/>
              </a:rPr>
              <a:t>i</a:t>
            </a:r>
            <a:r>
              <a:rPr sz="1900" i="1" spc="-300" dirty="0">
                <a:solidFill>
                  <a:srgbClr val="FFFF00"/>
                </a:solidFill>
                <a:latin typeface="Times New Roman"/>
                <a:cs typeface="Times New Roman"/>
              </a:rPr>
              <a:t> </a:t>
            </a:r>
            <a:r>
              <a:rPr sz="1900" spc="-30" dirty="0">
                <a:solidFill>
                  <a:srgbClr val="FFFF00"/>
                </a:solidFill>
                <a:latin typeface="Symbol"/>
                <a:cs typeface="Symbol"/>
              </a:rPr>
              <a:t></a:t>
            </a:r>
            <a:r>
              <a:rPr sz="1900" spc="-30" dirty="0">
                <a:solidFill>
                  <a:srgbClr val="FFFF00"/>
                </a:solidFill>
                <a:latin typeface="Times New Roman"/>
                <a:cs typeface="Times New Roman"/>
              </a:rPr>
              <a:t>1</a:t>
            </a:r>
            <a:endParaRPr sz="1900">
              <a:latin typeface="Times New Roman"/>
              <a:cs typeface="Times New Roman"/>
            </a:endParaRPr>
          </a:p>
        </p:txBody>
      </p:sp>
      <p:grpSp>
        <p:nvGrpSpPr>
          <p:cNvPr id="54" name="object 54"/>
          <p:cNvGrpSpPr/>
          <p:nvPr/>
        </p:nvGrpSpPr>
        <p:grpSpPr>
          <a:xfrm>
            <a:off x="5650991" y="4293108"/>
            <a:ext cx="2664460" cy="1019810"/>
            <a:chOff x="5650991" y="4293108"/>
            <a:chExt cx="2664460" cy="1019810"/>
          </a:xfrm>
        </p:grpSpPr>
        <p:sp>
          <p:nvSpPr>
            <p:cNvPr id="55" name="object 55"/>
            <p:cNvSpPr/>
            <p:nvPr/>
          </p:nvSpPr>
          <p:spPr>
            <a:xfrm>
              <a:off x="5650991" y="4293108"/>
              <a:ext cx="2664460" cy="1019810"/>
            </a:xfrm>
            <a:custGeom>
              <a:avLst/>
              <a:gdLst/>
              <a:ahLst/>
              <a:cxnLst/>
              <a:rect l="l" t="t" r="r" b="b"/>
              <a:pathLst>
                <a:path w="2664459" h="1019810">
                  <a:moveTo>
                    <a:pt x="2663952" y="0"/>
                  </a:moveTo>
                  <a:lnTo>
                    <a:pt x="0" y="0"/>
                  </a:lnTo>
                  <a:lnTo>
                    <a:pt x="0" y="1019556"/>
                  </a:lnTo>
                  <a:lnTo>
                    <a:pt x="2663952" y="1019556"/>
                  </a:lnTo>
                  <a:lnTo>
                    <a:pt x="2663952" y="0"/>
                  </a:lnTo>
                  <a:close/>
                </a:path>
              </a:pathLst>
            </a:custGeom>
            <a:solidFill>
              <a:srgbClr val="000000"/>
            </a:solidFill>
          </p:spPr>
          <p:txBody>
            <a:bodyPr wrap="square" lIns="0" tIns="0" rIns="0" bIns="0" rtlCol="0"/>
            <a:lstStyle/>
            <a:p>
              <a:endParaRPr/>
            </a:p>
          </p:txBody>
        </p:sp>
        <p:sp>
          <p:nvSpPr>
            <p:cNvPr id="56" name="object 56"/>
            <p:cNvSpPr/>
            <p:nvPr/>
          </p:nvSpPr>
          <p:spPr>
            <a:xfrm>
              <a:off x="6699106" y="4447512"/>
              <a:ext cx="1498600" cy="0"/>
            </a:xfrm>
            <a:custGeom>
              <a:avLst/>
              <a:gdLst/>
              <a:ahLst/>
              <a:cxnLst/>
              <a:rect l="l" t="t" r="r" b="b"/>
              <a:pathLst>
                <a:path w="1498600">
                  <a:moveTo>
                    <a:pt x="0" y="0"/>
                  </a:moveTo>
                  <a:lnTo>
                    <a:pt x="305950" y="0"/>
                  </a:lnTo>
                </a:path>
                <a:path w="1498600">
                  <a:moveTo>
                    <a:pt x="1229650" y="0"/>
                  </a:moveTo>
                  <a:lnTo>
                    <a:pt x="1498475" y="0"/>
                  </a:lnTo>
                </a:path>
              </a:pathLst>
            </a:custGeom>
            <a:ln w="30050">
              <a:solidFill>
                <a:srgbClr val="FFFF00"/>
              </a:solidFill>
            </a:ln>
          </p:spPr>
          <p:txBody>
            <a:bodyPr wrap="square" lIns="0" tIns="0" rIns="0" bIns="0" rtlCol="0"/>
            <a:lstStyle/>
            <a:p>
              <a:endParaRPr/>
            </a:p>
          </p:txBody>
        </p:sp>
      </p:grpSp>
      <p:sp>
        <p:nvSpPr>
          <p:cNvPr id="57" name="object 57"/>
          <p:cNvSpPr txBox="1"/>
          <p:nvPr/>
        </p:nvSpPr>
        <p:spPr>
          <a:xfrm>
            <a:off x="5650991" y="4293108"/>
            <a:ext cx="2664460" cy="1019810"/>
          </a:xfrm>
          <a:prstGeom prst="rect">
            <a:avLst/>
          </a:prstGeom>
        </p:spPr>
        <p:txBody>
          <a:bodyPr vert="horz" wrap="square" lIns="0" tIns="116205" rIns="0" bIns="0" rtlCol="0">
            <a:spAutoFit/>
          </a:bodyPr>
          <a:lstStyle/>
          <a:p>
            <a:pPr marL="108585">
              <a:lnSpc>
                <a:spcPct val="100000"/>
              </a:lnSpc>
              <a:spcBef>
                <a:spcPts val="915"/>
              </a:spcBef>
            </a:pPr>
            <a:r>
              <a:rPr sz="4700" i="1" spc="-10" dirty="0">
                <a:solidFill>
                  <a:srgbClr val="FFFF00"/>
                </a:solidFill>
                <a:latin typeface="Times New Roman"/>
                <a:cs typeface="Times New Roman"/>
              </a:rPr>
              <a:t>a </a:t>
            </a:r>
            <a:r>
              <a:rPr sz="4700" spc="-10" dirty="0">
                <a:solidFill>
                  <a:srgbClr val="FFFF00"/>
                </a:solidFill>
                <a:latin typeface="Symbol"/>
                <a:cs typeface="Symbol"/>
              </a:rPr>
              <a:t></a:t>
            </a:r>
            <a:r>
              <a:rPr sz="4700" spc="-10" dirty="0">
                <a:solidFill>
                  <a:srgbClr val="FFFF00"/>
                </a:solidFill>
                <a:latin typeface="Times New Roman"/>
                <a:cs typeface="Times New Roman"/>
              </a:rPr>
              <a:t> </a:t>
            </a:r>
            <a:r>
              <a:rPr sz="4700" i="1" spc="-10" dirty="0">
                <a:solidFill>
                  <a:srgbClr val="FFFF00"/>
                </a:solidFill>
                <a:latin typeface="Times New Roman"/>
                <a:cs typeface="Times New Roman"/>
              </a:rPr>
              <a:t>y </a:t>
            </a:r>
            <a:r>
              <a:rPr sz="4700" spc="-10" dirty="0">
                <a:solidFill>
                  <a:srgbClr val="FFFF00"/>
                </a:solidFill>
                <a:latin typeface="Symbol"/>
                <a:cs typeface="Symbol"/>
              </a:rPr>
              <a:t></a:t>
            </a:r>
            <a:r>
              <a:rPr sz="4700" spc="-10" dirty="0">
                <a:solidFill>
                  <a:srgbClr val="FFFF00"/>
                </a:solidFill>
                <a:latin typeface="Times New Roman"/>
                <a:cs typeface="Times New Roman"/>
              </a:rPr>
              <a:t> </a:t>
            </a:r>
            <a:r>
              <a:rPr sz="4700" i="1" spc="-10" dirty="0">
                <a:solidFill>
                  <a:srgbClr val="FFFF00"/>
                </a:solidFill>
                <a:latin typeface="Times New Roman"/>
                <a:cs typeface="Times New Roman"/>
              </a:rPr>
              <a:t>b</a:t>
            </a:r>
            <a:r>
              <a:rPr sz="4700" i="1" spc="-620" dirty="0">
                <a:solidFill>
                  <a:srgbClr val="FFFF00"/>
                </a:solidFill>
                <a:latin typeface="Times New Roman"/>
                <a:cs typeface="Times New Roman"/>
              </a:rPr>
              <a:t> </a:t>
            </a:r>
            <a:r>
              <a:rPr sz="4700" i="1" spc="-10" dirty="0">
                <a:solidFill>
                  <a:srgbClr val="FFFF00"/>
                </a:solidFill>
                <a:latin typeface="Times New Roman"/>
                <a:cs typeface="Times New Roman"/>
              </a:rPr>
              <a:t>x</a:t>
            </a:r>
            <a:endParaRPr sz="47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9787" y="583666"/>
            <a:ext cx="2093214" cy="540283"/>
          </a:xfrm>
          <a:prstGeom prst="rect">
            <a:avLst/>
          </a:prstGeom>
          <a:blipFill>
            <a:blip r:embed="rId2" cstate="print"/>
            <a:stretch>
              <a:fillRect/>
            </a:stretch>
          </a:blipFill>
        </p:spPr>
        <p:txBody>
          <a:bodyPr wrap="square" lIns="0" tIns="0" rIns="0" bIns="0" rtlCol="0"/>
          <a:lstStyle/>
          <a:p>
            <a:endParaRPr/>
          </a:p>
        </p:txBody>
      </p:sp>
      <p:sp>
        <p:nvSpPr>
          <p:cNvPr id="21" name="object 21"/>
          <p:cNvSpPr txBox="1">
            <a:spLocks noGrp="1"/>
          </p:cNvSpPr>
          <p:nvPr>
            <p:ph type="title"/>
          </p:nvPr>
        </p:nvSpPr>
        <p:spPr>
          <a:xfrm>
            <a:off x="381000" y="1447800"/>
            <a:ext cx="8229600" cy="1143000"/>
          </a:xfrm>
          <a:prstGeom prst="rect">
            <a:avLst/>
          </a:prstGeom>
        </p:spPr>
        <p:txBody>
          <a:bodyPr vert="horz" wrap="square" lIns="0" tIns="111709" rIns="0" bIns="0" rtlCol="0">
            <a:spAutoFit/>
          </a:bodyPr>
          <a:lstStyle/>
          <a:p>
            <a:pPr marL="782955" marR="5080" indent="-320040">
              <a:lnSpc>
                <a:spcPct val="100000"/>
              </a:lnSpc>
              <a:spcBef>
                <a:spcPts val="95"/>
              </a:spcBef>
              <a:tabLst>
                <a:tab pos="783590" algn="l"/>
              </a:tabLst>
            </a:pPr>
            <a:r>
              <a:rPr sz="2250" spc="-595" dirty="0">
                <a:solidFill>
                  <a:srgbClr val="EFAC00"/>
                </a:solidFill>
              </a:rPr>
              <a:t>	</a:t>
            </a:r>
            <a:r>
              <a:rPr sz="2800" dirty="0">
                <a:latin typeface="Carlito"/>
                <a:cs typeface="Carlito"/>
              </a:rPr>
              <a:t>Tabelul </a:t>
            </a:r>
            <a:r>
              <a:rPr sz="2800" spc="10" dirty="0">
                <a:latin typeface="Carlito"/>
                <a:cs typeface="Carlito"/>
              </a:rPr>
              <a:t>de </a:t>
            </a:r>
            <a:r>
              <a:rPr sz="2800" spc="35" dirty="0">
                <a:latin typeface="Carlito"/>
                <a:cs typeface="Carlito"/>
              </a:rPr>
              <a:t>mai </a:t>
            </a:r>
            <a:r>
              <a:rPr sz="2800" spc="15" dirty="0">
                <a:latin typeface="Carlito"/>
                <a:cs typeface="Carlito"/>
              </a:rPr>
              <a:t>jos </a:t>
            </a:r>
            <a:r>
              <a:rPr sz="2800" spc="-100" dirty="0">
                <a:latin typeface="WenQuanYi Micro Hei"/>
                <a:cs typeface="WenQuanYi Micro Hei"/>
              </a:rPr>
              <a:t>prezintă </a:t>
            </a:r>
            <a:r>
              <a:rPr sz="2800" dirty="0">
                <a:latin typeface="Carlito"/>
                <a:cs typeface="Carlito"/>
              </a:rPr>
              <a:t>principalele </a:t>
            </a:r>
            <a:r>
              <a:rPr sz="2800" spc="10" dirty="0">
                <a:latin typeface="Carlito"/>
                <a:cs typeface="Carlito"/>
              </a:rPr>
              <a:t>caracteristici  </a:t>
            </a:r>
            <a:r>
              <a:rPr sz="2800" spc="5" dirty="0">
                <a:latin typeface="Carlito"/>
                <a:cs typeface="Carlito"/>
              </a:rPr>
              <a:t>numerice</a:t>
            </a:r>
            <a:r>
              <a:rPr sz="2800" spc="-75" dirty="0">
                <a:latin typeface="Carlito"/>
                <a:cs typeface="Carlito"/>
              </a:rPr>
              <a:t> </a:t>
            </a:r>
            <a:r>
              <a:rPr sz="2800" spc="10" dirty="0">
                <a:latin typeface="Carlito"/>
                <a:cs typeface="Carlito"/>
              </a:rPr>
              <a:t>ale</a:t>
            </a:r>
            <a:r>
              <a:rPr sz="2800" spc="-75" dirty="0">
                <a:latin typeface="Carlito"/>
                <a:cs typeface="Carlito"/>
              </a:rPr>
              <a:t> </a:t>
            </a:r>
            <a:r>
              <a:rPr sz="2800" spc="10" dirty="0">
                <a:latin typeface="Carlito"/>
                <a:cs typeface="Carlito"/>
              </a:rPr>
              <a:t>regresiei</a:t>
            </a:r>
            <a:r>
              <a:rPr sz="2800" spc="-70" dirty="0">
                <a:latin typeface="Carlito"/>
                <a:cs typeface="Carlito"/>
              </a:rPr>
              <a:t> </a:t>
            </a:r>
            <a:r>
              <a:rPr sz="2800" dirty="0">
                <a:latin typeface="Carlito"/>
                <a:cs typeface="Carlito"/>
              </a:rPr>
              <a:t>liniare</a:t>
            </a:r>
            <a:r>
              <a:rPr sz="2800" spc="-60" dirty="0">
                <a:latin typeface="Carlito"/>
                <a:cs typeface="Carlito"/>
              </a:rPr>
              <a:t> </a:t>
            </a:r>
            <a:r>
              <a:rPr sz="2800" spc="15" dirty="0">
                <a:latin typeface="Carlito"/>
                <a:cs typeface="Carlito"/>
              </a:rPr>
              <a:t>aplicate</a:t>
            </a:r>
            <a:r>
              <a:rPr sz="2800" spc="-60" dirty="0">
                <a:latin typeface="Carlito"/>
                <a:cs typeface="Carlito"/>
              </a:rPr>
              <a:t> </a:t>
            </a:r>
            <a:r>
              <a:rPr sz="2800" dirty="0">
                <a:latin typeface="Carlito"/>
                <a:cs typeface="Carlito"/>
              </a:rPr>
              <a:t>în</a:t>
            </a:r>
            <a:r>
              <a:rPr sz="2800" spc="-70" dirty="0">
                <a:latin typeface="Carlito"/>
                <a:cs typeface="Carlito"/>
              </a:rPr>
              <a:t> </a:t>
            </a:r>
            <a:r>
              <a:rPr sz="2800" spc="25" dirty="0">
                <a:latin typeface="Carlito"/>
                <a:cs typeface="Carlito"/>
              </a:rPr>
              <a:t>acest</a:t>
            </a:r>
            <a:r>
              <a:rPr sz="2800" spc="-60" dirty="0">
                <a:latin typeface="Carlito"/>
                <a:cs typeface="Carlito"/>
              </a:rPr>
              <a:t> </a:t>
            </a:r>
            <a:r>
              <a:rPr sz="2800" spc="55" dirty="0">
                <a:latin typeface="Carlito"/>
                <a:cs typeface="Carlito"/>
              </a:rPr>
              <a:t>caz.</a:t>
            </a:r>
            <a:endParaRPr sz="2800" dirty="0">
              <a:latin typeface="Carlito"/>
              <a:cs typeface="Carlito"/>
            </a:endParaRPr>
          </a:p>
        </p:txBody>
      </p:sp>
      <p:sp>
        <p:nvSpPr>
          <p:cNvPr id="22" name="object 22"/>
          <p:cNvSpPr txBox="1"/>
          <p:nvPr/>
        </p:nvSpPr>
        <p:spPr>
          <a:xfrm>
            <a:off x="546303" y="5399328"/>
            <a:ext cx="8218170" cy="3917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Coeficientul </a:t>
            </a:r>
            <a:r>
              <a:rPr sz="2400" b="1" dirty="0">
                <a:latin typeface="Arial"/>
                <a:cs typeface="Arial"/>
              </a:rPr>
              <a:t>de </a:t>
            </a:r>
            <a:r>
              <a:rPr sz="2400" b="1" spc="-125" dirty="0">
                <a:latin typeface="Arial"/>
                <a:cs typeface="Arial"/>
              </a:rPr>
              <a:t>corelație </a:t>
            </a:r>
            <a:r>
              <a:rPr sz="2400" b="1" dirty="0">
                <a:latin typeface="Arial"/>
                <a:cs typeface="Arial"/>
              </a:rPr>
              <a:t>a </a:t>
            </a:r>
            <a:r>
              <a:rPr sz="2400" b="1" spc="-5" dirty="0">
                <a:latin typeface="Arial"/>
                <a:cs typeface="Arial"/>
              </a:rPr>
              <a:t>celor </a:t>
            </a:r>
            <a:r>
              <a:rPr sz="2400" b="1" dirty="0">
                <a:latin typeface="Arial"/>
                <a:cs typeface="Arial"/>
              </a:rPr>
              <a:t>două </a:t>
            </a:r>
            <a:r>
              <a:rPr sz="2400" b="1" spc="-5" dirty="0">
                <a:latin typeface="Arial"/>
                <a:cs typeface="Arial"/>
              </a:rPr>
              <a:t>variabile este:</a:t>
            </a:r>
            <a:r>
              <a:rPr sz="2400" b="1" spc="75" dirty="0">
                <a:latin typeface="Arial"/>
                <a:cs typeface="Arial"/>
              </a:rPr>
              <a:t> </a:t>
            </a:r>
            <a:r>
              <a:rPr sz="2400" b="1" spc="-90" dirty="0">
                <a:latin typeface="Arial"/>
                <a:cs typeface="Arial"/>
              </a:rPr>
              <a:t>0,82</a:t>
            </a:r>
            <a:endParaRPr sz="2400" dirty="0">
              <a:latin typeface="Arial"/>
              <a:cs typeface="Arial"/>
            </a:endParaRPr>
          </a:p>
        </p:txBody>
      </p:sp>
      <p:graphicFrame>
        <p:nvGraphicFramePr>
          <p:cNvPr id="23" name="object 23"/>
          <p:cNvGraphicFramePr>
            <a:graphicFrameLocks noGrp="1"/>
          </p:cNvGraphicFramePr>
          <p:nvPr/>
        </p:nvGraphicFramePr>
        <p:xfrm>
          <a:off x="533196" y="2990595"/>
          <a:ext cx="8280400" cy="1953514"/>
        </p:xfrm>
        <a:graphic>
          <a:graphicData uri="http://schemas.openxmlformats.org/drawingml/2006/table">
            <a:tbl>
              <a:tblPr firstRow="1" bandRow="1">
                <a:tableStyleId>{2D5ABB26-0587-4C30-8999-92F81FD0307C}</a:tableStyleId>
              </a:tblPr>
              <a:tblGrid>
                <a:gridCol w="2070100"/>
                <a:gridCol w="2070100"/>
                <a:gridCol w="2070100"/>
                <a:gridCol w="2070100"/>
              </a:tblGrid>
              <a:tr h="958468">
                <a:tc>
                  <a:txBody>
                    <a:bodyPr/>
                    <a:lstStyle/>
                    <a:p>
                      <a:pPr>
                        <a:lnSpc>
                          <a:spcPct val="100000"/>
                        </a:lnSpc>
                      </a:pPr>
                      <a:endParaRPr sz="25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c>
                  <a:txBody>
                    <a:bodyPr/>
                    <a:lstStyle/>
                    <a:p>
                      <a:pPr>
                        <a:lnSpc>
                          <a:spcPct val="100000"/>
                        </a:lnSpc>
                        <a:spcBef>
                          <a:spcPts val="20"/>
                        </a:spcBef>
                      </a:pPr>
                      <a:endParaRPr sz="4000">
                        <a:latin typeface="Times New Roman"/>
                        <a:cs typeface="Times New Roman"/>
                      </a:endParaRPr>
                    </a:p>
                    <a:p>
                      <a:pPr marL="635" algn="ctr">
                        <a:lnSpc>
                          <a:spcPts val="2825"/>
                        </a:lnSpc>
                        <a:spcBef>
                          <a:spcPts val="5"/>
                        </a:spcBef>
                      </a:pPr>
                      <a:r>
                        <a:rPr sz="2400" spc="-5" dirty="0">
                          <a:latin typeface="Arial"/>
                          <a:cs typeface="Arial"/>
                        </a:rPr>
                        <a:t>Media</a:t>
                      </a:r>
                      <a:endParaRPr sz="2400">
                        <a:latin typeface="Arial"/>
                        <a:cs typeface="Arial"/>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c>
                  <a:txBody>
                    <a:bodyPr/>
                    <a:lstStyle/>
                    <a:p>
                      <a:pPr marL="442595" marR="433070" indent="42545">
                        <a:lnSpc>
                          <a:spcPct val="100000"/>
                        </a:lnSpc>
                        <a:spcBef>
                          <a:spcPts val="1745"/>
                        </a:spcBef>
                      </a:pPr>
                      <a:r>
                        <a:rPr sz="2400" spc="-5" dirty="0">
                          <a:latin typeface="Arial"/>
                          <a:cs typeface="Arial"/>
                        </a:rPr>
                        <a:t>Deviatia  </a:t>
                      </a:r>
                      <a:r>
                        <a:rPr sz="2400" dirty="0">
                          <a:latin typeface="Arial"/>
                          <a:cs typeface="Arial"/>
                        </a:rPr>
                        <a:t>stan</a:t>
                      </a:r>
                      <a:r>
                        <a:rPr sz="2400" spc="-10" dirty="0">
                          <a:latin typeface="Arial"/>
                          <a:cs typeface="Arial"/>
                        </a:rPr>
                        <a:t>d</a:t>
                      </a:r>
                      <a:r>
                        <a:rPr sz="2400" dirty="0">
                          <a:latin typeface="Arial"/>
                          <a:cs typeface="Arial"/>
                        </a:rPr>
                        <a:t>ard</a:t>
                      </a:r>
                      <a:endParaRPr sz="2400">
                        <a:latin typeface="Arial"/>
                        <a:cs typeface="Arial"/>
                      </a:endParaRPr>
                    </a:p>
                  </a:txBody>
                  <a:tcPr marL="0" marR="0" marT="2216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c>
                  <a:txBody>
                    <a:bodyPr/>
                    <a:lstStyle/>
                    <a:p>
                      <a:pPr>
                        <a:lnSpc>
                          <a:spcPct val="100000"/>
                        </a:lnSpc>
                        <a:spcBef>
                          <a:spcPts val="20"/>
                        </a:spcBef>
                      </a:pPr>
                      <a:endParaRPr sz="4000">
                        <a:latin typeface="Times New Roman"/>
                        <a:cs typeface="Times New Roman"/>
                      </a:endParaRPr>
                    </a:p>
                    <a:p>
                      <a:pPr algn="ctr">
                        <a:lnSpc>
                          <a:spcPts val="2825"/>
                        </a:lnSpc>
                        <a:spcBef>
                          <a:spcPts val="5"/>
                        </a:spcBef>
                      </a:pPr>
                      <a:r>
                        <a:rPr sz="2400" dirty="0">
                          <a:latin typeface="Arial"/>
                          <a:cs typeface="Arial"/>
                        </a:rPr>
                        <a:t>r</a:t>
                      </a:r>
                      <a:endParaRPr sz="2400">
                        <a:latin typeface="Arial"/>
                        <a:cs typeface="Arial"/>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r>
              <a:tr h="492887">
                <a:tc>
                  <a:txBody>
                    <a:bodyPr/>
                    <a:lstStyle/>
                    <a:p>
                      <a:pPr marL="635" algn="ctr">
                        <a:lnSpc>
                          <a:spcPts val="2820"/>
                        </a:lnSpc>
                        <a:spcBef>
                          <a:spcPts val="960"/>
                        </a:spcBef>
                      </a:pPr>
                      <a:r>
                        <a:rPr sz="2400" dirty="0">
                          <a:latin typeface="Arial"/>
                          <a:cs typeface="Arial"/>
                        </a:rPr>
                        <a:t>T</a:t>
                      </a:r>
                      <a:r>
                        <a:rPr sz="2400" spc="-60" dirty="0">
                          <a:latin typeface="Arial"/>
                          <a:cs typeface="Arial"/>
                        </a:rPr>
                        <a:t> </a:t>
                      </a:r>
                      <a:r>
                        <a:rPr sz="2400" spc="-5" dirty="0">
                          <a:latin typeface="Arial"/>
                          <a:cs typeface="Arial"/>
                        </a:rPr>
                        <a:t>Med</a:t>
                      </a:r>
                      <a:endParaRPr sz="2400">
                        <a:latin typeface="Arial"/>
                        <a:cs typeface="Arial"/>
                      </a:endParaRPr>
                    </a:p>
                  </a:txBody>
                  <a:tcPr marL="0" marR="0" marT="1219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c>
                  <a:txBody>
                    <a:bodyPr/>
                    <a:lstStyle/>
                    <a:p>
                      <a:pPr algn="ctr">
                        <a:lnSpc>
                          <a:spcPts val="2820"/>
                        </a:lnSpc>
                        <a:spcBef>
                          <a:spcPts val="960"/>
                        </a:spcBef>
                      </a:pPr>
                      <a:r>
                        <a:rPr sz="2400" spc="-5" dirty="0">
                          <a:latin typeface="Arial"/>
                          <a:cs typeface="Arial"/>
                        </a:rPr>
                        <a:t>13,94286</a:t>
                      </a:r>
                      <a:endParaRPr sz="2400">
                        <a:latin typeface="Arial"/>
                        <a:cs typeface="Arial"/>
                      </a:endParaRPr>
                    </a:p>
                  </a:txBody>
                  <a:tcPr marL="0" marR="0" marT="1219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c>
                  <a:txBody>
                    <a:bodyPr/>
                    <a:lstStyle/>
                    <a:p>
                      <a:pPr algn="ctr">
                        <a:lnSpc>
                          <a:spcPts val="2820"/>
                        </a:lnSpc>
                        <a:spcBef>
                          <a:spcPts val="960"/>
                        </a:spcBef>
                      </a:pPr>
                      <a:r>
                        <a:rPr sz="2400" spc="-5" dirty="0">
                          <a:latin typeface="Arial"/>
                          <a:cs typeface="Arial"/>
                        </a:rPr>
                        <a:t>6,273216</a:t>
                      </a:r>
                      <a:endParaRPr sz="2400">
                        <a:latin typeface="Arial"/>
                        <a:cs typeface="Arial"/>
                      </a:endParaRPr>
                    </a:p>
                  </a:txBody>
                  <a:tcPr marL="0" marR="0" marT="1219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c rowSpan="2">
                  <a:txBody>
                    <a:bodyPr/>
                    <a:lstStyle/>
                    <a:p>
                      <a:pPr>
                        <a:lnSpc>
                          <a:spcPct val="100000"/>
                        </a:lnSpc>
                      </a:pPr>
                      <a:endParaRPr sz="2700">
                        <a:latin typeface="Times New Roman"/>
                        <a:cs typeface="Times New Roman"/>
                      </a:endParaRPr>
                    </a:p>
                    <a:p>
                      <a:pPr marL="485140">
                        <a:lnSpc>
                          <a:spcPts val="2820"/>
                        </a:lnSpc>
                        <a:spcBef>
                          <a:spcPts val="1735"/>
                        </a:spcBef>
                      </a:pPr>
                      <a:r>
                        <a:rPr sz="2400" spc="-5" dirty="0">
                          <a:latin typeface="Arial"/>
                          <a:cs typeface="Arial"/>
                        </a:rPr>
                        <a:t>0,82805</a:t>
                      </a:r>
                      <a:endParaRPr sz="24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r>
              <a:tr h="492887">
                <a:tc>
                  <a:txBody>
                    <a:bodyPr/>
                    <a:lstStyle/>
                    <a:p>
                      <a:pPr algn="ctr">
                        <a:lnSpc>
                          <a:spcPts val="2820"/>
                        </a:lnSpc>
                        <a:spcBef>
                          <a:spcPts val="960"/>
                        </a:spcBef>
                      </a:pPr>
                      <a:r>
                        <a:rPr sz="2400" dirty="0">
                          <a:latin typeface="Arial"/>
                          <a:cs typeface="Arial"/>
                        </a:rPr>
                        <a:t>Nr</a:t>
                      </a:r>
                      <a:r>
                        <a:rPr sz="2400" spc="-15" dirty="0">
                          <a:latin typeface="Arial"/>
                          <a:cs typeface="Arial"/>
                        </a:rPr>
                        <a:t> </a:t>
                      </a:r>
                      <a:r>
                        <a:rPr sz="2400" spc="-5" dirty="0">
                          <a:latin typeface="Arial"/>
                          <a:cs typeface="Arial"/>
                        </a:rPr>
                        <a:t>capuse</a:t>
                      </a:r>
                      <a:endParaRPr sz="2400">
                        <a:latin typeface="Arial"/>
                        <a:cs typeface="Arial"/>
                      </a:endParaRPr>
                    </a:p>
                  </a:txBody>
                  <a:tcPr marL="0" marR="0" marT="1219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c>
                  <a:txBody>
                    <a:bodyPr/>
                    <a:lstStyle/>
                    <a:p>
                      <a:pPr marL="635" algn="ctr">
                        <a:lnSpc>
                          <a:spcPts val="2820"/>
                        </a:lnSpc>
                        <a:spcBef>
                          <a:spcPts val="960"/>
                        </a:spcBef>
                      </a:pPr>
                      <a:r>
                        <a:rPr sz="2400" spc="-5" dirty="0">
                          <a:latin typeface="Arial"/>
                          <a:cs typeface="Arial"/>
                        </a:rPr>
                        <a:t>1948,69</a:t>
                      </a:r>
                      <a:endParaRPr sz="2400">
                        <a:latin typeface="Arial"/>
                        <a:cs typeface="Arial"/>
                      </a:endParaRPr>
                    </a:p>
                  </a:txBody>
                  <a:tcPr marL="0" marR="0" marT="1219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c>
                  <a:txBody>
                    <a:bodyPr/>
                    <a:lstStyle/>
                    <a:p>
                      <a:pPr algn="ctr">
                        <a:lnSpc>
                          <a:spcPts val="2820"/>
                        </a:lnSpc>
                        <a:spcBef>
                          <a:spcPts val="960"/>
                        </a:spcBef>
                      </a:pPr>
                      <a:r>
                        <a:rPr sz="2400" spc="-5" dirty="0">
                          <a:latin typeface="Arial"/>
                          <a:cs typeface="Arial"/>
                        </a:rPr>
                        <a:t>1998,909</a:t>
                      </a:r>
                      <a:endParaRPr sz="2400">
                        <a:latin typeface="Arial"/>
                        <a:cs typeface="Arial"/>
                      </a:endParaRPr>
                    </a:p>
                  </a:txBody>
                  <a:tcPr marL="0" marR="0" marT="1219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BF0E7"/>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6240" y="405384"/>
            <a:ext cx="8592312" cy="54711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bject 70"/>
          <p:cNvSpPr txBox="1"/>
          <p:nvPr/>
        </p:nvSpPr>
        <p:spPr>
          <a:xfrm>
            <a:off x="152400" y="533400"/>
            <a:ext cx="8727440" cy="5287986"/>
          </a:xfrm>
          <a:prstGeom prst="rect">
            <a:avLst/>
          </a:prstGeom>
        </p:spPr>
        <p:txBody>
          <a:bodyPr vert="horz" wrap="square" lIns="0" tIns="67945" rIns="0" bIns="0" rtlCol="0">
            <a:spAutoFit/>
          </a:bodyPr>
          <a:lstStyle/>
          <a:p>
            <a:pPr marL="12700" marR="5080" algn="just">
              <a:lnSpc>
                <a:spcPts val="3460"/>
              </a:lnSpc>
              <a:spcBef>
                <a:spcPts val="535"/>
              </a:spcBef>
            </a:pPr>
            <a:r>
              <a:rPr lang="en-US" sz="3200" b="1" u="sng" spc="25" dirty="0" err="1" smtClean="0">
                <a:solidFill>
                  <a:srgbClr val="FF00FF"/>
                </a:solidFill>
                <a:latin typeface="Carlito"/>
                <a:cs typeface="Carlito"/>
              </a:rPr>
              <a:t>Retinem</a:t>
            </a:r>
            <a:r>
              <a:rPr lang="en-US" sz="3200" spc="25" dirty="0" smtClean="0">
                <a:solidFill>
                  <a:srgbClr val="FF00FF"/>
                </a:solidFill>
                <a:latin typeface="Carlito"/>
                <a:cs typeface="Carlito"/>
              </a:rPr>
              <a:t>: </a:t>
            </a:r>
            <a:r>
              <a:rPr sz="3200" spc="25" dirty="0" err="1" smtClean="0">
                <a:latin typeface="Carlito"/>
                <a:cs typeface="Carlito"/>
              </a:rPr>
              <a:t>Prezentarea</a:t>
            </a:r>
            <a:r>
              <a:rPr sz="3200" spc="25" dirty="0" smtClean="0">
                <a:latin typeface="Carlito"/>
                <a:cs typeface="Carlito"/>
              </a:rPr>
              <a:t> </a:t>
            </a:r>
            <a:r>
              <a:rPr sz="3200" spc="-110" dirty="0">
                <a:latin typeface="WenQuanYi Micro Hei"/>
                <a:cs typeface="WenQuanYi Micro Hei"/>
              </a:rPr>
              <a:t>corelaţiei </a:t>
            </a:r>
            <a:r>
              <a:rPr sz="3200" spc="5" dirty="0">
                <a:latin typeface="Carlito"/>
                <a:cs typeface="Carlito"/>
              </a:rPr>
              <a:t>dintre </a:t>
            </a:r>
            <a:r>
              <a:rPr sz="3200" spc="-165" dirty="0">
                <a:latin typeface="WenQuanYi Micro Hei"/>
                <a:cs typeface="WenQuanYi Micro Hei"/>
              </a:rPr>
              <a:t>două </a:t>
            </a:r>
            <a:r>
              <a:rPr sz="3200" spc="5" dirty="0">
                <a:latin typeface="Carlito"/>
                <a:cs typeface="Carlito"/>
              </a:rPr>
              <a:t>variabile  </a:t>
            </a:r>
            <a:r>
              <a:rPr sz="3200" spc="30" dirty="0">
                <a:latin typeface="Carlito"/>
                <a:cs typeface="Carlito"/>
              </a:rPr>
              <a:t>statistice</a:t>
            </a:r>
            <a:r>
              <a:rPr sz="3200" spc="-120" dirty="0">
                <a:latin typeface="Carlito"/>
                <a:cs typeface="Carlito"/>
              </a:rPr>
              <a:t> </a:t>
            </a:r>
            <a:r>
              <a:rPr sz="3200" spc="-5" dirty="0">
                <a:latin typeface="Carlito"/>
                <a:cs typeface="Carlito"/>
              </a:rPr>
              <a:t>trebuie</a:t>
            </a:r>
            <a:r>
              <a:rPr sz="3200" spc="-100" dirty="0">
                <a:latin typeface="Carlito"/>
                <a:cs typeface="Carlito"/>
              </a:rPr>
              <a:t> </a:t>
            </a:r>
            <a:r>
              <a:rPr sz="3200" spc="-140" dirty="0">
                <a:latin typeface="WenQuanYi Micro Hei"/>
                <a:cs typeface="WenQuanYi Micro Hei"/>
              </a:rPr>
              <a:t>să</a:t>
            </a:r>
            <a:r>
              <a:rPr sz="3200" spc="-204" dirty="0">
                <a:latin typeface="WenQuanYi Micro Hei"/>
                <a:cs typeface="WenQuanYi Micro Hei"/>
              </a:rPr>
              <a:t> </a:t>
            </a:r>
            <a:r>
              <a:rPr sz="3200" spc="30" dirty="0">
                <a:latin typeface="Carlito"/>
                <a:cs typeface="Carlito"/>
              </a:rPr>
              <a:t>urmeze</a:t>
            </a:r>
            <a:r>
              <a:rPr sz="3200" spc="-90" dirty="0">
                <a:latin typeface="Carlito"/>
                <a:cs typeface="Carlito"/>
              </a:rPr>
              <a:t> </a:t>
            </a:r>
            <a:r>
              <a:rPr sz="3200" spc="-10" dirty="0">
                <a:latin typeface="Carlito"/>
                <a:cs typeface="Carlito"/>
              </a:rPr>
              <a:t>un</a:t>
            </a:r>
            <a:r>
              <a:rPr sz="3200" spc="-85" dirty="0">
                <a:latin typeface="Carlito"/>
                <a:cs typeface="Carlito"/>
              </a:rPr>
              <a:t> </a:t>
            </a:r>
            <a:r>
              <a:rPr sz="3200" spc="25" dirty="0">
                <a:latin typeface="Carlito"/>
                <a:cs typeface="Carlito"/>
              </a:rPr>
              <a:t>anumit</a:t>
            </a:r>
            <a:r>
              <a:rPr sz="3200" spc="-100" dirty="0">
                <a:latin typeface="Carlito"/>
                <a:cs typeface="Carlito"/>
              </a:rPr>
              <a:t> </a:t>
            </a:r>
            <a:r>
              <a:rPr sz="3200" spc="20" dirty="0">
                <a:latin typeface="Carlito"/>
                <a:cs typeface="Carlito"/>
              </a:rPr>
              <a:t>model:</a:t>
            </a:r>
            <a:endParaRPr sz="3200" dirty="0">
              <a:latin typeface="Carlito"/>
              <a:cs typeface="Carlito"/>
            </a:endParaRPr>
          </a:p>
          <a:p>
            <a:pPr marL="526415" indent="-514350" algn="just">
              <a:lnSpc>
                <a:spcPts val="3210"/>
              </a:lnSpc>
              <a:buSzPct val="96875"/>
              <a:buFont typeface="+mj-lt"/>
              <a:buAutoNum type="arabicPeriod"/>
              <a:tabLst>
                <a:tab pos="304165" algn="l"/>
              </a:tabLst>
            </a:pPr>
            <a:r>
              <a:rPr sz="3200" spc="145" dirty="0">
                <a:latin typeface="Carlito"/>
                <a:cs typeface="Carlito"/>
              </a:rPr>
              <a:t>Se </a:t>
            </a:r>
            <a:r>
              <a:rPr sz="3200" spc="20" dirty="0">
                <a:latin typeface="Carlito"/>
                <a:cs typeface="Carlito"/>
              </a:rPr>
              <a:t>prezinte </a:t>
            </a:r>
            <a:r>
              <a:rPr sz="3200" spc="40" dirty="0">
                <a:latin typeface="Carlito"/>
                <a:cs typeface="Carlito"/>
              </a:rPr>
              <a:t>mai </a:t>
            </a:r>
            <a:r>
              <a:rPr sz="3200" spc="15" dirty="0">
                <a:latin typeface="Carlito"/>
                <a:cs typeface="Carlito"/>
              </a:rPr>
              <a:t>întâi </a:t>
            </a:r>
            <a:r>
              <a:rPr sz="3200" spc="40" dirty="0">
                <a:latin typeface="Carlito"/>
                <a:cs typeface="Carlito"/>
              </a:rPr>
              <a:t>diagrama </a:t>
            </a:r>
            <a:r>
              <a:rPr sz="3200" spc="15" dirty="0">
                <a:latin typeface="Carlito"/>
                <a:cs typeface="Carlito"/>
              </a:rPr>
              <a:t>de </a:t>
            </a:r>
            <a:r>
              <a:rPr sz="3200" spc="-140" dirty="0" err="1">
                <a:latin typeface="WenQuanYi Micro Hei"/>
                <a:cs typeface="WenQuanYi Micro Hei"/>
              </a:rPr>
              <a:t>împrăştiere</a:t>
            </a:r>
            <a:r>
              <a:rPr sz="3200" spc="220" dirty="0">
                <a:latin typeface="WenQuanYi Micro Hei"/>
                <a:cs typeface="WenQuanYi Micro Hei"/>
              </a:rPr>
              <a:t> </a:t>
            </a:r>
            <a:r>
              <a:rPr sz="3200" spc="35" dirty="0" smtClean="0">
                <a:latin typeface="Carlito"/>
                <a:cs typeface="Carlito"/>
              </a:rPr>
              <a:t>a</a:t>
            </a:r>
            <a:r>
              <a:rPr lang="en-US" sz="3200" spc="35" dirty="0" smtClean="0">
                <a:latin typeface="Carlito"/>
                <a:cs typeface="Carlito"/>
              </a:rPr>
              <a:t> </a:t>
            </a:r>
            <a:r>
              <a:rPr sz="3200" spc="-10" dirty="0" err="1" smtClean="0">
                <a:latin typeface="Carlito"/>
                <a:cs typeface="Carlito"/>
              </a:rPr>
              <a:t>norului</a:t>
            </a:r>
            <a:r>
              <a:rPr sz="3200" spc="-10" dirty="0" smtClean="0">
                <a:latin typeface="Carlito"/>
                <a:cs typeface="Carlito"/>
              </a:rPr>
              <a:t> </a:t>
            </a:r>
            <a:r>
              <a:rPr sz="3200" spc="15" dirty="0">
                <a:latin typeface="Carlito"/>
                <a:cs typeface="Carlito"/>
              </a:rPr>
              <a:t>de</a:t>
            </a:r>
            <a:r>
              <a:rPr sz="3200" spc="-175" dirty="0">
                <a:latin typeface="Carlito"/>
                <a:cs typeface="Carlito"/>
              </a:rPr>
              <a:t> </a:t>
            </a:r>
            <a:r>
              <a:rPr sz="3200" spc="10" dirty="0">
                <a:latin typeface="Carlito"/>
                <a:cs typeface="Carlito"/>
              </a:rPr>
              <a:t>puncte;</a:t>
            </a:r>
            <a:endParaRPr sz="3200" dirty="0">
              <a:latin typeface="Carlito"/>
              <a:cs typeface="Carlito"/>
            </a:endParaRPr>
          </a:p>
          <a:p>
            <a:pPr marL="527050" marR="5715" indent="-514350" algn="just">
              <a:lnSpc>
                <a:spcPts val="3460"/>
              </a:lnSpc>
              <a:spcBef>
                <a:spcPts val="240"/>
              </a:spcBef>
              <a:buSzPct val="96875"/>
              <a:buFont typeface="+mj-lt"/>
              <a:buAutoNum type="arabicPeriod"/>
              <a:tabLst>
                <a:tab pos="328295" algn="l"/>
              </a:tabLst>
            </a:pPr>
            <a:r>
              <a:rPr sz="3200" spc="60" dirty="0">
                <a:latin typeface="Carlito"/>
                <a:cs typeface="Carlito"/>
              </a:rPr>
              <a:t>Când</a:t>
            </a:r>
            <a:r>
              <a:rPr sz="3200" spc="840" dirty="0">
                <a:latin typeface="Carlito"/>
                <a:cs typeface="Carlito"/>
              </a:rPr>
              <a:t> </a:t>
            </a:r>
            <a:r>
              <a:rPr sz="3200" spc="20" dirty="0">
                <a:latin typeface="Carlito"/>
                <a:cs typeface="Carlito"/>
              </a:rPr>
              <a:t>se </a:t>
            </a:r>
            <a:r>
              <a:rPr sz="3200" spc="-110" dirty="0">
                <a:latin typeface="WenQuanYi Micro Hei"/>
                <a:cs typeface="WenQuanYi Micro Hei"/>
              </a:rPr>
              <a:t>prezintă </a:t>
            </a:r>
            <a:r>
              <a:rPr sz="3200" spc="10" dirty="0">
                <a:latin typeface="Carlito"/>
                <a:cs typeface="Carlito"/>
              </a:rPr>
              <a:t>coeficientul  de  </a:t>
            </a:r>
            <a:r>
              <a:rPr sz="3200" spc="-110" dirty="0">
                <a:latin typeface="WenQuanYi Micro Hei"/>
                <a:cs typeface="WenQuanYi Micro Hei"/>
              </a:rPr>
              <a:t>corelaţie </a:t>
            </a:r>
            <a:r>
              <a:rPr sz="3200" spc="-165" dirty="0">
                <a:latin typeface="Carlito"/>
                <a:cs typeface="Carlito"/>
              </a:rPr>
              <a:t>r,  </a:t>
            </a:r>
            <a:r>
              <a:rPr sz="3200" spc="10" dirty="0">
                <a:latin typeface="Carlito"/>
                <a:cs typeface="Carlito"/>
              </a:rPr>
              <a:t>valoarea </a:t>
            </a:r>
            <a:r>
              <a:rPr sz="3200" spc="40" dirty="0">
                <a:latin typeface="Carlito"/>
                <a:cs typeface="Carlito"/>
              </a:rPr>
              <a:t>sa </a:t>
            </a:r>
            <a:r>
              <a:rPr sz="3200" spc="-5" dirty="0">
                <a:latin typeface="Carlito"/>
                <a:cs typeface="Carlito"/>
              </a:rPr>
              <a:t>trebuie </a:t>
            </a:r>
            <a:r>
              <a:rPr sz="3200" spc="-140" dirty="0">
                <a:latin typeface="WenQuanYi Micro Hei"/>
                <a:cs typeface="WenQuanYi Micro Hei"/>
              </a:rPr>
              <a:t>să </a:t>
            </a:r>
            <a:r>
              <a:rPr sz="3200" spc="15" dirty="0">
                <a:latin typeface="Carlito"/>
                <a:cs typeface="Carlito"/>
              </a:rPr>
              <a:t>aibe </a:t>
            </a:r>
            <a:r>
              <a:rPr sz="3200" spc="-165" dirty="0">
                <a:latin typeface="WenQuanYi Micro Hei"/>
                <a:cs typeface="WenQuanYi Micro Hei"/>
              </a:rPr>
              <a:t>două </a:t>
            </a:r>
            <a:r>
              <a:rPr sz="3200" spc="40" dirty="0">
                <a:latin typeface="Carlito"/>
                <a:cs typeface="Carlito"/>
              </a:rPr>
              <a:t>zecimale </a:t>
            </a:r>
            <a:r>
              <a:rPr sz="3200" spc="-5" dirty="0">
                <a:latin typeface="Carlito"/>
                <a:cs typeface="Carlito"/>
              </a:rPr>
              <a:t>Trebuie  </a:t>
            </a:r>
            <a:r>
              <a:rPr sz="3200" spc="-114" dirty="0">
                <a:latin typeface="WenQuanYi Micro Hei"/>
                <a:cs typeface="WenQuanYi Micro Hei"/>
              </a:rPr>
              <a:t>menţionat </a:t>
            </a:r>
            <a:r>
              <a:rPr sz="3200" spc="-120" dirty="0">
                <a:latin typeface="WenQuanYi Micro Hei"/>
                <a:cs typeface="WenQuanYi Micro Hei"/>
              </a:rPr>
              <a:t>şi </a:t>
            </a:r>
            <a:r>
              <a:rPr sz="3200" spc="-190" dirty="0">
                <a:latin typeface="WenQuanYi Micro Hei"/>
                <a:cs typeface="WenQuanYi Micro Hei"/>
              </a:rPr>
              <a:t>numărul </a:t>
            </a:r>
            <a:r>
              <a:rPr sz="3200" spc="15" dirty="0">
                <a:latin typeface="Carlito"/>
                <a:cs typeface="Carlito"/>
              </a:rPr>
              <a:t>de </a:t>
            </a:r>
            <a:r>
              <a:rPr sz="3200" spc="-114" dirty="0">
                <a:latin typeface="WenQuanYi Micro Hei"/>
                <a:cs typeface="WenQuanYi Micro Hei"/>
              </a:rPr>
              <a:t>observaţii</a:t>
            </a:r>
            <a:r>
              <a:rPr sz="3200" spc="-525" dirty="0">
                <a:latin typeface="WenQuanYi Micro Hei"/>
                <a:cs typeface="WenQuanYi Micro Hei"/>
              </a:rPr>
              <a:t> </a:t>
            </a:r>
            <a:r>
              <a:rPr sz="3200" spc="35" dirty="0">
                <a:latin typeface="Carlito"/>
                <a:cs typeface="Carlito"/>
              </a:rPr>
              <a:t>analizate.</a:t>
            </a:r>
            <a:endParaRPr sz="3200" dirty="0">
              <a:latin typeface="Carlito"/>
              <a:cs typeface="Carlito"/>
            </a:endParaRPr>
          </a:p>
          <a:p>
            <a:pPr marL="526415" indent="-514350" algn="just">
              <a:lnSpc>
                <a:spcPts val="3204"/>
              </a:lnSpc>
              <a:buSzPct val="96875"/>
              <a:buFont typeface="+mj-lt"/>
              <a:buAutoNum type="arabicPeriod"/>
              <a:tabLst>
                <a:tab pos="305435" algn="l"/>
              </a:tabLst>
            </a:pPr>
            <a:r>
              <a:rPr sz="3200" spc="20" dirty="0">
                <a:latin typeface="Carlito"/>
                <a:cs typeface="Carlito"/>
              </a:rPr>
              <a:t>Graficul </a:t>
            </a:r>
            <a:r>
              <a:rPr sz="3200" spc="55" dirty="0">
                <a:latin typeface="Carlito"/>
                <a:cs typeface="Carlito"/>
              </a:rPr>
              <a:t>Scatter </a:t>
            </a:r>
            <a:r>
              <a:rPr sz="3200" spc="-120" dirty="0">
                <a:latin typeface="WenQuanYi Micro Hei"/>
                <a:cs typeface="WenQuanYi Micro Hei"/>
              </a:rPr>
              <a:t>conţine </a:t>
            </a:r>
            <a:r>
              <a:rPr sz="3200" spc="-10" dirty="0">
                <a:latin typeface="Carlito"/>
                <a:cs typeface="Carlito"/>
              </a:rPr>
              <a:t>norul </a:t>
            </a:r>
            <a:r>
              <a:rPr sz="3200" spc="15" dirty="0">
                <a:latin typeface="Carlito"/>
                <a:cs typeface="Carlito"/>
              </a:rPr>
              <a:t>de puncte,</a:t>
            </a:r>
            <a:r>
              <a:rPr sz="3200" spc="-25" dirty="0">
                <a:latin typeface="Carlito"/>
                <a:cs typeface="Carlito"/>
              </a:rPr>
              <a:t> </a:t>
            </a:r>
            <a:r>
              <a:rPr sz="3200" spc="15" dirty="0" err="1" smtClean="0">
                <a:latin typeface="Carlito"/>
                <a:cs typeface="Carlito"/>
              </a:rPr>
              <a:t>dreapta</a:t>
            </a:r>
            <a:r>
              <a:rPr lang="en-US" sz="3200" spc="15" dirty="0" smtClean="0">
                <a:latin typeface="Carlito"/>
                <a:cs typeface="Carlito"/>
              </a:rPr>
              <a:t> </a:t>
            </a:r>
            <a:r>
              <a:rPr sz="3200" spc="15" dirty="0" smtClean="0">
                <a:latin typeface="Carlito"/>
                <a:cs typeface="Carlito"/>
              </a:rPr>
              <a:t>de </a:t>
            </a:r>
            <a:r>
              <a:rPr sz="3200" spc="15" dirty="0">
                <a:latin typeface="Carlito"/>
                <a:cs typeface="Carlito"/>
              </a:rPr>
              <a:t>regresie </a:t>
            </a:r>
            <a:r>
              <a:rPr sz="3200" spc="10" dirty="0">
                <a:latin typeface="Carlito"/>
                <a:cs typeface="Carlito"/>
              </a:rPr>
              <a:t>coeficientul </a:t>
            </a:r>
            <a:r>
              <a:rPr sz="3200" spc="15" dirty="0">
                <a:latin typeface="Carlito"/>
                <a:cs typeface="Carlito"/>
              </a:rPr>
              <a:t>de </a:t>
            </a:r>
            <a:r>
              <a:rPr sz="3200" spc="-110" dirty="0">
                <a:latin typeface="WenQuanYi Micro Hei"/>
                <a:cs typeface="WenQuanYi Micro Hei"/>
              </a:rPr>
              <a:t>corelaţie </a:t>
            </a:r>
            <a:r>
              <a:rPr sz="3200" spc="-50" dirty="0">
                <a:latin typeface="Carlito"/>
                <a:cs typeface="Carlito"/>
              </a:rPr>
              <a:t>si/sau  </a:t>
            </a:r>
            <a:r>
              <a:rPr sz="3200" spc="10" dirty="0">
                <a:latin typeface="Carlito"/>
                <a:cs typeface="Carlito"/>
              </a:rPr>
              <a:t>coeficientul </a:t>
            </a:r>
            <a:r>
              <a:rPr sz="3200" spc="15" dirty="0">
                <a:latin typeface="Carlito"/>
                <a:cs typeface="Carlito"/>
              </a:rPr>
              <a:t>de</a:t>
            </a:r>
            <a:r>
              <a:rPr sz="3200" spc="-220" dirty="0">
                <a:latin typeface="Carlito"/>
                <a:cs typeface="Carlito"/>
              </a:rPr>
              <a:t> </a:t>
            </a:r>
            <a:r>
              <a:rPr sz="3200" spc="10" dirty="0">
                <a:latin typeface="Carlito"/>
                <a:cs typeface="Carlito"/>
              </a:rPr>
              <a:t>determinare</a:t>
            </a:r>
            <a:endParaRPr sz="3200" dirty="0">
              <a:latin typeface="Carlito"/>
              <a:cs typeface="Carlito"/>
            </a:endParaRPr>
          </a:p>
        </p:txBody>
      </p:sp>
      <p:sp>
        <p:nvSpPr>
          <p:cNvPr id="3" name="Down Arrow 2"/>
          <p:cNvSpPr/>
          <p:nvPr/>
        </p:nvSpPr>
        <p:spPr>
          <a:xfrm>
            <a:off x="381000" y="0"/>
            <a:ext cx="6096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7847" y="579107"/>
            <a:ext cx="8295894" cy="4975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88747" y="3053588"/>
            <a:ext cx="8298815" cy="2949575"/>
          </a:xfrm>
          <a:prstGeom prst="rect">
            <a:avLst/>
          </a:prstGeom>
        </p:spPr>
        <p:txBody>
          <a:bodyPr vert="horz" wrap="square" lIns="0" tIns="13335" rIns="0" bIns="0" rtlCol="0">
            <a:spAutoFit/>
          </a:bodyPr>
          <a:lstStyle/>
          <a:p>
            <a:pPr marL="332740" indent="-320040">
              <a:lnSpc>
                <a:spcPct val="100000"/>
              </a:lnSpc>
              <a:spcBef>
                <a:spcPts val="105"/>
              </a:spcBef>
              <a:buClr>
                <a:srgbClr val="EFAC00"/>
              </a:buClr>
              <a:buSzPct val="79687"/>
              <a:buFont typeface="Arial"/>
              <a:buChar char=""/>
              <a:tabLst>
                <a:tab pos="332105" algn="l"/>
                <a:tab pos="332740" algn="l"/>
              </a:tabLst>
            </a:pPr>
            <a:r>
              <a:rPr sz="3200" spc="-45" dirty="0">
                <a:latin typeface="Carlito"/>
                <a:cs typeface="Carlito"/>
              </a:rPr>
              <a:t>r</a:t>
            </a:r>
            <a:r>
              <a:rPr sz="3200" spc="-85" dirty="0">
                <a:latin typeface="Carlito"/>
                <a:cs typeface="Carlito"/>
              </a:rPr>
              <a:t> </a:t>
            </a:r>
            <a:r>
              <a:rPr sz="3200" spc="-10" dirty="0">
                <a:latin typeface="WenQuanYi Micro Hei"/>
                <a:cs typeface="WenQuanYi Micro Hei"/>
              </a:rPr>
              <a:t>є</a:t>
            </a:r>
            <a:r>
              <a:rPr sz="3200" spc="-190" dirty="0">
                <a:latin typeface="WenQuanYi Micro Hei"/>
                <a:cs typeface="WenQuanYi Micro Hei"/>
              </a:rPr>
              <a:t> </a:t>
            </a:r>
            <a:r>
              <a:rPr sz="3200" spc="-30" dirty="0">
                <a:latin typeface="WenQuanYi Micro Hei"/>
                <a:cs typeface="WenQuanYi Micro Hei"/>
              </a:rPr>
              <a:t>[0;</a:t>
            </a:r>
            <a:r>
              <a:rPr sz="3200" spc="-204" dirty="0">
                <a:latin typeface="WenQuanYi Micro Hei"/>
                <a:cs typeface="WenQuanYi Micro Hei"/>
              </a:rPr>
              <a:t> </a:t>
            </a:r>
            <a:r>
              <a:rPr sz="3200" spc="-55" dirty="0">
                <a:latin typeface="WenQuanYi Micro Hei"/>
                <a:cs typeface="WenQuanYi Micro Hei"/>
              </a:rPr>
              <a:t>0.2]</a:t>
            </a:r>
            <a:r>
              <a:rPr sz="3200" spc="-180" dirty="0">
                <a:latin typeface="WenQuanYi Micro Hei"/>
                <a:cs typeface="WenQuanYi Micro Hei"/>
              </a:rPr>
              <a:t> </a:t>
            </a:r>
            <a:r>
              <a:rPr sz="3200" dirty="0">
                <a:latin typeface="Arial"/>
                <a:cs typeface="Arial"/>
              </a:rPr>
              <a:t>→</a:t>
            </a:r>
            <a:r>
              <a:rPr sz="3200" spc="-254" dirty="0">
                <a:latin typeface="Arial"/>
                <a:cs typeface="Arial"/>
              </a:rPr>
              <a:t> </a:t>
            </a:r>
            <a:r>
              <a:rPr sz="3200" spc="-110" dirty="0">
                <a:latin typeface="WenQuanYi Micro Hei"/>
                <a:cs typeface="WenQuanYi Micro Hei"/>
              </a:rPr>
              <a:t>corelaţie</a:t>
            </a:r>
            <a:r>
              <a:rPr sz="3200" spc="-235" dirty="0">
                <a:latin typeface="WenQuanYi Micro Hei"/>
                <a:cs typeface="WenQuanYi Micro Hei"/>
              </a:rPr>
              <a:t> </a:t>
            </a:r>
            <a:r>
              <a:rPr sz="3200" spc="-100" dirty="0">
                <a:latin typeface="WenQuanYi Micro Hei"/>
                <a:cs typeface="WenQuanYi Micro Hei"/>
              </a:rPr>
              <a:t>foarte</a:t>
            </a:r>
            <a:r>
              <a:rPr sz="3200" spc="-210" dirty="0">
                <a:latin typeface="WenQuanYi Micro Hei"/>
                <a:cs typeface="WenQuanYi Micro Hei"/>
              </a:rPr>
              <a:t> </a:t>
            </a:r>
            <a:r>
              <a:rPr sz="3200" spc="-110" dirty="0">
                <a:latin typeface="WenQuanYi Micro Hei"/>
                <a:cs typeface="WenQuanYi Micro Hei"/>
              </a:rPr>
              <a:t>slabă,</a:t>
            </a:r>
            <a:r>
              <a:rPr sz="3200" spc="-210" dirty="0">
                <a:latin typeface="WenQuanYi Micro Hei"/>
                <a:cs typeface="WenQuanYi Micro Hei"/>
              </a:rPr>
              <a:t> </a:t>
            </a:r>
            <a:r>
              <a:rPr sz="3200" spc="-110" dirty="0">
                <a:latin typeface="WenQuanYi Micro Hei"/>
                <a:cs typeface="WenQuanYi Micro Hei"/>
              </a:rPr>
              <a:t>inexistentă</a:t>
            </a:r>
            <a:endParaRPr sz="3200">
              <a:latin typeface="WenQuanYi Micro Hei"/>
              <a:cs typeface="WenQuanYi Micro Hei"/>
            </a:endParaRPr>
          </a:p>
          <a:p>
            <a:pPr marL="332740" indent="-320040">
              <a:lnSpc>
                <a:spcPct val="100000"/>
              </a:lnSpc>
              <a:buClr>
                <a:srgbClr val="EFAC00"/>
              </a:buClr>
              <a:buSzPct val="79687"/>
              <a:buFont typeface="Arial"/>
              <a:buChar char=""/>
              <a:tabLst>
                <a:tab pos="332105" algn="l"/>
                <a:tab pos="332740" algn="l"/>
              </a:tabLst>
            </a:pPr>
            <a:r>
              <a:rPr sz="3200" spc="-45" dirty="0">
                <a:latin typeface="Carlito"/>
                <a:cs typeface="Carlito"/>
              </a:rPr>
              <a:t>r</a:t>
            </a:r>
            <a:r>
              <a:rPr sz="3200" spc="-90" dirty="0">
                <a:latin typeface="Carlito"/>
                <a:cs typeface="Carlito"/>
              </a:rPr>
              <a:t> </a:t>
            </a:r>
            <a:r>
              <a:rPr sz="3200" spc="-10" dirty="0">
                <a:latin typeface="WenQuanYi Micro Hei"/>
                <a:cs typeface="WenQuanYi Micro Hei"/>
              </a:rPr>
              <a:t>є</a:t>
            </a:r>
            <a:r>
              <a:rPr sz="3200" spc="-195" dirty="0">
                <a:latin typeface="WenQuanYi Micro Hei"/>
                <a:cs typeface="WenQuanYi Micro Hei"/>
              </a:rPr>
              <a:t> </a:t>
            </a:r>
            <a:r>
              <a:rPr sz="3200" spc="-50" dirty="0">
                <a:latin typeface="WenQuanYi Micro Hei"/>
                <a:cs typeface="WenQuanYi Micro Hei"/>
              </a:rPr>
              <a:t>[0.2;</a:t>
            </a:r>
            <a:r>
              <a:rPr sz="3200" spc="-195" dirty="0">
                <a:latin typeface="WenQuanYi Micro Hei"/>
                <a:cs typeface="WenQuanYi Micro Hei"/>
              </a:rPr>
              <a:t> </a:t>
            </a:r>
            <a:r>
              <a:rPr sz="3200" spc="-50" dirty="0">
                <a:latin typeface="WenQuanYi Micro Hei"/>
                <a:cs typeface="WenQuanYi Micro Hei"/>
              </a:rPr>
              <a:t>0.4]</a:t>
            </a:r>
            <a:r>
              <a:rPr sz="3200" spc="-185" dirty="0">
                <a:latin typeface="WenQuanYi Micro Hei"/>
                <a:cs typeface="WenQuanYi Micro Hei"/>
              </a:rPr>
              <a:t> </a:t>
            </a:r>
            <a:r>
              <a:rPr sz="3200" dirty="0">
                <a:latin typeface="Arial"/>
                <a:cs typeface="Arial"/>
              </a:rPr>
              <a:t>→</a:t>
            </a:r>
            <a:r>
              <a:rPr sz="3200" spc="-254" dirty="0">
                <a:latin typeface="Arial"/>
                <a:cs typeface="Arial"/>
              </a:rPr>
              <a:t> </a:t>
            </a:r>
            <a:r>
              <a:rPr sz="3200" spc="-110" dirty="0">
                <a:latin typeface="WenQuanYi Micro Hei"/>
                <a:cs typeface="WenQuanYi Micro Hei"/>
              </a:rPr>
              <a:t>corelaţie</a:t>
            </a:r>
            <a:r>
              <a:rPr sz="3200" spc="-215" dirty="0">
                <a:latin typeface="WenQuanYi Micro Hei"/>
                <a:cs typeface="WenQuanYi Micro Hei"/>
              </a:rPr>
              <a:t> </a:t>
            </a:r>
            <a:r>
              <a:rPr sz="3200" spc="-140" dirty="0">
                <a:latin typeface="WenQuanYi Micro Hei"/>
                <a:cs typeface="WenQuanYi Micro Hei"/>
              </a:rPr>
              <a:t>slabă</a:t>
            </a:r>
            <a:endParaRPr sz="3200">
              <a:latin typeface="WenQuanYi Micro Hei"/>
              <a:cs typeface="WenQuanYi Micro Hei"/>
            </a:endParaRPr>
          </a:p>
          <a:p>
            <a:pPr marL="332740" indent="-320040">
              <a:lnSpc>
                <a:spcPct val="100000"/>
              </a:lnSpc>
              <a:buClr>
                <a:srgbClr val="EFAC00"/>
              </a:buClr>
              <a:buSzPct val="79687"/>
              <a:buFont typeface="Arial"/>
              <a:buChar char=""/>
              <a:tabLst>
                <a:tab pos="332105" algn="l"/>
                <a:tab pos="332740" algn="l"/>
              </a:tabLst>
            </a:pPr>
            <a:r>
              <a:rPr sz="3200" spc="-45" dirty="0">
                <a:latin typeface="Carlito"/>
                <a:cs typeface="Carlito"/>
              </a:rPr>
              <a:t>r</a:t>
            </a:r>
            <a:r>
              <a:rPr sz="3200" spc="-90" dirty="0">
                <a:latin typeface="Carlito"/>
                <a:cs typeface="Carlito"/>
              </a:rPr>
              <a:t> </a:t>
            </a:r>
            <a:r>
              <a:rPr sz="3200" spc="-5" dirty="0">
                <a:latin typeface="WenQuanYi Micro Hei"/>
                <a:cs typeface="WenQuanYi Micro Hei"/>
              </a:rPr>
              <a:t>є</a:t>
            </a:r>
            <a:r>
              <a:rPr sz="3200" spc="-195" dirty="0">
                <a:latin typeface="WenQuanYi Micro Hei"/>
                <a:cs typeface="WenQuanYi Micro Hei"/>
              </a:rPr>
              <a:t> </a:t>
            </a:r>
            <a:r>
              <a:rPr sz="3200" spc="-45" dirty="0">
                <a:latin typeface="WenQuanYi Micro Hei"/>
                <a:cs typeface="WenQuanYi Micro Hei"/>
              </a:rPr>
              <a:t>[0.4;</a:t>
            </a:r>
            <a:r>
              <a:rPr sz="3200" spc="-195" dirty="0">
                <a:latin typeface="WenQuanYi Micro Hei"/>
                <a:cs typeface="WenQuanYi Micro Hei"/>
              </a:rPr>
              <a:t> </a:t>
            </a:r>
            <a:r>
              <a:rPr sz="3200" spc="-50" dirty="0">
                <a:latin typeface="WenQuanYi Micro Hei"/>
                <a:cs typeface="WenQuanYi Micro Hei"/>
              </a:rPr>
              <a:t>0.6]</a:t>
            </a:r>
            <a:r>
              <a:rPr sz="3200" spc="-185" dirty="0">
                <a:latin typeface="WenQuanYi Micro Hei"/>
                <a:cs typeface="WenQuanYi Micro Hei"/>
              </a:rPr>
              <a:t> </a:t>
            </a:r>
            <a:r>
              <a:rPr sz="3200" spc="5" dirty="0">
                <a:latin typeface="Arial"/>
                <a:cs typeface="Arial"/>
              </a:rPr>
              <a:t>→</a:t>
            </a:r>
            <a:r>
              <a:rPr sz="3200" spc="-260" dirty="0">
                <a:latin typeface="Arial"/>
                <a:cs typeface="Arial"/>
              </a:rPr>
              <a:t> </a:t>
            </a:r>
            <a:r>
              <a:rPr sz="3200" spc="-110" dirty="0">
                <a:latin typeface="WenQuanYi Micro Hei"/>
                <a:cs typeface="WenQuanYi Micro Hei"/>
              </a:rPr>
              <a:t>corelaţie</a:t>
            </a:r>
            <a:r>
              <a:rPr sz="3200" spc="-225" dirty="0">
                <a:latin typeface="WenQuanYi Micro Hei"/>
                <a:cs typeface="WenQuanYi Micro Hei"/>
              </a:rPr>
              <a:t> </a:t>
            </a:r>
            <a:r>
              <a:rPr sz="3200" spc="-125" dirty="0">
                <a:latin typeface="WenQuanYi Micro Hei"/>
                <a:cs typeface="WenQuanYi Micro Hei"/>
              </a:rPr>
              <a:t>rezonabilă</a:t>
            </a:r>
            <a:endParaRPr sz="3200">
              <a:latin typeface="WenQuanYi Micro Hei"/>
              <a:cs typeface="WenQuanYi Micro Hei"/>
            </a:endParaRPr>
          </a:p>
          <a:p>
            <a:pPr marL="332740" indent="-320040">
              <a:lnSpc>
                <a:spcPct val="100000"/>
              </a:lnSpc>
              <a:buClr>
                <a:srgbClr val="EFAC00"/>
              </a:buClr>
              <a:buSzPct val="79687"/>
              <a:buFont typeface="Arial"/>
              <a:buChar char=""/>
              <a:tabLst>
                <a:tab pos="332105" algn="l"/>
                <a:tab pos="332740" algn="l"/>
              </a:tabLst>
            </a:pPr>
            <a:r>
              <a:rPr sz="3200" spc="-45" dirty="0">
                <a:latin typeface="Carlito"/>
                <a:cs typeface="Carlito"/>
              </a:rPr>
              <a:t>r</a:t>
            </a:r>
            <a:r>
              <a:rPr sz="3200" spc="-90" dirty="0">
                <a:latin typeface="Carlito"/>
                <a:cs typeface="Carlito"/>
              </a:rPr>
              <a:t> </a:t>
            </a:r>
            <a:r>
              <a:rPr sz="3200" spc="-10" dirty="0">
                <a:latin typeface="WenQuanYi Micro Hei"/>
                <a:cs typeface="WenQuanYi Micro Hei"/>
              </a:rPr>
              <a:t>є</a:t>
            </a:r>
            <a:r>
              <a:rPr sz="3200" spc="-195" dirty="0">
                <a:latin typeface="WenQuanYi Micro Hei"/>
                <a:cs typeface="WenQuanYi Micro Hei"/>
              </a:rPr>
              <a:t> </a:t>
            </a:r>
            <a:r>
              <a:rPr sz="3200" spc="-40" dirty="0">
                <a:latin typeface="WenQuanYi Micro Hei"/>
                <a:cs typeface="WenQuanYi Micro Hei"/>
              </a:rPr>
              <a:t>[0.6;</a:t>
            </a:r>
            <a:r>
              <a:rPr sz="3200" spc="-195" dirty="0">
                <a:latin typeface="WenQuanYi Micro Hei"/>
                <a:cs typeface="WenQuanYi Micro Hei"/>
              </a:rPr>
              <a:t> </a:t>
            </a:r>
            <a:r>
              <a:rPr sz="3200" spc="-60" dirty="0">
                <a:latin typeface="WenQuanYi Micro Hei"/>
                <a:cs typeface="WenQuanYi Micro Hei"/>
              </a:rPr>
              <a:t>0.8]</a:t>
            </a:r>
            <a:r>
              <a:rPr sz="3200" spc="-170" dirty="0">
                <a:latin typeface="WenQuanYi Micro Hei"/>
                <a:cs typeface="WenQuanYi Micro Hei"/>
              </a:rPr>
              <a:t> </a:t>
            </a:r>
            <a:r>
              <a:rPr sz="3200" dirty="0">
                <a:latin typeface="Arial"/>
                <a:cs typeface="Arial"/>
              </a:rPr>
              <a:t>→</a:t>
            </a:r>
            <a:r>
              <a:rPr sz="3200" spc="-254" dirty="0">
                <a:latin typeface="Arial"/>
                <a:cs typeface="Arial"/>
              </a:rPr>
              <a:t> </a:t>
            </a:r>
            <a:r>
              <a:rPr sz="3200" spc="-110" dirty="0">
                <a:latin typeface="WenQuanYi Micro Hei"/>
                <a:cs typeface="WenQuanYi Micro Hei"/>
              </a:rPr>
              <a:t>corelaţie</a:t>
            </a:r>
            <a:r>
              <a:rPr sz="3200" spc="-215" dirty="0">
                <a:latin typeface="WenQuanYi Micro Hei"/>
                <a:cs typeface="WenQuanYi Micro Hei"/>
              </a:rPr>
              <a:t> </a:t>
            </a:r>
            <a:r>
              <a:rPr sz="3200" spc="-100" dirty="0">
                <a:latin typeface="WenQuanYi Micro Hei"/>
                <a:cs typeface="WenQuanYi Micro Hei"/>
              </a:rPr>
              <a:t>înalta</a:t>
            </a:r>
            <a:endParaRPr sz="3200">
              <a:latin typeface="WenQuanYi Micro Hei"/>
              <a:cs typeface="WenQuanYi Micro Hei"/>
            </a:endParaRPr>
          </a:p>
          <a:p>
            <a:pPr marL="332740" indent="-320040">
              <a:lnSpc>
                <a:spcPts val="3829"/>
              </a:lnSpc>
              <a:buClr>
                <a:srgbClr val="EFAC00"/>
              </a:buClr>
              <a:buSzPct val="79687"/>
              <a:buFont typeface="Arial"/>
              <a:buChar char=""/>
              <a:tabLst>
                <a:tab pos="332105" algn="l"/>
                <a:tab pos="332740" algn="l"/>
              </a:tabLst>
            </a:pPr>
            <a:r>
              <a:rPr sz="3200" spc="-45" dirty="0">
                <a:latin typeface="Carlito"/>
                <a:cs typeface="Carlito"/>
              </a:rPr>
              <a:t>r</a:t>
            </a:r>
            <a:r>
              <a:rPr sz="3200" spc="-90" dirty="0">
                <a:latin typeface="Carlito"/>
                <a:cs typeface="Carlito"/>
              </a:rPr>
              <a:t> </a:t>
            </a:r>
            <a:r>
              <a:rPr sz="3200" spc="-10" dirty="0">
                <a:latin typeface="WenQuanYi Micro Hei"/>
                <a:cs typeface="WenQuanYi Micro Hei"/>
              </a:rPr>
              <a:t>є</a:t>
            </a:r>
            <a:r>
              <a:rPr sz="3200" spc="-195" dirty="0">
                <a:latin typeface="WenQuanYi Micro Hei"/>
                <a:cs typeface="WenQuanYi Micro Hei"/>
              </a:rPr>
              <a:t> </a:t>
            </a:r>
            <a:r>
              <a:rPr sz="3200" spc="-45" dirty="0">
                <a:latin typeface="WenQuanYi Micro Hei"/>
                <a:cs typeface="WenQuanYi Micro Hei"/>
              </a:rPr>
              <a:t>[0.8;</a:t>
            </a:r>
            <a:r>
              <a:rPr sz="3200" spc="-204" dirty="0">
                <a:latin typeface="WenQuanYi Micro Hei"/>
                <a:cs typeface="WenQuanYi Micro Hei"/>
              </a:rPr>
              <a:t> </a:t>
            </a:r>
            <a:r>
              <a:rPr sz="3200" spc="-145" dirty="0">
                <a:latin typeface="WenQuanYi Micro Hei"/>
                <a:cs typeface="WenQuanYi Micro Hei"/>
              </a:rPr>
              <a:t>1]</a:t>
            </a:r>
            <a:r>
              <a:rPr sz="3200" spc="-185" dirty="0">
                <a:latin typeface="WenQuanYi Micro Hei"/>
                <a:cs typeface="WenQuanYi Micro Hei"/>
              </a:rPr>
              <a:t> </a:t>
            </a:r>
            <a:r>
              <a:rPr sz="3200" dirty="0">
                <a:latin typeface="Arial"/>
                <a:cs typeface="Arial"/>
              </a:rPr>
              <a:t>→</a:t>
            </a:r>
            <a:r>
              <a:rPr sz="3200" spc="-254" dirty="0">
                <a:latin typeface="Arial"/>
                <a:cs typeface="Arial"/>
              </a:rPr>
              <a:t> </a:t>
            </a:r>
            <a:r>
              <a:rPr sz="3200" spc="-110" dirty="0">
                <a:latin typeface="WenQuanYi Micro Hei"/>
                <a:cs typeface="WenQuanYi Micro Hei"/>
              </a:rPr>
              <a:t>corelaţie</a:t>
            </a:r>
            <a:r>
              <a:rPr sz="3200" spc="-229" dirty="0">
                <a:latin typeface="WenQuanYi Micro Hei"/>
                <a:cs typeface="WenQuanYi Micro Hei"/>
              </a:rPr>
              <a:t> </a:t>
            </a:r>
            <a:r>
              <a:rPr sz="3200" spc="-100" dirty="0">
                <a:latin typeface="WenQuanYi Micro Hei"/>
                <a:cs typeface="WenQuanYi Micro Hei"/>
              </a:rPr>
              <a:t>foarte</a:t>
            </a:r>
            <a:r>
              <a:rPr sz="3200" spc="-210" dirty="0">
                <a:latin typeface="WenQuanYi Micro Hei"/>
                <a:cs typeface="WenQuanYi Micro Hei"/>
              </a:rPr>
              <a:t> </a:t>
            </a:r>
            <a:r>
              <a:rPr sz="3200" spc="-100" dirty="0">
                <a:latin typeface="WenQuanYi Micro Hei"/>
                <a:cs typeface="WenQuanYi Micro Hei"/>
              </a:rPr>
              <a:t>înaltă</a:t>
            </a:r>
            <a:r>
              <a:rPr sz="3200" spc="-210" dirty="0">
                <a:latin typeface="WenQuanYi Micro Hei"/>
                <a:cs typeface="WenQuanYi Micro Hei"/>
              </a:rPr>
              <a:t> </a:t>
            </a:r>
            <a:r>
              <a:rPr sz="3200" spc="85" dirty="0">
                <a:latin typeface="Carlito"/>
                <a:cs typeface="Carlito"/>
              </a:rPr>
              <a:t>-</a:t>
            </a:r>
            <a:r>
              <a:rPr sz="3200" spc="-85" dirty="0">
                <a:latin typeface="Carlito"/>
                <a:cs typeface="Carlito"/>
              </a:rPr>
              <a:t> </a:t>
            </a:r>
            <a:r>
              <a:rPr sz="3200" spc="-105" dirty="0">
                <a:latin typeface="WenQuanYi Micro Hei"/>
                <a:cs typeface="WenQuanYi Micro Hei"/>
              </a:rPr>
              <a:t>relaţie</a:t>
            </a:r>
            <a:endParaRPr sz="3200">
              <a:latin typeface="WenQuanYi Micro Hei"/>
              <a:cs typeface="WenQuanYi Micro Hei"/>
            </a:endParaRPr>
          </a:p>
          <a:p>
            <a:pPr marL="332740" indent="-320040">
              <a:lnSpc>
                <a:spcPts val="3829"/>
              </a:lnSpc>
              <a:buClr>
                <a:srgbClr val="EFAC00"/>
              </a:buClr>
              <a:buSzPct val="79687"/>
              <a:buFont typeface="Arial"/>
              <a:buChar char=""/>
              <a:tabLst>
                <a:tab pos="332105" algn="l"/>
                <a:tab pos="332740" algn="l"/>
              </a:tabLst>
            </a:pPr>
            <a:r>
              <a:rPr sz="3200" spc="-105" dirty="0">
                <a:latin typeface="WenQuanYi Micro Hei"/>
                <a:cs typeface="WenQuanYi Micro Hei"/>
              </a:rPr>
              <a:t>foarte</a:t>
            </a:r>
            <a:r>
              <a:rPr sz="3200" spc="-635" dirty="0">
                <a:latin typeface="WenQuanYi Micro Hei"/>
                <a:cs typeface="WenQuanYi Micro Hei"/>
              </a:rPr>
              <a:t> </a:t>
            </a:r>
            <a:r>
              <a:rPr sz="3200" spc="-130" dirty="0">
                <a:latin typeface="WenQuanYi Micro Hei"/>
                <a:cs typeface="WenQuanYi Micro Hei"/>
              </a:rPr>
              <a:t>strînsă </a:t>
            </a:r>
            <a:r>
              <a:rPr sz="3200" spc="-114" dirty="0">
                <a:latin typeface="WenQuanYi Micro Hei"/>
                <a:cs typeface="WenQuanYi Micro Hei"/>
              </a:rPr>
              <a:t>între </a:t>
            </a:r>
            <a:r>
              <a:rPr sz="3200" spc="-120" dirty="0">
                <a:latin typeface="WenQuanYi Micro Hei"/>
                <a:cs typeface="WenQuanYi Micro Hei"/>
              </a:rPr>
              <a:t>variabile </a:t>
            </a:r>
            <a:r>
              <a:rPr sz="3200" spc="-175" dirty="0">
                <a:latin typeface="WenQuanYi Micro Hei"/>
                <a:cs typeface="WenQuanYi Micro Hei"/>
              </a:rPr>
              <a:t>sau </a:t>
            </a:r>
            <a:r>
              <a:rPr sz="3200" spc="-155" dirty="0">
                <a:latin typeface="WenQuanYi Micro Hei"/>
                <a:cs typeface="WenQuanYi Micro Hei"/>
              </a:rPr>
              <a:t>eroare </a:t>
            </a:r>
            <a:r>
              <a:rPr sz="3200" spc="-140" dirty="0">
                <a:latin typeface="WenQuanYi Micro Hei"/>
                <a:cs typeface="WenQuanYi Micro Hei"/>
              </a:rPr>
              <a:t>de </a:t>
            </a:r>
            <a:r>
              <a:rPr sz="3200" spc="-120" dirty="0">
                <a:latin typeface="WenQuanYi Micro Hei"/>
                <a:cs typeface="WenQuanYi Micro Hei"/>
              </a:rPr>
              <a:t>calcul</a:t>
            </a:r>
            <a:endParaRPr sz="3200">
              <a:latin typeface="WenQuanYi Micro Hei"/>
              <a:cs typeface="WenQuanYi Micro Hei"/>
            </a:endParaRPr>
          </a:p>
        </p:txBody>
      </p:sp>
      <p:sp>
        <p:nvSpPr>
          <p:cNvPr id="4" name="object 4"/>
          <p:cNvSpPr/>
          <p:nvPr/>
        </p:nvSpPr>
        <p:spPr>
          <a:xfrm>
            <a:off x="7740395" y="1700783"/>
            <a:ext cx="999744" cy="11902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9787" y="565391"/>
            <a:ext cx="4168902" cy="54636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9831" y="1629155"/>
            <a:ext cx="5476875" cy="364845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02437" y="1800225"/>
            <a:ext cx="8327390" cy="4092575"/>
          </a:xfrm>
          <a:prstGeom prst="rect">
            <a:avLst/>
          </a:prstGeom>
        </p:spPr>
        <p:txBody>
          <a:bodyPr vert="horz" wrap="square" lIns="0" tIns="12700" rIns="0" bIns="0" rtlCol="0">
            <a:spAutoFit/>
          </a:bodyPr>
          <a:lstStyle/>
          <a:p>
            <a:pPr marL="5485765" marR="5080">
              <a:lnSpc>
                <a:spcPct val="100000"/>
              </a:lnSpc>
              <a:spcBef>
                <a:spcPts val="100"/>
              </a:spcBef>
            </a:pPr>
            <a:r>
              <a:rPr sz="1800" spc="-5" dirty="0">
                <a:latin typeface="Arial"/>
                <a:cs typeface="Arial"/>
              </a:rPr>
              <a:t>Există cazuri când  </a:t>
            </a:r>
            <a:r>
              <a:rPr sz="1800" spc="-10" dirty="0">
                <a:latin typeface="Arial"/>
                <a:cs typeface="Arial"/>
              </a:rPr>
              <a:t>dependenţa </a:t>
            </a:r>
            <a:r>
              <a:rPr sz="1800" spc="-5" dirty="0">
                <a:latin typeface="Arial"/>
                <a:cs typeface="Arial"/>
              </a:rPr>
              <a:t>între un </a:t>
            </a:r>
            <a:r>
              <a:rPr sz="1800" spc="-10" dirty="0">
                <a:latin typeface="Arial"/>
                <a:cs typeface="Arial"/>
              </a:rPr>
              <a:t>efect </a:t>
            </a:r>
            <a:r>
              <a:rPr sz="1800" spc="-5" dirty="0">
                <a:latin typeface="Arial"/>
                <a:cs typeface="Arial"/>
              </a:rPr>
              <a:t>şi  </a:t>
            </a:r>
            <a:r>
              <a:rPr sz="1800" dirty="0">
                <a:latin typeface="Arial"/>
                <a:cs typeface="Arial"/>
              </a:rPr>
              <a:t>o </a:t>
            </a:r>
            <a:r>
              <a:rPr sz="1800" spc="-5" dirty="0">
                <a:latin typeface="Arial"/>
                <a:cs typeface="Arial"/>
              </a:rPr>
              <a:t>cauză, </a:t>
            </a:r>
            <a:r>
              <a:rPr sz="1800" dirty="0">
                <a:latin typeface="Arial"/>
                <a:cs typeface="Arial"/>
              </a:rPr>
              <a:t>sau în </a:t>
            </a:r>
            <a:r>
              <a:rPr sz="1800" spc="-5" dirty="0">
                <a:latin typeface="Arial"/>
                <a:cs typeface="Arial"/>
              </a:rPr>
              <a:t>general  </a:t>
            </a:r>
            <a:r>
              <a:rPr sz="1800" dirty="0">
                <a:latin typeface="Arial"/>
                <a:cs typeface="Arial"/>
              </a:rPr>
              <a:t>între </a:t>
            </a:r>
            <a:r>
              <a:rPr sz="1800" spc="-5" dirty="0">
                <a:latin typeface="Arial"/>
                <a:cs typeface="Arial"/>
              </a:rPr>
              <a:t>doi parametri nu </a:t>
            </a:r>
            <a:r>
              <a:rPr sz="1800" dirty="0">
                <a:latin typeface="Arial"/>
                <a:cs typeface="Arial"/>
              </a:rPr>
              <a:t>este  </a:t>
            </a:r>
            <a:r>
              <a:rPr sz="1800" spc="-10" dirty="0">
                <a:latin typeface="Arial"/>
                <a:cs typeface="Arial"/>
              </a:rPr>
              <a:t>liniară.</a:t>
            </a:r>
            <a:endParaRPr sz="1800">
              <a:latin typeface="Arial"/>
              <a:cs typeface="Arial"/>
            </a:endParaRPr>
          </a:p>
          <a:p>
            <a:pPr marL="5629910" marR="111760">
              <a:lnSpc>
                <a:spcPct val="100000"/>
              </a:lnSpc>
              <a:spcBef>
                <a:spcPts val="715"/>
              </a:spcBef>
            </a:pPr>
            <a:r>
              <a:rPr sz="1800" spc="-5" dirty="0">
                <a:latin typeface="Arial"/>
                <a:cs typeface="Arial"/>
              </a:rPr>
              <a:t>Dacă </a:t>
            </a:r>
            <a:r>
              <a:rPr sz="1800" dirty="0">
                <a:latin typeface="Arial"/>
                <a:cs typeface="Arial"/>
              </a:rPr>
              <a:t>o </a:t>
            </a:r>
            <a:r>
              <a:rPr sz="1800" spc="-145" dirty="0">
                <a:latin typeface="Arial"/>
                <a:cs typeface="Arial"/>
              </a:rPr>
              <a:t>ecuație </a:t>
            </a:r>
            <a:r>
              <a:rPr sz="1800" spc="-5" dirty="0">
                <a:latin typeface="Arial"/>
                <a:cs typeface="Arial"/>
              </a:rPr>
              <a:t>de  regresie nu respectă  regulile pentru un model  </a:t>
            </a:r>
            <a:r>
              <a:rPr sz="1800" spc="-20" dirty="0">
                <a:latin typeface="Arial"/>
                <a:cs typeface="Arial"/>
              </a:rPr>
              <a:t>liniar, </a:t>
            </a:r>
            <a:r>
              <a:rPr sz="1800" spc="-5" dirty="0">
                <a:latin typeface="Arial"/>
                <a:cs typeface="Arial"/>
              </a:rPr>
              <a:t>atunci trebuie </a:t>
            </a:r>
            <a:r>
              <a:rPr sz="1800" dirty="0">
                <a:latin typeface="Arial"/>
                <a:cs typeface="Arial"/>
              </a:rPr>
              <a:t>să fie  </a:t>
            </a:r>
            <a:r>
              <a:rPr sz="1800" spc="-5" dirty="0">
                <a:latin typeface="Arial"/>
                <a:cs typeface="Arial"/>
              </a:rPr>
              <a:t>un model </a:t>
            </a:r>
            <a:r>
              <a:rPr sz="1800" spc="-20" dirty="0">
                <a:latin typeface="Arial"/>
                <a:cs typeface="Arial"/>
              </a:rPr>
              <a:t>neliniar.</a:t>
            </a:r>
            <a:endParaRPr sz="1800">
              <a:latin typeface="Arial"/>
              <a:cs typeface="Arial"/>
            </a:endParaRPr>
          </a:p>
          <a:p>
            <a:pPr>
              <a:lnSpc>
                <a:spcPct val="100000"/>
              </a:lnSpc>
            </a:pPr>
            <a:endParaRPr sz="2000">
              <a:latin typeface="Arial"/>
              <a:cs typeface="Arial"/>
            </a:endParaRPr>
          </a:p>
          <a:p>
            <a:pPr>
              <a:lnSpc>
                <a:spcPct val="100000"/>
              </a:lnSpc>
              <a:spcBef>
                <a:spcPts val="35"/>
              </a:spcBef>
            </a:pPr>
            <a:endParaRPr sz="2650">
              <a:latin typeface="Arial"/>
              <a:cs typeface="Arial"/>
            </a:endParaRPr>
          </a:p>
          <a:p>
            <a:pPr marL="12700" marR="711200">
              <a:lnSpc>
                <a:spcPct val="100000"/>
              </a:lnSpc>
            </a:pPr>
            <a:r>
              <a:rPr sz="1800" spc="-5" dirty="0">
                <a:latin typeface="Arial"/>
                <a:cs typeface="Arial"/>
              </a:rPr>
              <a:t>Exemplul de regresie de mai </a:t>
            </a:r>
            <a:r>
              <a:rPr sz="1800" dirty="0">
                <a:latin typeface="Arial"/>
                <a:cs typeface="Arial"/>
              </a:rPr>
              <a:t>sus </a:t>
            </a:r>
            <a:r>
              <a:rPr sz="1800" spc="-5" dirty="0">
                <a:latin typeface="Arial"/>
                <a:cs typeface="Arial"/>
              </a:rPr>
              <a:t>modelează </a:t>
            </a:r>
            <a:r>
              <a:rPr sz="1800" spc="-140" dirty="0">
                <a:latin typeface="Arial"/>
                <a:cs typeface="Arial"/>
              </a:rPr>
              <a:t>relația </a:t>
            </a:r>
            <a:r>
              <a:rPr sz="1800" spc="-5" dirty="0">
                <a:latin typeface="Arial"/>
                <a:cs typeface="Arial"/>
              </a:rPr>
              <a:t>dintre </a:t>
            </a:r>
            <a:r>
              <a:rPr sz="1800" spc="-10" dirty="0">
                <a:latin typeface="Arial"/>
                <a:cs typeface="Arial"/>
              </a:rPr>
              <a:t>indicele </a:t>
            </a:r>
            <a:r>
              <a:rPr sz="1800" spc="-5" dirty="0">
                <a:latin typeface="Arial"/>
                <a:cs typeface="Arial"/>
              </a:rPr>
              <a:t>de </a:t>
            </a:r>
            <a:r>
              <a:rPr sz="1800" spc="-70" dirty="0">
                <a:latin typeface="Arial"/>
                <a:cs typeface="Arial"/>
              </a:rPr>
              <a:t>masă  </a:t>
            </a:r>
            <a:r>
              <a:rPr sz="1800" spc="-5" dirty="0">
                <a:latin typeface="Arial"/>
                <a:cs typeface="Arial"/>
              </a:rPr>
              <a:t>corporală </a:t>
            </a:r>
            <a:r>
              <a:rPr sz="1800" dirty="0">
                <a:latin typeface="Arial"/>
                <a:cs typeface="Arial"/>
              </a:rPr>
              <a:t>(IMC) </a:t>
            </a:r>
            <a:r>
              <a:rPr sz="1800" spc="-285" dirty="0">
                <a:latin typeface="Arial"/>
                <a:cs typeface="Arial"/>
              </a:rPr>
              <a:t>și </a:t>
            </a:r>
            <a:r>
              <a:rPr sz="1800" spc="-5" dirty="0">
                <a:latin typeface="Arial"/>
                <a:cs typeface="Arial"/>
              </a:rPr>
              <a:t>procentul de grăsime</a:t>
            </a:r>
            <a:r>
              <a:rPr sz="1800" spc="95" dirty="0">
                <a:latin typeface="Arial"/>
                <a:cs typeface="Arial"/>
              </a:rPr>
              <a:t> </a:t>
            </a:r>
            <a:r>
              <a:rPr sz="1800" spc="-5" dirty="0">
                <a:latin typeface="Arial"/>
                <a:cs typeface="Arial"/>
              </a:rPr>
              <a:t>corporală.</a:t>
            </a:r>
            <a:endParaRPr sz="1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752600"/>
            <a:ext cx="8638794" cy="822210"/>
          </a:xfrm>
          <a:prstGeom prst="rect">
            <a:avLst/>
          </a:prstGeom>
          <a:blipFill>
            <a:blip r:embed="rId2" cstate="print"/>
            <a:stretch>
              <a:fillRect/>
            </a:stretch>
          </a:blipFill>
          <a:ln>
            <a:solidFill>
              <a:srgbClr val="FF0000"/>
            </a:solidFill>
          </a:ln>
        </p:spPr>
        <p:txBody>
          <a:bodyPr wrap="square" lIns="0" tIns="0" rIns="0" bIns="0" rtlCol="0"/>
          <a:lstStyle/>
          <a:p>
            <a:endParaRPr dirty="0">
              <a:solidFill>
                <a:srgbClr val="FF00FF"/>
              </a:solidFill>
            </a:endParaRPr>
          </a:p>
        </p:txBody>
      </p:sp>
      <p:sp>
        <p:nvSpPr>
          <p:cNvPr id="12" name="object 12"/>
          <p:cNvSpPr txBox="1"/>
          <p:nvPr/>
        </p:nvSpPr>
        <p:spPr>
          <a:xfrm>
            <a:off x="533400" y="3048000"/>
            <a:ext cx="8229600" cy="2343590"/>
          </a:xfrm>
          <a:prstGeom prst="rect">
            <a:avLst/>
          </a:prstGeom>
        </p:spPr>
        <p:txBody>
          <a:bodyPr vert="horz" wrap="square" lIns="0" tIns="12065" rIns="0" bIns="0" rtlCol="0">
            <a:spAutoFit/>
          </a:bodyPr>
          <a:lstStyle/>
          <a:p>
            <a:pPr marL="12700">
              <a:lnSpc>
                <a:spcPts val="3910"/>
              </a:lnSpc>
              <a:spcBef>
                <a:spcPts val="95"/>
              </a:spcBef>
            </a:pPr>
            <a:r>
              <a:rPr sz="3400" b="1" spc="-135" dirty="0">
                <a:solidFill>
                  <a:srgbClr val="FF0000"/>
                </a:solidFill>
                <a:latin typeface="Trebuchet MS"/>
                <a:cs typeface="Trebuchet MS"/>
              </a:rPr>
              <a:t>Corelaţia </a:t>
            </a:r>
            <a:r>
              <a:rPr sz="3400" spc="-125" dirty="0">
                <a:latin typeface="WenQuanYi Micro Hei"/>
                <a:cs typeface="WenQuanYi Micro Hei"/>
              </a:rPr>
              <a:t>arată </a:t>
            </a:r>
            <a:r>
              <a:rPr sz="3400" spc="-70" dirty="0">
                <a:latin typeface="WenQuanYi Micro Hei"/>
                <a:cs typeface="WenQuanYi Micro Hei"/>
              </a:rPr>
              <a:t>cât </a:t>
            </a:r>
            <a:r>
              <a:rPr sz="3400" spc="-155" dirty="0">
                <a:latin typeface="WenQuanYi Micro Hei"/>
                <a:cs typeface="WenQuanYi Micro Hei"/>
              </a:rPr>
              <a:t>de </a:t>
            </a:r>
            <a:r>
              <a:rPr sz="3400" spc="-150" dirty="0" err="1">
                <a:latin typeface="WenQuanYi Micro Hei"/>
                <a:cs typeface="WenQuanYi Micro Hei"/>
              </a:rPr>
              <a:t>puternică</a:t>
            </a:r>
            <a:r>
              <a:rPr sz="3400" spc="-625" dirty="0">
                <a:latin typeface="WenQuanYi Micro Hei"/>
                <a:cs typeface="WenQuanYi Micro Hei"/>
              </a:rPr>
              <a:t> </a:t>
            </a:r>
            <a:r>
              <a:rPr lang="ro-MO" sz="3400" spc="-625" dirty="0" smtClean="0">
                <a:latin typeface="WenQuanYi Micro Hei"/>
                <a:cs typeface="WenQuanYi Micro Hei"/>
              </a:rPr>
              <a:t> </a:t>
            </a:r>
            <a:r>
              <a:rPr sz="3400" spc="-100" dirty="0" err="1" smtClean="0">
                <a:latin typeface="WenQuanYi Micro Hei"/>
                <a:cs typeface="WenQuanYi Micro Hei"/>
              </a:rPr>
              <a:t>este</a:t>
            </a:r>
            <a:endParaRPr sz="3400" dirty="0">
              <a:latin typeface="WenQuanYi Micro Hei"/>
              <a:cs typeface="WenQuanYi Micro Hei"/>
            </a:endParaRPr>
          </a:p>
          <a:p>
            <a:pPr marL="12700">
              <a:lnSpc>
                <a:spcPts val="3910"/>
              </a:lnSpc>
            </a:pPr>
            <a:r>
              <a:rPr sz="3400" spc="-100" dirty="0">
                <a:latin typeface="WenQuanYi Micro Hei"/>
                <a:cs typeface="WenQuanYi Micro Hei"/>
              </a:rPr>
              <a:t>legătura, </a:t>
            </a:r>
            <a:r>
              <a:rPr sz="3400" spc="-150" dirty="0">
                <a:latin typeface="WenQuanYi Micro Hei"/>
                <a:cs typeface="WenQuanYi Micro Hei"/>
              </a:rPr>
              <a:t>dependenţa </a:t>
            </a:r>
            <a:r>
              <a:rPr sz="3400" spc="-135" dirty="0">
                <a:latin typeface="WenQuanYi Micro Hei"/>
                <a:cs typeface="WenQuanYi Micro Hei"/>
              </a:rPr>
              <a:t>dintre</a:t>
            </a:r>
            <a:r>
              <a:rPr sz="3400" spc="-355" dirty="0">
                <a:latin typeface="WenQuanYi Micro Hei"/>
                <a:cs typeface="WenQuanYi Micro Hei"/>
              </a:rPr>
              <a:t> </a:t>
            </a:r>
            <a:r>
              <a:rPr sz="3400" spc="-114" dirty="0">
                <a:latin typeface="WenQuanYi Micro Hei"/>
                <a:cs typeface="WenQuanYi Micro Hei"/>
              </a:rPr>
              <a:t>variabile.</a:t>
            </a:r>
            <a:endParaRPr sz="3400" dirty="0">
              <a:latin typeface="WenQuanYi Micro Hei"/>
              <a:cs typeface="WenQuanYi Micro Hei"/>
            </a:endParaRPr>
          </a:p>
          <a:p>
            <a:pPr>
              <a:lnSpc>
                <a:spcPct val="100000"/>
              </a:lnSpc>
              <a:spcBef>
                <a:spcPts val="60"/>
              </a:spcBef>
            </a:pPr>
            <a:endParaRPr sz="2400" dirty="0">
              <a:latin typeface="WenQuanYi Micro Hei"/>
              <a:cs typeface="WenQuanYi Micro Hei"/>
            </a:endParaRPr>
          </a:p>
          <a:p>
            <a:pPr marL="12700" marR="5080">
              <a:lnSpc>
                <a:spcPts val="3740"/>
              </a:lnSpc>
            </a:pPr>
            <a:r>
              <a:rPr lang="en-US" sz="3400" b="1" spc="-105" dirty="0" err="1" smtClean="0">
                <a:solidFill>
                  <a:srgbClr val="0000CC"/>
                </a:solidFill>
                <a:latin typeface="Trebuchet MS"/>
                <a:cs typeface="Trebuchet MS"/>
              </a:rPr>
              <a:t>Regresia</a:t>
            </a:r>
            <a:r>
              <a:rPr lang="ro-MO" sz="3400" b="1" spc="-105" dirty="0" smtClean="0">
                <a:solidFill>
                  <a:srgbClr val="0000CC"/>
                </a:solidFill>
                <a:latin typeface="Trebuchet MS"/>
                <a:cs typeface="Trebuchet MS"/>
              </a:rPr>
              <a:t> </a:t>
            </a:r>
            <a:r>
              <a:rPr sz="3400" spc="-114" dirty="0" err="1" smtClean="0">
                <a:latin typeface="WenQuanYi Micro Hei"/>
                <a:cs typeface="WenQuanYi Micro Hei"/>
              </a:rPr>
              <a:t>ajută</a:t>
            </a:r>
            <a:r>
              <a:rPr sz="3400" spc="-114" dirty="0" smtClean="0">
                <a:latin typeface="WenQuanYi Micro Hei"/>
                <a:cs typeface="WenQuanYi Micro Hei"/>
              </a:rPr>
              <a:t> </a:t>
            </a:r>
            <a:r>
              <a:rPr sz="3400" spc="-155" dirty="0">
                <a:latin typeface="WenQuanYi Micro Hei"/>
                <a:cs typeface="WenQuanYi Micro Hei"/>
              </a:rPr>
              <a:t>în </a:t>
            </a:r>
            <a:r>
              <a:rPr sz="3400" spc="-140" dirty="0">
                <a:latin typeface="WenQuanYi Micro Hei"/>
                <a:cs typeface="WenQuanYi Micro Hei"/>
              </a:rPr>
              <a:t>explicarea </a:t>
            </a:r>
            <a:r>
              <a:rPr sz="3400" spc="-130" dirty="0">
                <a:latin typeface="WenQuanYi Micro Hei"/>
                <a:cs typeface="WenQuanYi Micro Hei"/>
              </a:rPr>
              <a:t>şi</a:t>
            </a:r>
            <a:r>
              <a:rPr sz="3400" spc="-575" dirty="0">
                <a:latin typeface="WenQuanYi Micro Hei"/>
                <a:cs typeface="WenQuanYi Micro Hei"/>
              </a:rPr>
              <a:t> </a:t>
            </a:r>
            <a:r>
              <a:rPr sz="3400" spc="-140" dirty="0">
                <a:latin typeface="WenQuanYi Micro Hei"/>
                <a:cs typeface="WenQuanYi Micro Hei"/>
              </a:rPr>
              <a:t>previzionarea  </a:t>
            </a:r>
            <a:r>
              <a:rPr sz="3400" spc="-20" dirty="0" err="1">
                <a:latin typeface="Carlito"/>
                <a:cs typeface="Carlito"/>
              </a:rPr>
              <a:t>unui</a:t>
            </a:r>
            <a:r>
              <a:rPr sz="3400" spc="-20" dirty="0">
                <a:latin typeface="Carlito"/>
                <a:cs typeface="Carlito"/>
              </a:rPr>
              <a:t> </a:t>
            </a:r>
            <a:r>
              <a:rPr sz="3400" spc="20" dirty="0" smtClean="0">
                <a:latin typeface="Carlito"/>
                <a:cs typeface="Carlito"/>
              </a:rPr>
              <a:t>factor </a:t>
            </a:r>
            <a:r>
              <a:rPr sz="3400" spc="5" dirty="0">
                <a:latin typeface="Carlito"/>
                <a:cs typeface="Carlito"/>
              </a:rPr>
              <a:t>pe </a:t>
            </a:r>
            <a:r>
              <a:rPr sz="3400" spc="65" dirty="0">
                <a:latin typeface="Carlito"/>
                <a:cs typeface="Carlito"/>
              </a:rPr>
              <a:t>baza</a:t>
            </a:r>
            <a:r>
              <a:rPr sz="3400" spc="-565" dirty="0">
                <a:latin typeface="Carlito"/>
                <a:cs typeface="Carlito"/>
              </a:rPr>
              <a:t> </a:t>
            </a:r>
            <a:r>
              <a:rPr sz="3400" spc="10" dirty="0">
                <a:latin typeface="Carlito"/>
                <a:cs typeface="Carlito"/>
              </a:rPr>
              <a:t>valorii </a:t>
            </a:r>
            <a:r>
              <a:rPr sz="3400" spc="15" dirty="0">
                <a:latin typeface="Carlito"/>
                <a:cs typeface="Carlito"/>
              </a:rPr>
              <a:t>altuia </a:t>
            </a:r>
            <a:r>
              <a:rPr sz="3400" spc="10" dirty="0">
                <a:latin typeface="Carlito"/>
                <a:cs typeface="Carlito"/>
              </a:rPr>
              <a:t>(altora).</a:t>
            </a:r>
            <a:endParaRPr sz="3400" dirty="0">
              <a:latin typeface="Carlito"/>
              <a:cs typeface="Carli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6740" y="557783"/>
            <a:ext cx="6546342" cy="54178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1000" y="1590947"/>
            <a:ext cx="8534400" cy="1011431"/>
          </a:xfrm>
          <a:prstGeom prst="rect">
            <a:avLst/>
          </a:prstGeom>
        </p:spPr>
        <p:txBody>
          <a:bodyPr vert="horz" wrap="square" lIns="0" tIns="17145" rIns="0" bIns="0" rtlCol="0">
            <a:spAutoFit/>
          </a:bodyPr>
          <a:lstStyle/>
          <a:p>
            <a:pPr marL="332740" marR="5080" indent="-320040" algn="l">
              <a:lnSpc>
                <a:spcPct val="98800"/>
              </a:lnSpc>
              <a:spcBef>
                <a:spcPts val="135"/>
              </a:spcBef>
              <a:buClr>
                <a:srgbClr val="EFAC00"/>
              </a:buClr>
              <a:buSzPct val="79166"/>
              <a:buFont typeface="Arial" pitchFamily="34" charset="0"/>
              <a:buChar char="•"/>
              <a:tabLst>
                <a:tab pos="332105" algn="l"/>
                <a:tab pos="332740" algn="l"/>
              </a:tabLst>
            </a:pPr>
            <a:r>
              <a:rPr sz="2000" spc="-10" dirty="0"/>
              <a:t>Există </a:t>
            </a:r>
            <a:r>
              <a:rPr sz="2000" dirty="0"/>
              <a:t>situaţii în </a:t>
            </a:r>
            <a:r>
              <a:rPr sz="2000" spc="-5" dirty="0"/>
              <a:t>care este util </a:t>
            </a:r>
            <a:r>
              <a:rPr sz="2000" dirty="0"/>
              <a:t>să </a:t>
            </a:r>
            <a:r>
              <a:rPr sz="2000" spc="-5" dirty="0"/>
              <a:t>considerăm </a:t>
            </a:r>
            <a:r>
              <a:rPr sz="2000" spc="-10" dirty="0"/>
              <a:t>dependenţa </a:t>
            </a:r>
            <a:r>
              <a:rPr sz="2000" spc="-5" dirty="0"/>
              <a:t>unui  parametru de </a:t>
            </a:r>
            <a:r>
              <a:rPr lang="en-US" sz="2000" spc="-5" dirty="0" smtClean="0"/>
              <a:t/>
            </a:r>
            <a:br>
              <a:rPr lang="en-US" sz="2000" spc="-5" dirty="0" smtClean="0"/>
            </a:br>
            <a:r>
              <a:rPr sz="2000" spc="-5" dirty="0" err="1" smtClean="0"/>
              <a:t>două</a:t>
            </a:r>
            <a:r>
              <a:rPr sz="2000" spc="-5" dirty="0" smtClean="0"/>
              <a:t> </a:t>
            </a:r>
            <a:r>
              <a:rPr sz="2000" dirty="0"/>
              <a:t>sau </a:t>
            </a:r>
            <a:r>
              <a:rPr sz="2000" spc="-5" dirty="0"/>
              <a:t>chiar </a:t>
            </a:r>
            <a:r>
              <a:rPr sz="2000" dirty="0"/>
              <a:t>mai </a:t>
            </a:r>
            <a:r>
              <a:rPr sz="2000" spc="-5" dirty="0"/>
              <a:t>mulţi parametri  </a:t>
            </a:r>
            <a:r>
              <a:rPr sz="2000" spc="-10" dirty="0"/>
              <a:t>independenţi.</a:t>
            </a:r>
          </a:p>
          <a:p>
            <a:pPr marL="332740" marR="600710" indent="-320040" algn="l">
              <a:lnSpc>
                <a:spcPts val="2810"/>
              </a:lnSpc>
              <a:spcBef>
                <a:spcPts val="220"/>
              </a:spcBef>
              <a:buClr>
                <a:srgbClr val="EFAC00"/>
              </a:buClr>
              <a:buSzPct val="79166"/>
              <a:buFont typeface="Arial" pitchFamily="34" charset="0"/>
              <a:buChar char="•"/>
              <a:tabLst>
                <a:tab pos="332105" algn="l"/>
                <a:tab pos="332740" algn="l"/>
              </a:tabLst>
            </a:pPr>
            <a:r>
              <a:rPr sz="2000" spc="-5" dirty="0"/>
              <a:t>Şi </a:t>
            </a:r>
            <a:r>
              <a:rPr sz="2000" dirty="0"/>
              <a:t>în </a:t>
            </a:r>
            <a:r>
              <a:rPr sz="2000" spc="-5" dirty="0"/>
              <a:t>acest </a:t>
            </a:r>
            <a:r>
              <a:rPr sz="2000" dirty="0"/>
              <a:t>caz, </a:t>
            </a:r>
            <a:r>
              <a:rPr sz="2000" spc="-5" dirty="0"/>
              <a:t>Metoda Celor </a:t>
            </a:r>
            <a:r>
              <a:rPr sz="2000" dirty="0"/>
              <a:t>Mai </a:t>
            </a:r>
            <a:r>
              <a:rPr sz="2000" spc="-5" dirty="0"/>
              <a:t>Mici Pătrate este de un  preţios</a:t>
            </a:r>
            <a:r>
              <a:rPr sz="2000" spc="-10" dirty="0"/>
              <a:t> </a:t>
            </a:r>
            <a:r>
              <a:rPr sz="2000" spc="-25" dirty="0"/>
              <a:t>ajutor.</a:t>
            </a:r>
          </a:p>
        </p:txBody>
      </p:sp>
      <p:sp>
        <p:nvSpPr>
          <p:cNvPr id="4" name="object 4"/>
          <p:cNvSpPr/>
          <p:nvPr/>
        </p:nvSpPr>
        <p:spPr>
          <a:xfrm>
            <a:off x="2394204" y="3717035"/>
            <a:ext cx="4187952" cy="5760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19684" y="3376421"/>
            <a:ext cx="8702675" cy="2870016"/>
          </a:xfrm>
          <a:prstGeom prst="rect">
            <a:avLst/>
          </a:prstGeom>
        </p:spPr>
        <p:txBody>
          <a:bodyPr vert="horz" wrap="square" lIns="0" tIns="12700" rIns="0" bIns="0" rtlCol="0">
            <a:spAutoFit/>
          </a:bodyPr>
          <a:lstStyle/>
          <a:p>
            <a:pPr marL="59690">
              <a:lnSpc>
                <a:spcPct val="100000"/>
              </a:lnSpc>
              <a:spcBef>
                <a:spcPts val="100"/>
              </a:spcBef>
              <a:tabLst>
                <a:tab pos="379730" algn="l"/>
              </a:tabLst>
            </a:pPr>
            <a:r>
              <a:rPr sz="1900" spc="-484" dirty="0">
                <a:solidFill>
                  <a:srgbClr val="EFAC00"/>
                </a:solidFill>
                <a:latin typeface="Arial"/>
                <a:cs typeface="Arial"/>
              </a:rPr>
              <a:t>	</a:t>
            </a:r>
            <a:r>
              <a:rPr sz="2400" dirty="0">
                <a:latin typeface="Arial"/>
                <a:cs typeface="Arial"/>
              </a:rPr>
              <a:t>În </a:t>
            </a:r>
            <a:r>
              <a:rPr sz="2400" spc="-5" dirty="0">
                <a:latin typeface="Arial"/>
                <a:cs typeface="Arial"/>
              </a:rPr>
              <a:t>acest caz, </a:t>
            </a:r>
            <a:r>
              <a:rPr sz="2400" dirty="0">
                <a:latin typeface="Arial"/>
                <a:cs typeface="Arial"/>
              </a:rPr>
              <a:t>se caută o </a:t>
            </a:r>
            <a:r>
              <a:rPr sz="2400" spc="-10" dirty="0">
                <a:latin typeface="Arial"/>
                <a:cs typeface="Arial"/>
              </a:rPr>
              <a:t>dependenţă </a:t>
            </a:r>
            <a:r>
              <a:rPr sz="2400" spc="-5" dirty="0">
                <a:latin typeface="Arial"/>
                <a:cs typeface="Arial"/>
              </a:rPr>
              <a:t>de</a:t>
            </a:r>
            <a:r>
              <a:rPr sz="2400" spc="25" dirty="0">
                <a:latin typeface="Arial"/>
                <a:cs typeface="Arial"/>
              </a:rPr>
              <a:t> </a:t>
            </a:r>
            <a:r>
              <a:rPr sz="2400" dirty="0">
                <a:latin typeface="Arial"/>
                <a:cs typeface="Arial"/>
              </a:rPr>
              <a:t>forma:</a:t>
            </a:r>
          </a:p>
          <a:p>
            <a:pPr>
              <a:lnSpc>
                <a:spcPct val="100000"/>
              </a:lnSpc>
              <a:spcBef>
                <a:spcPts val="10"/>
              </a:spcBef>
            </a:pPr>
            <a:endParaRPr sz="3950" dirty="0">
              <a:latin typeface="Arial"/>
              <a:cs typeface="Arial"/>
            </a:endParaRPr>
          </a:p>
          <a:p>
            <a:pPr marL="367030" marR="221615">
              <a:lnSpc>
                <a:spcPct val="100000"/>
              </a:lnSpc>
              <a:spcBef>
                <a:spcPts val="5"/>
              </a:spcBef>
            </a:pPr>
            <a:r>
              <a:rPr sz="1800" spc="-5" dirty="0">
                <a:latin typeface="Arial"/>
                <a:cs typeface="Arial"/>
              </a:rPr>
              <a:t>unde </a:t>
            </a:r>
            <a:r>
              <a:rPr sz="1800" dirty="0">
                <a:latin typeface="Arial"/>
                <a:cs typeface="Arial"/>
              </a:rPr>
              <a:t>Y </a:t>
            </a:r>
            <a:r>
              <a:rPr sz="1800" spc="-5" dirty="0">
                <a:latin typeface="Arial"/>
                <a:cs typeface="Arial"/>
              </a:rPr>
              <a:t>este parametrul </a:t>
            </a:r>
            <a:r>
              <a:rPr sz="1800" dirty="0">
                <a:latin typeface="Arial"/>
                <a:cs typeface="Arial"/>
              </a:rPr>
              <a:t>care </a:t>
            </a:r>
            <a:r>
              <a:rPr sz="1800" spc="-10" dirty="0">
                <a:latin typeface="Arial"/>
                <a:cs typeface="Arial"/>
              </a:rPr>
              <a:t>depinde </a:t>
            </a:r>
            <a:r>
              <a:rPr sz="1800" spc="-5" dirty="0">
                <a:latin typeface="Arial"/>
                <a:cs typeface="Arial"/>
              </a:rPr>
              <a:t>de ceilalţi, </a:t>
            </a:r>
            <a:r>
              <a:rPr sz="1800" spc="-275" dirty="0">
                <a:latin typeface="Arial Black"/>
                <a:cs typeface="Arial Black"/>
              </a:rPr>
              <a:t>𝑥</a:t>
            </a:r>
            <a:r>
              <a:rPr sz="1950" spc="-412" baseline="-14957" dirty="0">
                <a:latin typeface="Arial Black"/>
                <a:cs typeface="Arial Black"/>
              </a:rPr>
              <a:t>1 </a:t>
            </a:r>
            <a:r>
              <a:rPr sz="1800" spc="-254" dirty="0">
                <a:latin typeface="Arial Black"/>
                <a:cs typeface="Arial Black"/>
              </a:rPr>
              <a:t>𝑥</a:t>
            </a:r>
            <a:r>
              <a:rPr sz="1950" spc="-382" baseline="-14957" dirty="0">
                <a:latin typeface="Arial Black"/>
                <a:cs typeface="Arial Black"/>
              </a:rPr>
              <a:t>2 </a:t>
            </a:r>
            <a:r>
              <a:rPr sz="1800" spc="-254" dirty="0">
                <a:latin typeface="Arial Black"/>
                <a:cs typeface="Arial Black"/>
              </a:rPr>
              <a:t>𝑥</a:t>
            </a:r>
            <a:r>
              <a:rPr sz="1950" spc="-382" baseline="-14957" dirty="0">
                <a:latin typeface="Arial Black"/>
                <a:cs typeface="Arial Black"/>
              </a:rPr>
              <a:t>3 </a:t>
            </a:r>
            <a:r>
              <a:rPr sz="1800" dirty="0">
                <a:latin typeface="Arial"/>
                <a:cs typeface="Arial"/>
              </a:rPr>
              <a:t>...... </a:t>
            </a:r>
            <a:r>
              <a:rPr sz="1800" spc="-260" dirty="0">
                <a:latin typeface="Arial Black"/>
                <a:cs typeface="Arial Black"/>
              </a:rPr>
              <a:t>𝑥</a:t>
            </a:r>
            <a:r>
              <a:rPr sz="1950" spc="-390" baseline="-14957" dirty="0">
                <a:latin typeface="Arial Black"/>
                <a:cs typeface="Arial Black"/>
              </a:rPr>
              <a:t>𝑛</a:t>
            </a:r>
            <a:r>
              <a:rPr sz="1950" spc="-135" baseline="-14957" dirty="0">
                <a:latin typeface="Arial Black"/>
                <a:cs typeface="Arial Black"/>
              </a:rPr>
              <a:t> </a:t>
            </a:r>
            <a:r>
              <a:rPr sz="1800" dirty="0">
                <a:latin typeface="Arial"/>
                <a:cs typeface="Arial"/>
              </a:rPr>
              <a:t>, </a:t>
            </a:r>
            <a:r>
              <a:rPr sz="1800" spc="-5" dirty="0">
                <a:latin typeface="Arial"/>
                <a:cs typeface="Arial"/>
              </a:rPr>
              <a:t>sunt parametrii  </a:t>
            </a:r>
            <a:r>
              <a:rPr sz="1800" spc="-10" dirty="0">
                <a:latin typeface="Arial"/>
                <a:cs typeface="Arial"/>
              </a:rPr>
              <a:t>independenţi, </a:t>
            </a:r>
            <a:r>
              <a:rPr sz="1800" spc="-5" dirty="0">
                <a:latin typeface="Arial"/>
                <a:cs typeface="Arial"/>
              </a:rPr>
              <a:t>iar </a:t>
            </a:r>
            <a:r>
              <a:rPr sz="1800" dirty="0">
                <a:latin typeface="Arial"/>
                <a:cs typeface="Arial"/>
              </a:rPr>
              <a:t>m </a:t>
            </a:r>
            <a:r>
              <a:rPr sz="1800" spc="-5" dirty="0">
                <a:latin typeface="Arial"/>
                <a:cs typeface="Arial"/>
              </a:rPr>
              <a:t>este numărul </a:t>
            </a:r>
            <a:r>
              <a:rPr sz="1800" spc="-30" dirty="0">
                <a:latin typeface="Arial"/>
                <a:cs typeface="Arial"/>
              </a:rPr>
              <a:t>lor, </a:t>
            </a:r>
            <a:r>
              <a:rPr sz="1800" spc="-5" dirty="0">
                <a:latin typeface="Arial"/>
                <a:cs typeface="Arial"/>
              </a:rPr>
              <a:t>uzual având valoarea </a:t>
            </a:r>
            <a:r>
              <a:rPr sz="1800" dirty="0">
                <a:latin typeface="Arial"/>
                <a:cs typeface="Arial"/>
              </a:rPr>
              <a:t>2 </a:t>
            </a:r>
            <a:r>
              <a:rPr sz="1800" spc="-5" dirty="0">
                <a:latin typeface="Arial"/>
                <a:cs typeface="Arial"/>
              </a:rPr>
              <a:t>sau 3, </a:t>
            </a:r>
            <a:r>
              <a:rPr sz="1800" dirty="0">
                <a:latin typeface="Arial"/>
                <a:cs typeface="Arial"/>
              </a:rPr>
              <a:t>mai rar  </a:t>
            </a:r>
            <a:r>
              <a:rPr sz="1800" spc="-5" dirty="0">
                <a:latin typeface="Arial"/>
                <a:cs typeface="Arial"/>
              </a:rPr>
              <a:t>ajungând la 6 sau 8, foarte rar mai</a:t>
            </a:r>
            <a:r>
              <a:rPr sz="1800" spc="55" dirty="0">
                <a:latin typeface="Arial"/>
                <a:cs typeface="Arial"/>
              </a:rPr>
              <a:t> </a:t>
            </a:r>
            <a:r>
              <a:rPr sz="1800" spc="-5" dirty="0">
                <a:latin typeface="Arial"/>
                <a:cs typeface="Arial"/>
              </a:rPr>
              <a:t>mare.</a:t>
            </a:r>
            <a:endParaRPr sz="1800" dirty="0">
              <a:latin typeface="Arial"/>
              <a:cs typeface="Arial"/>
            </a:endParaRPr>
          </a:p>
          <a:p>
            <a:pPr marL="25400" marR="17780">
              <a:lnSpc>
                <a:spcPct val="100000"/>
              </a:lnSpc>
              <a:spcBef>
                <a:spcPts val="1670"/>
              </a:spcBef>
            </a:pPr>
            <a:r>
              <a:rPr sz="1800" b="1" dirty="0">
                <a:solidFill>
                  <a:srgbClr val="FF00FF"/>
                </a:solidFill>
                <a:latin typeface="Arial"/>
                <a:cs typeface="Arial"/>
              </a:rPr>
              <a:t>În </a:t>
            </a:r>
            <a:r>
              <a:rPr sz="1800" b="1" spc="-5" dirty="0">
                <a:solidFill>
                  <a:srgbClr val="FF00FF"/>
                </a:solidFill>
                <a:latin typeface="Arial"/>
                <a:cs typeface="Arial"/>
              </a:rPr>
              <a:t>acest caz, </a:t>
            </a:r>
            <a:r>
              <a:rPr sz="1800" b="1" dirty="0">
                <a:solidFill>
                  <a:srgbClr val="FF00FF"/>
                </a:solidFill>
                <a:latin typeface="Arial"/>
                <a:cs typeface="Arial"/>
              </a:rPr>
              <a:t>se </a:t>
            </a:r>
            <a:r>
              <a:rPr sz="1800" b="1" spc="-5" dirty="0">
                <a:solidFill>
                  <a:srgbClr val="FF00FF"/>
                </a:solidFill>
                <a:latin typeface="Arial"/>
                <a:cs typeface="Arial"/>
              </a:rPr>
              <a:t>pune problema găsirii coeficienţilor </a:t>
            </a:r>
            <a:r>
              <a:rPr sz="1800" b="1" spc="-30" dirty="0">
                <a:solidFill>
                  <a:srgbClr val="FF00FF"/>
                </a:solidFill>
                <a:latin typeface="Arial"/>
                <a:cs typeface="Arial"/>
              </a:rPr>
              <a:t>a</a:t>
            </a:r>
            <a:r>
              <a:rPr sz="1100" b="1" spc="-30" dirty="0">
                <a:solidFill>
                  <a:srgbClr val="FF00FF"/>
                </a:solidFill>
                <a:latin typeface="Arial"/>
                <a:cs typeface="Arial"/>
              </a:rPr>
              <a:t>1</a:t>
            </a:r>
            <a:r>
              <a:rPr sz="1800" b="1" spc="-30" dirty="0">
                <a:solidFill>
                  <a:srgbClr val="FF00FF"/>
                </a:solidFill>
                <a:latin typeface="Arial"/>
                <a:cs typeface="Arial"/>
              </a:rPr>
              <a:t>, </a:t>
            </a:r>
            <a:r>
              <a:rPr sz="1800" b="1" spc="-5" dirty="0">
                <a:solidFill>
                  <a:srgbClr val="FF00FF"/>
                </a:solidFill>
                <a:latin typeface="Arial"/>
                <a:cs typeface="Arial"/>
              </a:rPr>
              <a:t>a</a:t>
            </a:r>
            <a:r>
              <a:rPr sz="1100" b="1" spc="-5" dirty="0">
                <a:solidFill>
                  <a:srgbClr val="FF00FF"/>
                </a:solidFill>
                <a:latin typeface="Arial"/>
                <a:cs typeface="Arial"/>
              </a:rPr>
              <a:t>2</a:t>
            </a:r>
            <a:r>
              <a:rPr sz="1800" b="1" spc="-5" dirty="0">
                <a:solidFill>
                  <a:srgbClr val="FF00FF"/>
                </a:solidFill>
                <a:latin typeface="Arial"/>
                <a:cs typeface="Arial"/>
              </a:rPr>
              <a:t>,......a</a:t>
            </a:r>
            <a:r>
              <a:rPr sz="1400" b="1" spc="-5" dirty="0">
                <a:solidFill>
                  <a:srgbClr val="FF00FF"/>
                </a:solidFill>
                <a:latin typeface="Arial"/>
                <a:cs typeface="Arial"/>
              </a:rPr>
              <a:t>n</a:t>
            </a:r>
            <a:r>
              <a:rPr sz="1800" b="1" spc="-5" dirty="0">
                <a:solidFill>
                  <a:srgbClr val="FF00FF"/>
                </a:solidFill>
                <a:latin typeface="Arial"/>
                <a:cs typeface="Arial"/>
              </a:rPr>
              <a:t>, astfel </a:t>
            </a:r>
            <a:r>
              <a:rPr sz="1800" b="1" dirty="0">
                <a:solidFill>
                  <a:srgbClr val="FF00FF"/>
                </a:solidFill>
                <a:latin typeface="Arial"/>
                <a:cs typeface="Arial"/>
              </a:rPr>
              <a:t>ca </a:t>
            </a:r>
            <a:r>
              <a:rPr sz="1800" b="1" spc="-5" dirty="0">
                <a:solidFill>
                  <a:srgbClr val="FF00FF"/>
                </a:solidFill>
                <a:latin typeface="Arial"/>
                <a:cs typeface="Arial"/>
              </a:rPr>
              <a:t>diferenţele  dintre valorile </a:t>
            </a:r>
            <a:r>
              <a:rPr sz="1800" b="1" dirty="0">
                <a:solidFill>
                  <a:srgbClr val="FF00FF"/>
                </a:solidFill>
                <a:latin typeface="Arial"/>
                <a:cs typeface="Arial"/>
              </a:rPr>
              <a:t>măsurate </a:t>
            </a:r>
            <a:r>
              <a:rPr sz="1800" b="1" spc="-5" dirty="0">
                <a:solidFill>
                  <a:srgbClr val="FF00FF"/>
                </a:solidFill>
                <a:latin typeface="Arial"/>
                <a:cs typeface="Arial"/>
              </a:rPr>
              <a:t>Y</a:t>
            </a:r>
            <a:r>
              <a:rPr sz="1100" b="1" spc="-5" dirty="0">
                <a:solidFill>
                  <a:srgbClr val="FF00FF"/>
                </a:solidFill>
                <a:latin typeface="Arial"/>
                <a:cs typeface="Arial"/>
              </a:rPr>
              <a:t>1</a:t>
            </a:r>
            <a:r>
              <a:rPr sz="1800" b="1" spc="-5" dirty="0">
                <a:solidFill>
                  <a:srgbClr val="FF00FF"/>
                </a:solidFill>
                <a:latin typeface="Arial"/>
                <a:cs typeface="Arial"/>
              </a:rPr>
              <a:t>,Y</a:t>
            </a:r>
            <a:r>
              <a:rPr sz="1200" b="1" spc="-5" dirty="0">
                <a:solidFill>
                  <a:srgbClr val="FF00FF"/>
                </a:solidFill>
                <a:latin typeface="Arial"/>
                <a:cs typeface="Arial"/>
              </a:rPr>
              <a:t>2</a:t>
            </a:r>
            <a:r>
              <a:rPr sz="1800" b="1" spc="-5" dirty="0">
                <a:solidFill>
                  <a:srgbClr val="FF00FF"/>
                </a:solidFill>
                <a:latin typeface="Arial"/>
                <a:cs typeface="Arial"/>
              </a:rPr>
              <a:t>,........Y</a:t>
            </a:r>
            <a:r>
              <a:rPr sz="1400" b="1" spc="-5" dirty="0">
                <a:solidFill>
                  <a:srgbClr val="FF00FF"/>
                </a:solidFill>
                <a:latin typeface="Arial"/>
                <a:cs typeface="Arial"/>
              </a:rPr>
              <a:t>n</a:t>
            </a:r>
            <a:r>
              <a:rPr sz="1800" b="1" spc="-5" dirty="0">
                <a:solidFill>
                  <a:srgbClr val="FF00FF"/>
                </a:solidFill>
                <a:latin typeface="Arial"/>
                <a:cs typeface="Arial"/>
              </a:rPr>
              <a:t>, </a:t>
            </a:r>
            <a:r>
              <a:rPr sz="1800" b="1" dirty="0">
                <a:solidFill>
                  <a:srgbClr val="FF00FF"/>
                </a:solidFill>
                <a:latin typeface="Arial"/>
                <a:cs typeface="Arial"/>
              </a:rPr>
              <a:t>să </a:t>
            </a:r>
            <a:r>
              <a:rPr sz="1800" b="1" spc="-5" dirty="0">
                <a:solidFill>
                  <a:srgbClr val="FF00FF"/>
                </a:solidFill>
                <a:latin typeface="Arial"/>
                <a:cs typeface="Arial"/>
              </a:rPr>
              <a:t>fie </a:t>
            </a:r>
            <a:r>
              <a:rPr sz="1800" b="1" dirty="0">
                <a:solidFill>
                  <a:srgbClr val="FF00FF"/>
                </a:solidFill>
                <a:latin typeface="Arial"/>
                <a:cs typeface="Arial"/>
              </a:rPr>
              <a:t>cât </a:t>
            </a:r>
            <a:r>
              <a:rPr sz="1800" b="1" spc="-5" dirty="0">
                <a:solidFill>
                  <a:srgbClr val="FF00FF"/>
                </a:solidFill>
                <a:latin typeface="Arial"/>
                <a:cs typeface="Arial"/>
              </a:rPr>
              <a:t>mai </a:t>
            </a:r>
            <a:r>
              <a:rPr sz="1800" b="1" spc="-10" dirty="0">
                <a:solidFill>
                  <a:srgbClr val="FF00FF"/>
                </a:solidFill>
                <a:latin typeface="Arial"/>
                <a:cs typeface="Arial"/>
              </a:rPr>
              <a:t>apropiate </a:t>
            </a:r>
            <a:r>
              <a:rPr sz="1800" b="1" spc="-5" dirty="0">
                <a:solidFill>
                  <a:srgbClr val="FF00FF"/>
                </a:solidFill>
                <a:latin typeface="Arial"/>
                <a:cs typeface="Arial"/>
              </a:rPr>
              <a:t>de valorile </a:t>
            </a:r>
            <a:r>
              <a:rPr sz="1800" b="1" spc="-10" dirty="0">
                <a:solidFill>
                  <a:srgbClr val="FF00FF"/>
                </a:solidFill>
                <a:latin typeface="Arial"/>
                <a:cs typeface="Arial"/>
              </a:rPr>
              <a:t>calculate </a:t>
            </a:r>
            <a:r>
              <a:rPr sz="1800" b="1" dirty="0">
                <a:solidFill>
                  <a:srgbClr val="FF00FF"/>
                </a:solidFill>
                <a:latin typeface="Arial"/>
                <a:cs typeface="Arial"/>
              </a:rPr>
              <a:t>cu  </a:t>
            </a:r>
            <a:r>
              <a:rPr sz="1800" b="1" spc="-5" dirty="0">
                <a:solidFill>
                  <a:srgbClr val="FF00FF"/>
                </a:solidFill>
                <a:latin typeface="Arial"/>
                <a:cs typeface="Arial"/>
              </a:rPr>
              <a:t>expresia de mai</a:t>
            </a:r>
            <a:r>
              <a:rPr sz="1800" b="1" spc="5" dirty="0">
                <a:solidFill>
                  <a:srgbClr val="FF00FF"/>
                </a:solidFill>
                <a:latin typeface="Arial"/>
                <a:cs typeface="Arial"/>
              </a:rPr>
              <a:t> </a:t>
            </a:r>
            <a:r>
              <a:rPr sz="1800" b="1" dirty="0">
                <a:solidFill>
                  <a:srgbClr val="FF00FF"/>
                </a:solidFill>
                <a:latin typeface="Arial"/>
                <a:cs typeface="Arial"/>
              </a:rPr>
              <a:t>sus.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6200"/>
            <a:ext cx="9144000" cy="5613400"/>
            <a:chOff x="0" y="0"/>
            <a:chExt cx="9144000" cy="5613400"/>
          </a:xfrm>
        </p:grpSpPr>
        <p:sp>
          <p:nvSpPr>
            <p:cNvPr id="3" name="object 3"/>
            <p:cNvSpPr/>
            <p:nvPr/>
          </p:nvSpPr>
          <p:spPr>
            <a:xfrm>
              <a:off x="605027" y="355079"/>
              <a:ext cx="4239006" cy="5463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0633" y="1215389"/>
              <a:ext cx="2188210" cy="4373880"/>
            </a:xfrm>
            <a:custGeom>
              <a:avLst/>
              <a:gdLst/>
              <a:ahLst/>
              <a:cxnLst/>
              <a:rect l="l" t="t" r="r" b="b"/>
              <a:pathLst>
                <a:path w="2188210" h="4373880">
                  <a:moveTo>
                    <a:pt x="2187702" y="0"/>
                  </a:moveTo>
                  <a:lnTo>
                    <a:pt x="2139494" y="520"/>
                  </a:lnTo>
                  <a:lnTo>
                    <a:pt x="2091542" y="2074"/>
                  </a:lnTo>
                  <a:lnTo>
                    <a:pt x="2043855" y="4651"/>
                  </a:lnTo>
                  <a:lnTo>
                    <a:pt x="1996444" y="8241"/>
                  </a:lnTo>
                  <a:lnTo>
                    <a:pt x="1949320" y="12833"/>
                  </a:lnTo>
                  <a:lnTo>
                    <a:pt x="1902493" y="18415"/>
                  </a:lnTo>
                  <a:lnTo>
                    <a:pt x="1855975" y="24978"/>
                  </a:lnTo>
                  <a:lnTo>
                    <a:pt x="1809775" y="32511"/>
                  </a:lnTo>
                  <a:lnTo>
                    <a:pt x="1763905" y="41003"/>
                  </a:lnTo>
                  <a:lnTo>
                    <a:pt x="1718375" y="50443"/>
                  </a:lnTo>
                  <a:lnTo>
                    <a:pt x="1673196" y="60821"/>
                  </a:lnTo>
                  <a:lnTo>
                    <a:pt x="1628378" y="72125"/>
                  </a:lnTo>
                  <a:lnTo>
                    <a:pt x="1583933" y="84347"/>
                  </a:lnTo>
                  <a:lnTo>
                    <a:pt x="1539871" y="97473"/>
                  </a:lnTo>
                  <a:lnTo>
                    <a:pt x="1496202" y="111495"/>
                  </a:lnTo>
                  <a:lnTo>
                    <a:pt x="1452937" y="126402"/>
                  </a:lnTo>
                  <a:lnTo>
                    <a:pt x="1410087" y="142181"/>
                  </a:lnTo>
                  <a:lnTo>
                    <a:pt x="1367663" y="158824"/>
                  </a:lnTo>
                  <a:lnTo>
                    <a:pt x="1325675" y="176319"/>
                  </a:lnTo>
                  <a:lnTo>
                    <a:pt x="1284134" y="194656"/>
                  </a:lnTo>
                  <a:lnTo>
                    <a:pt x="1243051" y="213824"/>
                  </a:lnTo>
                  <a:lnTo>
                    <a:pt x="1202436" y="233812"/>
                  </a:lnTo>
                  <a:lnTo>
                    <a:pt x="1162300" y="254609"/>
                  </a:lnTo>
                  <a:lnTo>
                    <a:pt x="1122653" y="276206"/>
                  </a:lnTo>
                  <a:lnTo>
                    <a:pt x="1083507" y="298591"/>
                  </a:lnTo>
                  <a:lnTo>
                    <a:pt x="1044872" y="321753"/>
                  </a:lnTo>
                  <a:lnTo>
                    <a:pt x="1006758" y="345682"/>
                  </a:lnTo>
                  <a:lnTo>
                    <a:pt x="969177" y="370368"/>
                  </a:lnTo>
                  <a:lnTo>
                    <a:pt x="932139" y="395799"/>
                  </a:lnTo>
                  <a:lnTo>
                    <a:pt x="895654" y="421965"/>
                  </a:lnTo>
                  <a:lnTo>
                    <a:pt x="859734" y="448855"/>
                  </a:lnTo>
                  <a:lnTo>
                    <a:pt x="824389" y="476458"/>
                  </a:lnTo>
                  <a:lnTo>
                    <a:pt x="789629" y="504765"/>
                  </a:lnTo>
                  <a:lnTo>
                    <a:pt x="755466" y="533764"/>
                  </a:lnTo>
                  <a:lnTo>
                    <a:pt x="721910" y="563444"/>
                  </a:lnTo>
                  <a:lnTo>
                    <a:pt x="688972" y="593795"/>
                  </a:lnTo>
                  <a:lnTo>
                    <a:pt x="656662" y="624806"/>
                  </a:lnTo>
                  <a:lnTo>
                    <a:pt x="624991" y="656467"/>
                  </a:lnTo>
                  <a:lnTo>
                    <a:pt x="593970" y="688766"/>
                  </a:lnTo>
                  <a:lnTo>
                    <a:pt x="563610" y="721694"/>
                  </a:lnTo>
                  <a:lnTo>
                    <a:pt x="533920" y="755239"/>
                  </a:lnTo>
                  <a:lnTo>
                    <a:pt x="504912" y="789391"/>
                  </a:lnTo>
                  <a:lnTo>
                    <a:pt x="476597" y="824138"/>
                  </a:lnTo>
                  <a:lnTo>
                    <a:pt x="448985" y="859472"/>
                  </a:lnTo>
                  <a:lnTo>
                    <a:pt x="422087" y="895380"/>
                  </a:lnTo>
                  <a:lnTo>
                    <a:pt x="395913" y="931852"/>
                  </a:lnTo>
                  <a:lnTo>
                    <a:pt x="370474" y="968878"/>
                  </a:lnTo>
                  <a:lnTo>
                    <a:pt x="345781" y="1006446"/>
                  </a:lnTo>
                  <a:lnTo>
                    <a:pt x="321845" y="1044547"/>
                  </a:lnTo>
                  <a:lnTo>
                    <a:pt x="298675" y="1083168"/>
                  </a:lnTo>
                  <a:lnTo>
                    <a:pt x="276284" y="1122301"/>
                  </a:lnTo>
                  <a:lnTo>
                    <a:pt x="254681" y="1161933"/>
                  </a:lnTo>
                  <a:lnTo>
                    <a:pt x="233877" y="1202055"/>
                  </a:lnTo>
                  <a:lnTo>
                    <a:pt x="213884" y="1242656"/>
                  </a:lnTo>
                  <a:lnTo>
                    <a:pt x="194710" y="1283725"/>
                  </a:lnTo>
                  <a:lnTo>
                    <a:pt x="176368" y="1325250"/>
                  </a:lnTo>
                  <a:lnTo>
                    <a:pt x="158868" y="1367223"/>
                  </a:lnTo>
                  <a:lnTo>
                    <a:pt x="142221" y="1409632"/>
                  </a:lnTo>
                  <a:lnTo>
                    <a:pt x="126436" y="1452466"/>
                  </a:lnTo>
                  <a:lnTo>
                    <a:pt x="111526" y="1495714"/>
                  </a:lnTo>
                  <a:lnTo>
                    <a:pt x="97500" y="1539367"/>
                  </a:lnTo>
                  <a:lnTo>
                    <a:pt x="84370" y="1583412"/>
                  </a:lnTo>
                  <a:lnTo>
                    <a:pt x="72145" y="1627841"/>
                  </a:lnTo>
                  <a:lnTo>
                    <a:pt x="60837" y="1672641"/>
                  </a:lnTo>
                  <a:lnTo>
                    <a:pt x="50456" y="1717803"/>
                  </a:lnTo>
                  <a:lnTo>
                    <a:pt x="41014" y="1763315"/>
                  </a:lnTo>
                  <a:lnTo>
                    <a:pt x="32520" y="1809167"/>
                  </a:lnTo>
                  <a:lnTo>
                    <a:pt x="24985" y="1855348"/>
                  </a:lnTo>
                  <a:lnTo>
                    <a:pt x="18420" y="1901848"/>
                  </a:lnTo>
                  <a:lnTo>
                    <a:pt x="12836" y="1948656"/>
                  </a:lnTo>
                  <a:lnTo>
                    <a:pt x="8243" y="1995761"/>
                  </a:lnTo>
                  <a:lnTo>
                    <a:pt x="4653" y="2043152"/>
                  </a:lnTo>
                  <a:lnTo>
                    <a:pt x="2075" y="2090820"/>
                  </a:lnTo>
                  <a:lnTo>
                    <a:pt x="520" y="2138752"/>
                  </a:lnTo>
                  <a:lnTo>
                    <a:pt x="0" y="2186940"/>
                  </a:lnTo>
                  <a:lnTo>
                    <a:pt x="520" y="2235127"/>
                  </a:lnTo>
                  <a:lnTo>
                    <a:pt x="2075" y="2283059"/>
                  </a:lnTo>
                  <a:lnTo>
                    <a:pt x="4653" y="2330727"/>
                  </a:lnTo>
                  <a:lnTo>
                    <a:pt x="8243" y="2378118"/>
                  </a:lnTo>
                  <a:lnTo>
                    <a:pt x="12836" y="2425223"/>
                  </a:lnTo>
                  <a:lnTo>
                    <a:pt x="18420" y="2472031"/>
                  </a:lnTo>
                  <a:lnTo>
                    <a:pt x="24985" y="2518531"/>
                  </a:lnTo>
                  <a:lnTo>
                    <a:pt x="32520" y="2564712"/>
                  </a:lnTo>
                  <a:lnTo>
                    <a:pt x="41014" y="2610564"/>
                  </a:lnTo>
                  <a:lnTo>
                    <a:pt x="50456" y="2656076"/>
                  </a:lnTo>
                  <a:lnTo>
                    <a:pt x="60837" y="2701238"/>
                  </a:lnTo>
                  <a:lnTo>
                    <a:pt x="72145" y="2746038"/>
                  </a:lnTo>
                  <a:lnTo>
                    <a:pt x="84370" y="2790467"/>
                  </a:lnTo>
                  <a:lnTo>
                    <a:pt x="97500" y="2834512"/>
                  </a:lnTo>
                  <a:lnTo>
                    <a:pt x="111526" y="2878165"/>
                  </a:lnTo>
                  <a:lnTo>
                    <a:pt x="126436" y="2921413"/>
                  </a:lnTo>
                  <a:lnTo>
                    <a:pt x="142221" y="2964247"/>
                  </a:lnTo>
                  <a:lnTo>
                    <a:pt x="158868" y="3006656"/>
                  </a:lnTo>
                  <a:lnTo>
                    <a:pt x="176368" y="3048629"/>
                  </a:lnTo>
                  <a:lnTo>
                    <a:pt x="194710" y="3090154"/>
                  </a:lnTo>
                  <a:lnTo>
                    <a:pt x="213884" y="3131223"/>
                  </a:lnTo>
                  <a:lnTo>
                    <a:pt x="233877" y="3171824"/>
                  </a:lnTo>
                  <a:lnTo>
                    <a:pt x="254681" y="3211946"/>
                  </a:lnTo>
                  <a:lnTo>
                    <a:pt x="276284" y="3251578"/>
                  </a:lnTo>
                  <a:lnTo>
                    <a:pt x="298675" y="3290711"/>
                  </a:lnTo>
                  <a:lnTo>
                    <a:pt x="321845" y="3329332"/>
                  </a:lnTo>
                  <a:lnTo>
                    <a:pt x="345781" y="3367433"/>
                  </a:lnTo>
                  <a:lnTo>
                    <a:pt x="370474" y="3405001"/>
                  </a:lnTo>
                  <a:lnTo>
                    <a:pt x="395913" y="3442027"/>
                  </a:lnTo>
                  <a:lnTo>
                    <a:pt x="422087" y="3478499"/>
                  </a:lnTo>
                  <a:lnTo>
                    <a:pt x="448985" y="3514407"/>
                  </a:lnTo>
                  <a:lnTo>
                    <a:pt x="476597" y="3549741"/>
                  </a:lnTo>
                  <a:lnTo>
                    <a:pt x="504912" y="3584488"/>
                  </a:lnTo>
                  <a:lnTo>
                    <a:pt x="533920" y="3618640"/>
                  </a:lnTo>
                  <a:lnTo>
                    <a:pt x="563610" y="3652185"/>
                  </a:lnTo>
                  <a:lnTo>
                    <a:pt x="593970" y="3685113"/>
                  </a:lnTo>
                  <a:lnTo>
                    <a:pt x="624991" y="3717412"/>
                  </a:lnTo>
                  <a:lnTo>
                    <a:pt x="656662" y="3749073"/>
                  </a:lnTo>
                  <a:lnTo>
                    <a:pt x="688972" y="3780084"/>
                  </a:lnTo>
                  <a:lnTo>
                    <a:pt x="721910" y="3810435"/>
                  </a:lnTo>
                  <a:lnTo>
                    <a:pt x="755466" y="3840115"/>
                  </a:lnTo>
                  <a:lnTo>
                    <a:pt x="789629" y="3869114"/>
                  </a:lnTo>
                  <a:lnTo>
                    <a:pt x="824389" y="3897421"/>
                  </a:lnTo>
                  <a:lnTo>
                    <a:pt x="859734" y="3925024"/>
                  </a:lnTo>
                  <a:lnTo>
                    <a:pt x="895654" y="3951914"/>
                  </a:lnTo>
                  <a:lnTo>
                    <a:pt x="932139" y="3978080"/>
                  </a:lnTo>
                  <a:lnTo>
                    <a:pt x="969177" y="4003511"/>
                  </a:lnTo>
                  <a:lnTo>
                    <a:pt x="1006758" y="4028197"/>
                  </a:lnTo>
                  <a:lnTo>
                    <a:pt x="1044872" y="4052126"/>
                  </a:lnTo>
                  <a:lnTo>
                    <a:pt x="1083507" y="4075288"/>
                  </a:lnTo>
                  <a:lnTo>
                    <a:pt x="1122653" y="4097673"/>
                  </a:lnTo>
                  <a:lnTo>
                    <a:pt x="1162300" y="4119270"/>
                  </a:lnTo>
                  <a:lnTo>
                    <a:pt x="1202436" y="4140067"/>
                  </a:lnTo>
                  <a:lnTo>
                    <a:pt x="1243051" y="4160055"/>
                  </a:lnTo>
                  <a:lnTo>
                    <a:pt x="1284134" y="4179223"/>
                  </a:lnTo>
                  <a:lnTo>
                    <a:pt x="1325675" y="4197560"/>
                  </a:lnTo>
                  <a:lnTo>
                    <a:pt x="1367663" y="4215055"/>
                  </a:lnTo>
                  <a:lnTo>
                    <a:pt x="1410087" y="4231698"/>
                  </a:lnTo>
                  <a:lnTo>
                    <a:pt x="1452937" y="4247477"/>
                  </a:lnTo>
                  <a:lnTo>
                    <a:pt x="1496202" y="4262384"/>
                  </a:lnTo>
                  <a:lnTo>
                    <a:pt x="1539871" y="4276406"/>
                  </a:lnTo>
                  <a:lnTo>
                    <a:pt x="1583933" y="4289532"/>
                  </a:lnTo>
                  <a:lnTo>
                    <a:pt x="1628378" y="4301754"/>
                  </a:lnTo>
                  <a:lnTo>
                    <a:pt x="1673196" y="4313058"/>
                  </a:lnTo>
                  <a:lnTo>
                    <a:pt x="1718375" y="4323436"/>
                  </a:lnTo>
                  <a:lnTo>
                    <a:pt x="1763905" y="4332876"/>
                  </a:lnTo>
                  <a:lnTo>
                    <a:pt x="1809775" y="4341368"/>
                  </a:lnTo>
                  <a:lnTo>
                    <a:pt x="1855975" y="4348901"/>
                  </a:lnTo>
                  <a:lnTo>
                    <a:pt x="1902493" y="4355464"/>
                  </a:lnTo>
                  <a:lnTo>
                    <a:pt x="1949320" y="4361046"/>
                  </a:lnTo>
                  <a:lnTo>
                    <a:pt x="1996444" y="4365638"/>
                  </a:lnTo>
                  <a:lnTo>
                    <a:pt x="2043855" y="4369228"/>
                  </a:lnTo>
                  <a:lnTo>
                    <a:pt x="2091542" y="4371805"/>
                  </a:lnTo>
                  <a:lnTo>
                    <a:pt x="2139494" y="4373359"/>
                  </a:lnTo>
                  <a:lnTo>
                    <a:pt x="2187702" y="4373880"/>
                  </a:lnTo>
                  <a:lnTo>
                    <a:pt x="2187702" y="0"/>
                  </a:lnTo>
                  <a:close/>
                </a:path>
              </a:pathLst>
            </a:custGeom>
            <a:solidFill>
              <a:srgbClr val="92D050"/>
            </a:solidFill>
          </p:spPr>
          <p:txBody>
            <a:bodyPr wrap="square" lIns="0" tIns="0" rIns="0" bIns="0" rtlCol="0"/>
            <a:lstStyle/>
            <a:p>
              <a:endParaRPr/>
            </a:p>
          </p:txBody>
        </p:sp>
        <p:sp>
          <p:nvSpPr>
            <p:cNvPr id="5" name="object 5"/>
            <p:cNvSpPr/>
            <p:nvPr/>
          </p:nvSpPr>
          <p:spPr>
            <a:xfrm>
              <a:off x="477024" y="1193444"/>
              <a:ext cx="2235200" cy="4419600"/>
            </a:xfrm>
            <a:custGeom>
              <a:avLst/>
              <a:gdLst/>
              <a:ahLst/>
              <a:cxnLst/>
              <a:rect l="l" t="t" r="r" b="b"/>
              <a:pathLst>
                <a:path w="2235200" h="4419600">
                  <a:moveTo>
                    <a:pt x="2232393" y="12700"/>
                  </a:moveTo>
                  <a:lnTo>
                    <a:pt x="1984743" y="12700"/>
                  </a:lnTo>
                  <a:lnTo>
                    <a:pt x="1873999" y="25400"/>
                  </a:lnTo>
                  <a:lnTo>
                    <a:pt x="1553197" y="101600"/>
                  </a:lnTo>
                  <a:lnTo>
                    <a:pt x="1349997" y="177800"/>
                  </a:lnTo>
                  <a:lnTo>
                    <a:pt x="1252207" y="228600"/>
                  </a:lnTo>
                  <a:lnTo>
                    <a:pt x="1156703" y="266700"/>
                  </a:lnTo>
                  <a:lnTo>
                    <a:pt x="1064247" y="330200"/>
                  </a:lnTo>
                  <a:lnTo>
                    <a:pt x="974585" y="381000"/>
                  </a:lnTo>
                  <a:lnTo>
                    <a:pt x="887844" y="444500"/>
                  </a:lnTo>
                  <a:lnTo>
                    <a:pt x="804405" y="508000"/>
                  </a:lnTo>
                  <a:lnTo>
                    <a:pt x="724065" y="584200"/>
                  </a:lnTo>
                  <a:lnTo>
                    <a:pt x="647369" y="647700"/>
                  </a:lnTo>
                  <a:lnTo>
                    <a:pt x="574116" y="723900"/>
                  </a:lnTo>
                  <a:lnTo>
                    <a:pt x="504621" y="812800"/>
                  </a:lnTo>
                  <a:lnTo>
                    <a:pt x="438988" y="889000"/>
                  </a:lnTo>
                  <a:lnTo>
                    <a:pt x="377393" y="977900"/>
                  </a:lnTo>
                  <a:lnTo>
                    <a:pt x="319836" y="1066800"/>
                  </a:lnTo>
                  <a:lnTo>
                    <a:pt x="266611" y="1155700"/>
                  </a:lnTo>
                  <a:lnTo>
                    <a:pt x="217830" y="1257300"/>
                  </a:lnTo>
                  <a:lnTo>
                    <a:pt x="173558" y="1358900"/>
                  </a:lnTo>
                  <a:lnTo>
                    <a:pt x="134010" y="1460500"/>
                  </a:lnTo>
                  <a:lnTo>
                    <a:pt x="99288" y="1562100"/>
                  </a:lnTo>
                  <a:lnTo>
                    <a:pt x="69456" y="1663700"/>
                  </a:lnTo>
                  <a:lnTo>
                    <a:pt x="44831" y="1765300"/>
                  </a:lnTo>
                  <a:lnTo>
                    <a:pt x="25412" y="1879600"/>
                  </a:lnTo>
                  <a:lnTo>
                    <a:pt x="11391" y="1993900"/>
                  </a:lnTo>
                  <a:lnTo>
                    <a:pt x="2857" y="2108200"/>
                  </a:lnTo>
                  <a:lnTo>
                    <a:pt x="0" y="2209800"/>
                  </a:lnTo>
                  <a:lnTo>
                    <a:pt x="2908" y="2324100"/>
                  </a:lnTo>
                  <a:lnTo>
                    <a:pt x="11506" y="2438400"/>
                  </a:lnTo>
                  <a:lnTo>
                    <a:pt x="25603" y="2552700"/>
                  </a:lnTo>
                  <a:lnTo>
                    <a:pt x="45072" y="2667000"/>
                  </a:lnTo>
                  <a:lnTo>
                    <a:pt x="69748" y="2768600"/>
                  </a:lnTo>
                  <a:lnTo>
                    <a:pt x="99631" y="2870200"/>
                  </a:lnTo>
                  <a:lnTo>
                    <a:pt x="134416" y="2971800"/>
                  </a:lnTo>
                  <a:lnTo>
                    <a:pt x="174015" y="3073400"/>
                  </a:lnTo>
                  <a:lnTo>
                    <a:pt x="218325" y="3175000"/>
                  </a:lnTo>
                  <a:lnTo>
                    <a:pt x="267157" y="3263900"/>
                  </a:lnTo>
                  <a:lnTo>
                    <a:pt x="320446" y="3365500"/>
                  </a:lnTo>
                  <a:lnTo>
                    <a:pt x="378015" y="3454400"/>
                  </a:lnTo>
                  <a:lnTo>
                    <a:pt x="439673" y="3543300"/>
                  </a:lnTo>
                  <a:lnTo>
                    <a:pt x="505345" y="3619500"/>
                  </a:lnTo>
                  <a:lnTo>
                    <a:pt x="574878" y="3695700"/>
                  </a:lnTo>
                  <a:lnTo>
                    <a:pt x="648144" y="3784600"/>
                  </a:lnTo>
                  <a:lnTo>
                    <a:pt x="724916" y="3848100"/>
                  </a:lnTo>
                  <a:lnTo>
                    <a:pt x="805167" y="3924300"/>
                  </a:lnTo>
                  <a:lnTo>
                    <a:pt x="888733" y="3987800"/>
                  </a:lnTo>
                  <a:lnTo>
                    <a:pt x="975474" y="4051300"/>
                  </a:lnTo>
                  <a:lnTo>
                    <a:pt x="1065136" y="4102100"/>
                  </a:lnTo>
                  <a:lnTo>
                    <a:pt x="1157719" y="4152900"/>
                  </a:lnTo>
                  <a:lnTo>
                    <a:pt x="1253223" y="4203700"/>
                  </a:lnTo>
                  <a:lnTo>
                    <a:pt x="1351140" y="4254500"/>
                  </a:lnTo>
                  <a:lnTo>
                    <a:pt x="1554340" y="4330700"/>
                  </a:lnTo>
                  <a:lnTo>
                    <a:pt x="1766303" y="4381500"/>
                  </a:lnTo>
                  <a:lnTo>
                    <a:pt x="1875142" y="4394200"/>
                  </a:lnTo>
                  <a:lnTo>
                    <a:pt x="1985886" y="4419600"/>
                  </a:lnTo>
                  <a:lnTo>
                    <a:pt x="2232393" y="4419600"/>
                  </a:lnTo>
                  <a:lnTo>
                    <a:pt x="2234933" y="4406900"/>
                  </a:lnTo>
                  <a:lnTo>
                    <a:pt x="2234933" y="4394200"/>
                  </a:lnTo>
                  <a:lnTo>
                    <a:pt x="2098789" y="4394200"/>
                  </a:lnTo>
                  <a:lnTo>
                    <a:pt x="1771256" y="4356100"/>
                  </a:lnTo>
                  <a:lnTo>
                    <a:pt x="1562087" y="4305300"/>
                  </a:lnTo>
                  <a:lnTo>
                    <a:pt x="1361554" y="4229100"/>
                  </a:lnTo>
                  <a:lnTo>
                    <a:pt x="1264907" y="4178300"/>
                  </a:lnTo>
                  <a:lnTo>
                    <a:pt x="1170673" y="4140200"/>
                  </a:lnTo>
                  <a:lnTo>
                    <a:pt x="1079360" y="4076700"/>
                  </a:lnTo>
                  <a:lnTo>
                    <a:pt x="990714" y="4025900"/>
                  </a:lnTo>
                  <a:lnTo>
                    <a:pt x="905116" y="3962400"/>
                  </a:lnTo>
                  <a:lnTo>
                    <a:pt x="822693" y="3898900"/>
                  </a:lnTo>
                  <a:lnTo>
                    <a:pt x="743458" y="3835400"/>
                  </a:lnTo>
                  <a:lnTo>
                    <a:pt x="667715" y="3759200"/>
                  </a:lnTo>
                  <a:lnTo>
                    <a:pt x="595388" y="3683000"/>
                  </a:lnTo>
                  <a:lnTo>
                    <a:pt x="526770" y="3606800"/>
                  </a:lnTo>
                  <a:lnTo>
                    <a:pt x="461949" y="3517900"/>
                  </a:lnTo>
                  <a:lnTo>
                    <a:pt x="401129" y="3429000"/>
                  </a:lnTo>
                  <a:lnTo>
                    <a:pt x="344284" y="3352800"/>
                  </a:lnTo>
                  <a:lnTo>
                    <a:pt x="291744" y="3251200"/>
                  </a:lnTo>
                  <a:lnTo>
                    <a:pt x="243560" y="3162300"/>
                  </a:lnTo>
                  <a:lnTo>
                    <a:pt x="199834" y="3060700"/>
                  </a:lnTo>
                  <a:lnTo>
                    <a:pt x="160781" y="2971800"/>
                  </a:lnTo>
                  <a:lnTo>
                    <a:pt x="126479" y="2870200"/>
                  </a:lnTo>
                  <a:lnTo>
                    <a:pt x="97015" y="2755900"/>
                  </a:lnTo>
                  <a:lnTo>
                    <a:pt x="72694" y="2654300"/>
                  </a:lnTo>
                  <a:lnTo>
                    <a:pt x="53505" y="2552700"/>
                  </a:lnTo>
                  <a:lnTo>
                    <a:pt x="39636" y="2438400"/>
                  </a:lnTo>
                  <a:lnTo>
                    <a:pt x="31178" y="2324100"/>
                  </a:lnTo>
                  <a:lnTo>
                    <a:pt x="28333" y="2209800"/>
                  </a:lnTo>
                  <a:lnTo>
                    <a:pt x="31191" y="2108200"/>
                  </a:lnTo>
                  <a:lnTo>
                    <a:pt x="39649" y="1993900"/>
                  </a:lnTo>
                  <a:lnTo>
                    <a:pt x="53543" y="1879600"/>
                  </a:lnTo>
                  <a:lnTo>
                    <a:pt x="72745" y="1778000"/>
                  </a:lnTo>
                  <a:lnTo>
                    <a:pt x="97078" y="1663700"/>
                  </a:lnTo>
                  <a:lnTo>
                    <a:pt x="126542" y="1562100"/>
                  </a:lnTo>
                  <a:lnTo>
                    <a:pt x="160858" y="1460500"/>
                  </a:lnTo>
                  <a:lnTo>
                    <a:pt x="199936" y="1371600"/>
                  </a:lnTo>
                  <a:lnTo>
                    <a:pt x="243649" y="1270000"/>
                  </a:lnTo>
                  <a:lnTo>
                    <a:pt x="291845" y="1181100"/>
                  </a:lnTo>
                  <a:lnTo>
                    <a:pt x="344411" y="1079500"/>
                  </a:lnTo>
                  <a:lnTo>
                    <a:pt x="401256" y="990600"/>
                  </a:lnTo>
                  <a:lnTo>
                    <a:pt x="462089" y="914400"/>
                  </a:lnTo>
                  <a:lnTo>
                    <a:pt x="526910" y="825500"/>
                  </a:lnTo>
                  <a:lnTo>
                    <a:pt x="595541" y="749300"/>
                  </a:lnTo>
                  <a:lnTo>
                    <a:pt x="667867" y="673100"/>
                  </a:lnTo>
                  <a:lnTo>
                    <a:pt x="743623" y="596900"/>
                  </a:lnTo>
                  <a:lnTo>
                    <a:pt x="822947" y="533400"/>
                  </a:lnTo>
                  <a:lnTo>
                    <a:pt x="905243" y="469900"/>
                  </a:lnTo>
                  <a:lnTo>
                    <a:pt x="990968" y="406400"/>
                  </a:lnTo>
                  <a:lnTo>
                    <a:pt x="1079487" y="342900"/>
                  </a:lnTo>
                  <a:lnTo>
                    <a:pt x="1170927" y="292100"/>
                  </a:lnTo>
                  <a:lnTo>
                    <a:pt x="1265034" y="254000"/>
                  </a:lnTo>
                  <a:lnTo>
                    <a:pt x="1361681" y="203200"/>
                  </a:lnTo>
                  <a:lnTo>
                    <a:pt x="1562214" y="127000"/>
                  </a:lnTo>
                  <a:lnTo>
                    <a:pt x="1771510" y="76200"/>
                  </a:lnTo>
                  <a:lnTo>
                    <a:pt x="1878952" y="63500"/>
                  </a:lnTo>
                  <a:lnTo>
                    <a:pt x="1988299" y="38100"/>
                  </a:lnTo>
                  <a:lnTo>
                    <a:pt x="2234933" y="38100"/>
                  </a:lnTo>
                  <a:lnTo>
                    <a:pt x="2234933" y="25400"/>
                  </a:lnTo>
                  <a:lnTo>
                    <a:pt x="2232393" y="12700"/>
                  </a:lnTo>
                  <a:close/>
                </a:path>
                <a:path w="2235200" h="4419600">
                  <a:moveTo>
                    <a:pt x="2234933" y="38100"/>
                  </a:moveTo>
                  <a:lnTo>
                    <a:pt x="2206612" y="38100"/>
                  </a:lnTo>
                  <a:lnTo>
                    <a:pt x="2206612" y="4394200"/>
                  </a:lnTo>
                  <a:lnTo>
                    <a:pt x="2234933" y="4394200"/>
                  </a:lnTo>
                  <a:lnTo>
                    <a:pt x="2234933" y="38100"/>
                  </a:lnTo>
                  <a:close/>
                </a:path>
                <a:path w="2235200" h="4419600">
                  <a:moveTo>
                    <a:pt x="2100567" y="50800"/>
                  </a:moveTo>
                  <a:lnTo>
                    <a:pt x="1989442" y="50800"/>
                  </a:lnTo>
                  <a:lnTo>
                    <a:pt x="1880603" y="63500"/>
                  </a:lnTo>
                  <a:lnTo>
                    <a:pt x="1565262" y="139700"/>
                  </a:lnTo>
                  <a:lnTo>
                    <a:pt x="1464297" y="177800"/>
                  </a:lnTo>
                  <a:lnTo>
                    <a:pt x="1269352" y="254000"/>
                  </a:lnTo>
                  <a:lnTo>
                    <a:pt x="1175626" y="304800"/>
                  </a:lnTo>
                  <a:lnTo>
                    <a:pt x="1084567" y="355600"/>
                  </a:lnTo>
                  <a:lnTo>
                    <a:pt x="996429" y="419100"/>
                  </a:lnTo>
                  <a:lnTo>
                    <a:pt x="911085" y="469900"/>
                  </a:lnTo>
                  <a:lnTo>
                    <a:pt x="829043" y="533400"/>
                  </a:lnTo>
                  <a:lnTo>
                    <a:pt x="750150" y="609600"/>
                  </a:lnTo>
                  <a:lnTo>
                    <a:pt x="674700" y="673100"/>
                  </a:lnTo>
                  <a:lnTo>
                    <a:pt x="602678" y="749300"/>
                  </a:lnTo>
                  <a:lnTo>
                    <a:pt x="534339" y="838200"/>
                  </a:lnTo>
                  <a:lnTo>
                    <a:pt x="469785" y="914400"/>
                  </a:lnTo>
                  <a:lnTo>
                    <a:pt x="409206" y="1003300"/>
                  </a:lnTo>
                  <a:lnTo>
                    <a:pt x="352602" y="1092200"/>
                  </a:lnTo>
                  <a:lnTo>
                    <a:pt x="300253" y="1181100"/>
                  </a:lnTo>
                  <a:lnTo>
                    <a:pt x="252260" y="1270000"/>
                  </a:lnTo>
                  <a:lnTo>
                    <a:pt x="208724" y="1371600"/>
                  </a:lnTo>
                  <a:lnTo>
                    <a:pt x="169811" y="1473200"/>
                  </a:lnTo>
                  <a:lnTo>
                    <a:pt x="135636" y="1574800"/>
                  </a:lnTo>
                  <a:lnTo>
                    <a:pt x="106286" y="1676400"/>
                  </a:lnTo>
                  <a:lnTo>
                    <a:pt x="82042" y="1778000"/>
                  </a:lnTo>
                  <a:lnTo>
                    <a:pt x="62915" y="1879600"/>
                  </a:lnTo>
                  <a:lnTo>
                    <a:pt x="49072" y="1993900"/>
                  </a:lnTo>
                  <a:lnTo>
                    <a:pt x="40640" y="2108200"/>
                  </a:lnTo>
                  <a:lnTo>
                    <a:pt x="37782" y="2209800"/>
                  </a:lnTo>
                  <a:lnTo>
                    <a:pt x="40601" y="2324100"/>
                  </a:lnTo>
                  <a:lnTo>
                    <a:pt x="49009" y="2438400"/>
                  </a:lnTo>
                  <a:lnTo>
                    <a:pt x="62801" y="2540000"/>
                  </a:lnTo>
                  <a:lnTo>
                    <a:pt x="81902" y="2654300"/>
                  </a:lnTo>
                  <a:lnTo>
                    <a:pt x="106108" y="2755900"/>
                  </a:lnTo>
                  <a:lnTo>
                    <a:pt x="135432" y="2857500"/>
                  </a:lnTo>
                  <a:lnTo>
                    <a:pt x="169570" y="2959100"/>
                  </a:lnTo>
                  <a:lnTo>
                    <a:pt x="208445" y="3060700"/>
                  </a:lnTo>
                  <a:lnTo>
                    <a:pt x="251968" y="3162300"/>
                  </a:lnTo>
                  <a:lnTo>
                    <a:pt x="299935" y="3251200"/>
                  </a:lnTo>
                  <a:lnTo>
                    <a:pt x="352234" y="3340100"/>
                  </a:lnTo>
                  <a:lnTo>
                    <a:pt x="408825" y="3429000"/>
                  </a:lnTo>
                  <a:lnTo>
                    <a:pt x="469379" y="3517900"/>
                  </a:lnTo>
                  <a:lnTo>
                    <a:pt x="533908" y="3594100"/>
                  </a:lnTo>
                  <a:lnTo>
                    <a:pt x="602221" y="3670300"/>
                  </a:lnTo>
                  <a:lnTo>
                    <a:pt x="674243" y="3746500"/>
                  </a:lnTo>
                  <a:lnTo>
                    <a:pt x="749630" y="3822700"/>
                  </a:lnTo>
                  <a:lnTo>
                    <a:pt x="828535" y="3886200"/>
                  </a:lnTo>
                  <a:lnTo>
                    <a:pt x="910577" y="3962400"/>
                  </a:lnTo>
                  <a:lnTo>
                    <a:pt x="995794" y="4013200"/>
                  </a:lnTo>
                  <a:lnTo>
                    <a:pt x="1084059" y="4076700"/>
                  </a:lnTo>
                  <a:lnTo>
                    <a:pt x="1174991" y="4127500"/>
                  </a:lnTo>
                  <a:lnTo>
                    <a:pt x="1268717" y="4178300"/>
                  </a:lnTo>
                  <a:lnTo>
                    <a:pt x="1364983" y="4216400"/>
                  </a:lnTo>
                  <a:lnTo>
                    <a:pt x="1564627" y="4292600"/>
                  </a:lnTo>
                  <a:lnTo>
                    <a:pt x="1879968" y="4368800"/>
                  </a:lnTo>
                  <a:lnTo>
                    <a:pt x="1988680" y="4381500"/>
                  </a:lnTo>
                  <a:lnTo>
                    <a:pt x="2099297" y="4381500"/>
                  </a:lnTo>
                  <a:lnTo>
                    <a:pt x="1881111" y="4356100"/>
                  </a:lnTo>
                  <a:lnTo>
                    <a:pt x="1567167" y="4279900"/>
                  </a:lnTo>
                  <a:lnTo>
                    <a:pt x="1368412" y="4203700"/>
                  </a:lnTo>
                  <a:lnTo>
                    <a:pt x="1272654" y="4165600"/>
                  </a:lnTo>
                  <a:lnTo>
                    <a:pt x="1179309" y="4114800"/>
                  </a:lnTo>
                  <a:lnTo>
                    <a:pt x="1088758" y="4064000"/>
                  </a:lnTo>
                  <a:lnTo>
                    <a:pt x="1001001" y="4013200"/>
                  </a:lnTo>
                  <a:lnTo>
                    <a:pt x="916038" y="3949700"/>
                  </a:lnTo>
                  <a:lnTo>
                    <a:pt x="834377" y="3886200"/>
                  </a:lnTo>
                  <a:lnTo>
                    <a:pt x="755815" y="3810000"/>
                  </a:lnTo>
                  <a:lnTo>
                    <a:pt x="680758" y="3746500"/>
                  </a:lnTo>
                  <a:lnTo>
                    <a:pt x="609053" y="3670300"/>
                  </a:lnTo>
                  <a:lnTo>
                    <a:pt x="541045" y="3594100"/>
                  </a:lnTo>
                  <a:lnTo>
                    <a:pt x="476796" y="3505200"/>
                  </a:lnTo>
                  <a:lnTo>
                    <a:pt x="416534" y="3429000"/>
                  </a:lnTo>
                  <a:lnTo>
                    <a:pt x="360184" y="3340100"/>
                  </a:lnTo>
                  <a:lnTo>
                    <a:pt x="308127" y="3251200"/>
                  </a:lnTo>
                  <a:lnTo>
                    <a:pt x="260375" y="3149600"/>
                  </a:lnTo>
                  <a:lnTo>
                    <a:pt x="217055" y="3060700"/>
                  </a:lnTo>
                  <a:lnTo>
                    <a:pt x="178358" y="2959100"/>
                  </a:lnTo>
                  <a:lnTo>
                    <a:pt x="144373" y="2857500"/>
                  </a:lnTo>
                  <a:lnTo>
                    <a:pt x="115201" y="2755900"/>
                  </a:lnTo>
                  <a:lnTo>
                    <a:pt x="91109" y="2654300"/>
                  </a:lnTo>
                  <a:lnTo>
                    <a:pt x="72097" y="2540000"/>
                  </a:lnTo>
                  <a:lnTo>
                    <a:pt x="58381" y="2438400"/>
                  </a:lnTo>
                  <a:lnTo>
                    <a:pt x="50025" y="2324100"/>
                  </a:lnTo>
                  <a:lnTo>
                    <a:pt x="47218" y="2209800"/>
                  </a:lnTo>
                  <a:lnTo>
                    <a:pt x="50076" y="2108200"/>
                  </a:lnTo>
                  <a:lnTo>
                    <a:pt x="58496" y="1993900"/>
                  </a:lnTo>
                  <a:lnTo>
                    <a:pt x="72288" y="1879600"/>
                  </a:lnTo>
                  <a:lnTo>
                    <a:pt x="91351" y="1778000"/>
                  </a:lnTo>
                  <a:lnTo>
                    <a:pt x="115493" y="1676400"/>
                  </a:lnTo>
                  <a:lnTo>
                    <a:pt x="144716" y="1574800"/>
                  </a:lnTo>
                  <a:lnTo>
                    <a:pt x="178765" y="1473200"/>
                  </a:lnTo>
                  <a:lnTo>
                    <a:pt x="217512" y="1371600"/>
                  </a:lnTo>
                  <a:lnTo>
                    <a:pt x="260870" y="1282700"/>
                  </a:lnTo>
                  <a:lnTo>
                    <a:pt x="308673" y="1181100"/>
                  </a:lnTo>
                  <a:lnTo>
                    <a:pt x="360794" y="1092200"/>
                  </a:lnTo>
                  <a:lnTo>
                    <a:pt x="417156" y="1003300"/>
                  </a:lnTo>
                  <a:lnTo>
                    <a:pt x="477481" y="914400"/>
                  </a:lnTo>
                  <a:lnTo>
                    <a:pt x="541769" y="838200"/>
                  </a:lnTo>
                  <a:lnTo>
                    <a:pt x="609815" y="762000"/>
                  </a:lnTo>
                  <a:lnTo>
                    <a:pt x="681532" y="685800"/>
                  </a:lnTo>
                  <a:lnTo>
                    <a:pt x="756666" y="609600"/>
                  </a:lnTo>
                  <a:lnTo>
                    <a:pt x="835266" y="546100"/>
                  </a:lnTo>
                  <a:lnTo>
                    <a:pt x="916927" y="482600"/>
                  </a:lnTo>
                  <a:lnTo>
                    <a:pt x="1001890" y="419100"/>
                  </a:lnTo>
                  <a:lnTo>
                    <a:pt x="1089774" y="368300"/>
                  </a:lnTo>
                  <a:lnTo>
                    <a:pt x="1180325" y="317500"/>
                  </a:lnTo>
                  <a:lnTo>
                    <a:pt x="1273670" y="266700"/>
                  </a:lnTo>
                  <a:lnTo>
                    <a:pt x="1369555" y="215900"/>
                  </a:lnTo>
                  <a:lnTo>
                    <a:pt x="1467726" y="177800"/>
                  </a:lnTo>
                  <a:lnTo>
                    <a:pt x="1568310" y="152400"/>
                  </a:lnTo>
                  <a:lnTo>
                    <a:pt x="1671053" y="114300"/>
                  </a:lnTo>
                  <a:lnTo>
                    <a:pt x="1775701" y="101600"/>
                  </a:lnTo>
                  <a:lnTo>
                    <a:pt x="1882254" y="76200"/>
                  </a:lnTo>
                  <a:lnTo>
                    <a:pt x="2100567" y="50800"/>
                  </a:lnTo>
                  <a:close/>
                </a:path>
                <a:path w="2235200" h="4419600">
                  <a:moveTo>
                    <a:pt x="2197087" y="38100"/>
                  </a:moveTo>
                  <a:lnTo>
                    <a:pt x="2099805" y="50800"/>
                  </a:lnTo>
                  <a:lnTo>
                    <a:pt x="2187689" y="50800"/>
                  </a:lnTo>
                  <a:lnTo>
                    <a:pt x="2187689" y="4381500"/>
                  </a:lnTo>
                  <a:lnTo>
                    <a:pt x="2197087" y="4381500"/>
                  </a:lnTo>
                  <a:lnTo>
                    <a:pt x="2197087" y="38100"/>
                  </a:lnTo>
                  <a:close/>
                </a:path>
                <a:path w="2235200" h="4419600">
                  <a:moveTo>
                    <a:pt x="2217026" y="0"/>
                  </a:moveTo>
                  <a:lnTo>
                    <a:pt x="2210676" y="0"/>
                  </a:lnTo>
                  <a:lnTo>
                    <a:pt x="2096884" y="12700"/>
                  </a:lnTo>
                  <a:lnTo>
                    <a:pt x="2223249" y="12700"/>
                  </a:lnTo>
                  <a:lnTo>
                    <a:pt x="2217026" y="0"/>
                  </a:lnTo>
                  <a:close/>
                </a:path>
              </a:pathLst>
            </a:custGeom>
            <a:solidFill>
              <a:srgbClr val="FFFFFF"/>
            </a:solidFill>
          </p:spPr>
          <p:txBody>
            <a:bodyPr wrap="square" lIns="0" tIns="0" rIns="0" bIns="0" rtlCol="0"/>
            <a:lstStyle/>
            <a:p>
              <a:endParaRPr/>
            </a:p>
          </p:txBody>
        </p:sp>
        <p:sp>
          <p:nvSpPr>
            <p:cNvPr id="6" name="object 6"/>
            <p:cNvSpPr/>
            <p:nvPr/>
          </p:nvSpPr>
          <p:spPr>
            <a:xfrm>
              <a:off x="2687573" y="1215389"/>
              <a:ext cx="6042660" cy="4373880"/>
            </a:xfrm>
            <a:custGeom>
              <a:avLst/>
              <a:gdLst/>
              <a:ahLst/>
              <a:cxnLst/>
              <a:rect l="l" t="t" r="r" b="b"/>
              <a:pathLst>
                <a:path w="6042659" h="4373880">
                  <a:moveTo>
                    <a:pt x="6042660" y="0"/>
                  </a:moveTo>
                  <a:lnTo>
                    <a:pt x="0" y="0"/>
                  </a:lnTo>
                  <a:lnTo>
                    <a:pt x="0" y="4373880"/>
                  </a:lnTo>
                  <a:lnTo>
                    <a:pt x="6042660" y="4373880"/>
                  </a:lnTo>
                  <a:lnTo>
                    <a:pt x="6042660" y="0"/>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2663951" y="1191767"/>
              <a:ext cx="6090285" cy="4421505"/>
            </a:xfrm>
            <a:custGeom>
              <a:avLst/>
              <a:gdLst/>
              <a:ahLst/>
              <a:cxnLst/>
              <a:rect l="l" t="t" r="r" b="b"/>
              <a:pathLst>
                <a:path w="6090284" h="4421505">
                  <a:moveTo>
                    <a:pt x="6066282" y="0"/>
                  </a:moveTo>
                  <a:lnTo>
                    <a:pt x="23622" y="0"/>
                  </a:lnTo>
                  <a:lnTo>
                    <a:pt x="14412" y="1851"/>
                  </a:lnTo>
                  <a:lnTo>
                    <a:pt x="6905" y="6905"/>
                  </a:lnTo>
                  <a:lnTo>
                    <a:pt x="1851" y="14412"/>
                  </a:lnTo>
                  <a:lnTo>
                    <a:pt x="0" y="23622"/>
                  </a:lnTo>
                  <a:lnTo>
                    <a:pt x="0" y="4397502"/>
                  </a:lnTo>
                  <a:lnTo>
                    <a:pt x="1851" y="4406695"/>
                  </a:lnTo>
                  <a:lnTo>
                    <a:pt x="6905" y="4414204"/>
                  </a:lnTo>
                  <a:lnTo>
                    <a:pt x="14412" y="4419267"/>
                  </a:lnTo>
                  <a:lnTo>
                    <a:pt x="23622" y="4421124"/>
                  </a:lnTo>
                  <a:lnTo>
                    <a:pt x="6066282" y="4421124"/>
                  </a:lnTo>
                  <a:lnTo>
                    <a:pt x="6075491" y="4419267"/>
                  </a:lnTo>
                  <a:lnTo>
                    <a:pt x="6082998" y="4414204"/>
                  </a:lnTo>
                  <a:lnTo>
                    <a:pt x="6088052" y="4406695"/>
                  </a:lnTo>
                  <a:lnTo>
                    <a:pt x="6089904" y="4397502"/>
                  </a:lnTo>
                  <a:lnTo>
                    <a:pt x="6089904" y="4392803"/>
                  </a:lnTo>
                  <a:lnTo>
                    <a:pt x="28321" y="4392803"/>
                  </a:lnTo>
                  <a:lnTo>
                    <a:pt x="28321" y="28321"/>
                  </a:lnTo>
                  <a:lnTo>
                    <a:pt x="6089904" y="28321"/>
                  </a:lnTo>
                  <a:lnTo>
                    <a:pt x="6089904" y="23622"/>
                  </a:lnTo>
                  <a:lnTo>
                    <a:pt x="6088052" y="14412"/>
                  </a:lnTo>
                  <a:lnTo>
                    <a:pt x="6082998" y="6905"/>
                  </a:lnTo>
                  <a:lnTo>
                    <a:pt x="6075491" y="1851"/>
                  </a:lnTo>
                  <a:lnTo>
                    <a:pt x="6066282" y="0"/>
                  </a:lnTo>
                  <a:close/>
                </a:path>
                <a:path w="6090284" h="4421505">
                  <a:moveTo>
                    <a:pt x="6089904" y="28321"/>
                  </a:moveTo>
                  <a:lnTo>
                    <a:pt x="6061583" y="28321"/>
                  </a:lnTo>
                  <a:lnTo>
                    <a:pt x="6061583" y="4392803"/>
                  </a:lnTo>
                  <a:lnTo>
                    <a:pt x="6089904" y="4392803"/>
                  </a:lnTo>
                  <a:lnTo>
                    <a:pt x="6089904" y="28321"/>
                  </a:lnTo>
                  <a:close/>
                </a:path>
                <a:path w="6090284" h="4421505">
                  <a:moveTo>
                    <a:pt x="6052058" y="37846"/>
                  </a:moveTo>
                  <a:lnTo>
                    <a:pt x="37846" y="37846"/>
                  </a:lnTo>
                  <a:lnTo>
                    <a:pt x="37846" y="4383278"/>
                  </a:lnTo>
                  <a:lnTo>
                    <a:pt x="6052058" y="4383278"/>
                  </a:lnTo>
                  <a:lnTo>
                    <a:pt x="6052058" y="4373880"/>
                  </a:lnTo>
                  <a:lnTo>
                    <a:pt x="47243" y="4373880"/>
                  </a:lnTo>
                  <a:lnTo>
                    <a:pt x="47243" y="47244"/>
                  </a:lnTo>
                  <a:lnTo>
                    <a:pt x="6052058" y="47244"/>
                  </a:lnTo>
                  <a:lnTo>
                    <a:pt x="6052058" y="37846"/>
                  </a:lnTo>
                  <a:close/>
                </a:path>
                <a:path w="6090284" h="4421505">
                  <a:moveTo>
                    <a:pt x="6052058" y="47244"/>
                  </a:moveTo>
                  <a:lnTo>
                    <a:pt x="6042659" y="47244"/>
                  </a:lnTo>
                  <a:lnTo>
                    <a:pt x="6042659" y="4373880"/>
                  </a:lnTo>
                  <a:lnTo>
                    <a:pt x="6052058" y="4373880"/>
                  </a:lnTo>
                  <a:lnTo>
                    <a:pt x="6052058" y="47244"/>
                  </a:lnTo>
                  <a:close/>
                </a:path>
              </a:pathLst>
            </a:custGeom>
            <a:solidFill>
              <a:srgbClr val="EFAC00"/>
            </a:solidFill>
          </p:spPr>
          <p:txBody>
            <a:bodyPr wrap="square" lIns="0" tIns="0" rIns="0" bIns="0" rtlCol="0"/>
            <a:lstStyle/>
            <a:p>
              <a:endParaRPr/>
            </a:p>
          </p:txBody>
        </p:sp>
      </p:grpSp>
      <p:sp>
        <p:nvSpPr>
          <p:cNvPr id="8" name="object 8"/>
          <p:cNvSpPr txBox="1">
            <a:spLocks noGrp="1"/>
          </p:cNvSpPr>
          <p:nvPr>
            <p:ph type="title"/>
          </p:nvPr>
        </p:nvSpPr>
        <p:spPr>
          <a:xfrm>
            <a:off x="2751201" y="1535049"/>
            <a:ext cx="5683250" cy="611505"/>
          </a:xfrm>
          <a:prstGeom prst="rect">
            <a:avLst/>
          </a:prstGeom>
          <a:ln>
            <a:solidFill>
              <a:srgbClr val="FF0000"/>
            </a:solidFill>
          </a:ln>
        </p:spPr>
        <p:txBody>
          <a:bodyPr vert="horz" wrap="square" lIns="0" tIns="13335" rIns="0" bIns="0" rtlCol="0">
            <a:spAutoFit/>
          </a:bodyPr>
          <a:lstStyle/>
          <a:p>
            <a:pPr marL="12700" algn="l">
              <a:lnSpc>
                <a:spcPts val="2305"/>
              </a:lnSpc>
              <a:spcBef>
                <a:spcPts val="105"/>
              </a:spcBef>
            </a:pPr>
            <a:r>
              <a:rPr sz="2000" b="1" i="1" spc="-75" dirty="0">
                <a:solidFill>
                  <a:srgbClr val="FF0000"/>
                </a:solidFill>
                <a:latin typeface="Trebuchet MS"/>
                <a:cs typeface="Trebuchet MS"/>
              </a:rPr>
              <a:t>Corelaţia</a:t>
            </a:r>
            <a:r>
              <a:rPr sz="2000" b="1" spc="-220" dirty="0">
                <a:latin typeface="Trebuchet MS"/>
                <a:cs typeface="Trebuchet MS"/>
              </a:rPr>
              <a:t> </a:t>
            </a:r>
            <a:r>
              <a:rPr sz="2000" spc="-60" dirty="0">
                <a:latin typeface="WenQuanYi Micro Hei"/>
                <a:cs typeface="WenQuanYi Micro Hei"/>
              </a:rPr>
              <a:t>este</a:t>
            </a:r>
            <a:r>
              <a:rPr sz="2000" spc="-120" dirty="0">
                <a:latin typeface="WenQuanYi Micro Hei"/>
                <a:cs typeface="WenQuanYi Micro Hei"/>
              </a:rPr>
              <a:t> </a:t>
            </a:r>
            <a:r>
              <a:rPr sz="2000" spc="-90" dirty="0">
                <a:latin typeface="WenQuanYi Micro Hei"/>
                <a:cs typeface="WenQuanYi Micro Hei"/>
              </a:rPr>
              <a:t>o</a:t>
            </a:r>
            <a:r>
              <a:rPr sz="2000" spc="-130" dirty="0">
                <a:latin typeface="WenQuanYi Micro Hei"/>
                <a:cs typeface="WenQuanYi Micro Hei"/>
              </a:rPr>
              <a:t> </a:t>
            </a:r>
            <a:r>
              <a:rPr sz="2000" spc="-80" dirty="0">
                <a:latin typeface="WenQuanYi Micro Hei"/>
                <a:cs typeface="WenQuanYi Micro Hei"/>
              </a:rPr>
              <a:t>metoda</a:t>
            </a:r>
            <a:r>
              <a:rPr sz="2000" spc="-130" dirty="0">
                <a:latin typeface="WenQuanYi Micro Hei"/>
                <a:cs typeface="WenQuanYi Micro Hei"/>
              </a:rPr>
              <a:t> </a:t>
            </a:r>
            <a:r>
              <a:rPr sz="2000" spc="-50" dirty="0">
                <a:latin typeface="WenQuanYi Micro Hei"/>
                <a:cs typeface="WenQuanYi Micro Hei"/>
              </a:rPr>
              <a:t>statistică</a:t>
            </a:r>
            <a:r>
              <a:rPr sz="2000" spc="-160" dirty="0">
                <a:latin typeface="WenQuanYi Micro Hei"/>
                <a:cs typeface="WenQuanYi Micro Hei"/>
              </a:rPr>
              <a:t> </a:t>
            </a:r>
            <a:r>
              <a:rPr sz="2000" spc="-50" dirty="0">
                <a:latin typeface="WenQuanYi Micro Hei"/>
                <a:cs typeface="WenQuanYi Micro Hei"/>
              </a:rPr>
              <a:t>utilizată</a:t>
            </a:r>
            <a:r>
              <a:rPr sz="2000" spc="-130" dirty="0">
                <a:latin typeface="WenQuanYi Micro Hei"/>
                <a:cs typeface="WenQuanYi Micro Hei"/>
              </a:rPr>
              <a:t> </a:t>
            </a:r>
            <a:r>
              <a:rPr sz="2000" spc="-95" dirty="0">
                <a:latin typeface="WenQuanYi Micro Hei"/>
                <a:cs typeface="WenQuanYi Micro Hei"/>
              </a:rPr>
              <a:t>pentru</a:t>
            </a:r>
            <a:r>
              <a:rPr sz="2000" spc="-125" dirty="0">
                <a:latin typeface="WenQuanYi Micro Hei"/>
                <a:cs typeface="WenQuanYi Micro Hei"/>
              </a:rPr>
              <a:t> </a:t>
            </a:r>
            <a:r>
              <a:rPr sz="2000" spc="-85" dirty="0">
                <a:latin typeface="WenQuanYi Micro Hei"/>
                <a:cs typeface="WenQuanYi Micro Hei"/>
              </a:rPr>
              <a:t>a</a:t>
            </a:r>
            <a:endParaRPr sz="2000" dirty="0">
              <a:latin typeface="WenQuanYi Micro Hei"/>
              <a:cs typeface="WenQuanYi Micro Hei"/>
            </a:endParaRPr>
          </a:p>
          <a:p>
            <a:pPr marL="12700" algn="l">
              <a:lnSpc>
                <a:spcPts val="2305"/>
              </a:lnSpc>
            </a:pPr>
            <a:r>
              <a:rPr sz="2000" b="1" i="1" spc="-85" dirty="0">
                <a:solidFill>
                  <a:srgbClr val="FF00FF"/>
                </a:solidFill>
                <a:latin typeface="WenQuanYi Micro Hei"/>
                <a:cs typeface="WenQuanYi Micro Hei"/>
              </a:rPr>
              <a:t>determina </a:t>
            </a:r>
            <a:r>
              <a:rPr sz="2000" b="1" i="1" spc="-65" dirty="0">
                <a:solidFill>
                  <a:srgbClr val="FF00FF"/>
                </a:solidFill>
                <a:latin typeface="WenQuanYi Micro Hei"/>
                <a:cs typeface="WenQuanYi Micro Hei"/>
              </a:rPr>
              <a:t>relaţiile </a:t>
            </a:r>
            <a:r>
              <a:rPr sz="2000" spc="-75" dirty="0">
                <a:latin typeface="WenQuanYi Micro Hei"/>
                <a:cs typeface="WenQuanYi Micro Hei"/>
              </a:rPr>
              <a:t>dintre </a:t>
            </a:r>
            <a:r>
              <a:rPr sz="2000" spc="-110" dirty="0">
                <a:latin typeface="WenQuanYi Micro Hei"/>
                <a:cs typeface="WenQuanYi Micro Hei"/>
              </a:rPr>
              <a:t>doua </a:t>
            </a:r>
            <a:r>
              <a:rPr sz="2000" spc="-105" dirty="0">
                <a:latin typeface="WenQuanYi Micro Hei"/>
                <a:cs typeface="WenQuanYi Micro Hei"/>
              </a:rPr>
              <a:t>sau </a:t>
            </a:r>
            <a:r>
              <a:rPr sz="2000" spc="-95" dirty="0">
                <a:latin typeface="WenQuanYi Micro Hei"/>
                <a:cs typeface="WenQuanYi Micro Hei"/>
              </a:rPr>
              <a:t>mai </a:t>
            </a:r>
            <a:r>
              <a:rPr sz="2000" spc="-80" dirty="0">
                <a:latin typeface="WenQuanYi Micro Hei"/>
                <a:cs typeface="WenQuanYi Micro Hei"/>
              </a:rPr>
              <a:t>multe</a:t>
            </a:r>
            <a:r>
              <a:rPr sz="2000" spc="-305" dirty="0">
                <a:latin typeface="WenQuanYi Micro Hei"/>
                <a:cs typeface="WenQuanYi Micro Hei"/>
              </a:rPr>
              <a:t> </a:t>
            </a:r>
            <a:r>
              <a:rPr sz="2000" spc="-75" dirty="0">
                <a:latin typeface="WenQuanYi Micro Hei"/>
                <a:cs typeface="WenQuanYi Micro Hei"/>
              </a:rPr>
              <a:t>variabile</a:t>
            </a:r>
            <a:endParaRPr sz="2000" dirty="0">
              <a:latin typeface="WenQuanYi Micro Hei"/>
              <a:cs typeface="WenQuanYi Micro Hei"/>
            </a:endParaRPr>
          </a:p>
        </p:txBody>
      </p:sp>
      <p:grpSp>
        <p:nvGrpSpPr>
          <p:cNvPr id="9" name="object 9"/>
          <p:cNvGrpSpPr/>
          <p:nvPr/>
        </p:nvGrpSpPr>
        <p:grpSpPr>
          <a:xfrm>
            <a:off x="1241678" y="2503932"/>
            <a:ext cx="7512684" cy="2891155"/>
            <a:chOff x="1241678" y="2503932"/>
            <a:chExt cx="7512684" cy="2891155"/>
          </a:xfrm>
        </p:grpSpPr>
        <p:sp>
          <p:nvSpPr>
            <p:cNvPr id="10" name="object 10"/>
            <p:cNvSpPr/>
            <p:nvPr/>
          </p:nvSpPr>
          <p:spPr>
            <a:xfrm>
              <a:off x="1265681" y="2527554"/>
              <a:ext cx="1422400" cy="2844165"/>
            </a:xfrm>
            <a:custGeom>
              <a:avLst/>
              <a:gdLst/>
              <a:ahLst/>
              <a:cxnLst/>
              <a:rect l="l" t="t" r="r" b="b"/>
              <a:pathLst>
                <a:path w="1422400" h="2844165">
                  <a:moveTo>
                    <a:pt x="1421892" y="0"/>
                  </a:moveTo>
                  <a:lnTo>
                    <a:pt x="1374005" y="791"/>
                  </a:lnTo>
                  <a:lnTo>
                    <a:pt x="1326515" y="3148"/>
                  </a:lnTo>
                  <a:lnTo>
                    <a:pt x="1279447" y="7047"/>
                  </a:lnTo>
                  <a:lnTo>
                    <a:pt x="1232824" y="12462"/>
                  </a:lnTo>
                  <a:lnTo>
                    <a:pt x="1186672" y="19368"/>
                  </a:lnTo>
                  <a:lnTo>
                    <a:pt x="1141015" y="27741"/>
                  </a:lnTo>
                  <a:lnTo>
                    <a:pt x="1095880" y="37555"/>
                  </a:lnTo>
                  <a:lnTo>
                    <a:pt x="1051290" y="48786"/>
                  </a:lnTo>
                  <a:lnTo>
                    <a:pt x="1007270" y="61409"/>
                  </a:lnTo>
                  <a:lnTo>
                    <a:pt x="963846" y="75399"/>
                  </a:lnTo>
                  <a:lnTo>
                    <a:pt x="921042" y="90731"/>
                  </a:lnTo>
                  <a:lnTo>
                    <a:pt x="878883" y="107380"/>
                  </a:lnTo>
                  <a:lnTo>
                    <a:pt x="837394" y="125322"/>
                  </a:lnTo>
                  <a:lnTo>
                    <a:pt x="796601" y="144531"/>
                  </a:lnTo>
                  <a:lnTo>
                    <a:pt x="756526" y="164982"/>
                  </a:lnTo>
                  <a:lnTo>
                    <a:pt x="717197" y="186651"/>
                  </a:lnTo>
                  <a:lnTo>
                    <a:pt x="678637" y="209513"/>
                  </a:lnTo>
                  <a:lnTo>
                    <a:pt x="640872" y="233542"/>
                  </a:lnTo>
                  <a:lnTo>
                    <a:pt x="603925" y="258714"/>
                  </a:lnTo>
                  <a:lnTo>
                    <a:pt x="567824" y="285005"/>
                  </a:lnTo>
                  <a:lnTo>
                    <a:pt x="532591" y="312388"/>
                  </a:lnTo>
                  <a:lnTo>
                    <a:pt x="498252" y="340840"/>
                  </a:lnTo>
                  <a:lnTo>
                    <a:pt x="464832" y="370335"/>
                  </a:lnTo>
                  <a:lnTo>
                    <a:pt x="432356" y="400849"/>
                  </a:lnTo>
                  <a:lnTo>
                    <a:pt x="400849" y="432356"/>
                  </a:lnTo>
                  <a:lnTo>
                    <a:pt x="370335" y="464832"/>
                  </a:lnTo>
                  <a:lnTo>
                    <a:pt x="340840" y="498252"/>
                  </a:lnTo>
                  <a:lnTo>
                    <a:pt x="312388" y="532591"/>
                  </a:lnTo>
                  <a:lnTo>
                    <a:pt x="285005" y="567824"/>
                  </a:lnTo>
                  <a:lnTo>
                    <a:pt x="258714" y="603925"/>
                  </a:lnTo>
                  <a:lnTo>
                    <a:pt x="233542" y="640872"/>
                  </a:lnTo>
                  <a:lnTo>
                    <a:pt x="209513" y="678637"/>
                  </a:lnTo>
                  <a:lnTo>
                    <a:pt x="186651" y="717197"/>
                  </a:lnTo>
                  <a:lnTo>
                    <a:pt x="164982" y="756526"/>
                  </a:lnTo>
                  <a:lnTo>
                    <a:pt x="144531" y="796601"/>
                  </a:lnTo>
                  <a:lnTo>
                    <a:pt x="125322" y="837394"/>
                  </a:lnTo>
                  <a:lnTo>
                    <a:pt x="107380" y="878883"/>
                  </a:lnTo>
                  <a:lnTo>
                    <a:pt x="90731" y="921042"/>
                  </a:lnTo>
                  <a:lnTo>
                    <a:pt x="75399" y="963846"/>
                  </a:lnTo>
                  <a:lnTo>
                    <a:pt x="61409" y="1007270"/>
                  </a:lnTo>
                  <a:lnTo>
                    <a:pt x="48786" y="1051290"/>
                  </a:lnTo>
                  <a:lnTo>
                    <a:pt x="37555" y="1095880"/>
                  </a:lnTo>
                  <a:lnTo>
                    <a:pt x="27741" y="1141015"/>
                  </a:lnTo>
                  <a:lnTo>
                    <a:pt x="19368" y="1186672"/>
                  </a:lnTo>
                  <a:lnTo>
                    <a:pt x="12462" y="1232824"/>
                  </a:lnTo>
                  <a:lnTo>
                    <a:pt x="7047" y="1279447"/>
                  </a:lnTo>
                  <a:lnTo>
                    <a:pt x="3148" y="1326515"/>
                  </a:lnTo>
                  <a:lnTo>
                    <a:pt x="791" y="1374005"/>
                  </a:lnTo>
                  <a:lnTo>
                    <a:pt x="0" y="1421892"/>
                  </a:lnTo>
                  <a:lnTo>
                    <a:pt x="791" y="1469778"/>
                  </a:lnTo>
                  <a:lnTo>
                    <a:pt x="3148" y="1517268"/>
                  </a:lnTo>
                  <a:lnTo>
                    <a:pt x="7047" y="1564336"/>
                  </a:lnTo>
                  <a:lnTo>
                    <a:pt x="12462" y="1610959"/>
                  </a:lnTo>
                  <a:lnTo>
                    <a:pt x="19368" y="1657111"/>
                  </a:lnTo>
                  <a:lnTo>
                    <a:pt x="27741" y="1702768"/>
                  </a:lnTo>
                  <a:lnTo>
                    <a:pt x="37555" y="1747903"/>
                  </a:lnTo>
                  <a:lnTo>
                    <a:pt x="48786" y="1792493"/>
                  </a:lnTo>
                  <a:lnTo>
                    <a:pt x="61409" y="1836513"/>
                  </a:lnTo>
                  <a:lnTo>
                    <a:pt x="75399" y="1879937"/>
                  </a:lnTo>
                  <a:lnTo>
                    <a:pt x="90731" y="1922741"/>
                  </a:lnTo>
                  <a:lnTo>
                    <a:pt x="107380" y="1964900"/>
                  </a:lnTo>
                  <a:lnTo>
                    <a:pt x="125322" y="2006389"/>
                  </a:lnTo>
                  <a:lnTo>
                    <a:pt x="144531" y="2047182"/>
                  </a:lnTo>
                  <a:lnTo>
                    <a:pt x="164982" y="2087257"/>
                  </a:lnTo>
                  <a:lnTo>
                    <a:pt x="186651" y="2126586"/>
                  </a:lnTo>
                  <a:lnTo>
                    <a:pt x="209513" y="2165146"/>
                  </a:lnTo>
                  <a:lnTo>
                    <a:pt x="233542" y="2202911"/>
                  </a:lnTo>
                  <a:lnTo>
                    <a:pt x="258714" y="2239858"/>
                  </a:lnTo>
                  <a:lnTo>
                    <a:pt x="285005" y="2275959"/>
                  </a:lnTo>
                  <a:lnTo>
                    <a:pt x="312388" y="2311192"/>
                  </a:lnTo>
                  <a:lnTo>
                    <a:pt x="340840" y="2345531"/>
                  </a:lnTo>
                  <a:lnTo>
                    <a:pt x="370335" y="2378951"/>
                  </a:lnTo>
                  <a:lnTo>
                    <a:pt x="400849" y="2411427"/>
                  </a:lnTo>
                  <a:lnTo>
                    <a:pt x="432356" y="2442934"/>
                  </a:lnTo>
                  <a:lnTo>
                    <a:pt x="464832" y="2473448"/>
                  </a:lnTo>
                  <a:lnTo>
                    <a:pt x="498252" y="2502943"/>
                  </a:lnTo>
                  <a:lnTo>
                    <a:pt x="532591" y="2531395"/>
                  </a:lnTo>
                  <a:lnTo>
                    <a:pt x="567824" y="2558778"/>
                  </a:lnTo>
                  <a:lnTo>
                    <a:pt x="603925" y="2585069"/>
                  </a:lnTo>
                  <a:lnTo>
                    <a:pt x="640872" y="2610241"/>
                  </a:lnTo>
                  <a:lnTo>
                    <a:pt x="678637" y="2634270"/>
                  </a:lnTo>
                  <a:lnTo>
                    <a:pt x="717197" y="2657132"/>
                  </a:lnTo>
                  <a:lnTo>
                    <a:pt x="756526" y="2678801"/>
                  </a:lnTo>
                  <a:lnTo>
                    <a:pt x="796601" y="2699252"/>
                  </a:lnTo>
                  <a:lnTo>
                    <a:pt x="837394" y="2718461"/>
                  </a:lnTo>
                  <a:lnTo>
                    <a:pt x="878883" y="2736403"/>
                  </a:lnTo>
                  <a:lnTo>
                    <a:pt x="921042" y="2753052"/>
                  </a:lnTo>
                  <a:lnTo>
                    <a:pt x="963846" y="2768384"/>
                  </a:lnTo>
                  <a:lnTo>
                    <a:pt x="1007270" y="2782374"/>
                  </a:lnTo>
                  <a:lnTo>
                    <a:pt x="1051290" y="2794997"/>
                  </a:lnTo>
                  <a:lnTo>
                    <a:pt x="1095880" y="2806228"/>
                  </a:lnTo>
                  <a:lnTo>
                    <a:pt x="1141015" y="2816042"/>
                  </a:lnTo>
                  <a:lnTo>
                    <a:pt x="1186672" y="2824415"/>
                  </a:lnTo>
                  <a:lnTo>
                    <a:pt x="1232824" y="2831321"/>
                  </a:lnTo>
                  <a:lnTo>
                    <a:pt x="1279447" y="2836736"/>
                  </a:lnTo>
                  <a:lnTo>
                    <a:pt x="1326515" y="2840635"/>
                  </a:lnTo>
                  <a:lnTo>
                    <a:pt x="1374005" y="2842992"/>
                  </a:lnTo>
                  <a:lnTo>
                    <a:pt x="1421892" y="2843784"/>
                  </a:lnTo>
                  <a:lnTo>
                    <a:pt x="1421892" y="0"/>
                  </a:lnTo>
                  <a:close/>
                </a:path>
              </a:pathLst>
            </a:custGeom>
            <a:solidFill>
              <a:schemeClr val="accent6">
                <a:lumMod val="40000"/>
                <a:lumOff val="60000"/>
              </a:schemeClr>
            </a:solidFill>
          </p:spPr>
          <p:txBody>
            <a:bodyPr wrap="square" lIns="0" tIns="0" rIns="0" bIns="0" rtlCol="0"/>
            <a:lstStyle/>
            <a:p>
              <a:endParaRPr/>
            </a:p>
          </p:txBody>
        </p:sp>
        <p:sp>
          <p:nvSpPr>
            <p:cNvPr id="11" name="object 11"/>
            <p:cNvSpPr/>
            <p:nvPr/>
          </p:nvSpPr>
          <p:spPr>
            <a:xfrm>
              <a:off x="1241678" y="2512187"/>
              <a:ext cx="1470025" cy="2882900"/>
            </a:xfrm>
            <a:custGeom>
              <a:avLst/>
              <a:gdLst/>
              <a:ahLst/>
              <a:cxnLst/>
              <a:rect l="l" t="t" r="r" b="b"/>
              <a:pathLst>
                <a:path w="1470025" h="2882900">
                  <a:moveTo>
                    <a:pt x="1469390" y="12700"/>
                  </a:moveTo>
                  <a:lnTo>
                    <a:pt x="1225423" y="12700"/>
                  </a:lnTo>
                  <a:lnTo>
                    <a:pt x="1189609" y="25400"/>
                  </a:lnTo>
                  <a:lnTo>
                    <a:pt x="1441069" y="25400"/>
                  </a:lnTo>
                  <a:lnTo>
                    <a:pt x="1441196" y="2857500"/>
                  </a:lnTo>
                  <a:lnTo>
                    <a:pt x="1154938" y="2857500"/>
                  </a:lnTo>
                  <a:lnTo>
                    <a:pt x="1190371" y="2870200"/>
                  </a:lnTo>
                  <a:lnTo>
                    <a:pt x="1226058" y="2870200"/>
                  </a:lnTo>
                  <a:lnTo>
                    <a:pt x="1262126" y="2882900"/>
                  </a:lnTo>
                  <a:lnTo>
                    <a:pt x="1466977" y="2882900"/>
                  </a:lnTo>
                  <a:lnTo>
                    <a:pt x="1469517" y="2870200"/>
                  </a:lnTo>
                  <a:lnTo>
                    <a:pt x="1469390" y="12700"/>
                  </a:lnTo>
                  <a:close/>
                </a:path>
                <a:path w="1470025" h="2882900">
                  <a:moveTo>
                    <a:pt x="1125855" y="2819400"/>
                  </a:moveTo>
                  <a:lnTo>
                    <a:pt x="1016381" y="2819400"/>
                  </a:lnTo>
                  <a:lnTo>
                    <a:pt x="1119759" y="2857500"/>
                  </a:lnTo>
                  <a:lnTo>
                    <a:pt x="1300988" y="2857500"/>
                  </a:lnTo>
                  <a:lnTo>
                    <a:pt x="1265301" y="2844800"/>
                  </a:lnTo>
                  <a:lnTo>
                    <a:pt x="1195070" y="2844800"/>
                  </a:lnTo>
                  <a:lnTo>
                    <a:pt x="1125855" y="2819400"/>
                  </a:lnTo>
                  <a:close/>
                </a:path>
                <a:path w="1470025" h="2882900">
                  <a:moveTo>
                    <a:pt x="1337945" y="2832100"/>
                  </a:moveTo>
                  <a:lnTo>
                    <a:pt x="1231392" y="2832100"/>
                  </a:lnTo>
                  <a:lnTo>
                    <a:pt x="1266444" y="2844800"/>
                  </a:lnTo>
                  <a:lnTo>
                    <a:pt x="1373632" y="2844800"/>
                  </a:lnTo>
                  <a:lnTo>
                    <a:pt x="1337945" y="2832100"/>
                  </a:lnTo>
                  <a:close/>
                </a:path>
                <a:path w="1470025" h="2882900">
                  <a:moveTo>
                    <a:pt x="1431671" y="38100"/>
                  </a:moveTo>
                  <a:lnTo>
                    <a:pt x="1302004" y="38100"/>
                  </a:lnTo>
                  <a:lnTo>
                    <a:pt x="1266698" y="50800"/>
                  </a:lnTo>
                  <a:lnTo>
                    <a:pt x="1422146" y="50800"/>
                  </a:lnTo>
                  <a:lnTo>
                    <a:pt x="1422273" y="2844800"/>
                  </a:lnTo>
                  <a:lnTo>
                    <a:pt x="1431671" y="2844800"/>
                  </a:lnTo>
                  <a:lnTo>
                    <a:pt x="1431671" y="38100"/>
                  </a:lnTo>
                  <a:close/>
                </a:path>
                <a:path w="1470025" h="2882900">
                  <a:moveTo>
                    <a:pt x="1232662" y="2819400"/>
                  </a:moveTo>
                  <a:lnTo>
                    <a:pt x="1162050" y="2819400"/>
                  </a:lnTo>
                  <a:lnTo>
                    <a:pt x="1196594" y="2832100"/>
                  </a:lnTo>
                  <a:lnTo>
                    <a:pt x="1267460" y="2832100"/>
                  </a:lnTo>
                  <a:lnTo>
                    <a:pt x="1232662" y="2819400"/>
                  </a:lnTo>
                  <a:close/>
                </a:path>
                <a:path w="1470025" h="2882900">
                  <a:moveTo>
                    <a:pt x="1230122" y="38100"/>
                  </a:moveTo>
                  <a:lnTo>
                    <a:pt x="1084326" y="38100"/>
                  </a:lnTo>
                  <a:lnTo>
                    <a:pt x="1015746" y="63500"/>
                  </a:lnTo>
                  <a:lnTo>
                    <a:pt x="882904" y="114300"/>
                  </a:lnTo>
                  <a:lnTo>
                    <a:pt x="787527" y="152400"/>
                  </a:lnTo>
                  <a:lnTo>
                    <a:pt x="756539" y="177800"/>
                  </a:lnTo>
                  <a:lnTo>
                    <a:pt x="696087" y="203200"/>
                  </a:lnTo>
                  <a:lnTo>
                    <a:pt x="666496" y="228600"/>
                  </a:lnTo>
                  <a:lnTo>
                    <a:pt x="637540" y="241300"/>
                  </a:lnTo>
                  <a:lnTo>
                    <a:pt x="608838" y="266700"/>
                  </a:lnTo>
                  <a:lnTo>
                    <a:pt x="580771" y="279400"/>
                  </a:lnTo>
                  <a:lnTo>
                    <a:pt x="553212" y="304800"/>
                  </a:lnTo>
                  <a:lnTo>
                    <a:pt x="526160" y="330200"/>
                  </a:lnTo>
                  <a:lnTo>
                    <a:pt x="499745" y="355600"/>
                  </a:lnTo>
                  <a:lnTo>
                    <a:pt x="473709" y="368300"/>
                  </a:lnTo>
                  <a:lnTo>
                    <a:pt x="423545" y="419100"/>
                  </a:lnTo>
                  <a:lnTo>
                    <a:pt x="375666" y="469900"/>
                  </a:lnTo>
                  <a:lnTo>
                    <a:pt x="330327" y="520700"/>
                  </a:lnTo>
                  <a:lnTo>
                    <a:pt x="287401" y="584200"/>
                  </a:lnTo>
                  <a:lnTo>
                    <a:pt x="266827" y="609600"/>
                  </a:lnTo>
                  <a:lnTo>
                    <a:pt x="247142" y="635000"/>
                  </a:lnTo>
                  <a:lnTo>
                    <a:pt x="227965" y="660400"/>
                  </a:lnTo>
                  <a:lnTo>
                    <a:pt x="209423" y="698500"/>
                  </a:lnTo>
                  <a:lnTo>
                    <a:pt x="191770" y="723900"/>
                  </a:lnTo>
                  <a:lnTo>
                    <a:pt x="174752" y="749300"/>
                  </a:lnTo>
                  <a:lnTo>
                    <a:pt x="158369" y="787400"/>
                  </a:lnTo>
                  <a:lnTo>
                    <a:pt x="142748" y="812800"/>
                  </a:lnTo>
                  <a:lnTo>
                    <a:pt x="128015" y="850900"/>
                  </a:lnTo>
                  <a:lnTo>
                    <a:pt x="113918" y="876300"/>
                  </a:lnTo>
                  <a:lnTo>
                    <a:pt x="100584" y="914400"/>
                  </a:lnTo>
                  <a:lnTo>
                    <a:pt x="88011" y="952500"/>
                  </a:lnTo>
                  <a:lnTo>
                    <a:pt x="76200" y="977900"/>
                  </a:lnTo>
                  <a:lnTo>
                    <a:pt x="65278" y="1016000"/>
                  </a:lnTo>
                  <a:lnTo>
                    <a:pt x="55118" y="1054100"/>
                  </a:lnTo>
                  <a:lnTo>
                    <a:pt x="45846" y="1079500"/>
                  </a:lnTo>
                  <a:lnTo>
                    <a:pt x="37337" y="1117600"/>
                  </a:lnTo>
                  <a:lnTo>
                    <a:pt x="29718" y="1155700"/>
                  </a:lnTo>
                  <a:lnTo>
                    <a:pt x="22885" y="1193800"/>
                  </a:lnTo>
                  <a:lnTo>
                    <a:pt x="16992" y="1219200"/>
                  </a:lnTo>
                  <a:lnTo>
                    <a:pt x="11963" y="1257300"/>
                  </a:lnTo>
                  <a:lnTo>
                    <a:pt x="7810" y="1295400"/>
                  </a:lnTo>
                  <a:lnTo>
                    <a:pt x="4622" y="1333500"/>
                  </a:lnTo>
                  <a:lnTo>
                    <a:pt x="2209" y="1371600"/>
                  </a:lnTo>
                  <a:lnTo>
                    <a:pt x="863" y="1409700"/>
                  </a:lnTo>
                  <a:lnTo>
                    <a:pt x="0" y="1447800"/>
                  </a:lnTo>
                  <a:lnTo>
                    <a:pt x="495" y="1485900"/>
                  </a:lnTo>
                  <a:lnTo>
                    <a:pt x="1955" y="1524000"/>
                  </a:lnTo>
                  <a:lnTo>
                    <a:pt x="4279" y="1549400"/>
                  </a:lnTo>
                  <a:lnTo>
                    <a:pt x="7581" y="1587500"/>
                  </a:lnTo>
                  <a:lnTo>
                    <a:pt x="11747" y="1625600"/>
                  </a:lnTo>
                  <a:lnTo>
                    <a:pt x="16789" y="1663700"/>
                  </a:lnTo>
                  <a:lnTo>
                    <a:pt x="22720" y="1701800"/>
                  </a:lnTo>
                  <a:lnTo>
                    <a:pt x="29590" y="1739900"/>
                  </a:lnTo>
                  <a:lnTo>
                    <a:pt x="37211" y="1765300"/>
                  </a:lnTo>
                  <a:lnTo>
                    <a:pt x="45720" y="1803400"/>
                  </a:lnTo>
                  <a:lnTo>
                    <a:pt x="55118" y="1841500"/>
                  </a:lnTo>
                  <a:lnTo>
                    <a:pt x="65278" y="1879600"/>
                  </a:lnTo>
                  <a:lnTo>
                    <a:pt x="76200" y="1905000"/>
                  </a:lnTo>
                  <a:lnTo>
                    <a:pt x="88011" y="1943100"/>
                  </a:lnTo>
                  <a:lnTo>
                    <a:pt x="100584" y="1968500"/>
                  </a:lnTo>
                  <a:lnTo>
                    <a:pt x="113918" y="2006600"/>
                  </a:lnTo>
                  <a:lnTo>
                    <a:pt x="128015" y="2044700"/>
                  </a:lnTo>
                  <a:lnTo>
                    <a:pt x="143002" y="2070100"/>
                  </a:lnTo>
                  <a:lnTo>
                    <a:pt x="158623" y="2108200"/>
                  </a:lnTo>
                  <a:lnTo>
                    <a:pt x="174879" y="2133600"/>
                  </a:lnTo>
                  <a:lnTo>
                    <a:pt x="191897" y="2159000"/>
                  </a:lnTo>
                  <a:lnTo>
                    <a:pt x="209677" y="2197100"/>
                  </a:lnTo>
                  <a:lnTo>
                    <a:pt x="228219" y="2222500"/>
                  </a:lnTo>
                  <a:lnTo>
                    <a:pt x="247396" y="2247900"/>
                  </a:lnTo>
                  <a:lnTo>
                    <a:pt x="267208" y="2286000"/>
                  </a:lnTo>
                  <a:lnTo>
                    <a:pt x="287655" y="2311400"/>
                  </a:lnTo>
                  <a:lnTo>
                    <a:pt x="330581" y="2362200"/>
                  </a:lnTo>
                  <a:lnTo>
                    <a:pt x="376047" y="2413000"/>
                  </a:lnTo>
                  <a:lnTo>
                    <a:pt x="423926" y="2463800"/>
                  </a:lnTo>
                  <a:lnTo>
                    <a:pt x="474218" y="2514600"/>
                  </a:lnTo>
                  <a:lnTo>
                    <a:pt x="526541" y="2565400"/>
                  </a:lnTo>
                  <a:lnTo>
                    <a:pt x="553720" y="2578100"/>
                  </a:lnTo>
                  <a:lnTo>
                    <a:pt x="581152" y="2603500"/>
                  </a:lnTo>
                  <a:lnTo>
                    <a:pt x="609346" y="2616200"/>
                  </a:lnTo>
                  <a:lnTo>
                    <a:pt x="637921" y="2641600"/>
                  </a:lnTo>
                  <a:lnTo>
                    <a:pt x="667004" y="2667000"/>
                  </a:lnTo>
                  <a:lnTo>
                    <a:pt x="726694" y="2692400"/>
                  </a:lnTo>
                  <a:lnTo>
                    <a:pt x="757173" y="2717800"/>
                  </a:lnTo>
                  <a:lnTo>
                    <a:pt x="851281" y="2755900"/>
                  </a:lnTo>
                  <a:lnTo>
                    <a:pt x="883539" y="2781300"/>
                  </a:lnTo>
                  <a:lnTo>
                    <a:pt x="982598" y="2819400"/>
                  </a:lnTo>
                  <a:lnTo>
                    <a:pt x="1091692" y="2819400"/>
                  </a:lnTo>
                  <a:lnTo>
                    <a:pt x="958596" y="2768600"/>
                  </a:lnTo>
                  <a:lnTo>
                    <a:pt x="926210" y="2768600"/>
                  </a:lnTo>
                  <a:lnTo>
                    <a:pt x="894334" y="2743200"/>
                  </a:lnTo>
                  <a:lnTo>
                    <a:pt x="800735" y="2705100"/>
                  </a:lnTo>
                  <a:lnTo>
                    <a:pt x="770382" y="2692400"/>
                  </a:lnTo>
                  <a:lnTo>
                    <a:pt x="740537" y="2667000"/>
                  </a:lnTo>
                  <a:lnTo>
                    <a:pt x="681990" y="2641600"/>
                  </a:lnTo>
                  <a:lnTo>
                    <a:pt x="653541" y="2616200"/>
                  </a:lnTo>
                  <a:lnTo>
                    <a:pt x="625475" y="2603500"/>
                  </a:lnTo>
                  <a:lnTo>
                    <a:pt x="597916" y="2578100"/>
                  </a:lnTo>
                  <a:lnTo>
                    <a:pt x="570991" y="2552700"/>
                  </a:lnTo>
                  <a:lnTo>
                    <a:pt x="544322" y="2540000"/>
                  </a:lnTo>
                  <a:lnTo>
                    <a:pt x="518414" y="2514600"/>
                  </a:lnTo>
                  <a:lnTo>
                    <a:pt x="493014" y="2489200"/>
                  </a:lnTo>
                  <a:lnTo>
                    <a:pt x="467995" y="2463800"/>
                  </a:lnTo>
                  <a:lnTo>
                    <a:pt x="443738" y="2451100"/>
                  </a:lnTo>
                  <a:lnTo>
                    <a:pt x="396875" y="2400300"/>
                  </a:lnTo>
                  <a:lnTo>
                    <a:pt x="352171" y="2349500"/>
                  </a:lnTo>
                  <a:lnTo>
                    <a:pt x="310134" y="2286000"/>
                  </a:lnTo>
                  <a:lnTo>
                    <a:pt x="290068" y="2260600"/>
                  </a:lnTo>
                  <a:lnTo>
                    <a:pt x="270637" y="2235200"/>
                  </a:lnTo>
                  <a:lnTo>
                    <a:pt x="251840" y="2209800"/>
                  </a:lnTo>
                  <a:lnTo>
                    <a:pt x="233807" y="2184400"/>
                  </a:lnTo>
                  <a:lnTo>
                    <a:pt x="216408" y="2146300"/>
                  </a:lnTo>
                  <a:lnTo>
                    <a:pt x="199644" y="2120900"/>
                  </a:lnTo>
                  <a:lnTo>
                    <a:pt x="183642" y="2082800"/>
                  </a:lnTo>
                  <a:lnTo>
                    <a:pt x="168402" y="2057400"/>
                  </a:lnTo>
                  <a:lnTo>
                    <a:pt x="153670" y="2032000"/>
                  </a:lnTo>
                  <a:lnTo>
                    <a:pt x="139954" y="1993900"/>
                  </a:lnTo>
                  <a:lnTo>
                    <a:pt x="126873" y="1968500"/>
                  </a:lnTo>
                  <a:lnTo>
                    <a:pt x="114554" y="1930400"/>
                  </a:lnTo>
                  <a:lnTo>
                    <a:pt x="102997" y="1892300"/>
                  </a:lnTo>
                  <a:lnTo>
                    <a:pt x="92202" y="1866900"/>
                  </a:lnTo>
                  <a:lnTo>
                    <a:pt x="82296" y="1828800"/>
                  </a:lnTo>
                  <a:lnTo>
                    <a:pt x="73152" y="1803400"/>
                  </a:lnTo>
                  <a:lnTo>
                    <a:pt x="64770" y="1765300"/>
                  </a:lnTo>
                  <a:lnTo>
                    <a:pt x="57277" y="1727200"/>
                  </a:lnTo>
                  <a:lnTo>
                    <a:pt x="50546" y="1689100"/>
                  </a:lnTo>
                  <a:lnTo>
                    <a:pt x="44704" y="1663700"/>
                  </a:lnTo>
                  <a:lnTo>
                    <a:pt x="39878" y="1625600"/>
                  </a:lnTo>
                  <a:lnTo>
                    <a:pt x="35687" y="1587500"/>
                  </a:lnTo>
                  <a:lnTo>
                    <a:pt x="32512" y="1549400"/>
                  </a:lnTo>
                  <a:lnTo>
                    <a:pt x="30226" y="1511300"/>
                  </a:lnTo>
                  <a:lnTo>
                    <a:pt x="28321" y="1447800"/>
                  </a:lnTo>
                  <a:lnTo>
                    <a:pt x="29209" y="1409700"/>
                  </a:lnTo>
                  <a:lnTo>
                    <a:pt x="30480" y="1371600"/>
                  </a:lnTo>
                  <a:lnTo>
                    <a:pt x="32893" y="1333500"/>
                  </a:lnTo>
                  <a:lnTo>
                    <a:pt x="36068" y="1295400"/>
                  </a:lnTo>
                  <a:lnTo>
                    <a:pt x="40132" y="1257300"/>
                  </a:lnTo>
                  <a:lnTo>
                    <a:pt x="45084" y="1231900"/>
                  </a:lnTo>
                  <a:lnTo>
                    <a:pt x="50800" y="1193800"/>
                  </a:lnTo>
                  <a:lnTo>
                    <a:pt x="57531" y="1155700"/>
                  </a:lnTo>
                  <a:lnTo>
                    <a:pt x="65024" y="1117600"/>
                  </a:lnTo>
                  <a:lnTo>
                    <a:pt x="73406" y="1092200"/>
                  </a:lnTo>
                  <a:lnTo>
                    <a:pt x="82423" y="1054100"/>
                  </a:lnTo>
                  <a:lnTo>
                    <a:pt x="92456" y="1016000"/>
                  </a:lnTo>
                  <a:lnTo>
                    <a:pt x="103124" y="990600"/>
                  </a:lnTo>
                  <a:lnTo>
                    <a:pt x="114808" y="952500"/>
                  </a:lnTo>
                  <a:lnTo>
                    <a:pt x="127127" y="927100"/>
                  </a:lnTo>
                  <a:lnTo>
                    <a:pt x="140081" y="889000"/>
                  </a:lnTo>
                  <a:lnTo>
                    <a:pt x="153924" y="863600"/>
                  </a:lnTo>
                  <a:lnTo>
                    <a:pt x="168529" y="825500"/>
                  </a:lnTo>
                  <a:lnTo>
                    <a:pt x="183769" y="800100"/>
                  </a:lnTo>
                  <a:lnTo>
                    <a:pt x="199771" y="762000"/>
                  </a:lnTo>
                  <a:lnTo>
                    <a:pt x="216534" y="736600"/>
                  </a:lnTo>
                  <a:lnTo>
                    <a:pt x="233934" y="711200"/>
                  </a:lnTo>
                  <a:lnTo>
                    <a:pt x="252095" y="685800"/>
                  </a:lnTo>
                  <a:lnTo>
                    <a:pt x="270891" y="647700"/>
                  </a:lnTo>
                  <a:lnTo>
                    <a:pt x="310388" y="596900"/>
                  </a:lnTo>
                  <a:lnTo>
                    <a:pt x="352425" y="546100"/>
                  </a:lnTo>
                  <a:lnTo>
                    <a:pt x="396875" y="495300"/>
                  </a:lnTo>
                  <a:lnTo>
                    <a:pt x="443865" y="444500"/>
                  </a:lnTo>
                  <a:lnTo>
                    <a:pt x="493141" y="393700"/>
                  </a:lnTo>
                  <a:lnTo>
                    <a:pt x="544448" y="355600"/>
                  </a:lnTo>
                  <a:lnTo>
                    <a:pt x="570991" y="330200"/>
                  </a:lnTo>
                  <a:lnTo>
                    <a:pt x="598043" y="304800"/>
                  </a:lnTo>
                  <a:lnTo>
                    <a:pt x="625475" y="292100"/>
                  </a:lnTo>
                  <a:lnTo>
                    <a:pt x="653669" y="266700"/>
                  </a:lnTo>
                  <a:lnTo>
                    <a:pt x="682116" y="254000"/>
                  </a:lnTo>
                  <a:lnTo>
                    <a:pt x="711072" y="228600"/>
                  </a:lnTo>
                  <a:lnTo>
                    <a:pt x="770382" y="203200"/>
                  </a:lnTo>
                  <a:lnTo>
                    <a:pt x="800735" y="177800"/>
                  </a:lnTo>
                  <a:lnTo>
                    <a:pt x="894334" y="139700"/>
                  </a:lnTo>
                  <a:lnTo>
                    <a:pt x="1024382" y="88900"/>
                  </a:lnTo>
                  <a:lnTo>
                    <a:pt x="1057910" y="76200"/>
                  </a:lnTo>
                  <a:lnTo>
                    <a:pt x="1091692" y="76200"/>
                  </a:lnTo>
                  <a:lnTo>
                    <a:pt x="1160272" y="50800"/>
                  </a:lnTo>
                  <a:lnTo>
                    <a:pt x="1195070" y="50800"/>
                  </a:lnTo>
                  <a:lnTo>
                    <a:pt x="1230122" y="38100"/>
                  </a:lnTo>
                  <a:close/>
                </a:path>
                <a:path w="1470025" h="2882900">
                  <a:moveTo>
                    <a:pt x="1096137" y="2794000"/>
                  </a:moveTo>
                  <a:lnTo>
                    <a:pt x="1060323" y="2794000"/>
                  </a:lnTo>
                  <a:lnTo>
                    <a:pt x="1127760" y="2819400"/>
                  </a:lnTo>
                  <a:lnTo>
                    <a:pt x="1163828" y="2819400"/>
                  </a:lnTo>
                  <a:lnTo>
                    <a:pt x="1096137" y="2794000"/>
                  </a:lnTo>
                  <a:close/>
                </a:path>
                <a:path w="1470025" h="2882900">
                  <a:moveTo>
                    <a:pt x="1130300" y="76200"/>
                  </a:moveTo>
                  <a:lnTo>
                    <a:pt x="1094232" y="76200"/>
                  </a:lnTo>
                  <a:lnTo>
                    <a:pt x="962025" y="127000"/>
                  </a:lnTo>
                  <a:lnTo>
                    <a:pt x="929894" y="127000"/>
                  </a:lnTo>
                  <a:lnTo>
                    <a:pt x="898016" y="152400"/>
                  </a:lnTo>
                  <a:lnTo>
                    <a:pt x="866647" y="165100"/>
                  </a:lnTo>
                  <a:lnTo>
                    <a:pt x="745235" y="215900"/>
                  </a:lnTo>
                  <a:lnTo>
                    <a:pt x="716026" y="241300"/>
                  </a:lnTo>
                  <a:lnTo>
                    <a:pt x="687323" y="254000"/>
                  </a:lnTo>
                  <a:lnTo>
                    <a:pt x="659003" y="279400"/>
                  </a:lnTo>
                  <a:lnTo>
                    <a:pt x="631063" y="292100"/>
                  </a:lnTo>
                  <a:lnTo>
                    <a:pt x="603758" y="317500"/>
                  </a:lnTo>
                  <a:lnTo>
                    <a:pt x="576960" y="330200"/>
                  </a:lnTo>
                  <a:lnTo>
                    <a:pt x="550545" y="355600"/>
                  </a:lnTo>
                  <a:lnTo>
                    <a:pt x="524764" y="381000"/>
                  </a:lnTo>
                  <a:lnTo>
                    <a:pt x="499491" y="406400"/>
                  </a:lnTo>
                  <a:lnTo>
                    <a:pt x="474853" y="419100"/>
                  </a:lnTo>
                  <a:lnTo>
                    <a:pt x="426973" y="469900"/>
                  </a:lnTo>
                  <a:lnTo>
                    <a:pt x="381508" y="520700"/>
                  </a:lnTo>
                  <a:lnTo>
                    <a:pt x="338582" y="571500"/>
                  </a:lnTo>
                  <a:lnTo>
                    <a:pt x="297942" y="622300"/>
                  </a:lnTo>
                  <a:lnTo>
                    <a:pt x="278765" y="660400"/>
                  </a:lnTo>
                  <a:lnTo>
                    <a:pt x="260096" y="685800"/>
                  </a:lnTo>
                  <a:lnTo>
                    <a:pt x="242062" y="711200"/>
                  </a:lnTo>
                  <a:lnTo>
                    <a:pt x="224790" y="736600"/>
                  </a:lnTo>
                  <a:lnTo>
                    <a:pt x="208153" y="774700"/>
                  </a:lnTo>
                  <a:lnTo>
                    <a:pt x="192278" y="800100"/>
                  </a:lnTo>
                  <a:lnTo>
                    <a:pt x="177037" y="838200"/>
                  </a:lnTo>
                  <a:lnTo>
                    <a:pt x="162559" y="863600"/>
                  </a:lnTo>
                  <a:lnTo>
                    <a:pt x="148844" y="901700"/>
                  </a:lnTo>
                  <a:lnTo>
                    <a:pt x="135890" y="927100"/>
                  </a:lnTo>
                  <a:lnTo>
                    <a:pt x="123698" y="965200"/>
                  </a:lnTo>
                  <a:lnTo>
                    <a:pt x="112140" y="990600"/>
                  </a:lnTo>
                  <a:lnTo>
                    <a:pt x="101473" y="1028700"/>
                  </a:lnTo>
                  <a:lnTo>
                    <a:pt x="91567" y="1054100"/>
                  </a:lnTo>
                  <a:lnTo>
                    <a:pt x="82550" y="1092200"/>
                  </a:lnTo>
                  <a:lnTo>
                    <a:pt x="74295" y="1130300"/>
                  </a:lnTo>
                  <a:lnTo>
                    <a:pt x="66802" y="1155700"/>
                  </a:lnTo>
                  <a:lnTo>
                    <a:pt x="60198" y="1193800"/>
                  </a:lnTo>
                  <a:lnTo>
                    <a:pt x="54483" y="1231900"/>
                  </a:lnTo>
                  <a:lnTo>
                    <a:pt x="49530" y="1270000"/>
                  </a:lnTo>
                  <a:lnTo>
                    <a:pt x="45465" y="1295400"/>
                  </a:lnTo>
                  <a:lnTo>
                    <a:pt x="42290" y="1333500"/>
                  </a:lnTo>
                  <a:lnTo>
                    <a:pt x="40005" y="1371600"/>
                  </a:lnTo>
                  <a:lnTo>
                    <a:pt x="38608" y="1409700"/>
                  </a:lnTo>
                  <a:lnTo>
                    <a:pt x="37846" y="1447800"/>
                  </a:lnTo>
                  <a:lnTo>
                    <a:pt x="38227" y="1485900"/>
                  </a:lnTo>
                  <a:lnTo>
                    <a:pt x="41909" y="1549400"/>
                  </a:lnTo>
                  <a:lnTo>
                    <a:pt x="45084" y="1587500"/>
                  </a:lnTo>
                  <a:lnTo>
                    <a:pt x="49149" y="1625600"/>
                  </a:lnTo>
                  <a:lnTo>
                    <a:pt x="54102" y="1663700"/>
                  </a:lnTo>
                  <a:lnTo>
                    <a:pt x="59817" y="1689100"/>
                  </a:lnTo>
                  <a:lnTo>
                    <a:pt x="66548" y="1727200"/>
                  </a:lnTo>
                  <a:lnTo>
                    <a:pt x="73914" y="1765300"/>
                  </a:lnTo>
                  <a:lnTo>
                    <a:pt x="82296" y="1790700"/>
                  </a:lnTo>
                  <a:lnTo>
                    <a:pt x="91312" y="1828800"/>
                  </a:lnTo>
                  <a:lnTo>
                    <a:pt x="101218" y="1866900"/>
                  </a:lnTo>
                  <a:lnTo>
                    <a:pt x="111887" y="1892300"/>
                  </a:lnTo>
                  <a:lnTo>
                    <a:pt x="123317" y="1930400"/>
                  </a:lnTo>
                  <a:lnTo>
                    <a:pt x="135636" y="1955800"/>
                  </a:lnTo>
                  <a:lnTo>
                    <a:pt x="148590" y="1993900"/>
                  </a:lnTo>
                  <a:lnTo>
                    <a:pt x="162306" y="2019300"/>
                  </a:lnTo>
                  <a:lnTo>
                    <a:pt x="176784" y="2057400"/>
                  </a:lnTo>
                  <a:lnTo>
                    <a:pt x="192024" y="2082800"/>
                  </a:lnTo>
                  <a:lnTo>
                    <a:pt x="207899" y="2108200"/>
                  </a:lnTo>
                  <a:lnTo>
                    <a:pt x="224536" y="2146300"/>
                  </a:lnTo>
                  <a:lnTo>
                    <a:pt x="241808" y="2171700"/>
                  </a:lnTo>
                  <a:lnTo>
                    <a:pt x="259715" y="2197100"/>
                  </a:lnTo>
                  <a:lnTo>
                    <a:pt x="278511" y="2235200"/>
                  </a:lnTo>
                  <a:lnTo>
                    <a:pt x="317627" y="2286000"/>
                  </a:lnTo>
                  <a:lnTo>
                    <a:pt x="359409" y="2336800"/>
                  </a:lnTo>
                  <a:lnTo>
                    <a:pt x="403733" y="2387600"/>
                  </a:lnTo>
                  <a:lnTo>
                    <a:pt x="450341" y="2438400"/>
                  </a:lnTo>
                  <a:lnTo>
                    <a:pt x="499237" y="2489200"/>
                  </a:lnTo>
                  <a:lnTo>
                    <a:pt x="524510" y="2501900"/>
                  </a:lnTo>
                  <a:lnTo>
                    <a:pt x="550291" y="2527300"/>
                  </a:lnTo>
                  <a:lnTo>
                    <a:pt x="576707" y="2552700"/>
                  </a:lnTo>
                  <a:lnTo>
                    <a:pt x="603504" y="2565400"/>
                  </a:lnTo>
                  <a:lnTo>
                    <a:pt x="630809" y="2590800"/>
                  </a:lnTo>
                  <a:lnTo>
                    <a:pt x="658748" y="2616200"/>
                  </a:lnTo>
                  <a:lnTo>
                    <a:pt x="715772" y="2641600"/>
                  </a:lnTo>
                  <a:lnTo>
                    <a:pt x="745109" y="2667000"/>
                  </a:lnTo>
                  <a:lnTo>
                    <a:pt x="804926" y="2692400"/>
                  </a:lnTo>
                  <a:lnTo>
                    <a:pt x="835406" y="2717800"/>
                  </a:lnTo>
                  <a:lnTo>
                    <a:pt x="929513" y="2755900"/>
                  </a:lnTo>
                  <a:lnTo>
                    <a:pt x="1027176" y="2794000"/>
                  </a:lnTo>
                  <a:lnTo>
                    <a:pt x="1062736" y="2794000"/>
                  </a:lnTo>
                  <a:lnTo>
                    <a:pt x="932815" y="2743200"/>
                  </a:lnTo>
                  <a:lnTo>
                    <a:pt x="839343" y="2705100"/>
                  </a:lnTo>
                  <a:lnTo>
                    <a:pt x="809116" y="2692400"/>
                  </a:lnTo>
                  <a:lnTo>
                    <a:pt x="779272" y="2667000"/>
                  </a:lnTo>
                  <a:lnTo>
                    <a:pt x="720597" y="2641600"/>
                  </a:lnTo>
                  <a:lnTo>
                    <a:pt x="692022" y="2616200"/>
                  </a:lnTo>
                  <a:lnTo>
                    <a:pt x="663956" y="2603500"/>
                  </a:lnTo>
                  <a:lnTo>
                    <a:pt x="636143" y="2578100"/>
                  </a:lnTo>
                  <a:lnTo>
                    <a:pt x="609091" y="2565400"/>
                  </a:lnTo>
                  <a:lnTo>
                    <a:pt x="582422" y="2540000"/>
                  </a:lnTo>
                  <a:lnTo>
                    <a:pt x="556260" y="2527300"/>
                  </a:lnTo>
                  <a:lnTo>
                    <a:pt x="530606" y="2501900"/>
                  </a:lnTo>
                  <a:lnTo>
                    <a:pt x="505587" y="2476500"/>
                  </a:lnTo>
                  <a:lnTo>
                    <a:pt x="480948" y="2451100"/>
                  </a:lnTo>
                  <a:lnTo>
                    <a:pt x="456946" y="2438400"/>
                  </a:lnTo>
                  <a:lnTo>
                    <a:pt x="410718" y="2387600"/>
                  </a:lnTo>
                  <a:lnTo>
                    <a:pt x="366649" y="2336800"/>
                  </a:lnTo>
                  <a:lnTo>
                    <a:pt x="325120" y="2286000"/>
                  </a:lnTo>
                  <a:lnTo>
                    <a:pt x="305308" y="2247900"/>
                  </a:lnTo>
                  <a:lnTo>
                    <a:pt x="286258" y="2222500"/>
                  </a:lnTo>
                  <a:lnTo>
                    <a:pt x="267589" y="2197100"/>
                  </a:lnTo>
                  <a:lnTo>
                    <a:pt x="249809" y="2171700"/>
                  </a:lnTo>
                  <a:lnTo>
                    <a:pt x="232664" y="2133600"/>
                  </a:lnTo>
                  <a:lnTo>
                    <a:pt x="216154" y="2108200"/>
                  </a:lnTo>
                  <a:lnTo>
                    <a:pt x="200279" y="2082800"/>
                  </a:lnTo>
                  <a:lnTo>
                    <a:pt x="185293" y="2044700"/>
                  </a:lnTo>
                  <a:lnTo>
                    <a:pt x="170815" y="2019300"/>
                  </a:lnTo>
                  <a:lnTo>
                    <a:pt x="157353" y="1981200"/>
                  </a:lnTo>
                  <a:lnTo>
                    <a:pt x="144399" y="1955800"/>
                  </a:lnTo>
                  <a:lnTo>
                    <a:pt x="132207" y="1917700"/>
                  </a:lnTo>
                  <a:lnTo>
                    <a:pt x="120777" y="1892300"/>
                  </a:lnTo>
                  <a:lnTo>
                    <a:pt x="110236" y="1854200"/>
                  </a:lnTo>
                  <a:lnTo>
                    <a:pt x="100330" y="1828800"/>
                  </a:lnTo>
                  <a:lnTo>
                    <a:pt x="91440" y="1790700"/>
                  </a:lnTo>
                  <a:lnTo>
                    <a:pt x="83184" y="1765300"/>
                  </a:lnTo>
                  <a:lnTo>
                    <a:pt x="75692" y="1727200"/>
                  </a:lnTo>
                  <a:lnTo>
                    <a:pt x="69087" y="1689100"/>
                  </a:lnTo>
                  <a:lnTo>
                    <a:pt x="63373" y="1651000"/>
                  </a:lnTo>
                  <a:lnTo>
                    <a:pt x="58546" y="1625600"/>
                  </a:lnTo>
                  <a:lnTo>
                    <a:pt x="54483" y="1587500"/>
                  </a:lnTo>
                  <a:lnTo>
                    <a:pt x="51308" y="1549400"/>
                  </a:lnTo>
                  <a:lnTo>
                    <a:pt x="49149" y="1511300"/>
                  </a:lnTo>
                  <a:lnTo>
                    <a:pt x="47752" y="1473200"/>
                  </a:lnTo>
                  <a:lnTo>
                    <a:pt x="47243" y="1447800"/>
                  </a:lnTo>
                  <a:lnTo>
                    <a:pt x="48133" y="1409700"/>
                  </a:lnTo>
                  <a:lnTo>
                    <a:pt x="49403" y="1371600"/>
                  </a:lnTo>
                  <a:lnTo>
                    <a:pt x="51815" y="1333500"/>
                  </a:lnTo>
                  <a:lnTo>
                    <a:pt x="54864" y="1295400"/>
                  </a:lnTo>
                  <a:lnTo>
                    <a:pt x="58928" y="1270000"/>
                  </a:lnTo>
                  <a:lnTo>
                    <a:pt x="63754" y="1231900"/>
                  </a:lnTo>
                  <a:lnTo>
                    <a:pt x="69468" y="1193800"/>
                  </a:lnTo>
                  <a:lnTo>
                    <a:pt x="76073" y="1155700"/>
                  </a:lnTo>
                  <a:lnTo>
                    <a:pt x="83439" y="1130300"/>
                  </a:lnTo>
                  <a:lnTo>
                    <a:pt x="91693" y="1092200"/>
                  </a:lnTo>
                  <a:lnTo>
                    <a:pt x="100711" y="1054100"/>
                  </a:lnTo>
                  <a:lnTo>
                    <a:pt x="110490" y="1028700"/>
                  </a:lnTo>
                  <a:lnTo>
                    <a:pt x="121158" y="990600"/>
                  </a:lnTo>
                  <a:lnTo>
                    <a:pt x="132587" y="965200"/>
                  </a:lnTo>
                  <a:lnTo>
                    <a:pt x="144780" y="927100"/>
                  </a:lnTo>
                  <a:lnTo>
                    <a:pt x="157607" y="901700"/>
                  </a:lnTo>
                  <a:lnTo>
                    <a:pt x="171323" y="863600"/>
                  </a:lnTo>
                  <a:lnTo>
                    <a:pt x="185674" y="838200"/>
                  </a:lnTo>
                  <a:lnTo>
                    <a:pt x="200659" y="812800"/>
                  </a:lnTo>
                  <a:lnTo>
                    <a:pt x="216534" y="774700"/>
                  </a:lnTo>
                  <a:lnTo>
                    <a:pt x="233045" y="749300"/>
                  </a:lnTo>
                  <a:lnTo>
                    <a:pt x="250190" y="723900"/>
                  </a:lnTo>
                  <a:lnTo>
                    <a:pt x="268097" y="685800"/>
                  </a:lnTo>
                  <a:lnTo>
                    <a:pt x="305816" y="635000"/>
                  </a:lnTo>
                  <a:lnTo>
                    <a:pt x="346075" y="584200"/>
                  </a:lnTo>
                  <a:lnTo>
                    <a:pt x="388747" y="533400"/>
                  </a:lnTo>
                  <a:lnTo>
                    <a:pt x="433959" y="482600"/>
                  </a:lnTo>
                  <a:lnTo>
                    <a:pt x="481329" y="431800"/>
                  </a:lnTo>
                  <a:lnTo>
                    <a:pt x="531114" y="381000"/>
                  </a:lnTo>
                  <a:lnTo>
                    <a:pt x="556641" y="368300"/>
                  </a:lnTo>
                  <a:lnTo>
                    <a:pt x="609472" y="317500"/>
                  </a:lnTo>
                  <a:lnTo>
                    <a:pt x="636651" y="304800"/>
                  </a:lnTo>
                  <a:lnTo>
                    <a:pt x="664337" y="279400"/>
                  </a:lnTo>
                  <a:lnTo>
                    <a:pt x="692531" y="266700"/>
                  </a:lnTo>
                  <a:lnTo>
                    <a:pt x="721106" y="241300"/>
                  </a:lnTo>
                  <a:lnTo>
                    <a:pt x="779653" y="215900"/>
                  </a:lnTo>
                  <a:lnTo>
                    <a:pt x="809625" y="203200"/>
                  </a:lnTo>
                  <a:lnTo>
                    <a:pt x="839978" y="177800"/>
                  </a:lnTo>
                  <a:lnTo>
                    <a:pt x="933450" y="139700"/>
                  </a:lnTo>
                  <a:lnTo>
                    <a:pt x="1030223" y="101600"/>
                  </a:lnTo>
                  <a:lnTo>
                    <a:pt x="1063371" y="101600"/>
                  </a:lnTo>
                  <a:lnTo>
                    <a:pt x="1130300" y="76200"/>
                  </a:lnTo>
                  <a:close/>
                </a:path>
                <a:path w="1470025" h="2882900">
                  <a:moveTo>
                    <a:pt x="1198626" y="63500"/>
                  </a:moveTo>
                  <a:lnTo>
                    <a:pt x="1162304" y="63500"/>
                  </a:lnTo>
                  <a:lnTo>
                    <a:pt x="1128141" y="76200"/>
                  </a:lnTo>
                  <a:lnTo>
                    <a:pt x="1164336" y="76200"/>
                  </a:lnTo>
                  <a:lnTo>
                    <a:pt x="1198626" y="63500"/>
                  </a:lnTo>
                  <a:close/>
                </a:path>
                <a:path w="1470025" h="2882900">
                  <a:moveTo>
                    <a:pt x="1267968" y="50800"/>
                  </a:moveTo>
                  <a:lnTo>
                    <a:pt x="1231646" y="50800"/>
                  </a:lnTo>
                  <a:lnTo>
                    <a:pt x="1196848" y="63500"/>
                  </a:lnTo>
                  <a:lnTo>
                    <a:pt x="1233170" y="63500"/>
                  </a:lnTo>
                  <a:lnTo>
                    <a:pt x="1267968" y="50800"/>
                  </a:lnTo>
                  <a:close/>
                </a:path>
                <a:path w="1470025" h="2882900">
                  <a:moveTo>
                    <a:pt x="1336802" y="25400"/>
                  </a:moveTo>
                  <a:lnTo>
                    <a:pt x="1154303" y="25400"/>
                  </a:lnTo>
                  <a:lnTo>
                    <a:pt x="1119123" y="38100"/>
                  </a:lnTo>
                  <a:lnTo>
                    <a:pt x="1300988" y="38100"/>
                  </a:lnTo>
                  <a:lnTo>
                    <a:pt x="1336802" y="25400"/>
                  </a:lnTo>
                  <a:close/>
                </a:path>
                <a:path w="1470025" h="2882900">
                  <a:moveTo>
                    <a:pt x="1457960" y="0"/>
                  </a:moveTo>
                  <a:lnTo>
                    <a:pt x="1297813" y="0"/>
                  </a:lnTo>
                  <a:lnTo>
                    <a:pt x="1261491" y="12700"/>
                  </a:lnTo>
                  <a:lnTo>
                    <a:pt x="1466850" y="12700"/>
                  </a:lnTo>
                  <a:lnTo>
                    <a:pt x="1457960" y="0"/>
                  </a:lnTo>
                  <a:close/>
                </a:path>
              </a:pathLst>
            </a:custGeom>
            <a:solidFill>
              <a:srgbClr val="FFFFFF"/>
            </a:solidFill>
          </p:spPr>
          <p:txBody>
            <a:bodyPr wrap="square" lIns="0" tIns="0" rIns="0" bIns="0" rtlCol="0"/>
            <a:lstStyle/>
            <a:p>
              <a:endParaRPr/>
            </a:p>
          </p:txBody>
        </p:sp>
        <p:sp>
          <p:nvSpPr>
            <p:cNvPr id="12" name="object 12"/>
            <p:cNvSpPr/>
            <p:nvPr/>
          </p:nvSpPr>
          <p:spPr>
            <a:xfrm>
              <a:off x="2687573" y="2527554"/>
              <a:ext cx="6042660" cy="2844165"/>
            </a:xfrm>
            <a:custGeom>
              <a:avLst/>
              <a:gdLst/>
              <a:ahLst/>
              <a:cxnLst/>
              <a:rect l="l" t="t" r="r" b="b"/>
              <a:pathLst>
                <a:path w="6042659" h="2844165">
                  <a:moveTo>
                    <a:pt x="6042660" y="0"/>
                  </a:moveTo>
                  <a:lnTo>
                    <a:pt x="0" y="0"/>
                  </a:lnTo>
                  <a:lnTo>
                    <a:pt x="0" y="2843784"/>
                  </a:lnTo>
                  <a:lnTo>
                    <a:pt x="6042660" y="2843784"/>
                  </a:lnTo>
                  <a:lnTo>
                    <a:pt x="6042660" y="0"/>
                  </a:lnTo>
                  <a:close/>
                </a:path>
              </a:pathLst>
            </a:custGeom>
            <a:solidFill>
              <a:srgbClr val="FFFFFF">
                <a:alpha val="90194"/>
              </a:srgbClr>
            </a:solidFill>
          </p:spPr>
          <p:txBody>
            <a:bodyPr wrap="square" lIns="0" tIns="0" rIns="0" bIns="0" rtlCol="0"/>
            <a:lstStyle/>
            <a:p>
              <a:endParaRPr/>
            </a:p>
          </p:txBody>
        </p:sp>
        <p:sp>
          <p:nvSpPr>
            <p:cNvPr id="13" name="object 13"/>
            <p:cNvSpPr/>
            <p:nvPr/>
          </p:nvSpPr>
          <p:spPr>
            <a:xfrm>
              <a:off x="2032254" y="2503931"/>
              <a:ext cx="6722109" cy="2891155"/>
            </a:xfrm>
            <a:custGeom>
              <a:avLst/>
              <a:gdLst/>
              <a:ahLst/>
              <a:cxnLst/>
              <a:rect l="l" t="t" r="r" b="b"/>
              <a:pathLst>
                <a:path w="6722109" h="2891154">
                  <a:moveTo>
                    <a:pt x="6683756" y="37846"/>
                  </a:moveTo>
                  <a:lnTo>
                    <a:pt x="669544" y="37846"/>
                  </a:lnTo>
                  <a:lnTo>
                    <a:pt x="669544" y="2853182"/>
                  </a:lnTo>
                  <a:lnTo>
                    <a:pt x="6683756" y="2853182"/>
                  </a:lnTo>
                  <a:lnTo>
                    <a:pt x="6683756" y="2843796"/>
                  </a:lnTo>
                  <a:lnTo>
                    <a:pt x="678942" y="2843784"/>
                  </a:lnTo>
                  <a:lnTo>
                    <a:pt x="678942" y="47244"/>
                  </a:lnTo>
                  <a:lnTo>
                    <a:pt x="6674358" y="47244"/>
                  </a:lnTo>
                  <a:lnTo>
                    <a:pt x="6674358" y="2843784"/>
                  </a:lnTo>
                  <a:lnTo>
                    <a:pt x="6683756" y="2843796"/>
                  </a:lnTo>
                  <a:lnTo>
                    <a:pt x="6683756" y="47244"/>
                  </a:lnTo>
                  <a:lnTo>
                    <a:pt x="6683756" y="37846"/>
                  </a:lnTo>
                  <a:close/>
                </a:path>
                <a:path w="6722109" h="2891154">
                  <a:moveTo>
                    <a:pt x="6721602" y="23622"/>
                  </a:moveTo>
                  <a:lnTo>
                    <a:pt x="6719748" y="14414"/>
                  </a:lnTo>
                  <a:lnTo>
                    <a:pt x="6714693" y="6908"/>
                  </a:lnTo>
                  <a:lnTo>
                    <a:pt x="6707187" y="1854"/>
                  </a:lnTo>
                  <a:lnTo>
                    <a:pt x="6697980" y="0"/>
                  </a:lnTo>
                  <a:lnTo>
                    <a:pt x="6693281" y="0"/>
                  </a:lnTo>
                  <a:lnTo>
                    <a:pt x="6693281" y="28321"/>
                  </a:lnTo>
                  <a:lnTo>
                    <a:pt x="6693281" y="2862707"/>
                  </a:lnTo>
                  <a:lnTo>
                    <a:pt x="660019" y="2862707"/>
                  </a:lnTo>
                  <a:lnTo>
                    <a:pt x="660019" y="28321"/>
                  </a:lnTo>
                  <a:lnTo>
                    <a:pt x="6693281" y="28321"/>
                  </a:lnTo>
                  <a:lnTo>
                    <a:pt x="6693281" y="0"/>
                  </a:lnTo>
                  <a:lnTo>
                    <a:pt x="655320" y="0"/>
                  </a:lnTo>
                  <a:lnTo>
                    <a:pt x="646099" y="1854"/>
                  </a:lnTo>
                  <a:lnTo>
                    <a:pt x="638594" y="6908"/>
                  </a:lnTo>
                  <a:lnTo>
                    <a:pt x="633539" y="14414"/>
                  </a:lnTo>
                  <a:lnTo>
                    <a:pt x="631698" y="23622"/>
                  </a:lnTo>
                  <a:lnTo>
                    <a:pt x="631698" y="1336687"/>
                  </a:lnTo>
                  <a:lnTo>
                    <a:pt x="607110" y="1337589"/>
                  </a:lnTo>
                  <a:lnTo>
                    <a:pt x="559130" y="1342910"/>
                  </a:lnTo>
                  <a:lnTo>
                    <a:pt x="512241" y="1351610"/>
                  </a:lnTo>
                  <a:lnTo>
                    <a:pt x="466598" y="1363573"/>
                  </a:lnTo>
                  <a:lnTo>
                    <a:pt x="422300" y="1378673"/>
                  </a:lnTo>
                  <a:lnTo>
                    <a:pt x="379488" y="1396771"/>
                  </a:lnTo>
                  <a:lnTo>
                    <a:pt x="338302" y="1417751"/>
                  </a:lnTo>
                  <a:lnTo>
                    <a:pt x="298843" y="1441500"/>
                  </a:lnTo>
                  <a:lnTo>
                    <a:pt x="261239" y="1467853"/>
                  </a:lnTo>
                  <a:lnTo>
                    <a:pt x="225640" y="1496720"/>
                  </a:lnTo>
                  <a:lnTo>
                    <a:pt x="192163" y="1527962"/>
                  </a:lnTo>
                  <a:lnTo>
                    <a:pt x="160921" y="1561439"/>
                  </a:lnTo>
                  <a:lnTo>
                    <a:pt x="132054" y="1597037"/>
                  </a:lnTo>
                  <a:lnTo>
                    <a:pt x="105702" y="1634642"/>
                  </a:lnTo>
                  <a:lnTo>
                    <a:pt x="81953" y="1674101"/>
                  </a:lnTo>
                  <a:lnTo>
                    <a:pt x="60972" y="1715287"/>
                  </a:lnTo>
                  <a:lnTo>
                    <a:pt x="42875" y="1758099"/>
                  </a:lnTo>
                  <a:lnTo>
                    <a:pt x="27774" y="1802396"/>
                  </a:lnTo>
                  <a:lnTo>
                    <a:pt x="15811" y="1848040"/>
                  </a:lnTo>
                  <a:lnTo>
                    <a:pt x="7112" y="1894928"/>
                  </a:lnTo>
                  <a:lnTo>
                    <a:pt x="1790" y="1942909"/>
                  </a:lnTo>
                  <a:lnTo>
                    <a:pt x="0" y="1991868"/>
                  </a:lnTo>
                  <a:lnTo>
                    <a:pt x="1790" y="2040839"/>
                  </a:lnTo>
                  <a:lnTo>
                    <a:pt x="7112" y="2088819"/>
                  </a:lnTo>
                  <a:lnTo>
                    <a:pt x="15811" y="2135708"/>
                  </a:lnTo>
                  <a:lnTo>
                    <a:pt x="27774" y="2181352"/>
                  </a:lnTo>
                  <a:lnTo>
                    <a:pt x="42875" y="2225649"/>
                  </a:lnTo>
                  <a:lnTo>
                    <a:pt x="60972" y="2268461"/>
                  </a:lnTo>
                  <a:lnTo>
                    <a:pt x="81953" y="2309647"/>
                  </a:lnTo>
                  <a:lnTo>
                    <a:pt x="105702" y="2349106"/>
                  </a:lnTo>
                  <a:lnTo>
                    <a:pt x="132054" y="2386711"/>
                  </a:lnTo>
                  <a:lnTo>
                    <a:pt x="160921" y="2422309"/>
                  </a:lnTo>
                  <a:lnTo>
                    <a:pt x="192163" y="2455786"/>
                  </a:lnTo>
                  <a:lnTo>
                    <a:pt x="225640" y="2487028"/>
                  </a:lnTo>
                  <a:lnTo>
                    <a:pt x="261239" y="2515895"/>
                  </a:lnTo>
                  <a:lnTo>
                    <a:pt x="298843" y="2542248"/>
                  </a:lnTo>
                  <a:lnTo>
                    <a:pt x="338302" y="2565997"/>
                  </a:lnTo>
                  <a:lnTo>
                    <a:pt x="379488" y="2586977"/>
                  </a:lnTo>
                  <a:lnTo>
                    <a:pt x="422300" y="2605074"/>
                  </a:lnTo>
                  <a:lnTo>
                    <a:pt x="466598" y="2620175"/>
                  </a:lnTo>
                  <a:lnTo>
                    <a:pt x="512241" y="2632138"/>
                  </a:lnTo>
                  <a:lnTo>
                    <a:pt x="559130" y="2640838"/>
                  </a:lnTo>
                  <a:lnTo>
                    <a:pt x="607110" y="2646159"/>
                  </a:lnTo>
                  <a:lnTo>
                    <a:pt x="631698" y="2647061"/>
                  </a:lnTo>
                  <a:lnTo>
                    <a:pt x="631698" y="2867406"/>
                  </a:lnTo>
                  <a:lnTo>
                    <a:pt x="633539" y="2876626"/>
                  </a:lnTo>
                  <a:lnTo>
                    <a:pt x="638594" y="2884132"/>
                  </a:lnTo>
                  <a:lnTo>
                    <a:pt x="646099" y="2889186"/>
                  </a:lnTo>
                  <a:lnTo>
                    <a:pt x="655320" y="2891028"/>
                  </a:lnTo>
                  <a:lnTo>
                    <a:pt x="6697980" y="2891028"/>
                  </a:lnTo>
                  <a:lnTo>
                    <a:pt x="6707187" y="2889186"/>
                  </a:lnTo>
                  <a:lnTo>
                    <a:pt x="6714693" y="2884132"/>
                  </a:lnTo>
                  <a:lnTo>
                    <a:pt x="6719748" y="2876626"/>
                  </a:lnTo>
                  <a:lnTo>
                    <a:pt x="6721602" y="2867406"/>
                  </a:lnTo>
                  <a:lnTo>
                    <a:pt x="6721602" y="2862707"/>
                  </a:lnTo>
                  <a:lnTo>
                    <a:pt x="6721602" y="28321"/>
                  </a:lnTo>
                  <a:lnTo>
                    <a:pt x="6721602" y="23622"/>
                  </a:lnTo>
                  <a:close/>
                </a:path>
              </a:pathLst>
            </a:custGeom>
            <a:solidFill>
              <a:srgbClr val="EFAC00"/>
            </a:solidFill>
          </p:spPr>
          <p:txBody>
            <a:bodyPr wrap="square" lIns="0" tIns="0" rIns="0" bIns="0" rtlCol="0"/>
            <a:lstStyle/>
            <a:p>
              <a:endParaRPr/>
            </a:p>
          </p:txBody>
        </p:sp>
        <p:sp>
          <p:nvSpPr>
            <p:cNvPr id="14" name="object 14"/>
            <p:cNvSpPr/>
            <p:nvPr/>
          </p:nvSpPr>
          <p:spPr>
            <a:xfrm>
              <a:off x="2008631" y="3816731"/>
              <a:ext cx="703580" cy="1358900"/>
            </a:xfrm>
            <a:custGeom>
              <a:avLst/>
              <a:gdLst/>
              <a:ahLst/>
              <a:cxnLst/>
              <a:rect l="l" t="t" r="r" b="b"/>
              <a:pathLst>
                <a:path w="703580" h="1358900">
                  <a:moveTo>
                    <a:pt x="700786" y="12700"/>
                  </a:moveTo>
                  <a:lnTo>
                    <a:pt x="575563" y="12700"/>
                  </a:lnTo>
                  <a:lnTo>
                    <a:pt x="542163" y="25400"/>
                  </a:lnTo>
                  <a:lnTo>
                    <a:pt x="509269" y="25400"/>
                  </a:lnTo>
                  <a:lnTo>
                    <a:pt x="414655" y="63500"/>
                  </a:lnTo>
                  <a:lnTo>
                    <a:pt x="355219" y="88900"/>
                  </a:lnTo>
                  <a:lnTo>
                    <a:pt x="299212" y="127000"/>
                  </a:lnTo>
                  <a:lnTo>
                    <a:pt x="272542" y="139700"/>
                  </a:lnTo>
                  <a:lnTo>
                    <a:pt x="247015" y="165100"/>
                  </a:lnTo>
                  <a:lnTo>
                    <a:pt x="222250" y="177800"/>
                  </a:lnTo>
                  <a:lnTo>
                    <a:pt x="198628" y="203200"/>
                  </a:lnTo>
                  <a:lnTo>
                    <a:pt x="154940" y="254000"/>
                  </a:lnTo>
                  <a:lnTo>
                    <a:pt x="115697" y="304800"/>
                  </a:lnTo>
                  <a:lnTo>
                    <a:pt x="81787" y="355600"/>
                  </a:lnTo>
                  <a:lnTo>
                    <a:pt x="66801" y="393700"/>
                  </a:lnTo>
                  <a:lnTo>
                    <a:pt x="53212" y="419100"/>
                  </a:lnTo>
                  <a:lnTo>
                    <a:pt x="41020" y="457200"/>
                  </a:lnTo>
                  <a:lnTo>
                    <a:pt x="30480" y="482600"/>
                  </a:lnTo>
                  <a:lnTo>
                    <a:pt x="21336" y="520700"/>
                  </a:lnTo>
                  <a:lnTo>
                    <a:pt x="7747" y="584200"/>
                  </a:lnTo>
                  <a:lnTo>
                    <a:pt x="3556" y="622300"/>
                  </a:lnTo>
                  <a:lnTo>
                    <a:pt x="0" y="685800"/>
                  </a:lnTo>
                  <a:lnTo>
                    <a:pt x="888" y="723900"/>
                  </a:lnTo>
                  <a:lnTo>
                    <a:pt x="3556" y="749300"/>
                  </a:lnTo>
                  <a:lnTo>
                    <a:pt x="7874" y="787400"/>
                  </a:lnTo>
                  <a:lnTo>
                    <a:pt x="13969" y="825500"/>
                  </a:lnTo>
                  <a:lnTo>
                    <a:pt x="21590" y="850900"/>
                  </a:lnTo>
                  <a:lnTo>
                    <a:pt x="30734" y="889000"/>
                  </a:lnTo>
                  <a:lnTo>
                    <a:pt x="41401" y="914400"/>
                  </a:lnTo>
                  <a:lnTo>
                    <a:pt x="53593" y="952500"/>
                  </a:lnTo>
                  <a:lnTo>
                    <a:pt x="67310" y="977900"/>
                  </a:lnTo>
                  <a:lnTo>
                    <a:pt x="82295" y="1016000"/>
                  </a:lnTo>
                  <a:lnTo>
                    <a:pt x="116331" y="1066800"/>
                  </a:lnTo>
                  <a:lnTo>
                    <a:pt x="155575" y="1117600"/>
                  </a:lnTo>
                  <a:lnTo>
                    <a:pt x="199517" y="1168400"/>
                  </a:lnTo>
                  <a:lnTo>
                    <a:pt x="247776" y="1206500"/>
                  </a:lnTo>
                  <a:lnTo>
                    <a:pt x="273431" y="1231900"/>
                  </a:lnTo>
                  <a:lnTo>
                    <a:pt x="300100" y="1244600"/>
                  </a:lnTo>
                  <a:lnTo>
                    <a:pt x="327660" y="1270000"/>
                  </a:lnTo>
                  <a:lnTo>
                    <a:pt x="356235" y="1282700"/>
                  </a:lnTo>
                  <a:lnTo>
                    <a:pt x="385572" y="1295400"/>
                  </a:lnTo>
                  <a:lnTo>
                    <a:pt x="415670" y="1308100"/>
                  </a:lnTo>
                  <a:lnTo>
                    <a:pt x="446659" y="1320800"/>
                  </a:lnTo>
                  <a:lnTo>
                    <a:pt x="510413" y="1346200"/>
                  </a:lnTo>
                  <a:lnTo>
                    <a:pt x="543306" y="1346200"/>
                  </a:lnTo>
                  <a:lnTo>
                    <a:pt x="576834" y="1358900"/>
                  </a:lnTo>
                  <a:lnTo>
                    <a:pt x="700786" y="1358900"/>
                  </a:lnTo>
                  <a:lnTo>
                    <a:pt x="703326" y="1346200"/>
                  </a:lnTo>
                  <a:lnTo>
                    <a:pt x="703326" y="1333500"/>
                  </a:lnTo>
                  <a:lnTo>
                    <a:pt x="580390" y="1333500"/>
                  </a:lnTo>
                  <a:lnTo>
                    <a:pt x="548386" y="1320800"/>
                  </a:lnTo>
                  <a:lnTo>
                    <a:pt x="516890" y="1320800"/>
                  </a:lnTo>
                  <a:lnTo>
                    <a:pt x="485901" y="1308100"/>
                  </a:lnTo>
                  <a:lnTo>
                    <a:pt x="426085" y="1282700"/>
                  </a:lnTo>
                  <a:lnTo>
                    <a:pt x="369188" y="1257300"/>
                  </a:lnTo>
                  <a:lnTo>
                    <a:pt x="315468" y="1219200"/>
                  </a:lnTo>
                  <a:lnTo>
                    <a:pt x="289941" y="1206500"/>
                  </a:lnTo>
                  <a:lnTo>
                    <a:pt x="265303" y="1193800"/>
                  </a:lnTo>
                  <a:lnTo>
                    <a:pt x="241681" y="1168400"/>
                  </a:lnTo>
                  <a:lnTo>
                    <a:pt x="219075" y="1143000"/>
                  </a:lnTo>
                  <a:lnTo>
                    <a:pt x="197485" y="1117600"/>
                  </a:lnTo>
                  <a:lnTo>
                    <a:pt x="177037" y="1104900"/>
                  </a:lnTo>
                  <a:lnTo>
                    <a:pt x="157606" y="1079500"/>
                  </a:lnTo>
                  <a:lnTo>
                    <a:pt x="139445" y="1054100"/>
                  </a:lnTo>
                  <a:lnTo>
                    <a:pt x="122555" y="1028700"/>
                  </a:lnTo>
                  <a:lnTo>
                    <a:pt x="106806" y="990600"/>
                  </a:lnTo>
                  <a:lnTo>
                    <a:pt x="92456" y="965200"/>
                  </a:lnTo>
                  <a:lnTo>
                    <a:pt x="79501" y="939800"/>
                  </a:lnTo>
                  <a:lnTo>
                    <a:pt x="67818" y="914400"/>
                  </a:lnTo>
                  <a:lnTo>
                    <a:pt x="57657" y="876300"/>
                  </a:lnTo>
                  <a:lnTo>
                    <a:pt x="48894" y="850900"/>
                  </a:lnTo>
                  <a:lnTo>
                    <a:pt x="41529" y="812800"/>
                  </a:lnTo>
                  <a:lnTo>
                    <a:pt x="35813" y="787400"/>
                  </a:lnTo>
                  <a:lnTo>
                    <a:pt x="31750" y="749300"/>
                  </a:lnTo>
                  <a:lnTo>
                    <a:pt x="29210" y="723900"/>
                  </a:lnTo>
                  <a:lnTo>
                    <a:pt x="28320" y="685800"/>
                  </a:lnTo>
                  <a:lnTo>
                    <a:pt x="29210" y="647700"/>
                  </a:lnTo>
                  <a:lnTo>
                    <a:pt x="31750" y="622300"/>
                  </a:lnTo>
                  <a:lnTo>
                    <a:pt x="35813" y="584200"/>
                  </a:lnTo>
                  <a:lnTo>
                    <a:pt x="41656" y="558800"/>
                  </a:lnTo>
                  <a:lnTo>
                    <a:pt x="48894" y="520700"/>
                  </a:lnTo>
                  <a:lnTo>
                    <a:pt x="57657" y="495300"/>
                  </a:lnTo>
                  <a:lnTo>
                    <a:pt x="67944" y="457200"/>
                  </a:lnTo>
                  <a:lnTo>
                    <a:pt x="79501" y="431800"/>
                  </a:lnTo>
                  <a:lnTo>
                    <a:pt x="92582" y="406400"/>
                  </a:lnTo>
                  <a:lnTo>
                    <a:pt x="106934" y="381000"/>
                  </a:lnTo>
                  <a:lnTo>
                    <a:pt x="122681" y="342900"/>
                  </a:lnTo>
                  <a:lnTo>
                    <a:pt x="157734" y="292100"/>
                  </a:lnTo>
                  <a:lnTo>
                    <a:pt x="197612" y="241300"/>
                  </a:lnTo>
                  <a:lnTo>
                    <a:pt x="219201" y="228600"/>
                  </a:lnTo>
                  <a:lnTo>
                    <a:pt x="241807" y="203200"/>
                  </a:lnTo>
                  <a:lnTo>
                    <a:pt x="265556" y="177800"/>
                  </a:lnTo>
                  <a:lnTo>
                    <a:pt x="290068" y="165100"/>
                  </a:lnTo>
                  <a:lnTo>
                    <a:pt x="315594" y="139700"/>
                  </a:lnTo>
                  <a:lnTo>
                    <a:pt x="369316" y="114300"/>
                  </a:lnTo>
                  <a:lnTo>
                    <a:pt x="455930" y="76200"/>
                  </a:lnTo>
                  <a:lnTo>
                    <a:pt x="517017" y="50800"/>
                  </a:lnTo>
                  <a:lnTo>
                    <a:pt x="548513" y="50800"/>
                  </a:lnTo>
                  <a:lnTo>
                    <a:pt x="580644" y="38100"/>
                  </a:lnTo>
                  <a:lnTo>
                    <a:pt x="703326" y="38100"/>
                  </a:lnTo>
                  <a:lnTo>
                    <a:pt x="703326" y="25400"/>
                  </a:lnTo>
                  <a:lnTo>
                    <a:pt x="700786" y="12700"/>
                  </a:lnTo>
                  <a:close/>
                </a:path>
                <a:path w="703580" h="1358900">
                  <a:moveTo>
                    <a:pt x="703326" y="38100"/>
                  </a:moveTo>
                  <a:lnTo>
                    <a:pt x="675005" y="38100"/>
                  </a:lnTo>
                  <a:lnTo>
                    <a:pt x="675005" y="1333500"/>
                  </a:lnTo>
                  <a:lnTo>
                    <a:pt x="703326" y="1333500"/>
                  </a:lnTo>
                  <a:lnTo>
                    <a:pt x="703326" y="38100"/>
                  </a:lnTo>
                  <a:close/>
                </a:path>
                <a:path w="703580" h="1358900">
                  <a:moveTo>
                    <a:pt x="582676" y="1308100"/>
                  </a:moveTo>
                  <a:lnTo>
                    <a:pt x="550037" y="1308100"/>
                  </a:lnTo>
                  <a:lnTo>
                    <a:pt x="581532" y="1320800"/>
                  </a:lnTo>
                  <a:lnTo>
                    <a:pt x="614426" y="1320800"/>
                  </a:lnTo>
                  <a:lnTo>
                    <a:pt x="582676" y="1308100"/>
                  </a:lnTo>
                  <a:close/>
                </a:path>
                <a:path w="703580" h="1358900">
                  <a:moveTo>
                    <a:pt x="665480" y="38100"/>
                  </a:moveTo>
                  <a:lnTo>
                    <a:pt x="647065" y="38100"/>
                  </a:lnTo>
                  <a:lnTo>
                    <a:pt x="614426" y="50800"/>
                  </a:lnTo>
                  <a:lnTo>
                    <a:pt x="656082" y="50800"/>
                  </a:lnTo>
                  <a:lnTo>
                    <a:pt x="656082" y="1320800"/>
                  </a:lnTo>
                  <a:lnTo>
                    <a:pt x="665480" y="1320800"/>
                  </a:lnTo>
                  <a:lnTo>
                    <a:pt x="665480" y="38100"/>
                  </a:lnTo>
                  <a:close/>
                </a:path>
                <a:path w="703580" h="1358900">
                  <a:moveTo>
                    <a:pt x="492125" y="76200"/>
                  </a:moveTo>
                  <a:lnTo>
                    <a:pt x="459359" y="76200"/>
                  </a:lnTo>
                  <a:lnTo>
                    <a:pt x="430149" y="88900"/>
                  </a:lnTo>
                  <a:lnTo>
                    <a:pt x="401700" y="101600"/>
                  </a:lnTo>
                  <a:lnTo>
                    <a:pt x="374015" y="127000"/>
                  </a:lnTo>
                  <a:lnTo>
                    <a:pt x="347091" y="139700"/>
                  </a:lnTo>
                  <a:lnTo>
                    <a:pt x="321056" y="152400"/>
                  </a:lnTo>
                  <a:lnTo>
                    <a:pt x="295910" y="165100"/>
                  </a:lnTo>
                  <a:lnTo>
                    <a:pt x="271653" y="190500"/>
                  </a:lnTo>
                  <a:lnTo>
                    <a:pt x="248412" y="215900"/>
                  </a:lnTo>
                  <a:lnTo>
                    <a:pt x="225932" y="228600"/>
                  </a:lnTo>
                  <a:lnTo>
                    <a:pt x="184531" y="279400"/>
                  </a:lnTo>
                  <a:lnTo>
                    <a:pt x="147574" y="330200"/>
                  </a:lnTo>
                  <a:lnTo>
                    <a:pt x="115443" y="381000"/>
                  </a:lnTo>
                  <a:lnTo>
                    <a:pt x="88392" y="431800"/>
                  </a:lnTo>
                  <a:lnTo>
                    <a:pt x="76835" y="469900"/>
                  </a:lnTo>
                  <a:lnTo>
                    <a:pt x="66801" y="495300"/>
                  </a:lnTo>
                  <a:lnTo>
                    <a:pt x="58038" y="520700"/>
                  </a:lnTo>
                  <a:lnTo>
                    <a:pt x="50926" y="558800"/>
                  </a:lnTo>
                  <a:lnTo>
                    <a:pt x="45212" y="584200"/>
                  </a:lnTo>
                  <a:lnTo>
                    <a:pt x="41148" y="622300"/>
                  </a:lnTo>
                  <a:lnTo>
                    <a:pt x="38607" y="647700"/>
                  </a:lnTo>
                  <a:lnTo>
                    <a:pt x="37845" y="685800"/>
                  </a:lnTo>
                  <a:lnTo>
                    <a:pt x="38607" y="723900"/>
                  </a:lnTo>
                  <a:lnTo>
                    <a:pt x="41148" y="749300"/>
                  </a:lnTo>
                  <a:lnTo>
                    <a:pt x="45085" y="787400"/>
                  </a:lnTo>
                  <a:lnTo>
                    <a:pt x="50800" y="812800"/>
                  </a:lnTo>
                  <a:lnTo>
                    <a:pt x="57912" y="850900"/>
                  </a:lnTo>
                  <a:lnTo>
                    <a:pt x="66548" y="876300"/>
                  </a:lnTo>
                  <a:lnTo>
                    <a:pt x="76581" y="901700"/>
                  </a:lnTo>
                  <a:lnTo>
                    <a:pt x="88011" y="939800"/>
                  </a:lnTo>
                  <a:lnTo>
                    <a:pt x="115062" y="990600"/>
                  </a:lnTo>
                  <a:lnTo>
                    <a:pt x="147193" y="1041400"/>
                  </a:lnTo>
                  <a:lnTo>
                    <a:pt x="184150" y="1092200"/>
                  </a:lnTo>
                  <a:lnTo>
                    <a:pt x="225679" y="1143000"/>
                  </a:lnTo>
                  <a:lnTo>
                    <a:pt x="247904" y="1155700"/>
                  </a:lnTo>
                  <a:lnTo>
                    <a:pt x="271144" y="1181100"/>
                  </a:lnTo>
                  <a:lnTo>
                    <a:pt x="295401" y="1193800"/>
                  </a:lnTo>
                  <a:lnTo>
                    <a:pt x="320548" y="1219200"/>
                  </a:lnTo>
                  <a:lnTo>
                    <a:pt x="346582" y="1231900"/>
                  </a:lnTo>
                  <a:lnTo>
                    <a:pt x="373506" y="1244600"/>
                  </a:lnTo>
                  <a:lnTo>
                    <a:pt x="401193" y="1270000"/>
                  </a:lnTo>
                  <a:lnTo>
                    <a:pt x="429513" y="1282700"/>
                  </a:lnTo>
                  <a:lnTo>
                    <a:pt x="458724" y="1282700"/>
                  </a:lnTo>
                  <a:lnTo>
                    <a:pt x="518922" y="1308100"/>
                  </a:lnTo>
                  <a:lnTo>
                    <a:pt x="551688" y="1308100"/>
                  </a:lnTo>
                  <a:lnTo>
                    <a:pt x="521081" y="1295400"/>
                  </a:lnTo>
                  <a:lnTo>
                    <a:pt x="491109" y="1295400"/>
                  </a:lnTo>
                  <a:lnTo>
                    <a:pt x="461644" y="1282700"/>
                  </a:lnTo>
                  <a:lnTo>
                    <a:pt x="405003" y="1257300"/>
                  </a:lnTo>
                  <a:lnTo>
                    <a:pt x="351281" y="1231900"/>
                  </a:lnTo>
                  <a:lnTo>
                    <a:pt x="325628" y="1206500"/>
                  </a:lnTo>
                  <a:lnTo>
                    <a:pt x="300863" y="1193800"/>
                  </a:lnTo>
                  <a:lnTo>
                    <a:pt x="276987" y="1168400"/>
                  </a:lnTo>
                  <a:lnTo>
                    <a:pt x="254000" y="1155700"/>
                  </a:lnTo>
                  <a:lnTo>
                    <a:pt x="232156" y="1130300"/>
                  </a:lnTo>
                  <a:lnTo>
                    <a:pt x="211074" y="1104900"/>
                  </a:lnTo>
                  <a:lnTo>
                    <a:pt x="191262" y="1092200"/>
                  </a:lnTo>
                  <a:lnTo>
                    <a:pt x="172466" y="1066800"/>
                  </a:lnTo>
                  <a:lnTo>
                    <a:pt x="138430" y="1016000"/>
                  </a:lnTo>
                  <a:lnTo>
                    <a:pt x="109347" y="965200"/>
                  </a:lnTo>
                  <a:lnTo>
                    <a:pt x="96647" y="927100"/>
                  </a:lnTo>
                  <a:lnTo>
                    <a:pt x="85470" y="901700"/>
                  </a:lnTo>
                  <a:lnTo>
                    <a:pt x="75565" y="876300"/>
                  </a:lnTo>
                  <a:lnTo>
                    <a:pt x="67056" y="838200"/>
                  </a:lnTo>
                  <a:lnTo>
                    <a:pt x="59943" y="812800"/>
                  </a:lnTo>
                  <a:lnTo>
                    <a:pt x="54356" y="787400"/>
                  </a:lnTo>
                  <a:lnTo>
                    <a:pt x="50545" y="749300"/>
                  </a:lnTo>
                  <a:lnTo>
                    <a:pt x="48006" y="711200"/>
                  </a:lnTo>
                  <a:lnTo>
                    <a:pt x="47243" y="685800"/>
                  </a:lnTo>
                  <a:lnTo>
                    <a:pt x="48132" y="647700"/>
                  </a:lnTo>
                  <a:lnTo>
                    <a:pt x="50545" y="622300"/>
                  </a:lnTo>
                  <a:lnTo>
                    <a:pt x="54610" y="584200"/>
                  </a:lnTo>
                  <a:lnTo>
                    <a:pt x="60198" y="558800"/>
                  </a:lnTo>
                  <a:lnTo>
                    <a:pt x="67310" y="520700"/>
                  </a:lnTo>
                  <a:lnTo>
                    <a:pt x="75818" y="495300"/>
                  </a:lnTo>
                  <a:lnTo>
                    <a:pt x="85851" y="469900"/>
                  </a:lnTo>
                  <a:lnTo>
                    <a:pt x="97155" y="444500"/>
                  </a:lnTo>
                  <a:lnTo>
                    <a:pt x="109855" y="406400"/>
                  </a:lnTo>
                  <a:lnTo>
                    <a:pt x="139065" y="355600"/>
                  </a:lnTo>
                  <a:lnTo>
                    <a:pt x="173228" y="304800"/>
                  </a:lnTo>
                  <a:lnTo>
                    <a:pt x="211836" y="254000"/>
                  </a:lnTo>
                  <a:lnTo>
                    <a:pt x="232791" y="241300"/>
                  </a:lnTo>
                  <a:lnTo>
                    <a:pt x="254888" y="215900"/>
                  </a:lnTo>
                  <a:lnTo>
                    <a:pt x="277875" y="203200"/>
                  </a:lnTo>
                  <a:lnTo>
                    <a:pt x="301751" y="177800"/>
                  </a:lnTo>
                  <a:lnTo>
                    <a:pt x="326644" y="165100"/>
                  </a:lnTo>
                  <a:lnTo>
                    <a:pt x="352170" y="139700"/>
                  </a:lnTo>
                  <a:lnTo>
                    <a:pt x="378713" y="127000"/>
                  </a:lnTo>
                  <a:lnTo>
                    <a:pt x="406019" y="114300"/>
                  </a:lnTo>
                  <a:lnTo>
                    <a:pt x="434086" y="101600"/>
                  </a:lnTo>
                  <a:lnTo>
                    <a:pt x="492125" y="76200"/>
                  </a:lnTo>
                  <a:close/>
                </a:path>
                <a:path w="703580" h="1358900">
                  <a:moveTo>
                    <a:pt x="615569" y="50800"/>
                  </a:moveTo>
                  <a:lnTo>
                    <a:pt x="550672" y="50800"/>
                  </a:lnTo>
                  <a:lnTo>
                    <a:pt x="489204" y="76200"/>
                  </a:lnTo>
                  <a:lnTo>
                    <a:pt x="522224" y="76200"/>
                  </a:lnTo>
                  <a:lnTo>
                    <a:pt x="552831" y="63500"/>
                  </a:lnTo>
                  <a:lnTo>
                    <a:pt x="583945" y="63500"/>
                  </a:lnTo>
                  <a:lnTo>
                    <a:pt x="615569" y="50800"/>
                  </a:lnTo>
                  <a:close/>
                </a:path>
                <a:path w="703580" h="1358900">
                  <a:moveTo>
                    <a:pt x="685419" y="0"/>
                  </a:moveTo>
                  <a:lnTo>
                    <a:pt x="679069" y="0"/>
                  </a:lnTo>
                  <a:lnTo>
                    <a:pt x="644144" y="12700"/>
                  </a:lnTo>
                  <a:lnTo>
                    <a:pt x="691642" y="12700"/>
                  </a:lnTo>
                  <a:lnTo>
                    <a:pt x="685419" y="0"/>
                  </a:lnTo>
                  <a:close/>
                </a:path>
              </a:pathLst>
            </a:custGeom>
            <a:solidFill>
              <a:srgbClr val="FFFFFF"/>
            </a:solidFill>
          </p:spPr>
          <p:txBody>
            <a:bodyPr wrap="square" lIns="0" tIns="0" rIns="0" bIns="0" rtlCol="0"/>
            <a:lstStyle/>
            <a:p>
              <a:endParaRPr/>
            </a:p>
          </p:txBody>
        </p:sp>
        <p:sp>
          <p:nvSpPr>
            <p:cNvPr id="15" name="object 15"/>
            <p:cNvSpPr/>
            <p:nvPr/>
          </p:nvSpPr>
          <p:spPr>
            <a:xfrm>
              <a:off x="2687573" y="3839718"/>
              <a:ext cx="6042660" cy="1312545"/>
            </a:xfrm>
            <a:custGeom>
              <a:avLst/>
              <a:gdLst/>
              <a:ahLst/>
              <a:cxnLst/>
              <a:rect l="l" t="t" r="r" b="b"/>
              <a:pathLst>
                <a:path w="6042659" h="1312545">
                  <a:moveTo>
                    <a:pt x="6042660" y="0"/>
                  </a:moveTo>
                  <a:lnTo>
                    <a:pt x="0" y="0"/>
                  </a:lnTo>
                  <a:lnTo>
                    <a:pt x="0" y="1312163"/>
                  </a:lnTo>
                  <a:lnTo>
                    <a:pt x="6042660" y="1312163"/>
                  </a:lnTo>
                  <a:lnTo>
                    <a:pt x="6042660" y="0"/>
                  </a:lnTo>
                  <a:close/>
                </a:path>
              </a:pathLst>
            </a:custGeom>
            <a:solidFill>
              <a:srgbClr val="FFFFFF">
                <a:alpha val="90194"/>
              </a:srgbClr>
            </a:solidFill>
          </p:spPr>
          <p:txBody>
            <a:bodyPr wrap="square" lIns="0" tIns="0" rIns="0" bIns="0" rtlCol="0"/>
            <a:lstStyle/>
            <a:p>
              <a:endParaRPr/>
            </a:p>
          </p:txBody>
        </p:sp>
        <p:sp>
          <p:nvSpPr>
            <p:cNvPr id="16" name="object 16"/>
            <p:cNvSpPr/>
            <p:nvPr/>
          </p:nvSpPr>
          <p:spPr>
            <a:xfrm>
              <a:off x="2663951" y="3816096"/>
              <a:ext cx="6090285" cy="1359535"/>
            </a:xfrm>
            <a:custGeom>
              <a:avLst/>
              <a:gdLst/>
              <a:ahLst/>
              <a:cxnLst/>
              <a:rect l="l" t="t" r="r" b="b"/>
              <a:pathLst>
                <a:path w="6090284" h="1359535">
                  <a:moveTo>
                    <a:pt x="6066282" y="0"/>
                  </a:moveTo>
                  <a:lnTo>
                    <a:pt x="23622" y="0"/>
                  </a:lnTo>
                  <a:lnTo>
                    <a:pt x="14412" y="1851"/>
                  </a:lnTo>
                  <a:lnTo>
                    <a:pt x="6905" y="6905"/>
                  </a:lnTo>
                  <a:lnTo>
                    <a:pt x="1851" y="14412"/>
                  </a:lnTo>
                  <a:lnTo>
                    <a:pt x="0" y="23621"/>
                  </a:lnTo>
                  <a:lnTo>
                    <a:pt x="0" y="1335785"/>
                  </a:lnTo>
                  <a:lnTo>
                    <a:pt x="1851" y="1344995"/>
                  </a:lnTo>
                  <a:lnTo>
                    <a:pt x="6905" y="1352502"/>
                  </a:lnTo>
                  <a:lnTo>
                    <a:pt x="14412" y="1357556"/>
                  </a:lnTo>
                  <a:lnTo>
                    <a:pt x="23622" y="1359408"/>
                  </a:lnTo>
                  <a:lnTo>
                    <a:pt x="6066282" y="1359408"/>
                  </a:lnTo>
                  <a:lnTo>
                    <a:pt x="6075491" y="1357556"/>
                  </a:lnTo>
                  <a:lnTo>
                    <a:pt x="6082998" y="1352502"/>
                  </a:lnTo>
                  <a:lnTo>
                    <a:pt x="6088052" y="1344995"/>
                  </a:lnTo>
                  <a:lnTo>
                    <a:pt x="6089904" y="1335785"/>
                  </a:lnTo>
                  <a:lnTo>
                    <a:pt x="6089904" y="1331086"/>
                  </a:lnTo>
                  <a:lnTo>
                    <a:pt x="28321" y="1331086"/>
                  </a:lnTo>
                  <a:lnTo>
                    <a:pt x="28321" y="28320"/>
                  </a:lnTo>
                  <a:lnTo>
                    <a:pt x="6089904" y="28320"/>
                  </a:lnTo>
                  <a:lnTo>
                    <a:pt x="6089904" y="23621"/>
                  </a:lnTo>
                  <a:lnTo>
                    <a:pt x="6088052" y="14412"/>
                  </a:lnTo>
                  <a:lnTo>
                    <a:pt x="6082998" y="6905"/>
                  </a:lnTo>
                  <a:lnTo>
                    <a:pt x="6075491" y="1851"/>
                  </a:lnTo>
                  <a:lnTo>
                    <a:pt x="6066282" y="0"/>
                  </a:lnTo>
                  <a:close/>
                </a:path>
                <a:path w="6090284" h="1359535">
                  <a:moveTo>
                    <a:pt x="6089904" y="28320"/>
                  </a:moveTo>
                  <a:lnTo>
                    <a:pt x="6061583" y="28320"/>
                  </a:lnTo>
                  <a:lnTo>
                    <a:pt x="6061583" y="1331086"/>
                  </a:lnTo>
                  <a:lnTo>
                    <a:pt x="6089904" y="1331086"/>
                  </a:lnTo>
                  <a:lnTo>
                    <a:pt x="6089904" y="28320"/>
                  </a:lnTo>
                  <a:close/>
                </a:path>
                <a:path w="6090284" h="1359535">
                  <a:moveTo>
                    <a:pt x="6052058" y="37845"/>
                  </a:moveTo>
                  <a:lnTo>
                    <a:pt x="37846" y="37845"/>
                  </a:lnTo>
                  <a:lnTo>
                    <a:pt x="37846" y="1321561"/>
                  </a:lnTo>
                  <a:lnTo>
                    <a:pt x="6052058" y="1321561"/>
                  </a:lnTo>
                  <a:lnTo>
                    <a:pt x="6052058" y="1312164"/>
                  </a:lnTo>
                  <a:lnTo>
                    <a:pt x="47243" y="1312164"/>
                  </a:lnTo>
                  <a:lnTo>
                    <a:pt x="47243" y="47243"/>
                  </a:lnTo>
                  <a:lnTo>
                    <a:pt x="6052058" y="47243"/>
                  </a:lnTo>
                  <a:lnTo>
                    <a:pt x="6052058" y="37845"/>
                  </a:lnTo>
                  <a:close/>
                </a:path>
                <a:path w="6090284" h="1359535">
                  <a:moveTo>
                    <a:pt x="6052058" y="47243"/>
                  </a:moveTo>
                  <a:lnTo>
                    <a:pt x="6042659" y="47243"/>
                  </a:lnTo>
                  <a:lnTo>
                    <a:pt x="6042659" y="1312164"/>
                  </a:lnTo>
                  <a:lnTo>
                    <a:pt x="6052058" y="1312164"/>
                  </a:lnTo>
                  <a:lnTo>
                    <a:pt x="6052058" y="47243"/>
                  </a:lnTo>
                  <a:close/>
                </a:path>
              </a:pathLst>
            </a:custGeom>
            <a:solidFill>
              <a:srgbClr val="EFAC00"/>
            </a:solidFill>
          </p:spPr>
          <p:txBody>
            <a:bodyPr wrap="square" lIns="0" tIns="0" rIns="0" bIns="0" rtlCol="0"/>
            <a:lstStyle/>
            <a:p>
              <a:endParaRPr/>
            </a:p>
          </p:txBody>
        </p:sp>
      </p:grpSp>
      <p:sp>
        <p:nvSpPr>
          <p:cNvPr id="17" name="object 17"/>
          <p:cNvSpPr txBox="1"/>
          <p:nvPr/>
        </p:nvSpPr>
        <p:spPr>
          <a:xfrm>
            <a:off x="2687572" y="2527554"/>
            <a:ext cx="6227827" cy="2320764"/>
          </a:xfrm>
          <a:prstGeom prst="rect">
            <a:avLst/>
          </a:prstGeom>
        </p:spPr>
        <p:txBody>
          <a:bodyPr vert="horz" wrap="square" lIns="0" tIns="79375" rIns="0" bIns="0" rtlCol="0">
            <a:spAutoFit/>
          </a:bodyPr>
          <a:lstStyle/>
          <a:p>
            <a:pPr marL="76200" marR="495934">
              <a:lnSpc>
                <a:spcPct val="91800"/>
              </a:lnSpc>
              <a:spcBef>
                <a:spcPts val="625"/>
              </a:spcBef>
            </a:pPr>
            <a:r>
              <a:rPr sz="2000" b="1" dirty="0">
                <a:latin typeface="Trebuchet MS"/>
                <a:cs typeface="Trebuchet MS"/>
              </a:rPr>
              <a:t>Se </a:t>
            </a:r>
            <a:r>
              <a:rPr sz="2000" b="1" spc="-80" dirty="0">
                <a:latin typeface="Trebuchet MS"/>
                <a:cs typeface="Trebuchet MS"/>
              </a:rPr>
              <a:t>defineşte </a:t>
            </a:r>
            <a:r>
              <a:rPr sz="2000" spc="-70" dirty="0">
                <a:latin typeface="WenQuanYi Micro Hei"/>
                <a:cs typeface="WenQuanYi Micro Hei"/>
              </a:rPr>
              <a:t>ca </a:t>
            </a:r>
            <a:r>
              <a:rPr sz="2000" spc="-80" dirty="0">
                <a:latin typeface="WenQuanYi Micro Hei"/>
                <a:cs typeface="WenQuanYi Micro Hei"/>
              </a:rPr>
              <a:t>interdependenţa </a:t>
            </a:r>
            <a:r>
              <a:rPr sz="2000" spc="-65" dirty="0">
                <a:latin typeface="WenQuanYi Micro Hei"/>
                <a:cs typeface="WenQuanYi Micro Hei"/>
              </a:rPr>
              <a:t>existentă </a:t>
            </a:r>
            <a:r>
              <a:rPr sz="2000" spc="-75" dirty="0">
                <a:latin typeface="WenQuanYi Micro Hei"/>
                <a:cs typeface="WenQuanYi Micro Hei"/>
              </a:rPr>
              <a:t>între  </a:t>
            </a:r>
            <a:r>
              <a:rPr sz="2000" spc="5" dirty="0">
                <a:latin typeface="Carlito"/>
                <a:cs typeface="Carlito"/>
              </a:rPr>
              <a:t>diferitele</a:t>
            </a:r>
            <a:r>
              <a:rPr sz="2000" spc="-70" dirty="0">
                <a:latin typeface="Carlito"/>
                <a:cs typeface="Carlito"/>
              </a:rPr>
              <a:t> </a:t>
            </a:r>
            <a:r>
              <a:rPr sz="2000" spc="15" dirty="0">
                <a:latin typeface="Carlito"/>
                <a:cs typeface="Carlito"/>
              </a:rPr>
              <a:t>fenomene</a:t>
            </a:r>
            <a:r>
              <a:rPr sz="2000" spc="-45" dirty="0">
                <a:latin typeface="Carlito"/>
                <a:cs typeface="Carlito"/>
              </a:rPr>
              <a:t> </a:t>
            </a:r>
            <a:r>
              <a:rPr sz="2000" spc="10" dirty="0">
                <a:latin typeface="Carlito"/>
                <a:cs typeface="Carlito"/>
              </a:rPr>
              <a:t>sau</a:t>
            </a:r>
            <a:r>
              <a:rPr sz="2000" spc="-60" dirty="0">
                <a:latin typeface="Carlito"/>
                <a:cs typeface="Carlito"/>
              </a:rPr>
              <a:t> </a:t>
            </a:r>
            <a:r>
              <a:rPr sz="2000" spc="10" dirty="0">
                <a:latin typeface="Carlito"/>
                <a:cs typeface="Carlito"/>
              </a:rPr>
              <a:t>caracteristici</a:t>
            </a:r>
            <a:r>
              <a:rPr sz="2000" spc="-95" dirty="0">
                <a:latin typeface="Carlito"/>
                <a:cs typeface="Carlito"/>
              </a:rPr>
              <a:t> </a:t>
            </a:r>
            <a:r>
              <a:rPr sz="2000" spc="15" dirty="0">
                <a:latin typeface="Carlito"/>
                <a:cs typeface="Carlito"/>
              </a:rPr>
              <a:t>exprimate</a:t>
            </a:r>
            <a:r>
              <a:rPr sz="2000" spc="-60" dirty="0">
                <a:latin typeface="Carlito"/>
                <a:cs typeface="Carlito"/>
              </a:rPr>
              <a:t> </a:t>
            </a:r>
            <a:r>
              <a:rPr sz="2000" spc="-5" dirty="0">
                <a:latin typeface="Carlito"/>
                <a:cs typeface="Carlito"/>
              </a:rPr>
              <a:t>prin  </a:t>
            </a:r>
            <a:r>
              <a:rPr sz="2000" dirty="0">
                <a:latin typeface="Carlito"/>
                <a:cs typeface="Carlito"/>
              </a:rPr>
              <a:t>numere </a:t>
            </a:r>
            <a:r>
              <a:rPr sz="2000" spc="5" dirty="0">
                <a:latin typeface="Carlito"/>
                <a:cs typeface="Carlito"/>
              </a:rPr>
              <a:t>(cantitativ) </a:t>
            </a:r>
            <a:r>
              <a:rPr sz="2000" spc="10" dirty="0">
                <a:latin typeface="Carlito"/>
                <a:cs typeface="Carlito"/>
              </a:rPr>
              <a:t>sau </a:t>
            </a:r>
            <a:r>
              <a:rPr sz="2000" dirty="0">
                <a:latin typeface="Carlito"/>
                <a:cs typeface="Carlito"/>
              </a:rPr>
              <a:t>prin </a:t>
            </a:r>
            <a:r>
              <a:rPr sz="2000" spc="5" dirty="0">
                <a:latin typeface="Carlito"/>
                <a:cs typeface="Carlito"/>
              </a:rPr>
              <a:t>cuvinte</a:t>
            </a:r>
            <a:r>
              <a:rPr sz="2000" spc="-320" dirty="0">
                <a:latin typeface="Carlito"/>
                <a:cs typeface="Carlito"/>
              </a:rPr>
              <a:t> </a:t>
            </a:r>
            <a:r>
              <a:rPr sz="2000" spc="5" dirty="0">
                <a:latin typeface="Carlito"/>
                <a:cs typeface="Carlito"/>
              </a:rPr>
              <a:t>(</a:t>
            </a:r>
            <a:r>
              <a:rPr sz="2000" spc="5" dirty="0" err="1">
                <a:latin typeface="Carlito"/>
                <a:cs typeface="Carlito"/>
              </a:rPr>
              <a:t>calitativ</a:t>
            </a:r>
            <a:r>
              <a:rPr sz="2000" spc="5" dirty="0" smtClean="0">
                <a:latin typeface="Carlito"/>
                <a:cs typeface="Carlito"/>
              </a:rPr>
              <a:t>)</a:t>
            </a:r>
            <a:r>
              <a:rPr lang="ro-MO" sz="2000" spc="5" dirty="0" smtClean="0">
                <a:latin typeface="Carlito"/>
                <a:cs typeface="Carlito"/>
              </a:rPr>
              <a:t>  </a:t>
            </a:r>
            <a:r>
              <a:rPr sz="2000" spc="-65" dirty="0" err="1" smtClean="0">
                <a:latin typeface="WenQuanYi Micro Hei"/>
                <a:cs typeface="WenQuanYi Micro Hei"/>
              </a:rPr>
              <a:t>manifestată</a:t>
            </a:r>
            <a:r>
              <a:rPr sz="2000" spc="-65" dirty="0" smtClean="0">
                <a:latin typeface="WenQuanYi Micro Hei"/>
                <a:cs typeface="WenQuanYi Micro Hei"/>
              </a:rPr>
              <a:t> </a:t>
            </a:r>
            <a:r>
              <a:rPr sz="2000" spc="-90" dirty="0">
                <a:latin typeface="WenQuanYi Micro Hei"/>
                <a:cs typeface="WenQuanYi Micro Hei"/>
              </a:rPr>
              <a:t>în </a:t>
            </a:r>
            <a:r>
              <a:rPr sz="2000" spc="-95" dirty="0">
                <a:latin typeface="WenQuanYi Micro Hei"/>
                <a:cs typeface="WenQuanYi Micro Hei"/>
              </a:rPr>
              <a:t>cadrul </a:t>
            </a:r>
            <a:r>
              <a:rPr sz="2000" spc="-90" dirty="0" err="1">
                <a:latin typeface="WenQuanYi Micro Hei"/>
                <a:cs typeface="WenQuanYi Micro Hei"/>
              </a:rPr>
              <a:t>fenomenelor</a:t>
            </a:r>
            <a:r>
              <a:rPr sz="2000" spc="-270" dirty="0">
                <a:latin typeface="WenQuanYi Micro Hei"/>
                <a:cs typeface="WenQuanYi Micro Hei"/>
              </a:rPr>
              <a:t> </a:t>
            </a:r>
            <a:r>
              <a:rPr lang="ro-MO" sz="2000" spc="-270" dirty="0" smtClean="0">
                <a:latin typeface="WenQuanYi Micro Hei"/>
                <a:cs typeface="WenQuanYi Micro Hei"/>
              </a:rPr>
              <a:t> </a:t>
            </a:r>
            <a:r>
              <a:rPr sz="2000" spc="-60" dirty="0" err="1" smtClean="0">
                <a:latin typeface="WenQuanYi Micro Hei"/>
                <a:cs typeface="WenQuanYi Micro Hei"/>
              </a:rPr>
              <a:t>logice</a:t>
            </a:r>
            <a:endParaRPr sz="2000" dirty="0">
              <a:latin typeface="WenQuanYi Micro Hei"/>
              <a:cs typeface="WenQuanYi Micro Hei"/>
            </a:endParaRPr>
          </a:p>
          <a:p>
            <a:pPr>
              <a:lnSpc>
                <a:spcPct val="100000"/>
              </a:lnSpc>
              <a:spcBef>
                <a:spcPts val="45"/>
              </a:spcBef>
            </a:pPr>
            <a:endParaRPr sz="1450" dirty="0">
              <a:latin typeface="WenQuanYi Micro Hei"/>
              <a:cs typeface="WenQuanYi Micro Hei"/>
            </a:endParaRPr>
          </a:p>
          <a:p>
            <a:pPr marL="76200">
              <a:lnSpc>
                <a:spcPts val="2305"/>
              </a:lnSpc>
            </a:pPr>
            <a:r>
              <a:rPr sz="2000" spc="45" dirty="0">
                <a:latin typeface="Carlito"/>
                <a:cs typeface="Carlito"/>
              </a:rPr>
              <a:t>Este</a:t>
            </a:r>
            <a:r>
              <a:rPr sz="2000" spc="-75" dirty="0">
                <a:latin typeface="Carlito"/>
                <a:cs typeface="Carlito"/>
              </a:rPr>
              <a:t> </a:t>
            </a:r>
            <a:r>
              <a:rPr sz="2000" spc="-5" dirty="0">
                <a:latin typeface="Carlito"/>
                <a:cs typeface="Carlito"/>
              </a:rPr>
              <a:t>un</a:t>
            </a:r>
            <a:r>
              <a:rPr sz="2000" spc="-50" dirty="0">
                <a:latin typeface="Carlito"/>
                <a:cs typeface="Carlito"/>
              </a:rPr>
              <a:t> </a:t>
            </a:r>
            <a:r>
              <a:rPr sz="2000" spc="10" dirty="0">
                <a:latin typeface="Carlito"/>
                <a:cs typeface="Carlito"/>
              </a:rPr>
              <a:t>termen</a:t>
            </a:r>
            <a:r>
              <a:rPr sz="2000" spc="-60" dirty="0">
                <a:latin typeface="Carlito"/>
                <a:cs typeface="Carlito"/>
              </a:rPr>
              <a:t> </a:t>
            </a:r>
            <a:r>
              <a:rPr sz="2000" spc="20" dirty="0">
                <a:latin typeface="Carlito"/>
                <a:cs typeface="Carlito"/>
              </a:rPr>
              <a:t>general</a:t>
            </a:r>
            <a:r>
              <a:rPr sz="2000" spc="-75" dirty="0">
                <a:latin typeface="Carlito"/>
                <a:cs typeface="Carlito"/>
              </a:rPr>
              <a:t> </a:t>
            </a:r>
            <a:r>
              <a:rPr sz="2000" spc="15" dirty="0">
                <a:latin typeface="Carlito"/>
                <a:cs typeface="Carlito"/>
              </a:rPr>
              <a:t>folosit</a:t>
            </a:r>
            <a:r>
              <a:rPr sz="2000" spc="-65" dirty="0">
                <a:latin typeface="Carlito"/>
                <a:cs typeface="Carlito"/>
              </a:rPr>
              <a:t> </a:t>
            </a:r>
            <a:r>
              <a:rPr sz="2000" dirty="0">
                <a:latin typeface="Carlito"/>
                <a:cs typeface="Carlito"/>
              </a:rPr>
              <a:t>pentru</a:t>
            </a:r>
            <a:r>
              <a:rPr sz="2000" spc="-60" dirty="0">
                <a:latin typeface="Carlito"/>
                <a:cs typeface="Carlito"/>
              </a:rPr>
              <a:t> </a:t>
            </a:r>
            <a:r>
              <a:rPr sz="2000" spc="20" dirty="0">
                <a:latin typeface="Carlito"/>
                <a:cs typeface="Carlito"/>
              </a:rPr>
              <a:t>a</a:t>
            </a:r>
            <a:r>
              <a:rPr sz="2000" spc="-50" dirty="0">
                <a:latin typeface="Carlito"/>
                <a:cs typeface="Carlito"/>
              </a:rPr>
              <a:t> </a:t>
            </a:r>
            <a:r>
              <a:rPr sz="2000" spc="10" dirty="0">
                <a:latin typeface="Carlito"/>
                <a:cs typeface="Carlito"/>
              </a:rPr>
              <a:t>defini</a:t>
            </a:r>
            <a:endParaRPr sz="2000" dirty="0">
              <a:latin typeface="Carlito"/>
              <a:cs typeface="Carlito"/>
            </a:endParaRPr>
          </a:p>
          <a:p>
            <a:pPr marL="76200" marR="1044575">
              <a:lnSpc>
                <a:spcPts val="2200"/>
              </a:lnSpc>
              <a:spcBef>
                <a:spcPts val="150"/>
              </a:spcBef>
            </a:pPr>
            <a:r>
              <a:rPr sz="2000" b="1" i="1" spc="-80" dirty="0">
                <a:solidFill>
                  <a:srgbClr val="FF0000"/>
                </a:solidFill>
                <a:latin typeface="WenQuanYi Micro Hei"/>
                <a:cs typeface="WenQuanYi Micro Hei"/>
              </a:rPr>
              <a:t>interdependenţa </a:t>
            </a:r>
            <a:r>
              <a:rPr sz="2000" b="1" i="1" spc="-105" dirty="0">
                <a:solidFill>
                  <a:srgbClr val="FF0000"/>
                </a:solidFill>
                <a:latin typeface="WenQuanYi Micro Hei"/>
                <a:cs typeface="WenQuanYi Micro Hei"/>
              </a:rPr>
              <a:t>sau </a:t>
            </a:r>
            <a:r>
              <a:rPr sz="2000" b="1" i="1" spc="-65" dirty="0">
                <a:solidFill>
                  <a:srgbClr val="FF0000"/>
                </a:solidFill>
                <a:latin typeface="WenQuanYi Micro Hei"/>
                <a:cs typeface="WenQuanYi Micro Hei"/>
              </a:rPr>
              <a:t>legătura </a:t>
            </a:r>
            <a:r>
              <a:rPr sz="2000" b="1" i="1" spc="-75" dirty="0">
                <a:solidFill>
                  <a:srgbClr val="FF0000"/>
                </a:solidFill>
                <a:latin typeface="WenQuanYi Micro Hei"/>
                <a:cs typeface="WenQuanYi Micro Hei"/>
              </a:rPr>
              <a:t>dintre</a:t>
            </a:r>
            <a:r>
              <a:rPr sz="2000" b="1" i="1" spc="-265" dirty="0">
                <a:solidFill>
                  <a:srgbClr val="FF0000"/>
                </a:solidFill>
                <a:latin typeface="WenQuanYi Micro Hei"/>
                <a:cs typeface="WenQuanYi Micro Hei"/>
              </a:rPr>
              <a:t> </a:t>
            </a:r>
            <a:r>
              <a:rPr sz="2000" b="1" i="1" spc="-75" dirty="0">
                <a:solidFill>
                  <a:srgbClr val="FF0000"/>
                </a:solidFill>
                <a:latin typeface="WenQuanYi Micro Hei"/>
                <a:cs typeface="WenQuanYi Micro Hei"/>
              </a:rPr>
              <a:t>variabilele  </a:t>
            </a:r>
            <a:r>
              <a:rPr sz="2000" b="1" i="1" spc="10" dirty="0">
                <a:solidFill>
                  <a:srgbClr val="FF0000"/>
                </a:solidFill>
                <a:latin typeface="Carlito"/>
                <a:cs typeface="Carlito"/>
              </a:rPr>
              <a:t>observate </a:t>
            </a:r>
            <a:r>
              <a:rPr sz="2000" b="1" i="1" spc="-90" dirty="0">
                <a:solidFill>
                  <a:srgbClr val="FF0000"/>
                </a:solidFill>
                <a:latin typeface="WenQuanYi Micro Hei"/>
                <a:cs typeface="WenQuanYi Micro Hei"/>
              </a:rPr>
              <a:t>în </a:t>
            </a:r>
            <a:r>
              <a:rPr sz="2000" b="1" i="1" spc="-75" dirty="0">
                <a:solidFill>
                  <a:srgbClr val="FF0000"/>
                </a:solidFill>
                <a:latin typeface="WenQuanYi Micro Hei"/>
                <a:cs typeface="WenQuanYi Micro Hei"/>
              </a:rPr>
              <a:t>populaţii</a:t>
            </a:r>
            <a:r>
              <a:rPr sz="2000" b="1" i="1" spc="-270" dirty="0">
                <a:solidFill>
                  <a:srgbClr val="FF0000"/>
                </a:solidFill>
                <a:latin typeface="WenQuanYi Micro Hei"/>
                <a:cs typeface="WenQuanYi Micro Hei"/>
              </a:rPr>
              <a:t> </a:t>
            </a:r>
            <a:r>
              <a:rPr sz="2000" b="1" i="1" spc="-40" dirty="0">
                <a:solidFill>
                  <a:srgbClr val="FF0000"/>
                </a:solidFill>
                <a:latin typeface="WenQuanYi Micro Hei"/>
                <a:cs typeface="WenQuanYi Micro Hei"/>
              </a:rPr>
              <a:t>statistice</a:t>
            </a:r>
            <a:r>
              <a:rPr sz="2000" b="1" i="1" spc="-40" dirty="0">
                <a:solidFill>
                  <a:srgbClr val="FF0000"/>
                </a:solidFill>
                <a:latin typeface="Carlito"/>
                <a:cs typeface="Carlito"/>
              </a:rPr>
              <a:t>.</a:t>
            </a:r>
            <a:endParaRPr sz="2000" b="1" i="1" dirty="0">
              <a:solidFill>
                <a:srgbClr val="FF0000"/>
              </a:solidFill>
              <a:latin typeface="Carlito"/>
              <a:cs typeface="Carlito"/>
            </a:endParaRPr>
          </a:p>
        </p:txBody>
      </p:sp>
      <p:sp>
        <p:nvSpPr>
          <p:cNvPr id="18" name="object 18"/>
          <p:cNvSpPr txBox="1"/>
          <p:nvPr/>
        </p:nvSpPr>
        <p:spPr>
          <a:xfrm>
            <a:off x="786383" y="5745479"/>
            <a:ext cx="8001000" cy="730328"/>
          </a:xfrm>
          <a:prstGeom prst="rect">
            <a:avLst/>
          </a:prstGeom>
          <a:solidFill>
            <a:srgbClr val="FFFF00"/>
          </a:solidFill>
        </p:spPr>
        <p:txBody>
          <a:bodyPr vert="horz" wrap="square" lIns="0" tIns="174625" rIns="0" bIns="0" rtlCol="0">
            <a:spAutoFit/>
          </a:bodyPr>
          <a:lstStyle/>
          <a:p>
            <a:pPr marL="90805">
              <a:lnSpc>
                <a:spcPct val="100000"/>
              </a:lnSpc>
              <a:spcBef>
                <a:spcPts val="1375"/>
              </a:spcBef>
            </a:pPr>
            <a:r>
              <a:rPr sz="1800" i="1" dirty="0">
                <a:solidFill>
                  <a:srgbClr val="FF0000"/>
                </a:solidFill>
                <a:latin typeface="Arial Black"/>
                <a:cs typeface="Arial Black"/>
              </a:rPr>
              <a:t>Corelaţia</a:t>
            </a:r>
            <a:r>
              <a:rPr sz="1800" dirty="0">
                <a:latin typeface="Arial Black"/>
                <a:cs typeface="Arial Black"/>
              </a:rPr>
              <a:t> presupune găsirea </a:t>
            </a:r>
            <a:r>
              <a:rPr sz="1800" spc="-5" dirty="0">
                <a:latin typeface="Arial Black"/>
                <a:cs typeface="Arial Black"/>
              </a:rPr>
              <a:t>funcţiei </a:t>
            </a:r>
            <a:r>
              <a:rPr sz="1800" dirty="0">
                <a:latin typeface="Arial Black"/>
                <a:cs typeface="Arial Black"/>
              </a:rPr>
              <a:t>analitice </a:t>
            </a:r>
            <a:r>
              <a:rPr sz="1800" spc="5" dirty="0">
                <a:latin typeface="Arial Black"/>
                <a:cs typeface="Arial Black"/>
              </a:rPr>
              <a:t>care </a:t>
            </a:r>
            <a:r>
              <a:rPr sz="1800" dirty="0">
                <a:latin typeface="Arial Black"/>
                <a:cs typeface="Arial Black"/>
              </a:rPr>
              <a:t>să</a:t>
            </a:r>
            <a:r>
              <a:rPr sz="1800" spc="-35" dirty="0">
                <a:latin typeface="Arial Black"/>
                <a:cs typeface="Arial Black"/>
              </a:rPr>
              <a:t> </a:t>
            </a:r>
            <a:r>
              <a:rPr sz="1800" dirty="0">
                <a:latin typeface="Arial Black"/>
                <a:cs typeface="Arial Black"/>
              </a:rPr>
              <a:t>descrie</a:t>
            </a:r>
          </a:p>
          <a:p>
            <a:pPr marL="90805">
              <a:lnSpc>
                <a:spcPct val="100000"/>
              </a:lnSpc>
              <a:spcBef>
                <a:spcPts val="5"/>
              </a:spcBef>
            </a:pPr>
            <a:r>
              <a:rPr sz="1800" spc="-5" dirty="0">
                <a:latin typeface="Arial Black"/>
                <a:cs typeface="Arial Black"/>
              </a:rPr>
              <a:t>statistic </a:t>
            </a:r>
            <a:r>
              <a:rPr sz="1800" spc="10" dirty="0">
                <a:latin typeface="Arial Black"/>
                <a:cs typeface="Arial Black"/>
              </a:rPr>
              <a:t>legătura </a:t>
            </a:r>
            <a:r>
              <a:rPr sz="1800" spc="5" dirty="0">
                <a:latin typeface="Arial Black"/>
                <a:cs typeface="Arial Black"/>
              </a:rPr>
              <a:t>dintre </a:t>
            </a:r>
            <a:r>
              <a:rPr sz="1800" dirty="0">
                <a:latin typeface="Arial Black"/>
                <a:cs typeface="Arial Black"/>
              </a:rPr>
              <a:t>variabilele</a:t>
            </a:r>
            <a:r>
              <a:rPr sz="1800" spc="-65" dirty="0">
                <a:latin typeface="Arial Black"/>
                <a:cs typeface="Arial Black"/>
              </a:rPr>
              <a:t> </a:t>
            </a:r>
            <a:r>
              <a:rPr sz="1800" spc="-5" dirty="0">
                <a:latin typeface="Arial Black"/>
                <a:cs typeface="Arial Black"/>
              </a:rPr>
              <a:t>studiate.</a:t>
            </a:r>
            <a:endParaRPr sz="1800" dirty="0">
              <a:latin typeface="Arial Black"/>
              <a:cs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9787" y="559295"/>
            <a:ext cx="2205990" cy="55246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33400" y="1295400"/>
            <a:ext cx="7943850" cy="4460837"/>
          </a:xfrm>
          <a:prstGeom prst="rect">
            <a:avLst/>
          </a:prstGeom>
        </p:spPr>
        <p:txBody>
          <a:bodyPr vert="horz" wrap="square" lIns="0" tIns="13335" rIns="0" bIns="0" rtlCol="0">
            <a:spAutoFit/>
          </a:bodyPr>
          <a:lstStyle/>
          <a:p>
            <a:pPr marL="332740" indent="-320040">
              <a:lnSpc>
                <a:spcPct val="100000"/>
              </a:lnSpc>
              <a:spcBef>
                <a:spcPts val="105"/>
              </a:spcBef>
              <a:buClr>
                <a:srgbClr val="EFAC00"/>
              </a:buClr>
              <a:buSzPct val="79687"/>
              <a:buFont typeface="Arial"/>
              <a:buChar char=""/>
              <a:tabLst>
                <a:tab pos="332105" algn="l"/>
                <a:tab pos="332740" algn="l"/>
              </a:tabLst>
            </a:pPr>
            <a:r>
              <a:rPr sz="3200" b="1" i="1" spc="-185" dirty="0">
                <a:latin typeface="Trebuchet MS"/>
                <a:cs typeface="Trebuchet MS"/>
              </a:rPr>
              <a:t>Vom</a:t>
            </a:r>
            <a:r>
              <a:rPr sz="3200" b="1" i="1" spc="-325" dirty="0">
                <a:latin typeface="Trebuchet MS"/>
                <a:cs typeface="Trebuchet MS"/>
              </a:rPr>
              <a:t> </a:t>
            </a:r>
            <a:r>
              <a:rPr sz="3200" b="1" i="1" spc="-165" dirty="0">
                <a:latin typeface="Trebuchet MS"/>
                <a:cs typeface="Trebuchet MS"/>
              </a:rPr>
              <a:t>spune</a:t>
            </a:r>
            <a:r>
              <a:rPr sz="3200" b="1" i="1" spc="-310" dirty="0">
                <a:latin typeface="Trebuchet MS"/>
                <a:cs typeface="Trebuchet MS"/>
              </a:rPr>
              <a:t> </a:t>
            </a:r>
            <a:r>
              <a:rPr sz="3200" b="1" i="1" spc="-185" dirty="0">
                <a:latin typeface="Trebuchet MS"/>
                <a:cs typeface="Trebuchet MS"/>
              </a:rPr>
              <a:t>că</a:t>
            </a:r>
            <a:r>
              <a:rPr sz="3200" b="1" i="1" spc="-305" dirty="0">
                <a:latin typeface="Trebuchet MS"/>
                <a:cs typeface="Trebuchet MS"/>
              </a:rPr>
              <a:t> </a:t>
            </a:r>
            <a:r>
              <a:rPr sz="3200" b="1" i="1" spc="-210" dirty="0">
                <a:latin typeface="Trebuchet MS"/>
                <a:cs typeface="Trebuchet MS"/>
              </a:rPr>
              <a:t>doi</a:t>
            </a:r>
            <a:r>
              <a:rPr sz="3200" b="1" i="1" spc="-310" dirty="0">
                <a:latin typeface="Trebuchet MS"/>
                <a:cs typeface="Trebuchet MS"/>
              </a:rPr>
              <a:t> </a:t>
            </a:r>
            <a:r>
              <a:rPr sz="3200" b="1" i="1" spc="-220" dirty="0">
                <a:latin typeface="Trebuchet MS"/>
                <a:cs typeface="Trebuchet MS"/>
              </a:rPr>
              <a:t>parametri</a:t>
            </a:r>
            <a:r>
              <a:rPr sz="3200" b="1" i="1" spc="-325" dirty="0">
                <a:latin typeface="Trebuchet MS"/>
                <a:cs typeface="Trebuchet MS"/>
              </a:rPr>
              <a:t> </a:t>
            </a:r>
            <a:r>
              <a:rPr sz="3200" b="1" i="1" spc="-220" dirty="0">
                <a:latin typeface="Trebuchet MS"/>
                <a:cs typeface="Trebuchet MS"/>
              </a:rPr>
              <a:t>care</a:t>
            </a:r>
            <a:r>
              <a:rPr sz="3200" b="1" i="1" spc="-305" dirty="0">
                <a:latin typeface="Trebuchet MS"/>
                <a:cs typeface="Trebuchet MS"/>
              </a:rPr>
              <a:t> </a:t>
            </a:r>
            <a:r>
              <a:rPr sz="3200" b="1" i="1" spc="-145" dirty="0">
                <a:latin typeface="Trebuchet MS"/>
                <a:cs typeface="Trebuchet MS"/>
              </a:rPr>
              <a:t>au</a:t>
            </a:r>
            <a:endParaRPr sz="3200" dirty="0">
              <a:latin typeface="Trebuchet MS"/>
              <a:cs typeface="Trebuchet MS"/>
            </a:endParaRPr>
          </a:p>
          <a:p>
            <a:pPr marL="332105" marR="197485">
              <a:lnSpc>
                <a:spcPct val="100000"/>
              </a:lnSpc>
            </a:pPr>
            <a:r>
              <a:rPr sz="3200" b="1" i="1" spc="-175" dirty="0">
                <a:latin typeface="Trebuchet MS"/>
                <a:cs typeface="Trebuchet MS"/>
              </a:rPr>
              <a:t>tendinţa</a:t>
            </a:r>
            <a:r>
              <a:rPr sz="3200" b="1" i="1" spc="-290" dirty="0">
                <a:latin typeface="Trebuchet MS"/>
                <a:cs typeface="Trebuchet MS"/>
              </a:rPr>
              <a:t> </a:t>
            </a:r>
            <a:r>
              <a:rPr sz="3200" b="1" i="1" spc="-195" dirty="0">
                <a:latin typeface="Trebuchet MS"/>
                <a:cs typeface="Trebuchet MS"/>
              </a:rPr>
              <a:t>de</a:t>
            </a:r>
            <a:r>
              <a:rPr sz="3200" b="1" i="1" spc="-305" dirty="0">
                <a:latin typeface="Trebuchet MS"/>
                <a:cs typeface="Trebuchet MS"/>
              </a:rPr>
              <a:t> </a:t>
            </a:r>
            <a:r>
              <a:rPr sz="3200" b="1" i="1" spc="-175" dirty="0">
                <a:latin typeface="Trebuchet MS"/>
                <a:cs typeface="Trebuchet MS"/>
              </a:rPr>
              <a:t>a</a:t>
            </a:r>
            <a:r>
              <a:rPr sz="3200" b="1" i="1" spc="-300" dirty="0">
                <a:latin typeface="Trebuchet MS"/>
                <a:cs typeface="Trebuchet MS"/>
              </a:rPr>
              <a:t> </a:t>
            </a:r>
            <a:r>
              <a:rPr sz="3200" b="1" i="1" spc="-210" dirty="0">
                <a:latin typeface="Trebuchet MS"/>
                <a:cs typeface="Trebuchet MS"/>
              </a:rPr>
              <a:t>creşte</a:t>
            </a:r>
            <a:r>
              <a:rPr sz="3200" b="1" i="1" spc="-305" dirty="0">
                <a:latin typeface="Trebuchet MS"/>
                <a:cs typeface="Trebuchet MS"/>
              </a:rPr>
              <a:t> </a:t>
            </a:r>
            <a:r>
              <a:rPr sz="3200" b="1" i="1" spc="-135" dirty="0">
                <a:latin typeface="Trebuchet MS"/>
                <a:cs typeface="Trebuchet MS"/>
              </a:rPr>
              <a:t>sau</a:t>
            </a:r>
            <a:r>
              <a:rPr sz="3200" b="1" i="1" spc="-305" dirty="0">
                <a:latin typeface="Trebuchet MS"/>
                <a:cs typeface="Trebuchet MS"/>
              </a:rPr>
              <a:t> </a:t>
            </a:r>
            <a:r>
              <a:rPr sz="3200" b="1" i="1" spc="-195" dirty="0">
                <a:latin typeface="Trebuchet MS"/>
                <a:cs typeface="Trebuchet MS"/>
              </a:rPr>
              <a:t>descreşte</a:t>
            </a:r>
            <a:r>
              <a:rPr sz="3200" b="1" i="1" spc="-325" dirty="0">
                <a:latin typeface="Trebuchet MS"/>
                <a:cs typeface="Trebuchet MS"/>
              </a:rPr>
              <a:t> </a:t>
            </a:r>
            <a:r>
              <a:rPr sz="3200" b="1" i="1" spc="-150" dirty="0">
                <a:latin typeface="Trebuchet MS"/>
                <a:cs typeface="Trebuchet MS"/>
              </a:rPr>
              <a:t>simultan  </a:t>
            </a:r>
            <a:r>
              <a:rPr sz="3200" b="1" i="1" spc="-130" dirty="0">
                <a:latin typeface="Trebuchet MS"/>
                <a:cs typeface="Trebuchet MS"/>
              </a:rPr>
              <a:t>sunt </a:t>
            </a:r>
            <a:r>
              <a:rPr sz="3200" b="1" i="1" spc="-225" dirty="0">
                <a:solidFill>
                  <a:srgbClr val="FF0000"/>
                </a:solidFill>
                <a:latin typeface="Trebuchet MS"/>
                <a:cs typeface="Trebuchet MS"/>
              </a:rPr>
              <a:t>direct</a:t>
            </a:r>
            <a:r>
              <a:rPr sz="3200" b="1" i="1" spc="-495" dirty="0">
                <a:solidFill>
                  <a:srgbClr val="FF0000"/>
                </a:solidFill>
                <a:latin typeface="Trebuchet MS"/>
                <a:cs typeface="Trebuchet MS"/>
              </a:rPr>
              <a:t> </a:t>
            </a:r>
            <a:r>
              <a:rPr lang="en-US" sz="3200" b="1" i="1" spc="-495" dirty="0" smtClean="0">
                <a:solidFill>
                  <a:srgbClr val="FF0000"/>
                </a:solidFill>
                <a:latin typeface="Trebuchet MS"/>
                <a:cs typeface="Trebuchet MS"/>
              </a:rPr>
              <a:t>  </a:t>
            </a:r>
            <a:r>
              <a:rPr sz="3200" b="1" i="1" spc="-210" dirty="0" err="1" smtClean="0">
                <a:solidFill>
                  <a:srgbClr val="FF0000"/>
                </a:solidFill>
                <a:latin typeface="Trebuchet MS"/>
                <a:cs typeface="Trebuchet MS"/>
              </a:rPr>
              <a:t>corelaţi</a:t>
            </a:r>
            <a:r>
              <a:rPr sz="3200" b="1" i="1" spc="-210" dirty="0">
                <a:latin typeface="Trebuchet MS"/>
                <a:cs typeface="Trebuchet MS"/>
              </a:rPr>
              <a:t>.</a:t>
            </a:r>
            <a:endParaRPr sz="3200" dirty="0">
              <a:latin typeface="Trebuchet MS"/>
              <a:cs typeface="Trebuchet MS"/>
            </a:endParaRPr>
          </a:p>
          <a:p>
            <a:pPr>
              <a:lnSpc>
                <a:spcPct val="100000"/>
              </a:lnSpc>
              <a:spcBef>
                <a:spcPts val="5"/>
              </a:spcBef>
            </a:pPr>
            <a:endParaRPr sz="3300" dirty="0">
              <a:latin typeface="Trebuchet MS"/>
              <a:cs typeface="Trebuchet MS"/>
            </a:endParaRPr>
          </a:p>
          <a:p>
            <a:pPr marL="332105" marR="535940" indent="-320040">
              <a:lnSpc>
                <a:spcPct val="100000"/>
              </a:lnSpc>
              <a:spcBef>
                <a:spcPts val="5"/>
              </a:spcBef>
              <a:buClr>
                <a:srgbClr val="EFAC00"/>
              </a:buClr>
              <a:buSzPct val="79687"/>
              <a:buFont typeface="Arial"/>
              <a:buChar char=""/>
              <a:tabLst>
                <a:tab pos="413384" algn="l"/>
                <a:tab pos="414020" algn="l"/>
              </a:tabLst>
            </a:pPr>
            <a:r>
              <a:rPr dirty="0"/>
              <a:t>	</a:t>
            </a:r>
            <a:r>
              <a:rPr sz="3200" b="1" i="1" spc="-185" dirty="0">
                <a:latin typeface="Trebuchet MS"/>
                <a:cs typeface="Trebuchet MS"/>
              </a:rPr>
              <a:t>Vom</a:t>
            </a:r>
            <a:r>
              <a:rPr sz="3200" b="1" i="1" spc="-325" dirty="0">
                <a:latin typeface="Trebuchet MS"/>
                <a:cs typeface="Trebuchet MS"/>
              </a:rPr>
              <a:t> </a:t>
            </a:r>
            <a:r>
              <a:rPr sz="3200" b="1" i="1" spc="-165" dirty="0">
                <a:latin typeface="Trebuchet MS"/>
                <a:cs typeface="Trebuchet MS"/>
              </a:rPr>
              <a:t>spune</a:t>
            </a:r>
            <a:r>
              <a:rPr sz="3200" b="1" i="1" spc="-310" dirty="0">
                <a:latin typeface="Trebuchet MS"/>
                <a:cs typeface="Trebuchet MS"/>
              </a:rPr>
              <a:t> </a:t>
            </a:r>
            <a:r>
              <a:rPr sz="3200" b="1" i="1" spc="-185" dirty="0">
                <a:latin typeface="Trebuchet MS"/>
                <a:cs typeface="Trebuchet MS"/>
              </a:rPr>
              <a:t>că</a:t>
            </a:r>
            <a:r>
              <a:rPr sz="3200" b="1" i="1" spc="-305" dirty="0">
                <a:latin typeface="Trebuchet MS"/>
                <a:cs typeface="Trebuchet MS"/>
              </a:rPr>
              <a:t> </a:t>
            </a:r>
            <a:r>
              <a:rPr sz="3200" b="1" i="1" spc="-210" dirty="0">
                <a:latin typeface="Trebuchet MS"/>
                <a:cs typeface="Trebuchet MS"/>
              </a:rPr>
              <a:t>doi</a:t>
            </a:r>
            <a:r>
              <a:rPr sz="3200" b="1" i="1" spc="-310" dirty="0">
                <a:latin typeface="Trebuchet MS"/>
                <a:cs typeface="Trebuchet MS"/>
              </a:rPr>
              <a:t> </a:t>
            </a:r>
            <a:r>
              <a:rPr sz="3200" b="1" i="1" spc="-220" dirty="0">
                <a:latin typeface="Trebuchet MS"/>
                <a:cs typeface="Trebuchet MS"/>
              </a:rPr>
              <a:t>parametri</a:t>
            </a:r>
            <a:r>
              <a:rPr sz="3200" b="1" i="1" spc="-300" dirty="0">
                <a:latin typeface="Trebuchet MS"/>
                <a:cs typeface="Trebuchet MS"/>
              </a:rPr>
              <a:t> </a:t>
            </a:r>
            <a:r>
              <a:rPr sz="3200" b="1" i="1" spc="-135" dirty="0">
                <a:solidFill>
                  <a:srgbClr val="FF0000"/>
                </a:solidFill>
                <a:latin typeface="Trebuchet MS"/>
                <a:cs typeface="Trebuchet MS"/>
              </a:rPr>
              <a:t>sunt</a:t>
            </a:r>
            <a:r>
              <a:rPr sz="3200" b="1" i="1" spc="-310" dirty="0">
                <a:solidFill>
                  <a:srgbClr val="FF0000"/>
                </a:solidFill>
                <a:latin typeface="Trebuchet MS"/>
                <a:cs typeface="Trebuchet MS"/>
              </a:rPr>
              <a:t> </a:t>
            </a:r>
            <a:r>
              <a:rPr sz="3200" b="1" i="1" spc="-215" dirty="0">
                <a:solidFill>
                  <a:srgbClr val="FF0000"/>
                </a:solidFill>
                <a:latin typeface="Trebuchet MS"/>
                <a:cs typeface="Trebuchet MS"/>
              </a:rPr>
              <a:t>corelaţi  </a:t>
            </a:r>
            <a:r>
              <a:rPr sz="3200" b="1" i="1" spc="-195" dirty="0">
                <a:solidFill>
                  <a:srgbClr val="FF0000"/>
                </a:solidFill>
                <a:latin typeface="Trebuchet MS"/>
                <a:cs typeface="Trebuchet MS"/>
              </a:rPr>
              <a:t>invers</a:t>
            </a:r>
            <a:r>
              <a:rPr sz="3200" b="1" i="1" spc="-310" dirty="0">
                <a:solidFill>
                  <a:srgbClr val="FF0000"/>
                </a:solidFill>
                <a:latin typeface="Trebuchet MS"/>
                <a:cs typeface="Trebuchet MS"/>
              </a:rPr>
              <a:t> </a:t>
            </a:r>
            <a:r>
              <a:rPr sz="3200" b="1" i="1" spc="-175" dirty="0">
                <a:latin typeface="Trebuchet MS"/>
                <a:cs typeface="Trebuchet MS"/>
              </a:rPr>
              <a:t>dacă</a:t>
            </a:r>
            <a:r>
              <a:rPr sz="3200" b="1" i="1" spc="-325" dirty="0">
                <a:latin typeface="Trebuchet MS"/>
                <a:cs typeface="Trebuchet MS"/>
              </a:rPr>
              <a:t> </a:t>
            </a:r>
            <a:r>
              <a:rPr sz="3200" b="1" i="1" spc="-140" dirty="0">
                <a:latin typeface="Trebuchet MS"/>
                <a:cs typeface="Trebuchet MS"/>
              </a:rPr>
              <a:t>au</a:t>
            </a:r>
            <a:r>
              <a:rPr sz="3200" b="1" i="1" spc="-305" dirty="0">
                <a:latin typeface="Trebuchet MS"/>
                <a:cs typeface="Trebuchet MS"/>
              </a:rPr>
              <a:t> </a:t>
            </a:r>
            <a:r>
              <a:rPr sz="3200" b="1" i="1" spc="-175" dirty="0">
                <a:latin typeface="Trebuchet MS"/>
                <a:cs typeface="Trebuchet MS"/>
              </a:rPr>
              <a:t>tendinţa</a:t>
            </a:r>
            <a:r>
              <a:rPr sz="3200" b="1" i="1" spc="-310" dirty="0">
                <a:latin typeface="Trebuchet MS"/>
                <a:cs typeface="Trebuchet MS"/>
              </a:rPr>
              <a:t> </a:t>
            </a:r>
            <a:r>
              <a:rPr sz="3200" b="1" i="1" spc="-170" dirty="0">
                <a:latin typeface="Trebuchet MS"/>
                <a:cs typeface="Trebuchet MS"/>
              </a:rPr>
              <a:t>ca,</a:t>
            </a:r>
            <a:r>
              <a:rPr sz="3200" b="1" i="1" spc="-320" dirty="0">
                <a:latin typeface="Trebuchet MS"/>
                <a:cs typeface="Trebuchet MS"/>
              </a:rPr>
              <a:t> </a:t>
            </a:r>
            <a:r>
              <a:rPr sz="3200" b="1" i="1" spc="-180" dirty="0">
                <a:latin typeface="Trebuchet MS"/>
                <a:cs typeface="Trebuchet MS"/>
              </a:rPr>
              <a:t>odată</a:t>
            </a:r>
            <a:r>
              <a:rPr sz="3200" b="1" i="1" spc="-320" dirty="0">
                <a:latin typeface="Trebuchet MS"/>
                <a:cs typeface="Trebuchet MS"/>
              </a:rPr>
              <a:t> </a:t>
            </a:r>
            <a:r>
              <a:rPr sz="3200" b="1" i="1" spc="-150" dirty="0">
                <a:latin typeface="Trebuchet MS"/>
                <a:cs typeface="Trebuchet MS"/>
              </a:rPr>
              <a:t>cu</a:t>
            </a:r>
            <a:endParaRPr sz="3200" dirty="0">
              <a:latin typeface="Trebuchet MS"/>
              <a:cs typeface="Trebuchet MS"/>
            </a:endParaRPr>
          </a:p>
          <a:p>
            <a:pPr marL="332105" marR="5080">
              <a:lnSpc>
                <a:spcPct val="100000"/>
              </a:lnSpc>
            </a:pPr>
            <a:r>
              <a:rPr sz="3200" b="1" i="1" spc="-215" dirty="0">
                <a:latin typeface="Trebuchet MS"/>
                <a:cs typeface="Trebuchet MS"/>
              </a:rPr>
              <a:t>creşterea </a:t>
            </a:r>
            <a:r>
              <a:rPr sz="3200" b="1" i="1" spc="-140" dirty="0">
                <a:latin typeface="Trebuchet MS"/>
                <a:cs typeface="Trebuchet MS"/>
              </a:rPr>
              <a:t>sau </a:t>
            </a:r>
            <a:r>
              <a:rPr sz="3200" b="1" i="1" spc="-204" dirty="0">
                <a:latin typeface="Trebuchet MS"/>
                <a:cs typeface="Trebuchet MS"/>
              </a:rPr>
              <a:t>descreşterea </a:t>
            </a:r>
            <a:r>
              <a:rPr sz="3200" b="1" i="1" spc="-145" dirty="0">
                <a:latin typeface="Trebuchet MS"/>
                <a:cs typeface="Trebuchet MS"/>
              </a:rPr>
              <a:t>unuia,</a:t>
            </a:r>
            <a:r>
              <a:rPr sz="3200" b="1" i="1" spc="-735" dirty="0">
                <a:latin typeface="Trebuchet MS"/>
                <a:cs typeface="Trebuchet MS"/>
              </a:rPr>
              <a:t> </a:t>
            </a:r>
            <a:r>
              <a:rPr sz="3200" b="1" i="1" spc="-180" dirty="0">
                <a:latin typeface="Trebuchet MS"/>
                <a:cs typeface="Trebuchet MS"/>
              </a:rPr>
              <a:t>celălalt </a:t>
            </a:r>
            <a:r>
              <a:rPr sz="3200" b="1" i="1" spc="-160" dirty="0" err="1">
                <a:latin typeface="Trebuchet MS"/>
                <a:cs typeface="Trebuchet MS"/>
              </a:rPr>
              <a:t>să</a:t>
            </a:r>
            <a:r>
              <a:rPr sz="3200" b="1" i="1" spc="-160" dirty="0">
                <a:latin typeface="Trebuchet MS"/>
                <a:cs typeface="Trebuchet MS"/>
              </a:rPr>
              <a:t>  </a:t>
            </a:r>
            <a:r>
              <a:rPr sz="3200" b="1" i="1" spc="-185" dirty="0" err="1" smtClean="0">
                <a:latin typeface="Trebuchet MS"/>
                <a:cs typeface="Trebuchet MS"/>
              </a:rPr>
              <a:t>descrească</a:t>
            </a:r>
            <a:r>
              <a:rPr sz="3200" b="1" i="1" spc="-185" dirty="0" smtClean="0">
                <a:latin typeface="Trebuchet MS"/>
                <a:cs typeface="Trebuchet MS"/>
              </a:rPr>
              <a:t> </a:t>
            </a:r>
            <a:r>
              <a:rPr sz="3200" b="1" i="1" spc="-135" dirty="0">
                <a:latin typeface="Trebuchet MS"/>
                <a:cs typeface="Trebuchet MS"/>
              </a:rPr>
              <a:t>sau </a:t>
            </a:r>
            <a:r>
              <a:rPr sz="3200" b="1" i="1" spc="-155" dirty="0">
                <a:latin typeface="Trebuchet MS"/>
                <a:cs typeface="Trebuchet MS"/>
              </a:rPr>
              <a:t>să </a:t>
            </a:r>
            <a:r>
              <a:rPr sz="3200" b="1" i="1" spc="-190" dirty="0">
                <a:latin typeface="Trebuchet MS"/>
                <a:cs typeface="Trebuchet MS"/>
              </a:rPr>
              <a:t>crească. </a:t>
            </a:r>
            <a:r>
              <a:rPr sz="3200" b="1" i="1" spc="-180" dirty="0">
                <a:latin typeface="Trebuchet MS"/>
                <a:cs typeface="Trebuchet MS"/>
              </a:rPr>
              <a:t>(au </a:t>
            </a:r>
            <a:r>
              <a:rPr sz="3200" b="1" i="1" spc="-175" dirty="0">
                <a:latin typeface="Trebuchet MS"/>
                <a:cs typeface="Trebuchet MS"/>
              </a:rPr>
              <a:t>tendinţă  </a:t>
            </a:r>
            <a:r>
              <a:rPr sz="3200" b="1" i="1" spc="-195" dirty="0">
                <a:latin typeface="Trebuchet MS"/>
                <a:cs typeface="Trebuchet MS"/>
              </a:rPr>
              <a:t>inversă de</a:t>
            </a:r>
            <a:r>
              <a:rPr sz="3200" b="1" i="1" spc="-415" dirty="0">
                <a:latin typeface="Trebuchet MS"/>
                <a:cs typeface="Trebuchet MS"/>
              </a:rPr>
              <a:t> </a:t>
            </a:r>
            <a:r>
              <a:rPr sz="3200" b="1" i="1" spc="-220" dirty="0">
                <a:latin typeface="Trebuchet MS"/>
                <a:cs typeface="Trebuchet MS"/>
              </a:rPr>
              <a:t>variaţie).</a:t>
            </a:r>
            <a:endParaRPr sz="3200"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1916" y="278891"/>
            <a:ext cx="7463790" cy="110108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8236" y="1827733"/>
            <a:ext cx="8220964" cy="3953005"/>
          </a:xfrm>
          <a:prstGeom prst="rect">
            <a:avLst/>
          </a:prstGeom>
        </p:spPr>
        <p:txBody>
          <a:bodyPr vert="horz" wrap="square" lIns="0" tIns="13335" rIns="0" bIns="0" rtlCol="0">
            <a:spAutoFit/>
          </a:bodyPr>
          <a:lstStyle/>
          <a:p>
            <a:pPr marL="12700">
              <a:lnSpc>
                <a:spcPct val="100000"/>
              </a:lnSpc>
              <a:spcBef>
                <a:spcPts val="105"/>
              </a:spcBef>
            </a:pPr>
            <a:r>
              <a:rPr sz="3200" b="1" spc="65" dirty="0">
                <a:solidFill>
                  <a:srgbClr val="0000CC"/>
                </a:solidFill>
                <a:latin typeface="Carlito"/>
                <a:cs typeface="Carlito"/>
              </a:rPr>
              <a:t>Este </a:t>
            </a:r>
            <a:r>
              <a:rPr sz="3200" b="1" spc="-10" dirty="0">
                <a:solidFill>
                  <a:srgbClr val="0000CC"/>
                </a:solidFill>
                <a:latin typeface="Carlito"/>
                <a:cs typeface="Carlito"/>
              </a:rPr>
              <a:t>un </a:t>
            </a:r>
            <a:r>
              <a:rPr sz="3200" b="1" spc="45" dirty="0" err="1">
                <a:solidFill>
                  <a:srgbClr val="0000CC"/>
                </a:solidFill>
                <a:latin typeface="Carlito"/>
                <a:cs typeface="Carlito"/>
              </a:rPr>
              <a:t>grafic</a:t>
            </a:r>
            <a:r>
              <a:rPr sz="3200" b="1" spc="-345" dirty="0">
                <a:solidFill>
                  <a:srgbClr val="0000CC"/>
                </a:solidFill>
                <a:latin typeface="Carlito"/>
                <a:cs typeface="Carlito"/>
              </a:rPr>
              <a:t> </a:t>
            </a:r>
            <a:r>
              <a:rPr sz="3200" b="1" dirty="0" smtClean="0">
                <a:solidFill>
                  <a:srgbClr val="0000CC"/>
                </a:solidFill>
                <a:latin typeface="Carlito"/>
                <a:cs typeface="Carlito"/>
              </a:rPr>
              <a:t>care</a:t>
            </a:r>
            <a:r>
              <a:rPr lang="ro-MO" sz="3200" b="1" dirty="0" smtClean="0">
                <a:solidFill>
                  <a:srgbClr val="0000CC"/>
                </a:solidFill>
                <a:latin typeface="Carlito"/>
                <a:cs typeface="Carlito"/>
              </a:rPr>
              <a:t> </a:t>
            </a:r>
            <a:r>
              <a:rPr lang="ro-MO" sz="3200" b="1" dirty="0" smtClean="0">
                <a:solidFill>
                  <a:srgbClr val="FF0000"/>
                </a:solidFill>
                <a:latin typeface="Carlito"/>
                <a:cs typeface="Carlito"/>
              </a:rPr>
              <a:t>de exemplu</a:t>
            </a:r>
            <a:r>
              <a:rPr sz="3200" b="1" dirty="0" smtClean="0">
                <a:solidFill>
                  <a:srgbClr val="0000CC"/>
                </a:solidFill>
                <a:latin typeface="Carlito"/>
                <a:cs typeface="Carlito"/>
              </a:rPr>
              <a:t>:</a:t>
            </a:r>
            <a:endParaRPr sz="3200" b="1" dirty="0">
              <a:solidFill>
                <a:srgbClr val="0000CC"/>
              </a:solidFill>
              <a:latin typeface="Carlito"/>
              <a:cs typeface="Carlito"/>
            </a:endParaRPr>
          </a:p>
          <a:p>
            <a:pPr marL="526415" marR="59690" indent="-514350">
              <a:lnSpc>
                <a:spcPct val="100000"/>
              </a:lnSpc>
              <a:buClr>
                <a:srgbClr val="EFAC00"/>
              </a:buClr>
              <a:buSzPct val="79687"/>
              <a:buFont typeface="+mj-lt"/>
              <a:buAutoNum type="arabicPeriod"/>
              <a:tabLst>
                <a:tab pos="332105" algn="l"/>
                <a:tab pos="332740" algn="l"/>
              </a:tabLst>
            </a:pPr>
            <a:r>
              <a:rPr sz="3200" spc="-105" dirty="0">
                <a:latin typeface="WenQuanYi Micro Hei"/>
                <a:cs typeface="WenQuanYi Micro Hei"/>
              </a:rPr>
              <a:t>Reprezintă </a:t>
            </a:r>
            <a:r>
              <a:rPr sz="3200" spc="-114" dirty="0">
                <a:latin typeface="WenQuanYi Micro Hei"/>
                <a:cs typeface="WenQuanYi Micro Hei"/>
              </a:rPr>
              <a:t>valorile </a:t>
            </a:r>
            <a:r>
              <a:rPr sz="3200" spc="-130" dirty="0">
                <a:latin typeface="WenQuanYi Micro Hei"/>
                <a:cs typeface="WenQuanYi Micro Hei"/>
              </a:rPr>
              <a:t>a doi </a:t>
            </a:r>
            <a:r>
              <a:rPr sz="3200" spc="-140" dirty="0" err="1">
                <a:latin typeface="WenQuanYi Micro Hei"/>
                <a:cs typeface="WenQuanYi Micro Hei"/>
              </a:rPr>
              <a:t>parametri</a:t>
            </a:r>
            <a:r>
              <a:rPr sz="3200" spc="-595" dirty="0">
                <a:latin typeface="WenQuanYi Micro Hei"/>
                <a:cs typeface="WenQuanYi Micro Hei"/>
              </a:rPr>
              <a:t> </a:t>
            </a:r>
            <a:r>
              <a:rPr lang="ro-MO" sz="3200" spc="-595" dirty="0" smtClean="0">
                <a:latin typeface="WenQuanYi Micro Hei"/>
                <a:cs typeface="WenQuanYi Micro Hei"/>
              </a:rPr>
              <a:t> </a:t>
            </a:r>
            <a:r>
              <a:rPr sz="3200" spc="-140" dirty="0" err="1" smtClean="0">
                <a:latin typeface="WenQuanYi Micro Hei"/>
                <a:cs typeface="WenQuanYi Micro Hei"/>
              </a:rPr>
              <a:t>măsuraţi</a:t>
            </a:r>
            <a:r>
              <a:rPr sz="3200" spc="-140" dirty="0" smtClean="0">
                <a:latin typeface="WenQuanYi Micro Hei"/>
                <a:cs typeface="WenQuanYi Micro Hei"/>
              </a:rPr>
              <a:t>  </a:t>
            </a:r>
            <a:r>
              <a:rPr sz="3200" spc="-110" dirty="0">
                <a:latin typeface="WenQuanYi Micro Hei"/>
                <a:cs typeface="WenQuanYi Micro Hei"/>
              </a:rPr>
              <a:t>la </a:t>
            </a:r>
            <a:r>
              <a:rPr sz="3200" spc="-145" dirty="0">
                <a:latin typeface="WenQuanYi Micro Hei"/>
                <a:cs typeface="WenQuanYi Micro Hei"/>
              </a:rPr>
              <a:t>mai </a:t>
            </a:r>
            <a:r>
              <a:rPr sz="3200" spc="-120" dirty="0">
                <a:latin typeface="WenQuanYi Micro Hei"/>
                <a:cs typeface="WenQuanYi Micro Hei"/>
              </a:rPr>
              <a:t>mulţi</a:t>
            </a:r>
            <a:r>
              <a:rPr sz="3200" spc="-345" dirty="0">
                <a:latin typeface="WenQuanYi Micro Hei"/>
                <a:cs typeface="WenQuanYi Micro Hei"/>
              </a:rPr>
              <a:t> </a:t>
            </a:r>
            <a:r>
              <a:rPr sz="3200" spc="-105" dirty="0">
                <a:latin typeface="WenQuanYi Micro Hei"/>
                <a:cs typeface="WenQuanYi Micro Hei"/>
              </a:rPr>
              <a:t>pacienţi</a:t>
            </a:r>
            <a:endParaRPr sz="3200" dirty="0">
              <a:latin typeface="WenQuanYi Micro Hei"/>
              <a:cs typeface="WenQuanYi Micro Hei"/>
            </a:endParaRPr>
          </a:p>
          <a:p>
            <a:pPr marL="527050" indent="-514350">
              <a:lnSpc>
                <a:spcPct val="100000"/>
              </a:lnSpc>
              <a:buClr>
                <a:srgbClr val="EFAC00"/>
              </a:buClr>
              <a:buSzPct val="79687"/>
              <a:buFont typeface="+mj-lt"/>
              <a:buAutoNum type="arabicPeriod"/>
              <a:tabLst>
                <a:tab pos="332105" algn="l"/>
                <a:tab pos="332740" algn="l"/>
              </a:tabLst>
            </a:pPr>
            <a:r>
              <a:rPr sz="3200" spc="-105" dirty="0">
                <a:latin typeface="WenQuanYi Micro Hei"/>
                <a:cs typeface="WenQuanYi Micro Hei"/>
              </a:rPr>
              <a:t>Reprezintă </a:t>
            </a:r>
            <a:r>
              <a:rPr sz="3200" spc="15" dirty="0">
                <a:latin typeface="Carlito"/>
                <a:cs typeface="Carlito"/>
              </a:rPr>
              <a:t>fiecare </a:t>
            </a:r>
            <a:r>
              <a:rPr sz="3200" spc="25" dirty="0">
                <a:latin typeface="Carlito"/>
                <a:cs typeface="Carlito"/>
              </a:rPr>
              <a:t>pacient</a:t>
            </a:r>
            <a:r>
              <a:rPr sz="3200" spc="-540" dirty="0">
                <a:latin typeface="Carlito"/>
                <a:cs typeface="Carlito"/>
              </a:rPr>
              <a:t> </a:t>
            </a:r>
            <a:r>
              <a:rPr sz="3200" spc="5" dirty="0">
                <a:latin typeface="Carlito"/>
                <a:cs typeface="Carlito"/>
              </a:rPr>
              <a:t>printr-un </a:t>
            </a:r>
            <a:r>
              <a:rPr sz="3200" spc="20" dirty="0">
                <a:latin typeface="Carlito"/>
                <a:cs typeface="Carlito"/>
              </a:rPr>
              <a:t>punct</a:t>
            </a:r>
            <a:endParaRPr sz="3200" dirty="0">
              <a:latin typeface="Carlito"/>
              <a:cs typeface="Carlito"/>
            </a:endParaRPr>
          </a:p>
          <a:p>
            <a:pPr marL="526415" marR="5080" indent="-514350">
              <a:lnSpc>
                <a:spcPct val="100000"/>
              </a:lnSpc>
              <a:spcBef>
                <a:spcPts val="5"/>
              </a:spcBef>
              <a:buClr>
                <a:srgbClr val="EFAC00"/>
              </a:buClr>
              <a:buSzPct val="79687"/>
              <a:buFont typeface="+mj-lt"/>
              <a:buAutoNum type="arabicPeriod"/>
              <a:tabLst>
                <a:tab pos="332105" algn="l"/>
                <a:tab pos="332740" algn="l"/>
              </a:tabLst>
            </a:pPr>
            <a:r>
              <a:rPr sz="3200" spc="10" dirty="0">
                <a:latin typeface="Carlito"/>
                <a:cs typeface="Carlito"/>
              </a:rPr>
              <a:t>Pe </a:t>
            </a:r>
            <a:r>
              <a:rPr sz="3200" spc="-130" dirty="0">
                <a:latin typeface="WenQuanYi Micro Hei"/>
                <a:cs typeface="WenQuanYi Micro Hei"/>
              </a:rPr>
              <a:t>abscisă </a:t>
            </a:r>
            <a:r>
              <a:rPr sz="3200" spc="-100" dirty="0">
                <a:latin typeface="WenQuanYi Micro Hei"/>
                <a:cs typeface="WenQuanYi Micro Hei"/>
              </a:rPr>
              <a:t>(orizontală) </a:t>
            </a:r>
            <a:r>
              <a:rPr sz="3200" spc="-90" dirty="0">
                <a:latin typeface="WenQuanYi Micro Hei"/>
                <a:cs typeface="WenQuanYi Micro Hei"/>
              </a:rPr>
              <a:t>este </a:t>
            </a:r>
            <a:r>
              <a:rPr sz="3200" spc="-110" dirty="0">
                <a:latin typeface="WenQuanYi Micro Hei"/>
                <a:cs typeface="WenQuanYi Micro Hei"/>
              </a:rPr>
              <a:t>reprezentat</a:t>
            </a:r>
            <a:r>
              <a:rPr sz="3200" spc="-650" dirty="0">
                <a:latin typeface="WenQuanYi Micro Hei"/>
                <a:cs typeface="WenQuanYi Micro Hei"/>
              </a:rPr>
              <a:t> </a:t>
            </a:r>
            <a:r>
              <a:rPr sz="3200" spc="-185" dirty="0">
                <a:latin typeface="WenQuanYi Micro Hei"/>
                <a:cs typeface="WenQuanYi Micro Hei"/>
              </a:rPr>
              <a:t>unul  </a:t>
            </a:r>
            <a:r>
              <a:rPr sz="3200" spc="15" dirty="0">
                <a:latin typeface="Carlito"/>
                <a:cs typeface="Carlito"/>
              </a:rPr>
              <a:t>din</a:t>
            </a:r>
            <a:r>
              <a:rPr sz="3200" spc="-95" dirty="0">
                <a:latin typeface="Carlito"/>
                <a:cs typeface="Carlito"/>
              </a:rPr>
              <a:t> </a:t>
            </a:r>
            <a:r>
              <a:rPr sz="3200" spc="15" dirty="0">
                <a:latin typeface="Carlito"/>
                <a:cs typeface="Carlito"/>
              </a:rPr>
              <a:t>parametri</a:t>
            </a:r>
            <a:endParaRPr sz="3200" dirty="0">
              <a:latin typeface="Carlito"/>
              <a:cs typeface="Carlito"/>
            </a:endParaRPr>
          </a:p>
          <a:p>
            <a:pPr marL="526415" marR="747395" indent="-514350">
              <a:lnSpc>
                <a:spcPct val="100000"/>
              </a:lnSpc>
              <a:buClr>
                <a:srgbClr val="EFAC00"/>
              </a:buClr>
              <a:buSzPct val="79687"/>
              <a:buFont typeface="+mj-lt"/>
              <a:buAutoNum type="arabicPeriod"/>
              <a:tabLst>
                <a:tab pos="332105" algn="l"/>
                <a:tab pos="332740" algn="l"/>
              </a:tabLst>
            </a:pPr>
            <a:r>
              <a:rPr sz="3200" spc="10" dirty="0">
                <a:latin typeface="Carlito"/>
                <a:cs typeface="Carlito"/>
              </a:rPr>
              <a:t>Pe </a:t>
            </a:r>
            <a:r>
              <a:rPr sz="3200" spc="-135" dirty="0">
                <a:latin typeface="WenQuanYi Micro Hei"/>
                <a:cs typeface="WenQuanYi Micro Hei"/>
              </a:rPr>
              <a:t>ordonată </a:t>
            </a:r>
            <a:r>
              <a:rPr sz="3200" spc="-90" dirty="0">
                <a:latin typeface="WenQuanYi Micro Hei"/>
                <a:cs typeface="WenQuanYi Micro Hei"/>
              </a:rPr>
              <a:t>(verticală) este</a:t>
            </a:r>
            <a:r>
              <a:rPr sz="3200" spc="-535" dirty="0">
                <a:latin typeface="WenQuanYi Micro Hei"/>
                <a:cs typeface="WenQuanYi Micro Hei"/>
              </a:rPr>
              <a:t> </a:t>
            </a:r>
            <a:r>
              <a:rPr sz="3200" spc="-110" dirty="0">
                <a:latin typeface="WenQuanYi Micro Hei"/>
                <a:cs typeface="WenQuanYi Micro Hei"/>
              </a:rPr>
              <a:t>reprezentat  </a:t>
            </a:r>
            <a:r>
              <a:rPr sz="3200" spc="-90" dirty="0">
                <a:latin typeface="WenQuanYi Micro Hei"/>
                <a:cs typeface="WenQuanYi Micro Hei"/>
              </a:rPr>
              <a:t>celălalt </a:t>
            </a:r>
            <a:r>
              <a:rPr sz="3200" spc="-135" dirty="0">
                <a:latin typeface="WenQuanYi Micro Hei"/>
                <a:cs typeface="WenQuanYi Micro Hei"/>
              </a:rPr>
              <a:t>parametru, </a:t>
            </a:r>
            <a:r>
              <a:rPr sz="3200" spc="-110" dirty="0">
                <a:latin typeface="WenQuanYi Micro Hei"/>
                <a:cs typeface="WenQuanYi Micro Hei"/>
              </a:rPr>
              <a:t>la </a:t>
            </a:r>
            <a:r>
              <a:rPr sz="3200" spc="-114" dirty="0" err="1">
                <a:latin typeface="WenQuanYi Micro Hei"/>
                <a:cs typeface="WenQuanYi Micro Hei"/>
              </a:rPr>
              <a:t>acelaşi</a:t>
            </a:r>
            <a:r>
              <a:rPr sz="3200" spc="-495" dirty="0">
                <a:latin typeface="WenQuanYi Micro Hei"/>
                <a:cs typeface="WenQuanYi Micro Hei"/>
              </a:rPr>
              <a:t> </a:t>
            </a:r>
            <a:r>
              <a:rPr lang="ro-MO" sz="3200" spc="-495" dirty="0" smtClean="0">
                <a:latin typeface="WenQuanYi Micro Hei"/>
                <a:cs typeface="WenQuanYi Micro Hei"/>
              </a:rPr>
              <a:t> </a:t>
            </a:r>
            <a:r>
              <a:rPr sz="3200" spc="-105" dirty="0" err="1" smtClean="0">
                <a:latin typeface="WenQuanYi Micro Hei"/>
                <a:cs typeface="WenQuanYi Micro Hei"/>
              </a:rPr>
              <a:t>pacient</a:t>
            </a:r>
            <a:endParaRPr sz="3200" dirty="0">
              <a:latin typeface="WenQuanYi Micro Hei"/>
              <a:cs typeface="WenQuanYi Micro He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85741" y="17281"/>
            <a:ext cx="3948693" cy="26497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124200" y="3124200"/>
            <a:ext cx="4899660" cy="319931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04800" y="4648200"/>
            <a:ext cx="2557145" cy="57404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Arial"/>
                <a:cs typeface="Arial"/>
              </a:rPr>
              <a:t>Graficele </a:t>
            </a:r>
            <a:r>
              <a:rPr sz="1200" spc="-5" dirty="0">
                <a:latin typeface="Arial"/>
                <a:cs typeface="Arial"/>
              </a:rPr>
              <a:t>preluate din:  </a:t>
            </a:r>
            <a:r>
              <a:rPr sz="1200" spc="-5" dirty="0">
                <a:latin typeface="Arial"/>
                <a:cs typeface="Arial"/>
                <a:hlinkClick r:id="rId4"/>
              </a:rPr>
              <a:t>h</a:t>
            </a:r>
            <a:r>
              <a:rPr sz="1200" dirty="0">
                <a:latin typeface="Arial"/>
                <a:cs typeface="Arial"/>
                <a:hlinkClick r:id="rId4"/>
              </a:rPr>
              <a:t>ttp://</a:t>
            </a:r>
            <a:r>
              <a:rPr sz="1200" spc="-15" dirty="0">
                <a:latin typeface="Arial"/>
                <a:cs typeface="Arial"/>
                <a:hlinkClick r:id="rId4"/>
              </a:rPr>
              <a:t>w</a:t>
            </a:r>
            <a:r>
              <a:rPr sz="1200" spc="-20" dirty="0">
                <a:latin typeface="Arial"/>
                <a:cs typeface="Arial"/>
                <a:hlinkClick r:id="rId4"/>
              </a:rPr>
              <a:t>w</a:t>
            </a:r>
            <a:r>
              <a:rPr sz="1200" spc="-80" dirty="0">
                <a:latin typeface="Arial"/>
                <a:cs typeface="Arial"/>
                <a:hlinkClick r:id="rId4"/>
              </a:rPr>
              <a:t>w</a:t>
            </a:r>
            <a:r>
              <a:rPr sz="1200" dirty="0">
                <a:latin typeface="Arial"/>
                <a:cs typeface="Arial"/>
                <a:hlinkClick r:id="rId4"/>
              </a:rPr>
              <a:t>.</a:t>
            </a:r>
            <a:r>
              <a:rPr sz="1200" spc="5" dirty="0">
                <a:latin typeface="Arial"/>
                <a:cs typeface="Arial"/>
                <a:hlinkClick r:id="rId4"/>
              </a:rPr>
              <a:t>um</a:t>
            </a:r>
            <a:r>
              <a:rPr sz="1200" spc="10" dirty="0">
                <a:latin typeface="Arial"/>
                <a:cs typeface="Arial"/>
                <a:hlinkClick r:id="rId4"/>
              </a:rPr>
              <a:t>f</a:t>
            </a:r>
            <a:r>
              <a:rPr sz="1200" dirty="0">
                <a:latin typeface="Arial"/>
                <a:cs typeface="Arial"/>
                <a:hlinkClick r:id="rId4"/>
              </a:rPr>
              <a:t>c</a:t>
            </a:r>
            <a:r>
              <a:rPr sz="1200" spc="-100" dirty="0">
                <a:latin typeface="Arial"/>
                <a:cs typeface="Arial"/>
                <a:hlinkClick r:id="rId4"/>
              </a:rPr>
              <a:t>v</a:t>
            </a:r>
            <a:r>
              <a:rPr sz="1200" dirty="0">
                <a:latin typeface="Arial"/>
                <a:cs typeface="Arial"/>
                <a:hlinkClick r:id="rId4"/>
              </a:rPr>
              <a:t>.ro/</a:t>
            </a:r>
            <a:r>
              <a:rPr sz="1200" spc="15" dirty="0">
                <a:latin typeface="Arial"/>
                <a:cs typeface="Arial"/>
                <a:hlinkClick r:id="rId4"/>
              </a:rPr>
              <a:t>f</a:t>
            </a:r>
            <a:r>
              <a:rPr sz="1200" spc="-5" dirty="0">
                <a:latin typeface="Arial"/>
                <a:cs typeface="Arial"/>
                <a:hlinkClick r:id="rId4"/>
              </a:rPr>
              <a:t>i</a:t>
            </a:r>
            <a:r>
              <a:rPr sz="1200" spc="-10" dirty="0">
                <a:latin typeface="Arial"/>
                <a:cs typeface="Arial"/>
                <a:hlinkClick r:id="rId4"/>
              </a:rPr>
              <a:t>l</a:t>
            </a:r>
            <a:r>
              <a:rPr sz="1200" spc="-5" dirty="0">
                <a:latin typeface="Arial"/>
                <a:cs typeface="Arial"/>
                <a:hlinkClick r:id="rId4"/>
              </a:rPr>
              <a:t>e</a:t>
            </a:r>
            <a:r>
              <a:rPr sz="1200" dirty="0">
                <a:latin typeface="Arial"/>
                <a:cs typeface="Arial"/>
                <a:hlinkClick r:id="rId4"/>
              </a:rPr>
              <a:t>s/</a:t>
            </a:r>
            <a:r>
              <a:rPr sz="1200" spc="5" dirty="0">
                <a:latin typeface="Arial"/>
                <a:cs typeface="Arial"/>
                <a:hlinkClick r:id="rId4"/>
              </a:rPr>
              <a:t>b</a:t>
            </a:r>
            <a:r>
              <a:rPr sz="1200" dirty="0">
                <a:latin typeface="Arial"/>
                <a:cs typeface="Arial"/>
                <a:hlinkClick r:id="rId4"/>
              </a:rPr>
              <a:t>/i/B</a:t>
            </a:r>
            <a:r>
              <a:rPr sz="1200" spc="-20" dirty="0">
                <a:latin typeface="Arial"/>
                <a:cs typeface="Arial"/>
                <a:hlinkClick r:id="rId4"/>
              </a:rPr>
              <a:t>i</a:t>
            </a:r>
            <a:r>
              <a:rPr sz="1200" spc="-5" dirty="0">
                <a:latin typeface="Arial"/>
                <a:cs typeface="Arial"/>
                <a:hlinkClick r:id="rId4"/>
              </a:rPr>
              <a:t>o</a:t>
            </a:r>
            <a:r>
              <a:rPr sz="1200" dirty="0">
                <a:latin typeface="Arial"/>
                <a:cs typeface="Arial"/>
                <a:hlinkClick r:id="rId4"/>
              </a:rPr>
              <a:t>st</a:t>
            </a:r>
            <a:r>
              <a:rPr sz="1200" spc="-5" dirty="0">
                <a:latin typeface="Arial"/>
                <a:cs typeface="Arial"/>
                <a:hlinkClick r:id="rId4"/>
              </a:rPr>
              <a:t>a</a:t>
            </a:r>
            <a:r>
              <a:rPr sz="1200" dirty="0">
                <a:latin typeface="Arial"/>
                <a:cs typeface="Arial"/>
                <a:hlinkClick r:id="rId4"/>
              </a:rPr>
              <a:t>tisti </a:t>
            </a:r>
            <a:r>
              <a:rPr sz="1200" dirty="0">
                <a:latin typeface="Arial"/>
                <a:cs typeface="Arial"/>
              </a:rPr>
              <a:t> </a:t>
            </a:r>
            <a:r>
              <a:rPr sz="1200" spc="-10" dirty="0">
                <a:latin typeface="Arial"/>
                <a:cs typeface="Arial"/>
              </a:rPr>
              <a:t>ca%20MG%20-%20Cursul%20V.pdf</a:t>
            </a:r>
            <a:endParaRPr sz="1200" dirty="0">
              <a:latin typeface="Arial"/>
              <a:cs typeface="Arial"/>
            </a:endParaRPr>
          </a:p>
        </p:txBody>
      </p:sp>
      <p:sp>
        <p:nvSpPr>
          <p:cNvPr id="5" name="object 5"/>
          <p:cNvSpPr txBox="1"/>
          <p:nvPr/>
        </p:nvSpPr>
        <p:spPr>
          <a:xfrm>
            <a:off x="152400" y="2743200"/>
            <a:ext cx="8686800" cy="628377"/>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0000CC"/>
                </a:solidFill>
                <a:latin typeface="Times New Roman" pitchFamily="18" charset="0"/>
                <a:cs typeface="Times New Roman" pitchFamily="18" charset="0"/>
              </a:rPr>
              <a:t>Graficul </a:t>
            </a:r>
            <a:r>
              <a:rPr sz="2000" b="1" dirty="0">
                <a:solidFill>
                  <a:srgbClr val="0000CC"/>
                </a:solidFill>
                <a:latin typeface="Times New Roman" pitchFamily="18" charset="0"/>
                <a:cs typeface="Times New Roman" pitchFamily="18" charset="0"/>
              </a:rPr>
              <a:t>de </a:t>
            </a:r>
            <a:r>
              <a:rPr sz="2000" b="1" spc="-85" dirty="0">
                <a:solidFill>
                  <a:srgbClr val="0000CC"/>
                </a:solidFill>
                <a:latin typeface="Times New Roman" pitchFamily="18" charset="0"/>
                <a:cs typeface="Times New Roman" pitchFamily="18" charset="0"/>
              </a:rPr>
              <a:t>corelație </a:t>
            </a:r>
            <a:r>
              <a:rPr sz="2000" b="1" spc="-5" dirty="0">
                <a:solidFill>
                  <a:srgbClr val="0000CC"/>
                </a:solidFill>
                <a:latin typeface="Times New Roman" pitchFamily="18" charset="0"/>
                <a:cs typeface="Times New Roman" pitchFamily="18" charset="0"/>
              </a:rPr>
              <a:t>între </a:t>
            </a:r>
            <a:r>
              <a:rPr sz="2000" b="1" dirty="0" err="1">
                <a:solidFill>
                  <a:srgbClr val="0000CC"/>
                </a:solidFill>
                <a:latin typeface="Times New Roman" pitchFamily="18" charset="0"/>
                <a:cs typeface="Times New Roman" pitchFamily="18" charset="0"/>
              </a:rPr>
              <a:t>greutatea</a:t>
            </a:r>
            <a:r>
              <a:rPr sz="2000" b="1" dirty="0">
                <a:solidFill>
                  <a:srgbClr val="0000CC"/>
                </a:solidFill>
                <a:latin typeface="Times New Roman" pitchFamily="18" charset="0"/>
                <a:cs typeface="Times New Roman" pitchFamily="18" charset="0"/>
              </a:rPr>
              <a:t> </a:t>
            </a:r>
            <a:r>
              <a:rPr sz="2000" b="1" spc="-190" dirty="0" err="1" smtClean="0">
                <a:solidFill>
                  <a:srgbClr val="0000CC"/>
                </a:solidFill>
                <a:latin typeface="Times New Roman" pitchFamily="18" charset="0"/>
                <a:cs typeface="Times New Roman" pitchFamily="18" charset="0"/>
              </a:rPr>
              <a:t>și</a:t>
            </a:r>
            <a:r>
              <a:rPr lang="ro-MO" sz="2000" b="1" spc="-190" dirty="0" smtClean="0">
                <a:solidFill>
                  <a:srgbClr val="0000CC"/>
                </a:solidFill>
                <a:latin typeface="Times New Roman" pitchFamily="18" charset="0"/>
                <a:cs typeface="Times New Roman" pitchFamily="18" charset="0"/>
              </a:rPr>
              <a:t>  </a:t>
            </a:r>
            <a:r>
              <a:rPr sz="2000" b="1" spc="-85" dirty="0" err="1" smtClean="0">
                <a:solidFill>
                  <a:srgbClr val="0000CC"/>
                </a:solidFill>
                <a:latin typeface="Times New Roman" pitchFamily="18" charset="0"/>
                <a:cs typeface="Times New Roman" pitchFamily="18" charset="0"/>
              </a:rPr>
              <a:t>înălțimea</a:t>
            </a:r>
            <a:r>
              <a:rPr sz="2000" b="1" spc="-85" dirty="0" smtClean="0">
                <a:solidFill>
                  <a:srgbClr val="0000CC"/>
                </a:solidFill>
                <a:latin typeface="Times New Roman" pitchFamily="18" charset="0"/>
                <a:cs typeface="Times New Roman" pitchFamily="18" charset="0"/>
              </a:rPr>
              <a:t> </a:t>
            </a:r>
            <a:r>
              <a:rPr sz="2000" b="1" dirty="0">
                <a:solidFill>
                  <a:srgbClr val="0000CC"/>
                </a:solidFill>
                <a:latin typeface="Times New Roman" pitchFamily="18" charset="0"/>
                <a:cs typeface="Times New Roman" pitchFamily="18" charset="0"/>
              </a:rPr>
              <a:t>a 1042 de </a:t>
            </a:r>
            <a:r>
              <a:rPr sz="2000" b="1" spc="-90" dirty="0">
                <a:solidFill>
                  <a:srgbClr val="0000CC"/>
                </a:solidFill>
                <a:latin typeface="Times New Roman" pitchFamily="18" charset="0"/>
                <a:cs typeface="Times New Roman" pitchFamily="18" charset="0"/>
              </a:rPr>
              <a:t>pacienți </a:t>
            </a:r>
            <a:r>
              <a:rPr sz="2000" b="1" dirty="0">
                <a:solidFill>
                  <a:srgbClr val="0000CC"/>
                </a:solidFill>
                <a:latin typeface="Times New Roman" pitchFamily="18" charset="0"/>
                <a:cs typeface="Times New Roman" pitchFamily="18" charset="0"/>
              </a:rPr>
              <a:t>cu </a:t>
            </a:r>
            <a:r>
              <a:rPr sz="2000" b="1" spc="-5" dirty="0">
                <a:solidFill>
                  <a:srgbClr val="0000CC"/>
                </a:solidFill>
                <a:latin typeface="Times New Roman" pitchFamily="18" charset="0"/>
                <a:cs typeface="Times New Roman" pitchFamily="18" charset="0"/>
              </a:rPr>
              <a:t>diferite</a:t>
            </a:r>
            <a:r>
              <a:rPr sz="2000" b="1" spc="5" dirty="0">
                <a:solidFill>
                  <a:srgbClr val="0000CC"/>
                </a:solidFill>
                <a:latin typeface="Times New Roman" pitchFamily="18" charset="0"/>
                <a:cs typeface="Times New Roman" pitchFamily="18" charset="0"/>
              </a:rPr>
              <a:t> </a:t>
            </a:r>
            <a:r>
              <a:rPr sz="2000" b="1" spc="-135" dirty="0">
                <a:solidFill>
                  <a:srgbClr val="0000CC"/>
                </a:solidFill>
                <a:latin typeface="Times New Roman" pitchFamily="18" charset="0"/>
                <a:cs typeface="Times New Roman" pitchFamily="18" charset="0"/>
              </a:rPr>
              <a:t>afecțiuni.</a:t>
            </a:r>
            <a:endParaRPr sz="2000" b="1" dirty="0">
              <a:solidFill>
                <a:srgbClr val="0000CC"/>
              </a:solidFill>
              <a:latin typeface="Times New Roman" pitchFamily="18" charset="0"/>
              <a:cs typeface="Times New Roman" pitchFamily="18" charset="0"/>
            </a:endParaRPr>
          </a:p>
        </p:txBody>
      </p:sp>
      <p:sp>
        <p:nvSpPr>
          <p:cNvPr id="6" name="object 6"/>
          <p:cNvSpPr txBox="1"/>
          <p:nvPr/>
        </p:nvSpPr>
        <p:spPr>
          <a:xfrm>
            <a:off x="152400" y="6291178"/>
            <a:ext cx="8630157" cy="566822"/>
          </a:xfrm>
          <a:prstGeom prst="rect">
            <a:avLst/>
          </a:prstGeom>
        </p:spPr>
        <p:txBody>
          <a:bodyPr vert="horz" wrap="square" lIns="0" tIns="12700" rIns="0" bIns="0" rtlCol="0">
            <a:spAutoFit/>
          </a:bodyPr>
          <a:lstStyle/>
          <a:p>
            <a:pPr marL="12700">
              <a:lnSpc>
                <a:spcPct val="100000"/>
              </a:lnSpc>
              <a:spcBef>
                <a:spcPts val="100"/>
              </a:spcBef>
            </a:pPr>
            <a:r>
              <a:rPr b="1" dirty="0">
                <a:solidFill>
                  <a:srgbClr val="0000CC"/>
                </a:solidFill>
                <a:latin typeface="Arial"/>
                <a:cs typeface="Arial"/>
              </a:rPr>
              <a:t>Graficul </a:t>
            </a:r>
            <a:r>
              <a:rPr b="1" spc="-5" dirty="0">
                <a:solidFill>
                  <a:srgbClr val="0000CC"/>
                </a:solidFill>
                <a:latin typeface="Arial"/>
                <a:cs typeface="Arial"/>
              </a:rPr>
              <a:t>de </a:t>
            </a:r>
            <a:r>
              <a:rPr b="1" spc="-85" dirty="0">
                <a:solidFill>
                  <a:srgbClr val="0000CC"/>
                </a:solidFill>
                <a:latin typeface="Arial"/>
                <a:cs typeface="Arial"/>
              </a:rPr>
              <a:t>corelație </a:t>
            </a:r>
            <a:r>
              <a:rPr b="1" dirty="0">
                <a:solidFill>
                  <a:srgbClr val="0000CC"/>
                </a:solidFill>
                <a:latin typeface="Arial"/>
                <a:cs typeface="Arial"/>
              </a:rPr>
              <a:t>între </a:t>
            </a:r>
            <a:r>
              <a:rPr b="1" spc="-5" dirty="0">
                <a:solidFill>
                  <a:srgbClr val="0000CC"/>
                </a:solidFill>
                <a:latin typeface="Arial"/>
                <a:cs typeface="Arial"/>
              </a:rPr>
              <a:t>tensiunea sistolică </a:t>
            </a:r>
            <a:r>
              <a:rPr b="1" spc="-235" dirty="0">
                <a:solidFill>
                  <a:srgbClr val="0000CC"/>
                </a:solidFill>
                <a:latin typeface="Arial"/>
                <a:cs typeface="Arial"/>
              </a:rPr>
              <a:t>și</a:t>
            </a:r>
            <a:r>
              <a:rPr b="1" spc="-85" dirty="0">
                <a:solidFill>
                  <a:srgbClr val="0000CC"/>
                </a:solidFill>
                <a:latin typeface="Arial"/>
                <a:cs typeface="Arial"/>
              </a:rPr>
              <a:t> </a:t>
            </a:r>
            <a:r>
              <a:rPr b="1" spc="-5" dirty="0">
                <a:solidFill>
                  <a:srgbClr val="0000CC"/>
                </a:solidFill>
                <a:latin typeface="Arial"/>
                <a:cs typeface="Arial"/>
              </a:rPr>
              <a:t>diastolică </a:t>
            </a:r>
            <a:r>
              <a:rPr b="1" dirty="0">
                <a:solidFill>
                  <a:srgbClr val="0000CC"/>
                </a:solidFill>
                <a:latin typeface="Arial"/>
                <a:cs typeface="Arial"/>
              </a:rPr>
              <a:t>a </a:t>
            </a:r>
            <a:r>
              <a:rPr b="1" spc="-5" dirty="0">
                <a:solidFill>
                  <a:srgbClr val="0000CC"/>
                </a:solidFill>
                <a:latin typeface="Arial"/>
                <a:cs typeface="Arial"/>
              </a:rPr>
              <a:t>593 de </a:t>
            </a:r>
            <a:r>
              <a:rPr b="1" spc="-95" dirty="0">
                <a:solidFill>
                  <a:srgbClr val="0000CC"/>
                </a:solidFill>
                <a:latin typeface="Arial"/>
                <a:cs typeface="Arial"/>
              </a:rPr>
              <a:t>pacienți </a:t>
            </a:r>
            <a:r>
              <a:rPr b="1" dirty="0">
                <a:solidFill>
                  <a:srgbClr val="0000CC"/>
                </a:solidFill>
                <a:latin typeface="Arial"/>
                <a:cs typeface="Arial"/>
              </a:rPr>
              <a:t>cu </a:t>
            </a:r>
            <a:r>
              <a:rPr b="1" spc="-5" dirty="0">
                <a:solidFill>
                  <a:srgbClr val="0000CC"/>
                </a:solidFill>
                <a:latin typeface="Arial"/>
                <a:cs typeface="Arial"/>
              </a:rPr>
              <a:t>diferite</a:t>
            </a:r>
            <a:r>
              <a:rPr b="1" spc="-125" dirty="0">
                <a:solidFill>
                  <a:srgbClr val="0000CC"/>
                </a:solidFill>
                <a:latin typeface="Arial"/>
                <a:cs typeface="Arial"/>
              </a:rPr>
              <a:t> </a:t>
            </a:r>
            <a:r>
              <a:rPr b="1" spc="-150" dirty="0">
                <a:solidFill>
                  <a:srgbClr val="0000CC"/>
                </a:solidFill>
                <a:latin typeface="Arial"/>
                <a:cs typeface="Arial"/>
              </a:rPr>
              <a:t>afecțiuni.</a:t>
            </a:r>
            <a:endParaRPr b="1" dirty="0">
              <a:solidFill>
                <a:srgbClr val="0000CC"/>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TotalTime>
  <Words>2335</Words>
  <Application>Microsoft Office PowerPoint</Application>
  <PresentationFormat>On-screen Show (4:3)</PresentationFormat>
  <Paragraphs>553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Un eşantion de n indivizi</vt:lpstr>
      <vt:lpstr>Legături  funcţionale</vt:lpstr>
      <vt:lpstr>Slide 5</vt:lpstr>
      <vt:lpstr>Corelaţia este o metoda statistică utilizată pentru a determina relaţiile dintre doua sau mai multe variabile</vt:lpstr>
      <vt:lpstr>Slide 7</vt:lpstr>
      <vt:lpstr>Slide 8</vt:lpstr>
      <vt:lpstr>Slide 9</vt:lpstr>
      <vt:lpstr>Slide 10</vt:lpstr>
      <vt:lpstr>Slide 11</vt:lpstr>
      <vt:lpstr> Negativă</vt:lpstr>
      <vt:lpstr> Slabă (nor de puncte  difuz)</vt:lpstr>
      <vt:lpstr> Nelineară</vt:lpstr>
      <vt:lpstr>Slide 15</vt:lpstr>
      <vt:lpstr>Simbol: r, R</vt:lpstr>
      <vt:lpstr>n xi yi  ( xi )( yi )</vt:lpstr>
      <vt:lpstr>Slide 18</vt:lpstr>
      <vt:lpstr>0-0,25 indică o corelaţie slabă sau nulă</vt:lpstr>
      <vt:lpstr>Slide 20</vt:lpstr>
      <vt:lpstr>Slide 21</vt:lpstr>
      <vt:lpstr>Slide 22</vt:lpstr>
      <vt:lpstr>Măsoară proporţia din variaţia uneia dintre variabile ce poate  fi atribuită (sau explicată) de variaţia celeilalte variabile.</vt:lpstr>
      <vt:lpstr>r²  reprezintă cel mai utilizat  criteriu pentru Interpretarea semnificaţiei coeficientului de corelaţie</vt:lpstr>
      <vt:lpstr>Slide 25</vt:lpstr>
      <vt:lpstr>Slide 26</vt:lpstr>
      <vt:lpstr>Slide 27</vt:lpstr>
      <vt:lpstr>Slide 28</vt:lpstr>
      <vt:lpstr>Pasul următor în analiza legăturii dintre două  variabile statistice, atunci când acestea sunt  corelate, este să se stabilească concret natura  legăturii liniare dintre ele, aceasta fiind  descrisă cu ajutorul unei ecuații matematice.</vt:lpstr>
      <vt:lpstr>Slide 30</vt:lpstr>
      <vt:lpstr>Slide 31</vt:lpstr>
      <vt:lpstr>Slide 32</vt:lpstr>
      <vt:lpstr>Slide 33</vt:lpstr>
      <vt:lpstr>Determinarea ecuaţiei de regresie –  calcularea coeficienţilor de regresie. Utilizarea acestei ecuaţii în predicţie</vt:lpstr>
      <vt:lpstr>Slide 35</vt:lpstr>
      <vt:lpstr>Slide 36</vt:lpstr>
      <vt:lpstr>Y=a+bX</vt:lpstr>
      <vt:lpstr>Slide 38</vt:lpstr>
      <vt:lpstr>Dreapta de regresie este de obicei căutată prin  aşa-numita metodă a celor mai mici pătrate.</vt:lpstr>
      <vt:lpstr>Slide 40</vt:lpstr>
      <vt:lpstr>Slide 41</vt:lpstr>
      <vt:lpstr>Slide 42</vt:lpstr>
      <vt:lpstr>Slide 43</vt:lpstr>
      <vt:lpstr>Slide 44</vt:lpstr>
      <vt:lpstr> Tabelul de mai jos prezintă principalele caracteristici  numerice ale regresiei liniare aplicate în acest caz.</vt:lpstr>
      <vt:lpstr>Slide 46</vt:lpstr>
      <vt:lpstr>Slide 47</vt:lpstr>
      <vt:lpstr>Slide 48</vt:lpstr>
      <vt:lpstr>Slide 49</vt:lpstr>
      <vt:lpstr>Există situaţii în care este util să considerăm dependenţa unui  parametru de  două sau chiar mai mulţi parametri  independenţi. Şi în acest caz, Metoda Celor Mai Mici Pătrate este de un  preţios ajutor.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Regresia liniara</dc:title>
  <dc:creator>Brudiu Ileana</dc:creator>
  <cp:lastModifiedBy>Mihai</cp:lastModifiedBy>
  <cp:revision>5</cp:revision>
  <dcterms:created xsi:type="dcterms:W3CDTF">2020-05-11T06:48:05Z</dcterms:created>
  <dcterms:modified xsi:type="dcterms:W3CDTF">2022-03-23T21:58:32Z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2020-02-19T00:00:00Z</vt:filetime>
  </property>
  <property fmtid="{D5CDD505-2E9C-101B-9397-08002B2CF9AE}" pid="3" name="Creator">
    <vt:lpwstr>Microsoft® PowerPoint® 2016</vt:lpwstr>
  </property>
  <property fmtid="{D5CDD505-2E9C-101B-9397-08002B2CF9AE}" pid="4" name="LastSaved">
    <vt:filetime>2020-05-11T00:00:00Z</vt:filetime>
  </property>
</Properties>
</file>