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75" r:id="rId8"/>
    <p:sldId id="257" r:id="rId9"/>
    <p:sldId id="276" r:id="rId10"/>
    <p:sldId id="282" r:id="rId11"/>
    <p:sldId id="283" r:id="rId12"/>
    <p:sldId id="284" r:id="rId13"/>
    <p:sldId id="285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9144000" cy="6858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Brush Script MT" pitchFamily="66" charset="0"/>
      <p:italic r:id="rId35"/>
    </p:embeddedFont>
    <p:embeddedFont>
      <p:font typeface="Corbel" pitchFamily="34" charset="0"/>
      <p:regular r:id="rId36"/>
      <p:bold r:id="rId37"/>
      <p:italic r:id="rId38"/>
      <p:boldItalic r:id="rId39"/>
    </p:embeddedFont>
    <p:embeddedFont>
      <p:font typeface="Cambria" pitchFamily="18" charset="0"/>
      <p:regular r:id="rId40"/>
      <p:bold r:id="rId41"/>
      <p:italic r:id="rId42"/>
      <p:boldItalic r:id="rId43"/>
    </p:embeddedFont>
    <p:embeddedFont>
      <p:font typeface="SJGEND+Wingdings" charset="2"/>
      <p:regular r:id="rId44"/>
    </p:embeddedFont>
    <p:embeddedFont>
      <p:font typeface="GEERJF+Symbol" charset="2"/>
      <p:regular r:id="rId45"/>
    </p:embeddedFont>
    <p:embeddedFont>
      <p:font typeface="Garamond" pitchFamily="18" charset="0"/>
      <p:regular r:id="rId46"/>
      <p:bold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4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3568" y="1124744"/>
            <a:ext cx="8460432" cy="169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591"/>
              </a:lnSpc>
              <a:spcBef>
                <a:spcPts val="0"/>
              </a:spcBef>
              <a:spcAft>
                <a:spcPts val="0"/>
              </a:spcAft>
            </a:pPr>
            <a:r>
              <a:rPr sz="5400" b="1" spc="-76" dirty="0">
                <a:solidFill>
                  <a:srgbClr val="FF7605"/>
                </a:solidFill>
                <a:latin typeface="Calibri"/>
                <a:cs typeface="Calibri"/>
              </a:rPr>
              <a:t>Testarea</a:t>
            </a:r>
            <a:r>
              <a:rPr sz="5400" b="1" spc="56" dirty="0">
                <a:solidFill>
                  <a:srgbClr val="FF7605"/>
                </a:solidFill>
                <a:latin typeface="Calibri"/>
                <a:cs typeface="Calibri"/>
              </a:rPr>
              <a:t> </a:t>
            </a:r>
            <a:r>
              <a:rPr sz="5400" b="1" spc="-20" dirty="0">
                <a:solidFill>
                  <a:srgbClr val="FF7605"/>
                </a:solidFill>
                <a:latin typeface="Calibri"/>
                <a:cs typeface="Calibri"/>
              </a:rPr>
              <a:t>ipotezelor</a:t>
            </a:r>
          </a:p>
          <a:p>
            <a:pPr marL="0" marR="0" algn="ctr">
              <a:lnSpc>
                <a:spcPts val="6482"/>
              </a:lnSpc>
              <a:spcBef>
                <a:spcPts val="0"/>
              </a:spcBef>
              <a:spcAft>
                <a:spcPts val="0"/>
              </a:spcAft>
            </a:pPr>
            <a:r>
              <a:rPr sz="5400" b="1" spc="-20" dirty="0" err="1" smtClean="0">
                <a:solidFill>
                  <a:srgbClr val="FF7605"/>
                </a:solidFill>
                <a:latin typeface="Calibri"/>
                <a:cs typeface="Calibri"/>
              </a:rPr>
              <a:t>statistice</a:t>
            </a:r>
            <a:endParaRPr sz="5400" b="1" dirty="0">
              <a:solidFill>
                <a:srgbClr val="FF7605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342900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Brush Script MT" pitchFamily="66" charset="0"/>
              </a:rPr>
              <a:t>Matematica și statisticile nu sunt pentru spectatori.</a:t>
            </a:r>
            <a:endParaRPr lang="en-US" sz="3600" b="1" dirty="0">
              <a:solidFill>
                <a:srgbClr val="0000FF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520" y="0"/>
            <a:ext cx="9144000" cy="924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vi-VN" sz="2800" b="1" dirty="0" smtClean="0">
                <a:solidFill>
                  <a:srgbClr val="FF0000"/>
                </a:solidFill>
              </a:rPr>
              <a:t>Ipotezele </a:t>
            </a:r>
            <a:r>
              <a:rPr lang="vi-VN" sz="2800" b="1" dirty="0">
                <a:solidFill>
                  <a:srgbClr val="FF0000"/>
                </a:solidFill>
              </a:rPr>
              <a:t>nule și </a:t>
            </a:r>
            <a:r>
              <a:rPr lang="vi-VN" sz="2800" b="1" dirty="0" smtClean="0">
                <a:solidFill>
                  <a:srgbClr val="FF0000"/>
                </a:solidFill>
              </a:rPr>
              <a:t>alternative</a:t>
            </a:r>
            <a:endParaRPr lang="vi-VN" sz="2800" b="1" dirty="0">
              <a:solidFill>
                <a:srgbClr val="FF0000"/>
              </a:solidFill>
            </a:endParaRPr>
          </a:p>
          <a:p>
            <a:pPr fontAlgn="base"/>
            <a:r>
              <a:rPr lang="vi-VN" sz="2700" b="1" i="1" dirty="0">
                <a:latin typeface="Arial" pitchFamily="34" charset="0"/>
                <a:cs typeface="Arial" pitchFamily="34" charset="0"/>
              </a:rPr>
              <a:t>Afirmația investigată </a:t>
            </a:r>
            <a:r>
              <a:rPr lang="vi-VN" sz="27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este că temperatura corporală medie a tuturor celor care au 17 ani este mai mare de </a:t>
            </a:r>
            <a:r>
              <a:rPr lang="ro-MO" sz="2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vi-VN" sz="2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,6 </a:t>
            </a:r>
            <a:r>
              <a:rPr lang="vi-VN" sz="27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grade.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Aceasta corespunde afirmației </a:t>
            </a:r>
            <a:r>
              <a:rPr lang="vi-VN" sz="2700" i="1" dirty="0">
                <a:latin typeface="Arial" pitchFamily="34" charset="0"/>
                <a:cs typeface="Arial" pitchFamily="34" charset="0"/>
              </a:rPr>
              <a:t>x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 &gt; 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,6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. </a:t>
            </a:r>
            <a:endParaRPr lang="ro-MO" sz="27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vi-VN" sz="2700" b="1" i="1" dirty="0" smtClean="0">
                <a:latin typeface="Arial" pitchFamily="34" charset="0"/>
                <a:cs typeface="Arial" pitchFamily="34" charset="0"/>
              </a:rPr>
              <a:t>Negarea </a:t>
            </a:r>
            <a:r>
              <a:rPr lang="vi-VN" sz="2700" b="1" i="1" dirty="0">
                <a:latin typeface="Arial" pitchFamily="34" charset="0"/>
                <a:cs typeface="Arial" pitchFamily="34" charset="0"/>
              </a:rPr>
              <a:t>acestui fapt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este că 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medi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a populației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lang="ro-MO" sz="2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 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este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 mai mare de 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,6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grade. Cu alte cuvinte, temperatura medie este mai mică sau egală cu 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,6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grade. În simboluri, acesta este </a:t>
            </a:r>
            <a:r>
              <a:rPr lang="vi-VN" sz="27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vi-VN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≤ </a:t>
            </a:r>
            <a:r>
              <a:rPr lang="ro-MO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vi-VN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,6</a:t>
            </a:r>
            <a:r>
              <a:rPr lang="vi-VN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vi-VN" sz="2700" dirty="0">
                <a:latin typeface="Arial" pitchFamily="34" charset="0"/>
                <a:cs typeface="Arial" pitchFamily="34" charset="0"/>
              </a:rPr>
              <a:t>Una dintre aceste afirmații trebuie să devină </a:t>
            </a:r>
            <a:r>
              <a:rPr lang="vi-VN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ipoteza </a:t>
            </a:r>
            <a:r>
              <a:rPr lang="vi-VN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nulă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iar cealaltă ar trebui să fie </a:t>
            </a:r>
            <a:r>
              <a:rPr lang="vi-VN" sz="2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ipoteza </a:t>
            </a:r>
            <a:r>
              <a:rPr lang="vi-VN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alternativă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o-MO" sz="2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vi-VN" sz="2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Ipoteza </a:t>
            </a:r>
            <a:r>
              <a:rPr lang="vi-VN" sz="2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nulă conține egalitate.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 Deci, pentru cele de mai sus, ipoteza nulă </a:t>
            </a:r>
            <a:r>
              <a:rPr lang="vi-VN" sz="27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 </a:t>
            </a:r>
            <a:r>
              <a:rPr lang="vi-VN" sz="2700" b="1" baseline="-250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vi-VN" sz="27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 : </a:t>
            </a:r>
            <a:r>
              <a:rPr lang="vi-VN" sz="27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vi-VN" sz="27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 = </a:t>
            </a:r>
            <a:r>
              <a:rPr lang="ro-MO" sz="27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vi-VN" sz="27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,6</a:t>
            </a:r>
            <a:r>
              <a:rPr lang="vi-VN" sz="27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 Este o practică obișnuită să se afirme doar ipoteza nulă în termenii unui semn egal </a:t>
            </a:r>
            <a:r>
              <a:rPr lang="vi-VN" sz="2700" b="1" dirty="0" smtClean="0">
                <a:latin typeface="Arial" pitchFamily="34" charset="0"/>
                <a:cs typeface="Arial" pitchFamily="34" charset="0"/>
              </a:rPr>
              <a:t>ȘI NU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vi-VN" sz="2700" i="1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vi-VN" sz="2700" i="1" dirty="0">
                <a:latin typeface="Arial" pitchFamily="34" charset="0"/>
                <a:cs typeface="Arial" pitchFamily="34" charset="0"/>
              </a:rPr>
              <a:t>mare sau egal </a:t>
            </a:r>
            <a:r>
              <a:rPr lang="vi-VN" sz="2700" i="1" dirty="0" smtClean="0">
                <a:latin typeface="Arial" pitchFamily="34" charset="0"/>
                <a:cs typeface="Arial" pitchFamily="34" charset="0"/>
              </a:rPr>
              <a:t>cu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vi-VN" sz="2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sau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vi-VN" sz="2700" i="1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vi-VN" sz="2700" i="1" dirty="0">
                <a:latin typeface="Arial" pitchFamily="34" charset="0"/>
                <a:cs typeface="Arial" pitchFamily="34" charset="0"/>
              </a:rPr>
              <a:t>mic sau egal </a:t>
            </a:r>
            <a:r>
              <a:rPr lang="vi-VN" sz="2700" i="1" dirty="0" smtClean="0">
                <a:latin typeface="Arial" pitchFamily="34" charset="0"/>
                <a:cs typeface="Arial" pitchFamily="34" charset="0"/>
              </a:rPr>
              <a:t>cu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vi-VN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7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vi-VN" sz="2700" dirty="0">
                <a:latin typeface="Arial" pitchFamily="34" charset="0"/>
                <a:cs typeface="Arial" pitchFamily="34" charset="0"/>
              </a:rPr>
              <a:t>Afirmația care </a:t>
            </a:r>
            <a:r>
              <a:rPr lang="vi-VN" sz="2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lang="vi-VN" sz="2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conține egalitate </a:t>
            </a:r>
            <a:r>
              <a:rPr lang="vi-VN" sz="2700" dirty="0">
                <a:latin typeface="Arial" pitchFamily="34" charset="0"/>
                <a:cs typeface="Arial" pitchFamily="34" charset="0"/>
              </a:rPr>
              <a:t>este ipoteza alternativă sau </a:t>
            </a:r>
            <a:r>
              <a:rPr lang="vi-VN" sz="27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 </a:t>
            </a:r>
            <a:r>
              <a:rPr lang="vi-VN" sz="27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27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: </a:t>
            </a:r>
            <a:r>
              <a:rPr lang="vi-VN" sz="27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vi-VN" sz="27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&gt; </a:t>
            </a:r>
            <a:r>
              <a:rPr lang="ro-MO" sz="2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vi-VN" sz="2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.6</a:t>
            </a:r>
            <a:r>
              <a:rPr lang="vi-VN" sz="27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o-MO" sz="2800" b="1" dirty="0" smtClean="0"/>
              <a:t> </a:t>
            </a:r>
            <a:endParaRPr lang="vi-VN" sz="2800" dirty="0"/>
          </a:p>
          <a:p>
            <a:pPr fontAlgn="base"/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endParaRPr lang="en-US" sz="2800" dirty="0" smtClean="0"/>
          </a:p>
          <a:p>
            <a:pPr fontAlgn="base"/>
            <a:r>
              <a:rPr lang="ro-MO" sz="2800" dirty="0" smtClean="0"/>
              <a:t>	</a:t>
            </a:r>
            <a:endParaRPr lang="vi-VN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520" y="0"/>
            <a:ext cx="914400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vi-VN" sz="2800" b="1" dirty="0" smtClean="0">
                <a:solidFill>
                  <a:srgbClr val="FF0000"/>
                </a:solidFill>
              </a:rPr>
              <a:t>Ipotezele </a:t>
            </a:r>
            <a:r>
              <a:rPr lang="vi-VN" sz="2800" b="1" dirty="0">
                <a:solidFill>
                  <a:srgbClr val="FF0000"/>
                </a:solidFill>
              </a:rPr>
              <a:t>nule și </a:t>
            </a:r>
            <a:r>
              <a:rPr lang="vi-VN" sz="2800" b="1" dirty="0" smtClean="0">
                <a:solidFill>
                  <a:srgbClr val="FF0000"/>
                </a:solidFill>
              </a:rPr>
              <a:t>alternative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vi-VN" sz="2800" b="1" i="1" dirty="0" smtClean="0">
                <a:solidFill>
                  <a:srgbClr val="0000FF"/>
                </a:solidFill>
              </a:rPr>
              <a:t>semnificație statistică </a:t>
            </a:r>
            <a:endParaRPr lang="vi-VN" sz="2800" b="1" dirty="0">
              <a:solidFill>
                <a:srgbClr val="FF0000"/>
              </a:solidFill>
            </a:endParaRP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o-MO" sz="2800" b="1" dirty="0" smtClean="0"/>
              <a:t> </a:t>
            </a:r>
            <a:endParaRPr lang="vi-VN" sz="2800" dirty="0"/>
          </a:p>
          <a:p>
            <a:pPr fontAlgn="base"/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endParaRPr lang="en-US" sz="2800" dirty="0" smtClean="0"/>
          </a:p>
          <a:p>
            <a:pPr fontAlgn="base"/>
            <a:r>
              <a:rPr lang="ro-MO" sz="2800" dirty="0" smtClean="0"/>
              <a:t>	</a:t>
            </a:r>
            <a:endParaRPr lang="vi-V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dirty="0" smtClean="0"/>
              <a:t>	</a:t>
            </a:r>
            <a:r>
              <a:rPr lang="vi-VN" sz="2400" b="1" dirty="0" smtClean="0">
                <a:solidFill>
                  <a:srgbClr val="00B0F0"/>
                </a:solidFill>
              </a:rPr>
              <a:t>Prin </a:t>
            </a:r>
            <a:r>
              <a:rPr lang="vi-VN" sz="2400" b="1" dirty="0">
                <a:solidFill>
                  <a:srgbClr val="00B0F0"/>
                </a:solidFill>
              </a:rPr>
              <a:t>respingerea </a:t>
            </a:r>
            <a:r>
              <a:rPr lang="vi-VN" sz="2400" b="1" dirty="0" smtClean="0">
                <a:solidFill>
                  <a:srgbClr val="00B0F0"/>
                </a:solidFill>
              </a:rPr>
              <a:t>ipotezei </a:t>
            </a:r>
            <a:r>
              <a:rPr lang="vi-VN" sz="2400" b="1" dirty="0">
                <a:solidFill>
                  <a:srgbClr val="00B0F0"/>
                </a:solidFill>
              </a:rPr>
              <a:t>nule</a:t>
            </a:r>
            <a:r>
              <a:rPr lang="vi-VN" sz="2400" dirty="0"/>
              <a:t>, un cercetător concluzionează că există o bază științifică pentru credința </a:t>
            </a:r>
            <a:r>
              <a:rPr lang="vi-VN" sz="2400" b="1" dirty="0">
                <a:solidFill>
                  <a:srgbClr val="0000FF"/>
                </a:solidFill>
              </a:rPr>
              <a:t>că există o anumită relație între variabile și că rezultatele nu s-au datorat erorii de eșantionare sau întâmplări</a:t>
            </a:r>
            <a:r>
              <a:rPr lang="vi-VN" sz="2400" dirty="0"/>
              <a:t>i. </a:t>
            </a:r>
            <a:endParaRPr lang="ro-MO" sz="2400" dirty="0" smtClean="0"/>
          </a:p>
          <a:p>
            <a:r>
              <a:rPr lang="ro-MO" sz="2400" dirty="0"/>
              <a:t>	</a:t>
            </a:r>
            <a:r>
              <a:rPr lang="vi-VN" sz="2400" b="1" dirty="0" smtClean="0"/>
              <a:t>În </a:t>
            </a:r>
            <a:r>
              <a:rPr lang="vi-VN" sz="2400" b="1" dirty="0"/>
              <a:t>timp ce </a:t>
            </a:r>
            <a:r>
              <a:rPr lang="vi-VN" sz="2400" b="1" dirty="0">
                <a:solidFill>
                  <a:srgbClr val="FF0000"/>
                </a:solidFill>
              </a:rPr>
              <a:t>respingerea ipotezei nule este un obiectiv central </a:t>
            </a:r>
            <a:r>
              <a:rPr lang="vi-VN" sz="2400" b="1" dirty="0"/>
              <a:t>în majoritatea studiilor științifice</a:t>
            </a:r>
            <a:r>
              <a:rPr lang="vi-VN" sz="2400" dirty="0"/>
              <a:t>, este important de reținut că respingerea ipotezei nule </a:t>
            </a:r>
            <a:r>
              <a:rPr lang="vi-VN" sz="2400" b="1" dirty="0">
                <a:solidFill>
                  <a:srgbClr val="FF00FF"/>
                </a:solidFill>
              </a:rPr>
              <a:t>nu este echivalentă </a:t>
            </a:r>
            <a:r>
              <a:rPr lang="vi-VN" sz="2400" b="1" dirty="0"/>
              <a:t>cu dovada ipotezei alternative a cercetătorului</a:t>
            </a:r>
            <a:r>
              <a:rPr lang="vi-VN" sz="2400" b="1" dirty="0" smtClean="0"/>
              <a:t>.</a:t>
            </a:r>
            <a:endParaRPr lang="ro-MO" sz="2400" b="1" dirty="0" smtClean="0"/>
          </a:p>
          <a:p>
            <a:r>
              <a:rPr lang="ro-MO" sz="2400" dirty="0" smtClean="0"/>
              <a:t>	</a:t>
            </a:r>
            <a:r>
              <a:rPr lang="vi-VN" sz="2400" b="1" i="1" dirty="0" smtClean="0">
                <a:solidFill>
                  <a:srgbClr val="0000FF"/>
                </a:solidFill>
              </a:rPr>
              <a:t>Conceptul de semnificație statistică </a:t>
            </a:r>
            <a:r>
              <a:rPr lang="vi-VN" sz="2400" dirty="0" smtClean="0"/>
              <a:t>este fundamental pentru </a:t>
            </a:r>
            <a:r>
              <a:rPr lang="vi-VN" sz="2400" b="1" dirty="0" smtClean="0">
                <a:solidFill>
                  <a:srgbClr val="FF0000"/>
                </a:solidFill>
              </a:rPr>
              <a:t>testarea ipotezelor.</a:t>
            </a:r>
            <a:r>
              <a:rPr lang="vi-VN" sz="2400" dirty="0" smtClean="0"/>
              <a:t> Într-un studiu care implică extragerea unui eșantion aleatoriu dintr-o populație mai mare într-un efort de a demonstra un rezultat care poate fi aplicat populației în ansamblu, </a:t>
            </a:r>
            <a:r>
              <a:rPr lang="vi-VN" sz="2400" b="1" i="1" dirty="0" smtClean="0">
                <a:solidFill>
                  <a:srgbClr val="FF00FF"/>
                </a:solidFill>
              </a:rPr>
              <a:t>există potențialul constant ca datele studiului să fie rezultatul unei erori </a:t>
            </a:r>
            <a:r>
              <a:rPr lang="vi-VN" sz="2400" dirty="0" smtClean="0"/>
              <a:t>de eșantionare sau a unei simple coincidențe</a:t>
            </a:r>
            <a:r>
              <a:rPr lang="ro-MO" sz="2400" dirty="0" smtClean="0"/>
              <a:t>,</a:t>
            </a:r>
            <a:r>
              <a:rPr lang="vi-VN" sz="2400" dirty="0" smtClean="0"/>
              <a:t> sau întâmplare. </a:t>
            </a:r>
            <a:endParaRPr lang="ro-MO" sz="2400" dirty="0" smtClean="0"/>
          </a:p>
          <a:p>
            <a:r>
              <a:rPr lang="ro-MO" dirty="0"/>
              <a:t>	</a:t>
            </a:r>
            <a:endParaRPr lang="ro-MO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520" y="0"/>
            <a:ext cx="914400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vi-VN" sz="2800" b="1" dirty="0" smtClean="0">
                <a:solidFill>
                  <a:srgbClr val="FF0000"/>
                </a:solidFill>
              </a:rPr>
              <a:t>Ipotezele </a:t>
            </a:r>
            <a:r>
              <a:rPr lang="vi-VN" sz="2800" b="1" dirty="0">
                <a:solidFill>
                  <a:srgbClr val="FF0000"/>
                </a:solidFill>
              </a:rPr>
              <a:t>nule și </a:t>
            </a:r>
            <a:r>
              <a:rPr lang="vi-VN" sz="2800" b="1" dirty="0" smtClean="0">
                <a:solidFill>
                  <a:srgbClr val="FF0000"/>
                </a:solidFill>
              </a:rPr>
              <a:t>alternative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vi-VN" sz="2800" b="1" i="1" dirty="0" smtClean="0">
                <a:solidFill>
                  <a:srgbClr val="0000FF"/>
                </a:solidFill>
              </a:rPr>
              <a:t>semnificație statistică </a:t>
            </a:r>
            <a:endParaRPr lang="vi-VN" sz="2800" b="1" dirty="0">
              <a:solidFill>
                <a:srgbClr val="FF0000"/>
              </a:solidFill>
            </a:endParaRP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o-MO" sz="2800" b="1" dirty="0" smtClean="0"/>
              <a:t> </a:t>
            </a:r>
            <a:endParaRPr lang="vi-VN" sz="2800" dirty="0"/>
          </a:p>
          <a:p>
            <a:pPr fontAlgn="base"/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endParaRPr lang="en-US" sz="2800" dirty="0" smtClean="0"/>
          </a:p>
          <a:p>
            <a:pPr fontAlgn="base"/>
            <a:r>
              <a:rPr lang="ro-MO" sz="2800" dirty="0" smtClean="0"/>
              <a:t>	</a:t>
            </a:r>
            <a:endParaRPr lang="vi-V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dirty="0" smtClean="0"/>
              <a:t>	</a:t>
            </a:r>
            <a:r>
              <a:rPr lang="vi-VN" sz="2400" dirty="0" smtClean="0"/>
              <a:t>Prin determinarea </a:t>
            </a:r>
            <a:r>
              <a:rPr lang="vi-VN" sz="2400" b="1" i="1" dirty="0" smtClean="0"/>
              <a:t>unui nivel de semnificație </a:t>
            </a:r>
            <a:r>
              <a:rPr lang="vi-VN" sz="2400" dirty="0" smtClean="0"/>
              <a:t>și testarea valorii </a:t>
            </a:r>
            <a:r>
              <a:rPr lang="vi-VN" sz="2400" b="1" i="1" dirty="0" smtClean="0">
                <a:solidFill>
                  <a:srgbClr val="FF0000"/>
                </a:solidFill>
              </a:rPr>
              <a:t>p</a:t>
            </a:r>
            <a:r>
              <a:rPr lang="vi-VN" sz="2400" dirty="0" smtClean="0"/>
              <a:t> împotriva acestuia, un cercetător poate susține sau respinge cu încredere </a:t>
            </a:r>
            <a:r>
              <a:rPr lang="vi-VN" sz="2400" b="1" i="1" dirty="0" smtClean="0"/>
              <a:t>ipoteza nulă</a:t>
            </a:r>
            <a:r>
              <a:rPr lang="vi-VN" sz="2400" dirty="0" smtClean="0"/>
              <a:t>. </a:t>
            </a:r>
            <a:endParaRPr lang="ro-MO" sz="2400" dirty="0" smtClean="0"/>
          </a:p>
          <a:p>
            <a:r>
              <a:rPr lang="ro-MO" sz="2400" dirty="0"/>
              <a:t>	</a:t>
            </a:r>
            <a:r>
              <a:rPr lang="vi-VN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Nivelul de semnificație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, în termenii cei mai simpli, este </a:t>
            </a:r>
            <a:r>
              <a:rPr lang="vi-VN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probabilitatea pragului de a respinge incorect ipoteza nulă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atunci când este de fapt adevărată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adic</a:t>
            </a:r>
            <a:r>
              <a:rPr lang="ro-MO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ă cu cît am greșit respingând ipoteza nulă</a:t>
            </a:r>
            <a:r>
              <a:rPr lang="vi-VN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o-MO" sz="2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MO" sz="2400" dirty="0"/>
              <a:t>	</a:t>
            </a:r>
            <a:r>
              <a:rPr lang="vi-VN" sz="2400" dirty="0" smtClean="0"/>
              <a:t>Aceasta este, de asemenea, cunoscută sub numele de eroare de </a:t>
            </a:r>
            <a:r>
              <a:rPr lang="vi-VN" sz="2400" b="1" i="1" dirty="0" smtClean="0">
                <a:solidFill>
                  <a:srgbClr val="0000FF"/>
                </a:solidFill>
              </a:rPr>
              <a:t>I</a:t>
            </a:r>
            <a:r>
              <a:rPr lang="ro-MO" sz="2400" b="1" i="1" dirty="0" smtClean="0">
                <a:solidFill>
                  <a:srgbClr val="0000FF"/>
                </a:solidFill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</a:rPr>
              <a:t>tip.</a:t>
            </a:r>
            <a:r>
              <a:rPr lang="vi-VN" sz="2400" dirty="0" smtClean="0"/>
              <a:t> Nivelul de semnificație sau </a:t>
            </a:r>
            <a:r>
              <a:rPr lang="vi-VN" sz="2400" b="1" i="1" dirty="0" smtClean="0">
                <a:solidFill>
                  <a:srgbClr val="0000FF"/>
                </a:solidFill>
              </a:rPr>
              <a:t>alfa</a:t>
            </a:r>
            <a:r>
              <a:rPr lang="vi-VN" sz="2400" dirty="0" smtClean="0"/>
              <a:t> este, prin urmare, asociat cu nivelul general de încredere al testului, ceea ce înseamnă că, cu cât este mai mare valoarea </a:t>
            </a:r>
            <a:r>
              <a:rPr lang="vi-VN" sz="2400" b="1" i="1" dirty="0" smtClean="0">
                <a:solidFill>
                  <a:srgbClr val="0000FF"/>
                </a:solidFill>
              </a:rPr>
              <a:t>alfa</a:t>
            </a:r>
            <a:r>
              <a:rPr lang="vi-VN" sz="2400" dirty="0" smtClean="0"/>
              <a:t>, cu atât este mai mare încrederea în test.</a:t>
            </a:r>
            <a:endParaRPr lang="ro-MO" sz="2400" dirty="0" smtClean="0"/>
          </a:p>
          <a:p>
            <a:r>
              <a:rPr lang="ro-MO" sz="2400" dirty="0" smtClean="0"/>
              <a:t>	</a:t>
            </a:r>
            <a:r>
              <a:rPr lang="vi-VN" sz="2400" dirty="0" smtClean="0"/>
              <a:t>O </a:t>
            </a:r>
            <a:r>
              <a:rPr lang="vi-VN" sz="2400" dirty="0"/>
              <a:t>eroare de </a:t>
            </a:r>
            <a:r>
              <a:rPr lang="vi-VN" sz="2400" b="1" i="1" dirty="0" smtClean="0">
                <a:solidFill>
                  <a:srgbClr val="0000FF"/>
                </a:solidFill>
              </a:rPr>
              <a:t>I</a:t>
            </a:r>
            <a:r>
              <a:rPr lang="ro-MO" sz="2400" b="1" i="1" dirty="0" smtClean="0">
                <a:solidFill>
                  <a:srgbClr val="0000FF"/>
                </a:solidFill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</a:rPr>
              <a:t>tip</a:t>
            </a:r>
            <a:r>
              <a:rPr lang="vi-VN" sz="2400" dirty="0" smtClean="0"/>
              <a:t>, </a:t>
            </a:r>
            <a:r>
              <a:rPr lang="vi-VN" sz="2400" dirty="0"/>
              <a:t>sau o eroare de primul fel, apare atunci când ipoteza nulă este respinsă atunci când în realitate este adevărată. Cu alte cuvinte, o eroare de </a:t>
            </a:r>
            <a:r>
              <a:rPr lang="vi-VN" sz="2400" b="1" i="1" dirty="0" smtClean="0"/>
              <a:t>I</a:t>
            </a:r>
            <a:r>
              <a:rPr lang="ro-MO" sz="2400" b="1" i="1" dirty="0" smtClean="0"/>
              <a:t> </a:t>
            </a:r>
            <a:r>
              <a:rPr lang="vi-VN" sz="2400" b="1" i="1" dirty="0" smtClean="0"/>
              <a:t>tip </a:t>
            </a:r>
            <a:r>
              <a:rPr lang="vi-VN" sz="2400" dirty="0" smtClean="0"/>
              <a:t>este </a:t>
            </a:r>
            <a:r>
              <a:rPr lang="vi-VN" sz="2400" dirty="0"/>
              <a:t>comparabilă cu un fals pozitiv. </a:t>
            </a:r>
            <a:endParaRPr lang="ro-MO" sz="2400" dirty="0" smtClean="0"/>
          </a:p>
          <a:p>
            <a:r>
              <a:rPr lang="ro-MO" dirty="0"/>
              <a:t>	</a:t>
            </a:r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520" y="0"/>
            <a:ext cx="914400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vi-VN" sz="2800" b="1" dirty="0" smtClean="0">
                <a:solidFill>
                  <a:srgbClr val="FF0000"/>
                </a:solidFill>
              </a:rPr>
              <a:t>Ipotezele </a:t>
            </a:r>
            <a:r>
              <a:rPr lang="vi-VN" sz="2800" b="1" dirty="0">
                <a:solidFill>
                  <a:srgbClr val="FF0000"/>
                </a:solidFill>
              </a:rPr>
              <a:t>nule și alternative</a:t>
            </a: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o-MO" sz="2800" b="1" dirty="0" smtClean="0"/>
              <a:t> </a:t>
            </a:r>
            <a:endParaRPr lang="vi-VN" sz="2800" dirty="0"/>
          </a:p>
          <a:p>
            <a:pPr fontAlgn="base"/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endParaRPr lang="en-US" sz="2800" dirty="0" smtClean="0"/>
          </a:p>
          <a:p>
            <a:pPr fontAlgn="base"/>
            <a:r>
              <a:rPr lang="ro-MO" sz="2800" dirty="0" smtClean="0"/>
              <a:t>	</a:t>
            </a:r>
            <a:endParaRPr lang="vi-V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85698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/>
              <a:t>	</a:t>
            </a:r>
            <a:r>
              <a:rPr lang="vi-VN" sz="2800" dirty="0" smtClean="0"/>
              <a:t>Erorile de</a:t>
            </a:r>
            <a:r>
              <a:rPr lang="ro-MO" sz="2800" dirty="0" smtClean="0"/>
              <a:t> </a:t>
            </a:r>
            <a:r>
              <a:rPr lang="vi-VN" sz="2800" b="1" i="1" dirty="0" smtClean="0">
                <a:solidFill>
                  <a:srgbClr val="0000FF"/>
                </a:solidFill>
              </a:rPr>
              <a:t>I </a:t>
            </a:r>
            <a:r>
              <a:rPr lang="vi-VN" sz="2800" b="1" i="1" dirty="0">
                <a:solidFill>
                  <a:srgbClr val="0000FF"/>
                </a:solidFill>
              </a:rPr>
              <a:t>tip </a:t>
            </a:r>
            <a:r>
              <a:rPr lang="vi-VN" sz="2800" dirty="0" smtClean="0"/>
              <a:t>sunt </a:t>
            </a:r>
            <a:r>
              <a:rPr lang="vi-VN" sz="2800" dirty="0"/>
              <a:t>controlate prin definirea unui nivel adecvat de semnificație. </a:t>
            </a:r>
            <a:endParaRPr lang="ro-MO" sz="2800" dirty="0" smtClean="0"/>
          </a:p>
          <a:p>
            <a:r>
              <a:rPr lang="ro-MO" sz="2800" dirty="0" smtClean="0"/>
              <a:t>	</a:t>
            </a:r>
            <a:r>
              <a:rPr lang="vi-VN" sz="2800" dirty="0" smtClean="0"/>
              <a:t>Cea </a:t>
            </a:r>
            <a:r>
              <a:rPr lang="vi-VN" sz="2800" dirty="0"/>
              <a:t>mai bună practică în testarea științifică a ipotezelor necesită </a:t>
            </a:r>
            <a:r>
              <a:rPr lang="vi-VN" sz="2800" b="1" i="1" dirty="0"/>
              <a:t>selectarea unui nivel de semnificație înainte de a începe chiar colectarea datelor.</a:t>
            </a:r>
            <a:r>
              <a:rPr lang="vi-VN" sz="2800" dirty="0"/>
              <a:t> </a:t>
            </a:r>
            <a:endParaRPr lang="ro-MO" sz="2800" dirty="0" smtClean="0"/>
          </a:p>
          <a:p>
            <a:r>
              <a:rPr lang="ro-MO" sz="2800" dirty="0" smtClean="0"/>
              <a:t>	</a:t>
            </a:r>
            <a:r>
              <a:rPr lang="vi-VN" sz="2800" b="1" i="1" dirty="0" smtClean="0">
                <a:solidFill>
                  <a:srgbClr val="0000FF"/>
                </a:solidFill>
              </a:rPr>
              <a:t>Cel </a:t>
            </a:r>
            <a:r>
              <a:rPr lang="vi-VN" sz="2800" b="1" i="1" dirty="0">
                <a:solidFill>
                  <a:srgbClr val="0000FF"/>
                </a:solidFill>
              </a:rPr>
              <a:t>mai frecvent nivel de semnificație este 0,05 </a:t>
            </a:r>
            <a:r>
              <a:rPr lang="vi-VN" sz="2800" dirty="0"/>
              <a:t>(sau 5%), ceea ce înseamnă că există o probabilitate de 5% ca testul să sufere o eroare de </a:t>
            </a:r>
            <a:r>
              <a:rPr lang="vi-VN" sz="2800" b="1" i="1" dirty="0" smtClean="0">
                <a:solidFill>
                  <a:srgbClr val="0000FF"/>
                </a:solidFill>
              </a:rPr>
              <a:t>I</a:t>
            </a:r>
            <a:r>
              <a:rPr lang="ro-MO" sz="2800" b="1" i="1" dirty="0" smtClean="0">
                <a:solidFill>
                  <a:srgbClr val="0000FF"/>
                </a:solidFill>
              </a:rPr>
              <a:t> </a:t>
            </a:r>
            <a:r>
              <a:rPr lang="vi-VN" sz="2800" b="1" i="1" dirty="0" smtClean="0">
                <a:solidFill>
                  <a:srgbClr val="0000FF"/>
                </a:solidFill>
              </a:rPr>
              <a:t>tip </a:t>
            </a:r>
            <a:r>
              <a:rPr lang="vi-VN" sz="2800" dirty="0" smtClean="0"/>
              <a:t>prin </a:t>
            </a:r>
            <a:r>
              <a:rPr lang="vi-VN" sz="2800" dirty="0"/>
              <a:t>respingerea unei ipoteze adevărate nule. </a:t>
            </a:r>
            <a:endParaRPr lang="ro-MO" sz="2800" dirty="0" smtClean="0"/>
          </a:p>
          <a:p>
            <a:r>
              <a:rPr lang="ro-MO" sz="2800" dirty="0"/>
              <a:t>	</a:t>
            </a:r>
            <a:r>
              <a:rPr lang="vi-VN" sz="2800" dirty="0" smtClean="0"/>
              <a:t>În </a:t>
            </a:r>
            <a:r>
              <a:rPr lang="vi-VN" sz="2800" dirty="0"/>
              <a:t>schimb, acest nivel de semnificație se traduce printr-un nivel de încredere de 95% , ceea ce înseamnă că peste o serie de </a:t>
            </a:r>
            <a:r>
              <a:rPr lang="vi-VN" sz="2800" b="1" i="1" dirty="0"/>
              <a:t>teste de ipoteză</a:t>
            </a:r>
            <a:r>
              <a:rPr lang="vi-VN" sz="2800" dirty="0"/>
              <a:t>, 95% nu va duce la o eroare de</a:t>
            </a:r>
            <a:r>
              <a:rPr lang="vi-VN" sz="2800" b="1" i="1" dirty="0">
                <a:solidFill>
                  <a:srgbClr val="0000FF"/>
                </a:solidFill>
              </a:rPr>
              <a:t> </a:t>
            </a:r>
            <a:r>
              <a:rPr lang="vi-VN" sz="2800" b="1" i="1" dirty="0" smtClean="0">
                <a:solidFill>
                  <a:srgbClr val="0000FF"/>
                </a:solidFill>
              </a:rPr>
              <a:t>I</a:t>
            </a:r>
            <a:r>
              <a:rPr lang="ro-MO" sz="2800" b="1" i="1" dirty="0" smtClean="0">
                <a:solidFill>
                  <a:srgbClr val="0000FF"/>
                </a:solidFill>
              </a:rPr>
              <a:t> </a:t>
            </a:r>
            <a:r>
              <a:rPr lang="vi-VN" sz="2800" b="1" i="1" dirty="0" smtClean="0">
                <a:solidFill>
                  <a:srgbClr val="0000FF"/>
                </a:solidFill>
              </a:rPr>
              <a:t>tip.</a:t>
            </a:r>
            <a:endParaRPr lang="en-US" sz="2800" b="1" i="1" dirty="0" smtClean="0">
              <a:solidFill>
                <a:srgbClr val="0000FF"/>
              </a:solidFill>
            </a:endParaRPr>
          </a:p>
          <a:p>
            <a:endParaRPr lang="ro-MO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1520" y="1412776"/>
            <a:ext cx="8712968" cy="2744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lang="it-IT" sz="2400" dirty="0" smtClean="0">
                <a:latin typeface="Arial"/>
                <a:cs typeface="Arial"/>
              </a:rPr>
              <a:t>»</a:t>
            </a:r>
            <a:r>
              <a:rPr lang="it-IT" sz="2400" spc="-201" dirty="0" smtClean="0">
                <a:latin typeface="Arial"/>
                <a:cs typeface="Arial"/>
              </a:rPr>
              <a:t> </a:t>
            </a:r>
            <a:r>
              <a:rPr lang="it-IT" sz="2800" b="1" i="1" spc="-55" dirty="0">
                <a:solidFill>
                  <a:srgbClr val="FF0000"/>
                </a:solidFill>
                <a:cs typeface="Calibri"/>
              </a:rPr>
              <a:t>Test</a:t>
            </a:r>
            <a:r>
              <a:rPr lang="it-IT" sz="2800" b="1" i="1" spc="51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800" b="1" i="1" spc="-15" dirty="0">
                <a:solidFill>
                  <a:srgbClr val="FF0000"/>
                </a:solidFill>
                <a:cs typeface="Calibri"/>
              </a:rPr>
              <a:t>statistic</a:t>
            </a:r>
            <a:r>
              <a:rPr lang="it-IT" sz="2800" b="1" i="1" spc="486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800" dirty="0">
                <a:cs typeface="Calibri"/>
              </a:rPr>
              <a:t>=</a:t>
            </a:r>
            <a:r>
              <a:rPr lang="it-IT" sz="2800" spc="461" dirty="0">
                <a:cs typeface="Calibri"/>
              </a:rPr>
              <a:t> </a:t>
            </a:r>
            <a:r>
              <a:rPr lang="it-IT" sz="2800" dirty="0">
                <a:cs typeface="Calibri"/>
              </a:rPr>
              <a:t>metodă</a:t>
            </a:r>
            <a:r>
              <a:rPr lang="it-IT" sz="2800" spc="471" dirty="0">
                <a:cs typeface="Calibri"/>
              </a:rPr>
              <a:t> </a:t>
            </a:r>
            <a:r>
              <a:rPr lang="it-IT" sz="2800" dirty="0" smtClean="0">
                <a:cs typeface="Calibri"/>
              </a:rPr>
              <a:t>a</a:t>
            </a:r>
            <a:r>
              <a:rPr lang="ro-MO" sz="2800" dirty="0" smtClean="0">
                <a:cs typeface="Calibri"/>
              </a:rPr>
              <a:t> unei</a:t>
            </a:r>
            <a:r>
              <a:rPr lang="it-IT" sz="2800" spc="467" dirty="0" smtClean="0">
                <a:cs typeface="Calibri"/>
              </a:rPr>
              <a:t> </a:t>
            </a:r>
            <a:r>
              <a:rPr lang="it-IT" sz="2800" dirty="0" smtClean="0">
                <a:cs typeface="Calibri"/>
              </a:rPr>
              <a:t>decizii</a:t>
            </a:r>
            <a:r>
              <a:rPr lang="it-IT" sz="2800" spc="457" dirty="0" smtClean="0">
                <a:cs typeface="Calibri"/>
              </a:rPr>
              <a:t> </a:t>
            </a:r>
            <a:r>
              <a:rPr lang="it-IT" sz="2800" dirty="0" smtClean="0">
                <a:cs typeface="Calibri"/>
              </a:rPr>
              <a:t>prin</a:t>
            </a:r>
            <a:r>
              <a:rPr lang="it-IT" sz="2800" spc="469" dirty="0" smtClean="0">
                <a:cs typeface="Calibri"/>
              </a:rPr>
              <a:t> </a:t>
            </a:r>
            <a:r>
              <a:rPr lang="it-IT" sz="2800" dirty="0" smtClean="0">
                <a:cs typeface="Calibri"/>
              </a:rPr>
              <a:t>utilizarea</a:t>
            </a:r>
            <a:r>
              <a:rPr lang="ro-MO" sz="2800" dirty="0" smtClean="0">
                <a:cs typeface="Calibri"/>
              </a:rPr>
              <a:t> </a:t>
            </a:r>
            <a:r>
              <a:rPr sz="2800" dirty="0" err="1" smtClean="0">
                <a:latin typeface="Calibri"/>
                <a:cs typeface="Calibri"/>
              </a:rPr>
              <a:t>datelor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experimentale.</a:t>
            </a:r>
          </a:p>
          <a:p>
            <a:pPr marL="0" marR="0">
              <a:lnSpc>
                <a:spcPts val="2929"/>
              </a:lnSpc>
              <a:spcBef>
                <a:spcPts val="576"/>
              </a:spcBef>
              <a:spcAft>
                <a:spcPts val="0"/>
              </a:spcAft>
            </a:pPr>
            <a:r>
              <a:rPr sz="2800" dirty="0">
                <a:latin typeface="Arial"/>
                <a:cs typeface="Arial"/>
              </a:rPr>
              <a:t>»</a:t>
            </a:r>
            <a:r>
              <a:rPr sz="2800" spc="-201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rezultat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numeşte</a:t>
            </a:r>
            <a:r>
              <a:rPr sz="2800" spc="28" dirty="0"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semnificativ</a:t>
            </a:r>
            <a:r>
              <a:rPr sz="2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statistic</a:t>
            </a:r>
            <a:r>
              <a:rPr sz="2800" b="1" i="1" spc="2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dacă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 err="1">
                <a:latin typeface="Calibri"/>
                <a:cs typeface="Calibri"/>
              </a:rPr>
              <a:t>este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 err="1" smtClean="0">
                <a:latin typeface="Calibri"/>
                <a:cs typeface="Calibri"/>
              </a:rPr>
              <a:t>puţin</a:t>
            </a:r>
            <a:r>
              <a:rPr lang="ro-MO" sz="2800" dirty="0" smtClean="0">
                <a:latin typeface="Calibri"/>
                <a:cs typeface="Calibri"/>
              </a:rPr>
              <a:t> </a:t>
            </a:r>
            <a:r>
              <a:rPr sz="2800" dirty="0" err="1" smtClean="0">
                <a:latin typeface="Calibri"/>
                <a:cs typeface="Calibri"/>
              </a:rPr>
              <a:t>probabil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să</a:t>
            </a:r>
            <a:r>
              <a:rPr sz="2800" spc="-10" dirty="0">
                <a:latin typeface="Calibri"/>
                <a:cs typeface="Calibri"/>
              </a:rPr>
              <a:t> apară</a:t>
            </a:r>
            <a:r>
              <a:rPr sz="2800" spc="12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datorită</a:t>
            </a:r>
            <a:r>
              <a:rPr sz="2800" spc="-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întâmplării</a:t>
            </a:r>
          </a:p>
          <a:p>
            <a:pPr marL="0" marR="0">
              <a:lnSpc>
                <a:spcPts val="2932"/>
              </a:lnSpc>
              <a:spcBef>
                <a:spcPts val="527"/>
              </a:spcBef>
              <a:spcAft>
                <a:spcPts val="0"/>
              </a:spcAft>
            </a:pPr>
            <a:r>
              <a:rPr sz="2800" dirty="0">
                <a:latin typeface="Arial"/>
                <a:cs typeface="Arial"/>
              </a:rPr>
              <a:t>»</a:t>
            </a:r>
            <a:r>
              <a:rPr sz="2800" spc="-201" dirty="0">
                <a:latin typeface="Arial"/>
                <a:cs typeface="Arial"/>
              </a:rPr>
              <a:t> </a:t>
            </a:r>
            <a:r>
              <a:rPr sz="2800" b="1" i="1" spc="-14" dirty="0">
                <a:solidFill>
                  <a:srgbClr val="FF0000"/>
                </a:solidFill>
                <a:latin typeface="Calibri"/>
                <a:cs typeface="Calibri"/>
              </a:rPr>
              <a:t>Ipoteza</a:t>
            </a:r>
            <a:r>
              <a:rPr sz="2800" b="1" i="1" spc="207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statistică</a:t>
            </a:r>
            <a:r>
              <a:rPr sz="2800" b="1" i="1" spc="207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20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asumpţie</a:t>
            </a:r>
            <a:r>
              <a:rPr sz="2800" spc="2051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asupra</a:t>
            </a:r>
            <a:r>
              <a:rPr sz="2800" spc="2075" dirty="0">
                <a:latin typeface="Calibri"/>
                <a:cs typeface="Calibri"/>
              </a:rPr>
              <a:t> </a:t>
            </a:r>
            <a:r>
              <a:rPr sz="2800" dirty="0" err="1" smtClean="0">
                <a:latin typeface="Calibri"/>
                <a:cs typeface="Calibri"/>
              </a:rPr>
              <a:t>parametrului</a:t>
            </a:r>
            <a:r>
              <a:rPr lang="ro-MO" sz="2800" dirty="0" smtClean="0">
                <a:latin typeface="Calibri"/>
                <a:cs typeface="Calibri"/>
              </a:rPr>
              <a:t> </a:t>
            </a:r>
            <a:r>
              <a:rPr sz="2800" dirty="0" err="1" smtClean="0">
                <a:latin typeface="Calibri"/>
                <a:cs typeface="Calibri"/>
              </a:rPr>
              <a:t>populaţiei</a:t>
            </a:r>
            <a:r>
              <a:rPr sz="2800" dirty="0">
                <a:latin typeface="Calibri"/>
                <a:cs typeface="Calibri"/>
              </a:rPr>
              <a:t>. Această</a:t>
            </a:r>
            <a:r>
              <a:rPr sz="2800" spc="-2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asumpţie </a:t>
            </a:r>
            <a:r>
              <a:rPr sz="2800" spc="-12" dirty="0">
                <a:latin typeface="Calibri"/>
                <a:cs typeface="Calibri"/>
              </a:rPr>
              <a:t>poate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sau nu să fie </a:t>
            </a:r>
            <a:r>
              <a:rPr sz="2800" spc="-14" dirty="0" err="1">
                <a:latin typeface="Calibri"/>
                <a:cs typeface="Calibri"/>
              </a:rPr>
              <a:t>adevărată</a:t>
            </a:r>
            <a:r>
              <a:rPr sz="240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592" y="404664"/>
            <a:ext cx="1915667" cy="483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lang="ro-MO" sz="3200" b="1" dirty="0" smtClean="0">
                <a:solidFill>
                  <a:srgbClr val="4D5B6B"/>
                </a:solidFill>
                <a:latin typeface="Calibri"/>
                <a:cs typeface="Calibri"/>
              </a:rPr>
              <a:t>Retinem...</a:t>
            </a:r>
            <a:endParaRPr sz="3200" b="1" dirty="0">
              <a:solidFill>
                <a:srgbClr val="4D5B6B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1494" y="1792796"/>
            <a:ext cx="3924612" cy="1111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5" dirty="0">
                <a:solidFill>
                  <a:srgbClr val="4D5B6B"/>
                </a:solidFill>
                <a:latin typeface="Corbel"/>
                <a:cs typeface="Corbel"/>
              </a:rPr>
              <a:t>Populaţia</a:t>
            </a:r>
            <a:r>
              <a:rPr sz="2800" b="1" dirty="0">
                <a:solidFill>
                  <a:srgbClr val="4D5B6B"/>
                </a:solidFill>
                <a:latin typeface="Corbel"/>
                <a:cs typeface="Corbel"/>
              </a:rPr>
              <a:t>:</a:t>
            </a:r>
          </a:p>
          <a:p>
            <a:pPr marL="680085" marR="0">
              <a:lnSpc>
                <a:spcPts val="3413"/>
              </a:lnSpc>
              <a:spcBef>
                <a:spcPts val="1676"/>
              </a:spcBef>
              <a:spcAft>
                <a:spcPts val="0"/>
              </a:spcAft>
            </a:pPr>
            <a:r>
              <a:rPr sz="2800" spc="-18" dirty="0">
                <a:solidFill>
                  <a:srgbClr val="4D5B6B"/>
                </a:solidFill>
                <a:latin typeface="Corbel"/>
                <a:cs typeface="Corbel"/>
              </a:rPr>
              <a:t>Totalitatea</a:t>
            </a:r>
            <a:r>
              <a:rPr sz="2800" spc="49" dirty="0">
                <a:solidFill>
                  <a:srgbClr val="4D5B6B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4D5B6B"/>
                </a:solidFill>
                <a:latin typeface="Corbel"/>
                <a:cs typeface="Corbel"/>
              </a:rPr>
              <a:t>indivizilor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1494" y="3713580"/>
            <a:ext cx="3719714" cy="1111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D5B6B"/>
                </a:solidFill>
                <a:latin typeface="Corbel"/>
                <a:cs typeface="Corbel"/>
              </a:rPr>
              <a:t>Eşantionul:</a:t>
            </a:r>
          </a:p>
          <a:p>
            <a:pPr marL="680085" marR="0">
              <a:lnSpc>
                <a:spcPts val="3413"/>
              </a:lnSpc>
              <a:spcBef>
                <a:spcPts val="1676"/>
              </a:spcBef>
              <a:spcAft>
                <a:spcPts val="0"/>
              </a:spcAft>
            </a:pPr>
            <a:r>
              <a:rPr sz="2800" dirty="0">
                <a:solidFill>
                  <a:srgbClr val="4D5B6B"/>
                </a:solidFill>
                <a:latin typeface="Corbel"/>
                <a:cs typeface="Corbel"/>
              </a:rPr>
              <a:t>Subset</a:t>
            </a:r>
            <a:r>
              <a:rPr sz="2800" spc="10" dirty="0">
                <a:solidFill>
                  <a:srgbClr val="4D5B6B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4D5B6B"/>
                </a:solidFill>
                <a:latin typeface="Corbel"/>
                <a:cs typeface="Corbel"/>
              </a:rPr>
              <a:t>al populaţiei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9764" y="584282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A79D99"/>
                </a:solidFill>
                <a:latin typeface="Arial"/>
                <a:cs typeface="Arial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7732" y="153605"/>
            <a:ext cx="1698947" cy="40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Eșantionul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2617" y="296503"/>
            <a:ext cx="1533817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Populația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1971" y="629369"/>
            <a:ext cx="2430707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Statistica (m, 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0211" y="772244"/>
            <a:ext cx="2660085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Parametrul (μ, σ)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43502" y="1120100"/>
            <a:ext cx="1854222" cy="425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4D5B6B"/>
                </a:solidFill>
                <a:latin typeface="Cambria"/>
                <a:cs typeface="Cambria"/>
              </a:rPr>
              <a:t>Eșantionare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986" y="2386178"/>
            <a:ext cx="1424111" cy="64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D5B6B"/>
                </a:solidFill>
                <a:latin typeface="Cambria"/>
                <a:cs typeface="Cambria"/>
              </a:rPr>
              <a:t>Statistică</a:t>
            </a:r>
          </a:p>
          <a:p>
            <a:pPr marL="68580" marR="0">
              <a:lnSpc>
                <a:spcPts val="2349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4D5B6B"/>
                </a:solidFill>
                <a:latin typeface="Cambria"/>
                <a:cs typeface="Cambria"/>
              </a:rPr>
              <a:t>descriptivă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75988" y="2642210"/>
            <a:ext cx="1571331" cy="33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D5B6B"/>
                </a:solidFill>
                <a:latin typeface="Cambria"/>
                <a:cs typeface="Cambria"/>
              </a:rPr>
              <a:t>Probabilitate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75990" y="4473626"/>
            <a:ext cx="3417561" cy="42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5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9933FF"/>
                </a:solidFill>
                <a:latin typeface="Cambria"/>
                <a:cs typeface="Cambria"/>
              </a:rPr>
              <a:t>Statistica inferențială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345292"/>
            <a:ext cx="7230614" cy="3337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Concepte de bază:</a:t>
            </a:r>
          </a:p>
          <a:p>
            <a:pPr marL="0" marR="0">
              <a:lnSpc>
                <a:spcPts val="2929"/>
              </a:lnSpc>
              <a:spcBef>
                <a:spcPts val="57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 estimează parametrul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populației.</a:t>
            </a:r>
          </a:p>
          <a:p>
            <a:pPr marL="0" marR="0">
              <a:lnSpc>
                <a:spcPts val="2929"/>
              </a:lnSpc>
              <a:spcBef>
                <a:spcPts val="52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2400" u="sng" spc="-15" dirty="0">
                <a:solidFill>
                  <a:srgbClr val="000000"/>
                </a:solidFill>
                <a:latin typeface="Calibri"/>
                <a:cs typeface="Calibri"/>
              </a:rPr>
              <a:t>ipoteze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 statistice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ipoteza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nulă și respectiv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ipoteza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alternativă.</a:t>
            </a:r>
          </a:p>
          <a:p>
            <a:pPr marL="401116" marR="0">
              <a:lnSpc>
                <a:spcPts val="2932"/>
              </a:lnSpc>
              <a:spcBef>
                <a:spcPts val="577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˃</a:t>
            </a:r>
            <a:r>
              <a:rPr sz="2400" spc="2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Presupunem </a:t>
            </a:r>
            <a:r>
              <a:rPr sz="2400" spc="-23" dirty="0">
                <a:solidFill>
                  <a:srgbClr val="FF0000"/>
                </a:solidFill>
                <a:latin typeface="Calibri"/>
                <a:cs typeface="Calibri"/>
              </a:rPr>
              <a:t>că</a:t>
            </a:r>
            <a:r>
              <a:rPr sz="2400" spc="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FF0000"/>
                </a:solidFill>
                <a:latin typeface="Calibri"/>
                <a:cs typeface="Calibri"/>
              </a:rPr>
              <a:t>ipoteza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nulă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este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FF0000"/>
                </a:solidFill>
                <a:latin typeface="Calibri"/>
                <a:cs typeface="Calibri"/>
              </a:rPr>
              <a:t>adevărată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2929"/>
              </a:lnSpc>
              <a:spcBef>
                <a:spcPts val="5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Scopul </a:t>
            </a: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este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 de a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determina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dacă </a:t>
            </a: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există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 suficiente </a:t>
            </a:r>
            <a:r>
              <a:rPr sz="2400" b="1" spc="-11" dirty="0">
                <a:solidFill>
                  <a:srgbClr val="000000"/>
                </a:solidFill>
                <a:latin typeface="Calibri"/>
                <a:cs typeface="Calibri"/>
              </a:rPr>
              <a:t>dovezi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pentru a deduce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8" dirty="0">
                <a:solidFill>
                  <a:srgbClr val="000000"/>
                </a:solidFill>
                <a:latin typeface="Calibri"/>
                <a:cs typeface="Calibri"/>
              </a:rPr>
              <a:t>că</a:t>
            </a:r>
            <a:r>
              <a:rPr sz="24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4" dirty="0">
                <a:solidFill>
                  <a:srgbClr val="000000"/>
                </a:solidFill>
                <a:latin typeface="Calibri"/>
                <a:cs typeface="Calibri"/>
              </a:rPr>
              <a:t>ipoteza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 alternativă </a:t>
            </a: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este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adevărată</a:t>
            </a:r>
          </a:p>
          <a:p>
            <a:pPr marL="0" marR="0">
              <a:lnSpc>
                <a:spcPts val="2932"/>
              </a:lnSpc>
              <a:spcBef>
                <a:spcPts val="57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2 decizii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posibile: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9756" y="3711174"/>
            <a:ext cx="7400383" cy="1946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F5F5F"/>
                </a:solidFill>
                <a:latin typeface="Arial"/>
                <a:cs typeface="Arial"/>
              </a:rPr>
              <a:t>˃</a:t>
            </a:r>
            <a:r>
              <a:rPr sz="2400" spc="213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Concluzionăm </a:t>
            </a:r>
            <a:r>
              <a:rPr sz="2400" spc="-18" dirty="0">
                <a:solidFill>
                  <a:srgbClr val="5F5F5F"/>
                </a:solidFill>
                <a:latin typeface="Calibri"/>
                <a:cs typeface="Calibri"/>
              </a:rPr>
              <a:t>că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există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suficiente evidențe</a:t>
            </a:r>
            <a:r>
              <a:rPr sz="2400" spc="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care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să</a:t>
            </a:r>
          </a:p>
          <a:p>
            <a:pPr marL="533349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susțină </a:t>
            </a:r>
            <a:r>
              <a:rPr sz="2400" spc="-14" dirty="0">
                <a:solidFill>
                  <a:srgbClr val="5F5F5F"/>
                </a:solidFill>
                <a:latin typeface="Calibri"/>
                <a:cs typeface="Calibri"/>
              </a:rPr>
              <a:t>ipoteza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alternativă </a:t>
            </a:r>
            <a:r>
              <a:rPr sz="2400" dirty="0">
                <a:solidFill>
                  <a:srgbClr val="5F5F5F"/>
                </a:solidFill>
                <a:latin typeface="SJGEND+Wingdings"/>
                <a:cs typeface="SJGEND+Wingdings"/>
              </a:rPr>
              <a:t></a:t>
            </a:r>
            <a:r>
              <a:rPr sz="2400" spc="-66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respingem</a:t>
            </a:r>
            <a:r>
              <a:rPr sz="2400" spc="1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5F5F5F"/>
                </a:solidFill>
                <a:latin typeface="Calibri"/>
                <a:cs typeface="Calibri"/>
              </a:rPr>
              <a:t>ipoteza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nulă</a:t>
            </a:r>
          </a:p>
          <a:p>
            <a:pPr marL="0" marR="0">
              <a:lnSpc>
                <a:spcPts val="2932"/>
              </a:lnSpc>
              <a:spcBef>
                <a:spcPts val="553"/>
              </a:spcBef>
              <a:spcAft>
                <a:spcPts val="0"/>
              </a:spcAft>
            </a:pPr>
            <a:r>
              <a:rPr sz="2400" dirty="0">
                <a:solidFill>
                  <a:srgbClr val="5F5F5F"/>
                </a:solidFill>
                <a:latin typeface="Arial"/>
                <a:cs typeface="Arial"/>
              </a:rPr>
              <a:t>˃</a:t>
            </a:r>
            <a:r>
              <a:rPr sz="2400" spc="213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Concluzionăm</a:t>
            </a:r>
            <a:r>
              <a:rPr sz="2400" spc="-1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5F5F5F"/>
                </a:solidFill>
                <a:latin typeface="Calibri"/>
                <a:cs typeface="Calibri"/>
              </a:rPr>
              <a:t>că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NU </a:t>
            </a: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există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suficiente evidențe</a:t>
            </a:r>
            <a:r>
              <a:rPr sz="2400" spc="18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care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să</a:t>
            </a:r>
          </a:p>
          <a:p>
            <a:pPr marL="533349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susțină </a:t>
            </a:r>
            <a:r>
              <a:rPr sz="2400" spc="-14" dirty="0">
                <a:solidFill>
                  <a:srgbClr val="5F5F5F"/>
                </a:solidFill>
                <a:latin typeface="Calibri"/>
                <a:cs typeface="Calibri"/>
              </a:rPr>
              <a:t>ipoteza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alternativă </a:t>
            </a:r>
            <a:r>
              <a:rPr sz="2400" dirty="0">
                <a:solidFill>
                  <a:srgbClr val="5F5F5F"/>
                </a:solidFill>
                <a:latin typeface="SJGEND+Wingdings"/>
                <a:cs typeface="SJGEND+Wingdings"/>
              </a:rPr>
              <a:t></a:t>
            </a:r>
            <a:r>
              <a:rPr sz="2400" spc="-66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5F5F5F"/>
                </a:solidFill>
                <a:latin typeface="Calibri"/>
                <a:cs typeface="Calibri"/>
              </a:rPr>
              <a:t>ipoteza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 nulă nu se </a:t>
            </a:r>
            <a:r>
              <a:rPr sz="2400" spc="-14" dirty="0">
                <a:solidFill>
                  <a:srgbClr val="5F5F5F"/>
                </a:solidFill>
                <a:latin typeface="Calibri"/>
                <a:cs typeface="Calibri"/>
              </a:rPr>
              <a:t>poate</a:t>
            </a:r>
          </a:p>
          <a:p>
            <a:pPr marL="533348" marR="0">
              <a:lnSpc>
                <a:spcPts val="28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respinge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117334"/>
            <a:ext cx="711095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000" spc="10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Cele două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ipoteze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 numesc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0000"/>
                </a:solidFill>
                <a:latin typeface="Calibri"/>
                <a:cs typeface="Calibri"/>
              </a:rPr>
              <a:t>ipoteza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 nulă</a:t>
            </a:r>
            <a:r>
              <a:rPr sz="2000" b="1" i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(H</a:t>
            </a:r>
            <a:r>
              <a:rPr sz="2000" b="1" i="1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respectiv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0000"/>
                </a:solidFill>
                <a:latin typeface="Calibri"/>
                <a:cs typeface="Calibri"/>
              </a:rPr>
              <a:t>ipoteza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7769" y="261079"/>
            <a:ext cx="238138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40" y="421844"/>
            <a:ext cx="2195327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alternativă</a:t>
            </a:r>
            <a:r>
              <a:rPr sz="2000" b="1" i="1" spc="4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(H</a:t>
            </a:r>
            <a:r>
              <a:rPr sz="2000" b="1" i="1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/H</a:t>
            </a:r>
            <a:r>
              <a:rPr sz="2000" b="1" i="1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9698" y="566132"/>
            <a:ext cx="241690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69362" y="566132"/>
            <a:ext cx="238138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1153908"/>
            <a:ext cx="7529931" cy="349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000" spc="10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Ipoteza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nulă (H</a:t>
            </a:r>
            <a:r>
              <a:rPr sz="20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sz="2000" spc="-28" dirty="0">
                <a:solidFill>
                  <a:srgbClr val="000000"/>
                </a:solidFill>
                <a:latin typeface="Calibri"/>
                <a:cs typeface="Calibri"/>
              </a:rPr>
              <a:t>va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afirma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întotdeauna că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parametrul</a:t>
            </a:r>
            <a:r>
              <a:rPr sz="2000" b="1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populației</a:t>
            </a:r>
            <a:r>
              <a:rPr sz="2000" b="1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000000"/>
                </a:solidFill>
                <a:latin typeface="Calibri"/>
                <a:cs typeface="Calibri"/>
              </a:rPr>
              <a:t>nu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46274" y="1297652"/>
            <a:ext cx="238138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1539" y="1458708"/>
            <a:ext cx="69211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u="sng" spc="-10" dirty="0">
                <a:solidFill>
                  <a:srgbClr val="000000"/>
                </a:solidFill>
                <a:latin typeface="Calibri"/>
                <a:cs typeface="Calibri"/>
              </a:rPr>
              <a:t>este</a:t>
            </a:r>
            <a:r>
              <a:rPr sz="2000" b="1" i="1" u="sng" dirty="0">
                <a:solidFill>
                  <a:srgbClr val="000000"/>
                </a:solidFill>
                <a:latin typeface="Calibri"/>
                <a:cs typeface="Calibri"/>
              </a:rPr>
              <a:t> semnificativ</a:t>
            </a:r>
            <a:r>
              <a:rPr sz="2000" b="1" i="1" u="sng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u="sng" dirty="0">
                <a:solidFill>
                  <a:srgbClr val="000000"/>
                </a:solidFill>
                <a:latin typeface="Calibri"/>
                <a:cs typeface="Calibri"/>
              </a:rPr>
              <a:t>diferit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 (simbol</a:t>
            </a:r>
            <a:r>
              <a:rPr sz="2000" b="1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'=') </a:t>
            </a:r>
            <a:r>
              <a:rPr sz="2000" b="1" i="1" spc="-10" dirty="0">
                <a:solidFill>
                  <a:srgbClr val="000000"/>
                </a:solidFill>
                <a:latin typeface="Calibri"/>
                <a:cs typeface="Calibri"/>
              </a:rPr>
              <a:t>față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 de</a:t>
            </a:r>
            <a:r>
              <a:rPr sz="2000" b="1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o valoare</a:t>
            </a:r>
            <a:r>
              <a:rPr sz="2000" b="1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 err="1">
                <a:solidFill>
                  <a:srgbClr val="000000"/>
                </a:solidFill>
                <a:latin typeface="Calibri"/>
                <a:cs typeface="Calibri"/>
              </a:rPr>
              <a:t>specificată</a:t>
            </a:r>
            <a:r>
              <a:rPr sz="2000" b="1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ro-MO" sz="2000" b="1" i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ro-MO" sz="2000" b="1" i="1" dirty="0" smtClean="0">
                <a:solidFill>
                  <a:srgbClr val="0000FF"/>
                </a:solidFill>
                <a:latin typeface="Calibri"/>
                <a:cs typeface="Calibri"/>
              </a:rPr>
              <a:t>De exemplu:</a:t>
            </a:r>
          </a:p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endParaRPr sz="2000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163" y="2463650"/>
            <a:ext cx="7336192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0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: Mediile colesterolului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nu sunt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semnificativ</a:t>
            </a:r>
            <a:r>
              <a:rPr sz="2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diferite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 grupul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caz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6120" y="2607684"/>
            <a:ext cx="238138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87624" y="2768740"/>
            <a:ext cx="15841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și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o-MO" sz="2000" dirty="0" smtClean="0">
                <a:solidFill>
                  <a:srgbClr val="000000"/>
                </a:solidFill>
                <a:latin typeface="Calibri"/>
                <a:cs typeface="Calibri"/>
              </a:rPr>
              <a:t>probă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163" y="3134500"/>
            <a:ext cx="740326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000" spc="6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(test</a:t>
            </a:r>
            <a:r>
              <a:rPr sz="2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bilateral):</a:t>
            </a:r>
            <a:r>
              <a:rPr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Mediile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colesterolului</a:t>
            </a:r>
            <a:r>
              <a:rPr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sunt semnificativ</a:t>
            </a:r>
            <a:r>
              <a:rPr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diferite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46120" y="3278244"/>
            <a:ext cx="250280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87624" y="3439300"/>
            <a:ext cx="21947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grupul</a:t>
            </a:r>
            <a:r>
              <a:rPr sz="2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caz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și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o-MO" sz="2000" dirty="0" smtClean="0">
                <a:solidFill>
                  <a:srgbClr val="000000"/>
                </a:solidFill>
                <a:latin typeface="Calibri"/>
                <a:cs typeface="Calibri"/>
              </a:rPr>
              <a:t>probă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163" y="3805024"/>
            <a:ext cx="6780662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000" spc="6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(test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unilateral: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‘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&lt;‘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): Media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colesterolului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 grupul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caz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este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46120" y="3949058"/>
            <a:ext cx="250280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87624" y="4110114"/>
            <a:ext cx="704012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semnificativ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mai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mică</a:t>
            </a:r>
            <a:r>
              <a:rPr sz="2000" b="1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comparativ cu media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colesterolului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 grupul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87624" y="4414914"/>
            <a:ext cx="8745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ro-MO" sz="2000" dirty="0" smtClean="0">
                <a:solidFill>
                  <a:srgbClr val="000000"/>
                </a:solidFill>
                <a:latin typeface="Calibri"/>
                <a:cs typeface="Calibri"/>
              </a:rPr>
              <a:t>probă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1163" y="4780674"/>
            <a:ext cx="677924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000" spc="6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(test</a:t>
            </a:r>
            <a:r>
              <a:rPr sz="2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unilateral:</a:t>
            </a:r>
            <a:r>
              <a:rPr sz="2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‘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&gt;’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): Media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colesterolului</a:t>
            </a:r>
            <a:r>
              <a:rPr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 grupul</a:t>
            </a:r>
            <a:r>
              <a:rPr sz="20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caz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este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46120" y="4924418"/>
            <a:ext cx="250280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87624" y="5085184"/>
            <a:ext cx="7089794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semnificativ</a:t>
            </a:r>
            <a:r>
              <a:rPr sz="2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mai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mare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comparativ cu media colesterolului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grupul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87624" y="5390655"/>
            <a:ext cx="8745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ro-MO" sz="2000" dirty="0" smtClean="0">
                <a:solidFill>
                  <a:srgbClr val="000000"/>
                </a:solidFill>
                <a:latin typeface="Calibri"/>
                <a:cs typeface="Calibri"/>
              </a:rPr>
              <a:t>probă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313573"/>
            <a:ext cx="7760574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200" spc="8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Când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studiu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estimează</a:t>
            </a:r>
            <a:r>
              <a:rPr sz="2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o anumită</a:t>
            </a:r>
            <a:r>
              <a:rPr sz="2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direcție pentru</a:t>
            </a:r>
            <a:r>
              <a:rPr sz="2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efectul</a:t>
            </a:r>
            <a:r>
              <a:rPr sz="2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unui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540" y="615579"/>
            <a:ext cx="585683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tratament</a:t>
            </a:r>
            <a:r>
              <a:rPr sz="2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Calibri"/>
                <a:cs typeface="Calibri"/>
              </a:rPr>
              <a:t>(creștere</a:t>
            </a:r>
            <a:r>
              <a:rPr sz="2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sau scădere)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sz="2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unilateral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980172"/>
            <a:ext cx="1606388" cy="685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Reflectat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în</a:t>
            </a:r>
          </a:p>
          <a:p>
            <a:pPr marL="457149" marR="0">
              <a:lnSpc>
                <a:spcPts val="2197"/>
              </a:lnSpc>
              <a:spcBef>
                <a:spcPts val="17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8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800" baseline="-24666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/H</a:t>
            </a:r>
            <a:r>
              <a:rPr sz="1800" baseline="-24666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63294" y="1641872"/>
            <a:ext cx="185021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8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Regiunea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critică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1990318"/>
            <a:ext cx="7634078" cy="1384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200" spc="8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Ex: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Dacă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populația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o medie</a:t>
            </a:r>
            <a:r>
              <a:rPr sz="2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 presiunii</a:t>
            </a:r>
            <a:r>
              <a:rPr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arteriale sistolice</a:t>
            </a:r>
            <a:r>
              <a:rPr sz="2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μ =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120 mmHg</a:t>
            </a:r>
            <a:r>
              <a:rPr sz="2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și se</a:t>
            </a:r>
            <a:r>
              <a:rPr sz="2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estimează</a:t>
            </a:r>
            <a:r>
              <a:rPr sz="2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00000"/>
                </a:solidFill>
                <a:latin typeface="Calibri"/>
                <a:cs typeface="Calibri"/>
              </a:rPr>
              <a:t>că</a:t>
            </a:r>
            <a:r>
              <a:rPr sz="2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Calibri"/>
                <a:cs typeface="Calibri"/>
              </a:rPr>
              <a:t>tratamentul</a:t>
            </a:r>
            <a:r>
              <a:rPr sz="2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este</a:t>
            </a:r>
            <a:r>
              <a:rPr sz="2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eficient</a:t>
            </a:r>
            <a:r>
              <a:rPr sz="2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(duce la</a:t>
            </a:r>
          </a:p>
          <a:p>
            <a:pPr marL="34290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scăderea presiunii</a:t>
            </a:r>
            <a:r>
              <a:rPr sz="2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arteriale sistolice),</a:t>
            </a:r>
            <a:r>
              <a:rPr sz="2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atunci </a:t>
            </a:r>
            <a:r>
              <a:rPr sz="2200" spc="-15" dirty="0">
                <a:solidFill>
                  <a:srgbClr val="000000"/>
                </a:solidFill>
                <a:latin typeface="Calibri"/>
                <a:cs typeface="Calibri"/>
              </a:rPr>
              <a:t>ipotezele</a:t>
            </a:r>
            <a:r>
              <a:rPr sz="2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Calibri"/>
                <a:cs typeface="Calibri"/>
              </a:rPr>
              <a:t>statistice</a:t>
            </a:r>
          </a:p>
          <a:p>
            <a:pPr marL="3429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sunt: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26638" y="3403325"/>
            <a:ext cx="348140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4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spc="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120 vs.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4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spc="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μ &lt;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17215" y="3575223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16372" y="3575223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016" y="188640"/>
            <a:ext cx="8964488" cy="729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91"/>
              </a:lnSpc>
              <a:spcBef>
                <a:spcPts val="0"/>
              </a:spcBef>
              <a:spcAft>
                <a:spcPts val="0"/>
              </a:spcAft>
            </a:pPr>
            <a:r>
              <a:rPr lang="ro-MO" sz="5400" b="1" spc="-76" dirty="0" smtClean="0">
                <a:solidFill>
                  <a:srgbClr val="FF7605"/>
                </a:solidFill>
                <a:latin typeface="Calibri"/>
                <a:cs typeface="Calibri"/>
              </a:rPr>
              <a:t>Ce este o ipoteză?</a:t>
            </a:r>
          </a:p>
          <a:p>
            <a:pPr fontAlgn="base"/>
            <a:r>
              <a:rPr lang="vi-VN" sz="2600" b="1" dirty="0" smtClean="0">
                <a:solidFill>
                  <a:srgbClr val="FF00FF"/>
                </a:solidFill>
              </a:rPr>
              <a:t>Definiția depinde de subiect.</a:t>
            </a:r>
            <a:endParaRPr lang="ro-MO" sz="2600" b="1" dirty="0" smtClean="0">
              <a:solidFill>
                <a:srgbClr val="FF00FF"/>
              </a:solidFill>
            </a:endParaRPr>
          </a:p>
          <a:p>
            <a:pPr fontAlgn="base"/>
            <a:r>
              <a:rPr lang="ro-MO" sz="2600" dirty="0" smtClean="0"/>
              <a:t>	</a:t>
            </a:r>
            <a:r>
              <a:rPr lang="vi-VN" sz="2600" b="1" dirty="0" smtClean="0">
                <a:solidFill>
                  <a:srgbClr val="0000FF"/>
                </a:solidFill>
              </a:rPr>
              <a:t>O</a:t>
            </a:r>
            <a:r>
              <a:rPr lang="vi-VN" sz="2600" b="1" dirty="0">
                <a:solidFill>
                  <a:srgbClr val="0000FF"/>
                </a:solidFill>
              </a:rPr>
              <a:t> ipoteză ( ipoteze la plural) este </a:t>
            </a:r>
            <a:r>
              <a:rPr lang="vi-VN" sz="2600" b="1" i="1" dirty="0">
                <a:solidFill>
                  <a:srgbClr val="FF0000"/>
                </a:solidFill>
              </a:rPr>
              <a:t>o explicație </a:t>
            </a:r>
            <a:r>
              <a:rPr lang="vi-VN" sz="2600" b="1" dirty="0">
                <a:solidFill>
                  <a:srgbClr val="0000FF"/>
                </a:solidFill>
              </a:rPr>
              <a:t>propusă pentru </a:t>
            </a:r>
            <a:r>
              <a:rPr lang="vi-VN" sz="2600" b="1" i="1" dirty="0">
                <a:solidFill>
                  <a:srgbClr val="0000FF"/>
                </a:solidFill>
              </a:rPr>
              <a:t>o observație</a:t>
            </a:r>
            <a:r>
              <a:rPr lang="vi-VN" sz="2600" b="1" dirty="0">
                <a:solidFill>
                  <a:srgbClr val="0000FF"/>
                </a:solidFill>
              </a:rPr>
              <a:t>. </a:t>
            </a:r>
          </a:p>
          <a:p>
            <a:pPr fontAlgn="base"/>
            <a:r>
              <a:rPr lang="ro-MO" sz="2600" b="1" i="1" dirty="0" smtClean="0">
                <a:latin typeface="Arial" pitchFamily="34" charset="0"/>
                <a:cs typeface="Arial" pitchFamily="34" charset="0"/>
              </a:rPr>
              <a:t>	O</a:t>
            </a:r>
            <a:r>
              <a:rPr lang="vi-VN" sz="2600" b="1" i="1" dirty="0" smtClean="0">
                <a:latin typeface="Arial" pitchFamily="34" charset="0"/>
                <a:cs typeface="Arial" pitchFamily="34" charset="0"/>
              </a:rPr>
              <a:t> ipoteză</a:t>
            </a:r>
            <a:r>
              <a:rPr lang="ro-MO" sz="2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MO" sz="26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ro-MO" sz="2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instrument logic </a:t>
            </a:r>
            <a:r>
              <a:rPr lang="ro-MO" sz="26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i="1" dirty="0">
                <a:latin typeface="Arial" pitchFamily="34" charset="0"/>
                <a:cs typeface="Arial" pitchFamily="34" charset="0"/>
              </a:rPr>
              <a:t>face parte </a:t>
            </a:r>
            <a:r>
              <a:rPr lang="vi-VN" sz="2600" dirty="0">
                <a:latin typeface="Arial" pitchFamily="34" charset="0"/>
                <a:cs typeface="Arial" pitchFamily="34" charset="0"/>
              </a:rPr>
              <a:t>din </a:t>
            </a:r>
            <a:r>
              <a:rPr lang="vi-VN" sz="2600" b="1" i="1" dirty="0">
                <a:latin typeface="Arial" pitchFamily="34" charset="0"/>
                <a:cs typeface="Arial" pitchFamily="34" charset="0"/>
              </a:rPr>
              <a:t>metoda științifică</a:t>
            </a:r>
            <a:r>
              <a:rPr lang="vi-VN" sz="2600" dirty="0">
                <a:latin typeface="Arial" pitchFamily="34" charset="0"/>
                <a:cs typeface="Arial" pitchFamily="34" charset="0"/>
              </a:rPr>
              <a:t>. </a:t>
            </a:r>
            <a:endParaRPr lang="ro-MO" sz="2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o-MO" sz="2600" dirty="0"/>
              <a:t>	</a:t>
            </a:r>
            <a:r>
              <a:rPr lang="ro-MO" sz="2600" b="1" i="1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vi-VN" sz="2600" b="1" i="1" dirty="0" smtClean="0">
                <a:latin typeface="Arial" pitchFamily="34" charset="0"/>
                <a:cs typeface="Arial" pitchFamily="34" charset="0"/>
              </a:rPr>
              <a:t> ipoteză</a:t>
            </a:r>
            <a:r>
              <a:rPr lang="ro-MO" sz="2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MO" sz="2600" dirty="0" smtClean="0"/>
              <a:t>e</a:t>
            </a:r>
            <a:r>
              <a:rPr lang="vi-VN" sz="2600" dirty="0" smtClean="0"/>
              <a:t>ste </a:t>
            </a:r>
            <a:r>
              <a:rPr lang="vi-VN" sz="2600" b="1" i="1" dirty="0">
                <a:solidFill>
                  <a:srgbClr val="FF0000"/>
                </a:solidFill>
              </a:rPr>
              <a:t>o predicție </a:t>
            </a:r>
            <a:r>
              <a:rPr lang="vi-VN" sz="2600" dirty="0"/>
              <a:t>sau </a:t>
            </a:r>
            <a:r>
              <a:rPr lang="vi-VN" sz="2600" b="1" i="1" dirty="0">
                <a:solidFill>
                  <a:srgbClr val="FF0000"/>
                </a:solidFill>
              </a:rPr>
              <a:t>o explicație </a:t>
            </a:r>
            <a:r>
              <a:rPr lang="vi-VN" sz="2600" dirty="0"/>
              <a:t>care este </a:t>
            </a:r>
            <a:r>
              <a:rPr lang="vi-VN" sz="2600" b="1" i="1" dirty="0"/>
              <a:t>testată printr-un experiment</a:t>
            </a:r>
            <a:r>
              <a:rPr lang="vi-VN" sz="2600" dirty="0"/>
              <a:t>. </a:t>
            </a:r>
            <a:endParaRPr lang="ro-MO" sz="2600" dirty="0" smtClean="0"/>
          </a:p>
          <a:p>
            <a:pPr fontAlgn="base"/>
            <a:r>
              <a:rPr lang="ro-MO" sz="2600" dirty="0"/>
              <a:t>	</a:t>
            </a:r>
            <a:r>
              <a:rPr lang="vi-VN" sz="2600" b="1" i="1" dirty="0" smtClean="0"/>
              <a:t>Observațiile </a:t>
            </a:r>
            <a:r>
              <a:rPr lang="vi-VN" sz="2600" b="1" i="1" dirty="0"/>
              <a:t>și experimentele </a:t>
            </a:r>
            <a:r>
              <a:rPr lang="vi-VN" sz="2600" b="1" i="1" dirty="0">
                <a:solidFill>
                  <a:srgbClr val="FF00FF"/>
                </a:solidFill>
              </a:rPr>
              <a:t>pot respinge </a:t>
            </a:r>
            <a:r>
              <a:rPr lang="vi-VN" sz="2600" dirty="0"/>
              <a:t>o ipoteză științifică, </a:t>
            </a:r>
            <a:r>
              <a:rPr lang="vi-VN" sz="2600" b="1" dirty="0">
                <a:solidFill>
                  <a:srgbClr val="00B0F0"/>
                </a:solidFill>
              </a:rPr>
              <a:t>dar</a:t>
            </a:r>
            <a:r>
              <a:rPr lang="vi-VN" sz="2600" dirty="0"/>
              <a:t> </a:t>
            </a:r>
            <a:r>
              <a:rPr lang="vi-VN" sz="2600" b="1" i="1" dirty="0">
                <a:solidFill>
                  <a:srgbClr val="FF00FF"/>
                </a:solidFill>
              </a:rPr>
              <a:t>nu o pot dovedi</a:t>
            </a:r>
            <a:r>
              <a:rPr lang="vi-VN" sz="2600" dirty="0"/>
              <a:t> niciodată în </a:t>
            </a:r>
            <a:r>
              <a:rPr lang="vi-VN" sz="2600" dirty="0" smtClean="0"/>
              <a:t>totalitate.</a:t>
            </a:r>
            <a:endParaRPr lang="vi-VN" sz="2600" dirty="0"/>
          </a:p>
          <a:p>
            <a:pPr fontAlgn="base"/>
            <a:r>
              <a:rPr lang="ro-MO" sz="2600" dirty="0" smtClean="0"/>
              <a:t>	</a:t>
            </a:r>
            <a:r>
              <a:rPr lang="vi-VN" sz="2600" dirty="0" smtClean="0"/>
              <a:t>În </a:t>
            </a:r>
            <a:r>
              <a:rPr lang="vi-VN" sz="2600" dirty="0"/>
              <a:t>studiul logicii, </a:t>
            </a:r>
            <a:r>
              <a:rPr lang="vi-VN" sz="2600" b="1" i="1" dirty="0">
                <a:solidFill>
                  <a:srgbClr val="0000FF"/>
                </a:solidFill>
              </a:rPr>
              <a:t>o ipoteză </a:t>
            </a:r>
            <a:r>
              <a:rPr lang="vi-VN" sz="2600" dirty="0"/>
              <a:t>este o propoziție </a:t>
            </a:r>
            <a:r>
              <a:rPr lang="en-US" sz="2600" dirty="0" smtClean="0"/>
              <a:t>de </a:t>
            </a:r>
            <a:r>
              <a:rPr lang="en-US" sz="2600" dirty="0" err="1" smtClean="0"/>
              <a:t>tipul</a:t>
            </a:r>
            <a:r>
              <a:rPr lang="en-US" sz="2600" dirty="0" smtClean="0"/>
              <a:t>    </a:t>
            </a:r>
            <a:r>
              <a:rPr lang="vi-VN" sz="2600" b="1" dirty="0" smtClean="0">
                <a:solidFill>
                  <a:srgbClr val="FF0000"/>
                </a:solidFill>
              </a:rPr>
              <a:t>if-then</a:t>
            </a:r>
            <a:r>
              <a:rPr lang="vi-VN" sz="2600" dirty="0"/>
              <a:t>, de obicei scrisă sub forma „</a:t>
            </a:r>
            <a:r>
              <a:rPr lang="vi-VN" sz="2600" b="1" i="1" dirty="0">
                <a:solidFill>
                  <a:srgbClr val="00B0F0"/>
                </a:solidFill>
              </a:rPr>
              <a:t>Dacă X , atunci Y </a:t>
            </a:r>
            <a:r>
              <a:rPr lang="vi-VN" sz="2600" dirty="0"/>
              <a:t>”.</a:t>
            </a:r>
          </a:p>
          <a:p>
            <a:pPr fontAlgn="base"/>
            <a:r>
              <a:rPr lang="ro-MO" sz="2600" dirty="0" smtClean="0"/>
              <a:t>	</a:t>
            </a:r>
            <a:r>
              <a:rPr lang="vi-VN" sz="2600" b="1" i="1" dirty="0" smtClean="0">
                <a:solidFill>
                  <a:srgbClr val="FF00FF"/>
                </a:solidFill>
              </a:rPr>
              <a:t>În </a:t>
            </a:r>
            <a:r>
              <a:rPr lang="vi-VN" sz="2600" b="1" i="1" dirty="0">
                <a:solidFill>
                  <a:srgbClr val="FF00FF"/>
                </a:solidFill>
              </a:rPr>
              <a:t>utilizarea obișnuită</a:t>
            </a:r>
            <a:r>
              <a:rPr lang="vi-VN" sz="2600" b="1" i="1" dirty="0"/>
              <a:t>, o ipoteză este pur și simplu o </a:t>
            </a:r>
            <a:r>
              <a:rPr lang="vi-VN" sz="2600" b="1" i="1" dirty="0">
                <a:solidFill>
                  <a:srgbClr val="FF0000"/>
                </a:solidFill>
              </a:rPr>
              <a:t>explicație</a:t>
            </a:r>
            <a:r>
              <a:rPr lang="vi-VN" sz="2600" b="1" i="1" dirty="0"/>
              <a:t> sau o </a:t>
            </a:r>
            <a:r>
              <a:rPr lang="vi-VN" sz="2600" b="1" i="1" dirty="0">
                <a:solidFill>
                  <a:srgbClr val="FF0000"/>
                </a:solidFill>
              </a:rPr>
              <a:t>predicție propusă</a:t>
            </a:r>
            <a:r>
              <a:rPr lang="vi-VN" sz="2600" b="1" i="1" dirty="0"/>
              <a:t>, care poate fi sau nu </a:t>
            </a:r>
            <a:r>
              <a:rPr lang="vi-VN" sz="2600" b="1" i="1" dirty="0" smtClean="0"/>
              <a:t>testată</a:t>
            </a:r>
            <a:r>
              <a:rPr lang="en-US" sz="2600" b="1" i="1" dirty="0" smtClean="0"/>
              <a:t> </a:t>
            </a:r>
            <a:r>
              <a:rPr lang="vi-VN" sz="2600" b="1" i="1" dirty="0" smtClean="0"/>
              <a:t>printr-un experiment</a:t>
            </a:r>
            <a:r>
              <a:rPr lang="vi-VN" sz="2600" dirty="0" smtClean="0"/>
              <a:t>.</a:t>
            </a:r>
            <a:r>
              <a:rPr lang="vi-VN" sz="2600" b="1" i="1" dirty="0" smtClean="0"/>
              <a:t>.</a:t>
            </a:r>
            <a:endParaRPr lang="vi-VN" sz="2600" b="1" i="1" dirty="0"/>
          </a:p>
          <a:p>
            <a:pPr marL="0" marR="0">
              <a:lnSpc>
                <a:spcPts val="6591"/>
              </a:lnSpc>
              <a:spcBef>
                <a:spcPts val="0"/>
              </a:spcBef>
              <a:spcAft>
                <a:spcPts val="0"/>
              </a:spcAft>
            </a:pPr>
            <a:endParaRPr sz="5400" b="1" dirty="0">
              <a:solidFill>
                <a:srgbClr val="FF7605"/>
              </a:solidFill>
              <a:latin typeface="Calibri"/>
              <a:cs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91680" y="2204864"/>
            <a:ext cx="1728192" cy="172819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635896" y="3717032"/>
            <a:ext cx="1224136" cy="21602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6240" y="194701"/>
            <a:ext cx="5280771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0"/>
              </a:lnSpc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200" spc="8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Eroarea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de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  <a:cs typeface="Calibri"/>
              </a:rPr>
              <a:t>I</a:t>
            </a:r>
            <a:r>
              <a:rPr lang="ro-MO" sz="2200" b="1" i="1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i="1" dirty="0" smtClean="0">
                <a:solidFill>
                  <a:srgbClr val="0000FF"/>
                </a:solidFill>
                <a:latin typeface="Calibri"/>
                <a:cs typeface="Calibri"/>
              </a:rPr>
              <a:t>tip</a:t>
            </a:r>
            <a:r>
              <a:rPr sz="2200" b="1" i="1" spc="-14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α) vs.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Eroarea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de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  <a:cs typeface="Calibri"/>
              </a:rPr>
              <a:t>II</a:t>
            </a:r>
            <a:r>
              <a:rPr lang="ro-MO" sz="2200" b="1" i="1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i="1" dirty="0" smtClean="0">
                <a:solidFill>
                  <a:srgbClr val="0000FF"/>
                </a:solidFill>
                <a:latin typeface="Calibri"/>
                <a:cs typeface="Calibri"/>
              </a:rPr>
              <a:t>tip</a:t>
            </a:r>
            <a:r>
              <a:rPr sz="2200" b="1" i="1" spc="488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β)</a:t>
            </a:r>
          </a:p>
          <a:p>
            <a:pPr marL="457200" marR="0">
              <a:lnSpc>
                <a:spcPts val="2683"/>
              </a:lnSpc>
              <a:spcBef>
                <a:spcPts val="487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200" spc="3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31" dirty="0">
                <a:solidFill>
                  <a:srgbClr val="000000"/>
                </a:solidFill>
                <a:latin typeface="Calibri"/>
                <a:cs typeface="Calibri"/>
              </a:rPr>
              <a:t>refer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ă la H</a:t>
            </a:r>
            <a:r>
              <a:rPr sz="2200" baseline="-24545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07707" y="444450"/>
            <a:ext cx="1105832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1" dirty="0">
                <a:solidFill>
                  <a:srgbClr val="FFFFFF"/>
                </a:solidFill>
                <a:latin typeface="Calibri"/>
                <a:cs typeface="Calibri"/>
              </a:rPr>
              <a:t>Realitate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2528" y="986014"/>
            <a:ext cx="291751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spc="6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Adevărată</a:t>
            </a:r>
            <a:r>
              <a:rPr sz="2000" b="1" spc="10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spc="6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000" b="1" spc="-14" dirty="0">
                <a:solidFill>
                  <a:srgbClr val="FFFFFF"/>
                </a:solidFill>
                <a:latin typeface="Calibri"/>
                <a:cs typeface="Calibri"/>
              </a:rPr>
              <a:t>Falsă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1241" y="1016494"/>
            <a:ext cx="158844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Ce </a:t>
            </a:r>
            <a:r>
              <a:rPr sz="2000" b="1" spc="-12" dirty="0">
                <a:solidFill>
                  <a:srgbClr val="FFFFFF"/>
                </a:solidFill>
                <a:latin typeface="Calibri"/>
                <a:cs typeface="Calibri"/>
              </a:rPr>
              <a:t>rezult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ă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62548" y="1129758"/>
            <a:ext cx="238138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15530" y="1129758"/>
            <a:ext cx="238138" cy="244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29842" y="1321294"/>
            <a:ext cx="114458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cercetare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21075" y="1382218"/>
            <a:ext cx="119084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000" b="1" baseline="-24599" dirty="0">
                <a:solidFill>
                  <a:srgbClr val="0000FF"/>
                </a:solidFill>
                <a:latin typeface="Calibri"/>
                <a:cs typeface="Calibri"/>
              </a:rPr>
              <a:t>0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respins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02528" y="1382218"/>
            <a:ext cx="34627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Eroare</a:t>
            </a:r>
            <a:r>
              <a:rPr sz="20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de tip I</a:t>
            </a:r>
            <a:r>
              <a:rPr sz="2000" b="1" spc="192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Decizie corectă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21075" y="1778748"/>
            <a:ext cx="54020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FF"/>
                </a:solidFill>
                <a:latin typeface="Calibri"/>
                <a:cs typeface="Calibri"/>
              </a:rPr>
              <a:t>H</a:t>
            </a:r>
            <a:r>
              <a:rPr sz="2000" b="1" baseline="-24599" dirty="0">
                <a:solidFill>
                  <a:srgbClr val="FF00FF"/>
                </a:solidFill>
                <a:latin typeface="Calibri"/>
                <a:cs typeface="Calibri"/>
              </a:rPr>
              <a:t>0</a:t>
            </a:r>
            <a:r>
              <a:rPr sz="2000" b="1" spc="-163" baseline="-24599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FF"/>
                </a:solidFill>
                <a:latin typeface="Calibri"/>
                <a:cs typeface="Calibri"/>
              </a:rPr>
              <a:t>nu se respinge</a:t>
            </a:r>
            <a:r>
              <a:rPr sz="2000" b="1" spc="1194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FF"/>
                </a:solidFill>
                <a:latin typeface="Calibri"/>
                <a:cs typeface="Calibri"/>
              </a:rPr>
              <a:t>Decizie corectă</a:t>
            </a:r>
            <a:r>
              <a:rPr sz="2000" b="1" spc="1096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FF"/>
                </a:solidFill>
                <a:latin typeface="Calibri"/>
                <a:cs typeface="Calibri"/>
              </a:rPr>
              <a:t>Eroare</a:t>
            </a:r>
            <a:r>
              <a:rPr sz="2000" b="1" spc="1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FF"/>
                </a:solidFill>
                <a:latin typeface="Calibri"/>
                <a:cs typeface="Calibri"/>
              </a:rPr>
              <a:t>de tip</a:t>
            </a:r>
            <a:r>
              <a:rPr sz="2000" b="1" spc="18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FF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2194" y="2481336"/>
            <a:ext cx="8056837" cy="104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200" spc="8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Calibri"/>
                <a:cs typeface="Calibri"/>
              </a:rPr>
              <a:t>Cercetătorul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libertatea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să aleagă nivelul</a:t>
            </a:r>
            <a:r>
              <a:rPr sz="2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de semnificație</a:t>
            </a:r>
            <a:r>
              <a:rPr sz="2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(α)</a:t>
            </a:r>
          </a:p>
          <a:p>
            <a:pPr marL="342899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pentru un anumit 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sz="2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decizia cu privire</a:t>
            </a:r>
            <a:r>
              <a:rPr sz="2200" b="1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z="2200" b="1" i="1" spc="-17" dirty="0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sz="2200" b="1" i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se ia în</a:t>
            </a:r>
            <a:r>
              <a:rPr sz="2200" b="1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funcție de</a:t>
            </a:r>
          </a:p>
          <a:p>
            <a:pPr marL="342898" marR="0">
              <a:lnSpc>
                <a:spcPts val="2642"/>
              </a:lnSpc>
              <a:spcBef>
                <a:spcPts val="50"/>
              </a:spcBef>
              <a:spcAft>
                <a:spcPts val="0"/>
              </a:spcAft>
            </a:pP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nivelul</a:t>
            </a:r>
            <a:r>
              <a:rPr sz="2200" b="1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200" b="1" i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semnificație</a:t>
            </a:r>
            <a:r>
              <a:rPr sz="2200" b="1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ales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2193" y="3554486"/>
            <a:ext cx="1979448" cy="422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sz="2200" spc="8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Concluzia: H</a:t>
            </a:r>
            <a:r>
              <a:rPr sz="2200" baseline="-24545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2192" y="3956822"/>
            <a:ext cx="3419882" cy="122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2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Respingem</a:t>
            </a:r>
            <a:r>
              <a:rPr sz="2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200" baseline="-24545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457200" marR="0">
              <a:lnSpc>
                <a:spcPts val="2680"/>
              </a:lnSpc>
              <a:spcBef>
                <a:spcPts val="14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2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Nu respingem</a:t>
            </a:r>
            <a:r>
              <a:rPr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200" baseline="-24545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2680"/>
              </a:lnSpc>
              <a:spcBef>
                <a:spcPts val="146"/>
              </a:spcBef>
              <a:spcAft>
                <a:spcPts val="0"/>
              </a:spcAft>
            </a:pPr>
            <a:r>
              <a:rPr sz="2200" dirty="0">
                <a:solidFill>
                  <a:srgbClr val="C35800"/>
                </a:solidFill>
                <a:latin typeface="Arial"/>
                <a:cs typeface="Arial"/>
              </a:rPr>
              <a:t>»</a:t>
            </a:r>
            <a:r>
              <a:rPr sz="2200" spc="864" dirty="0">
                <a:solidFill>
                  <a:srgbClr val="C358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35800"/>
                </a:solidFill>
                <a:latin typeface="Calibri"/>
                <a:cs typeface="Calibri"/>
              </a:rPr>
              <a:t>Nu acceptăm</a:t>
            </a:r>
            <a:r>
              <a:rPr sz="2200" spc="23" dirty="0">
                <a:solidFill>
                  <a:srgbClr val="C358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35800"/>
                </a:solidFill>
                <a:latin typeface="Calibri"/>
                <a:cs typeface="Calibri"/>
              </a:rPr>
              <a:t>niciodata H</a:t>
            </a:r>
            <a:r>
              <a:rPr sz="2200" baseline="-24545" dirty="0">
                <a:solidFill>
                  <a:srgbClr val="C358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39392" y="5156948"/>
            <a:ext cx="768565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Nu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sunt suficiente</a:t>
            </a:r>
            <a:r>
              <a:rPr sz="2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dovezi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pe baza eșantionului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investigat</a:t>
            </a:r>
            <a:r>
              <a:rPr sz="2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 a respinge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25904" y="5461697"/>
            <a:ext cx="140814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ipoteza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nulă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3059832" y="3068960"/>
            <a:ext cx="1944216" cy="1008112"/>
          </a:xfrm>
          <a:prstGeom prst="wedgeEllipseCallout">
            <a:avLst>
              <a:gd name="adj1" fmla="val -91921"/>
              <a:gd name="adj2" fmla="val 104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4644008" y="0"/>
            <a:ext cx="2664296" cy="1124744"/>
          </a:xfrm>
          <a:prstGeom prst="cloudCallout">
            <a:avLst>
              <a:gd name="adj1" fmla="val -54792"/>
              <a:gd name="adj2" fmla="val 7533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004048" y="188640"/>
            <a:ext cx="2074893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00"/>
                </a:solidFill>
                <a:latin typeface="Cambria"/>
                <a:cs typeface="Cambria"/>
              </a:rPr>
              <a:t>Material</a:t>
            </a:r>
            <a:r>
              <a:rPr sz="2400" b="1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mbria"/>
                <a:cs typeface="Cambria"/>
              </a:rPr>
              <a:t>și</a:t>
            </a:r>
          </a:p>
          <a:p>
            <a:pPr marL="196596" marR="0">
              <a:lnSpc>
                <a:spcPts val="2816"/>
              </a:lnSpc>
              <a:spcBef>
                <a:spcPts val="67"/>
              </a:spcBef>
              <a:spcAft>
                <a:spcPts val="0"/>
              </a:spcAft>
            </a:pPr>
            <a:r>
              <a:rPr sz="2400" b="1" dirty="0">
                <a:solidFill>
                  <a:srgbClr val="FFFF00"/>
                </a:solidFill>
                <a:latin typeface="Cambria"/>
                <a:cs typeface="Cambria"/>
              </a:rPr>
              <a:t>Metodă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40" y="1439756"/>
            <a:ext cx="7237221" cy="120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»</a:t>
            </a:r>
            <a:r>
              <a:rPr sz="2600" spc="532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Nivelul</a:t>
            </a:r>
            <a:r>
              <a:rPr sz="2600" spc="-23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de semnificație</a:t>
            </a:r>
            <a:r>
              <a:rPr sz="2600" spc="-12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(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) = proprietate a unei</a:t>
            </a:r>
          </a:p>
          <a:p>
            <a:pPr marL="342900" marR="0">
              <a:lnSpc>
                <a:spcPts val="2911"/>
              </a:lnSpc>
              <a:spcBef>
                <a:spcPts val="211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proceduri</a:t>
            </a:r>
            <a:r>
              <a:rPr sz="2600" spc="-18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statistice</a:t>
            </a:r>
            <a:r>
              <a:rPr sz="2600" spc="-12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care ia o valoare</a:t>
            </a:r>
            <a:r>
              <a:rPr sz="2600" spc="-1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fixată de</a:t>
            </a:r>
          </a:p>
          <a:p>
            <a:pPr marL="342900" marR="0">
              <a:lnSpc>
                <a:spcPts val="2909"/>
              </a:lnSpc>
              <a:spcBef>
                <a:spcPts val="26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cercetător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692529"/>
            <a:ext cx="5663329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4D5B6B"/>
                </a:solidFill>
                <a:latin typeface="Arial"/>
                <a:cs typeface="Arial"/>
              </a:rPr>
              <a:t>˃</a:t>
            </a:r>
            <a:r>
              <a:rPr sz="2200" spc="360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D5B6B"/>
                </a:solidFill>
                <a:latin typeface="Arial"/>
                <a:cs typeface="Arial"/>
              </a:rPr>
              <a:t>Cel mai</a:t>
            </a:r>
            <a:r>
              <a:rPr sz="2200" spc="14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D5B6B"/>
                </a:solidFill>
                <a:latin typeface="Arial"/>
                <a:cs typeface="Arial"/>
              </a:rPr>
              <a:t>frecvent</a:t>
            </a:r>
            <a:r>
              <a:rPr sz="2200" spc="11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D5B6B"/>
                </a:solidFill>
                <a:latin typeface="Arial"/>
                <a:cs typeface="Arial"/>
              </a:rPr>
              <a:t>ia valoarea</a:t>
            </a:r>
            <a:r>
              <a:rPr sz="2200" spc="12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D5B6B"/>
                </a:solidFill>
                <a:latin typeface="Arial"/>
                <a:cs typeface="Arial"/>
              </a:rPr>
              <a:t>egală cu</a:t>
            </a:r>
            <a:r>
              <a:rPr sz="2200" spc="34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D5B6B"/>
                </a:solidFill>
                <a:latin typeface="Arial"/>
                <a:cs typeface="Arial"/>
              </a:rPr>
              <a:t>0.05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47864" y="3429000"/>
            <a:ext cx="138380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00"/>
                </a:solidFill>
                <a:latin typeface="Cambria"/>
                <a:cs typeface="Cambria"/>
              </a:rPr>
              <a:t>Rezultate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4537264"/>
            <a:ext cx="741270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»</a:t>
            </a:r>
            <a:r>
              <a:rPr sz="2600" spc="532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675D59"/>
                </a:solidFill>
                <a:latin typeface="Arial"/>
                <a:cs typeface="Arial"/>
              </a:rPr>
              <a:t>Valoarea</a:t>
            </a:r>
            <a:r>
              <a:rPr sz="2600" spc="2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 = variabilă</a:t>
            </a:r>
            <a:r>
              <a:rPr sz="2600" spc="-1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aleatoare a cărei valoare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5340" y="4933780"/>
            <a:ext cx="6383543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depinde</a:t>
            </a:r>
            <a:r>
              <a:rPr sz="2600" spc="-12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de compoziția</a:t>
            </a:r>
            <a:r>
              <a:rPr sz="2600" spc="-4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eșantionului</a:t>
            </a:r>
            <a:r>
              <a:rPr sz="2600" spc="-18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studiat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4840" y="372927"/>
            <a:ext cx="8058036" cy="773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1:</a:t>
            </a:r>
            <a:r>
              <a:rPr sz="2500" spc="11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Prezentarea problemei în termeni ai ipotezei statistice</a:t>
            </a:r>
          </a:p>
          <a:p>
            <a:pPr marL="571805" marR="0">
              <a:lnSpc>
                <a:spcPts val="2788"/>
              </a:lnSpc>
              <a:spcBef>
                <a:spcPts val="213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(H</a:t>
            </a:r>
            <a:r>
              <a:rPr sz="2500" spc="935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și</a:t>
            </a:r>
            <a:r>
              <a:rPr sz="2500" spc="11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H</a:t>
            </a:r>
            <a:r>
              <a:rPr sz="2500" spc="224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/H</a:t>
            </a:r>
            <a:r>
              <a:rPr sz="2500" spc="223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0350" y="927100"/>
            <a:ext cx="270213" cy="27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675D59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4730" y="927100"/>
            <a:ext cx="704553" cy="27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675D59"/>
                </a:solidFill>
                <a:latin typeface="Arial"/>
                <a:cs typeface="Arial"/>
              </a:rPr>
              <a:t>1</a:t>
            </a:r>
            <a:r>
              <a:rPr sz="1650" spc="2044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675D59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560" y="1438826"/>
            <a:ext cx="835292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>
                <a:solidFill>
                  <a:srgbClr val="C35800"/>
                </a:solidFill>
                <a:latin typeface="Arial"/>
                <a:cs typeface="Arial"/>
              </a:rPr>
              <a:t>Ipotezele</a:t>
            </a:r>
            <a:r>
              <a:rPr sz="2400" b="1" spc="-17" dirty="0">
                <a:solidFill>
                  <a:srgbClr val="C35800"/>
                </a:solidFill>
                <a:latin typeface="Arial"/>
                <a:cs typeface="Arial"/>
              </a:rPr>
              <a:t> </a:t>
            </a:r>
            <a:r>
              <a:rPr sz="2400" b="1" dirty="0" err="1" smtClean="0">
                <a:solidFill>
                  <a:srgbClr val="C35800"/>
                </a:solidFill>
                <a:latin typeface="Arial"/>
                <a:cs typeface="Arial"/>
              </a:rPr>
              <a:t>statistice</a:t>
            </a:r>
            <a:r>
              <a:rPr lang="ro-MO" sz="2400" b="1" dirty="0" smtClean="0">
                <a:solidFill>
                  <a:srgbClr val="C35800"/>
                </a:solidFill>
                <a:latin typeface="Arial"/>
                <a:cs typeface="Arial"/>
              </a:rPr>
              <a:t> se </a:t>
            </a:r>
            <a:r>
              <a:rPr sz="2400" b="1" dirty="0" err="1" smtClean="0">
                <a:solidFill>
                  <a:srgbClr val="C35800"/>
                </a:solidFill>
                <a:latin typeface="Arial"/>
                <a:cs typeface="Arial"/>
              </a:rPr>
              <a:t>referă</a:t>
            </a:r>
            <a:r>
              <a:rPr sz="2400" b="1" spc="11" dirty="0" smtClean="0">
                <a:solidFill>
                  <a:srgbClr val="C35800"/>
                </a:solidFill>
                <a:latin typeface="Arial"/>
                <a:cs typeface="Arial"/>
              </a:rPr>
              <a:t> </a:t>
            </a:r>
            <a:r>
              <a:rPr lang="ro-MO" sz="2400" b="1" spc="11" dirty="0" smtClean="0">
                <a:solidFill>
                  <a:srgbClr val="C35800"/>
                </a:solidFill>
                <a:latin typeface="Arial"/>
                <a:cs typeface="Arial"/>
              </a:rPr>
              <a:t>la </a:t>
            </a:r>
            <a:r>
              <a:rPr sz="2400" b="1" dirty="0" err="1" smtClean="0">
                <a:solidFill>
                  <a:srgbClr val="C35800"/>
                </a:solidFill>
                <a:latin typeface="Arial"/>
                <a:cs typeface="Arial"/>
              </a:rPr>
              <a:t>parametrul</a:t>
            </a:r>
            <a:r>
              <a:rPr sz="2400" b="1" dirty="0" smtClean="0">
                <a:solidFill>
                  <a:srgbClr val="C358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35800"/>
                </a:solidFill>
                <a:latin typeface="Arial"/>
                <a:cs typeface="Arial"/>
              </a:rPr>
              <a:t>populației!!!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840" y="2339522"/>
            <a:ext cx="6501568" cy="39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2:</a:t>
            </a:r>
            <a:r>
              <a:rPr sz="2500" spc="-122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Alegerea</a:t>
            </a:r>
            <a:r>
              <a:rPr sz="2500" spc="-17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nivelului</a:t>
            </a:r>
            <a:r>
              <a:rPr sz="2500" spc="-1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de semnificație</a:t>
            </a:r>
            <a:r>
              <a:rPr sz="2500" spc="34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(α</a:t>
            </a:r>
            <a:r>
              <a:rPr sz="2500" spc="2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= 5%)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4841" y="2796722"/>
            <a:ext cx="4965131" cy="39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3:</a:t>
            </a:r>
            <a:r>
              <a:rPr sz="2500" spc="11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Stabilirea regiunii de respingere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841" y="3253900"/>
            <a:ext cx="7381022" cy="115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4: Calcularea</a:t>
            </a:r>
            <a:r>
              <a:rPr sz="2500" spc="-1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statisticii testului</a:t>
            </a:r>
            <a:r>
              <a:rPr sz="2500" spc="1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(e.g.</a:t>
            </a:r>
            <a:r>
              <a:rPr sz="2500" spc="18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Statistica </a:t>
            </a:r>
            <a:r>
              <a:rPr sz="2500" spc="10" dirty="0">
                <a:solidFill>
                  <a:srgbClr val="675D59"/>
                </a:solidFill>
                <a:latin typeface="Arial"/>
                <a:cs typeface="Arial"/>
              </a:rPr>
              <a:t>t)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și a</a:t>
            </a:r>
          </a:p>
          <a:p>
            <a:pPr marL="571804" marR="0">
              <a:lnSpc>
                <a:spcPts val="2788"/>
              </a:lnSpc>
              <a:spcBef>
                <a:spcPts val="210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valorii p asociate (p</a:t>
            </a:r>
            <a:r>
              <a:rPr sz="2500" spc="10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= probabilitatea de a obține</a:t>
            </a:r>
          </a:p>
          <a:p>
            <a:pPr marL="571804" marR="0">
              <a:lnSpc>
                <a:spcPts val="2788"/>
              </a:lnSpc>
              <a:spcBef>
                <a:spcPts val="211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valoarea statisticii datorită șansei)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4840" y="4473757"/>
            <a:ext cx="495527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5: Decizia: statistică</a:t>
            </a:r>
            <a:r>
              <a:rPr sz="2500" spc="25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75D59"/>
                </a:solidFill>
                <a:latin typeface="Arial"/>
                <a:cs typeface="Arial"/>
              </a:rPr>
              <a:t>± </a:t>
            </a:r>
            <a:r>
              <a:rPr lang="ro-MO" sz="2500" dirty="0" smtClean="0">
                <a:solidFill>
                  <a:srgbClr val="675D59"/>
                </a:solidFill>
                <a:latin typeface="Arial"/>
                <a:cs typeface="Arial"/>
              </a:rPr>
              <a:t>actiunea</a:t>
            </a:r>
            <a:endParaRPr sz="2500" dirty="0">
              <a:solidFill>
                <a:srgbClr val="675D59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537321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81"/>
              </a:lnSpc>
            </a:pPr>
            <a:r>
              <a:rPr lang="ro-MO" sz="4000" b="1" dirty="0" smtClean="0">
                <a:solidFill>
                  <a:srgbClr val="FF00FF"/>
                </a:solidFill>
                <a:latin typeface="Arial"/>
                <a:cs typeface="Arial"/>
              </a:rPr>
              <a:t>PÂNĂ AICI!!!</a:t>
            </a:r>
            <a:endParaRPr lang="it-IT" sz="4000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129480"/>
            <a:ext cx="271280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Distribuția</a:t>
            </a:r>
            <a:r>
              <a:rPr sz="2400" b="1" spc="-1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normală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8694" y="1806225"/>
            <a:ext cx="3417859" cy="447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4D5B6B"/>
                </a:solidFill>
                <a:latin typeface="Cambria"/>
                <a:cs typeface="Cambria"/>
              </a:rPr>
              <a:t>H</a:t>
            </a:r>
            <a:r>
              <a:rPr sz="2400" b="1" baseline="-24500" dirty="0">
                <a:solidFill>
                  <a:srgbClr val="4D5B6B"/>
                </a:solidFill>
                <a:latin typeface="Cambria"/>
                <a:cs typeface="Cambria"/>
              </a:rPr>
              <a:t>0</a:t>
            </a:r>
            <a:r>
              <a:rPr sz="2400" b="1" spc="-168" baseline="-24500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D5B6B"/>
                </a:solidFill>
                <a:latin typeface="Cambria"/>
                <a:cs typeface="Cambria"/>
              </a:rPr>
              <a:t>nu se poate</a:t>
            </a:r>
            <a:r>
              <a:rPr sz="2400" b="1" spc="17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D5B6B"/>
                </a:solidFill>
                <a:latin typeface="Cambria"/>
                <a:cs typeface="Cambria"/>
              </a:rPr>
              <a:t>respinge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40" y="3089885"/>
            <a:ext cx="1817926" cy="379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H</a:t>
            </a:r>
            <a:r>
              <a:rPr sz="2000" b="1" baseline="-24600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000" b="1" spc="-28" baseline="-246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se</a:t>
            </a:r>
            <a:r>
              <a:rPr sz="2000" b="1" spc="-12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respinge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5905" y="3089885"/>
            <a:ext cx="1817927" cy="379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H</a:t>
            </a:r>
            <a:r>
              <a:rPr sz="2000" b="1" baseline="-24600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000" b="1" spc="-28" baseline="-246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se</a:t>
            </a:r>
            <a:r>
              <a:rPr sz="2000" b="1" spc="-12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respinge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81323" y="5483495"/>
            <a:ext cx="497391" cy="49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1"/>
              </a:lnSpc>
              <a:spcBef>
                <a:spcPts val="0"/>
              </a:spcBef>
              <a:spcAft>
                <a:spcPts val="0"/>
              </a:spcAft>
            </a:pPr>
            <a:r>
              <a:rPr sz="2600" spc="126" dirty="0">
                <a:solidFill>
                  <a:srgbClr val="000000"/>
                </a:solidFill>
                <a:latin typeface="GEERJF+Symbol"/>
                <a:cs typeface="GEERJF+Symbol"/>
              </a:rPr>
              <a:t></a:t>
            </a:r>
            <a:r>
              <a:rPr sz="2250" i="1" baseline="-2477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4363" y="5622448"/>
            <a:ext cx="1790126" cy="30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3" dirty="0">
                <a:solidFill>
                  <a:srgbClr val="FFFFFF"/>
                </a:solidFill>
                <a:latin typeface="Cambria"/>
                <a:cs typeface="Cambria"/>
              </a:rPr>
              <a:t>Valoarea</a:t>
            </a:r>
            <a:r>
              <a:rPr sz="1800" b="1" spc="2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critică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54597" y="5622448"/>
            <a:ext cx="1790126" cy="30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3" dirty="0">
                <a:solidFill>
                  <a:srgbClr val="FFFFFF"/>
                </a:solidFill>
                <a:latin typeface="Cambria"/>
                <a:cs typeface="Cambria"/>
              </a:rPr>
              <a:t>Valoarea</a:t>
            </a:r>
            <a:r>
              <a:rPr sz="1800" b="1" spc="2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critică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41620" y="5820397"/>
            <a:ext cx="220789" cy="18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7066" y="253955"/>
            <a:ext cx="885204" cy="30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p&lt;0,05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39" y="663134"/>
            <a:ext cx="2180266" cy="39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52" dirty="0">
                <a:solidFill>
                  <a:srgbClr val="4D5B6B"/>
                </a:solidFill>
                <a:latin typeface="Cambria"/>
                <a:cs typeface="Cambria"/>
              </a:rPr>
              <a:t>Test</a:t>
            </a:r>
            <a:r>
              <a:rPr sz="2400" b="1" spc="51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D5B6B"/>
                </a:solidFill>
                <a:latin typeface="Cambria"/>
                <a:cs typeface="Cambria"/>
              </a:rPr>
              <a:t>unilateral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9860" y="719176"/>
            <a:ext cx="2173232" cy="379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2000" b="1" baseline="-24600" dirty="0">
                <a:solidFill>
                  <a:srgbClr val="FFFFFF"/>
                </a:solidFill>
                <a:latin typeface="Cambria"/>
                <a:cs typeface="Cambria"/>
              </a:rPr>
              <a:t>0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nu se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respinge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21481" y="777210"/>
            <a:ext cx="1134073" cy="24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1200" b="1" baseline="-24000" dirty="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sz="1200" b="1" spc="-88" baseline="-24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mbria"/>
                <a:cs typeface="Cambria"/>
              </a:rPr>
              <a:t>se respinge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26230" y="1727429"/>
            <a:ext cx="627365" cy="33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D5B6B"/>
                </a:solidFill>
                <a:latin typeface="Cambria"/>
                <a:cs typeface="Cambria"/>
              </a:rPr>
              <a:t>0.05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0636" y="2154784"/>
            <a:ext cx="2499714" cy="8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176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8" dirty="0">
                <a:solidFill>
                  <a:srgbClr val="000000"/>
                </a:solidFill>
                <a:latin typeface="Cambria"/>
                <a:cs typeface="Cambria"/>
              </a:rPr>
              <a:t>Values</a:t>
            </a:r>
            <a:r>
              <a:rPr sz="2000" b="1" dirty="0">
                <a:solidFill>
                  <a:srgbClr val="000000"/>
                </a:solidFill>
                <a:latin typeface="Cambria"/>
                <a:cs typeface="Cambria"/>
              </a:rPr>
              <a:t> that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mbria"/>
                <a:cs typeface="Cambria"/>
              </a:rPr>
              <a:t>differ</a:t>
            </a:r>
            <a:r>
              <a:rPr sz="2000" b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mbria"/>
                <a:cs typeface="Cambria"/>
              </a:rPr>
              <a:t>“significantly”</a:t>
            </a:r>
          </a:p>
          <a:p>
            <a:pPr marL="66183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mbria"/>
                <a:cs typeface="Cambria"/>
              </a:rPr>
              <a:t>from 100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1965" y="2574118"/>
            <a:ext cx="559068" cy="30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mbria"/>
                <a:cs typeface="Cambria"/>
              </a:rPr>
              <a:t>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5717" y="2672289"/>
            <a:ext cx="1790125" cy="30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3" dirty="0">
                <a:solidFill>
                  <a:srgbClr val="FFFFFF"/>
                </a:solidFill>
                <a:latin typeface="Cambria"/>
                <a:cs typeface="Cambria"/>
              </a:rPr>
              <a:t>Valoarea</a:t>
            </a:r>
            <a:r>
              <a:rPr sz="1800" b="1" spc="2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critică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91585" y="2990543"/>
            <a:ext cx="5739573" cy="350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1"/>
              </a:lnSpc>
              <a:spcBef>
                <a:spcPts val="0"/>
              </a:spcBef>
              <a:spcAft>
                <a:spcPts val="0"/>
              </a:spcAft>
            </a:pPr>
            <a:r>
              <a:rPr sz="2100" b="1" spc="-25" dirty="0">
                <a:solidFill>
                  <a:srgbClr val="4D5B6B"/>
                </a:solidFill>
                <a:latin typeface="Cambria"/>
                <a:cs typeface="Cambria"/>
              </a:rPr>
              <a:t>Valoare</a:t>
            </a:r>
            <a:r>
              <a:rPr sz="2100" b="1" spc="30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4D5B6B"/>
                </a:solidFill>
                <a:latin typeface="Cambria"/>
                <a:cs typeface="Cambria"/>
              </a:rPr>
              <a:t>semnificativ statistic mai mică </a:t>
            </a:r>
            <a:r>
              <a:rPr sz="2100" b="1" spc="10" dirty="0">
                <a:solidFill>
                  <a:srgbClr val="4D5B6B"/>
                </a:solidFill>
                <a:latin typeface="Cambria"/>
                <a:cs typeface="Cambria"/>
              </a:rPr>
              <a:t>de</a:t>
            </a:r>
            <a:r>
              <a:rPr sz="2100" b="1" spc="-27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4D5B6B"/>
                </a:solidFill>
                <a:latin typeface="Cambria"/>
                <a:cs typeface="Cambria"/>
              </a:rPr>
              <a:t>100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7639" y="3584642"/>
            <a:ext cx="1994338" cy="39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52" dirty="0">
                <a:solidFill>
                  <a:srgbClr val="4D5B6B"/>
                </a:solidFill>
                <a:latin typeface="Cambria"/>
                <a:cs typeface="Cambria"/>
              </a:rPr>
              <a:t>Test</a:t>
            </a:r>
            <a:r>
              <a:rPr sz="2400" b="1" spc="51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D5B6B"/>
                </a:solidFill>
                <a:latin typeface="Cambria"/>
                <a:cs typeface="Cambria"/>
              </a:rPr>
              <a:t>bilateral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15585" y="3664814"/>
            <a:ext cx="2175012" cy="379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2000" b="1" baseline="-24600" dirty="0">
                <a:solidFill>
                  <a:srgbClr val="FFFFFF"/>
                </a:solidFill>
                <a:latin typeface="Cambria"/>
                <a:cs typeface="Cambria"/>
              </a:rPr>
              <a:t>0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nu se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respinge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54859" y="3763996"/>
            <a:ext cx="1133819" cy="24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1200" b="1" baseline="-24000" dirty="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sz="1200" b="1" spc="-90" baseline="-24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mbria"/>
                <a:cs typeface="Cambria"/>
              </a:rPr>
              <a:t>se respinge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19593" y="3727420"/>
            <a:ext cx="1133819" cy="24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baseline="36000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800" b="1" dirty="0">
                <a:solidFill>
                  <a:srgbClr val="FFFFFF"/>
                </a:solidFill>
                <a:latin typeface="Cambria"/>
                <a:cs typeface="Cambria"/>
              </a:rPr>
              <a:t>0 </a:t>
            </a:r>
            <a:r>
              <a:rPr sz="1800" b="1" baseline="36000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1800" b="1" spc="-132" baseline="36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baseline="36000" dirty="0">
                <a:solidFill>
                  <a:srgbClr val="FFFFFF"/>
                </a:solidFill>
                <a:latin typeface="Cambria"/>
                <a:cs typeface="Cambria"/>
              </a:rPr>
              <a:t>respinge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983601" y="4234643"/>
            <a:ext cx="885204" cy="30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p&lt;0,05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41041" y="4298107"/>
            <a:ext cx="885275" cy="306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p&lt;0,05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27248" y="5157446"/>
            <a:ext cx="768289" cy="33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D5B6B"/>
                </a:solidFill>
                <a:latin typeface="Cambria"/>
                <a:cs typeface="Cambria"/>
              </a:rPr>
              <a:t>0.025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90636" y="5195546"/>
            <a:ext cx="768289" cy="33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D5B6B"/>
                </a:solidFill>
                <a:latin typeface="Cambria"/>
                <a:cs typeface="Cambria"/>
              </a:rPr>
              <a:t>0.025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18988" y="5652694"/>
            <a:ext cx="604892" cy="33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4D5B6B"/>
                </a:solidFill>
                <a:latin typeface="Cambria"/>
                <a:cs typeface="Cambria"/>
              </a:rPr>
              <a:t>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33116" y="6003463"/>
            <a:ext cx="1789791" cy="306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3" dirty="0">
                <a:solidFill>
                  <a:srgbClr val="FFFFFF"/>
                </a:solidFill>
                <a:latin typeface="Cambria"/>
                <a:cs typeface="Cambria"/>
              </a:rPr>
              <a:t>Valoarea</a:t>
            </a:r>
            <a:r>
              <a:rPr sz="1800" b="1" spc="2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critică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253351" y="6003463"/>
            <a:ext cx="1789791" cy="306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3" dirty="0">
                <a:solidFill>
                  <a:srgbClr val="FFFFFF"/>
                </a:solidFill>
                <a:latin typeface="Cambria"/>
                <a:cs typeface="Cambria"/>
              </a:rPr>
              <a:t>Valoarea</a:t>
            </a:r>
            <a:r>
              <a:rPr sz="1800" b="1" spc="23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critică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18408" y="6496684"/>
            <a:ext cx="5751309" cy="350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61"/>
              </a:lnSpc>
              <a:spcBef>
                <a:spcPts val="0"/>
              </a:spcBef>
              <a:spcAft>
                <a:spcPts val="0"/>
              </a:spcAft>
            </a:pPr>
            <a:r>
              <a:rPr sz="2100" b="1" spc="-20" dirty="0">
                <a:solidFill>
                  <a:srgbClr val="4D5B6B"/>
                </a:solidFill>
                <a:latin typeface="Cambria"/>
                <a:cs typeface="Cambria"/>
              </a:rPr>
              <a:t>Valori</a:t>
            </a:r>
            <a:r>
              <a:rPr sz="2100" b="1" spc="28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100" b="1" spc="-10" dirty="0">
                <a:solidFill>
                  <a:srgbClr val="4D5B6B"/>
                </a:solidFill>
                <a:latin typeface="Cambria"/>
                <a:cs typeface="Cambria"/>
              </a:rPr>
              <a:t>care</a:t>
            </a:r>
            <a:r>
              <a:rPr sz="2100" b="1" spc="14" dirty="0">
                <a:solidFill>
                  <a:srgbClr val="4D5B6B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4D5B6B"/>
                </a:solidFill>
                <a:latin typeface="Cambria"/>
                <a:cs typeface="Cambria"/>
              </a:rPr>
              <a:t>diferă semnificativ statistic de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344361"/>
            <a:ext cx="7011319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75D59"/>
                </a:solidFill>
                <a:latin typeface="Arial"/>
                <a:cs typeface="Arial"/>
              </a:rPr>
              <a:t>»</a:t>
            </a:r>
            <a:r>
              <a:rPr sz="2800" spc="365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675D59"/>
                </a:solidFill>
                <a:latin typeface="Calibri"/>
                <a:cs typeface="Calibri"/>
              </a:rPr>
              <a:t>Interpretarea</a:t>
            </a:r>
            <a:r>
              <a:rPr sz="2800" spc="15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675D59"/>
                </a:solidFill>
                <a:latin typeface="Calibri"/>
                <a:cs typeface="Calibri"/>
              </a:rPr>
              <a:t>rezultatelor</a:t>
            </a:r>
            <a:r>
              <a:rPr sz="2800" spc="17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se </a:t>
            </a:r>
            <a:r>
              <a:rPr sz="2800" spc="-20" dirty="0">
                <a:solidFill>
                  <a:srgbClr val="675D59"/>
                </a:solidFill>
                <a:latin typeface="Calibri"/>
                <a:cs typeface="Calibri"/>
              </a:rPr>
              <a:t>face</a:t>
            </a:r>
            <a:r>
              <a:rPr sz="2800" spc="20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75D59"/>
                </a:solidFill>
                <a:latin typeface="Calibri"/>
                <a:cs typeface="Calibri"/>
              </a:rPr>
              <a:t>în</a:t>
            </a:r>
            <a:r>
              <a:rPr sz="2800" spc="27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75D59"/>
                </a:solidFill>
                <a:latin typeface="Calibri"/>
                <a:cs typeface="Calibri"/>
              </a:rPr>
              <a:t>contextul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539" y="771625"/>
            <a:ext cx="2947858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designului</a:t>
            </a:r>
            <a:r>
              <a:rPr sz="2800" spc="43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75D59"/>
                </a:solidFill>
                <a:latin typeface="Calibri"/>
                <a:cs typeface="Calibri"/>
              </a:rPr>
              <a:t>studiului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1283689"/>
            <a:ext cx="8133883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75D59"/>
                </a:solidFill>
                <a:latin typeface="Arial"/>
                <a:cs typeface="Arial"/>
              </a:rPr>
              <a:t>»</a:t>
            </a:r>
            <a:r>
              <a:rPr sz="2800" spc="365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675D59"/>
                </a:solidFill>
                <a:latin typeface="Calibri"/>
                <a:cs typeface="Calibri"/>
              </a:rPr>
              <a:t>Efectele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75D59"/>
                </a:solidFill>
                <a:latin typeface="Calibri"/>
                <a:cs typeface="Calibri"/>
              </a:rPr>
              <a:t>care</a:t>
            </a:r>
            <a:r>
              <a:rPr sz="2800" spc="18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675D59"/>
                </a:solidFill>
                <a:latin typeface="Calibri"/>
                <a:cs typeface="Calibri"/>
              </a:rPr>
              <a:t>nu</a:t>
            </a:r>
            <a:r>
              <a:rPr sz="2800" spc="31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675D59"/>
                </a:solidFill>
                <a:latin typeface="Calibri"/>
                <a:cs typeface="Calibri"/>
              </a:rPr>
              <a:t>sunt</a:t>
            </a:r>
            <a:r>
              <a:rPr sz="2800" spc="47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clinic</a:t>
            </a:r>
            <a:r>
              <a:rPr sz="2800" spc="21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675D59"/>
                </a:solidFill>
                <a:latin typeface="Calibri"/>
                <a:cs typeface="Calibri"/>
              </a:rPr>
              <a:t>inportante</a:t>
            </a:r>
            <a:r>
              <a:rPr sz="2800" spc="36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pot</a:t>
            </a:r>
            <a:r>
              <a:rPr sz="2800" spc="11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fi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semnificative</a:t>
            </a:r>
            <a:r>
              <a:rPr sz="2800" spc="20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675D59"/>
                </a:solidFill>
                <a:latin typeface="Calibri"/>
                <a:cs typeface="Calibri"/>
              </a:rPr>
              <a:t>statistic</a:t>
            </a:r>
            <a:r>
              <a:rPr sz="2800" spc="46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dacă volumul</a:t>
            </a:r>
            <a:r>
              <a:rPr sz="2800" spc="36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eșantionului</a:t>
            </a:r>
            <a:r>
              <a:rPr sz="2800" spc="49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675D59"/>
                </a:solidFill>
                <a:latin typeface="Calibri"/>
                <a:cs typeface="Calibri"/>
              </a:rPr>
              <a:t>este</a:t>
            </a:r>
          </a:p>
          <a:p>
            <a:pPr marL="34290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675D59"/>
                </a:solidFill>
                <a:latin typeface="Calibri"/>
                <a:cs typeface="Calibri"/>
              </a:rPr>
              <a:t>destul</a:t>
            </a:r>
            <a:r>
              <a:rPr sz="2800" spc="34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75D59"/>
                </a:solidFill>
                <a:latin typeface="Calibri"/>
                <a:cs typeface="Calibri"/>
              </a:rPr>
              <a:t>de</a:t>
            </a:r>
            <a:r>
              <a:rPr sz="2800" spc="10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675D59"/>
                </a:solidFill>
                <a:latin typeface="Calibri"/>
                <a:cs typeface="Calibri"/>
              </a:rPr>
              <a:t>mare</a:t>
            </a:r>
            <a:r>
              <a:rPr sz="2800" spc="11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675D59"/>
                </a:solidFill>
                <a:latin typeface="Calibri"/>
                <a:cs typeface="Calibri"/>
              </a:rPr>
              <a:t>(ex.</a:t>
            </a:r>
            <a:r>
              <a:rPr sz="2800" spc="33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75D59"/>
                </a:solidFill>
                <a:latin typeface="Calibri"/>
                <a:cs typeface="Calibri"/>
              </a:rPr>
              <a:t>eroarea</a:t>
            </a:r>
            <a:r>
              <a:rPr sz="2800" spc="12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675D59"/>
                </a:solidFill>
                <a:latin typeface="Calibri"/>
                <a:cs typeface="Calibri"/>
              </a:rPr>
              <a:t>standard</a:t>
            </a:r>
            <a:r>
              <a:rPr sz="2800" spc="47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spc="-21" dirty="0" err="1">
                <a:solidFill>
                  <a:srgbClr val="675D59"/>
                </a:solidFill>
                <a:latin typeface="Calibri"/>
                <a:cs typeface="Calibri"/>
              </a:rPr>
              <a:t>este</a:t>
            </a:r>
            <a:r>
              <a:rPr sz="2800" spc="20" dirty="0">
                <a:solidFill>
                  <a:srgbClr val="675D59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675D59"/>
                </a:solidFill>
                <a:latin typeface="Calibri"/>
                <a:cs typeface="Calibri"/>
              </a:rPr>
              <a:t>mic</a:t>
            </a:r>
            <a:r>
              <a:rPr lang="ro-MO" sz="2800" dirty="0" smtClean="0">
                <a:solidFill>
                  <a:srgbClr val="675D59"/>
                </a:solidFill>
                <a:latin typeface="Calibri"/>
                <a:cs typeface="Calibri"/>
              </a:rPr>
              <a:t>ă</a:t>
            </a:r>
            <a:r>
              <a:rPr sz="2800" dirty="0" smtClean="0">
                <a:solidFill>
                  <a:srgbClr val="675D59"/>
                </a:solidFill>
                <a:latin typeface="Calibri"/>
                <a:cs typeface="Calibri"/>
              </a:rPr>
              <a:t>)</a:t>
            </a:r>
            <a:endParaRPr sz="2800" dirty="0">
              <a:solidFill>
                <a:srgbClr val="675D59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6883" y="6529071"/>
            <a:ext cx="273158" cy="238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639" y="133209"/>
            <a:ext cx="8597538" cy="9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Studiu de cohortă n=34,079</a:t>
            </a:r>
            <a:r>
              <a:rPr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femei</a:t>
            </a:r>
            <a:r>
              <a:rPr sz="20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greutatea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câștigată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 grupul</a:t>
            </a:r>
            <a:r>
              <a:rPr sz="2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care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 efectuat</a:t>
            </a:r>
          </a:p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exercițiu</a:t>
            </a:r>
            <a:r>
              <a:rPr sz="2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fizic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&gt;21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ore/săptămână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față</a:t>
            </a:r>
            <a:r>
              <a:rPr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 grupul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cu &lt;7.5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ore</a:t>
            </a:r>
            <a:r>
              <a:rPr sz="2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 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exercițiu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fizic/săptămână</a:t>
            </a:r>
            <a:r>
              <a:rPr sz="20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(p&lt;0.001)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4089470"/>
            <a:ext cx="7802011" cy="77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Mărimea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efectului ?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&lt;7.5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ore/săpt</a:t>
            </a:r>
            <a:r>
              <a:rPr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 0.15 kg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în plus 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față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</a:p>
          <a:p>
            <a:pPr marL="34289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grupul cu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≥21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39" y="5004161"/>
            <a:ext cx="8362669" cy="114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Extrapolare: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dacă studiul se continuă</a:t>
            </a:r>
            <a:r>
              <a:rPr sz="2400" spc="5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13 ani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grupul cu ≥21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va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acumula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în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greutate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cu 0.635 kg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mai puțin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comparativ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cu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grupul</a:t>
            </a:r>
          </a:p>
          <a:p>
            <a:pPr marL="34290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cu &lt; 7.5!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337320"/>
            <a:ext cx="775033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7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4000" b="1" spc="-34" dirty="0">
                <a:solidFill>
                  <a:srgbClr val="FF0000"/>
                </a:solidFill>
                <a:latin typeface="Cambria"/>
                <a:cs typeface="Cambria"/>
              </a:rPr>
              <a:t>ESTS</a:t>
            </a:r>
            <a:r>
              <a:rPr sz="4000"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4800" b="1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sz="4000" b="1" spc="-10" dirty="0">
                <a:solidFill>
                  <a:srgbClr val="FF0000"/>
                </a:solidFill>
                <a:latin typeface="Cambria"/>
                <a:cs typeface="Cambria"/>
              </a:rPr>
              <a:t>EANS</a:t>
            </a:r>
            <a:r>
              <a:rPr sz="4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spc="-75" dirty="0">
                <a:solidFill>
                  <a:srgbClr val="FF0000"/>
                </a:solidFill>
                <a:latin typeface="Cambria"/>
                <a:cs typeface="Cambria"/>
              </a:rPr>
              <a:t>BY</a:t>
            </a:r>
            <a:r>
              <a:rPr sz="4000" b="1" spc="6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8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4000" b="1" dirty="0">
                <a:solidFill>
                  <a:srgbClr val="FF0000"/>
                </a:solidFill>
                <a:latin typeface="Cambria"/>
                <a:cs typeface="Cambria"/>
              </a:rPr>
              <a:t>XAMPLES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9095" y="6269777"/>
            <a:ext cx="350191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D5B6B"/>
                </a:solidFill>
                <a:latin typeface="Cambria"/>
                <a:cs typeface="Cambria"/>
              </a:rPr>
              <a:t>18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39" y="1488263"/>
            <a:ext cx="7246159" cy="1393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75D59"/>
                </a:solidFill>
                <a:latin typeface="Arial"/>
                <a:cs typeface="Arial"/>
              </a:rPr>
              <a:t>»</a:t>
            </a:r>
            <a:r>
              <a:rPr sz="2600" spc="532" dirty="0">
                <a:solidFill>
                  <a:srgbClr val="675D59"/>
                </a:solidFill>
                <a:latin typeface="Arial"/>
                <a:cs typeface="Arial"/>
              </a:rPr>
              <a:t> </a:t>
            </a:r>
            <a:r>
              <a:rPr sz="2600" b="1" spc="-12" dirty="0">
                <a:latin typeface="Calibri"/>
                <a:cs typeface="Calibri"/>
              </a:rPr>
              <a:t>Pașii</a:t>
            </a:r>
            <a:r>
              <a:rPr sz="2600" b="1" dirty="0">
                <a:latin typeface="Calibri"/>
                <a:cs typeface="Calibri"/>
              </a:rPr>
              <a:t> generali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în aplicarea unui </a:t>
            </a:r>
            <a:r>
              <a:rPr sz="2600" b="1" spc="-12" dirty="0">
                <a:latin typeface="Calibri"/>
                <a:cs typeface="Calibri"/>
              </a:rPr>
              <a:t>test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statistic</a:t>
            </a:r>
          </a:p>
          <a:p>
            <a:pPr marL="0" marR="0">
              <a:lnSpc>
                <a:spcPts val="3181"/>
              </a:lnSpc>
              <a:spcBef>
                <a:spcPts val="516"/>
              </a:spcBef>
              <a:spcAft>
                <a:spcPts val="0"/>
              </a:spcAft>
            </a:pPr>
            <a:r>
              <a:rPr sz="2600" b="1" dirty="0">
                <a:latin typeface="Arial"/>
                <a:cs typeface="Arial"/>
              </a:rPr>
              <a:t>»</a:t>
            </a:r>
            <a:r>
              <a:rPr sz="2600" b="1" spc="532" dirty="0">
                <a:latin typeface="Arial"/>
                <a:cs typeface="Arial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Vocabularul</a:t>
            </a:r>
            <a:r>
              <a:rPr sz="2600" b="1" dirty="0">
                <a:latin typeface="Calibri"/>
                <a:cs typeface="Calibri"/>
              </a:rPr>
              <a:t> utilizat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în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12" dirty="0">
                <a:latin typeface="Calibri"/>
                <a:cs typeface="Calibri"/>
              </a:rPr>
              <a:t>testarea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ipotezelor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statistice</a:t>
            </a:r>
          </a:p>
          <a:p>
            <a:pPr marL="0" marR="0">
              <a:lnSpc>
                <a:spcPts val="3178"/>
              </a:lnSpc>
              <a:spcBef>
                <a:spcPts val="564"/>
              </a:spcBef>
              <a:spcAft>
                <a:spcPts val="0"/>
              </a:spcAft>
            </a:pPr>
            <a:r>
              <a:rPr sz="2600" b="1" dirty="0">
                <a:latin typeface="Arial"/>
                <a:cs typeface="Arial"/>
              </a:rPr>
              <a:t>»</a:t>
            </a:r>
            <a:r>
              <a:rPr sz="2600" b="1" spc="532" dirty="0">
                <a:latin typeface="Arial"/>
                <a:cs typeface="Arial"/>
              </a:rPr>
              <a:t> </a:t>
            </a:r>
            <a:r>
              <a:rPr sz="2600" b="1" dirty="0">
                <a:latin typeface="Calibri"/>
                <a:cs typeface="Calibri"/>
              </a:rPr>
              <a:t>Cum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interpretăm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un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12" dirty="0">
                <a:latin typeface="Calibri"/>
                <a:cs typeface="Calibri"/>
              </a:rPr>
              <a:t>test</a:t>
            </a:r>
            <a:r>
              <a:rPr sz="2600" b="1" spc="-18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statistic!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512" y="0"/>
            <a:ext cx="8964488" cy="7909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91"/>
              </a:lnSpc>
              <a:spcBef>
                <a:spcPts val="0"/>
              </a:spcBef>
              <a:spcAft>
                <a:spcPts val="0"/>
              </a:spcAft>
            </a:pPr>
            <a:r>
              <a:rPr lang="ro-MO" sz="5400" b="1" spc="-76" dirty="0" smtClean="0">
                <a:solidFill>
                  <a:srgbClr val="FF7605"/>
                </a:solidFill>
                <a:latin typeface="Calibri"/>
                <a:cs typeface="Calibri"/>
              </a:rPr>
              <a:t>Ce este o ipoteză?</a:t>
            </a:r>
          </a:p>
          <a:p>
            <a:pPr fontAlgn="base"/>
            <a:r>
              <a:rPr lang="ro-MO" sz="2600" dirty="0" smtClean="0"/>
              <a:t>	</a:t>
            </a:r>
            <a:r>
              <a:rPr lang="vi-VN" sz="2600" b="1" dirty="0" smtClean="0">
                <a:solidFill>
                  <a:srgbClr val="0000FF"/>
                </a:solidFill>
              </a:rPr>
              <a:t>O</a:t>
            </a:r>
            <a:r>
              <a:rPr lang="vi-VN" sz="2600" b="1" dirty="0">
                <a:solidFill>
                  <a:srgbClr val="0000FF"/>
                </a:solidFill>
              </a:rPr>
              <a:t> ipoteză ( ipoteze la plural) este </a:t>
            </a:r>
            <a:r>
              <a:rPr lang="vi-VN" sz="2600" b="1" i="1" dirty="0">
                <a:solidFill>
                  <a:srgbClr val="FF0000"/>
                </a:solidFill>
              </a:rPr>
              <a:t>o explicație </a:t>
            </a:r>
            <a:r>
              <a:rPr lang="vi-VN" sz="2600" b="1" dirty="0">
                <a:solidFill>
                  <a:srgbClr val="0000FF"/>
                </a:solidFill>
              </a:rPr>
              <a:t>propusă pentru </a:t>
            </a:r>
            <a:r>
              <a:rPr lang="vi-VN" sz="2600" b="1" i="1" dirty="0">
                <a:solidFill>
                  <a:srgbClr val="0000FF"/>
                </a:solidFill>
              </a:rPr>
              <a:t>o observație</a:t>
            </a:r>
            <a:r>
              <a:rPr lang="vi-VN" sz="2600" b="1" dirty="0">
                <a:solidFill>
                  <a:srgbClr val="0000FF"/>
                </a:solidFill>
              </a:rPr>
              <a:t>. </a:t>
            </a:r>
          </a:p>
          <a:p>
            <a:pPr fontAlgn="base"/>
            <a:r>
              <a:rPr lang="ro-MO" sz="26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600" dirty="0" smtClean="0"/>
              <a:t>În </a:t>
            </a:r>
            <a:r>
              <a:rPr lang="vi-VN" sz="2600" dirty="0"/>
              <a:t>studiul logicii, </a:t>
            </a:r>
            <a:r>
              <a:rPr lang="vi-VN" sz="2600" b="1" i="1" dirty="0">
                <a:solidFill>
                  <a:srgbClr val="0000FF"/>
                </a:solidFill>
              </a:rPr>
              <a:t>o ipoteză </a:t>
            </a:r>
            <a:r>
              <a:rPr lang="vi-VN" sz="2600" dirty="0"/>
              <a:t>este o propoziție </a:t>
            </a:r>
            <a:r>
              <a:rPr lang="vi-VN" sz="2600" b="1" dirty="0">
                <a:solidFill>
                  <a:srgbClr val="FF0000"/>
                </a:solidFill>
              </a:rPr>
              <a:t>if-then</a:t>
            </a:r>
            <a:r>
              <a:rPr lang="vi-VN" sz="2600" dirty="0"/>
              <a:t>, de obicei scrisă sub forma „</a:t>
            </a:r>
            <a:r>
              <a:rPr lang="vi-VN" sz="2600" b="1" i="1" dirty="0">
                <a:solidFill>
                  <a:srgbClr val="00B0F0"/>
                </a:solidFill>
              </a:rPr>
              <a:t>Dacă X , atunci Y </a:t>
            </a:r>
            <a:r>
              <a:rPr lang="vi-VN" sz="2600" dirty="0"/>
              <a:t>”.</a:t>
            </a:r>
          </a:p>
          <a:p>
            <a:pPr fontAlgn="base"/>
            <a:r>
              <a:rPr lang="ro-MO" sz="2600" dirty="0" smtClean="0"/>
              <a:t>	</a:t>
            </a:r>
            <a:r>
              <a:rPr lang="vi-VN" sz="2600" b="1" i="1" dirty="0" smtClean="0"/>
              <a:t>În </a:t>
            </a:r>
            <a:r>
              <a:rPr lang="vi-VN" sz="2600" b="1" i="1" dirty="0"/>
              <a:t>utilizarea obișnuită, o ipoteză este pur și simplu o explicație sau o predicție propusă, care poate fi sau nu testată</a:t>
            </a:r>
            <a:r>
              <a:rPr lang="vi-VN" sz="2600" b="1" i="1" dirty="0" smtClean="0"/>
              <a:t>.</a:t>
            </a:r>
            <a:r>
              <a:rPr lang="ro-MO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Cum se scrie o </a:t>
            </a:r>
            <a:r>
              <a:rPr lang="vi-VN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ipotez</a:t>
            </a:r>
            <a:r>
              <a:rPr lang="ro-MO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ă?</a:t>
            </a:r>
            <a:endParaRPr lang="vi-VN" sz="28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o-MO" sz="2800" dirty="0" smtClean="0"/>
              <a:t>	</a:t>
            </a:r>
            <a:r>
              <a:rPr lang="vi-VN" sz="2800" dirty="0" smtClean="0"/>
              <a:t>Majoritatea </a:t>
            </a:r>
            <a:r>
              <a:rPr lang="vi-VN" sz="2800" dirty="0"/>
              <a:t>ipotezelor științifice sunt propuse în formatul </a:t>
            </a:r>
            <a:r>
              <a:rPr lang="vi-VN" sz="2800" b="1" i="1" dirty="0">
                <a:solidFill>
                  <a:srgbClr val="FF0000"/>
                </a:solidFill>
              </a:rPr>
              <a:t>if-then, </a:t>
            </a:r>
            <a:r>
              <a:rPr lang="vi-VN" sz="2800" b="1" i="1" dirty="0">
                <a:solidFill>
                  <a:srgbClr val="00B050"/>
                </a:solidFill>
              </a:rPr>
              <a:t>deoarece </a:t>
            </a:r>
            <a:r>
              <a:rPr lang="vi-VN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este ușor </a:t>
            </a:r>
            <a:r>
              <a:rPr lang="ro-MO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vi-VN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proiect</a:t>
            </a:r>
            <a:r>
              <a:rPr lang="ro-MO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vi-VN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vi-VN" sz="2800" b="1" i="1" dirty="0">
                <a:solidFill>
                  <a:srgbClr val="00B050"/>
                </a:solidFill>
              </a:rPr>
              <a:t>experiment</a:t>
            </a:r>
            <a:r>
              <a:rPr lang="vi-VN" sz="2800" dirty="0"/>
              <a:t> pentru a vedea dacă există sau nu </a:t>
            </a:r>
            <a:r>
              <a:rPr lang="vi-VN" sz="2800" b="1" i="1" dirty="0">
                <a:solidFill>
                  <a:srgbClr val="FF0000"/>
                </a:solidFill>
              </a:rPr>
              <a:t>o relație de cauză </a:t>
            </a:r>
            <a:r>
              <a:rPr lang="ro-MO" sz="2800" b="1" i="1" dirty="0" smtClean="0">
                <a:solidFill>
                  <a:srgbClr val="FF0000"/>
                </a:solidFill>
              </a:rPr>
              <a:t>-</a:t>
            </a:r>
            <a:r>
              <a:rPr lang="vi-VN" sz="2800" b="1" i="1" dirty="0" smtClean="0">
                <a:solidFill>
                  <a:srgbClr val="FF0000"/>
                </a:solidFill>
              </a:rPr>
              <a:t>efect</a:t>
            </a:r>
            <a:r>
              <a:rPr lang="vi-VN" sz="2800" dirty="0" smtClean="0"/>
              <a:t> </a:t>
            </a:r>
            <a:r>
              <a:rPr lang="vi-VN" sz="2800" dirty="0"/>
              <a:t>între </a:t>
            </a:r>
            <a:r>
              <a:rPr lang="vi-VN" sz="2800" b="1" i="1" dirty="0">
                <a:solidFill>
                  <a:srgbClr val="00B0F0"/>
                </a:solidFill>
              </a:rPr>
              <a:t>variabila </a:t>
            </a:r>
            <a:r>
              <a:rPr lang="vi-VN" sz="2800" b="1" i="1" dirty="0" smtClean="0">
                <a:solidFill>
                  <a:srgbClr val="00B0F0"/>
                </a:solidFill>
              </a:rPr>
              <a:t>independentă</a:t>
            </a:r>
            <a:r>
              <a:rPr lang="ro-MO" sz="2800" b="1" i="1" dirty="0" smtClean="0">
                <a:solidFill>
                  <a:srgbClr val="00B0F0"/>
                </a:solidFill>
              </a:rPr>
              <a:t> </a:t>
            </a:r>
            <a:r>
              <a:rPr lang="ro-MO" sz="2800" dirty="0" smtClean="0"/>
              <a:t> </a:t>
            </a:r>
            <a:r>
              <a:rPr lang="vi-VN" sz="2800" dirty="0" smtClean="0"/>
              <a:t>și</a:t>
            </a:r>
            <a:r>
              <a:rPr lang="ro-MO" sz="2800" dirty="0" smtClean="0"/>
              <a:t> </a:t>
            </a:r>
            <a:r>
              <a:rPr lang="vi-VN" sz="2800" b="1" i="1" dirty="0" smtClean="0">
                <a:solidFill>
                  <a:srgbClr val="FF00FF"/>
                </a:solidFill>
              </a:rPr>
              <a:t>variabila dependentă</a:t>
            </a:r>
            <a:r>
              <a:rPr lang="vi-VN" sz="2800" dirty="0" smtClean="0"/>
              <a:t>.</a:t>
            </a:r>
            <a:r>
              <a:rPr lang="vi-VN" sz="2800" dirty="0"/>
              <a:t> </a:t>
            </a:r>
            <a:endParaRPr lang="ro-MO" sz="2800" dirty="0" smtClean="0"/>
          </a:p>
          <a:p>
            <a:pPr fontAlgn="base"/>
            <a:r>
              <a:rPr lang="ro-MO" sz="2800" dirty="0"/>
              <a:t>	</a:t>
            </a:r>
            <a:r>
              <a:rPr lang="vi-VN" sz="2800" b="1" i="1" dirty="0" smtClean="0">
                <a:solidFill>
                  <a:srgbClr val="FF0000"/>
                </a:solidFill>
              </a:rPr>
              <a:t>Ipoteza</a:t>
            </a:r>
            <a:r>
              <a:rPr lang="vi-VN" sz="2800" dirty="0" smtClean="0"/>
              <a:t> </a:t>
            </a:r>
            <a:r>
              <a:rPr lang="vi-VN" sz="2800" dirty="0"/>
              <a:t>este scrisă ca </a:t>
            </a:r>
            <a:r>
              <a:rPr lang="vi-VN" sz="2800" b="1" i="1" dirty="0">
                <a:solidFill>
                  <a:srgbClr val="FF0000"/>
                </a:solidFill>
              </a:rPr>
              <a:t>o predicție </a:t>
            </a:r>
            <a:r>
              <a:rPr lang="vi-VN" sz="2800" dirty="0"/>
              <a:t>a </a:t>
            </a:r>
            <a:r>
              <a:rPr lang="vi-VN" sz="2800" b="1" i="1" dirty="0">
                <a:solidFill>
                  <a:srgbClr val="FF0000"/>
                </a:solidFill>
              </a:rPr>
              <a:t>rezultatului experimentului.</a:t>
            </a:r>
          </a:p>
          <a:p>
            <a:pPr fontAlgn="base"/>
            <a:endParaRPr lang="vi-VN" sz="2600" b="1" i="1" dirty="0"/>
          </a:p>
          <a:p>
            <a:pPr marL="0" marR="0">
              <a:lnSpc>
                <a:spcPts val="6591"/>
              </a:lnSpc>
              <a:spcBef>
                <a:spcPts val="0"/>
              </a:spcBef>
              <a:spcAft>
                <a:spcPts val="0"/>
              </a:spcAft>
            </a:pPr>
            <a:endParaRPr sz="5400" b="1" dirty="0">
              <a:solidFill>
                <a:srgbClr val="FF7605"/>
              </a:solidFill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764704"/>
            <a:ext cx="9144000" cy="28803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63688" y="4869160"/>
            <a:ext cx="360040" cy="136815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6797992" cy="769441"/>
          </a:xfrm>
        </p:spPr>
        <p:txBody>
          <a:bodyPr/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Ipoteza nulă și ipoteza alternativă</a:t>
            </a:r>
            <a:r>
              <a:rPr lang="vi-VN" b="1" dirty="0" smtClean="0"/>
              <a:t/>
            </a:r>
            <a:br>
              <a:rPr lang="vi-VN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784976" cy="6924973"/>
          </a:xfrm>
          <a:ln>
            <a:solidFill>
              <a:srgbClr val="0000FF"/>
            </a:solidFill>
          </a:ln>
        </p:spPr>
        <p:txBody>
          <a:bodyPr/>
          <a:lstStyle/>
          <a:p>
            <a:pPr fontAlgn="base"/>
            <a:r>
              <a:rPr lang="ro-MO" dirty="0" smtClean="0"/>
              <a:t>	</a:t>
            </a:r>
            <a:r>
              <a:rPr lang="vi-VN" sz="2700" b="1" dirty="0" smtClean="0"/>
              <a:t>Statistic</a:t>
            </a:r>
            <a:r>
              <a:rPr lang="vi-VN" sz="2700" dirty="0" smtClean="0"/>
              <a:t>, </a:t>
            </a:r>
            <a:r>
              <a:rPr lang="vi-VN" sz="2700" b="1" i="1" dirty="0" smtClean="0">
                <a:solidFill>
                  <a:srgbClr val="0000FF"/>
                </a:solidFill>
              </a:rPr>
              <a:t>este mai ușor să arăți că nu există nicio relație între două variabile</a:t>
            </a:r>
            <a:r>
              <a:rPr lang="ro-MO" sz="2700" dirty="0" smtClean="0"/>
              <a:t>,</a:t>
            </a:r>
            <a:r>
              <a:rPr lang="vi-VN" sz="2700" dirty="0" smtClean="0"/>
              <a:t> decât să le susții conexiunea. Deci, oamenii de știință propun adesea </a:t>
            </a:r>
            <a:r>
              <a:rPr lang="vi-VN" sz="2700" b="1" dirty="0" smtClean="0">
                <a:solidFill>
                  <a:srgbClr val="FF0000"/>
                </a:solidFill>
              </a:rPr>
              <a:t>ipoteza nulă</a:t>
            </a:r>
            <a:r>
              <a:rPr lang="vi-VN" sz="2700" dirty="0" smtClean="0"/>
              <a:t>. </a:t>
            </a:r>
            <a:endParaRPr lang="ro-MO" sz="2700" dirty="0" smtClean="0"/>
          </a:p>
          <a:p>
            <a:pPr fontAlgn="base"/>
            <a:r>
              <a:rPr lang="ro-MO" sz="2700" dirty="0" smtClean="0"/>
              <a:t>	</a:t>
            </a:r>
            <a:r>
              <a:rPr lang="vi-VN" sz="2700" b="1" dirty="0" smtClean="0">
                <a:solidFill>
                  <a:srgbClr val="FF0000"/>
                </a:solidFill>
              </a:rPr>
              <a:t>Ipoteza nulă </a:t>
            </a:r>
            <a:r>
              <a:rPr lang="vi-VN" sz="2700" dirty="0" smtClean="0"/>
              <a:t>presupune că modificarea </a:t>
            </a:r>
            <a:r>
              <a:rPr lang="vi-VN" sz="2700" b="1" i="1" dirty="0" smtClean="0">
                <a:solidFill>
                  <a:srgbClr val="00B0F0"/>
                </a:solidFill>
              </a:rPr>
              <a:t>variabilei independente</a:t>
            </a:r>
            <a:r>
              <a:rPr lang="vi-VN" sz="2700" dirty="0" smtClean="0"/>
              <a:t> </a:t>
            </a:r>
            <a:r>
              <a:rPr lang="en-US" sz="2700" b="1" dirty="0" smtClean="0">
                <a:solidFill>
                  <a:srgbClr val="00B0F0"/>
                </a:solidFill>
              </a:rPr>
              <a:t>(</a:t>
            </a:r>
            <a:r>
              <a:rPr lang="en-US" sz="2700" dirty="0" smtClean="0"/>
              <a:t>de ex. </a:t>
            </a:r>
            <a:r>
              <a:rPr lang="en-US" sz="2700" b="1" dirty="0" smtClean="0">
                <a:solidFill>
                  <a:srgbClr val="00B0F0"/>
                </a:solidFill>
              </a:rPr>
              <a:t>X</a:t>
            </a:r>
            <a:r>
              <a:rPr lang="ro-MO" sz="2700" b="1" dirty="0" smtClean="0">
                <a:solidFill>
                  <a:srgbClr val="00B0F0"/>
                </a:solidFill>
              </a:rPr>
              <a:t>)</a:t>
            </a:r>
            <a:r>
              <a:rPr lang="en-US" sz="2700" b="1" dirty="0" smtClean="0">
                <a:solidFill>
                  <a:srgbClr val="00B0F0"/>
                </a:solidFill>
              </a:rPr>
              <a:t>, </a:t>
            </a:r>
            <a:r>
              <a:rPr lang="vi-VN" sz="2700" b="1" dirty="0" smtClean="0">
                <a:solidFill>
                  <a:srgbClr val="0000FF"/>
                </a:solidFill>
              </a:rPr>
              <a:t>NU</a:t>
            </a:r>
            <a:r>
              <a:rPr lang="vi-VN" sz="2700" b="1" dirty="0" smtClean="0"/>
              <a:t> va avea</a:t>
            </a:r>
            <a:r>
              <a:rPr lang="vi-VN" sz="2700" dirty="0" smtClean="0"/>
              <a:t> </a:t>
            </a:r>
            <a:r>
              <a:rPr lang="vi-VN" sz="2700" b="1" dirty="0" smtClean="0">
                <a:solidFill>
                  <a:srgbClr val="0000FF"/>
                </a:solidFill>
              </a:rPr>
              <a:t>niciun efect </a:t>
            </a:r>
            <a:r>
              <a:rPr lang="vi-VN" sz="2700" dirty="0" smtClean="0"/>
              <a:t>asupra </a:t>
            </a:r>
            <a:r>
              <a:rPr lang="vi-VN" sz="2700" b="1" i="1" dirty="0" smtClean="0">
                <a:solidFill>
                  <a:srgbClr val="FF00FF"/>
                </a:solidFill>
              </a:rPr>
              <a:t>variabilei dependente</a:t>
            </a:r>
            <a:r>
              <a:rPr lang="vi-VN" sz="2700" dirty="0" smtClean="0"/>
              <a:t>.</a:t>
            </a:r>
            <a:r>
              <a:rPr lang="ro-MO" sz="2700" dirty="0" smtClean="0"/>
              <a:t> </a:t>
            </a:r>
            <a:r>
              <a:rPr lang="vi-VN" sz="2700" dirty="0" smtClean="0"/>
              <a:t>(</a:t>
            </a:r>
            <a:r>
              <a:rPr lang="en-US" sz="2700" dirty="0" smtClean="0"/>
              <a:t>de ex.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FF00FF"/>
                </a:solidFill>
              </a:rPr>
              <a:t>Y</a:t>
            </a:r>
            <a:r>
              <a:rPr lang="vi-VN" sz="2700" dirty="0" smtClean="0"/>
              <a:t>)</a:t>
            </a:r>
            <a:r>
              <a:rPr lang="ro-MO" sz="2700" dirty="0" smtClean="0"/>
              <a:t>, </a:t>
            </a:r>
            <a:r>
              <a:rPr lang="en-US" sz="2700" dirty="0" err="1" smtClean="0"/>
              <a:t>adic</a:t>
            </a:r>
            <a:r>
              <a:rPr lang="ro-MO" sz="2700" dirty="0" smtClean="0"/>
              <a:t>ă </a:t>
            </a:r>
            <a:r>
              <a:rPr lang="ro-MO" sz="2700" b="1" dirty="0" smtClean="0">
                <a:solidFill>
                  <a:srgbClr val="FF00FF"/>
                </a:solidFill>
              </a:rPr>
              <a:t>Y≠f(x))</a:t>
            </a:r>
            <a:r>
              <a:rPr lang="vi-VN" sz="2700" dirty="0" smtClean="0"/>
              <a:t>.</a:t>
            </a:r>
          </a:p>
          <a:p>
            <a:pPr fontAlgn="base"/>
            <a:r>
              <a:rPr lang="ro-MO" sz="2700" dirty="0" smtClean="0"/>
              <a:t>	</a:t>
            </a:r>
            <a:r>
              <a:rPr lang="vi-VN" sz="2700" dirty="0" smtClean="0"/>
              <a:t>În schimb, </a:t>
            </a:r>
            <a:r>
              <a:rPr lang="vi-VN" sz="2700" b="1" dirty="0" smtClean="0">
                <a:solidFill>
                  <a:schemeClr val="tx1"/>
                </a:solidFill>
              </a:rPr>
              <a:t>ipoteza alternativă</a:t>
            </a:r>
            <a:r>
              <a:rPr lang="vi-VN" sz="2700" dirty="0" smtClean="0"/>
              <a:t> sugerează că schimbarea </a:t>
            </a:r>
            <a:r>
              <a:rPr lang="vi-VN" sz="2700" b="1" i="1" dirty="0" smtClean="0">
                <a:solidFill>
                  <a:srgbClr val="00B0F0"/>
                </a:solidFill>
              </a:rPr>
              <a:t>variabilei independente </a:t>
            </a:r>
            <a:r>
              <a:rPr lang="en-US" sz="2700" b="1" dirty="0" smtClean="0">
                <a:solidFill>
                  <a:srgbClr val="00B0F0"/>
                </a:solidFill>
              </a:rPr>
              <a:t>(</a:t>
            </a:r>
            <a:r>
              <a:rPr lang="en-US" sz="2700" dirty="0" smtClean="0"/>
              <a:t>de ex. </a:t>
            </a:r>
            <a:r>
              <a:rPr lang="en-US" sz="2700" b="1" dirty="0" smtClean="0">
                <a:solidFill>
                  <a:srgbClr val="00B0F0"/>
                </a:solidFill>
              </a:rPr>
              <a:t>X</a:t>
            </a:r>
            <a:r>
              <a:rPr lang="ro-MO" sz="2700" b="1" dirty="0" smtClean="0">
                <a:solidFill>
                  <a:srgbClr val="00B0F0"/>
                </a:solidFill>
              </a:rPr>
              <a:t>)</a:t>
            </a:r>
            <a:r>
              <a:rPr lang="en-US" sz="2700" b="1" dirty="0" smtClean="0">
                <a:solidFill>
                  <a:srgbClr val="00B0F0"/>
                </a:solidFill>
              </a:rPr>
              <a:t>, </a:t>
            </a:r>
            <a:r>
              <a:rPr lang="vi-VN" sz="2700" b="1" dirty="0" smtClean="0">
                <a:solidFill>
                  <a:srgbClr val="0000FF"/>
                </a:solidFill>
              </a:rPr>
              <a:t>VA</a:t>
            </a:r>
            <a:r>
              <a:rPr lang="vi-VN" sz="2700" dirty="0" smtClean="0"/>
              <a:t> </a:t>
            </a:r>
            <a:r>
              <a:rPr lang="vi-VN" sz="2700" b="1" dirty="0" smtClean="0"/>
              <a:t>avea</a:t>
            </a:r>
            <a:r>
              <a:rPr lang="vi-VN" sz="2700" dirty="0" smtClean="0"/>
              <a:t> un efect asupra </a:t>
            </a:r>
            <a:r>
              <a:rPr lang="vi-VN" sz="2700" b="1" i="1" dirty="0" smtClean="0">
                <a:solidFill>
                  <a:srgbClr val="FF00FF"/>
                </a:solidFill>
              </a:rPr>
              <a:t>variabilei dependente </a:t>
            </a:r>
            <a:r>
              <a:rPr lang="vi-VN" sz="2700" dirty="0" smtClean="0"/>
              <a:t>(</a:t>
            </a:r>
            <a:r>
              <a:rPr lang="en-US" sz="2700" dirty="0" smtClean="0"/>
              <a:t>de ex.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FF00FF"/>
                </a:solidFill>
              </a:rPr>
              <a:t>Y</a:t>
            </a:r>
            <a:r>
              <a:rPr lang="vi-VN" sz="2700" dirty="0" smtClean="0"/>
              <a:t>)</a:t>
            </a:r>
            <a:r>
              <a:rPr lang="ro-MO" sz="2700" dirty="0" smtClean="0"/>
              <a:t>,</a:t>
            </a:r>
            <a:r>
              <a:rPr lang="en-US" sz="2700" dirty="0" smtClean="0"/>
              <a:t> </a:t>
            </a:r>
            <a:r>
              <a:rPr lang="en-US" sz="2700" dirty="0" err="1" smtClean="0"/>
              <a:t>adic</a:t>
            </a:r>
            <a:r>
              <a:rPr lang="ro-MO" sz="2700" dirty="0" smtClean="0"/>
              <a:t>ă </a:t>
            </a:r>
            <a:r>
              <a:rPr lang="ro-MO" sz="2700" b="1" dirty="0" smtClean="0">
                <a:solidFill>
                  <a:srgbClr val="FF00FF"/>
                </a:solidFill>
              </a:rPr>
              <a:t>Y=f(x) </a:t>
            </a:r>
            <a:r>
              <a:rPr lang="vi-VN" sz="2700" dirty="0" smtClean="0"/>
              <a:t>. </a:t>
            </a:r>
            <a:endParaRPr lang="ro-MO" sz="2700" dirty="0" smtClean="0"/>
          </a:p>
          <a:p>
            <a:pPr fontAlgn="base"/>
            <a:r>
              <a:rPr lang="ro-MO" sz="2700" dirty="0" smtClean="0"/>
              <a:t>	</a:t>
            </a:r>
            <a:r>
              <a:rPr lang="vi-VN" sz="2700" dirty="0" smtClean="0"/>
              <a:t>Proiectarea unui experiment pentru a testa această ipoteză poate fi mai dificilă, </a:t>
            </a:r>
            <a:r>
              <a:rPr lang="vi-VN" sz="2700" b="1" dirty="0" smtClean="0">
                <a:solidFill>
                  <a:srgbClr val="0000FF"/>
                </a:solidFill>
              </a:rPr>
              <a:t>deoarece există </a:t>
            </a:r>
            <a:r>
              <a:rPr lang="en-US" sz="27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sz="2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700" b="1" dirty="0" smtClean="0">
                <a:solidFill>
                  <a:srgbClr val="0000FF"/>
                </a:solidFill>
              </a:rPr>
              <a:t>multe modalități de a afirma o ipoteză alternativă</a:t>
            </a:r>
            <a:r>
              <a:rPr lang="vi-VN" sz="27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6797992" cy="769441"/>
          </a:xfrm>
        </p:spPr>
        <p:txBody>
          <a:bodyPr/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Ipoteza nulă și ipoteza alternativă</a:t>
            </a:r>
            <a:r>
              <a:rPr lang="vi-VN" b="1" dirty="0" smtClean="0"/>
              <a:t/>
            </a:r>
            <a:br>
              <a:rPr lang="vi-VN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9036496" cy="5847755"/>
          </a:xfrm>
        </p:spPr>
        <p:txBody>
          <a:bodyPr/>
          <a:lstStyle/>
          <a:p>
            <a:pPr fontAlgn="base"/>
            <a:r>
              <a:rPr lang="ro-MO" sz="2000" b="1" dirty="0" smtClean="0">
                <a:solidFill>
                  <a:srgbClr val="0000FF"/>
                </a:solidFill>
              </a:rPr>
              <a:t>	</a:t>
            </a:r>
            <a:r>
              <a:rPr lang="vi-VN" sz="2000" b="1" dirty="0" smtClean="0">
                <a:solidFill>
                  <a:srgbClr val="0000FF"/>
                </a:solidFill>
              </a:rPr>
              <a:t>De exemplu, </a:t>
            </a:r>
            <a:r>
              <a:rPr lang="ro-MO" sz="2000" dirty="0" smtClean="0"/>
              <a:t>să </a:t>
            </a:r>
            <a:r>
              <a:rPr lang="vi-VN" sz="2000" dirty="0" smtClean="0"/>
              <a:t>consider</a:t>
            </a:r>
            <a:r>
              <a:rPr lang="ro-MO" sz="2000" dirty="0" smtClean="0"/>
              <a:t>ăm</a:t>
            </a:r>
            <a:r>
              <a:rPr lang="vi-VN" sz="2000" dirty="0" smtClean="0"/>
              <a:t> o posibilă relație între a dormi bine și a obține note bune. </a:t>
            </a:r>
            <a:endParaRPr lang="ro-MO" sz="2000" dirty="0" smtClean="0"/>
          </a:p>
          <a:p>
            <a:pPr fontAlgn="base"/>
            <a:r>
              <a:rPr lang="ro-MO" sz="2000" dirty="0" smtClean="0"/>
              <a:t>	</a:t>
            </a:r>
            <a:r>
              <a:rPr lang="vi-VN" sz="2000" b="1" dirty="0" smtClean="0">
                <a:solidFill>
                  <a:srgbClr val="FF0000"/>
                </a:solidFill>
              </a:rPr>
              <a:t>Ipoteza nulă</a:t>
            </a:r>
            <a:r>
              <a:rPr lang="ro-MO" sz="2000" b="1" dirty="0" smtClean="0">
                <a:solidFill>
                  <a:srgbClr val="FF0000"/>
                </a:solidFill>
              </a:rPr>
              <a:t>  </a:t>
            </a:r>
            <a:r>
              <a:rPr lang="vi-VN" sz="2000" dirty="0" smtClean="0"/>
              <a:t>ar putea fi afirmată: </a:t>
            </a:r>
            <a:r>
              <a:rPr lang="vi-VN" sz="2000" b="1" i="1" dirty="0" smtClean="0"/>
              <a:t>„Numărul de ore de somn pe care le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primesc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studentii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 nu are legătură cu notele lor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” sau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„Nu există nicio corelație între orele de somn și note”.</a:t>
            </a:r>
          </a:p>
          <a:p>
            <a:pPr fontAlgn="base"/>
            <a:r>
              <a:rPr lang="ro-MO" sz="2000" dirty="0" smtClean="0"/>
              <a:t>	</a:t>
            </a:r>
            <a:r>
              <a:rPr lang="vi-VN" sz="2000" b="1" i="1" dirty="0" smtClean="0"/>
              <a:t>Un experiment </a:t>
            </a:r>
            <a:r>
              <a:rPr lang="vi-VN" sz="2000" dirty="0" smtClean="0"/>
              <a:t>pentru a testa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această </a:t>
            </a:r>
            <a:r>
              <a:rPr lang="vi-V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Ipotez</a:t>
            </a:r>
            <a:r>
              <a:rPr lang="ro-M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nulă</a:t>
            </a:r>
            <a:r>
              <a:rPr lang="ro-M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ar putea implica </a:t>
            </a:r>
            <a:r>
              <a:rPr lang="vi-VN" sz="2000" dirty="0" smtClean="0"/>
              <a:t>colectarea de date, înregistrarea orelor medii de somn pentru fiecare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student</a:t>
            </a:r>
            <a:r>
              <a:rPr lang="vi-VN" sz="2000" dirty="0" smtClean="0"/>
              <a:t> și note. </a:t>
            </a:r>
            <a:r>
              <a:rPr lang="vi-VN" sz="2000" b="1" i="1" dirty="0" smtClean="0"/>
              <a:t>Dacă</a:t>
            </a:r>
            <a:r>
              <a:rPr lang="vi-VN" sz="2000" dirty="0" smtClean="0"/>
              <a:t> un student care are opt ore de somn se descurcă mai bine decât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unii</a:t>
            </a:r>
            <a:r>
              <a:rPr lang="vi-VN" sz="2000" dirty="0" smtClean="0"/>
              <a:t> care au patru ore de somn sau 10 ore de somn, </a:t>
            </a:r>
            <a:r>
              <a:rPr lang="vi-VN" sz="2000" b="1" i="1" dirty="0" smtClean="0"/>
              <a:t>ipoteza ar putea fi respinsă</a:t>
            </a:r>
            <a:r>
              <a:rPr lang="vi-VN" sz="2000" dirty="0" smtClean="0"/>
              <a:t>.</a:t>
            </a:r>
          </a:p>
          <a:p>
            <a:pPr fontAlgn="base"/>
            <a:r>
              <a:rPr lang="ro-MO" sz="2000" dirty="0" smtClean="0"/>
              <a:t>	</a:t>
            </a:r>
            <a:r>
              <a:rPr lang="vi-VN" sz="2000" b="1" i="1" dirty="0" smtClean="0">
                <a:solidFill>
                  <a:srgbClr val="0000FF"/>
                </a:solidFill>
              </a:rPr>
              <a:t>Dar ipoteza alternativă este mai greu de propus și testat</a:t>
            </a:r>
            <a:r>
              <a:rPr lang="vi-VN" sz="2000" dirty="0" smtClean="0"/>
              <a:t>. Cea mai generală afirmație ar fi: </a:t>
            </a:r>
            <a:r>
              <a:rPr lang="vi-VN" sz="2000" b="1" i="1" dirty="0" smtClean="0"/>
              <a:t>„Cantitatea de somn pe care o primesc elevii le afectează notele”.</a:t>
            </a:r>
            <a:r>
              <a:rPr lang="vi-VN" sz="2000" dirty="0" smtClean="0"/>
              <a:t> Ipoteza ar putea fi, de asemenea, afirmată ca „</a:t>
            </a:r>
            <a:r>
              <a:rPr lang="vi-VN" sz="2000" b="1" i="1" dirty="0" smtClean="0"/>
              <a:t>Dacă dormi mai mult, notele tale se vor îmbunătăți”</a:t>
            </a:r>
            <a:r>
              <a:rPr lang="vi-VN" sz="2000" dirty="0" smtClean="0"/>
              <a:t> sau „</a:t>
            </a:r>
            <a:r>
              <a:rPr lang="vi-VN" sz="2000" b="1" i="1" dirty="0" smtClean="0"/>
              <a:t>Studenții care dorm nouă ore au note mai bune decât cei care dorm mai mult sau mai puțin</a:t>
            </a:r>
            <a:r>
              <a:rPr lang="en-US" sz="2000" b="1" i="1" dirty="0" smtClean="0"/>
              <a:t>”</a:t>
            </a:r>
            <a:r>
              <a:rPr lang="vi-VN" sz="2000" dirty="0" smtClean="0"/>
              <a:t>.</a:t>
            </a:r>
          </a:p>
          <a:p>
            <a:pPr fontAlgn="base"/>
            <a:r>
              <a:rPr lang="en-US" sz="2000" dirty="0" smtClean="0"/>
              <a:t>	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Într-un experiment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, pute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colecta aceleași date, dar analiza statistică este mai puțin probabil să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ofere o limită ridicată de încredere.</a:t>
            </a:r>
          </a:p>
          <a:p>
            <a:pPr fontAlgn="base"/>
            <a:r>
              <a:rPr lang="en-US" sz="2000" dirty="0" smtClean="0"/>
              <a:t>	</a:t>
            </a:r>
            <a:r>
              <a:rPr lang="vi-VN" sz="20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DE OBICEI, UN OM DE ȘTIINȚĂ ÎNCEPE CU IPOTEZA NULĂ.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 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incoilo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, poate fi posibil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să propunem și să testăm o ipoteză alternativă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, pentru a restrânge relația dintre variabile.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797992" cy="830997"/>
          </a:xfrm>
        </p:spPr>
        <p:txBody>
          <a:bodyPr/>
          <a:lstStyle/>
          <a:p>
            <a:pPr fontAlgn="base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Exemple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ipoteze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568952" cy="32316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vi-VN" sz="3200" b="1" i="1" dirty="0" smtClean="0">
                <a:latin typeface="Arial" pitchFamily="34" charset="0"/>
                <a:cs typeface="Arial" pitchFamily="34" charset="0"/>
              </a:rPr>
              <a:t>Dacă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arunc</a:t>
            </a:r>
            <a:r>
              <a:rPr lang="ro-MO" sz="32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o piatră și o pană, (</a:t>
            </a:r>
            <a:r>
              <a:rPr lang="vi-VN" sz="3200" b="1" i="1" dirty="0" smtClean="0">
                <a:latin typeface="Arial" pitchFamily="34" charset="0"/>
                <a:cs typeface="Arial" pitchFamily="34" charset="0"/>
              </a:rPr>
              <a:t>atunci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) acestea vor cădea în același ritm.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Plantele au nevoie de lumina soarelui pentru a trăi. (</a:t>
            </a:r>
            <a:r>
              <a:rPr lang="vi-VN" sz="3200" b="1" i="1" dirty="0" smtClean="0">
                <a:latin typeface="Arial" pitchFamily="34" charset="0"/>
                <a:cs typeface="Arial" pitchFamily="34" charset="0"/>
              </a:rPr>
              <a:t>dacă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lumina soarelui, </a:t>
            </a:r>
            <a:r>
              <a:rPr lang="vi-VN" sz="3200" b="1" i="1" dirty="0" smtClean="0">
                <a:latin typeface="Arial" pitchFamily="34" charset="0"/>
                <a:cs typeface="Arial" pitchFamily="34" charset="0"/>
              </a:rPr>
              <a:t>atunci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viața)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Consumul de zahăr </a:t>
            </a:r>
            <a:r>
              <a:rPr lang="ro-MO" sz="3200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oferă energie. (</a:t>
            </a:r>
            <a:r>
              <a:rPr lang="vi-VN" sz="3200" b="1" i="1" dirty="0" smtClean="0">
                <a:latin typeface="Arial" pitchFamily="34" charset="0"/>
                <a:cs typeface="Arial" pitchFamily="34" charset="0"/>
              </a:rPr>
              <a:t>dacă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zahăr, </a:t>
            </a:r>
            <a:r>
              <a:rPr lang="vi-VN" sz="3200" b="1" i="1" dirty="0" smtClean="0">
                <a:latin typeface="Arial" pitchFamily="34" charset="0"/>
                <a:cs typeface="Arial" pitchFamily="34" charset="0"/>
              </a:rPr>
              <a:t>atunci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energie)</a:t>
            </a: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88640"/>
            <a:ext cx="8712968" cy="689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vi-VN" sz="2800" b="1" dirty="0">
                <a:solidFill>
                  <a:srgbClr val="FF0000"/>
                </a:solidFill>
              </a:rPr>
              <a:t>Ce este ipoteza nulă</a:t>
            </a:r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o-MO" sz="2800" b="1" dirty="0" smtClean="0">
                <a:solidFill>
                  <a:srgbClr val="0000FF"/>
                </a:solidFill>
              </a:rPr>
              <a:t>	</a:t>
            </a:r>
            <a:r>
              <a:rPr lang="vi-VN" sz="2800" b="1" dirty="0" smtClean="0">
                <a:solidFill>
                  <a:srgbClr val="0000FF"/>
                </a:solidFill>
              </a:rPr>
              <a:t>Ipoteza </a:t>
            </a:r>
            <a:r>
              <a:rPr lang="vi-VN" sz="2800" b="1" dirty="0">
                <a:solidFill>
                  <a:srgbClr val="0000FF"/>
                </a:solidFill>
              </a:rPr>
              <a:t>nulă afirmă </a:t>
            </a:r>
            <a:r>
              <a:rPr lang="vi-VN" sz="2800" dirty="0"/>
              <a:t>că </a:t>
            </a:r>
            <a:r>
              <a:rPr lang="vi-VN" sz="2800" b="1" dirty="0">
                <a:solidFill>
                  <a:srgbClr val="FF0000"/>
                </a:solidFill>
              </a:rPr>
              <a:t>nu există </a:t>
            </a:r>
            <a:r>
              <a:rPr lang="vi-VN" sz="2800" dirty="0" smtClean="0"/>
              <a:t>nici</a:t>
            </a:r>
            <a:r>
              <a:rPr lang="en-US" sz="2800" dirty="0" smtClean="0"/>
              <a:t> </a:t>
            </a:r>
            <a:r>
              <a:rPr lang="vi-VN" sz="2800" dirty="0" smtClean="0"/>
              <a:t>o </a:t>
            </a:r>
            <a:r>
              <a:rPr lang="vi-VN" sz="2800" dirty="0"/>
              <a:t>relație între </a:t>
            </a:r>
            <a:r>
              <a:rPr lang="vi-VN" sz="2800" b="1" dirty="0"/>
              <a:t>fenomenul măsurat </a:t>
            </a:r>
            <a:r>
              <a:rPr lang="vi-VN" sz="2800" dirty="0"/>
              <a:t>(</a:t>
            </a:r>
            <a:r>
              <a:rPr lang="vi-VN" sz="2800" b="1" i="1" dirty="0">
                <a:solidFill>
                  <a:srgbClr val="FF00FF"/>
                </a:solidFill>
              </a:rPr>
              <a:t>variabila </a:t>
            </a:r>
            <a:r>
              <a:rPr lang="vi-VN" sz="2800" b="1" i="1" dirty="0" smtClean="0">
                <a:solidFill>
                  <a:srgbClr val="FF00FF"/>
                </a:solidFill>
              </a:rPr>
              <a:t>dependentă</a:t>
            </a:r>
            <a:r>
              <a:rPr lang="en-US" sz="2800" dirty="0" smtClean="0"/>
              <a:t>, de ex.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00B050"/>
                </a:solidFill>
              </a:rPr>
              <a:t>Y</a:t>
            </a:r>
            <a:r>
              <a:rPr lang="vi-VN" sz="2800" dirty="0" smtClean="0"/>
              <a:t>) </a:t>
            </a:r>
            <a:r>
              <a:rPr lang="vi-VN" sz="2800" dirty="0"/>
              <a:t>și </a:t>
            </a:r>
            <a:r>
              <a:rPr lang="vi-VN" sz="2800" b="1" i="1" dirty="0">
                <a:solidFill>
                  <a:srgbClr val="00B0F0"/>
                </a:solidFill>
              </a:rPr>
              <a:t>variabila </a:t>
            </a:r>
            <a:r>
              <a:rPr lang="vi-VN" sz="2800" b="1" i="1" dirty="0" smtClean="0">
                <a:solidFill>
                  <a:srgbClr val="00B0F0"/>
                </a:solidFill>
              </a:rPr>
              <a:t>independentă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(</a:t>
            </a:r>
            <a:r>
              <a:rPr lang="en-US" sz="2800" dirty="0" smtClean="0"/>
              <a:t>de ex. </a:t>
            </a:r>
            <a:r>
              <a:rPr lang="en-US" sz="2800" b="1" dirty="0" smtClean="0">
                <a:solidFill>
                  <a:srgbClr val="00B0F0"/>
                </a:solidFill>
              </a:rPr>
              <a:t>X, </a:t>
            </a:r>
            <a:r>
              <a:rPr lang="en-US" sz="2800" dirty="0" err="1" smtClean="0"/>
              <a:t>adic</a:t>
            </a:r>
            <a:r>
              <a:rPr lang="ro-MO" sz="2800" dirty="0" smtClean="0"/>
              <a:t>ă </a:t>
            </a:r>
            <a:r>
              <a:rPr lang="ro-MO" sz="2800" b="1" dirty="0" smtClean="0">
                <a:solidFill>
                  <a:srgbClr val="FF00FF"/>
                </a:solidFill>
              </a:rPr>
              <a:t>Y≠f(x))</a:t>
            </a:r>
            <a:r>
              <a:rPr lang="vi-VN" sz="2800" dirty="0" smtClean="0"/>
              <a:t>.</a:t>
            </a:r>
            <a:r>
              <a:rPr lang="vi-VN" sz="2800" dirty="0"/>
              <a:t> </a:t>
            </a:r>
            <a:endParaRPr lang="en-US" sz="2800" dirty="0" smtClean="0"/>
          </a:p>
          <a:p>
            <a:pPr fontAlgn="base"/>
            <a:r>
              <a:rPr lang="ro-MO" sz="2800" dirty="0" smtClean="0"/>
              <a:t>	</a:t>
            </a:r>
            <a:r>
              <a:rPr lang="vi-VN" sz="2800" b="1" dirty="0" smtClean="0">
                <a:solidFill>
                  <a:srgbClr val="0000FF"/>
                </a:solidFill>
              </a:rPr>
              <a:t>Nu </a:t>
            </a:r>
            <a:r>
              <a:rPr lang="vi-VN" sz="2800" b="1" dirty="0">
                <a:solidFill>
                  <a:srgbClr val="0000FF"/>
                </a:solidFill>
              </a:rPr>
              <a:t>trebuie să </a:t>
            </a:r>
            <a:r>
              <a:rPr lang="vi-VN" sz="2800" b="1" dirty="0" smtClean="0">
                <a:solidFill>
                  <a:srgbClr val="0000FF"/>
                </a:solidFill>
              </a:rPr>
              <a:t>crede</a:t>
            </a:r>
            <a:r>
              <a:rPr lang="ro-MO" sz="2800" b="1" dirty="0" smtClean="0">
                <a:solidFill>
                  <a:srgbClr val="0000FF"/>
                </a:solidFill>
              </a:rPr>
              <a:t>m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vi-VN" sz="2800" dirty="0"/>
              <a:t>că ipoteza nulă este adevărată pentru a o testa. </a:t>
            </a:r>
            <a:endParaRPr lang="ro-MO" sz="2800" dirty="0" smtClean="0"/>
          </a:p>
          <a:p>
            <a:pPr fontAlgn="base"/>
            <a:r>
              <a:rPr lang="ro-MO" sz="2800" dirty="0"/>
              <a:t>	</a:t>
            </a:r>
            <a:r>
              <a:rPr lang="vi-VN" sz="2800" b="1" dirty="0" smtClean="0">
                <a:solidFill>
                  <a:srgbClr val="FF0000"/>
                </a:solidFill>
              </a:rPr>
              <a:t>Dimpotrivă</a:t>
            </a:r>
            <a:r>
              <a:rPr lang="vi-VN" sz="2800" dirty="0"/>
              <a:t>, 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probabil că </a:t>
            </a:r>
            <a:r>
              <a:rPr lang="vi-VN" sz="2800" b="1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o-MO" sz="2800" b="1" i="1" dirty="0" smtClean="0">
                <a:latin typeface="Arial" pitchFamily="34" charset="0"/>
                <a:cs typeface="Arial" pitchFamily="34" charset="0"/>
              </a:rPr>
              <a:t>om</a:t>
            </a:r>
            <a:r>
              <a:rPr lang="vi-VN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suspecta că există o relație între un set de variabile</a:t>
            </a:r>
            <a:r>
              <a:rPr lang="vi-VN" sz="2800" dirty="0"/>
              <a:t>. O modalitate de a demonstra că </a:t>
            </a:r>
            <a:r>
              <a:rPr lang="vi-VN" sz="2800" dirty="0" smtClean="0"/>
              <a:t>acesta </a:t>
            </a:r>
            <a:r>
              <a:rPr lang="vi-VN" sz="2800" dirty="0"/>
              <a:t>este </a:t>
            </a:r>
            <a:r>
              <a:rPr lang="vi-VN" sz="2800" dirty="0" smtClean="0"/>
              <a:t>cazul</a:t>
            </a:r>
            <a:r>
              <a:rPr lang="ro-MO" sz="2800" dirty="0" smtClean="0"/>
              <a:t>,</a:t>
            </a:r>
            <a:r>
              <a:rPr lang="vi-VN" sz="2800" dirty="0" smtClean="0"/>
              <a:t> </a:t>
            </a:r>
            <a:r>
              <a:rPr lang="vi-VN" sz="2800" dirty="0"/>
              <a:t>este respingerea ipotezei nule. </a:t>
            </a:r>
            <a:endParaRPr lang="ro-MO" sz="2800" dirty="0" smtClean="0"/>
          </a:p>
          <a:p>
            <a:pPr fontAlgn="base"/>
            <a:r>
              <a:rPr lang="ro-MO" sz="2800" dirty="0"/>
              <a:t>	</a:t>
            </a:r>
            <a:r>
              <a:rPr lang="vi-VN" sz="2800" b="1" dirty="0" smtClean="0"/>
              <a:t>Respingerea </a:t>
            </a:r>
            <a:r>
              <a:rPr lang="vi-VN" sz="2800" b="1" dirty="0"/>
              <a:t>unei ipoteze </a:t>
            </a:r>
            <a:r>
              <a:rPr lang="vi-VN" sz="2800" dirty="0"/>
              <a:t>nu înseamnă că un experiment a fost „rău” sau că nu a produs </a:t>
            </a:r>
            <a:r>
              <a:rPr lang="vi-VN" sz="2800" dirty="0" smtClean="0"/>
              <a:t>rezulta</a:t>
            </a:r>
            <a:r>
              <a:rPr lang="ro-MO" sz="2800" dirty="0" smtClean="0"/>
              <a:t>-</a:t>
            </a:r>
            <a:r>
              <a:rPr lang="vi-VN" sz="2800" dirty="0" smtClean="0"/>
              <a:t>te</a:t>
            </a:r>
            <a:r>
              <a:rPr lang="vi-VN" sz="2800" dirty="0"/>
              <a:t>. De fapt, este adesea unul dintre primii pași către o cercetare ulterioară.</a:t>
            </a:r>
          </a:p>
          <a:p>
            <a:pPr fontAlgn="base"/>
            <a:r>
              <a:rPr lang="vi-VN" sz="2800" dirty="0"/>
              <a:t> </a:t>
            </a:r>
            <a:endParaRPr lang="vi-VN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1521" y="345008"/>
            <a:ext cx="8712968" cy="6924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este ipoteza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nulă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dar </a:t>
            </a:r>
            <a:r>
              <a:rPr lang="vi-VN" sz="2800" b="1" i="1" dirty="0" smtClean="0">
                <a:latin typeface="Arial" pitchFamily="34" charset="0"/>
                <a:cs typeface="Arial" pitchFamily="34" charset="0"/>
              </a:rPr>
              <a:t>test</a:t>
            </a:r>
            <a:r>
              <a:rPr lang="ro-MO" sz="2800" b="1" i="1" dirty="0" smtClean="0">
                <a:latin typeface="Arial" pitchFamily="34" charset="0"/>
                <a:cs typeface="Arial" pitchFamily="34" charset="0"/>
              </a:rPr>
              <a:t>ul</a:t>
            </a:r>
            <a:r>
              <a:rPr lang="vi-VN" sz="2800" b="1" i="1" dirty="0" smtClean="0">
                <a:latin typeface="Arial" pitchFamily="34" charset="0"/>
                <a:cs typeface="Arial" pitchFamily="34" charset="0"/>
              </a:rPr>
              <a:t> de semnificație </a:t>
            </a:r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endParaRPr lang="en-US" sz="2800" dirty="0" smtClean="0"/>
          </a:p>
          <a:p>
            <a:pPr fontAlgn="base"/>
            <a:r>
              <a:rPr lang="ro-MO" sz="2800" dirty="0" smtClean="0"/>
              <a:t>	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Pentru a se distinge de alte ipoteze,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ipoteza nulă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este scris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ca </a:t>
            </a:r>
            <a:r>
              <a:rPr lang="vi-VN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 </a:t>
            </a:r>
            <a:r>
              <a:rPr lang="vi-VN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vi-VN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 (care se citește „H-zero“, „H-nul“ sau „H-zero“). </a:t>
            </a:r>
            <a:endParaRPr lang="ro-MO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o-MO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test de semnificație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este utilizat </a:t>
            </a:r>
            <a:r>
              <a:rPr lang="vi-VN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pentru a determina probabilitatea </a:t>
            </a:r>
            <a:r>
              <a:rPr lang="vi-VN" sz="28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ca rezultatele care susțin ipoteza nulă să nu fie datorate întâmplării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. Un nivel de încredere de 95% sau 99% 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ar fi explicabil!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</a:t>
            </a:r>
            <a:endParaRPr lang="ro-MO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o-MO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000" dirty="0" smtClean="0">
                <a:latin typeface="Arial" pitchFamily="34" charset="0"/>
                <a:cs typeface="Arial" pitchFamily="34" charset="0"/>
              </a:rPr>
              <a:t>Reține</a:t>
            </a:r>
            <a:r>
              <a:rPr lang="ro-MO" sz="3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chiar dacă nivelul de încredere este ridicat, 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există încă o mică șansă ca ipoteza nulă să nu fie adevărată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, probabil pentru că experimentatorul nu a luat în considerare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un factor critic sau din cauza întâmplării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. Acesta este unul dintre motivele pentru care este important să </a:t>
            </a:r>
            <a:r>
              <a:rPr lang="vi-VN" sz="2800" b="1" i="1" dirty="0" smtClean="0">
                <a:latin typeface="Arial" pitchFamily="34" charset="0"/>
                <a:cs typeface="Arial" pitchFamily="34" charset="0"/>
              </a:rPr>
              <a:t>repet</a:t>
            </a:r>
            <a:r>
              <a:rPr lang="ro-MO" sz="2800" b="1" i="1" dirty="0" smtClean="0">
                <a:latin typeface="Arial" pitchFamily="34" charset="0"/>
                <a:cs typeface="Arial" pitchFamily="34" charset="0"/>
              </a:rPr>
              <a:t>ăm</a:t>
            </a:r>
            <a:r>
              <a:rPr lang="vi-VN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experimentele</a:t>
            </a:r>
          </a:p>
          <a:p>
            <a:pPr fontAlgn="base"/>
            <a:endParaRPr lang="vi-VN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1520" y="0"/>
            <a:ext cx="8892480" cy="8186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vi-VN" sz="2800" b="1" dirty="0">
                <a:solidFill>
                  <a:srgbClr val="FF0000"/>
                </a:solidFill>
              </a:rPr>
              <a:t>Ce este ipoteza nulă</a:t>
            </a:r>
            <a:r>
              <a:rPr lang="vi-VN" sz="2800" b="1" dirty="0" smtClean="0">
                <a:solidFill>
                  <a:srgbClr val="FF0000"/>
                </a:solidFill>
              </a:rPr>
              <a:t>?</a:t>
            </a:r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endParaRPr lang="ro-MO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vi-VN" sz="2800" b="1" dirty="0" smtClean="0"/>
              <a:t>Există </a:t>
            </a:r>
            <a:r>
              <a:rPr lang="vi-VN" sz="2800" b="1" dirty="0"/>
              <a:t>două moduri de </a:t>
            </a:r>
            <a:r>
              <a:rPr lang="ro-MO" sz="2800" b="1" dirty="0" smtClean="0"/>
              <a:t>a defini </a:t>
            </a:r>
            <a:r>
              <a:rPr lang="vi-VN" sz="2800" b="1" dirty="0" smtClean="0"/>
              <a:t>o </a:t>
            </a:r>
            <a:r>
              <a:rPr lang="vi-VN" sz="2800" b="1" i="1" dirty="0">
                <a:solidFill>
                  <a:srgbClr val="FF0000"/>
                </a:solidFill>
              </a:rPr>
              <a:t>ipoteză nulă</a:t>
            </a:r>
            <a:r>
              <a:rPr lang="vi-VN" sz="2800" i="1" dirty="0">
                <a:solidFill>
                  <a:srgbClr val="FF0000"/>
                </a:solidFill>
              </a:rPr>
              <a:t>.</a:t>
            </a:r>
            <a:r>
              <a:rPr lang="vi-VN" sz="2800" dirty="0"/>
              <a:t> Una este </a:t>
            </a:r>
            <a:r>
              <a:rPr lang="vi-VN" sz="2800" dirty="0" smtClean="0"/>
              <a:t>s</a:t>
            </a:r>
            <a:r>
              <a:rPr lang="ro-MO" sz="2800" dirty="0" smtClean="0"/>
              <a:t>-o </a:t>
            </a:r>
            <a:r>
              <a:rPr lang="vi-VN" sz="2800" dirty="0" smtClean="0"/>
              <a:t>declare </a:t>
            </a:r>
            <a:r>
              <a:rPr lang="vi-VN" sz="2800" dirty="0"/>
              <a:t>ca o </a:t>
            </a:r>
            <a:r>
              <a:rPr lang="vi-VN" sz="2800" b="1" i="1" dirty="0"/>
              <a:t>propoziție declarativă</a:t>
            </a:r>
            <a:r>
              <a:rPr lang="vi-VN" sz="2800" dirty="0"/>
              <a:t>, iar celălalt este să se prezinte ca o </a:t>
            </a:r>
            <a:r>
              <a:rPr lang="vi-VN" sz="2800" b="1" i="1" dirty="0"/>
              <a:t>declarație matematică</a:t>
            </a:r>
            <a:r>
              <a:rPr lang="vi-VN" sz="2800" dirty="0" smtClean="0"/>
              <a:t>.</a:t>
            </a:r>
            <a:endParaRPr lang="ro-MO" sz="2800" dirty="0"/>
          </a:p>
          <a:p>
            <a:pPr fontAlgn="base"/>
            <a:r>
              <a:rPr lang="ro-MO" sz="2800" b="1" u="sng" dirty="0" smtClean="0">
                <a:solidFill>
                  <a:srgbClr val="FF0000"/>
                </a:solidFill>
              </a:rPr>
              <a:t>Ezxemplu:</a:t>
            </a:r>
          </a:p>
          <a:p>
            <a:pPr fontAlgn="base"/>
            <a:r>
              <a:rPr lang="vi-VN" sz="2800" dirty="0" smtClean="0">
                <a:latin typeface="Arial" pitchFamily="34" charset="0"/>
                <a:cs typeface="Arial" pitchFamily="34" charset="0"/>
              </a:rPr>
              <a:t>Să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presupunem că un medic susține că cei care au 17 ani au </a:t>
            </a:r>
            <a:r>
              <a:rPr lang="vi-VN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 temperatură medie a corpului care este mai mare decât temperatura medie acceptată în mod obișnuit la om de </a:t>
            </a:r>
            <a:r>
              <a:rPr lang="ro-MO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vi-VN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,6 grade</a:t>
            </a:r>
            <a:r>
              <a:rPr lang="ro-MO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C. </a:t>
            </a:r>
          </a:p>
          <a:p>
            <a:pPr fontAlgn="base"/>
            <a:r>
              <a:rPr lang="ro-MO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Experimentul.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Este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selectat un eșantion statistic simplu aleatoriu de 25 de persoane, fiecare cu vârsta de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ani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Temperatura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Medie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  a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eșantionului este 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de 36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,9 grade</a:t>
            </a:r>
            <a:r>
              <a:rPr lang="ro-MO" sz="28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Mai mult, să presupunem că știm că 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deviația standard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a populației pentru toți cei care au 17 ani este de 0,6 grade.</a:t>
            </a:r>
          </a:p>
          <a:p>
            <a:pPr fontAlgn="base"/>
            <a:endParaRPr lang="en-US" sz="2800" b="1" dirty="0" smtClean="0">
              <a:solidFill>
                <a:srgbClr val="FF0000"/>
              </a:solidFill>
            </a:endParaRPr>
          </a:p>
          <a:p>
            <a:pPr fontAlgn="base"/>
            <a:endParaRPr lang="en-US" sz="2800" dirty="0" smtClean="0"/>
          </a:p>
          <a:p>
            <a:pPr fontAlgn="base"/>
            <a:r>
              <a:rPr lang="ro-MO" sz="2800" dirty="0" smtClean="0"/>
              <a:t>	</a:t>
            </a:r>
            <a:endParaRPr lang="vi-VN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981</Words>
  <Application>Microsoft Office PowerPoint</Application>
  <PresentationFormat>On-screen Show (4:3)</PresentationFormat>
  <Paragraphs>258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Brush Script MT</vt:lpstr>
      <vt:lpstr>Times New Roman</vt:lpstr>
      <vt:lpstr>Corbel</vt:lpstr>
      <vt:lpstr>Cambria</vt:lpstr>
      <vt:lpstr>SJGEND+Wingdings</vt:lpstr>
      <vt:lpstr>GEERJF+Symbol</vt:lpstr>
      <vt:lpstr>Garamond</vt:lpstr>
      <vt:lpstr>Theme Office</vt:lpstr>
      <vt:lpstr>Slide 1</vt:lpstr>
      <vt:lpstr>Slide 2</vt:lpstr>
      <vt:lpstr>Slide 3</vt:lpstr>
      <vt:lpstr>Ipoteza nulă și ipoteza alternativă </vt:lpstr>
      <vt:lpstr>Ipoteza nulă și ipoteza alternativă </vt:lpstr>
      <vt:lpstr>Exemple de ipoteze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Mihai</cp:lastModifiedBy>
  <cp:revision>4</cp:revision>
  <dcterms:modified xsi:type="dcterms:W3CDTF">2022-03-23T19:18:45Z</dcterms:modified>
</cp:coreProperties>
</file>