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9" r:id="rId4"/>
  </p:sldMasterIdLst>
  <p:notesMasterIdLst>
    <p:notesMasterId r:id="rId49"/>
  </p:notesMasterIdLst>
  <p:handoutMasterIdLst>
    <p:handoutMasterId r:id="rId50"/>
  </p:handoutMasterIdLst>
  <p:sldIdLst>
    <p:sldId id="298" r:id="rId5"/>
    <p:sldId id="425" r:id="rId6"/>
    <p:sldId id="424" r:id="rId7"/>
    <p:sldId id="346" r:id="rId8"/>
    <p:sldId id="419" r:id="rId9"/>
    <p:sldId id="347" r:id="rId10"/>
    <p:sldId id="348" r:id="rId11"/>
    <p:sldId id="349" r:id="rId12"/>
    <p:sldId id="372" r:id="rId13"/>
    <p:sldId id="373" r:id="rId14"/>
    <p:sldId id="422" r:id="rId15"/>
    <p:sldId id="420" r:id="rId16"/>
    <p:sldId id="421" r:id="rId17"/>
    <p:sldId id="423" r:id="rId18"/>
    <p:sldId id="374" r:id="rId19"/>
    <p:sldId id="365" r:id="rId20"/>
    <p:sldId id="366" r:id="rId21"/>
    <p:sldId id="351" r:id="rId22"/>
    <p:sldId id="352" r:id="rId23"/>
    <p:sldId id="367" r:id="rId24"/>
    <p:sldId id="357" r:id="rId25"/>
    <p:sldId id="358" r:id="rId26"/>
    <p:sldId id="359" r:id="rId27"/>
    <p:sldId id="360" r:id="rId28"/>
    <p:sldId id="361" r:id="rId29"/>
    <p:sldId id="362" r:id="rId30"/>
    <p:sldId id="363" r:id="rId31"/>
    <p:sldId id="368" r:id="rId32"/>
    <p:sldId id="369" r:id="rId33"/>
    <p:sldId id="364" r:id="rId34"/>
    <p:sldId id="375" r:id="rId35"/>
    <p:sldId id="299" r:id="rId36"/>
    <p:sldId id="315" r:id="rId37"/>
    <p:sldId id="329" r:id="rId38"/>
    <p:sldId id="263" r:id="rId39"/>
    <p:sldId id="264" r:id="rId40"/>
    <p:sldId id="331" r:id="rId41"/>
    <p:sldId id="316" r:id="rId42"/>
    <p:sldId id="317" r:id="rId43"/>
    <p:sldId id="318" r:id="rId44"/>
    <p:sldId id="319" r:id="rId45"/>
    <p:sldId id="265" r:id="rId46"/>
    <p:sldId id="300" r:id="rId47"/>
    <p:sldId id="301" r:id="rId4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0000FF"/>
    <a:srgbClr val="FF0066"/>
    <a:srgbClr val="FF66CC"/>
    <a:srgbClr val="FCB4F0"/>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80" autoAdjust="0"/>
    <p:restoredTop sz="82420" autoAdjust="0"/>
  </p:normalViewPr>
  <p:slideViewPr>
    <p:cSldViewPr>
      <p:cViewPr>
        <p:scale>
          <a:sx n="80" d="100"/>
          <a:sy n="80" d="100"/>
        </p:scale>
        <p:origin x="-944" y="-8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F4695E8-927A-49C1-B5D1-34B1DE38FE59}" type="datetimeFigureOut">
              <a:rPr lang="en-US" smtClean="0"/>
              <a:pPr/>
              <a:t>3/8/2023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BD5D98F-A303-4F0B-A336-ACEC015EEDBC}" type="slidenum">
              <a:rPr lang="en-US" smtClean="0"/>
              <a:pPr/>
              <a:t>‹#›</a:t>
            </a:fld>
            <a:endParaRPr lang="en-US"/>
          </a:p>
        </p:txBody>
      </p:sp>
    </p:spTree>
    <p:extLst>
      <p:ext uri="{BB962C8B-B14F-4D97-AF65-F5344CB8AC3E}">
        <p14:creationId xmlns:p14="http://schemas.microsoft.com/office/powerpoint/2010/main" val="27632861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endParaRPr lang="en-US"/>
          </a:p>
        </p:txBody>
      </p:sp>
      <p:sp>
        <p:nvSpPr>
          <p:cNvPr id="307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endParaRPr lang="en-US"/>
          </a:p>
        </p:txBody>
      </p:sp>
      <p:sp>
        <p:nvSpPr>
          <p:cNvPr id="307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07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endParaRPr lang="en-US"/>
          </a:p>
        </p:txBody>
      </p:sp>
      <p:sp>
        <p:nvSpPr>
          <p:cNvPr id="307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738D12B5-9261-41A9-B9B7-7E895C7D5151}" type="slidenum">
              <a:rPr lang="en-US"/>
              <a:pPr/>
              <a:t>‹#›</a:t>
            </a:fld>
            <a:endParaRPr lang="en-US"/>
          </a:p>
        </p:txBody>
      </p:sp>
    </p:spTree>
    <p:extLst>
      <p:ext uri="{BB962C8B-B14F-4D97-AF65-F5344CB8AC3E}">
        <p14:creationId xmlns:p14="http://schemas.microsoft.com/office/powerpoint/2010/main" val="180915485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B389DC99-BD42-4C92-B231-4A7E62AA36F0}" type="slidenum">
              <a:rPr lang="en-US" altLang="en-US"/>
              <a:pPr/>
              <a:t>4</a:t>
            </a:fld>
            <a:endParaRPr lang="en-US" alt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CCC4EDAB-5D3F-4EA7-A084-A5F64C2E28F4}" type="slidenum">
              <a:rPr lang="en-US" altLang="en-US"/>
              <a:pPr/>
              <a:t>13</a:t>
            </a:fld>
            <a:endParaRPr lang="en-US" alt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CCC4EDAB-5D3F-4EA7-A084-A5F64C2E28F4}" type="slidenum">
              <a:rPr lang="en-US" altLang="en-US"/>
              <a:pPr/>
              <a:t>14</a:t>
            </a:fld>
            <a:endParaRPr lang="en-US" alt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FD9832F5-A9D8-4512-8B0A-0DAEC4940C74}" type="slidenum">
              <a:rPr lang="en-US" altLang="en-US"/>
              <a:pPr/>
              <a:t>15</a:t>
            </a:fld>
            <a:endParaRPr lang="en-US" altLang="en-US"/>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8944DA4D-BD52-422A-AF93-A0F737EB71FE}" type="slidenum">
              <a:rPr lang="en-US" altLang="en-US"/>
              <a:pPr/>
              <a:t>18</a:t>
            </a:fld>
            <a:endParaRPr lang="en-US" alt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5388F1EE-6525-44BB-BA58-8A1DAE56E1C9}" type="slidenum">
              <a:rPr lang="en-US" altLang="en-US"/>
              <a:pPr/>
              <a:t>19</a:t>
            </a:fld>
            <a:endParaRPr lang="en-US" altLang="en-U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1F87AC26-5779-46BB-A13C-4949A8CA57ED}" type="slidenum">
              <a:rPr lang="en-US" altLang="en-US"/>
              <a:pPr/>
              <a:t>21</a:t>
            </a:fld>
            <a:endParaRPr lang="en-US" altLang="en-US"/>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5A169E02-95CF-4529-8910-82E9B1981EA5}" type="slidenum">
              <a:rPr lang="en-US" altLang="en-US"/>
              <a:pPr/>
              <a:t>22</a:t>
            </a:fld>
            <a:endParaRPr lang="en-US" altLang="en-US"/>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77DAB5CA-6437-4D1F-94E8-916CEE45C7D5}" type="slidenum">
              <a:rPr lang="en-US" altLang="en-US"/>
              <a:pPr/>
              <a:t>23</a:t>
            </a:fld>
            <a:endParaRPr lang="en-US" altLang="en-US"/>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F5BA0D2E-FC90-4926-9C7F-ADBAE23027E3}" type="slidenum">
              <a:rPr lang="en-US" altLang="en-US"/>
              <a:pPr/>
              <a:t>24</a:t>
            </a:fld>
            <a:endParaRPr lang="en-US" altLang="en-US"/>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6F0ED8E1-6D10-4FFF-8846-162BA115D353}" type="slidenum">
              <a:rPr lang="en-US" altLang="en-US"/>
              <a:pPr/>
              <a:t>25</a:t>
            </a:fld>
            <a:endParaRPr lang="en-US" altLang="en-US"/>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B389DC99-BD42-4C92-B231-4A7E62AA36F0}" type="slidenum">
              <a:rPr lang="en-US" altLang="en-US"/>
              <a:pPr/>
              <a:t>5</a:t>
            </a:fld>
            <a:endParaRPr lang="en-US" alt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85E99199-BB05-4A1A-8A97-44E7A4090DEB}" type="slidenum">
              <a:rPr lang="en-US" altLang="en-US"/>
              <a:pPr/>
              <a:t>26</a:t>
            </a:fld>
            <a:endParaRPr lang="en-US" altLang="en-US"/>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3DAD360E-484A-4FE6-A84E-3CAA35CA53C6}" type="slidenum">
              <a:rPr lang="en-US" altLang="en-US"/>
              <a:pPr/>
              <a:t>27</a:t>
            </a:fld>
            <a:endParaRPr lang="en-US" altLang="en-US"/>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5A4CD5D0-467B-4E7D-BE3E-9283A4967961}" type="slidenum">
              <a:rPr lang="en-US" altLang="en-US"/>
              <a:pPr/>
              <a:t>30</a:t>
            </a:fld>
            <a:endParaRPr lang="en-US" altLang="en-US"/>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Informatica</a:t>
            </a:r>
            <a:r>
              <a:rPr lang="en-US" dirty="0" smtClean="0"/>
              <a:t> </a:t>
            </a:r>
            <a:r>
              <a:rPr lang="en-US" smtClean="0"/>
              <a:t>PowerCenter</a:t>
            </a:r>
          </a:p>
          <a:p>
            <a:r>
              <a:rPr lang="en-US" dirty="0" smtClean="0"/>
              <a:t>IBM </a:t>
            </a:r>
            <a:r>
              <a:rPr lang="en-US" dirty="0" err="1" smtClean="0"/>
              <a:t>InfoSphere</a:t>
            </a:r>
            <a:r>
              <a:rPr lang="en-US" baseline="0" dirty="0" smtClean="0"/>
              <a:t> </a:t>
            </a:r>
            <a:r>
              <a:rPr lang="en-US" baseline="0" dirty="0" err="1" smtClean="0"/>
              <a:t>Datastage</a:t>
            </a:r>
            <a:endParaRPr lang="en-US" baseline="0" dirty="0" smtClean="0"/>
          </a:p>
          <a:p>
            <a:r>
              <a:rPr lang="en-US" baseline="0" dirty="0" smtClean="0"/>
              <a:t>SAP Business objects Data Integrator</a:t>
            </a:r>
          </a:p>
          <a:p>
            <a:r>
              <a:rPr lang="en-US" baseline="0" dirty="0" smtClean="0"/>
              <a:t>Oracle Data Integrator</a:t>
            </a:r>
          </a:p>
          <a:p>
            <a:r>
              <a:rPr lang="en-US" baseline="0" dirty="0" smtClean="0"/>
              <a:t>SAS Data Integration Studio</a:t>
            </a:r>
            <a:endParaRPr lang="en-US" dirty="0"/>
          </a:p>
        </p:txBody>
      </p:sp>
      <p:sp>
        <p:nvSpPr>
          <p:cNvPr id="4" name="Slide Number Placeholder 3"/>
          <p:cNvSpPr>
            <a:spLocks noGrp="1"/>
          </p:cNvSpPr>
          <p:nvPr>
            <p:ph type="sldNum" sz="quarter" idx="10"/>
          </p:nvPr>
        </p:nvSpPr>
        <p:spPr/>
        <p:txBody>
          <a:bodyPr/>
          <a:lstStyle/>
          <a:p>
            <a:fld id="{738D12B5-9261-41A9-B9B7-7E895C7D5151}" type="slidenum">
              <a:rPr lang="en-US" smtClean="0"/>
              <a:pPr/>
              <a:t>31</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83E246-13C8-4DA5-9B8B-758BD3824C06}" type="slidenum">
              <a:rPr lang="en-US"/>
              <a:pPr/>
              <a:t>33</a:t>
            </a:fld>
            <a:endParaRPr lang="en-US"/>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1BFD3106-83D3-433F-8F33-A399C167FAD3}" type="slidenum">
              <a:rPr lang="en-US" altLang="en-US"/>
              <a:pPr/>
              <a:t>6</a:t>
            </a:fld>
            <a:endParaRPr lang="en-US" alt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841E07CA-1C00-4CC7-8239-9F62F8AC1F6F}" type="slidenum">
              <a:rPr lang="en-US" altLang="en-US"/>
              <a:pPr/>
              <a:t>7</a:t>
            </a:fld>
            <a:endParaRPr lang="en-US" alt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AE367BC9-7DE4-4CC2-874A-432F94E19906}" type="slidenum">
              <a:rPr lang="en-US" altLang="en-US"/>
              <a:pPr/>
              <a:t>8</a:t>
            </a:fld>
            <a:endParaRPr lang="en-US" alt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D61A9690-2500-4B65-9C36-BA48A324654C}" type="slidenum">
              <a:rPr lang="en-US" altLang="en-US"/>
              <a:pPr/>
              <a:t>9</a:t>
            </a:fld>
            <a:endParaRPr lang="en-US" altLang="en-US"/>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CCC4EDAB-5D3F-4EA7-A084-A5F64C2E28F4}" type="slidenum">
              <a:rPr lang="en-US" altLang="en-US"/>
              <a:pPr/>
              <a:t>10</a:t>
            </a:fld>
            <a:endParaRPr lang="en-US" alt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CCC4EDAB-5D3F-4EA7-A084-A5F64C2E28F4}" type="slidenum">
              <a:rPr lang="en-US" altLang="en-US"/>
              <a:pPr/>
              <a:t>11</a:t>
            </a:fld>
            <a:endParaRPr lang="en-US" alt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CCC4EDAB-5D3F-4EA7-A084-A5F64C2E28F4}" type="slidenum">
              <a:rPr lang="en-US" altLang="en-US"/>
              <a:pPr/>
              <a:t>12</a:t>
            </a:fld>
            <a:endParaRPr lang="en-US" alt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F0B85F-C66A-43D9-9194-130D384937AE}"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56627C-EBB5-4D40-9813-1BAE438D25D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586B0C21-9346-4354-8A0F-9EC562CA6EC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0AAEEFFE-9C73-41B4-A973-E1224BAD6659}"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786149-2383-4AC7-B705-DC0C8484A64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CD096E-22A1-49D0-9A66-0358C95D3F2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BB6673-2BA2-4AE5-8D8B-BD6D3A7CE9C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03DDB6-41F1-46AF-8ECD-6C1264FBCA5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B7EB48-8E03-4D17-AA06-67114A3FE2A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BBDB14-9965-49AF-AB59-88ABB1EB31B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AF788E-26E9-4DBE-9547-3A727AFB2D98}"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2E2752E4-A3E7-4F06-B1F9-F57F08631BB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01BFC8F0-8F99-44A7-8F98-068905DB36C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2" r:id="rId12"/>
  </p:sldLayoutIdLst>
  <p:hf hdr="0" ftr="0" dt="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Microsoft_Word_97_-_2003_Document1.doc"/><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13.e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6.wmf"/><Relationship Id="rId4" Type="http://schemas.openxmlformats.org/officeDocument/2006/relationships/oleObject" Target="../embeddings/oleObject1.bin"/></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457200" y="228600"/>
            <a:ext cx="8229600" cy="1252728"/>
          </a:xfrm>
        </p:spPr>
        <p:txBody>
          <a:bodyPr>
            <a:normAutofit fontScale="90000"/>
          </a:bodyPr>
          <a:lstStyle/>
          <a:p>
            <a:r>
              <a:rPr lang="it-IT" dirty="0" smtClean="0"/>
              <a:t>Instrumente ETL</a:t>
            </a:r>
            <a:r>
              <a:rPr lang="ro-MO" dirty="0" smtClean="0"/>
              <a:t>. Ce este maparea </a:t>
            </a:r>
            <a:r>
              <a:rPr lang="en-US" dirty="0" smtClean="0"/>
              <a:t>logic</a:t>
            </a:r>
            <a:r>
              <a:rPr lang="ro-MO" dirty="0" smtClean="0"/>
              <a:t>ă și maparea datelor</a:t>
            </a:r>
            <a:r>
              <a:rPr lang="en-US" dirty="0" smtClean="0"/>
              <a:t>. </a:t>
            </a:r>
            <a:r>
              <a:rPr lang="en-US" dirty="0">
                <a:solidFill>
                  <a:srgbClr val="FF3300"/>
                </a:solidFill>
              </a:rPr>
              <a:t/>
            </a:r>
            <a:br>
              <a:rPr lang="en-US" dirty="0">
                <a:solidFill>
                  <a:srgbClr val="FF3300"/>
                </a:solidFill>
              </a:rPr>
            </a:br>
            <a:endParaRPr lang="en-US" dirty="0"/>
          </a:p>
        </p:txBody>
      </p:sp>
      <p:sp>
        <p:nvSpPr>
          <p:cNvPr id="6" name="Slide Number Placeholder 5"/>
          <p:cNvSpPr>
            <a:spLocks noGrp="1"/>
          </p:cNvSpPr>
          <p:nvPr>
            <p:ph type="sldNum" sz="quarter" idx="12"/>
          </p:nvPr>
        </p:nvSpPr>
        <p:spPr/>
        <p:txBody>
          <a:bodyPr/>
          <a:lstStyle/>
          <a:p>
            <a:fld id="{8131E6A5-DC24-4693-9742-167DDF1CEE9E}" type="slidenum">
              <a:rPr lang="en-US"/>
              <a:pPr/>
              <a:t>1</a:t>
            </a:fld>
            <a:endParaRPr lang="en-US"/>
          </a:p>
        </p:txBody>
      </p:sp>
      <p:pic>
        <p:nvPicPr>
          <p:cNvPr id="9" name="Picture 8"/>
          <p:cNvPicPr/>
          <p:nvPr/>
        </p:nvPicPr>
        <p:blipFill rotWithShape="1">
          <a:blip r:embed="rId2">
            <a:extLst>
              <a:ext uri="{28A0092B-C50C-407E-A947-70E740481C1C}">
                <a14:useLocalDpi xmlns:a14="http://schemas.microsoft.com/office/drawing/2010/main" val="0"/>
              </a:ext>
            </a:extLst>
          </a:blip>
          <a:srcRect l="11646" t="17138" r="30699" b="5413"/>
          <a:stretch/>
        </p:blipFill>
        <p:spPr bwMode="auto">
          <a:xfrm>
            <a:off x="152400" y="1600200"/>
            <a:ext cx="8839200" cy="5181600"/>
          </a:xfrm>
          <a:prstGeom prst="rect">
            <a:avLst/>
          </a:prstGeom>
          <a:noFill/>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r>
              <a:rPr lang="en-US" altLang="en-US" smtClean="0"/>
              <a:t>ETL </a:t>
            </a:r>
          </a:p>
        </p:txBody>
      </p:sp>
      <p:sp>
        <p:nvSpPr>
          <p:cNvPr id="83971" name="Rectangle 3"/>
          <p:cNvSpPr>
            <a:spLocks noGrp="1" noChangeArrowheads="1"/>
          </p:cNvSpPr>
          <p:nvPr>
            <p:ph idx="1"/>
          </p:nvPr>
        </p:nvSpPr>
        <p:spPr>
          <a:xfrm>
            <a:off x="107950" y="1584325"/>
            <a:ext cx="8915400" cy="4560888"/>
          </a:xfrm>
        </p:spPr>
        <p:txBody>
          <a:bodyPr>
            <a:normAutofit fontScale="92500" lnSpcReduction="10000"/>
          </a:bodyPr>
          <a:lstStyle/>
          <a:p>
            <a:pPr eaLnBrk="1" hangingPunct="1">
              <a:buNone/>
            </a:pPr>
            <a:r>
              <a:rPr lang="en-US" altLang="en-US" b="1" dirty="0" smtClean="0"/>
              <a:t>A1. </a:t>
            </a:r>
            <a:r>
              <a:rPr lang="en-US" altLang="en-US" b="1" dirty="0" err="1" smtClean="0">
                <a:solidFill>
                  <a:srgbClr val="0000FF"/>
                </a:solidFill>
              </a:rPr>
              <a:t>Faza</a:t>
            </a:r>
            <a:r>
              <a:rPr lang="en-US" altLang="en-US" b="1" dirty="0" smtClean="0">
                <a:solidFill>
                  <a:srgbClr val="0000FF"/>
                </a:solidFill>
              </a:rPr>
              <a:t> de </a:t>
            </a:r>
            <a:r>
              <a:rPr lang="en-US" altLang="en-US" b="1" dirty="0" err="1" smtClean="0">
                <a:solidFill>
                  <a:srgbClr val="0000FF"/>
                </a:solidFill>
              </a:rPr>
              <a:t>descoperire</a:t>
            </a:r>
            <a:r>
              <a:rPr lang="en-US" altLang="en-US" b="1" dirty="0" smtClean="0">
                <a:solidFill>
                  <a:srgbClr val="0000FF"/>
                </a:solidFill>
              </a:rPr>
              <a:t> / </a:t>
            </a:r>
            <a:r>
              <a:rPr lang="en-US" altLang="en-US" b="1" dirty="0" err="1" smtClean="0">
                <a:solidFill>
                  <a:srgbClr val="0000FF"/>
                </a:solidFill>
              </a:rPr>
              <a:t>identificare</a:t>
            </a:r>
            <a:r>
              <a:rPr lang="en-US" altLang="en-US" b="1" dirty="0" smtClean="0">
                <a:solidFill>
                  <a:srgbClr val="0000FF"/>
                </a:solidFill>
              </a:rPr>
              <a:t> date</a:t>
            </a:r>
          </a:p>
          <a:p>
            <a:pPr lvl="1" eaLnBrk="1" hangingPunct="1"/>
            <a:r>
              <a:rPr lang="en-US" altLang="en-US" dirty="0" smtClean="0"/>
              <a:t>Face parte din </a:t>
            </a:r>
            <a:r>
              <a:rPr lang="en-US" altLang="en-US" dirty="0" err="1" smtClean="0"/>
              <a:t>atributiile</a:t>
            </a:r>
            <a:r>
              <a:rPr lang="en-US" altLang="en-US" dirty="0" smtClean="0"/>
              <a:t> </a:t>
            </a:r>
            <a:r>
              <a:rPr lang="en-US" altLang="en-US" b="1" dirty="0" err="1" smtClean="0"/>
              <a:t>echipei</a:t>
            </a:r>
            <a:r>
              <a:rPr lang="en-US" altLang="en-US" b="1" dirty="0" smtClean="0"/>
              <a:t> </a:t>
            </a:r>
            <a:r>
              <a:rPr lang="en-US" altLang="en-US" b="1" dirty="0" err="1" smtClean="0"/>
              <a:t>tehnico</a:t>
            </a:r>
            <a:r>
              <a:rPr lang="en-US" altLang="en-US" b="1" dirty="0" smtClean="0"/>
              <a:t> – </a:t>
            </a:r>
            <a:r>
              <a:rPr lang="en-US" altLang="en-US" b="1" dirty="0" err="1" smtClean="0"/>
              <a:t>functionale</a:t>
            </a:r>
            <a:endParaRPr lang="en-US" altLang="en-US" b="1" dirty="0" smtClean="0"/>
          </a:p>
          <a:p>
            <a:pPr lvl="1" eaLnBrk="1" hangingPunct="1"/>
            <a:r>
              <a:rPr lang="en-US" altLang="en-US" dirty="0" err="1" smtClean="0"/>
              <a:t>Activitatile</a:t>
            </a:r>
            <a:r>
              <a:rPr lang="en-US" altLang="en-US" dirty="0" smtClean="0"/>
              <a:t> care </a:t>
            </a:r>
            <a:r>
              <a:rPr lang="en-US" altLang="en-US" dirty="0" err="1" smtClean="0"/>
              <a:t>trebuiesc</a:t>
            </a:r>
            <a:r>
              <a:rPr lang="en-US" altLang="en-US" dirty="0" smtClean="0"/>
              <a:t> </a:t>
            </a:r>
            <a:r>
              <a:rPr lang="en-US" altLang="en-US" dirty="0" err="1" smtClean="0"/>
              <a:t>efectuate</a:t>
            </a:r>
            <a:r>
              <a:rPr lang="en-US" altLang="en-US" dirty="0" smtClean="0"/>
              <a:t> in </a:t>
            </a:r>
            <a:r>
              <a:rPr lang="en-US" altLang="en-US" dirty="0" err="1" smtClean="0"/>
              <a:t>aceasta</a:t>
            </a:r>
            <a:r>
              <a:rPr lang="en-US" altLang="en-US" dirty="0" smtClean="0"/>
              <a:t> </a:t>
            </a:r>
            <a:r>
              <a:rPr lang="en-US" altLang="en-US" dirty="0" err="1" smtClean="0"/>
              <a:t>faza</a:t>
            </a:r>
            <a:r>
              <a:rPr lang="en-US" altLang="en-US" dirty="0" smtClean="0"/>
              <a:t>:</a:t>
            </a:r>
          </a:p>
          <a:p>
            <a:pPr marL="1225296" lvl="2" indent="-457200" eaLnBrk="1" hangingPunct="1">
              <a:buFont typeface="+mj-lt"/>
              <a:buAutoNum type="arabicPeriod"/>
            </a:pPr>
            <a:r>
              <a:rPr lang="en-US" altLang="en-US" sz="2400" b="1" i="1" dirty="0" err="1" smtClean="0"/>
              <a:t>Identificarea</a:t>
            </a:r>
            <a:r>
              <a:rPr lang="en-US" altLang="en-US" sz="2400" b="1" i="1" dirty="0" smtClean="0"/>
              <a:t> </a:t>
            </a:r>
            <a:r>
              <a:rPr lang="en-US" altLang="en-US" sz="2400" b="1" i="1" dirty="0" err="1" smtClean="0"/>
              <a:t>sistemelor</a:t>
            </a:r>
            <a:r>
              <a:rPr lang="en-US" altLang="en-US" sz="2400" b="1" i="1" dirty="0" smtClean="0"/>
              <a:t> </a:t>
            </a:r>
            <a:r>
              <a:rPr lang="en-US" altLang="en-US" sz="2400" b="1" i="1" dirty="0" err="1" smtClean="0"/>
              <a:t>sursa</a:t>
            </a:r>
            <a:endParaRPr lang="en-US" altLang="en-US" sz="2400" b="1" i="1" dirty="0" smtClean="0"/>
          </a:p>
          <a:p>
            <a:pPr marL="1225296" lvl="2" indent="-457200" eaLnBrk="1" hangingPunct="1">
              <a:buFont typeface="+mj-lt"/>
              <a:buAutoNum type="arabicPeriod"/>
            </a:pPr>
            <a:r>
              <a:rPr lang="en-US" altLang="en-US" sz="2400" b="1" i="1" dirty="0" err="1" smtClean="0"/>
              <a:t>Colectarea</a:t>
            </a:r>
            <a:r>
              <a:rPr lang="en-US" altLang="en-US" sz="2400" b="1" i="1" dirty="0" smtClean="0"/>
              <a:t> </a:t>
            </a:r>
            <a:r>
              <a:rPr lang="en-US" altLang="en-US" sz="2400" b="1" i="1" dirty="0" err="1" smtClean="0"/>
              <a:t>informatiilor</a:t>
            </a:r>
            <a:r>
              <a:rPr lang="en-US" altLang="en-US" sz="2400" b="1" i="1" dirty="0" smtClean="0"/>
              <a:t> </a:t>
            </a:r>
            <a:r>
              <a:rPr lang="en-US" altLang="en-US" sz="2400" b="1" i="1" dirty="0" err="1" smtClean="0"/>
              <a:t>si</a:t>
            </a:r>
            <a:r>
              <a:rPr lang="en-US" altLang="en-US" sz="2400" b="1" i="1" dirty="0" smtClean="0"/>
              <a:t> </a:t>
            </a:r>
            <a:r>
              <a:rPr lang="en-US" altLang="en-US" sz="2400" b="1" i="1" dirty="0" err="1" smtClean="0"/>
              <a:t>documentarea</a:t>
            </a:r>
            <a:r>
              <a:rPr lang="en-US" altLang="en-US" sz="2400" b="1" i="1" dirty="0" smtClean="0"/>
              <a:t> </a:t>
            </a:r>
            <a:r>
              <a:rPr lang="en-US" altLang="en-US" sz="2400" b="1" i="1" dirty="0" err="1" smtClean="0"/>
              <a:t>sistemelor</a:t>
            </a:r>
            <a:r>
              <a:rPr lang="en-US" altLang="en-US" sz="2400" b="1" i="1" dirty="0" smtClean="0"/>
              <a:t> </a:t>
            </a:r>
            <a:r>
              <a:rPr lang="en-US" altLang="en-US" sz="2400" b="1" i="1" dirty="0" err="1" smtClean="0"/>
              <a:t>sursa</a:t>
            </a:r>
            <a:endParaRPr lang="en-US" altLang="en-US" sz="2400" b="1" i="1" dirty="0" smtClean="0"/>
          </a:p>
          <a:p>
            <a:pPr marL="1225296" lvl="2" indent="-457200" eaLnBrk="1" hangingPunct="1">
              <a:buFont typeface="+mj-lt"/>
              <a:buAutoNum type="arabicPeriod"/>
            </a:pPr>
            <a:r>
              <a:rPr lang="en-US" altLang="en-US" sz="2400" b="1" i="1" dirty="0" err="1" smtClean="0"/>
              <a:t>Identificarea</a:t>
            </a:r>
            <a:r>
              <a:rPr lang="en-US" altLang="en-US" sz="2400" b="1" i="1" dirty="0" smtClean="0"/>
              <a:t> </a:t>
            </a:r>
            <a:r>
              <a:rPr lang="en-US" altLang="en-US" sz="2400" b="1" i="1" dirty="0" err="1" smtClean="0"/>
              <a:t>originii</a:t>
            </a:r>
            <a:r>
              <a:rPr lang="en-US" altLang="en-US" sz="2400" b="1" i="1" dirty="0" smtClean="0"/>
              <a:t> </a:t>
            </a:r>
            <a:r>
              <a:rPr lang="en-US" altLang="en-US" sz="2400" b="1" i="1" dirty="0" err="1" smtClean="0"/>
              <a:t>datelor</a:t>
            </a:r>
            <a:r>
              <a:rPr lang="en-US" altLang="en-US" sz="2400" b="1" i="1" dirty="0" smtClean="0"/>
              <a:t> in </a:t>
            </a:r>
            <a:r>
              <a:rPr lang="en-US" altLang="en-US" sz="2400" b="1" i="1" dirty="0" err="1" smtClean="0"/>
              <a:t>cazul</a:t>
            </a:r>
            <a:r>
              <a:rPr lang="en-US" altLang="en-US" sz="2400" b="1" i="1" dirty="0" smtClean="0"/>
              <a:t> </a:t>
            </a:r>
            <a:r>
              <a:rPr lang="en-US" altLang="en-US" sz="2400" b="1" i="1" dirty="0" err="1" smtClean="0"/>
              <a:t>existentei</a:t>
            </a:r>
            <a:r>
              <a:rPr lang="en-US" altLang="en-US" sz="2400" b="1" i="1" dirty="0" smtClean="0"/>
              <a:t> </a:t>
            </a:r>
            <a:r>
              <a:rPr lang="en-US" altLang="en-US" sz="2400" b="1" i="1" dirty="0" err="1" smtClean="0"/>
              <a:t>surselor</a:t>
            </a:r>
            <a:r>
              <a:rPr lang="en-US" altLang="en-US" sz="2400" b="1" i="1" dirty="0" smtClean="0"/>
              <a:t> multiple </a:t>
            </a:r>
            <a:r>
              <a:rPr lang="en-US" altLang="en-US" sz="2400" b="1" i="1" dirty="0" err="1" smtClean="0"/>
              <a:t>si</a:t>
            </a:r>
            <a:r>
              <a:rPr lang="en-US" altLang="en-US" sz="2400" b="1" i="1" dirty="0" smtClean="0"/>
              <a:t> </a:t>
            </a:r>
            <a:r>
              <a:rPr lang="en-US" altLang="en-US" sz="2400" b="1" i="1" dirty="0" err="1" smtClean="0"/>
              <a:t>redundante</a:t>
            </a:r>
            <a:r>
              <a:rPr lang="en-US" altLang="en-US" sz="2400" b="1" i="1" dirty="0" smtClean="0"/>
              <a:t> de date</a:t>
            </a:r>
          </a:p>
          <a:p>
            <a:pPr marL="1225296" lvl="2" indent="-457200" eaLnBrk="1" hangingPunct="1">
              <a:buFont typeface="+mj-lt"/>
              <a:buAutoNum type="arabicPeriod"/>
            </a:pPr>
            <a:r>
              <a:rPr lang="en-US" altLang="en-US" sz="2400" b="1" i="1" dirty="0" err="1" smtClean="0"/>
              <a:t>Intelegerea</a:t>
            </a:r>
            <a:r>
              <a:rPr lang="en-US" altLang="en-US" sz="2400" b="1" i="1" dirty="0" smtClean="0"/>
              <a:t> </a:t>
            </a:r>
            <a:r>
              <a:rPr lang="en-US" altLang="en-US" sz="2400" b="1" i="1" dirty="0" err="1" smtClean="0"/>
              <a:t>datelor</a:t>
            </a:r>
            <a:r>
              <a:rPr lang="en-US" altLang="en-US" sz="2400" b="1" i="1" dirty="0" smtClean="0"/>
              <a:t> – </a:t>
            </a:r>
            <a:r>
              <a:rPr lang="ro-MO" altLang="en-US" sz="2400" b="1" i="1" dirty="0" smtClean="0"/>
              <a:t>aspecte</a:t>
            </a:r>
            <a:r>
              <a:rPr lang="en-US" altLang="en-US" sz="2400" b="1" i="1" dirty="0" smtClean="0"/>
              <a:t> </a:t>
            </a:r>
            <a:r>
              <a:rPr lang="en-US" altLang="en-US" sz="2400" b="1" i="1" dirty="0" err="1" smtClean="0"/>
              <a:t>tehnic</a:t>
            </a:r>
            <a:r>
              <a:rPr lang="ro-MO" altLang="en-US" sz="2400" b="1" i="1" dirty="0" smtClean="0"/>
              <a:t>e</a:t>
            </a:r>
            <a:r>
              <a:rPr lang="en-US" altLang="en-US" sz="2400" b="1" i="1" dirty="0" smtClean="0"/>
              <a:t> (</a:t>
            </a:r>
            <a:r>
              <a:rPr lang="en-US" altLang="en-US" sz="2400" b="1" i="1" dirty="0" err="1" smtClean="0"/>
              <a:t>gestionare</a:t>
            </a:r>
            <a:r>
              <a:rPr lang="en-US" altLang="en-US" sz="2400" b="1" i="1" dirty="0" smtClean="0"/>
              <a:t> </a:t>
            </a:r>
            <a:r>
              <a:rPr lang="en-US" altLang="en-US" sz="2400" b="1" i="1" dirty="0" err="1" smtClean="0"/>
              <a:t>val</a:t>
            </a:r>
            <a:r>
              <a:rPr lang="en-US" altLang="en-US" sz="2400" b="1" i="1" dirty="0" smtClean="0"/>
              <a:t> NULL, </a:t>
            </a:r>
            <a:r>
              <a:rPr lang="en-US" altLang="en-US" sz="2400" b="1" i="1" dirty="0" err="1" smtClean="0"/>
              <a:t>gestionare</a:t>
            </a:r>
            <a:r>
              <a:rPr lang="en-US" altLang="en-US" sz="2400" b="1" i="1" dirty="0" smtClean="0"/>
              <a:t> </a:t>
            </a:r>
            <a:r>
              <a:rPr lang="en-US" altLang="en-US" sz="2400" b="1" i="1" dirty="0" err="1" smtClean="0"/>
              <a:t>formate</a:t>
            </a:r>
            <a:r>
              <a:rPr lang="en-US" altLang="en-US" sz="2400" b="1" i="1" dirty="0" smtClean="0"/>
              <a:t> </a:t>
            </a:r>
            <a:r>
              <a:rPr lang="en-US" altLang="en-US" sz="2400" b="1" i="1" dirty="0" err="1" smtClean="0"/>
              <a:t>diferite</a:t>
            </a:r>
            <a:r>
              <a:rPr lang="en-US" altLang="en-US" sz="2400" b="1" i="1" dirty="0" smtClean="0"/>
              <a:t>), economic</a:t>
            </a:r>
            <a:endParaRPr lang="en-US" altLang="en-US" b="1" i="1" dirty="0" smtClean="0"/>
          </a:p>
          <a:p>
            <a:pPr marL="357188" lvl="2" indent="-357188">
              <a:buNone/>
            </a:pPr>
            <a:r>
              <a:rPr lang="en-US" altLang="en-US" sz="3000" b="1" dirty="0" smtClean="0"/>
              <a:t>A2. </a:t>
            </a:r>
            <a:r>
              <a:rPr lang="en-US" altLang="en-US" sz="3000" b="1" dirty="0" err="1" smtClean="0">
                <a:solidFill>
                  <a:srgbClr val="0000FF"/>
                </a:solidFill>
              </a:rPr>
              <a:t>Faza</a:t>
            </a:r>
            <a:r>
              <a:rPr lang="en-US" altLang="en-US" sz="3000" b="1" dirty="0" smtClean="0">
                <a:solidFill>
                  <a:srgbClr val="0000FF"/>
                </a:solidFill>
              </a:rPr>
              <a:t> de </a:t>
            </a:r>
            <a:r>
              <a:rPr lang="en-US" altLang="en-US" sz="3000" b="1" dirty="0" err="1" smtClean="0">
                <a:solidFill>
                  <a:srgbClr val="0000FF"/>
                </a:solidFill>
              </a:rPr>
              <a:t>detectie</a:t>
            </a:r>
            <a:r>
              <a:rPr lang="en-US" altLang="en-US" sz="3000" b="1" dirty="0" smtClean="0">
                <a:solidFill>
                  <a:srgbClr val="0000FF"/>
                </a:solidFill>
              </a:rPr>
              <a:t> a </a:t>
            </a:r>
            <a:r>
              <a:rPr lang="en-US" altLang="en-US" sz="3000" b="1" dirty="0" err="1" smtClean="0">
                <a:solidFill>
                  <a:srgbClr val="0000FF"/>
                </a:solidFill>
              </a:rPr>
              <a:t>eventualelor</a:t>
            </a:r>
            <a:r>
              <a:rPr lang="en-US" altLang="en-US" sz="3000" b="1" dirty="0" smtClean="0">
                <a:solidFill>
                  <a:srgbClr val="0000FF"/>
                </a:solidFill>
              </a:rPr>
              <a:t> </a:t>
            </a:r>
            <a:r>
              <a:rPr lang="en-US" altLang="en-US" sz="3000" b="1" dirty="0" err="1" smtClean="0">
                <a:solidFill>
                  <a:srgbClr val="0000FF"/>
                </a:solidFill>
              </a:rPr>
              <a:t>anomalii</a:t>
            </a:r>
            <a:endParaRPr lang="en-US" altLang="en-US" sz="3000" b="1" dirty="0" smtClean="0">
              <a:solidFill>
                <a:srgbClr val="0000FF"/>
              </a:solidFill>
            </a:endParaRPr>
          </a:p>
          <a:p>
            <a:pPr marL="357188" lvl="2" indent="-357188">
              <a:buNone/>
            </a:pPr>
            <a:r>
              <a:rPr lang="en-US" altLang="en-US" sz="3000" b="1" dirty="0" smtClean="0"/>
              <a:t>/e </a:t>
            </a:r>
            <a:r>
              <a:rPr lang="en-US" altLang="en-US" sz="3000" b="1" dirty="0" err="1" smtClean="0"/>
              <a:t>mult</a:t>
            </a:r>
            <a:r>
              <a:rPr lang="en-US" altLang="en-US" sz="3000" b="1" dirty="0" smtClean="0"/>
              <a:t> </a:t>
            </a:r>
            <a:r>
              <a:rPr lang="en-US" altLang="en-US" sz="3000" b="1" dirty="0" err="1" smtClean="0"/>
              <a:t>mai</a:t>
            </a:r>
            <a:r>
              <a:rPr lang="en-US" altLang="en-US" sz="3000" b="1" dirty="0" smtClean="0"/>
              <a:t> </a:t>
            </a:r>
            <a:r>
              <a:rPr lang="en-US" altLang="en-US" sz="3000" b="1" dirty="0" err="1" smtClean="0"/>
              <a:t>complexa</a:t>
            </a:r>
            <a:r>
              <a:rPr lang="en-US" altLang="en-US" sz="3000" b="1" dirty="0" smtClean="0"/>
              <a:t>/</a:t>
            </a:r>
          </a:p>
          <a:p>
            <a:pPr marL="1225296" lvl="2" indent="-457200" eaLnBrk="1" hangingPunct="1">
              <a:buFont typeface="+mj-lt"/>
              <a:buAutoNum type="arabicPeriod"/>
            </a:pPr>
            <a:endParaRPr lang="en-US" altLang="en-US" sz="2400" b="1" i="1" dirty="0" smtClean="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r>
              <a:rPr lang="en-US" altLang="en-US" smtClean="0"/>
              <a:t>ETL </a:t>
            </a:r>
          </a:p>
        </p:txBody>
      </p:sp>
      <p:sp>
        <p:nvSpPr>
          <p:cNvPr id="83971" name="Rectangle 3"/>
          <p:cNvSpPr>
            <a:spLocks noGrp="1" noChangeArrowheads="1"/>
          </p:cNvSpPr>
          <p:nvPr>
            <p:ph idx="1"/>
          </p:nvPr>
        </p:nvSpPr>
        <p:spPr>
          <a:xfrm>
            <a:off x="107950" y="1447800"/>
            <a:ext cx="9036050" cy="5197475"/>
          </a:xfrm>
        </p:spPr>
        <p:txBody>
          <a:bodyPr>
            <a:noAutofit/>
          </a:bodyPr>
          <a:lstStyle/>
          <a:p>
            <a:pPr eaLnBrk="1" hangingPunct="1">
              <a:buNone/>
            </a:pPr>
            <a:r>
              <a:rPr lang="en-US" altLang="en-US" sz="2400" b="1" dirty="0" smtClean="0"/>
              <a:t>A2. </a:t>
            </a:r>
            <a:r>
              <a:rPr lang="en-US" altLang="en-US" sz="2400" b="1" dirty="0" err="1" smtClean="0">
                <a:solidFill>
                  <a:srgbClr val="0000FF"/>
                </a:solidFill>
              </a:rPr>
              <a:t>Faza</a:t>
            </a:r>
            <a:r>
              <a:rPr lang="en-US" altLang="en-US" sz="2400" b="1" dirty="0" smtClean="0">
                <a:solidFill>
                  <a:srgbClr val="0000FF"/>
                </a:solidFill>
              </a:rPr>
              <a:t> de </a:t>
            </a:r>
            <a:r>
              <a:rPr lang="en-US" altLang="en-US" sz="2400" b="1" dirty="0" err="1" smtClean="0">
                <a:solidFill>
                  <a:srgbClr val="0000FF"/>
                </a:solidFill>
              </a:rPr>
              <a:t>detectie</a:t>
            </a:r>
            <a:r>
              <a:rPr lang="en-US" altLang="en-US" sz="2400" b="1" dirty="0" smtClean="0">
                <a:solidFill>
                  <a:srgbClr val="0000FF"/>
                </a:solidFill>
              </a:rPr>
              <a:t> a </a:t>
            </a:r>
            <a:r>
              <a:rPr lang="en-US" altLang="en-US" sz="2400" b="1" dirty="0" err="1" smtClean="0">
                <a:solidFill>
                  <a:srgbClr val="0000FF"/>
                </a:solidFill>
              </a:rPr>
              <a:t>eventualelor</a:t>
            </a:r>
            <a:r>
              <a:rPr lang="en-US" altLang="en-US" sz="2400" b="1" dirty="0" smtClean="0">
                <a:solidFill>
                  <a:srgbClr val="0000FF"/>
                </a:solidFill>
              </a:rPr>
              <a:t> ANOMALII</a:t>
            </a:r>
            <a:r>
              <a:rPr lang="ro-MO" altLang="en-US" sz="2400" b="1" dirty="0" smtClean="0">
                <a:solidFill>
                  <a:srgbClr val="0000FF"/>
                </a:solidFill>
              </a:rPr>
              <a:t> </a:t>
            </a:r>
            <a:r>
              <a:rPr lang="en-US" altLang="en-US" sz="2400" b="1" dirty="0" smtClean="0"/>
              <a:t>/e </a:t>
            </a:r>
            <a:r>
              <a:rPr lang="en-US" altLang="en-US" sz="2400" b="1" dirty="0" err="1" smtClean="0"/>
              <a:t>mult</a:t>
            </a:r>
            <a:r>
              <a:rPr lang="en-US" altLang="en-US" sz="2400" b="1" dirty="0" smtClean="0"/>
              <a:t> </a:t>
            </a:r>
            <a:r>
              <a:rPr lang="en-US" altLang="en-US" sz="2400" b="1" dirty="0" err="1" smtClean="0"/>
              <a:t>mai</a:t>
            </a:r>
            <a:r>
              <a:rPr lang="en-US" altLang="en-US" sz="2400" b="1" dirty="0" smtClean="0"/>
              <a:t> </a:t>
            </a:r>
            <a:r>
              <a:rPr lang="en-US" altLang="en-US" sz="2400" b="1" dirty="0" err="1" smtClean="0"/>
              <a:t>complexa</a:t>
            </a:r>
            <a:r>
              <a:rPr lang="en-US" altLang="en-US" sz="2400" b="1" dirty="0" smtClean="0"/>
              <a:t>/</a:t>
            </a:r>
            <a:endParaRPr lang="ro-MO" altLang="en-US" sz="2400" b="1" dirty="0" smtClean="0"/>
          </a:p>
          <a:p>
            <a:pPr marL="357188" lvl="2" indent="-357188">
              <a:buNone/>
            </a:pPr>
            <a:r>
              <a:rPr lang="vi-VN" sz="2000" b="1" dirty="0">
                <a:solidFill>
                  <a:srgbClr val="00B0F0"/>
                </a:solidFill>
              </a:rPr>
              <a:t>Tipuri de </a:t>
            </a:r>
            <a:r>
              <a:rPr lang="vi-VN" sz="2000" b="1" dirty="0" smtClean="0">
                <a:solidFill>
                  <a:srgbClr val="00B0F0"/>
                </a:solidFill>
              </a:rPr>
              <a:t>anomalii ANOMALIILE </a:t>
            </a:r>
            <a:r>
              <a:rPr lang="vi-VN" sz="2000" b="1" dirty="0">
                <a:solidFill>
                  <a:srgbClr val="00B0F0"/>
                </a:solidFill>
              </a:rPr>
              <a:t>sunt clasificate după cum urmează</a:t>
            </a:r>
            <a:r>
              <a:rPr lang="vi-VN" sz="2000" b="1" dirty="0" smtClean="0">
                <a:solidFill>
                  <a:srgbClr val="00B0F0"/>
                </a:solidFill>
              </a:rPr>
              <a:t>:</a:t>
            </a:r>
            <a:endParaRPr lang="ro-MO" sz="2000" b="1" dirty="0" smtClean="0">
              <a:solidFill>
                <a:srgbClr val="00B0F0"/>
              </a:solidFill>
            </a:endParaRPr>
          </a:p>
          <a:p>
            <a:pPr marL="357188" lvl="2" indent="-357188">
              <a:buNone/>
            </a:pPr>
            <a:r>
              <a:rPr lang="vi-VN" sz="2000" b="1" i="1" dirty="0" smtClean="0">
                <a:solidFill>
                  <a:srgbClr val="FF0000"/>
                </a:solidFill>
              </a:rPr>
              <a:t>Anomalii </a:t>
            </a:r>
            <a:r>
              <a:rPr lang="vi-VN" sz="2000" b="1" i="1" dirty="0">
                <a:solidFill>
                  <a:srgbClr val="FF0000"/>
                </a:solidFill>
              </a:rPr>
              <a:t>punctuale: </a:t>
            </a:r>
            <a:r>
              <a:rPr lang="vi-VN" sz="2000" dirty="0"/>
              <a:t>o singură instanță de date este anormală dacă diferă semnificativ de restul. Detectarea fraudei cu cardul de credit pe baza „tranzacției” este un exemplu excelent al acestui caz de utilizare. </a:t>
            </a:r>
            <a:endParaRPr lang="ro-MO" sz="2000" dirty="0" smtClean="0"/>
          </a:p>
          <a:p>
            <a:pPr marL="357188" lvl="2" indent="-357188">
              <a:buNone/>
            </a:pPr>
            <a:r>
              <a:rPr lang="vi-VN" sz="2000" b="1" i="1" dirty="0" smtClean="0">
                <a:solidFill>
                  <a:srgbClr val="FF0000"/>
                </a:solidFill>
              </a:rPr>
              <a:t>Anomalii contextuale: </a:t>
            </a:r>
            <a:r>
              <a:rPr lang="vi-VN" sz="2000" dirty="0" smtClean="0"/>
              <a:t>Anomalii care sunt specifice situației; anomalia se bazează pe context. De obicei, în datele din seria temporală, această formă de aberație este predominantă. De exemplu, să cheltuim mai mult pe mâncare în fiecare zi în timpul sărbătorilor este normal, dar altfel este neobișnuit. </a:t>
            </a:r>
            <a:endParaRPr lang="ro-MO" sz="2000" dirty="0" smtClean="0"/>
          </a:p>
          <a:p>
            <a:pPr marL="357188" lvl="2" indent="-357188">
              <a:buNone/>
            </a:pPr>
            <a:r>
              <a:rPr lang="vi-VN" sz="2000" b="1" i="1" dirty="0" smtClean="0">
                <a:solidFill>
                  <a:srgbClr val="FF0000"/>
                </a:solidFill>
              </a:rPr>
              <a:t>Anomalii colective: </a:t>
            </a:r>
            <a:r>
              <a:rPr lang="vi-VN" sz="2000" dirty="0" smtClean="0"/>
              <a:t>un grup de instanțe de date care apar împreună și nu prezintă modele obișnuite se numesc anomalii colective. Cu alte cuvinte, punctele de date cu același comportament individual ar putea să nu fie o anomalie. Cu toate acestea, atunci când apar colectiv, este considerată o anomalie.</a:t>
            </a:r>
            <a:endParaRPr lang="ro-MO" altLang="en-US" sz="2000" b="1" i="1" dirty="0" smtClean="0"/>
          </a:p>
          <a:p>
            <a:pPr marL="1225296" lvl="2" indent="-457200" eaLnBrk="1" hangingPunct="1">
              <a:buFont typeface="+mj-lt"/>
              <a:buAutoNum type="arabicPeriod"/>
            </a:pPr>
            <a:endParaRPr lang="en-US" altLang="en-US" b="1" i="1" dirty="0" smtClean="0"/>
          </a:p>
        </p:txBody>
      </p:sp>
      <p:pic>
        <p:nvPicPr>
          <p:cNvPr id="182274" name="Picture 2" descr="https://miro.medium.com/v2/resize:fit:1050/1*f7ZlPYFxERzaSHbYedvMZ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0" y="-17228"/>
            <a:ext cx="3429000" cy="1463417"/>
          </a:xfrm>
          <a:prstGeom prst="rect">
            <a:avLst/>
          </a:prstGeom>
          <a:noFill/>
          <a:extLst>
            <a:ext uri="{909E8E84-426E-40DD-AFC4-6F175D3DCCD1}">
              <a14:hiddenFill xmlns:a14="http://schemas.microsoft.com/office/drawing/2010/main">
                <a:solidFill>
                  <a:srgbClr val="FFFFFF"/>
                </a:solidFill>
              </a14:hiddenFill>
            </a:ext>
          </a:extLst>
        </p:spPr>
      </p:pic>
      <p:pic>
        <p:nvPicPr>
          <p:cNvPr id="182276" name="Picture 4" descr="anomaly detection using machine learn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5500" y="-17229"/>
            <a:ext cx="3581400" cy="1463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1050783"/>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r>
              <a:rPr lang="en-US" altLang="en-US" smtClean="0"/>
              <a:t>ETL </a:t>
            </a:r>
          </a:p>
        </p:txBody>
      </p:sp>
      <p:sp>
        <p:nvSpPr>
          <p:cNvPr id="83971" name="Rectangle 3"/>
          <p:cNvSpPr>
            <a:spLocks noGrp="1" noChangeArrowheads="1"/>
          </p:cNvSpPr>
          <p:nvPr>
            <p:ph idx="1"/>
          </p:nvPr>
        </p:nvSpPr>
        <p:spPr>
          <a:xfrm>
            <a:off x="107950" y="1447800"/>
            <a:ext cx="9036050" cy="5197475"/>
          </a:xfrm>
        </p:spPr>
        <p:txBody>
          <a:bodyPr>
            <a:noAutofit/>
          </a:bodyPr>
          <a:lstStyle/>
          <a:p>
            <a:pPr eaLnBrk="1" hangingPunct="1">
              <a:buNone/>
            </a:pPr>
            <a:r>
              <a:rPr lang="en-US" altLang="en-US" sz="2400" b="1" dirty="0" smtClean="0"/>
              <a:t>A2. </a:t>
            </a:r>
            <a:r>
              <a:rPr lang="en-US" altLang="en-US" sz="2400" b="1" dirty="0" err="1" smtClean="0">
                <a:solidFill>
                  <a:srgbClr val="0000FF"/>
                </a:solidFill>
              </a:rPr>
              <a:t>Faza</a:t>
            </a:r>
            <a:r>
              <a:rPr lang="en-US" altLang="en-US" sz="2400" b="1" dirty="0" smtClean="0">
                <a:solidFill>
                  <a:srgbClr val="0000FF"/>
                </a:solidFill>
              </a:rPr>
              <a:t> de </a:t>
            </a:r>
            <a:r>
              <a:rPr lang="en-US" altLang="en-US" sz="2400" b="1" dirty="0" err="1" smtClean="0">
                <a:solidFill>
                  <a:srgbClr val="0000FF"/>
                </a:solidFill>
              </a:rPr>
              <a:t>detectie</a:t>
            </a:r>
            <a:r>
              <a:rPr lang="en-US" altLang="en-US" sz="2400" b="1" dirty="0" smtClean="0">
                <a:solidFill>
                  <a:srgbClr val="0000FF"/>
                </a:solidFill>
              </a:rPr>
              <a:t> a </a:t>
            </a:r>
            <a:r>
              <a:rPr lang="en-US" altLang="en-US" sz="2400" b="1" dirty="0" err="1" smtClean="0">
                <a:solidFill>
                  <a:srgbClr val="0000FF"/>
                </a:solidFill>
              </a:rPr>
              <a:t>eventualelor</a:t>
            </a:r>
            <a:r>
              <a:rPr lang="en-US" altLang="en-US" sz="2400" b="1" dirty="0" smtClean="0">
                <a:solidFill>
                  <a:srgbClr val="0000FF"/>
                </a:solidFill>
              </a:rPr>
              <a:t> ANOMALII</a:t>
            </a:r>
            <a:r>
              <a:rPr lang="ro-MO" altLang="en-US" sz="2400" b="1" dirty="0" smtClean="0">
                <a:solidFill>
                  <a:srgbClr val="0000FF"/>
                </a:solidFill>
              </a:rPr>
              <a:t> </a:t>
            </a:r>
            <a:r>
              <a:rPr lang="en-US" altLang="en-US" sz="2400" b="1" dirty="0" smtClean="0"/>
              <a:t>/e </a:t>
            </a:r>
            <a:r>
              <a:rPr lang="en-US" altLang="en-US" sz="2400" b="1" dirty="0" err="1" smtClean="0"/>
              <a:t>mult</a:t>
            </a:r>
            <a:r>
              <a:rPr lang="en-US" altLang="en-US" sz="2400" b="1" dirty="0" smtClean="0"/>
              <a:t> </a:t>
            </a:r>
            <a:r>
              <a:rPr lang="en-US" altLang="en-US" sz="2400" b="1" dirty="0" err="1" smtClean="0"/>
              <a:t>mai</a:t>
            </a:r>
            <a:r>
              <a:rPr lang="en-US" altLang="en-US" sz="2400" b="1" dirty="0" smtClean="0"/>
              <a:t> </a:t>
            </a:r>
            <a:r>
              <a:rPr lang="en-US" altLang="en-US" sz="2400" b="1" dirty="0" err="1" smtClean="0"/>
              <a:t>complexa</a:t>
            </a:r>
            <a:r>
              <a:rPr lang="en-US" altLang="en-US" sz="2400" b="1" dirty="0" smtClean="0"/>
              <a:t>/</a:t>
            </a:r>
            <a:endParaRPr lang="ro-MO" altLang="en-US" sz="2400" b="1" dirty="0" smtClean="0"/>
          </a:p>
          <a:p>
            <a:pPr marL="357188" lvl="2" indent="-357188">
              <a:buNone/>
            </a:pPr>
            <a:r>
              <a:rPr lang="vi-VN" sz="2000" b="1" dirty="0">
                <a:solidFill>
                  <a:srgbClr val="00B0F0"/>
                </a:solidFill>
              </a:rPr>
              <a:t>Tipuri de </a:t>
            </a:r>
            <a:r>
              <a:rPr lang="vi-VN" sz="2000" b="1" dirty="0" smtClean="0">
                <a:solidFill>
                  <a:srgbClr val="00B0F0"/>
                </a:solidFill>
              </a:rPr>
              <a:t>anomalii ANOMALIILE </a:t>
            </a:r>
            <a:r>
              <a:rPr lang="vi-VN" sz="2000" b="1" dirty="0">
                <a:solidFill>
                  <a:srgbClr val="00B0F0"/>
                </a:solidFill>
              </a:rPr>
              <a:t>sunt clasificate după cum urmează</a:t>
            </a:r>
            <a:r>
              <a:rPr lang="vi-VN" sz="2000" b="1" dirty="0" smtClean="0">
                <a:solidFill>
                  <a:srgbClr val="00B0F0"/>
                </a:solidFill>
              </a:rPr>
              <a:t>:</a:t>
            </a:r>
            <a:endParaRPr lang="ro-MO" sz="2000" b="1" dirty="0" smtClean="0">
              <a:solidFill>
                <a:srgbClr val="00B0F0"/>
              </a:solidFill>
            </a:endParaRPr>
          </a:p>
          <a:p>
            <a:pPr marL="357188" lvl="2" indent="-357188">
              <a:buNone/>
            </a:pPr>
            <a:r>
              <a:rPr lang="vi-VN" sz="2000" b="1" i="1" dirty="0" smtClean="0">
                <a:solidFill>
                  <a:srgbClr val="FF0000"/>
                </a:solidFill>
              </a:rPr>
              <a:t>Anomalii </a:t>
            </a:r>
            <a:r>
              <a:rPr lang="vi-VN" sz="2000" b="1" i="1" dirty="0">
                <a:solidFill>
                  <a:srgbClr val="FF0000"/>
                </a:solidFill>
              </a:rPr>
              <a:t>punctuale: </a:t>
            </a:r>
            <a:r>
              <a:rPr lang="vi-VN" sz="2000" dirty="0"/>
              <a:t>o singură instanță de date este anormală dacă diferă semnificativ de restul. Detectarea fraudei cu cardul de credit pe baza „tranzacției” este un exemplu excelent al acestui caz de utilizare. </a:t>
            </a:r>
            <a:endParaRPr lang="ro-MO" sz="2000" dirty="0" smtClean="0"/>
          </a:p>
          <a:p>
            <a:pPr marL="768096" lvl="2" indent="0" eaLnBrk="1" hangingPunct="1">
              <a:buNone/>
            </a:pPr>
            <a:endParaRPr lang="en-US" altLang="en-US" b="1" i="1" dirty="0" smtClean="0"/>
          </a:p>
        </p:txBody>
      </p:sp>
      <p:pic>
        <p:nvPicPr>
          <p:cNvPr id="182274" name="Picture 2" descr="https://miro.medium.com/v2/resize:fit:1050/1*f7ZlPYFxERzaSHbYedvMZ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17228"/>
            <a:ext cx="2514600" cy="1463417"/>
          </a:xfrm>
          <a:prstGeom prst="rect">
            <a:avLst/>
          </a:prstGeom>
          <a:noFill/>
          <a:extLst>
            <a:ext uri="{909E8E84-426E-40DD-AFC4-6F175D3DCCD1}">
              <a14:hiddenFill xmlns:a14="http://schemas.microsoft.com/office/drawing/2010/main">
                <a:solidFill>
                  <a:srgbClr val="FFFFFF"/>
                </a:solidFill>
              </a14:hiddenFill>
            </a:ext>
          </a:extLst>
        </p:spPr>
      </p:pic>
      <p:pic>
        <p:nvPicPr>
          <p:cNvPr id="182276" name="Picture 4" descr="anomaly detection using machine learni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33800" y="-17230"/>
            <a:ext cx="2878372" cy="1463417"/>
          </a:xfrm>
          <a:prstGeom prst="rect">
            <a:avLst/>
          </a:prstGeom>
          <a:noFill/>
          <a:extLst>
            <a:ext uri="{909E8E84-426E-40DD-AFC4-6F175D3DCCD1}">
              <a14:hiddenFill xmlns:a14="http://schemas.microsoft.com/office/drawing/2010/main">
                <a:solidFill>
                  <a:srgbClr val="FFFFFF"/>
                </a:solidFill>
              </a14:hiddenFill>
            </a:ext>
          </a:extLst>
        </p:spPr>
      </p:pic>
      <p:pic>
        <p:nvPicPr>
          <p:cNvPr id="1822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3581398"/>
            <a:ext cx="5962650" cy="3276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2279" name="Picture 7" descr="Anomaly detection in Python using the pyod library - The Data Scientis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9800" y="3733800"/>
            <a:ext cx="31242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5546417"/>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r>
              <a:rPr lang="en-US" altLang="en-US" smtClean="0"/>
              <a:t>ETL </a:t>
            </a:r>
          </a:p>
        </p:txBody>
      </p:sp>
      <p:sp>
        <p:nvSpPr>
          <p:cNvPr id="83971" name="Rectangle 3"/>
          <p:cNvSpPr>
            <a:spLocks noGrp="1" noChangeArrowheads="1"/>
          </p:cNvSpPr>
          <p:nvPr>
            <p:ph idx="1"/>
          </p:nvPr>
        </p:nvSpPr>
        <p:spPr>
          <a:xfrm>
            <a:off x="107950" y="1447800"/>
            <a:ext cx="9036050" cy="5197475"/>
          </a:xfrm>
        </p:spPr>
        <p:txBody>
          <a:bodyPr>
            <a:noAutofit/>
          </a:bodyPr>
          <a:lstStyle/>
          <a:p>
            <a:pPr eaLnBrk="1" hangingPunct="1">
              <a:buNone/>
            </a:pPr>
            <a:r>
              <a:rPr lang="en-US" altLang="en-US" sz="2400" b="1" dirty="0" smtClean="0"/>
              <a:t>A2. </a:t>
            </a:r>
            <a:r>
              <a:rPr lang="en-US" altLang="en-US" sz="2400" b="1" dirty="0" err="1" smtClean="0">
                <a:solidFill>
                  <a:srgbClr val="0000FF"/>
                </a:solidFill>
              </a:rPr>
              <a:t>Faza</a:t>
            </a:r>
            <a:r>
              <a:rPr lang="en-US" altLang="en-US" sz="2400" b="1" dirty="0" smtClean="0">
                <a:solidFill>
                  <a:srgbClr val="0000FF"/>
                </a:solidFill>
              </a:rPr>
              <a:t> de </a:t>
            </a:r>
            <a:r>
              <a:rPr lang="en-US" altLang="en-US" sz="2400" b="1" dirty="0" err="1" smtClean="0">
                <a:solidFill>
                  <a:srgbClr val="0000FF"/>
                </a:solidFill>
              </a:rPr>
              <a:t>detectie</a:t>
            </a:r>
            <a:r>
              <a:rPr lang="en-US" altLang="en-US" sz="2400" b="1" dirty="0" smtClean="0">
                <a:solidFill>
                  <a:srgbClr val="0000FF"/>
                </a:solidFill>
              </a:rPr>
              <a:t> a </a:t>
            </a:r>
            <a:r>
              <a:rPr lang="en-US" altLang="en-US" sz="2400" b="1" dirty="0" err="1" smtClean="0">
                <a:solidFill>
                  <a:srgbClr val="0000FF"/>
                </a:solidFill>
              </a:rPr>
              <a:t>eventualelor</a:t>
            </a:r>
            <a:r>
              <a:rPr lang="en-US" altLang="en-US" sz="2400" b="1" dirty="0" smtClean="0">
                <a:solidFill>
                  <a:srgbClr val="0000FF"/>
                </a:solidFill>
              </a:rPr>
              <a:t> ANOMALII</a:t>
            </a:r>
            <a:r>
              <a:rPr lang="ro-MO" altLang="en-US" sz="2400" b="1" dirty="0" smtClean="0">
                <a:solidFill>
                  <a:srgbClr val="0000FF"/>
                </a:solidFill>
              </a:rPr>
              <a:t> </a:t>
            </a:r>
            <a:r>
              <a:rPr lang="vi-VN" sz="2000" b="1" dirty="0" smtClean="0">
                <a:solidFill>
                  <a:srgbClr val="00B0F0"/>
                </a:solidFill>
              </a:rPr>
              <a:t>Tipuri </a:t>
            </a:r>
            <a:r>
              <a:rPr lang="vi-VN" sz="2000" b="1" dirty="0">
                <a:solidFill>
                  <a:srgbClr val="00B0F0"/>
                </a:solidFill>
              </a:rPr>
              <a:t>de </a:t>
            </a:r>
            <a:r>
              <a:rPr lang="vi-VN" sz="2000" b="1" dirty="0" smtClean="0">
                <a:solidFill>
                  <a:srgbClr val="00B0F0"/>
                </a:solidFill>
              </a:rPr>
              <a:t>anomalii ANOMALIILE </a:t>
            </a:r>
            <a:r>
              <a:rPr lang="vi-VN" sz="2000" b="1" dirty="0">
                <a:solidFill>
                  <a:srgbClr val="00B0F0"/>
                </a:solidFill>
              </a:rPr>
              <a:t>sunt clasificate după cum urmează</a:t>
            </a:r>
            <a:r>
              <a:rPr lang="vi-VN" sz="2000" b="1" dirty="0" smtClean="0">
                <a:solidFill>
                  <a:srgbClr val="00B0F0"/>
                </a:solidFill>
              </a:rPr>
              <a:t>:</a:t>
            </a:r>
            <a:endParaRPr lang="ro-MO" sz="2000" b="1" dirty="0" smtClean="0">
              <a:solidFill>
                <a:srgbClr val="00B0F0"/>
              </a:solidFill>
            </a:endParaRPr>
          </a:p>
          <a:p>
            <a:pPr marL="357188" lvl="2" indent="-357188">
              <a:buNone/>
            </a:pPr>
            <a:r>
              <a:rPr lang="vi-VN" sz="2000" b="1" i="1" dirty="0" smtClean="0">
                <a:solidFill>
                  <a:srgbClr val="FF0000"/>
                </a:solidFill>
              </a:rPr>
              <a:t>Anomalii contextuale: </a:t>
            </a:r>
            <a:r>
              <a:rPr lang="vi-VN" sz="2000" dirty="0" smtClean="0"/>
              <a:t>Anomalii care sunt specifice situației; anomalia se bazează pe context. De obicei, în datele din seria temporală, această formă de aberație este predominantă. De exemplu, să cheltuim mai mult pe mâncare în fiecare zi în timpul sărbătorilor este normal, dar altfel este neobișnuit. </a:t>
            </a:r>
            <a:endParaRPr lang="ro-MO" sz="2000" dirty="0" smtClean="0"/>
          </a:p>
        </p:txBody>
      </p:sp>
      <p:pic>
        <p:nvPicPr>
          <p:cNvPr id="182274" name="Picture 2" descr="https://miro.medium.com/v2/resize:fit:1050/1*f7ZlPYFxERzaSHbYedvMZ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0" y="-17228"/>
            <a:ext cx="3429000" cy="1463417"/>
          </a:xfrm>
          <a:prstGeom prst="rect">
            <a:avLst/>
          </a:prstGeom>
          <a:noFill/>
          <a:extLst>
            <a:ext uri="{909E8E84-426E-40DD-AFC4-6F175D3DCCD1}">
              <a14:hiddenFill xmlns:a14="http://schemas.microsoft.com/office/drawing/2010/main">
                <a:solidFill>
                  <a:srgbClr val="FFFFFF"/>
                </a:solidFill>
              </a14:hiddenFill>
            </a:ext>
          </a:extLst>
        </p:spPr>
      </p:pic>
      <p:pic>
        <p:nvPicPr>
          <p:cNvPr id="182276" name="Picture 4" descr="anomaly detection using machine learn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5500" y="-17229"/>
            <a:ext cx="3581400" cy="1463417"/>
          </a:xfrm>
          <a:prstGeom prst="rect">
            <a:avLst/>
          </a:prstGeom>
          <a:noFill/>
          <a:extLst>
            <a:ext uri="{909E8E84-426E-40DD-AFC4-6F175D3DCCD1}">
              <a14:hiddenFill xmlns:a14="http://schemas.microsoft.com/office/drawing/2010/main">
                <a:solidFill>
                  <a:srgbClr val="FFFFFF"/>
                </a:solidFill>
              </a14:hiddenFill>
            </a:ext>
          </a:extLst>
        </p:spPr>
      </p:pic>
      <p:pic>
        <p:nvPicPr>
          <p:cNvPr id="1843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3733801"/>
            <a:ext cx="73152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2013955"/>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r>
              <a:rPr lang="en-US" altLang="en-US" smtClean="0"/>
              <a:t>ETL </a:t>
            </a:r>
          </a:p>
        </p:txBody>
      </p:sp>
      <p:sp>
        <p:nvSpPr>
          <p:cNvPr id="83971" name="Rectangle 3"/>
          <p:cNvSpPr>
            <a:spLocks noGrp="1" noChangeArrowheads="1"/>
          </p:cNvSpPr>
          <p:nvPr>
            <p:ph idx="1"/>
          </p:nvPr>
        </p:nvSpPr>
        <p:spPr>
          <a:xfrm>
            <a:off x="107950" y="1447800"/>
            <a:ext cx="9036050" cy="5197475"/>
          </a:xfrm>
        </p:spPr>
        <p:txBody>
          <a:bodyPr>
            <a:noAutofit/>
          </a:bodyPr>
          <a:lstStyle/>
          <a:p>
            <a:pPr eaLnBrk="1" hangingPunct="1">
              <a:buNone/>
            </a:pPr>
            <a:r>
              <a:rPr lang="en-US" altLang="en-US" sz="2400" b="1" dirty="0" smtClean="0"/>
              <a:t>A2. </a:t>
            </a:r>
            <a:r>
              <a:rPr lang="en-US" altLang="en-US" sz="2400" b="1" dirty="0" err="1" smtClean="0">
                <a:solidFill>
                  <a:srgbClr val="0000FF"/>
                </a:solidFill>
              </a:rPr>
              <a:t>Faza</a:t>
            </a:r>
            <a:r>
              <a:rPr lang="en-US" altLang="en-US" sz="2400" b="1" dirty="0" smtClean="0">
                <a:solidFill>
                  <a:srgbClr val="0000FF"/>
                </a:solidFill>
              </a:rPr>
              <a:t> de </a:t>
            </a:r>
            <a:r>
              <a:rPr lang="en-US" altLang="en-US" sz="2400" b="1" dirty="0" err="1" smtClean="0">
                <a:solidFill>
                  <a:srgbClr val="0000FF"/>
                </a:solidFill>
              </a:rPr>
              <a:t>detectie</a:t>
            </a:r>
            <a:r>
              <a:rPr lang="en-US" altLang="en-US" sz="2400" b="1" dirty="0" smtClean="0">
                <a:solidFill>
                  <a:srgbClr val="0000FF"/>
                </a:solidFill>
              </a:rPr>
              <a:t> a </a:t>
            </a:r>
            <a:r>
              <a:rPr lang="en-US" altLang="en-US" sz="2400" b="1" dirty="0" err="1" smtClean="0">
                <a:solidFill>
                  <a:srgbClr val="0000FF"/>
                </a:solidFill>
              </a:rPr>
              <a:t>eventualelor</a:t>
            </a:r>
            <a:r>
              <a:rPr lang="en-US" altLang="en-US" sz="2400" b="1" dirty="0" smtClean="0">
                <a:solidFill>
                  <a:srgbClr val="0000FF"/>
                </a:solidFill>
              </a:rPr>
              <a:t> ANOMALII</a:t>
            </a:r>
            <a:r>
              <a:rPr lang="ro-MO" altLang="en-US" sz="2400" b="1" dirty="0" smtClean="0">
                <a:solidFill>
                  <a:srgbClr val="0000FF"/>
                </a:solidFill>
              </a:rPr>
              <a:t> </a:t>
            </a:r>
            <a:r>
              <a:rPr lang="en-US" altLang="en-US" sz="2400" b="1" dirty="0" smtClean="0"/>
              <a:t>/e </a:t>
            </a:r>
            <a:r>
              <a:rPr lang="en-US" altLang="en-US" sz="2400" b="1" dirty="0" err="1" smtClean="0"/>
              <a:t>mult</a:t>
            </a:r>
            <a:r>
              <a:rPr lang="en-US" altLang="en-US" sz="2400" b="1" dirty="0" smtClean="0"/>
              <a:t> </a:t>
            </a:r>
            <a:r>
              <a:rPr lang="en-US" altLang="en-US" sz="2400" b="1" dirty="0" err="1" smtClean="0"/>
              <a:t>mai</a:t>
            </a:r>
            <a:r>
              <a:rPr lang="en-US" altLang="en-US" sz="2400" b="1" dirty="0" smtClean="0"/>
              <a:t> </a:t>
            </a:r>
            <a:r>
              <a:rPr lang="en-US" altLang="en-US" sz="2400" b="1" dirty="0" err="1" smtClean="0"/>
              <a:t>complexa</a:t>
            </a:r>
            <a:r>
              <a:rPr lang="en-US" altLang="en-US" sz="2400" b="1" dirty="0" smtClean="0"/>
              <a:t>/</a:t>
            </a:r>
            <a:endParaRPr lang="ro-MO" altLang="en-US" sz="2400" b="1" dirty="0" smtClean="0"/>
          </a:p>
          <a:p>
            <a:pPr marL="357188" lvl="2" indent="-357188">
              <a:buNone/>
            </a:pPr>
            <a:r>
              <a:rPr lang="vi-VN" sz="2000" b="1" dirty="0">
                <a:solidFill>
                  <a:srgbClr val="00B0F0"/>
                </a:solidFill>
              </a:rPr>
              <a:t>Tipuri de </a:t>
            </a:r>
            <a:r>
              <a:rPr lang="vi-VN" sz="2000" b="1" dirty="0" smtClean="0">
                <a:solidFill>
                  <a:srgbClr val="00B0F0"/>
                </a:solidFill>
              </a:rPr>
              <a:t>anomalii ANOMALIILE </a:t>
            </a:r>
            <a:r>
              <a:rPr lang="vi-VN" sz="2000" b="1" dirty="0">
                <a:solidFill>
                  <a:srgbClr val="00B0F0"/>
                </a:solidFill>
              </a:rPr>
              <a:t>sunt clasificate după cum urmează</a:t>
            </a:r>
            <a:r>
              <a:rPr lang="vi-VN" sz="2000" b="1" dirty="0" smtClean="0">
                <a:solidFill>
                  <a:srgbClr val="00B0F0"/>
                </a:solidFill>
              </a:rPr>
              <a:t>:</a:t>
            </a:r>
            <a:endParaRPr lang="ro-MO" sz="2000" b="1" dirty="0" smtClean="0">
              <a:solidFill>
                <a:srgbClr val="00B0F0"/>
              </a:solidFill>
            </a:endParaRPr>
          </a:p>
          <a:p>
            <a:pPr marL="357188" lvl="2" indent="-357188">
              <a:buNone/>
            </a:pPr>
            <a:r>
              <a:rPr lang="vi-VN" sz="2000" b="1" i="1" dirty="0" smtClean="0">
                <a:solidFill>
                  <a:srgbClr val="FF0000"/>
                </a:solidFill>
              </a:rPr>
              <a:t>Anomalii colective: </a:t>
            </a:r>
            <a:r>
              <a:rPr lang="vi-VN" sz="2000" dirty="0" smtClean="0"/>
              <a:t>un grup de instanțe de date care apar împreună și nu prezintă modele obișnuite se numesc anomalii colective. Cu alte cuvinte, punctele de date cu același comportament individual ar putea să nu fie o anomalie. Cu toate acestea, atunci când apar colectiv, este considerată o anomalie.</a:t>
            </a:r>
            <a:endParaRPr lang="ro-MO" altLang="en-US" sz="2000" b="1" i="1" dirty="0" smtClean="0"/>
          </a:p>
          <a:p>
            <a:pPr marL="1225296" lvl="2" indent="-457200" eaLnBrk="1" hangingPunct="1">
              <a:buFont typeface="+mj-lt"/>
              <a:buAutoNum type="arabicPeriod"/>
            </a:pPr>
            <a:endParaRPr lang="en-US" altLang="en-US" b="1" i="1" dirty="0" smtClean="0"/>
          </a:p>
        </p:txBody>
      </p:sp>
      <p:pic>
        <p:nvPicPr>
          <p:cNvPr id="182274" name="Picture 2" descr="https://miro.medium.com/v2/resize:fit:1050/1*f7ZlPYFxERzaSHbYedvMZ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0" y="-17228"/>
            <a:ext cx="3429000" cy="1463417"/>
          </a:xfrm>
          <a:prstGeom prst="rect">
            <a:avLst/>
          </a:prstGeom>
          <a:noFill/>
          <a:extLst>
            <a:ext uri="{909E8E84-426E-40DD-AFC4-6F175D3DCCD1}">
              <a14:hiddenFill xmlns:a14="http://schemas.microsoft.com/office/drawing/2010/main">
                <a:solidFill>
                  <a:srgbClr val="FFFFFF"/>
                </a:solidFill>
              </a14:hiddenFill>
            </a:ext>
          </a:extLst>
        </p:spPr>
      </p:pic>
      <p:pic>
        <p:nvPicPr>
          <p:cNvPr id="182276" name="Picture 4" descr="anomaly detection using machine learn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5500" y="-17229"/>
            <a:ext cx="3581400" cy="1463417"/>
          </a:xfrm>
          <a:prstGeom prst="rect">
            <a:avLst/>
          </a:prstGeom>
          <a:noFill/>
          <a:extLst>
            <a:ext uri="{909E8E84-426E-40DD-AFC4-6F175D3DCCD1}">
              <a14:hiddenFill xmlns:a14="http://schemas.microsoft.com/office/drawing/2010/main">
                <a:solidFill>
                  <a:srgbClr val="FFFFFF"/>
                </a:solidFill>
              </a14:hiddenFill>
            </a:ext>
          </a:extLst>
        </p:spPr>
      </p:pic>
      <p:pic>
        <p:nvPicPr>
          <p:cNvPr id="1832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3911379"/>
            <a:ext cx="5791200" cy="2946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5428811"/>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r>
              <a:rPr lang="en-US" altLang="en-US" b="1" smtClean="0"/>
              <a:t>E</a:t>
            </a:r>
            <a:r>
              <a:rPr lang="en-US" altLang="en-US" smtClean="0"/>
              <a:t>TL </a:t>
            </a:r>
          </a:p>
        </p:txBody>
      </p:sp>
      <p:sp>
        <p:nvSpPr>
          <p:cNvPr id="88067" name="Rectangle 3"/>
          <p:cNvSpPr>
            <a:spLocks noGrp="1" noChangeArrowheads="1"/>
          </p:cNvSpPr>
          <p:nvPr>
            <p:ph idx="1"/>
          </p:nvPr>
        </p:nvSpPr>
        <p:spPr>
          <a:xfrm>
            <a:off x="107950" y="1584325"/>
            <a:ext cx="8915400" cy="4881563"/>
          </a:xfrm>
        </p:spPr>
        <p:txBody>
          <a:bodyPr/>
          <a:lstStyle/>
          <a:p>
            <a:pPr eaLnBrk="1" hangingPunct="1">
              <a:buNone/>
            </a:pPr>
            <a:r>
              <a:rPr lang="en-US" altLang="en-US" b="1" dirty="0" smtClean="0">
                <a:solidFill>
                  <a:srgbClr val="0000FF"/>
                </a:solidFill>
              </a:rPr>
              <a:t>B. </a:t>
            </a:r>
            <a:r>
              <a:rPr lang="en-US" altLang="en-US" b="1" dirty="0" err="1" smtClean="0">
                <a:solidFill>
                  <a:srgbClr val="0000FF"/>
                </a:solidFill>
              </a:rPr>
              <a:t>Incarcarea</a:t>
            </a:r>
            <a:r>
              <a:rPr lang="en-US" altLang="en-US" b="1" dirty="0" smtClean="0">
                <a:solidFill>
                  <a:srgbClr val="0000FF"/>
                </a:solidFill>
              </a:rPr>
              <a:t> </a:t>
            </a:r>
            <a:r>
              <a:rPr lang="en-US" altLang="en-US" b="1" dirty="0" err="1" smtClean="0">
                <a:solidFill>
                  <a:srgbClr val="0000FF"/>
                </a:solidFill>
              </a:rPr>
              <a:t>datelor</a:t>
            </a:r>
            <a:r>
              <a:rPr lang="en-US" altLang="en-US" b="1" dirty="0" smtClean="0">
                <a:solidFill>
                  <a:srgbClr val="0000FF"/>
                </a:solidFill>
              </a:rPr>
              <a:t> </a:t>
            </a:r>
            <a:r>
              <a:rPr lang="en-US" altLang="en-US" b="1" dirty="0" err="1" smtClean="0">
                <a:solidFill>
                  <a:srgbClr val="0000FF"/>
                </a:solidFill>
              </a:rPr>
              <a:t>modificate</a:t>
            </a:r>
            <a:endParaRPr lang="en-US" altLang="en-US" b="1" dirty="0" smtClean="0">
              <a:solidFill>
                <a:srgbClr val="0000FF"/>
              </a:solidFill>
            </a:endParaRPr>
          </a:p>
          <a:p>
            <a:pPr lvl="1" eaLnBrk="1" hangingPunct="1"/>
            <a:r>
              <a:rPr lang="en-US" altLang="en-US" b="1" dirty="0" err="1" smtClean="0">
                <a:solidFill>
                  <a:srgbClr val="FF3300"/>
                </a:solidFill>
              </a:rPr>
              <a:t>Incarcari</a:t>
            </a:r>
            <a:r>
              <a:rPr lang="en-US" altLang="en-US" b="1" dirty="0" smtClean="0">
                <a:solidFill>
                  <a:srgbClr val="FF3300"/>
                </a:solidFill>
              </a:rPr>
              <a:t> </a:t>
            </a:r>
            <a:r>
              <a:rPr lang="en-US" altLang="en-US" b="1" dirty="0" err="1" smtClean="0">
                <a:solidFill>
                  <a:srgbClr val="FF3300"/>
                </a:solidFill>
              </a:rPr>
              <a:t>initiale</a:t>
            </a:r>
            <a:r>
              <a:rPr lang="en-US" altLang="en-US" b="1" dirty="0" smtClean="0">
                <a:solidFill>
                  <a:srgbClr val="FF3300"/>
                </a:solidFill>
              </a:rPr>
              <a:t>, complete</a:t>
            </a:r>
          </a:p>
          <a:p>
            <a:pPr lvl="2" eaLnBrk="1" hangingPunct="1"/>
            <a:r>
              <a:rPr lang="ro-MO" altLang="en-US" dirty="0" smtClean="0"/>
              <a:t>Sunt u</a:t>
            </a:r>
            <a:r>
              <a:rPr lang="en-US" altLang="en-US" dirty="0" smtClean="0"/>
              <a:t>tile in </a:t>
            </a:r>
            <a:r>
              <a:rPr lang="en-US" altLang="en-US" dirty="0" err="1" smtClean="0"/>
              <a:t>cazul</a:t>
            </a:r>
            <a:r>
              <a:rPr lang="en-US" altLang="en-US" dirty="0" smtClean="0"/>
              <a:t> in care </a:t>
            </a:r>
            <a:r>
              <a:rPr lang="en-US" altLang="en-US" dirty="0" err="1" smtClean="0"/>
              <a:t>volumul</a:t>
            </a:r>
            <a:r>
              <a:rPr lang="en-US" altLang="en-US" dirty="0" smtClean="0"/>
              <a:t> de date nu </a:t>
            </a:r>
            <a:r>
              <a:rPr lang="en-US" altLang="en-US" dirty="0" err="1" smtClean="0"/>
              <a:t>este</a:t>
            </a:r>
            <a:r>
              <a:rPr lang="en-US" altLang="en-US" dirty="0" smtClean="0"/>
              <a:t> </a:t>
            </a:r>
            <a:r>
              <a:rPr lang="en-US" altLang="en-US" dirty="0" err="1" smtClean="0"/>
              <a:t>considerabil</a:t>
            </a:r>
            <a:endParaRPr lang="en-US" altLang="en-US" dirty="0" smtClean="0"/>
          </a:p>
          <a:p>
            <a:pPr lvl="2" eaLnBrk="1" hangingPunct="1"/>
            <a:r>
              <a:rPr lang="en-US" altLang="en-US" dirty="0" smtClean="0"/>
              <a:t>Se </a:t>
            </a:r>
            <a:r>
              <a:rPr lang="en-US" altLang="en-US" dirty="0" err="1" smtClean="0"/>
              <a:t>extrag</a:t>
            </a:r>
            <a:r>
              <a:rPr lang="en-US" altLang="en-US" dirty="0" smtClean="0"/>
              <a:t> din </a:t>
            </a:r>
            <a:r>
              <a:rPr lang="en-US" altLang="en-US" dirty="0" err="1" smtClean="0"/>
              <a:t>sistemul</a:t>
            </a:r>
            <a:r>
              <a:rPr lang="en-US" altLang="en-US" dirty="0" smtClean="0"/>
              <a:t> </a:t>
            </a:r>
            <a:r>
              <a:rPr lang="en-US" altLang="en-US" dirty="0" err="1" smtClean="0"/>
              <a:t>sursa</a:t>
            </a:r>
            <a:r>
              <a:rPr lang="en-US" altLang="en-US" dirty="0" smtClean="0"/>
              <a:t> </a:t>
            </a:r>
            <a:r>
              <a:rPr lang="en-US" altLang="en-US" dirty="0" err="1" smtClean="0"/>
              <a:t>toate</a:t>
            </a:r>
            <a:r>
              <a:rPr lang="en-US" altLang="en-US" dirty="0" smtClean="0"/>
              <a:t> </a:t>
            </a:r>
            <a:r>
              <a:rPr lang="en-US" altLang="en-US" dirty="0" err="1" smtClean="0"/>
              <a:t>inregistrarile</a:t>
            </a:r>
            <a:r>
              <a:rPr lang="en-US" altLang="en-US" dirty="0" smtClean="0"/>
              <a:t> </a:t>
            </a:r>
            <a:r>
              <a:rPr lang="en-US" altLang="en-US" dirty="0" err="1" smtClean="0"/>
              <a:t>prezente</a:t>
            </a:r>
            <a:r>
              <a:rPr lang="en-US" altLang="en-US" dirty="0" smtClean="0"/>
              <a:t> in </a:t>
            </a:r>
            <a:r>
              <a:rPr lang="en-US" altLang="en-US" dirty="0" err="1" smtClean="0"/>
              <a:t>momentul</a:t>
            </a:r>
            <a:r>
              <a:rPr lang="en-US" altLang="en-US" dirty="0" smtClean="0"/>
              <a:t> </a:t>
            </a:r>
            <a:r>
              <a:rPr lang="en-US" altLang="en-US" dirty="0" err="1" smtClean="0"/>
              <a:t>extractiei</a:t>
            </a:r>
            <a:endParaRPr lang="en-US" altLang="en-US" dirty="0" smtClean="0"/>
          </a:p>
          <a:p>
            <a:pPr lvl="1" eaLnBrk="1" hangingPunct="1"/>
            <a:r>
              <a:rPr lang="en-US" altLang="en-US" b="1" dirty="0" err="1" smtClean="0">
                <a:solidFill>
                  <a:srgbClr val="FF3300"/>
                </a:solidFill>
              </a:rPr>
              <a:t>Incarcari</a:t>
            </a:r>
            <a:r>
              <a:rPr lang="en-US" altLang="en-US" b="1" dirty="0" smtClean="0">
                <a:solidFill>
                  <a:srgbClr val="FF3300"/>
                </a:solidFill>
              </a:rPr>
              <a:t> </a:t>
            </a:r>
            <a:r>
              <a:rPr lang="en-US" altLang="en-US" b="1" dirty="0" err="1" smtClean="0">
                <a:solidFill>
                  <a:srgbClr val="FF3300"/>
                </a:solidFill>
              </a:rPr>
              <a:t>incrementale</a:t>
            </a:r>
            <a:endParaRPr lang="en-US" altLang="en-US" b="1" dirty="0" smtClean="0">
              <a:solidFill>
                <a:srgbClr val="FF3300"/>
              </a:solidFill>
            </a:endParaRPr>
          </a:p>
          <a:p>
            <a:pPr lvl="2" eaLnBrk="1" hangingPunct="1"/>
            <a:r>
              <a:rPr lang="en-US" altLang="en-US" dirty="0" smtClean="0"/>
              <a:t>Utile in </a:t>
            </a:r>
            <a:r>
              <a:rPr lang="en-US" altLang="en-US" dirty="0" err="1" smtClean="0"/>
              <a:t>cazul</a:t>
            </a:r>
            <a:r>
              <a:rPr lang="en-US" altLang="en-US" dirty="0" smtClean="0"/>
              <a:t> </a:t>
            </a:r>
            <a:r>
              <a:rPr lang="en-US" altLang="en-US" dirty="0" err="1" smtClean="0"/>
              <a:t>volumelor</a:t>
            </a:r>
            <a:r>
              <a:rPr lang="en-US" altLang="en-US" dirty="0" smtClean="0"/>
              <a:t> </a:t>
            </a:r>
            <a:r>
              <a:rPr lang="en-US" altLang="en-US" dirty="0" err="1" smtClean="0"/>
              <a:t>mari</a:t>
            </a:r>
            <a:r>
              <a:rPr lang="en-US" altLang="en-US" dirty="0" smtClean="0"/>
              <a:t> de date</a:t>
            </a:r>
          </a:p>
          <a:p>
            <a:pPr lvl="2" eaLnBrk="1" hangingPunct="1"/>
            <a:r>
              <a:rPr lang="en-US" altLang="en-US" dirty="0" smtClean="0"/>
              <a:t>Se </a:t>
            </a:r>
            <a:r>
              <a:rPr lang="en-US" altLang="en-US" dirty="0" err="1" smtClean="0"/>
              <a:t>extrag</a:t>
            </a:r>
            <a:r>
              <a:rPr lang="en-US" altLang="en-US" dirty="0" smtClean="0"/>
              <a:t> din </a:t>
            </a:r>
            <a:r>
              <a:rPr lang="en-US" altLang="en-US" dirty="0" err="1" smtClean="0"/>
              <a:t>sistemul</a:t>
            </a:r>
            <a:r>
              <a:rPr lang="en-US" altLang="en-US" dirty="0" smtClean="0"/>
              <a:t> </a:t>
            </a:r>
            <a:r>
              <a:rPr lang="en-US" altLang="en-US" dirty="0" err="1" smtClean="0"/>
              <a:t>sursa</a:t>
            </a:r>
            <a:r>
              <a:rPr lang="en-US" altLang="en-US" dirty="0" smtClean="0"/>
              <a:t> </a:t>
            </a:r>
            <a:r>
              <a:rPr lang="en-US" altLang="en-US" dirty="0" err="1" smtClean="0"/>
              <a:t>doar</a:t>
            </a:r>
            <a:r>
              <a:rPr lang="en-US" altLang="en-US" dirty="0" smtClean="0"/>
              <a:t> </a:t>
            </a:r>
            <a:r>
              <a:rPr lang="en-US" altLang="en-US" dirty="0" err="1" smtClean="0"/>
              <a:t>inregistrarile</a:t>
            </a:r>
            <a:r>
              <a:rPr lang="en-US" altLang="en-US" dirty="0" smtClean="0"/>
              <a:t> </a:t>
            </a:r>
            <a:r>
              <a:rPr lang="en-US" altLang="en-US" dirty="0" err="1" smtClean="0"/>
              <a:t>updatate</a:t>
            </a:r>
            <a:r>
              <a:rPr lang="en-US" altLang="en-US" dirty="0" smtClean="0"/>
              <a:t> (</a:t>
            </a:r>
            <a:r>
              <a:rPr lang="en-US" altLang="en-US" dirty="0" err="1" smtClean="0"/>
              <a:t>nou</a:t>
            </a:r>
            <a:r>
              <a:rPr lang="en-US" altLang="en-US" dirty="0" smtClean="0"/>
              <a:t> create, </a:t>
            </a:r>
            <a:r>
              <a:rPr lang="en-US" altLang="en-US" dirty="0" err="1" smtClean="0"/>
              <a:t>modificate</a:t>
            </a:r>
            <a:r>
              <a:rPr lang="en-US" altLang="en-US" dirty="0" smtClean="0"/>
              <a:t>, </a:t>
            </a:r>
            <a:r>
              <a:rPr lang="en-US" altLang="en-US" dirty="0" err="1" smtClean="0"/>
              <a:t>sterse</a:t>
            </a:r>
            <a:r>
              <a:rPr lang="en-US" altLang="en-US" dirty="0" smtClean="0"/>
              <a:t>) de la </a:t>
            </a:r>
            <a:r>
              <a:rPr lang="en-US" altLang="en-US" dirty="0" err="1" smtClean="0"/>
              <a:t>ultima</a:t>
            </a:r>
            <a:r>
              <a:rPr lang="en-US" altLang="en-US" dirty="0" smtClean="0"/>
              <a:t> </a:t>
            </a:r>
            <a:r>
              <a:rPr lang="en-US" altLang="en-US" dirty="0" err="1" smtClean="0"/>
              <a:t>incarcare</a:t>
            </a:r>
            <a:r>
              <a:rPr lang="en-US" altLang="en-US" dirty="0" smtClean="0"/>
              <a:t> </a:t>
            </a:r>
            <a:r>
              <a:rPr lang="en-US" altLang="en-US" dirty="0" err="1" smtClean="0"/>
              <a:t>si</a:t>
            </a:r>
            <a:r>
              <a:rPr lang="en-US" altLang="en-US" dirty="0" smtClean="0"/>
              <a:t> </a:t>
            </a:r>
            <a:r>
              <a:rPr lang="en-US" altLang="en-US" dirty="0" err="1" smtClean="0"/>
              <a:t>pana</a:t>
            </a:r>
            <a:r>
              <a:rPr lang="en-US" altLang="en-US" dirty="0" smtClean="0"/>
              <a:t> la </a:t>
            </a:r>
            <a:r>
              <a:rPr lang="en-US" altLang="en-US" dirty="0" err="1" smtClean="0"/>
              <a:t>momentul</a:t>
            </a:r>
            <a:r>
              <a:rPr lang="en-US" altLang="en-US" dirty="0" smtClean="0"/>
              <a:t> </a:t>
            </a:r>
            <a:r>
              <a:rPr lang="en-US" altLang="en-US" dirty="0" err="1" smtClean="0"/>
              <a:t>extractiei</a:t>
            </a:r>
            <a:endParaRPr lang="en-US" altLang="en-US" dirty="0" smtClean="0"/>
          </a:p>
          <a:p>
            <a:pPr lvl="2" eaLnBrk="1" hangingPunct="1"/>
            <a:endParaRPr lang="en-US" altLang="en-US" dirty="0" smtClean="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normAutofit fontScale="90000"/>
          </a:bodyPr>
          <a:lstStyle/>
          <a:p>
            <a:r>
              <a:rPr lang="it-IT" sz="4000" dirty="0"/>
              <a:t>i. Instrumente pt. </a:t>
            </a:r>
            <a:r>
              <a:rPr lang="en-US" sz="4000" dirty="0" err="1"/>
              <a:t>conexiunea</a:t>
            </a:r>
            <a:r>
              <a:rPr lang="en-US" sz="4000" dirty="0"/>
              <a:t> cu </a:t>
            </a:r>
            <a:r>
              <a:rPr lang="en-US" sz="4000" dirty="0" err="1"/>
              <a:t>alte</a:t>
            </a:r>
            <a:r>
              <a:rPr lang="en-US" sz="4000" dirty="0"/>
              <a:t> </a:t>
            </a:r>
            <a:r>
              <a:rPr lang="en-US" sz="4000" dirty="0" err="1"/>
              <a:t>sisteme</a:t>
            </a:r>
            <a:r>
              <a:rPr lang="en-US" sz="4000" b="1" dirty="0"/>
              <a:t> </a:t>
            </a:r>
          </a:p>
        </p:txBody>
      </p:sp>
      <p:sp>
        <p:nvSpPr>
          <p:cNvPr id="101379" name="Rectangle 3"/>
          <p:cNvSpPr>
            <a:spLocks noGrp="1" noChangeArrowheads="1"/>
          </p:cNvSpPr>
          <p:nvPr>
            <p:ph idx="1"/>
          </p:nvPr>
        </p:nvSpPr>
        <p:spPr>
          <a:xfrm>
            <a:off x="457200" y="1447800"/>
            <a:ext cx="8229600" cy="4953000"/>
          </a:xfrm>
        </p:spPr>
        <p:txBody>
          <a:bodyPr/>
          <a:lstStyle/>
          <a:p>
            <a:r>
              <a:rPr lang="en-US" altLang="en-US" sz="2400" b="1" dirty="0" err="1" smtClean="0">
                <a:solidFill>
                  <a:srgbClr val="0000FF"/>
                </a:solidFill>
              </a:rPr>
              <a:t>Cel</a:t>
            </a:r>
            <a:r>
              <a:rPr lang="en-US" altLang="en-US" sz="2400" b="1" dirty="0" smtClean="0">
                <a:solidFill>
                  <a:srgbClr val="0000FF"/>
                </a:solidFill>
              </a:rPr>
              <a:t> </a:t>
            </a:r>
            <a:r>
              <a:rPr lang="en-US" altLang="en-US" sz="2400" b="1" dirty="0" err="1" smtClean="0">
                <a:solidFill>
                  <a:srgbClr val="0000FF"/>
                </a:solidFill>
              </a:rPr>
              <a:t>mai</a:t>
            </a:r>
            <a:r>
              <a:rPr lang="en-US" altLang="en-US" sz="2400" b="1" dirty="0" smtClean="0">
                <a:solidFill>
                  <a:srgbClr val="0000FF"/>
                </a:solidFill>
              </a:rPr>
              <a:t> </a:t>
            </a:r>
            <a:r>
              <a:rPr lang="en-US" altLang="en-US" sz="2400" b="1" dirty="0" err="1" smtClean="0">
                <a:solidFill>
                  <a:srgbClr val="0000FF"/>
                </a:solidFill>
              </a:rPr>
              <a:t>dificil</a:t>
            </a:r>
            <a:r>
              <a:rPr lang="en-US" altLang="en-US" sz="2400" b="1" dirty="0" smtClean="0">
                <a:solidFill>
                  <a:srgbClr val="0000FF"/>
                </a:solidFill>
              </a:rPr>
              <a:t> aspect </a:t>
            </a:r>
            <a:r>
              <a:rPr lang="en-US" altLang="en-US" sz="2400" b="1" dirty="0" err="1" smtClean="0">
                <a:solidFill>
                  <a:srgbClr val="0000FF"/>
                </a:solidFill>
              </a:rPr>
              <a:t>este</a:t>
            </a:r>
            <a:r>
              <a:rPr lang="en-US" altLang="en-US" sz="2400" b="1" dirty="0" smtClean="0">
                <a:solidFill>
                  <a:srgbClr val="0000FF"/>
                </a:solidFill>
              </a:rPr>
              <a:t> </a:t>
            </a:r>
            <a:r>
              <a:rPr lang="en-US" altLang="en-US" sz="2400" b="1" dirty="0" smtClean="0"/>
              <a:t>INTEGRAREA </a:t>
            </a:r>
            <a:r>
              <a:rPr lang="en-US" altLang="en-US" sz="2400" b="1" dirty="0" err="1" smtClean="0">
                <a:solidFill>
                  <a:srgbClr val="FF3300"/>
                </a:solidFill>
              </a:rPr>
              <a:t>sistemelor</a:t>
            </a:r>
            <a:r>
              <a:rPr lang="en-US" altLang="en-US" sz="2400" b="1" dirty="0" smtClean="0">
                <a:solidFill>
                  <a:srgbClr val="FF3300"/>
                </a:solidFill>
              </a:rPr>
              <a:t> </a:t>
            </a:r>
            <a:r>
              <a:rPr lang="en-US" altLang="en-US" sz="2400" b="1" dirty="0" err="1" smtClean="0">
                <a:solidFill>
                  <a:srgbClr val="FF3300"/>
                </a:solidFill>
              </a:rPr>
              <a:t>dispersate</a:t>
            </a:r>
            <a:r>
              <a:rPr lang="en-US" altLang="en-US" sz="2400" dirty="0" smtClean="0"/>
              <a:t>, </a:t>
            </a:r>
            <a:r>
              <a:rPr lang="en-US" altLang="en-US" sz="2400" dirty="0" err="1" smtClean="0"/>
              <a:t>astfel</a:t>
            </a:r>
            <a:r>
              <a:rPr lang="en-US" altLang="en-US" sz="2400" dirty="0" smtClean="0"/>
              <a:t> </a:t>
            </a:r>
            <a:r>
              <a:rPr lang="en-US" altLang="en-US" sz="2400" dirty="0" err="1" smtClean="0"/>
              <a:t>incat</a:t>
            </a:r>
            <a:r>
              <a:rPr lang="en-US" altLang="en-US" sz="2400" dirty="0" smtClean="0"/>
              <a:t> </a:t>
            </a:r>
            <a:r>
              <a:rPr lang="en-US" altLang="en-US" sz="2400" dirty="0" err="1" smtClean="0"/>
              <a:t>sa</a:t>
            </a:r>
            <a:r>
              <a:rPr lang="en-US" altLang="en-US" sz="2400" dirty="0" smtClean="0"/>
              <a:t> fie </a:t>
            </a:r>
            <a:r>
              <a:rPr lang="en-US" altLang="en-US" sz="2400" dirty="0" err="1" smtClean="0"/>
              <a:t>utilizabile</a:t>
            </a:r>
            <a:r>
              <a:rPr lang="en-US" altLang="en-US" sz="2400" dirty="0" smtClean="0"/>
              <a:t> in Data Warehouse</a:t>
            </a:r>
          </a:p>
          <a:p>
            <a:r>
              <a:rPr lang="en-US" altLang="en-US" sz="2400" dirty="0" err="1" smtClean="0"/>
              <a:t>Datele</a:t>
            </a:r>
            <a:r>
              <a:rPr lang="en-US" altLang="en-US" sz="2400" dirty="0" smtClean="0"/>
              <a:t> </a:t>
            </a:r>
            <a:r>
              <a:rPr lang="en-US" altLang="en-US" sz="2400" dirty="0" err="1" smtClean="0"/>
              <a:t>sunt</a:t>
            </a:r>
            <a:r>
              <a:rPr lang="en-US" altLang="en-US" sz="2400" dirty="0" smtClean="0"/>
              <a:t> </a:t>
            </a:r>
            <a:r>
              <a:rPr lang="en-US" altLang="en-US" sz="2400" dirty="0" err="1" smtClean="0"/>
              <a:t>extrase</a:t>
            </a:r>
            <a:r>
              <a:rPr lang="en-US" altLang="en-US" sz="2400" dirty="0" smtClean="0"/>
              <a:t> din </a:t>
            </a:r>
            <a:r>
              <a:rPr lang="en-US" altLang="en-US" sz="2400" dirty="0" err="1" smtClean="0"/>
              <a:t>sisteme</a:t>
            </a:r>
            <a:r>
              <a:rPr lang="en-US" altLang="en-US" sz="2400" dirty="0" smtClean="0"/>
              <a:t> </a:t>
            </a:r>
            <a:r>
              <a:rPr lang="en-US" altLang="en-US" sz="2400" dirty="0" err="1" smtClean="0"/>
              <a:t>sursa</a:t>
            </a:r>
            <a:r>
              <a:rPr lang="en-US" altLang="en-US" sz="2400" dirty="0" smtClean="0"/>
              <a:t> </a:t>
            </a:r>
            <a:r>
              <a:rPr lang="en-US" altLang="en-US" sz="2400" dirty="0" err="1" smtClean="0"/>
              <a:t>intre</a:t>
            </a:r>
            <a:r>
              <a:rPr lang="en-US" altLang="en-US" sz="2400" dirty="0" smtClean="0"/>
              <a:t> care </a:t>
            </a:r>
            <a:r>
              <a:rPr lang="en-US" altLang="en-US" sz="2400" dirty="0" err="1" smtClean="0"/>
              <a:t>exista</a:t>
            </a:r>
            <a:r>
              <a:rPr lang="en-US" altLang="en-US" sz="2400" dirty="0" smtClean="0"/>
              <a:t> </a:t>
            </a:r>
            <a:r>
              <a:rPr lang="en-US" altLang="en-US" sz="2400" dirty="0" err="1" smtClean="0"/>
              <a:t>diferente</a:t>
            </a:r>
            <a:r>
              <a:rPr lang="en-US" altLang="en-US" sz="2400" dirty="0" smtClean="0"/>
              <a:t> la </a:t>
            </a:r>
            <a:r>
              <a:rPr lang="en-US" altLang="en-US" sz="2400" dirty="0" err="1" smtClean="0"/>
              <a:t>nivel</a:t>
            </a:r>
            <a:r>
              <a:rPr lang="en-US" altLang="en-US" sz="2400" dirty="0" smtClean="0"/>
              <a:t> de:</a:t>
            </a:r>
          </a:p>
          <a:p>
            <a:pPr lvl="1"/>
            <a:r>
              <a:rPr lang="en-US" altLang="en-US" sz="2000" dirty="0" smtClean="0"/>
              <a:t>SGBD</a:t>
            </a:r>
          </a:p>
          <a:p>
            <a:pPr lvl="1"/>
            <a:r>
              <a:rPr lang="en-US" altLang="en-US" sz="2000" dirty="0" err="1" smtClean="0"/>
              <a:t>Sisteme</a:t>
            </a:r>
            <a:r>
              <a:rPr lang="en-US" altLang="en-US" sz="2000" dirty="0" smtClean="0"/>
              <a:t> de </a:t>
            </a:r>
            <a:r>
              <a:rPr lang="en-US" altLang="en-US" sz="2000" dirty="0" err="1" smtClean="0"/>
              <a:t>operare</a:t>
            </a:r>
            <a:endParaRPr lang="en-US" altLang="en-US" sz="2000" dirty="0" smtClean="0"/>
          </a:p>
          <a:p>
            <a:pPr lvl="1"/>
            <a:r>
              <a:rPr lang="en-US" altLang="en-US" sz="2200" dirty="0" smtClean="0"/>
              <a:t>Hardware</a:t>
            </a:r>
          </a:p>
          <a:p>
            <a:pPr lvl="1"/>
            <a:r>
              <a:rPr lang="en-US" altLang="en-US" sz="2200" dirty="0" err="1" smtClean="0"/>
              <a:t>Protocoale</a:t>
            </a:r>
            <a:r>
              <a:rPr lang="en-US" altLang="en-US" sz="2200" dirty="0" smtClean="0"/>
              <a:t> de </a:t>
            </a:r>
            <a:r>
              <a:rPr lang="en-US" altLang="en-US" sz="2200" dirty="0" err="1" smtClean="0"/>
              <a:t>comunicatie</a:t>
            </a:r>
            <a:endParaRPr lang="en-US" altLang="en-US" sz="2200" dirty="0" smtClean="0"/>
          </a:p>
          <a:p>
            <a:r>
              <a:rPr lang="it-IT" sz="2400" b="1" dirty="0" smtClean="0">
                <a:solidFill>
                  <a:srgbClr val="0000FF"/>
                </a:solidFill>
              </a:rPr>
              <a:t>Exemple</a:t>
            </a:r>
            <a:r>
              <a:rPr lang="it-IT" sz="2400" b="1" dirty="0">
                <a:solidFill>
                  <a:srgbClr val="0000FF"/>
                </a:solidFill>
              </a:rPr>
              <a:t>:</a:t>
            </a:r>
            <a:endParaRPr lang="en-US" sz="2400" b="1" dirty="0">
              <a:solidFill>
                <a:srgbClr val="0000FF"/>
              </a:solidFill>
            </a:endParaRPr>
          </a:p>
          <a:p>
            <a:pPr lvl="1"/>
            <a:r>
              <a:rPr lang="en-US" sz="2000" dirty="0"/>
              <a:t>IBM </a:t>
            </a:r>
            <a:r>
              <a:rPr lang="en-US" sz="2000" dirty="0" err="1"/>
              <a:t>DataJoiner</a:t>
            </a:r>
            <a:r>
              <a:rPr lang="en-US" sz="2000" dirty="0"/>
              <a:t>, </a:t>
            </a:r>
          </a:p>
          <a:p>
            <a:pPr lvl="1"/>
            <a:r>
              <a:rPr lang="en-US" sz="2000" dirty="0"/>
              <a:t>Oracle Transparent Gateway </a:t>
            </a:r>
          </a:p>
          <a:p>
            <a:pPr lvl="1"/>
            <a:r>
              <a:rPr lang="en-US" sz="2000" dirty="0"/>
              <a:t>Sybase </a:t>
            </a:r>
            <a:r>
              <a:rPr lang="en-US" sz="2000" dirty="0" err="1"/>
              <a:t>Entreprise</a:t>
            </a:r>
            <a:r>
              <a:rPr lang="en-US" sz="2000" dirty="0"/>
              <a:t> Connect.</a:t>
            </a:r>
          </a:p>
          <a:p>
            <a:endParaRPr lang="en-US" sz="2400" dirty="0"/>
          </a:p>
        </p:txBody>
      </p:sp>
      <p:sp>
        <p:nvSpPr>
          <p:cNvPr id="6" name="Slide Number Placeholder 5"/>
          <p:cNvSpPr>
            <a:spLocks noGrp="1"/>
          </p:cNvSpPr>
          <p:nvPr>
            <p:ph type="sldNum" sz="quarter" idx="12"/>
          </p:nvPr>
        </p:nvSpPr>
        <p:spPr/>
        <p:txBody>
          <a:bodyPr/>
          <a:lstStyle/>
          <a:p>
            <a:fld id="{ABDE921A-A89E-4F93-A265-3ABE00F36ACE}" type="slidenum">
              <a:rPr lang="en-US"/>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it-IT"/>
              <a:t>ii. Instrumente de extragere</a:t>
            </a:r>
            <a:endParaRPr lang="en-US"/>
          </a:p>
        </p:txBody>
      </p:sp>
      <p:sp>
        <p:nvSpPr>
          <p:cNvPr id="84995" name="Rectangle 3"/>
          <p:cNvSpPr>
            <a:spLocks noGrp="1" noChangeArrowheads="1"/>
          </p:cNvSpPr>
          <p:nvPr>
            <p:ph idx="1"/>
          </p:nvPr>
        </p:nvSpPr>
        <p:spPr/>
        <p:txBody>
          <a:bodyPr>
            <a:normAutofit fontScale="92500" lnSpcReduction="10000"/>
          </a:bodyPr>
          <a:lstStyle/>
          <a:p>
            <a:pPr>
              <a:lnSpc>
                <a:spcPct val="80000"/>
              </a:lnSpc>
            </a:pPr>
            <a:r>
              <a:rPr lang="it-IT" sz="2400" b="1" dirty="0">
                <a:solidFill>
                  <a:srgbClr val="0000FF"/>
                </a:solidFill>
              </a:rPr>
              <a:t>Factori: </a:t>
            </a:r>
          </a:p>
          <a:p>
            <a:pPr lvl="2">
              <a:lnSpc>
                <a:spcPct val="80000"/>
              </a:lnSpc>
            </a:pPr>
            <a:r>
              <a:rPr lang="en-US" dirty="0"/>
              <a:t>BD </a:t>
            </a:r>
            <a:r>
              <a:rPr lang="en-US" dirty="0" err="1"/>
              <a:t>si</a:t>
            </a:r>
            <a:r>
              <a:rPr lang="en-US" dirty="0"/>
              <a:t> </a:t>
            </a:r>
            <a:r>
              <a:rPr lang="en-US" dirty="0" err="1"/>
              <a:t>platforma</a:t>
            </a:r>
            <a:r>
              <a:rPr lang="en-US" dirty="0"/>
              <a:t> </a:t>
            </a:r>
            <a:r>
              <a:rPr lang="en-US" dirty="0" err="1"/>
              <a:t>sistemului</a:t>
            </a:r>
            <a:r>
              <a:rPr lang="en-US" dirty="0"/>
              <a:t> </a:t>
            </a:r>
            <a:r>
              <a:rPr lang="en-US" dirty="0" err="1"/>
              <a:t>sursa</a:t>
            </a:r>
            <a:r>
              <a:rPr lang="en-US" dirty="0"/>
              <a:t>; </a:t>
            </a:r>
          </a:p>
          <a:p>
            <a:pPr lvl="2">
              <a:lnSpc>
                <a:spcPct val="80000"/>
              </a:lnSpc>
            </a:pPr>
            <a:r>
              <a:rPr lang="en-US" dirty="0" err="1"/>
              <a:t>Functionalitatii</a:t>
            </a:r>
            <a:r>
              <a:rPr lang="en-US" dirty="0"/>
              <a:t> de </a:t>
            </a:r>
            <a:r>
              <a:rPr lang="en-US" dirty="0" err="1"/>
              <a:t>extragere</a:t>
            </a:r>
            <a:r>
              <a:rPr lang="en-US" dirty="0"/>
              <a:t> </a:t>
            </a:r>
            <a:r>
              <a:rPr lang="en-US" dirty="0" err="1"/>
              <a:t>si</a:t>
            </a:r>
            <a:r>
              <a:rPr lang="en-US" dirty="0"/>
              <a:t> </a:t>
            </a:r>
            <a:r>
              <a:rPr lang="en-US" dirty="0" err="1"/>
              <a:t>duplicare</a:t>
            </a:r>
            <a:r>
              <a:rPr lang="en-US" dirty="0"/>
              <a:t> </a:t>
            </a:r>
            <a:r>
              <a:rPr lang="en-US" dirty="0" err="1"/>
              <a:t>existente</a:t>
            </a:r>
            <a:r>
              <a:rPr lang="en-US" dirty="0"/>
              <a:t>; </a:t>
            </a:r>
          </a:p>
          <a:p>
            <a:pPr lvl="2">
              <a:lnSpc>
                <a:spcPct val="80000"/>
              </a:lnSpc>
            </a:pPr>
            <a:r>
              <a:rPr lang="en-US" dirty="0" err="1"/>
              <a:t>Intervalele</a:t>
            </a:r>
            <a:r>
              <a:rPr lang="en-US" dirty="0"/>
              <a:t> de </a:t>
            </a:r>
            <a:r>
              <a:rPr lang="en-US" dirty="0" err="1"/>
              <a:t>timp</a:t>
            </a:r>
            <a:r>
              <a:rPr lang="en-US" dirty="0"/>
              <a:t> </a:t>
            </a:r>
            <a:r>
              <a:rPr lang="en-US" dirty="0" err="1"/>
              <a:t>în</a:t>
            </a:r>
            <a:r>
              <a:rPr lang="en-US" dirty="0"/>
              <a:t> care </a:t>
            </a:r>
            <a:r>
              <a:rPr lang="en-US" dirty="0" err="1"/>
              <a:t>sistemele</a:t>
            </a:r>
            <a:r>
              <a:rPr lang="en-US" dirty="0"/>
              <a:t> </a:t>
            </a:r>
            <a:r>
              <a:rPr lang="en-US" dirty="0" err="1"/>
              <a:t>operationale</a:t>
            </a:r>
            <a:r>
              <a:rPr lang="en-US" dirty="0"/>
              <a:t> </a:t>
            </a:r>
            <a:r>
              <a:rPr lang="en-US" dirty="0" err="1"/>
              <a:t>sunt</a:t>
            </a:r>
            <a:r>
              <a:rPr lang="en-US" dirty="0"/>
              <a:t> </a:t>
            </a:r>
            <a:r>
              <a:rPr lang="en-US" dirty="0" err="1"/>
              <a:t>disponibile</a:t>
            </a:r>
            <a:r>
              <a:rPr lang="en-US" dirty="0"/>
              <a:t>. </a:t>
            </a:r>
            <a:endParaRPr lang="it-IT" dirty="0"/>
          </a:p>
          <a:p>
            <a:pPr>
              <a:lnSpc>
                <a:spcPct val="80000"/>
              </a:lnSpc>
            </a:pPr>
            <a:r>
              <a:rPr lang="it-IT" sz="2400" b="1" dirty="0">
                <a:solidFill>
                  <a:srgbClr val="0000FF"/>
                </a:solidFill>
              </a:rPr>
              <a:t>Metode de baza pentru extragere:</a:t>
            </a:r>
          </a:p>
          <a:p>
            <a:pPr lvl="2">
              <a:lnSpc>
                <a:spcPct val="80000"/>
              </a:lnSpc>
            </a:pPr>
            <a:r>
              <a:rPr lang="it-IT" b="1" dirty="0">
                <a:solidFill>
                  <a:schemeClr val="hlink"/>
                </a:solidFill>
              </a:rPr>
              <a:t>Extragerea in masa</a:t>
            </a:r>
            <a:r>
              <a:rPr lang="it-IT" dirty="0"/>
              <a:t> =bulk extraction (intreg depozit)</a:t>
            </a:r>
          </a:p>
          <a:p>
            <a:pPr lvl="2">
              <a:lnSpc>
                <a:spcPct val="80000"/>
              </a:lnSpc>
            </a:pPr>
            <a:r>
              <a:rPr lang="it-IT" b="1" dirty="0">
                <a:solidFill>
                  <a:schemeClr val="hlink"/>
                </a:solidFill>
              </a:rPr>
              <a:t>Replicarea</a:t>
            </a:r>
            <a:r>
              <a:rPr lang="it-IT" dirty="0"/>
              <a:t> (doar datele care au fost modificate) </a:t>
            </a:r>
          </a:p>
          <a:p>
            <a:pPr>
              <a:lnSpc>
                <a:spcPct val="80000"/>
              </a:lnSpc>
            </a:pPr>
            <a:r>
              <a:rPr lang="en-US" sz="2400" b="1" dirty="0" err="1">
                <a:solidFill>
                  <a:srgbClr val="0000FF"/>
                </a:solidFill>
              </a:rPr>
              <a:t>Curatarea</a:t>
            </a:r>
            <a:endParaRPr lang="en-US" sz="2400" b="1" dirty="0">
              <a:solidFill>
                <a:srgbClr val="0000FF"/>
              </a:solidFill>
            </a:endParaRPr>
          </a:p>
          <a:p>
            <a:pPr lvl="2">
              <a:lnSpc>
                <a:spcPct val="80000"/>
              </a:lnSpc>
            </a:pPr>
            <a:r>
              <a:rPr lang="en-US" dirty="0"/>
              <a:t> </a:t>
            </a:r>
            <a:r>
              <a:rPr lang="en-US" dirty="0" err="1"/>
              <a:t>Completarea</a:t>
            </a:r>
            <a:r>
              <a:rPr lang="en-US" dirty="0"/>
              <a:t> </a:t>
            </a:r>
            <a:r>
              <a:rPr lang="en-US" dirty="0" err="1"/>
              <a:t>valorilor</a:t>
            </a:r>
            <a:r>
              <a:rPr lang="en-US" dirty="0"/>
              <a:t> </a:t>
            </a:r>
            <a:r>
              <a:rPr lang="en-US" dirty="0" err="1"/>
              <a:t>lipsa</a:t>
            </a:r>
            <a:r>
              <a:rPr lang="en-US" dirty="0"/>
              <a:t>, </a:t>
            </a:r>
            <a:r>
              <a:rPr lang="en-US" dirty="0" err="1"/>
              <a:t>corectarea</a:t>
            </a:r>
            <a:r>
              <a:rPr lang="en-US" dirty="0"/>
              <a:t> </a:t>
            </a:r>
            <a:r>
              <a:rPr lang="en-US" dirty="0" err="1"/>
              <a:t>erorilor</a:t>
            </a:r>
            <a:r>
              <a:rPr lang="en-US" dirty="0"/>
              <a:t> de </a:t>
            </a:r>
            <a:r>
              <a:rPr lang="en-US" dirty="0" err="1"/>
              <a:t>introducere</a:t>
            </a:r>
            <a:r>
              <a:rPr lang="en-US" dirty="0"/>
              <a:t> a </a:t>
            </a:r>
            <a:r>
              <a:rPr lang="en-US" dirty="0" err="1"/>
              <a:t>datelor</a:t>
            </a:r>
            <a:r>
              <a:rPr lang="en-US" dirty="0"/>
              <a:t>, </a:t>
            </a:r>
            <a:r>
              <a:rPr lang="en-US" dirty="0" err="1"/>
              <a:t>stabilirea</a:t>
            </a:r>
            <a:r>
              <a:rPr lang="en-US" dirty="0"/>
              <a:t> </a:t>
            </a:r>
            <a:r>
              <a:rPr lang="en-US" dirty="0" err="1"/>
              <a:t>unor</a:t>
            </a:r>
            <a:r>
              <a:rPr lang="en-US" dirty="0"/>
              <a:t> </a:t>
            </a:r>
            <a:r>
              <a:rPr lang="en-US" dirty="0" err="1"/>
              <a:t>formate</a:t>
            </a:r>
            <a:r>
              <a:rPr lang="en-US" dirty="0"/>
              <a:t> standard, </a:t>
            </a:r>
            <a:r>
              <a:rPr lang="en-US" dirty="0" err="1"/>
              <a:t>înlocuirea</a:t>
            </a:r>
            <a:r>
              <a:rPr lang="en-US" dirty="0"/>
              <a:t> </a:t>
            </a:r>
            <a:r>
              <a:rPr lang="en-US" dirty="0" err="1"/>
              <a:t>sinonimelor</a:t>
            </a:r>
            <a:r>
              <a:rPr lang="en-US" dirty="0"/>
              <a:t> cu </a:t>
            </a:r>
            <a:r>
              <a:rPr lang="en-US" dirty="0" err="1"/>
              <a:t>identificatori</a:t>
            </a:r>
            <a:r>
              <a:rPr lang="en-US" dirty="0"/>
              <a:t> standard</a:t>
            </a:r>
          </a:p>
          <a:p>
            <a:pPr lvl="2">
              <a:lnSpc>
                <a:spcPct val="80000"/>
              </a:lnSpc>
            </a:pPr>
            <a:r>
              <a:rPr lang="en-US" dirty="0"/>
              <a:t> </a:t>
            </a:r>
            <a:r>
              <a:rPr lang="en-US" dirty="0" err="1"/>
              <a:t>Datele</a:t>
            </a:r>
            <a:r>
              <a:rPr lang="en-US" dirty="0"/>
              <a:t> </a:t>
            </a:r>
            <a:r>
              <a:rPr lang="en-US" dirty="0" err="1"/>
              <a:t>recunoscute</a:t>
            </a:r>
            <a:r>
              <a:rPr lang="en-US" dirty="0"/>
              <a:t> ca </a:t>
            </a:r>
            <a:r>
              <a:rPr lang="en-US" dirty="0" err="1"/>
              <a:t>fiind</a:t>
            </a:r>
            <a:r>
              <a:rPr lang="en-US" dirty="0"/>
              <a:t> </a:t>
            </a:r>
            <a:r>
              <a:rPr lang="en-US" dirty="0" err="1"/>
              <a:t>eronate</a:t>
            </a:r>
            <a:r>
              <a:rPr lang="en-US" dirty="0"/>
              <a:t> </a:t>
            </a:r>
            <a:r>
              <a:rPr lang="en-US" dirty="0" err="1"/>
              <a:t>si</a:t>
            </a:r>
            <a:r>
              <a:rPr lang="en-US" dirty="0"/>
              <a:t> nu pot fi </a:t>
            </a:r>
            <a:r>
              <a:rPr lang="en-US" dirty="0" err="1"/>
              <a:t>curatate</a:t>
            </a:r>
            <a:r>
              <a:rPr lang="en-US" dirty="0"/>
              <a:t> </a:t>
            </a:r>
            <a:r>
              <a:rPr lang="en-US" dirty="0" err="1"/>
              <a:t>sunt</a:t>
            </a:r>
            <a:r>
              <a:rPr lang="en-US" dirty="0"/>
              <a:t> </a:t>
            </a:r>
            <a:r>
              <a:rPr lang="en-US" b="1" dirty="0" err="1">
                <a:solidFill>
                  <a:srgbClr val="FF3300"/>
                </a:solidFill>
              </a:rPr>
              <a:t>respinse</a:t>
            </a:r>
            <a:endParaRPr lang="en-US" b="1" dirty="0">
              <a:solidFill>
                <a:srgbClr val="FF3300"/>
              </a:solidFill>
            </a:endParaRPr>
          </a:p>
          <a:p>
            <a:pPr lvl="2">
              <a:lnSpc>
                <a:spcPct val="80000"/>
              </a:lnSpc>
            </a:pPr>
            <a:r>
              <a:rPr lang="en-US" dirty="0"/>
              <a:t> </a:t>
            </a:r>
            <a:r>
              <a:rPr lang="en-US" dirty="0" err="1"/>
              <a:t>Informatiile</a:t>
            </a:r>
            <a:r>
              <a:rPr lang="en-US" dirty="0"/>
              <a:t> </a:t>
            </a:r>
            <a:r>
              <a:rPr lang="en-US" dirty="0" err="1"/>
              <a:t>culese</a:t>
            </a:r>
            <a:r>
              <a:rPr lang="en-US" dirty="0"/>
              <a:t> cu </a:t>
            </a:r>
            <a:r>
              <a:rPr lang="en-US" dirty="0" err="1"/>
              <a:t>prilejul</a:t>
            </a:r>
            <a:r>
              <a:rPr lang="en-US" dirty="0"/>
              <a:t> </a:t>
            </a:r>
            <a:r>
              <a:rPr lang="en-US" dirty="0" err="1"/>
              <a:t>acestei</a:t>
            </a:r>
            <a:r>
              <a:rPr lang="en-US" dirty="0"/>
              <a:t> </a:t>
            </a:r>
            <a:r>
              <a:rPr lang="en-US" dirty="0" err="1"/>
              <a:t>operatii</a:t>
            </a:r>
            <a:r>
              <a:rPr lang="en-US" dirty="0"/>
              <a:t> pot </a:t>
            </a:r>
            <a:r>
              <a:rPr lang="en-US" dirty="0" err="1"/>
              <a:t>fi</a:t>
            </a:r>
            <a:r>
              <a:rPr lang="en-US" dirty="0"/>
              <a:t> </a:t>
            </a:r>
            <a:r>
              <a:rPr lang="en-US" dirty="0" err="1"/>
              <a:t>folosite</a:t>
            </a:r>
            <a:r>
              <a:rPr lang="en-US" dirty="0"/>
              <a:t> </a:t>
            </a:r>
            <a:r>
              <a:rPr lang="en-US" dirty="0" err="1"/>
              <a:t>pentru</a:t>
            </a:r>
            <a:r>
              <a:rPr lang="en-US" dirty="0"/>
              <a:t> </a:t>
            </a:r>
            <a:r>
              <a:rPr lang="en-US" dirty="0" err="1"/>
              <a:t>îmbunatatirea</a:t>
            </a:r>
            <a:r>
              <a:rPr lang="en-US" dirty="0"/>
              <a:t> </a:t>
            </a:r>
            <a:r>
              <a:rPr lang="en-US" dirty="0" err="1"/>
              <a:t>calitatii</a:t>
            </a:r>
            <a:r>
              <a:rPr lang="en-US" dirty="0"/>
              <a:t> </a:t>
            </a:r>
            <a:r>
              <a:rPr lang="en-US" dirty="0" err="1"/>
              <a:t>datelor</a:t>
            </a:r>
            <a:r>
              <a:rPr lang="en-US" dirty="0"/>
              <a:t> </a:t>
            </a:r>
            <a:r>
              <a:rPr lang="en-US" dirty="0" err="1"/>
              <a:t>în</a:t>
            </a:r>
            <a:r>
              <a:rPr lang="en-US" dirty="0"/>
              <a:t> </a:t>
            </a:r>
            <a:r>
              <a:rPr lang="en-US" dirty="0" err="1"/>
              <a:t>timp</a:t>
            </a:r>
            <a:endParaRPr lang="en-US" dirty="0"/>
          </a:p>
          <a:p>
            <a:pPr>
              <a:lnSpc>
                <a:spcPct val="80000"/>
              </a:lnSpc>
            </a:pPr>
            <a:endParaRPr lang="en-US" sz="2400" dirty="0"/>
          </a:p>
        </p:txBody>
      </p:sp>
      <p:sp>
        <p:nvSpPr>
          <p:cNvPr id="6" name="Slide Number Placeholder 5"/>
          <p:cNvSpPr>
            <a:spLocks noGrp="1"/>
          </p:cNvSpPr>
          <p:nvPr>
            <p:ph type="sldNum" sz="quarter" idx="12"/>
          </p:nvPr>
        </p:nvSpPr>
        <p:spPr/>
        <p:txBody>
          <a:bodyPr/>
          <a:lstStyle/>
          <a:p>
            <a:fld id="{0ECD87A6-3D9F-4CC5-AC05-B00710E6CF5A}" type="slidenum">
              <a:rPr lang="en-US"/>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r>
              <a:rPr lang="en-US" altLang="en-US" b="1" smtClean="0"/>
              <a:t>E</a:t>
            </a:r>
            <a:r>
              <a:rPr lang="en-US" altLang="en-US" smtClean="0"/>
              <a:t>TL </a:t>
            </a:r>
          </a:p>
        </p:txBody>
      </p:sp>
      <p:sp>
        <p:nvSpPr>
          <p:cNvPr id="77827" name="Rectangle 3"/>
          <p:cNvSpPr>
            <a:spLocks noGrp="1" noChangeArrowheads="1"/>
          </p:cNvSpPr>
          <p:nvPr>
            <p:ph idx="1"/>
          </p:nvPr>
        </p:nvSpPr>
        <p:spPr>
          <a:xfrm>
            <a:off x="107950" y="1584325"/>
            <a:ext cx="8915400" cy="5160963"/>
          </a:xfrm>
        </p:spPr>
        <p:txBody>
          <a:bodyPr/>
          <a:lstStyle/>
          <a:p>
            <a:pPr eaLnBrk="1" hangingPunct="1"/>
            <a:r>
              <a:rPr lang="en-US" altLang="en-US" b="1" dirty="0" err="1" smtClean="0">
                <a:solidFill>
                  <a:srgbClr val="FF3300"/>
                </a:solidFill>
              </a:rPr>
              <a:t>Extragere</a:t>
            </a:r>
            <a:r>
              <a:rPr lang="en-US" altLang="en-US" b="1" dirty="0" smtClean="0">
                <a:solidFill>
                  <a:srgbClr val="FF3300"/>
                </a:solidFill>
              </a:rPr>
              <a:t> </a:t>
            </a:r>
          </a:p>
          <a:p>
            <a:pPr lvl="1" eaLnBrk="1" hangingPunct="1"/>
            <a:endParaRPr lang="en-US" altLang="en-US" dirty="0" smtClean="0"/>
          </a:p>
          <a:p>
            <a:pPr lvl="1" eaLnBrk="1" hangingPunct="1"/>
            <a:r>
              <a:rPr lang="en-US" altLang="en-US" dirty="0" smtClean="0"/>
              <a:t>Este </a:t>
            </a:r>
            <a:r>
              <a:rPr lang="en-US" altLang="en-US" dirty="0" err="1" smtClean="0"/>
              <a:t>esential</a:t>
            </a:r>
            <a:r>
              <a:rPr lang="en-US" altLang="en-US" dirty="0" smtClean="0"/>
              <a:t> </a:t>
            </a:r>
            <a:r>
              <a:rPr lang="en-US" altLang="en-US" dirty="0" err="1" smtClean="0"/>
              <a:t>sa</a:t>
            </a:r>
            <a:r>
              <a:rPr lang="en-US" altLang="en-US" dirty="0" smtClean="0"/>
              <a:t> </a:t>
            </a:r>
            <a:r>
              <a:rPr lang="en-US" altLang="en-US" dirty="0" err="1" smtClean="0"/>
              <a:t>existe</a:t>
            </a:r>
            <a:r>
              <a:rPr lang="en-US" altLang="en-US" dirty="0" smtClean="0"/>
              <a:t> o </a:t>
            </a:r>
            <a:r>
              <a:rPr lang="en-US" altLang="en-US" b="1" dirty="0" err="1" smtClean="0">
                <a:solidFill>
                  <a:srgbClr val="00B0F0"/>
                </a:solidFill>
              </a:rPr>
              <a:t>mapare</a:t>
            </a:r>
            <a:r>
              <a:rPr lang="en-US" altLang="en-US" b="1" dirty="0" smtClean="0">
                <a:solidFill>
                  <a:srgbClr val="00B0F0"/>
                </a:solidFill>
              </a:rPr>
              <a:t> </a:t>
            </a:r>
            <a:r>
              <a:rPr lang="en-US" altLang="en-US" b="1" dirty="0" err="1" smtClean="0">
                <a:solidFill>
                  <a:srgbClr val="00B0F0"/>
                </a:solidFill>
              </a:rPr>
              <a:t>logica</a:t>
            </a:r>
            <a:r>
              <a:rPr lang="en-US" altLang="en-US" b="1" dirty="0" smtClean="0">
                <a:solidFill>
                  <a:srgbClr val="00B0F0"/>
                </a:solidFill>
              </a:rPr>
              <a:t> </a:t>
            </a:r>
            <a:r>
              <a:rPr lang="en-US" altLang="en-US" dirty="0" err="1" smtClean="0"/>
              <a:t>inaintea</a:t>
            </a:r>
            <a:r>
              <a:rPr lang="en-US" altLang="en-US" dirty="0" smtClean="0"/>
              <a:t> </a:t>
            </a:r>
            <a:r>
              <a:rPr lang="en-US" altLang="en-US" dirty="0" err="1" smtClean="0"/>
              <a:t>inceperii</a:t>
            </a:r>
            <a:r>
              <a:rPr lang="en-US" altLang="en-US" dirty="0" smtClean="0"/>
              <a:t> </a:t>
            </a:r>
            <a:r>
              <a:rPr lang="en-US" altLang="en-US" dirty="0" err="1" smtClean="0"/>
              <a:t>implementarii</a:t>
            </a:r>
            <a:r>
              <a:rPr lang="en-US" altLang="en-US" dirty="0" smtClean="0"/>
              <a:t> </a:t>
            </a:r>
            <a:r>
              <a:rPr lang="en-US" altLang="en-US" dirty="0" err="1" smtClean="0"/>
              <a:t>efective</a:t>
            </a:r>
            <a:endParaRPr lang="en-US" altLang="en-US" dirty="0" smtClean="0"/>
          </a:p>
          <a:p>
            <a:pPr lvl="1" eaLnBrk="1" hangingPunct="1"/>
            <a:r>
              <a:rPr lang="en-US" altLang="en-US" dirty="0" err="1" smtClean="0"/>
              <a:t>Maparea</a:t>
            </a:r>
            <a:r>
              <a:rPr lang="en-US" altLang="en-US" dirty="0" smtClean="0"/>
              <a:t> </a:t>
            </a:r>
            <a:r>
              <a:rPr lang="en-US" altLang="en-US" dirty="0" err="1" smtClean="0"/>
              <a:t>trebuie</a:t>
            </a:r>
            <a:r>
              <a:rPr lang="en-US" altLang="en-US" dirty="0" smtClean="0"/>
              <a:t> </a:t>
            </a:r>
            <a:r>
              <a:rPr lang="en-US" altLang="en-US" dirty="0" err="1" smtClean="0"/>
              <a:t>sa</a:t>
            </a:r>
            <a:r>
              <a:rPr lang="en-US" altLang="en-US" dirty="0" smtClean="0"/>
              <a:t> </a:t>
            </a:r>
            <a:r>
              <a:rPr lang="en-US" altLang="en-US" dirty="0" err="1" smtClean="0"/>
              <a:t>furnizeze</a:t>
            </a:r>
            <a:r>
              <a:rPr lang="en-US" altLang="en-US" dirty="0" smtClean="0"/>
              <a:t> </a:t>
            </a:r>
            <a:r>
              <a:rPr lang="en-US" altLang="en-US" dirty="0" err="1" smtClean="0"/>
              <a:t>informatii</a:t>
            </a:r>
            <a:r>
              <a:rPr lang="en-US" altLang="en-US" dirty="0" smtClean="0"/>
              <a:t> </a:t>
            </a:r>
            <a:r>
              <a:rPr lang="en-US" altLang="en-US" dirty="0" err="1" smtClean="0"/>
              <a:t>referitor</a:t>
            </a:r>
            <a:r>
              <a:rPr lang="en-US" altLang="en-US" dirty="0" smtClean="0"/>
              <a:t> la </a:t>
            </a:r>
            <a:r>
              <a:rPr lang="en-US" altLang="en-US" dirty="0" err="1" smtClean="0"/>
              <a:t>extremele</a:t>
            </a:r>
            <a:r>
              <a:rPr lang="en-US" altLang="en-US" dirty="0" smtClean="0"/>
              <a:t> </a:t>
            </a:r>
            <a:r>
              <a:rPr lang="en-US" altLang="en-US" dirty="0" err="1" smtClean="0"/>
              <a:t>transformarii</a:t>
            </a:r>
            <a:r>
              <a:rPr lang="en-US" altLang="en-US" dirty="0" smtClean="0"/>
              <a:t> – de </a:t>
            </a:r>
            <a:r>
              <a:rPr lang="en-US" altLang="en-US" dirty="0" err="1" smtClean="0"/>
              <a:t>obicei</a:t>
            </a:r>
            <a:r>
              <a:rPr lang="en-US" altLang="en-US" dirty="0" smtClean="0"/>
              <a:t> </a:t>
            </a:r>
            <a:r>
              <a:rPr lang="en-US" altLang="en-US" dirty="0" err="1" smtClean="0"/>
              <a:t>reprezentate</a:t>
            </a:r>
            <a:r>
              <a:rPr lang="en-US" altLang="en-US" dirty="0" smtClean="0"/>
              <a:t> sub</a:t>
            </a:r>
            <a:r>
              <a:rPr lang="en-US" altLang="en-US" b="1" dirty="0" smtClean="0"/>
              <a:t> forma de </a:t>
            </a:r>
            <a:r>
              <a:rPr lang="en-US" altLang="en-US" b="1" dirty="0" err="1" smtClean="0"/>
              <a:t>tabela</a:t>
            </a:r>
            <a:endParaRPr lang="en-US" altLang="en-US" b="1" dirty="0" smtClean="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r>
              <a:rPr lang="en-US" altLang="en-US" b="1" smtClean="0"/>
              <a:t>E</a:t>
            </a:r>
            <a:r>
              <a:rPr lang="en-US" altLang="en-US" smtClean="0"/>
              <a:t>TL </a:t>
            </a:r>
          </a:p>
        </p:txBody>
      </p:sp>
      <p:sp>
        <p:nvSpPr>
          <p:cNvPr id="79875" name="Rectangle 3"/>
          <p:cNvSpPr>
            <a:spLocks noGrp="1" noChangeArrowheads="1"/>
          </p:cNvSpPr>
          <p:nvPr>
            <p:ph idx="1"/>
          </p:nvPr>
        </p:nvSpPr>
        <p:spPr>
          <a:xfrm>
            <a:off x="107950" y="1584325"/>
            <a:ext cx="8915400" cy="4949825"/>
          </a:xfrm>
        </p:spPr>
        <p:txBody>
          <a:bodyPr/>
          <a:lstStyle/>
          <a:p>
            <a:pPr eaLnBrk="1" hangingPunct="1"/>
            <a:r>
              <a:rPr lang="en-US" altLang="en-US" b="1" dirty="0" err="1" smtClean="0">
                <a:solidFill>
                  <a:srgbClr val="FF0066"/>
                </a:solidFill>
              </a:rPr>
              <a:t>Extragere</a:t>
            </a:r>
            <a:r>
              <a:rPr lang="en-US" altLang="en-US" b="1" dirty="0" smtClean="0">
                <a:solidFill>
                  <a:srgbClr val="FF0066"/>
                </a:solidFill>
              </a:rPr>
              <a:t> </a:t>
            </a:r>
          </a:p>
          <a:p>
            <a:pPr lvl="1" eaLnBrk="1" hangingPunct="1"/>
            <a:r>
              <a:rPr lang="en-US" altLang="en-US" sz="2000" dirty="0" err="1" smtClean="0"/>
              <a:t>Maparea</a:t>
            </a:r>
            <a:r>
              <a:rPr lang="en-US" altLang="en-US" sz="2000" dirty="0" smtClean="0"/>
              <a:t> </a:t>
            </a:r>
            <a:r>
              <a:rPr lang="en-US" altLang="en-US" sz="2000" dirty="0" err="1" smtClean="0"/>
              <a:t>logica</a:t>
            </a:r>
            <a:r>
              <a:rPr lang="en-US" altLang="en-US" sz="2000" dirty="0" smtClean="0"/>
              <a:t> a </a:t>
            </a:r>
            <a:r>
              <a:rPr lang="en-US" altLang="en-US" sz="2000" dirty="0" err="1" smtClean="0"/>
              <a:t>datelor</a:t>
            </a:r>
            <a:r>
              <a:rPr lang="en-US" altLang="en-US" sz="2000" dirty="0" smtClean="0"/>
              <a:t> </a:t>
            </a:r>
            <a:r>
              <a:rPr lang="en-US" altLang="en-US" sz="2000" dirty="0" err="1" smtClean="0"/>
              <a:t>este</a:t>
            </a:r>
            <a:r>
              <a:rPr lang="en-US" altLang="en-US" sz="2000" dirty="0" smtClean="0"/>
              <a:t> </a:t>
            </a:r>
            <a:r>
              <a:rPr lang="en-US" altLang="en-US" sz="2000" dirty="0" err="1" smtClean="0"/>
              <a:t>elementul</a:t>
            </a:r>
            <a:r>
              <a:rPr lang="en-US" altLang="en-US" sz="2000" dirty="0" smtClean="0"/>
              <a:t> critic in </a:t>
            </a:r>
            <a:r>
              <a:rPr lang="en-US" altLang="en-US" sz="2000" dirty="0" err="1" smtClean="0"/>
              <a:t>cadrul</a:t>
            </a:r>
            <a:r>
              <a:rPr lang="en-US" altLang="en-US" sz="2000" dirty="0" smtClean="0"/>
              <a:t> </a:t>
            </a:r>
            <a:r>
              <a:rPr lang="en-US" altLang="en-US" sz="2000" dirty="0" err="1" smtClean="0"/>
              <a:t>unei</a:t>
            </a:r>
            <a:r>
              <a:rPr lang="en-US" altLang="en-US" sz="2000" dirty="0" smtClean="0"/>
              <a:t> </a:t>
            </a:r>
            <a:r>
              <a:rPr lang="en-US" altLang="en-US" sz="2000" dirty="0" err="1" smtClean="0"/>
              <a:t>implementari</a:t>
            </a:r>
            <a:r>
              <a:rPr lang="en-US" altLang="en-US" sz="2000" dirty="0" smtClean="0"/>
              <a:t> ETL</a:t>
            </a:r>
          </a:p>
          <a:p>
            <a:pPr lvl="1" eaLnBrk="1" hangingPunct="1"/>
            <a:endParaRPr lang="en-US" altLang="en-US" sz="2000" dirty="0" smtClean="0"/>
          </a:p>
          <a:p>
            <a:pPr lvl="1" eaLnBrk="1" hangingPunct="1"/>
            <a:endParaRPr lang="en-US" altLang="en-US" sz="2000" dirty="0" smtClean="0"/>
          </a:p>
          <a:p>
            <a:pPr lvl="1" eaLnBrk="1" hangingPunct="1"/>
            <a:endParaRPr lang="en-US" altLang="en-US" sz="2000" dirty="0" smtClean="0"/>
          </a:p>
          <a:p>
            <a:pPr lvl="1" eaLnBrk="1" hangingPunct="1"/>
            <a:endParaRPr lang="en-US" altLang="en-US" sz="2000" dirty="0" smtClean="0"/>
          </a:p>
          <a:p>
            <a:pPr lvl="1" eaLnBrk="1" hangingPunct="1"/>
            <a:r>
              <a:rPr lang="en-US" altLang="en-US" sz="2000" b="1" dirty="0" err="1" smtClean="0"/>
              <a:t>Tabelele</a:t>
            </a:r>
            <a:r>
              <a:rPr lang="en-US" altLang="en-US" sz="2000" b="1" dirty="0" smtClean="0"/>
              <a:t> de </a:t>
            </a:r>
            <a:r>
              <a:rPr lang="en-US" altLang="en-US" sz="2000" b="1" dirty="0" err="1" smtClean="0"/>
              <a:t>mapare</a:t>
            </a:r>
            <a:r>
              <a:rPr lang="en-US" altLang="en-US" sz="2000" b="1" dirty="0" smtClean="0"/>
              <a:t> </a:t>
            </a:r>
            <a:r>
              <a:rPr lang="en-US" altLang="en-US" sz="2000" dirty="0" err="1" smtClean="0"/>
              <a:t>sunt</a:t>
            </a:r>
            <a:r>
              <a:rPr lang="en-US" altLang="en-US" sz="2000" dirty="0" smtClean="0"/>
              <a:t> de </a:t>
            </a:r>
            <a:r>
              <a:rPr lang="en-US" altLang="en-US" sz="2000" dirty="0" err="1" smtClean="0"/>
              <a:t>fapt</a:t>
            </a:r>
            <a:r>
              <a:rPr lang="en-US" altLang="en-US" sz="2000" dirty="0" smtClean="0"/>
              <a:t> un </a:t>
            </a:r>
            <a:r>
              <a:rPr lang="en-US" altLang="en-US" sz="2000" b="1" dirty="0" smtClean="0"/>
              <a:t>blue-print</a:t>
            </a:r>
            <a:r>
              <a:rPr lang="ro-MO" altLang="en-US" sz="2000" b="1" dirty="0" smtClean="0"/>
              <a:t>/copie</a:t>
            </a:r>
            <a:r>
              <a:rPr lang="en-US" altLang="en-US" sz="2000" dirty="0" smtClean="0"/>
              <a:t> </a:t>
            </a:r>
            <a:r>
              <a:rPr lang="en-US" altLang="en-US" sz="2000" dirty="0" err="1" smtClean="0"/>
              <a:t>pentru</a:t>
            </a:r>
            <a:r>
              <a:rPr lang="en-US" altLang="en-US" sz="2000" dirty="0" smtClean="0"/>
              <a:t> </a:t>
            </a:r>
            <a:r>
              <a:rPr lang="en-US" altLang="en-US" sz="2000" dirty="0" err="1" smtClean="0"/>
              <a:t>dezvoltator</a:t>
            </a:r>
            <a:r>
              <a:rPr lang="en-US" altLang="en-US" sz="2000" dirty="0" smtClean="0"/>
              <a:t> </a:t>
            </a:r>
          </a:p>
          <a:p>
            <a:pPr lvl="1" eaLnBrk="1" hangingPunct="1"/>
            <a:r>
              <a:rPr lang="en-US" altLang="en-US" sz="2000" dirty="0" err="1" smtClean="0"/>
              <a:t>Tabelele</a:t>
            </a:r>
            <a:r>
              <a:rPr lang="en-US" altLang="en-US" sz="2000" dirty="0" smtClean="0"/>
              <a:t> de </a:t>
            </a:r>
            <a:r>
              <a:rPr lang="en-US" altLang="en-US" sz="2000" dirty="0" err="1" smtClean="0"/>
              <a:t>mapare</a:t>
            </a:r>
            <a:r>
              <a:rPr lang="en-US" altLang="en-US" sz="2000" dirty="0" smtClean="0"/>
              <a:t> </a:t>
            </a:r>
            <a:r>
              <a:rPr lang="en-US" altLang="en-US" sz="2000" dirty="0" err="1" smtClean="0"/>
              <a:t>trebuie</a:t>
            </a:r>
            <a:r>
              <a:rPr lang="en-US" altLang="en-US" sz="2000" dirty="0" smtClean="0"/>
              <a:t> </a:t>
            </a:r>
            <a:r>
              <a:rPr lang="en-US" altLang="en-US" sz="2000" dirty="0" err="1" smtClean="0"/>
              <a:t>sa</a:t>
            </a:r>
            <a:r>
              <a:rPr lang="en-US" altLang="en-US" sz="2000" dirty="0" smtClean="0"/>
              <a:t> fie explicative </a:t>
            </a:r>
            <a:r>
              <a:rPr lang="en-US" altLang="en-US" sz="2000" dirty="0" err="1" smtClean="0"/>
              <a:t>si</a:t>
            </a:r>
            <a:r>
              <a:rPr lang="en-US" altLang="en-US" sz="2000" dirty="0" smtClean="0"/>
              <a:t> </a:t>
            </a:r>
            <a:r>
              <a:rPr lang="en-US" altLang="en-US" sz="2000" dirty="0" err="1" smtClean="0"/>
              <a:t>clare</a:t>
            </a:r>
            <a:endParaRPr lang="en-US" altLang="en-US" sz="2000" dirty="0" smtClean="0"/>
          </a:p>
          <a:p>
            <a:pPr lvl="1" eaLnBrk="1" hangingPunct="1"/>
            <a:r>
              <a:rPr lang="en-US" altLang="en-US" sz="2000" dirty="0" err="1" smtClean="0"/>
              <a:t>Exista</a:t>
            </a:r>
            <a:r>
              <a:rPr lang="en-US" altLang="en-US" sz="2000" dirty="0" smtClean="0"/>
              <a:t> o </a:t>
            </a:r>
            <a:r>
              <a:rPr lang="en-US" altLang="en-US" sz="2000" dirty="0" err="1" smtClean="0"/>
              <a:t>multitudine</a:t>
            </a:r>
            <a:r>
              <a:rPr lang="en-US" altLang="en-US" sz="2000" dirty="0" smtClean="0"/>
              <a:t> de </a:t>
            </a:r>
            <a:r>
              <a:rPr lang="en-US" altLang="en-US" sz="2000" dirty="0" err="1" smtClean="0"/>
              <a:t>tipuri</a:t>
            </a:r>
            <a:r>
              <a:rPr lang="en-US" altLang="en-US" sz="2000" dirty="0" smtClean="0"/>
              <a:t> de </a:t>
            </a:r>
            <a:r>
              <a:rPr lang="en-US" altLang="en-US" sz="2000" dirty="0" err="1" smtClean="0"/>
              <a:t>transformari</a:t>
            </a:r>
            <a:r>
              <a:rPr lang="en-US" altLang="en-US" sz="2000" dirty="0" smtClean="0"/>
              <a:t>. De </a:t>
            </a:r>
            <a:r>
              <a:rPr lang="en-US" altLang="en-US" sz="2000" dirty="0" err="1" smtClean="0"/>
              <a:t>obicei</a:t>
            </a:r>
            <a:r>
              <a:rPr lang="en-US" altLang="en-US" sz="2000" dirty="0" smtClean="0"/>
              <a:t> </a:t>
            </a:r>
            <a:r>
              <a:rPr lang="en-US" altLang="en-US" sz="2000" b="1" dirty="0" err="1" smtClean="0"/>
              <a:t>exprimate</a:t>
            </a:r>
            <a:r>
              <a:rPr lang="en-US" altLang="en-US" sz="2000" b="1" dirty="0" smtClean="0"/>
              <a:t> in SQL</a:t>
            </a:r>
            <a:endParaRPr lang="en-US" altLang="en-US" b="1" dirty="0" smtClean="0"/>
          </a:p>
        </p:txBody>
      </p:sp>
      <p:graphicFrame>
        <p:nvGraphicFramePr>
          <p:cNvPr id="2" name="Table 1"/>
          <p:cNvGraphicFramePr>
            <a:graphicFrameLocks noGrp="1"/>
          </p:cNvGraphicFramePr>
          <p:nvPr>
            <p:extLst>
              <p:ext uri="{D42A27DB-BD31-4B8C-83A1-F6EECF244321}">
                <p14:modId xmlns:p14="http://schemas.microsoft.com/office/powerpoint/2010/main" val="2140203897"/>
              </p:ext>
            </p:extLst>
          </p:nvPr>
        </p:nvGraphicFramePr>
        <p:xfrm>
          <a:off x="1371600" y="2743199"/>
          <a:ext cx="7315201" cy="1500385"/>
        </p:xfrm>
        <a:graphic>
          <a:graphicData uri="http://schemas.openxmlformats.org/drawingml/2006/table">
            <a:tbl>
              <a:tblPr>
                <a:tableStyleId>{5C22544A-7EE6-4342-B048-85BDC9FD1C3A}</a:tableStyleId>
              </a:tblPr>
              <a:tblGrid>
                <a:gridCol w="882236"/>
                <a:gridCol w="1139553"/>
                <a:gridCol w="882236"/>
                <a:gridCol w="882236"/>
                <a:gridCol w="1014339"/>
                <a:gridCol w="933930"/>
                <a:gridCol w="1580671"/>
              </a:tblGrid>
              <a:tr h="505581">
                <a:tc gridSpan="3">
                  <a:txBody>
                    <a:bodyPr/>
                    <a:lstStyle/>
                    <a:p>
                      <a:pPr algn="l" rtl="0" fontAlgn="t"/>
                      <a:r>
                        <a:rPr lang="en-US" sz="1800" b="1" u="none" strike="noStrike" dirty="0" err="1" smtClean="0">
                          <a:ln>
                            <a:noFill/>
                          </a:ln>
                          <a:effectLst/>
                        </a:rPr>
                        <a:t>Destinatie</a:t>
                      </a:r>
                      <a:endParaRPr lang="en-US" sz="1800" b="1" i="0" u="none" strike="noStrike" dirty="0">
                        <a:solidFill>
                          <a:srgbClr val="000080"/>
                        </a:solidFill>
                        <a:effectLst/>
                        <a:latin typeface="Arial"/>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l" rtl="0" fontAlgn="t"/>
                      <a:r>
                        <a:rPr lang="en-US" sz="1800" b="1" u="none" strike="noStrike" dirty="0" err="1">
                          <a:ln>
                            <a:noFill/>
                          </a:ln>
                          <a:effectLst/>
                        </a:rPr>
                        <a:t>Sursa</a:t>
                      </a:r>
                      <a:endParaRPr lang="en-US" sz="1800" b="1" i="0" u="none" strike="noStrike" dirty="0">
                        <a:solidFill>
                          <a:srgbClr val="000080"/>
                        </a:solidFill>
                        <a:effectLst/>
                        <a:latin typeface="Arial"/>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l" rtl="0" fontAlgn="t"/>
                      <a:r>
                        <a:rPr lang="en-US" sz="1800" b="1" u="none" strike="noStrike" dirty="0" smtClean="0">
                          <a:ln>
                            <a:noFill/>
                          </a:ln>
                          <a:effectLst/>
                        </a:rPr>
                        <a:t>Transfer-</a:t>
                      </a:r>
                      <a:r>
                        <a:rPr lang="en-US" sz="1800" b="1" u="none" strike="noStrike" dirty="0" err="1" smtClean="0">
                          <a:ln>
                            <a:noFill/>
                          </a:ln>
                          <a:effectLst/>
                        </a:rPr>
                        <a:t>mapare</a:t>
                      </a:r>
                      <a:endParaRPr lang="en-US" sz="1800" b="1" i="0" u="none" strike="noStrike" dirty="0">
                        <a:solidFill>
                          <a:srgbClr val="000080"/>
                        </a:solidFill>
                        <a:effectLst/>
                        <a:latin typeface="Arial"/>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42220">
                <a:tc>
                  <a:txBody>
                    <a:bodyPr/>
                    <a:lstStyle/>
                    <a:p>
                      <a:pPr algn="l" rtl="0" fontAlgn="t"/>
                      <a:r>
                        <a:rPr lang="en-US" sz="1800" u="none" strike="noStrike">
                          <a:ln>
                            <a:noFill/>
                          </a:ln>
                          <a:effectLst/>
                        </a:rPr>
                        <a:t>Tabela</a:t>
                      </a:r>
                      <a:endParaRPr lang="en-US" sz="1800" b="0" i="0" u="none" strike="noStrike">
                        <a:solidFill>
                          <a:srgbClr val="000080"/>
                        </a:solidFill>
                        <a:effectLst/>
                        <a:latin typeface="Arial"/>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800" u="none" strike="noStrike">
                          <a:effectLst/>
                        </a:rPr>
                        <a:t>Coloana</a:t>
                      </a:r>
                      <a:endParaRPr lang="en-US" sz="1800" b="0" i="0" u="none" strike="noStrike">
                        <a:solidFill>
                          <a:srgbClr val="000080"/>
                        </a:solidFill>
                        <a:effectLst/>
                        <a:latin typeface="Arial"/>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800" u="none" strike="noStrike">
                          <a:ln>
                            <a:noFill/>
                          </a:ln>
                          <a:effectLst/>
                        </a:rPr>
                        <a:t>Tip data</a:t>
                      </a:r>
                      <a:endParaRPr lang="en-US" sz="1800" b="0" i="0" u="none" strike="noStrike">
                        <a:solidFill>
                          <a:srgbClr val="000080"/>
                        </a:solidFill>
                        <a:effectLst/>
                        <a:latin typeface="Arial"/>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800" u="none" strike="noStrike">
                          <a:ln>
                            <a:noFill/>
                          </a:ln>
                          <a:effectLst/>
                        </a:rPr>
                        <a:t>Tabela</a:t>
                      </a:r>
                      <a:endParaRPr lang="en-US" sz="1800" b="0" i="0" u="none" strike="noStrike">
                        <a:solidFill>
                          <a:srgbClr val="000080"/>
                        </a:solidFill>
                        <a:effectLst/>
                        <a:latin typeface="Arial"/>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800" u="none" strike="noStrike" dirty="0" err="1">
                          <a:effectLst/>
                        </a:rPr>
                        <a:t>Coloana</a:t>
                      </a:r>
                      <a:endParaRPr lang="en-US" sz="1800" b="0" i="0" u="none" strike="noStrike" dirty="0">
                        <a:solidFill>
                          <a:srgbClr val="000080"/>
                        </a:solidFill>
                        <a:effectLst/>
                        <a:latin typeface="Arial"/>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800" u="none" strike="noStrike">
                          <a:ln>
                            <a:noFill/>
                          </a:ln>
                          <a:effectLst/>
                        </a:rPr>
                        <a:t>Tip data</a:t>
                      </a:r>
                      <a:endParaRPr lang="en-US" sz="1800" b="0" i="0" u="none" strike="noStrike">
                        <a:solidFill>
                          <a:srgbClr val="000080"/>
                        </a:solidFill>
                        <a:effectLst/>
                        <a:latin typeface="Arial"/>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2800" u="none" strike="noStrike" dirty="0">
                          <a:effectLst/>
                        </a:rPr>
                        <a:t> </a:t>
                      </a:r>
                      <a:endParaRPr lang="en-US" sz="2800" b="0" i="0" u="none" strike="noStrike" dirty="0">
                        <a:effectLst/>
                        <a:latin typeface="Arial"/>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normAutofit fontScale="90000"/>
          </a:bodyPr>
          <a:lstStyle/>
          <a:p>
            <a:r>
              <a:rPr lang="it-IT" dirty="0" smtClean="0"/>
              <a:t>Instrumente ETL</a:t>
            </a:r>
            <a:r>
              <a:rPr lang="ro-MO" dirty="0" smtClean="0"/>
              <a:t>. Ce este maparea datelor</a:t>
            </a:r>
            <a:endParaRPr lang="en-US" dirty="0"/>
          </a:p>
        </p:txBody>
      </p:sp>
      <p:sp>
        <p:nvSpPr>
          <p:cNvPr id="6" name="Slide Number Placeholder 5"/>
          <p:cNvSpPr>
            <a:spLocks noGrp="1"/>
          </p:cNvSpPr>
          <p:nvPr>
            <p:ph type="sldNum" sz="quarter" idx="12"/>
          </p:nvPr>
        </p:nvSpPr>
        <p:spPr/>
        <p:txBody>
          <a:bodyPr/>
          <a:lstStyle/>
          <a:p>
            <a:fld id="{8131E6A5-DC24-4693-9742-167DDF1CEE9E}" type="slidenum">
              <a:rPr lang="en-US"/>
              <a:pPr/>
              <a:t>2</a:t>
            </a:fld>
            <a:endParaRPr lang="en-US"/>
          </a:p>
        </p:txBody>
      </p:sp>
      <p:sp>
        <p:nvSpPr>
          <p:cNvPr id="2" name="Rectangle 1"/>
          <p:cNvSpPr/>
          <p:nvPr/>
        </p:nvSpPr>
        <p:spPr>
          <a:xfrm>
            <a:off x="533400" y="1828800"/>
            <a:ext cx="5181600" cy="369332"/>
          </a:xfrm>
          <a:prstGeom prst="rect">
            <a:avLst/>
          </a:prstGeom>
        </p:spPr>
        <p:txBody>
          <a:bodyPr wrap="square">
            <a:spAutoFit/>
          </a:bodyPr>
          <a:lstStyle/>
          <a:p>
            <a:r>
              <a:rPr lang="en-US" b="1" dirty="0">
                <a:solidFill>
                  <a:srgbClr val="FF3300"/>
                </a:solidFill>
              </a:rPr>
              <a:t>CE ESTE MAPAREA </a:t>
            </a:r>
            <a:r>
              <a:rPr lang="en-US" b="1" dirty="0" smtClean="0">
                <a:solidFill>
                  <a:srgbClr val="FF3300"/>
                </a:solidFill>
              </a:rPr>
              <a:t>DATELOR</a:t>
            </a:r>
            <a:r>
              <a:rPr lang="ro-MO" b="1" dirty="0" smtClean="0">
                <a:solidFill>
                  <a:srgbClr val="FF3300"/>
                </a:solidFill>
              </a:rPr>
              <a:t>.docx</a:t>
            </a:r>
            <a:endParaRPr lang="en-US" b="1" dirty="0">
              <a:solidFill>
                <a:srgbClr val="FF3300"/>
              </a:solidFill>
            </a:endParaRPr>
          </a:p>
        </p:txBody>
      </p:sp>
      <p:pic>
        <p:nvPicPr>
          <p:cNvPr id="186370" name="Picture 2" descr="data scienti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438400"/>
            <a:ext cx="8096250"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62238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it-IT" dirty="0"/>
              <a:t>iii. Instrumente de </a:t>
            </a:r>
            <a:r>
              <a:rPr lang="it-IT" dirty="0">
                <a:solidFill>
                  <a:srgbClr val="FF0066"/>
                </a:solidFill>
              </a:rPr>
              <a:t>transformare</a:t>
            </a:r>
            <a:endParaRPr lang="en-US" dirty="0">
              <a:solidFill>
                <a:srgbClr val="FF0066"/>
              </a:solidFill>
            </a:endParaRPr>
          </a:p>
        </p:txBody>
      </p:sp>
      <p:sp>
        <p:nvSpPr>
          <p:cNvPr id="86019" name="Rectangle 3"/>
          <p:cNvSpPr>
            <a:spLocks noGrp="1" noChangeArrowheads="1"/>
          </p:cNvSpPr>
          <p:nvPr>
            <p:ph type="body" sz="half" idx="1"/>
          </p:nvPr>
        </p:nvSpPr>
        <p:spPr>
          <a:xfrm>
            <a:off x="457200" y="1600200"/>
            <a:ext cx="2514600" cy="4530725"/>
          </a:xfrm>
        </p:spPr>
        <p:txBody>
          <a:bodyPr/>
          <a:lstStyle/>
          <a:p>
            <a:r>
              <a:rPr lang="it-IT" sz="2400" b="1" dirty="0">
                <a:solidFill>
                  <a:srgbClr val="0000FF"/>
                </a:solidFill>
              </a:rPr>
              <a:t>Functii oferite:</a:t>
            </a:r>
          </a:p>
          <a:p>
            <a:pPr lvl="1"/>
            <a:r>
              <a:rPr lang="en-US" sz="1600" dirty="0" err="1"/>
              <a:t>Partitionarea</a:t>
            </a:r>
            <a:r>
              <a:rPr lang="en-US" sz="1600" dirty="0"/>
              <a:t> </a:t>
            </a:r>
            <a:r>
              <a:rPr lang="en-US" sz="1600" dirty="0" err="1"/>
              <a:t>si</a:t>
            </a:r>
            <a:r>
              <a:rPr lang="en-US" sz="1600" dirty="0"/>
              <a:t> </a:t>
            </a:r>
            <a:r>
              <a:rPr lang="en-US" sz="1600" dirty="0" err="1"/>
              <a:t>consolidarea</a:t>
            </a:r>
            <a:r>
              <a:rPr lang="en-US" sz="1600" dirty="0"/>
              <a:t> </a:t>
            </a:r>
            <a:r>
              <a:rPr lang="en-US" sz="1600" dirty="0" err="1"/>
              <a:t>câmpurilor</a:t>
            </a:r>
            <a:endParaRPr lang="en-US" sz="1600" dirty="0"/>
          </a:p>
          <a:p>
            <a:pPr lvl="1"/>
            <a:r>
              <a:rPr lang="en-US" sz="1600" dirty="0" err="1"/>
              <a:t>Standardizarea</a:t>
            </a:r>
            <a:endParaRPr lang="en-US" sz="1600" dirty="0"/>
          </a:p>
          <a:p>
            <a:pPr lvl="1"/>
            <a:r>
              <a:rPr lang="en-US" sz="1600" dirty="0" err="1"/>
              <a:t>Deduplicarea</a:t>
            </a:r>
            <a:r>
              <a:rPr lang="en-US" sz="2000" dirty="0"/>
              <a:t>. </a:t>
            </a:r>
          </a:p>
          <a:p>
            <a:pPr lvl="2"/>
            <a:endParaRPr lang="en-US" sz="1800" dirty="0"/>
          </a:p>
        </p:txBody>
      </p:sp>
      <p:graphicFrame>
        <p:nvGraphicFramePr>
          <p:cNvPr id="86120" name="Object 104"/>
          <p:cNvGraphicFramePr>
            <a:graphicFrameLocks noGrp="1" noChangeAspect="1"/>
          </p:cNvGraphicFramePr>
          <p:nvPr>
            <p:ph sz="half" idx="2"/>
            <p:extLst>
              <p:ext uri="{D42A27DB-BD31-4B8C-83A1-F6EECF244321}">
                <p14:modId xmlns:p14="http://schemas.microsoft.com/office/powerpoint/2010/main" val="4080951892"/>
              </p:ext>
            </p:extLst>
          </p:nvPr>
        </p:nvGraphicFramePr>
        <p:xfrm>
          <a:off x="2979738" y="1658938"/>
          <a:ext cx="6002337" cy="4683125"/>
        </p:xfrm>
        <a:graphic>
          <a:graphicData uri="http://schemas.openxmlformats.org/presentationml/2006/ole">
            <mc:AlternateContent xmlns:mc="http://schemas.openxmlformats.org/markup-compatibility/2006">
              <mc:Choice xmlns:v="urn:schemas-microsoft-com:vml" Requires="v">
                <p:oleObj spid="_x0000_s181257" name="Document" r:id="rId3" imgW="5373391" imgH="4192082" progId="Word.Document.8">
                  <p:embed/>
                </p:oleObj>
              </mc:Choice>
              <mc:Fallback>
                <p:oleObj name="Document" r:id="rId3" imgW="5373391" imgH="4192082" progId="Word.Document.8">
                  <p:embed/>
                  <p:pic>
                    <p:nvPicPr>
                      <p:cNvPr id="0" name="Picture 2"/>
                      <p:cNvPicPr>
                        <a:picLocks noChangeAspect="1" noChangeArrowheads="1"/>
                      </p:cNvPicPr>
                      <p:nvPr/>
                    </p:nvPicPr>
                    <p:blipFill>
                      <a:blip r:embed="rId4"/>
                      <a:srcRect/>
                      <a:stretch>
                        <a:fillRect/>
                      </a:stretch>
                    </p:blipFill>
                    <p:spPr bwMode="auto">
                      <a:xfrm>
                        <a:off x="2979738" y="1658938"/>
                        <a:ext cx="6002337" cy="4683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lide Number Placeholder 6"/>
          <p:cNvSpPr>
            <a:spLocks noGrp="1"/>
          </p:cNvSpPr>
          <p:nvPr>
            <p:ph type="sldNum" sz="quarter" idx="12"/>
          </p:nvPr>
        </p:nvSpPr>
        <p:spPr/>
        <p:txBody>
          <a:bodyPr/>
          <a:lstStyle/>
          <a:p>
            <a:fld id="{734D4748-C468-461A-B6A1-CE8FDF561332}" type="slidenum">
              <a:rPr lang="en-US"/>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r>
              <a:rPr lang="en-US" altLang="en-US" smtClean="0"/>
              <a:t>E</a:t>
            </a:r>
            <a:r>
              <a:rPr lang="en-US" altLang="en-US" b="1" smtClean="0"/>
              <a:t>T</a:t>
            </a:r>
            <a:r>
              <a:rPr lang="en-US" altLang="en-US" smtClean="0"/>
              <a:t>L </a:t>
            </a:r>
          </a:p>
        </p:txBody>
      </p:sp>
      <p:sp>
        <p:nvSpPr>
          <p:cNvPr id="90115" name="Rectangle 3"/>
          <p:cNvSpPr>
            <a:spLocks noGrp="1" noChangeArrowheads="1"/>
          </p:cNvSpPr>
          <p:nvPr>
            <p:ph idx="1"/>
          </p:nvPr>
        </p:nvSpPr>
        <p:spPr>
          <a:xfrm>
            <a:off x="107950" y="1584325"/>
            <a:ext cx="8915400" cy="4383088"/>
          </a:xfrm>
        </p:spPr>
        <p:txBody>
          <a:bodyPr/>
          <a:lstStyle/>
          <a:p>
            <a:pPr eaLnBrk="1" hangingPunct="1"/>
            <a:r>
              <a:rPr lang="en-US" altLang="en-US" b="1" dirty="0" err="1" smtClean="0">
                <a:solidFill>
                  <a:srgbClr val="FF0066"/>
                </a:solidFill>
              </a:rPr>
              <a:t>Transformare</a:t>
            </a:r>
            <a:endParaRPr lang="en-US" altLang="en-US" b="1" dirty="0" smtClean="0">
              <a:solidFill>
                <a:srgbClr val="FF0066"/>
              </a:solidFill>
            </a:endParaRPr>
          </a:p>
          <a:p>
            <a:pPr lvl="1" eaLnBrk="1" hangingPunct="1"/>
            <a:r>
              <a:rPr lang="en-US" altLang="en-US" dirty="0" smtClean="0"/>
              <a:t>Este </a:t>
            </a:r>
            <a:r>
              <a:rPr lang="en-US" altLang="en-US" dirty="0" err="1" smtClean="0"/>
              <a:t>pasul</a:t>
            </a:r>
            <a:r>
              <a:rPr lang="en-US" altLang="en-US" dirty="0" smtClean="0"/>
              <a:t> principal in care se </a:t>
            </a:r>
            <a:r>
              <a:rPr lang="en-US" altLang="en-US" dirty="0" err="1" smtClean="0"/>
              <a:t>aplica</a:t>
            </a:r>
            <a:r>
              <a:rPr lang="en-US" altLang="en-US" dirty="0" smtClean="0"/>
              <a:t> </a:t>
            </a:r>
            <a:r>
              <a:rPr lang="en-US" altLang="en-US" b="1" i="1" dirty="0" err="1" smtClean="0">
                <a:solidFill>
                  <a:srgbClr val="0000FF"/>
                </a:solidFill>
              </a:rPr>
              <a:t>seturi</a:t>
            </a:r>
            <a:r>
              <a:rPr lang="en-US" altLang="en-US" b="1" i="1" dirty="0" smtClean="0">
                <a:solidFill>
                  <a:srgbClr val="0000FF"/>
                </a:solidFill>
              </a:rPr>
              <a:t> de </a:t>
            </a:r>
            <a:r>
              <a:rPr lang="en-US" altLang="en-US" b="1" i="1" dirty="0" err="1" smtClean="0">
                <a:solidFill>
                  <a:srgbClr val="0000FF"/>
                </a:solidFill>
              </a:rPr>
              <a:t>reguli</a:t>
            </a:r>
            <a:r>
              <a:rPr lang="en-US" altLang="en-US" b="1" i="1" dirty="0" smtClean="0">
                <a:solidFill>
                  <a:srgbClr val="0000FF"/>
                </a:solidFill>
              </a:rPr>
              <a:t> de business </a:t>
            </a:r>
            <a:r>
              <a:rPr lang="en-US" altLang="en-US" b="1" i="1" dirty="0" err="1" smtClean="0">
                <a:solidFill>
                  <a:srgbClr val="0000FF"/>
                </a:solidFill>
              </a:rPr>
              <a:t>identificate</a:t>
            </a:r>
            <a:r>
              <a:rPr lang="en-US" altLang="en-US" dirty="0" smtClean="0"/>
              <a:t> </a:t>
            </a:r>
          </a:p>
          <a:p>
            <a:pPr lvl="1" eaLnBrk="1" hangingPunct="1"/>
            <a:r>
              <a:rPr lang="en-US" altLang="en-US" dirty="0" smtClean="0"/>
              <a:t>Este </a:t>
            </a:r>
            <a:r>
              <a:rPr lang="en-US" altLang="en-US" dirty="0" err="1" smtClean="0"/>
              <a:t>pasul</a:t>
            </a:r>
            <a:r>
              <a:rPr lang="en-US" altLang="en-US" dirty="0" smtClean="0"/>
              <a:t> principal in care </a:t>
            </a:r>
            <a:r>
              <a:rPr lang="en-US" altLang="en-US" dirty="0" err="1" smtClean="0"/>
              <a:t>este</a:t>
            </a:r>
            <a:r>
              <a:rPr lang="en-US" altLang="en-US" dirty="0" smtClean="0"/>
              <a:t> </a:t>
            </a:r>
            <a:r>
              <a:rPr lang="en-US" altLang="en-US" b="1" i="1" dirty="0" err="1" smtClean="0">
                <a:solidFill>
                  <a:srgbClr val="0000FF"/>
                </a:solidFill>
              </a:rPr>
              <a:t>adaugata</a:t>
            </a:r>
            <a:r>
              <a:rPr lang="en-US" altLang="en-US" b="1" i="1" dirty="0" smtClean="0">
                <a:solidFill>
                  <a:srgbClr val="0000FF"/>
                </a:solidFill>
              </a:rPr>
              <a:t> </a:t>
            </a:r>
            <a:r>
              <a:rPr lang="en-US" altLang="en-US" b="1" i="1" dirty="0" err="1" smtClean="0">
                <a:solidFill>
                  <a:srgbClr val="0000FF"/>
                </a:solidFill>
              </a:rPr>
              <a:t>valoare</a:t>
            </a:r>
            <a:r>
              <a:rPr lang="en-US" altLang="en-US" b="1" i="1" dirty="0" smtClean="0">
                <a:solidFill>
                  <a:srgbClr val="0000FF"/>
                </a:solidFill>
              </a:rPr>
              <a:t> </a:t>
            </a:r>
            <a:r>
              <a:rPr lang="en-US" altLang="en-US" dirty="0" smtClean="0"/>
              <a:t>in </a:t>
            </a:r>
            <a:r>
              <a:rPr lang="en-US" altLang="en-US" dirty="0" err="1" smtClean="0"/>
              <a:t>procesul</a:t>
            </a:r>
            <a:r>
              <a:rPr lang="en-US" altLang="en-US" dirty="0" smtClean="0"/>
              <a:t> de ETL</a:t>
            </a:r>
          </a:p>
          <a:p>
            <a:pPr lvl="1" eaLnBrk="1" hangingPunct="1"/>
            <a:r>
              <a:rPr lang="en-US" altLang="en-US" dirty="0" smtClean="0"/>
              <a:t>Este </a:t>
            </a:r>
            <a:r>
              <a:rPr lang="en-US" altLang="en-US" dirty="0" err="1" smtClean="0"/>
              <a:t>singurul</a:t>
            </a:r>
            <a:r>
              <a:rPr lang="en-US" altLang="en-US" dirty="0" smtClean="0"/>
              <a:t> pas in care </a:t>
            </a:r>
            <a:r>
              <a:rPr lang="en-US" altLang="en-US" b="1" i="1" dirty="0" err="1" smtClean="0">
                <a:solidFill>
                  <a:srgbClr val="0000FF"/>
                </a:solidFill>
              </a:rPr>
              <a:t>datele</a:t>
            </a:r>
            <a:r>
              <a:rPr lang="en-US" altLang="en-US" b="1" i="1" dirty="0" smtClean="0">
                <a:solidFill>
                  <a:srgbClr val="0000FF"/>
                </a:solidFill>
              </a:rPr>
              <a:t> </a:t>
            </a:r>
            <a:r>
              <a:rPr lang="en-US" altLang="en-US" b="1" i="1" dirty="0" err="1" smtClean="0">
                <a:solidFill>
                  <a:srgbClr val="0000FF"/>
                </a:solidFill>
              </a:rPr>
              <a:t>sunt</a:t>
            </a:r>
            <a:r>
              <a:rPr lang="en-US" altLang="en-US" b="1" i="1" dirty="0" smtClean="0">
                <a:solidFill>
                  <a:srgbClr val="0000FF"/>
                </a:solidFill>
              </a:rPr>
              <a:t> </a:t>
            </a:r>
            <a:r>
              <a:rPr lang="en-US" altLang="en-US" b="1" i="1" dirty="0" err="1" smtClean="0">
                <a:solidFill>
                  <a:srgbClr val="0000FF"/>
                </a:solidFill>
              </a:rPr>
              <a:t>efectiv</a:t>
            </a:r>
            <a:r>
              <a:rPr lang="en-US" altLang="en-US" b="1" i="1" dirty="0" smtClean="0">
                <a:solidFill>
                  <a:srgbClr val="0000FF"/>
                </a:solidFill>
              </a:rPr>
              <a:t> </a:t>
            </a:r>
            <a:r>
              <a:rPr lang="en-US" altLang="en-US" b="1" i="1" dirty="0" err="1" smtClean="0">
                <a:solidFill>
                  <a:srgbClr val="0000FF"/>
                </a:solidFill>
              </a:rPr>
              <a:t>modificate</a:t>
            </a:r>
            <a:r>
              <a:rPr lang="en-US" altLang="en-US" b="1" dirty="0" smtClean="0"/>
              <a:t> </a:t>
            </a:r>
            <a:r>
              <a:rPr lang="en-US" altLang="en-US" dirty="0" smtClean="0"/>
              <a:t>in </a:t>
            </a:r>
            <a:r>
              <a:rPr lang="en-US" altLang="en-US" dirty="0" err="1" smtClean="0"/>
              <a:t>acest</a:t>
            </a:r>
            <a:r>
              <a:rPr lang="en-US" altLang="en-US" dirty="0" smtClean="0"/>
              <a:t> </a:t>
            </a:r>
            <a:r>
              <a:rPr lang="en-US" altLang="en-US" dirty="0" err="1" smtClean="0"/>
              <a:t>proces</a:t>
            </a:r>
            <a:endParaRPr lang="en-US" altLang="en-US" dirty="0" smtClean="0"/>
          </a:p>
          <a:p>
            <a:pPr lvl="1" eaLnBrk="1" hangingPunct="1"/>
            <a:r>
              <a:rPr lang="en-US" altLang="en-US" dirty="0" smtClean="0"/>
              <a:t>Este </a:t>
            </a:r>
            <a:r>
              <a:rPr lang="en-US" altLang="en-US" dirty="0" err="1" smtClean="0"/>
              <a:t>implementat</a:t>
            </a:r>
            <a:r>
              <a:rPr lang="en-US" altLang="en-US" dirty="0" smtClean="0"/>
              <a:t> </a:t>
            </a:r>
            <a:r>
              <a:rPr lang="en-US" altLang="en-US" b="1" i="1" dirty="0" smtClean="0">
                <a:solidFill>
                  <a:srgbClr val="0000FF"/>
                </a:solidFill>
              </a:rPr>
              <a:t>la </a:t>
            </a:r>
            <a:r>
              <a:rPr lang="en-US" altLang="en-US" b="1" i="1" dirty="0" err="1" smtClean="0">
                <a:solidFill>
                  <a:srgbClr val="0000FF"/>
                </a:solidFill>
              </a:rPr>
              <a:t>nivelul</a:t>
            </a:r>
            <a:r>
              <a:rPr lang="en-US" altLang="en-US" b="1" i="1" dirty="0" smtClean="0">
                <a:solidFill>
                  <a:srgbClr val="0000FF"/>
                </a:solidFill>
              </a:rPr>
              <a:t> Staging Database</a:t>
            </a:r>
          </a:p>
          <a:p>
            <a:pPr lvl="2" eaLnBrk="1" hangingPunct="1"/>
            <a:endParaRPr lang="en-US" altLang="en-US" dirty="0" smtClean="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eaLnBrk="1" hangingPunct="1"/>
            <a:r>
              <a:rPr lang="en-US" altLang="en-US" smtClean="0"/>
              <a:t>E</a:t>
            </a:r>
            <a:r>
              <a:rPr lang="en-US" altLang="en-US" b="1" smtClean="0"/>
              <a:t>T</a:t>
            </a:r>
            <a:r>
              <a:rPr lang="en-US" altLang="en-US" smtClean="0"/>
              <a:t>L </a:t>
            </a:r>
          </a:p>
        </p:txBody>
      </p:sp>
      <p:sp>
        <p:nvSpPr>
          <p:cNvPr id="92163" name="Rectangle 3"/>
          <p:cNvSpPr>
            <a:spLocks noGrp="1" noChangeArrowheads="1"/>
          </p:cNvSpPr>
          <p:nvPr>
            <p:ph idx="1"/>
          </p:nvPr>
        </p:nvSpPr>
        <p:spPr>
          <a:xfrm>
            <a:off x="107950" y="1584325"/>
            <a:ext cx="8915400" cy="6010275"/>
          </a:xfrm>
        </p:spPr>
        <p:txBody>
          <a:bodyPr/>
          <a:lstStyle/>
          <a:p>
            <a:pPr eaLnBrk="1" hangingPunct="1"/>
            <a:r>
              <a:rPr lang="en-US" altLang="en-US" b="1" dirty="0" err="1" smtClean="0">
                <a:solidFill>
                  <a:srgbClr val="FF0000"/>
                </a:solidFill>
              </a:rPr>
              <a:t>Transformare</a:t>
            </a:r>
            <a:endParaRPr lang="en-US" altLang="en-US" b="1" dirty="0" smtClean="0">
              <a:solidFill>
                <a:srgbClr val="FF0000"/>
              </a:solidFill>
            </a:endParaRPr>
          </a:p>
          <a:p>
            <a:pPr lvl="1" eaLnBrk="1" hangingPunct="1"/>
            <a:r>
              <a:rPr lang="en-US" altLang="en-US" dirty="0" smtClean="0"/>
              <a:t>Este </a:t>
            </a:r>
            <a:r>
              <a:rPr lang="en-US" altLang="en-US" dirty="0" err="1" smtClean="0"/>
              <a:t>momentul</a:t>
            </a:r>
            <a:r>
              <a:rPr lang="en-US" altLang="en-US" dirty="0" smtClean="0"/>
              <a:t> in care </a:t>
            </a:r>
            <a:r>
              <a:rPr lang="en-US" altLang="en-US" dirty="0" err="1" smtClean="0"/>
              <a:t>trebuie</a:t>
            </a:r>
            <a:r>
              <a:rPr lang="en-US" altLang="en-US" dirty="0" smtClean="0"/>
              <a:t> </a:t>
            </a:r>
            <a:r>
              <a:rPr lang="en-US" altLang="en-US" dirty="0" err="1" smtClean="0"/>
              <a:t>implementate</a:t>
            </a:r>
            <a:r>
              <a:rPr lang="en-US" altLang="en-US" dirty="0" smtClean="0"/>
              <a:t> </a:t>
            </a:r>
            <a:r>
              <a:rPr lang="en-US" altLang="en-US" dirty="0" err="1" smtClean="0"/>
              <a:t>elemente</a:t>
            </a:r>
            <a:r>
              <a:rPr lang="en-US" altLang="en-US" dirty="0" smtClean="0"/>
              <a:t> de </a:t>
            </a:r>
            <a:r>
              <a:rPr lang="en-US" altLang="en-US" b="1" i="1" dirty="0" err="1" smtClean="0">
                <a:solidFill>
                  <a:srgbClr val="FF0000"/>
                </a:solidFill>
              </a:rPr>
              <a:t>validare</a:t>
            </a:r>
            <a:r>
              <a:rPr lang="en-US" altLang="en-US" b="1" i="1" dirty="0" smtClean="0">
                <a:solidFill>
                  <a:srgbClr val="FF0000"/>
                </a:solidFill>
              </a:rPr>
              <a:t> a </a:t>
            </a:r>
            <a:r>
              <a:rPr lang="en-US" altLang="en-US" b="1" i="1" dirty="0" err="1" smtClean="0">
                <a:solidFill>
                  <a:srgbClr val="FF0000"/>
                </a:solidFill>
              </a:rPr>
              <a:t>calitatii</a:t>
            </a:r>
            <a:r>
              <a:rPr lang="en-US" altLang="en-US" b="1" i="1" dirty="0" smtClean="0">
                <a:solidFill>
                  <a:srgbClr val="FF0000"/>
                </a:solidFill>
              </a:rPr>
              <a:t> </a:t>
            </a:r>
            <a:r>
              <a:rPr lang="en-US" altLang="en-US" b="1" i="1" dirty="0" err="1" smtClean="0">
                <a:solidFill>
                  <a:srgbClr val="FF0000"/>
                </a:solidFill>
              </a:rPr>
              <a:t>datelor</a:t>
            </a:r>
            <a:endParaRPr lang="en-US" altLang="en-US" b="1" i="1" dirty="0" smtClean="0">
              <a:solidFill>
                <a:srgbClr val="FF0000"/>
              </a:solidFill>
            </a:endParaRPr>
          </a:p>
          <a:p>
            <a:pPr lvl="1" eaLnBrk="1" hangingPunct="1"/>
            <a:r>
              <a:rPr lang="en-US" altLang="en-US" dirty="0" err="1" smtClean="0"/>
              <a:t>Datele</a:t>
            </a:r>
            <a:r>
              <a:rPr lang="en-US" altLang="en-US" dirty="0" smtClean="0"/>
              <a:t> </a:t>
            </a:r>
            <a:r>
              <a:rPr lang="en-US" altLang="en-US" dirty="0" err="1" smtClean="0"/>
              <a:t>trebuie</a:t>
            </a:r>
            <a:r>
              <a:rPr lang="en-US" altLang="en-US" dirty="0" smtClean="0"/>
              <a:t> </a:t>
            </a:r>
            <a:r>
              <a:rPr lang="en-US" altLang="en-US" dirty="0" err="1" smtClean="0"/>
              <a:t>sa</a:t>
            </a:r>
            <a:r>
              <a:rPr lang="en-US" altLang="en-US" dirty="0" smtClean="0"/>
              <a:t> fie</a:t>
            </a:r>
          </a:p>
          <a:p>
            <a:pPr marL="1225296" lvl="2" indent="-457200" eaLnBrk="1" hangingPunct="1">
              <a:buFont typeface="+mj-lt"/>
              <a:buAutoNum type="arabicPeriod"/>
            </a:pPr>
            <a:r>
              <a:rPr lang="en-US" altLang="en-US" b="1" i="1" dirty="0" err="1" smtClean="0">
                <a:solidFill>
                  <a:srgbClr val="0000FF"/>
                </a:solidFill>
              </a:rPr>
              <a:t>Corecte</a:t>
            </a:r>
            <a:endParaRPr lang="en-US" altLang="en-US" b="1" i="1" dirty="0" smtClean="0">
              <a:solidFill>
                <a:srgbClr val="0000FF"/>
              </a:solidFill>
            </a:endParaRPr>
          </a:p>
          <a:p>
            <a:pPr marL="1225296" lvl="2" indent="-457200" eaLnBrk="1" hangingPunct="1">
              <a:buFont typeface="+mj-lt"/>
              <a:buAutoNum type="arabicPeriod"/>
            </a:pPr>
            <a:r>
              <a:rPr lang="en-US" altLang="en-US" b="1" i="1" dirty="0" smtClean="0">
                <a:solidFill>
                  <a:srgbClr val="0000FF"/>
                </a:solidFill>
              </a:rPr>
              <a:t>Cu grad de </a:t>
            </a:r>
            <a:r>
              <a:rPr lang="en-US" altLang="en-US" b="1" i="1" dirty="0" err="1" smtClean="0">
                <a:solidFill>
                  <a:srgbClr val="0000FF"/>
                </a:solidFill>
              </a:rPr>
              <a:t>ambiguitate</a:t>
            </a:r>
            <a:r>
              <a:rPr lang="en-US" altLang="en-US" b="1" i="1" dirty="0" smtClean="0">
                <a:solidFill>
                  <a:srgbClr val="0000FF"/>
                </a:solidFill>
              </a:rPr>
              <a:t> minim</a:t>
            </a:r>
          </a:p>
          <a:p>
            <a:pPr marL="1225296" lvl="2" indent="-457200" eaLnBrk="1" hangingPunct="1">
              <a:buFont typeface="+mj-lt"/>
              <a:buAutoNum type="arabicPeriod"/>
            </a:pPr>
            <a:r>
              <a:rPr lang="en-US" altLang="en-US" b="1" i="1" dirty="0" err="1" smtClean="0">
                <a:solidFill>
                  <a:srgbClr val="0000FF"/>
                </a:solidFill>
              </a:rPr>
              <a:t>Consistente</a:t>
            </a:r>
            <a:endParaRPr lang="en-US" altLang="en-US" b="1" i="1" dirty="0" smtClean="0">
              <a:solidFill>
                <a:srgbClr val="0000FF"/>
              </a:solidFill>
            </a:endParaRPr>
          </a:p>
          <a:p>
            <a:pPr marL="1225296" lvl="2" indent="-457200" eaLnBrk="1" hangingPunct="1">
              <a:buFont typeface="+mj-lt"/>
              <a:buAutoNum type="arabicPeriod"/>
            </a:pPr>
            <a:r>
              <a:rPr lang="en-US" altLang="en-US" b="1" i="1" dirty="0" smtClean="0">
                <a:solidFill>
                  <a:srgbClr val="0000FF"/>
                </a:solidFill>
              </a:rPr>
              <a:t>Complete</a:t>
            </a:r>
          </a:p>
          <a:p>
            <a:pPr lvl="1" eaLnBrk="1" hangingPunct="1"/>
            <a:r>
              <a:rPr lang="en-US" altLang="en-US" dirty="0" err="1" smtClean="0"/>
              <a:t>Analiza</a:t>
            </a:r>
            <a:r>
              <a:rPr lang="en-US" altLang="en-US" dirty="0" smtClean="0"/>
              <a:t> </a:t>
            </a:r>
            <a:r>
              <a:rPr lang="en-US" altLang="en-US" dirty="0" err="1" smtClean="0"/>
              <a:t>calitativa</a:t>
            </a:r>
            <a:r>
              <a:rPr lang="en-US" altLang="en-US" dirty="0" smtClean="0"/>
              <a:t> a </a:t>
            </a:r>
            <a:r>
              <a:rPr lang="en-US" altLang="en-US" dirty="0" err="1" smtClean="0"/>
              <a:t>datelor</a:t>
            </a:r>
            <a:r>
              <a:rPr lang="en-US" altLang="en-US" dirty="0" smtClean="0"/>
              <a:t> – in minim 2 </a:t>
            </a:r>
            <a:r>
              <a:rPr lang="en-US" altLang="en-US" dirty="0" err="1" smtClean="0"/>
              <a:t>momente</a:t>
            </a:r>
            <a:r>
              <a:rPr lang="en-US" altLang="en-US" dirty="0" smtClean="0"/>
              <a:t> in </a:t>
            </a:r>
            <a:r>
              <a:rPr lang="en-US" altLang="en-US" dirty="0" err="1" smtClean="0"/>
              <a:t>cadrul</a:t>
            </a:r>
            <a:r>
              <a:rPr lang="en-US" altLang="en-US" dirty="0" smtClean="0"/>
              <a:t> ETL (</a:t>
            </a:r>
            <a:r>
              <a:rPr lang="en-US" altLang="en-US" dirty="0" err="1" smtClean="0"/>
              <a:t>extractie</a:t>
            </a:r>
            <a:r>
              <a:rPr lang="en-US" altLang="en-US" dirty="0" smtClean="0"/>
              <a:t> </a:t>
            </a:r>
            <a:r>
              <a:rPr lang="en-US" altLang="en-US" dirty="0" err="1" smtClean="0"/>
              <a:t>si</a:t>
            </a:r>
            <a:r>
              <a:rPr lang="en-US" altLang="en-US" dirty="0" smtClean="0"/>
              <a:t> </a:t>
            </a:r>
            <a:r>
              <a:rPr lang="en-US" altLang="en-US" dirty="0" err="1" smtClean="0"/>
              <a:t>transformare</a:t>
            </a:r>
            <a:r>
              <a:rPr lang="en-US" altLang="en-US" dirty="0" smtClean="0"/>
              <a:t>)</a:t>
            </a:r>
          </a:p>
          <a:p>
            <a:pPr lvl="2" eaLnBrk="1" hangingPunct="1"/>
            <a:endParaRPr lang="en-US" altLang="en-US" dirty="0" smtClean="0"/>
          </a:p>
          <a:p>
            <a:pPr lvl="2" eaLnBrk="1" hangingPunct="1"/>
            <a:endParaRPr lang="en-US" altLang="en-US" dirty="0" smtClean="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eaLnBrk="1" hangingPunct="1"/>
            <a:r>
              <a:rPr lang="en-US" altLang="en-US" smtClean="0"/>
              <a:t>E</a:t>
            </a:r>
            <a:r>
              <a:rPr lang="en-US" altLang="en-US" b="1" smtClean="0"/>
              <a:t>T</a:t>
            </a:r>
            <a:r>
              <a:rPr lang="en-US" altLang="en-US" smtClean="0"/>
              <a:t>L </a:t>
            </a:r>
          </a:p>
        </p:txBody>
      </p:sp>
      <p:sp>
        <p:nvSpPr>
          <p:cNvPr id="94211" name="Rectangle 3"/>
          <p:cNvSpPr>
            <a:spLocks noGrp="1" noChangeArrowheads="1"/>
          </p:cNvSpPr>
          <p:nvPr>
            <p:ph idx="1"/>
          </p:nvPr>
        </p:nvSpPr>
        <p:spPr>
          <a:xfrm>
            <a:off x="107950" y="1584325"/>
            <a:ext cx="8915400" cy="5537200"/>
          </a:xfrm>
        </p:spPr>
        <p:txBody>
          <a:bodyPr/>
          <a:lstStyle/>
          <a:p>
            <a:pPr eaLnBrk="1" hangingPunct="1"/>
            <a:r>
              <a:rPr lang="en-US" altLang="en-US" b="1" dirty="0" err="1" smtClean="0">
                <a:solidFill>
                  <a:srgbClr val="FF0000"/>
                </a:solidFill>
              </a:rPr>
              <a:t>Transformare</a:t>
            </a:r>
            <a:endParaRPr lang="en-US" altLang="en-US" b="1" dirty="0" smtClean="0">
              <a:solidFill>
                <a:srgbClr val="FF0000"/>
              </a:solidFill>
            </a:endParaRPr>
          </a:p>
          <a:p>
            <a:pPr lvl="2" eaLnBrk="1" hangingPunct="1"/>
            <a:r>
              <a:rPr lang="en-US" altLang="en-US" dirty="0" err="1" smtClean="0"/>
              <a:t>Detectie</a:t>
            </a:r>
            <a:r>
              <a:rPr lang="en-US" altLang="en-US" dirty="0" smtClean="0"/>
              <a:t> </a:t>
            </a:r>
            <a:r>
              <a:rPr lang="en-US" altLang="en-US" dirty="0" err="1" smtClean="0">
                <a:solidFill>
                  <a:srgbClr val="FF0000"/>
                </a:solidFill>
              </a:rPr>
              <a:t>anomalii</a:t>
            </a:r>
            <a:r>
              <a:rPr lang="en-US" altLang="en-US" dirty="0" smtClean="0">
                <a:solidFill>
                  <a:srgbClr val="FF0000"/>
                </a:solidFill>
              </a:rPr>
              <a:t> </a:t>
            </a:r>
          </a:p>
          <a:p>
            <a:pPr lvl="2" eaLnBrk="1" hangingPunct="1"/>
            <a:r>
              <a:rPr lang="en-US" altLang="en-US" b="1" dirty="0" err="1" smtClean="0">
                <a:solidFill>
                  <a:srgbClr val="FF0000"/>
                </a:solidFill>
              </a:rPr>
              <a:t>Validari</a:t>
            </a:r>
            <a:r>
              <a:rPr lang="en-US" altLang="en-US" dirty="0" smtClean="0"/>
              <a:t> la </a:t>
            </a:r>
            <a:r>
              <a:rPr lang="en-US" altLang="en-US" dirty="0" err="1" smtClean="0"/>
              <a:t>nivel</a:t>
            </a:r>
            <a:r>
              <a:rPr lang="en-US" altLang="en-US" dirty="0" smtClean="0"/>
              <a:t> de </a:t>
            </a:r>
            <a:r>
              <a:rPr lang="en-US" altLang="en-US" b="1" dirty="0" smtClean="0"/>
              <a:t>camp</a:t>
            </a:r>
          </a:p>
          <a:p>
            <a:pPr lvl="3" eaLnBrk="1" hangingPunct="1"/>
            <a:r>
              <a:rPr lang="en-US" altLang="en-US" dirty="0" err="1" smtClean="0"/>
              <a:t>Valoare</a:t>
            </a:r>
            <a:r>
              <a:rPr lang="en-US" altLang="en-US" dirty="0" smtClean="0"/>
              <a:t> </a:t>
            </a:r>
            <a:r>
              <a:rPr lang="en-US" altLang="en-US" b="1" i="1" dirty="0" smtClean="0">
                <a:solidFill>
                  <a:srgbClr val="00B0F0"/>
                </a:solidFill>
              </a:rPr>
              <a:t>NULL</a:t>
            </a:r>
          </a:p>
          <a:p>
            <a:pPr lvl="3" eaLnBrk="1" hangingPunct="1"/>
            <a:r>
              <a:rPr lang="en-US" altLang="en-US" b="1" i="1" dirty="0" err="1" smtClean="0">
                <a:solidFill>
                  <a:srgbClr val="00B0F0"/>
                </a:solidFill>
              </a:rPr>
              <a:t>Valori</a:t>
            </a:r>
            <a:r>
              <a:rPr lang="en-US" altLang="en-US" b="1" i="1" dirty="0" smtClean="0">
                <a:solidFill>
                  <a:srgbClr val="00B0F0"/>
                </a:solidFill>
              </a:rPr>
              <a:t> </a:t>
            </a:r>
            <a:r>
              <a:rPr lang="en-US" altLang="en-US" b="1" i="1" dirty="0" err="1" smtClean="0">
                <a:solidFill>
                  <a:srgbClr val="00B0F0"/>
                </a:solidFill>
              </a:rPr>
              <a:t>numerice</a:t>
            </a:r>
            <a:r>
              <a:rPr lang="en-US" altLang="en-US" b="1" i="1" dirty="0" smtClean="0">
                <a:solidFill>
                  <a:srgbClr val="00B0F0"/>
                </a:solidFill>
              </a:rPr>
              <a:t> care </a:t>
            </a:r>
            <a:r>
              <a:rPr lang="en-US" altLang="en-US" b="1" i="1" dirty="0" err="1" smtClean="0">
                <a:solidFill>
                  <a:srgbClr val="00B0F0"/>
                </a:solidFill>
              </a:rPr>
              <a:t>ies</a:t>
            </a:r>
            <a:r>
              <a:rPr lang="en-US" altLang="en-US" b="1" i="1" dirty="0" smtClean="0">
                <a:solidFill>
                  <a:srgbClr val="00B0F0"/>
                </a:solidFill>
              </a:rPr>
              <a:t> din </a:t>
            </a:r>
            <a:r>
              <a:rPr lang="en-US" altLang="en-US" b="1" i="1" dirty="0" err="1" smtClean="0">
                <a:solidFill>
                  <a:srgbClr val="00B0F0"/>
                </a:solidFill>
              </a:rPr>
              <a:t>tiparele</a:t>
            </a:r>
            <a:r>
              <a:rPr lang="en-US" altLang="en-US" b="1" i="1" dirty="0" smtClean="0">
                <a:solidFill>
                  <a:srgbClr val="00B0F0"/>
                </a:solidFill>
              </a:rPr>
              <a:t> standard </a:t>
            </a:r>
            <a:r>
              <a:rPr lang="en-US" altLang="en-US" b="1" i="1" dirty="0" err="1" smtClean="0">
                <a:solidFill>
                  <a:srgbClr val="00B0F0"/>
                </a:solidFill>
              </a:rPr>
              <a:t>permise</a:t>
            </a:r>
            <a:endParaRPr lang="en-US" altLang="en-US" b="1" i="1" dirty="0" smtClean="0">
              <a:solidFill>
                <a:srgbClr val="00B0F0"/>
              </a:solidFill>
            </a:endParaRPr>
          </a:p>
          <a:p>
            <a:pPr lvl="3" eaLnBrk="1" hangingPunct="1"/>
            <a:r>
              <a:rPr lang="en-US" altLang="en-US" dirty="0" err="1" smtClean="0"/>
              <a:t>Valori</a:t>
            </a:r>
            <a:r>
              <a:rPr lang="en-US" altLang="en-US" dirty="0" smtClean="0"/>
              <a:t> care nu se </a:t>
            </a:r>
            <a:r>
              <a:rPr lang="en-US" altLang="en-US" dirty="0" err="1" smtClean="0"/>
              <a:t>incadreaza</a:t>
            </a:r>
            <a:r>
              <a:rPr lang="en-US" altLang="en-US" dirty="0" smtClean="0"/>
              <a:t> in </a:t>
            </a:r>
            <a:r>
              <a:rPr lang="ro-MO" altLang="en-US" dirty="0" smtClean="0"/>
              <a:t>limita</a:t>
            </a:r>
            <a:r>
              <a:rPr lang="en-US" altLang="en-US" dirty="0" smtClean="0"/>
              <a:t> de </a:t>
            </a:r>
            <a:r>
              <a:rPr lang="en-US" altLang="en-US" dirty="0" err="1" smtClean="0"/>
              <a:t>valori</a:t>
            </a:r>
            <a:r>
              <a:rPr lang="en-US" altLang="en-US" dirty="0" smtClean="0"/>
              <a:t> </a:t>
            </a:r>
            <a:r>
              <a:rPr lang="en-US" altLang="en-US" dirty="0" err="1" smtClean="0"/>
              <a:t>admise</a:t>
            </a:r>
            <a:endParaRPr lang="en-US" altLang="en-US" dirty="0" smtClean="0"/>
          </a:p>
          <a:p>
            <a:pPr lvl="3" eaLnBrk="1" hangingPunct="1"/>
            <a:r>
              <a:rPr lang="en-US" altLang="en-US" dirty="0" err="1" smtClean="0"/>
              <a:t>Valori</a:t>
            </a:r>
            <a:r>
              <a:rPr lang="en-US" altLang="en-US" dirty="0" smtClean="0"/>
              <a:t> care nu </a:t>
            </a:r>
            <a:r>
              <a:rPr lang="en-US" altLang="en-US" dirty="0" err="1" smtClean="0"/>
              <a:t>urmaresc</a:t>
            </a:r>
            <a:r>
              <a:rPr lang="en-US" altLang="en-US" dirty="0" smtClean="0"/>
              <a:t> template-</a:t>
            </a:r>
            <a:r>
              <a:rPr lang="en-US" altLang="en-US" dirty="0" err="1" smtClean="0"/>
              <a:t>urile</a:t>
            </a:r>
            <a:r>
              <a:rPr lang="en-US" altLang="en-US" dirty="0" smtClean="0"/>
              <a:t> </a:t>
            </a:r>
            <a:r>
              <a:rPr lang="en-US" altLang="en-US" dirty="0" err="1" smtClean="0"/>
              <a:t>utilizate</a:t>
            </a:r>
            <a:endParaRPr lang="en-US" altLang="en-US" dirty="0" smtClean="0"/>
          </a:p>
          <a:p>
            <a:pPr lvl="2" eaLnBrk="1" hangingPunct="1"/>
            <a:r>
              <a:rPr lang="en-US" altLang="en-US" b="1" dirty="0" err="1" smtClean="0">
                <a:solidFill>
                  <a:srgbClr val="FF0000"/>
                </a:solidFill>
              </a:rPr>
              <a:t>Validari</a:t>
            </a:r>
            <a:r>
              <a:rPr lang="en-US" altLang="en-US" dirty="0" smtClean="0"/>
              <a:t> </a:t>
            </a:r>
            <a:r>
              <a:rPr lang="en-US" altLang="en-US" b="1" dirty="0" err="1" smtClean="0"/>
              <a:t>structurale</a:t>
            </a:r>
            <a:r>
              <a:rPr lang="en-US" altLang="en-US" dirty="0" smtClean="0"/>
              <a:t> la </a:t>
            </a:r>
            <a:r>
              <a:rPr lang="en-US" altLang="en-US" dirty="0" err="1" smtClean="0"/>
              <a:t>nivel</a:t>
            </a:r>
            <a:r>
              <a:rPr lang="en-US" altLang="en-US" dirty="0" smtClean="0"/>
              <a:t> de </a:t>
            </a:r>
            <a:r>
              <a:rPr lang="en-US" altLang="en-US" b="1" dirty="0" err="1" smtClean="0"/>
              <a:t>tabela</a:t>
            </a:r>
            <a:endParaRPr lang="en-US" altLang="en-US" b="1" dirty="0" smtClean="0"/>
          </a:p>
          <a:p>
            <a:pPr lvl="3" eaLnBrk="1" hangingPunct="1"/>
            <a:r>
              <a:rPr lang="en-US" altLang="en-US" dirty="0" err="1" smtClean="0"/>
              <a:t>Cheile</a:t>
            </a:r>
            <a:r>
              <a:rPr lang="en-US" altLang="en-US" dirty="0" smtClean="0"/>
              <a:t> </a:t>
            </a:r>
            <a:r>
              <a:rPr lang="en-US" altLang="en-US" dirty="0" err="1" smtClean="0"/>
              <a:t>tabelelor</a:t>
            </a:r>
            <a:r>
              <a:rPr lang="en-US" altLang="en-US" dirty="0" smtClean="0"/>
              <a:t> </a:t>
            </a:r>
            <a:r>
              <a:rPr lang="en-US" altLang="en-US" dirty="0" err="1" smtClean="0"/>
              <a:t>sunt</a:t>
            </a:r>
            <a:r>
              <a:rPr lang="en-US" altLang="en-US" dirty="0" smtClean="0"/>
              <a:t> definite </a:t>
            </a:r>
            <a:r>
              <a:rPr lang="en-US" altLang="en-US" dirty="0" err="1" smtClean="0"/>
              <a:t>corect</a:t>
            </a:r>
            <a:endParaRPr lang="en-US" altLang="en-US" dirty="0" smtClean="0"/>
          </a:p>
          <a:p>
            <a:pPr lvl="3" eaLnBrk="1" hangingPunct="1"/>
            <a:r>
              <a:rPr lang="en-US" altLang="en-US" dirty="0" err="1" smtClean="0"/>
              <a:t>Restrictia</a:t>
            </a:r>
            <a:r>
              <a:rPr lang="en-US" altLang="en-US" dirty="0" smtClean="0"/>
              <a:t> de </a:t>
            </a:r>
            <a:r>
              <a:rPr lang="en-US" altLang="en-US" dirty="0" err="1" smtClean="0"/>
              <a:t>integritate</a:t>
            </a:r>
            <a:r>
              <a:rPr lang="en-US" altLang="en-US" dirty="0" smtClean="0"/>
              <a:t> </a:t>
            </a:r>
            <a:r>
              <a:rPr lang="en-US" altLang="en-US" dirty="0" err="1" smtClean="0"/>
              <a:t>este</a:t>
            </a:r>
            <a:r>
              <a:rPr lang="en-US" altLang="en-US" dirty="0" smtClean="0"/>
              <a:t> </a:t>
            </a:r>
            <a:r>
              <a:rPr lang="en-US" altLang="en-US" dirty="0" err="1" smtClean="0"/>
              <a:t>satisfacuta</a:t>
            </a:r>
            <a:endParaRPr lang="en-US" altLang="en-US" dirty="0" smtClean="0"/>
          </a:p>
          <a:p>
            <a:pPr lvl="2" eaLnBrk="1" hangingPunct="1"/>
            <a:r>
              <a:rPr lang="en-US" altLang="en-US" b="1" dirty="0" err="1" smtClean="0"/>
              <a:t>Alte</a:t>
            </a:r>
            <a:r>
              <a:rPr lang="en-US" altLang="en-US" b="1" dirty="0" smtClean="0"/>
              <a:t> </a:t>
            </a:r>
            <a:r>
              <a:rPr lang="en-US" altLang="en-US" b="1" dirty="0" err="1" smtClean="0"/>
              <a:t>validari</a:t>
            </a:r>
            <a:endParaRPr lang="en-US" altLang="en-US" b="1" dirty="0" smtClean="0"/>
          </a:p>
          <a:p>
            <a:pPr lvl="3" eaLnBrk="1" hangingPunct="1"/>
            <a:r>
              <a:rPr lang="en-US" altLang="en-US" b="1" dirty="0" err="1" smtClean="0">
                <a:solidFill>
                  <a:srgbClr val="FF0000"/>
                </a:solidFill>
              </a:rPr>
              <a:t>Validari</a:t>
            </a:r>
            <a:r>
              <a:rPr lang="en-US" altLang="en-US" dirty="0" smtClean="0"/>
              <a:t> ale </a:t>
            </a:r>
            <a:r>
              <a:rPr lang="en-US" altLang="en-US" b="1" dirty="0" err="1" smtClean="0"/>
              <a:t>logicii</a:t>
            </a:r>
            <a:r>
              <a:rPr lang="en-US" altLang="en-US" b="1" dirty="0" smtClean="0"/>
              <a:t> de business</a:t>
            </a:r>
          </a:p>
          <a:p>
            <a:pPr lvl="3" eaLnBrk="1" hangingPunct="1"/>
            <a:endParaRPr lang="en-US" altLang="en-US" dirty="0" smtClean="0"/>
          </a:p>
          <a:p>
            <a:pPr lvl="2" eaLnBrk="1" hangingPunct="1"/>
            <a:endParaRPr lang="en-US" altLang="en-US" dirty="0" smtClean="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eaLnBrk="1" hangingPunct="1"/>
            <a:r>
              <a:rPr lang="en-US" altLang="en-US" smtClean="0"/>
              <a:t>E</a:t>
            </a:r>
            <a:r>
              <a:rPr lang="en-US" altLang="en-US" b="1" smtClean="0"/>
              <a:t>T</a:t>
            </a:r>
            <a:r>
              <a:rPr lang="en-US" altLang="en-US" smtClean="0"/>
              <a:t>L </a:t>
            </a:r>
          </a:p>
        </p:txBody>
      </p:sp>
      <p:sp>
        <p:nvSpPr>
          <p:cNvPr id="96259" name="Rectangle 3"/>
          <p:cNvSpPr>
            <a:spLocks noGrp="1" noChangeArrowheads="1"/>
          </p:cNvSpPr>
          <p:nvPr>
            <p:ph idx="1"/>
          </p:nvPr>
        </p:nvSpPr>
        <p:spPr>
          <a:xfrm>
            <a:off x="107950" y="1584325"/>
            <a:ext cx="8915400" cy="5514975"/>
          </a:xfrm>
        </p:spPr>
        <p:txBody>
          <a:bodyPr/>
          <a:lstStyle/>
          <a:p>
            <a:pPr eaLnBrk="1" hangingPunct="1"/>
            <a:r>
              <a:rPr lang="en-US" altLang="en-US" b="1" dirty="0" err="1" smtClean="0">
                <a:solidFill>
                  <a:srgbClr val="FF0000"/>
                </a:solidFill>
              </a:rPr>
              <a:t>Transformare</a:t>
            </a:r>
            <a:endParaRPr lang="en-US" altLang="en-US" b="1" dirty="0" smtClean="0">
              <a:solidFill>
                <a:srgbClr val="FF0000"/>
              </a:solidFill>
            </a:endParaRPr>
          </a:p>
          <a:p>
            <a:pPr lvl="2" eaLnBrk="1" hangingPunct="1"/>
            <a:r>
              <a:rPr lang="en-US" altLang="en-US" b="1" dirty="0" smtClean="0">
                <a:solidFill>
                  <a:srgbClr val="0000FF"/>
                </a:solidFill>
              </a:rPr>
              <a:t>Motive </a:t>
            </a:r>
            <a:r>
              <a:rPr lang="en-US" altLang="en-US" b="1" dirty="0" err="1" smtClean="0">
                <a:solidFill>
                  <a:srgbClr val="0000FF"/>
                </a:solidFill>
              </a:rPr>
              <a:t>pentru</a:t>
            </a:r>
            <a:r>
              <a:rPr lang="en-US" altLang="en-US" b="1" dirty="0" smtClean="0">
                <a:solidFill>
                  <a:srgbClr val="0000FF"/>
                </a:solidFill>
              </a:rPr>
              <a:t> date “</a:t>
            </a:r>
            <a:r>
              <a:rPr lang="en-US" altLang="en-US" b="1" dirty="0" err="1" smtClean="0">
                <a:solidFill>
                  <a:srgbClr val="0000FF"/>
                </a:solidFill>
              </a:rPr>
              <a:t>murdare</a:t>
            </a:r>
            <a:r>
              <a:rPr lang="en-US" altLang="en-US" b="1" dirty="0" smtClean="0">
                <a:solidFill>
                  <a:srgbClr val="0000FF"/>
                </a:solidFill>
              </a:rPr>
              <a:t>”</a:t>
            </a:r>
          </a:p>
          <a:p>
            <a:pPr lvl="3" eaLnBrk="1" hangingPunct="1"/>
            <a:r>
              <a:rPr lang="en-US" altLang="en-US" dirty="0" err="1" smtClean="0"/>
              <a:t>Prezenta</a:t>
            </a:r>
            <a:r>
              <a:rPr lang="en-US" altLang="en-US" dirty="0" smtClean="0"/>
              <a:t> </a:t>
            </a:r>
            <a:r>
              <a:rPr lang="en-US" altLang="en-US" dirty="0" err="1" smtClean="0"/>
              <a:t>valorilor</a:t>
            </a:r>
            <a:r>
              <a:rPr lang="en-US" altLang="en-US" dirty="0" smtClean="0"/>
              <a:t> “</a:t>
            </a:r>
            <a:r>
              <a:rPr lang="en-US" altLang="en-US" b="1" i="1" dirty="0" smtClean="0"/>
              <a:t>dummy</a:t>
            </a:r>
            <a:r>
              <a:rPr lang="en-US" altLang="en-US" dirty="0" smtClean="0"/>
              <a:t>”</a:t>
            </a:r>
            <a:r>
              <a:rPr lang="ro-MO" altLang="en-US" dirty="0" smtClean="0"/>
              <a:t>/</a:t>
            </a:r>
            <a:r>
              <a:rPr lang="ro-MO" altLang="en-US" b="1" i="1" dirty="0" smtClean="0"/>
              <a:t>fictive</a:t>
            </a:r>
            <a:endParaRPr lang="en-US" altLang="en-US" b="1" i="1" dirty="0" smtClean="0"/>
          </a:p>
          <a:p>
            <a:pPr lvl="3" eaLnBrk="1" hangingPunct="1"/>
            <a:r>
              <a:rPr lang="en-US" altLang="en-US" dirty="0" err="1" smtClean="0"/>
              <a:t>Absenta</a:t>
            </a:r>
            <a:r>
              <a:rPr lang="en-US" altLang="en-US" dirty="0" smtClean="0"/>
              <a:t> </a:t>
            </a:r>
            <a:r>
              <a:rPr lang="en-US" altLang="en-US" dirty="0" err="1" smtClean="0"/>
              <a:t>datelor</a:t>
            </a:r>
            <a:endParaRPr lang="en-US" altLang="en-US" dirty="0" smtClean="0"/>
          </a:p>
          <a:p>
            <a:pPr lvl="3" eaLnBrk="1" hangingPunct="1"/>
            <a:r>
              <a:rPr lang="en-US" altLang="en-US" dirty="0" err="1" smtClean="0"/>
              <a:t>Campuri</a:t>
            </a:r>
            <a:r>
              <a:rPr lang="en-US" altLang="en-US" dirty="0" smtClean="0"/>
              <a:t> </a:t>
            </a:r>
            <a:r>
              <a:rPr lang="en-US" altLang="en-US" dirty="0" err="1" smtClean="0"/>
              <a:t>utilizate</a:t>
            </a:r>
            <a:r>
              <a:rPr lang="en-US" altLang="en-US" dirty="0" smtClean="0"/>
              <a:t> in </a:t>
            </a:r>
            <a:r>
              <a:rPr lang="en-US" altLang="en-US" dirty="0" err="1" smtClean="0"/>
              <a:t>mai</a:t>
            </a:r>
            <a:r>
              <a:rPr lang="en-US" altLang="en-US" dirty="0" smtClean="0"/>
              <a:t> </a:t>
            </a:r>
            <a:r>
              <a:rPr lang="en-US" altLang="en-US" dirty="0" err="1" smtClean="0"/>
              <a:t>multe</a:t>
            </a:r>
            <a:r>
              <a:rPr lang="en-US" altLang="en-US" dirty="0" smtClean="0"/>
              <a:t> </a:t>
            </a:r>
            <a:r>
              <a:rPr lang="en-US" altLang="en-US" dirty="0" err="1" smtClean="0"/>
              <a:t>scopuri</a:t>
            </a:r>
            <a:endParaRPr lang="en-US" altLang="en-US" dirty="0" smtClean="0"/>
          </a:p>
          <a:p>
            <a:pPr lvl="3" eaLnBrk="1" hangingPunct="1"/>
            <a:r>
              <a:rPr lang="en-US" altLang="en-US" dirty="0" smtClean="0"/>
              <a:t>Date </a:t>
            </a:r>
            <a:r>
              <a:rPr lang="en-US" altLang="en-US" dirty="0" err="1" smtClean="0"/>
              <a:t>criptate</a:t>
            </a:r>
            <a:endParaRPr lang="en-US" altLang="en-US" dirty="0" smtClean="0"/>
          </a:p>
          <a:p>
            <a:pPr lvl="3" eaLnBrk="1" hangingPunct="1"/>
            <a:r>
              <a:rPr lang="en-US" altLang="en-US" dirty="0" smtClean="0"/>
              <a:t>Date </a:t>
            </a:r>
            <a:r>
              <a:rPr lang="en-US" altLang="en-US" dirty="0" err="1" smtClean="0"/>
              <a:t>contradictorii</a:t>
            </a:r>
            <a:endParaRPr lang="en-US" altLang="en-US" dirty="0" smtClean="0"/>
          </a:p>
          <a:p>
            <a:pPr lvl="3" eaLnBrk="1" hangingPunct="1"/>
            <a:r>
              <a:rPr lang="en-US" altLang="en-US" dirty="0" err="1" smtClean="0"/>
              <a:t>Utilizarea</a:t>
            </a:r>
            <a:r>
              <a:rPr lang="en-US" altLang="en-US" dirty="0" smtClean="0"/>
              <a:t> </a:t>
            </a:r>
            <a:r>
              <a:rPr lang="en-US" altLang="en-US" dirty="0" err="1" smtClean="0"/>
              <a:t>gresita</a:t>
            </a:r>
            <a:r>
              <a:rPr lang="en-US" altLang="en-US" dirty="0" smtClean="0"/>
              <a:t> a </a:t>
            </a:r>
            <a:r>
              <a:rPr lang="en-US" altLang="en-US" dirty="0" err="1" smtClean="0"/>
              <a:t>anumitor</a:t>
            </a:r>
            <a:r>
              <a:rPr lang="en-US" altLang="en-US" dirty="0" smtClean="0"/>
              <a:t> </a:t>
            </a:r>
            <a:r>
              <a:rPr lang="en-US" altLang="en-US" dirty="0" err="1" smtClean="0"/>
              <a:t>campuri</a:t>
            </a:r>
            <a:r>
              <a:rPr lang="en-US" altLang="en-US" dirty="0" smtClean="0"/>
              <a:t> in </a:t>
            </a:r>
            <a:r>
              <a:rPr lang="en-US" altLang="en-US" dirty="0" err="1" smtClean="0"/>
              <a:t>sistemele</a:t>
            </a:r>
            <a:r>
              <a:rPr lang="en-US" altLang="en-US" dirty="0" smtClean="0"/>
              <a:t> </a:t>
            </a:r>
            <a:r>
              <a:rPr lang="en-US" altLang="en-US" dirty="0" err="1" smtClean="0"/>
              <a:t>sursa</a:t>
            </a:r>
            <a:r>
              <a:rPr lang="en-US" altLang="en-US" dirty="0" smtClean="0"/>
              <a:t> (</a:t>
            </a:r>
            <a:r>
              <a:rPr lang="en-US" altLang="en-US" dirty="0" err="1" smtClean="0"/>
              <a:t>vezi</a:t>
            </a:r>
            <a:r>
              <a:rPr lang="en-US" altLang="en-US" dirty="0" smtClean="0"/>
              <a:t> </a:t>
            </a:r>
            <a:r>
              <a:rPr lang="en-US" altLang="en-US" dirty="0" err="1" smtClean="0"/>
              <a:t>campuri</a:t>
            </a:r>
            <a:r>
              <a:rPr lang="en-US" altLang="en-US" dirty="0" smtClean="0"/>
              <a:t> de tip </a:t>
            </a:r>
            <a:r>
              <a:rPr lang="en-US" altLang="en-US" dirty="0" err="1" smtClean="0"/>
              <a:t>adresa</a:t>
            </a:r>
            <a:r>
              <a:rPr lang="en-US" altLang="en-US" dirty="0" smtClean="0"/>
              <a:t>)</a:t>
            </a:r>
          </a:p>
          <a:p>
            <a:pPr lvl="3" eaLnBrk="1" hangingPunct="1"/>
            <a:r>
              <a:rPr lang="en-US" altLang="en-US" dirty="0" err="1" smtClean="0"/>
              <a:t>Violarea</a:t>
            </a:r>
            <a:r>
              <a:rPr lang="en-US" altLang="en-US" dirty="0" smtClean="0"/>
              <a:t> </a:t>
            </a:r>
            <a:r>
              <a:rPr lang="en-US" altLang="en-US" dirty="0" err="1" smtClean="0"/>
              <a:t>regulilor</a:t>
            </a:r>
            <a:r>
              <a:rPr lang="en-US" altLang="en-US" dirty="0" smtClean="0"/>
              <a:t> de business</a:t>
            </a:r>
          </a:p>
          <a:p>
            <a:pPr lvl="3" eaLnBrk="1" hangingPunct="1"/>
            <a:r>
              <a:rPr lang="en-US" altLang="en-US" dirty="0" err="1" smtClean="0"/>
              <a:t>Reutilizarea</a:t>
            </a:r>
            <a:r>
              <a:rPr lang="en-US" altLang="en-US" dirty="0" smtClean="0"/>
              <a:t> </a:t>
            </a:r>
            <a:r>
              <a:rPr lang="en-US" altLang="en-US" dirty="0" err="1" smtClean="0"/>
              <a:t>cheilor</a:t>
            </a:r>
            <a:r>
              <a:rPr lang="en-US" altLang="en-US" dirty="0" smtClean="0"/>
              <a:t> </a:t>
            </a:r>
            <a:r>
              <a:rPr lang="en-US" altLang="en-US" dirty="0" err="1" smtClean="0"/>
              <a:t>primare</a:t>
            </a:r>
            <a:endParaRPr lang="en-US" altLang="en-US" dirty="0" smtClean="0"/>
          </a:p>
          <a:p>
            <a:pPr lvl="3" eaLnBrk="1" hangingPunct="1"/>
            <a:r>
              <a:rPr lang="en-US" altLang="en-US" dirty="0" err="1" smtClean="0"/>
              <a:t>Utilizarea</a:t>
            </a:r>
            <a:r>
              <a:rPr lang="en-US" altLang="en-US" dirty="0" smtClean="0"/>
              <a:t> </a:t>
            </a:r>
            <a:r>
              <a:rPr lang="en-US" altLang="en-US" dirty="0" err="1" smtClean="0"/>
              <a:t>identificatorilor</a:t>
            </a:r>
            <a:r>
              <a:rPr lang="en-US" altLang="en-US" dirty="0" smtClean="0"/>
              <a:t> non-</a:t>
            </a:r>
            <a:r>
              <a:rPr lang="en-US" altLang="en-US" dirty="0" err="1" smtClean="0"/>
              <a:t>unici</a:t>
            </a:r>
            <a:endParaRPr lang="en-US" altLang="en-US" dirty="0" smtClean="0"/>
          </a:p>
          <a:p>
            <a:pPr lvl="3" eaLnBrk="1" hangingPunct="1"/>
            <a:r>
              <a:rPr lang="en-US" altLang="en-US" dirty="0" err="1" smtClean="0"/>
              <a:t>Probleme</a:t>
            </a:r>
            <a:r>
              <a:rPr lang="en-US" altLang="en-US" dirty="0" smtClean="0"/>
              <a:t> la </a:t>
            </a:r>
            <a:r>
              <a:rPr lang="en-US" altLang="en-US" dirty="0" err="1" smtClean="0"/>
              <a:t>integrarea</a:t>
            </a:r>
            <a:r>
              <a:rPr lang="en-US" altLang="en-US" dirty="0" smtClean="0"/>
              <a:t> </a:t>
            </a:r>
            <a:r>
              <a:rPr lang="en-US" altLang="en-US" dirty="0" err="1" smtClean="0"/>
              <a:t>datelor</a:t>
            </a:r>
            <a:endParaRPr lang="en-US" altLang="en-US" dirty="0" smtClean="0"/>
          </a:p>
          <a:p>
            <a:pPr lvl="3" eaLnBrk="1" hangingPunct="1"/>
            <a:endParaRPr lang="en-US" altLang="en-US" dirty="0" smtClean="0"/>
          </a:p>
          <a:p>
            <a:pPr lvl="2" eaLnBrk="1" hangingPunct="1"/>
            <a:endParaRPr lang="en-US" altLang="en-US" dirty="0" smtClean="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eaLnBrk="1" hangingPunct="1"/>
            <a:r>
              <a:rPr lang="en-US" altLang="en-US" smtClean="0"/>
              <a:t>E</a:t>
            </a:r>
            <a:r>
              <a:rPr lang="en-US" altLang="en-US" b="1" smtClean="0"/>
              <a:t>T</a:t>
            </a:r>
            <a:r>
              <a:rPr lang="en-US" altLang="en-US" smtClean="0"/>
              <a:t>L </a:t>
            </a:r>
          </a:p>
        </p:txBody>
      </p:sp>
      <p:sp>
        <p:nvSpPr>
          <p:cNvPr id="13315" name="Rectangle 3"/>
          <p:cNvSpPr>
            <a:spLocks noGrp="1" noChangeArrowheads="1"/>
          </p:cNvSpPr>
          <p:nvPr>
            <p:ph idx="1"/>
          </p:nvPr>
        </p:nvSpPr>
        <p:spPr>
          <a:xfrm>
            <a:off x="107950" y="1584325"/>
            <a:ext cx="8915400" cy="5146675"/>
          </a:xfrm>
        </p:spPr>
        <p:txBody>
          <a:bodyPr/>
          <a:lstStyle/>
          <a:p>
            <a:pPr eaLnBrk="1" hangingPunct="1">
              <a:defRPr/>
            </a:pPr>
            <a:r>
              <a:rPr lang="en-US" altLang="en-US" b="1" dirty="0" err="1" smtClean="0">
                <a:solidFill>
                  <a:srgbClr val="FF0000"/>
                </a:solidFill>
              </a:rPr>
              <a:t>Transformare</a:t>
            </a:r>
            <a:endParaRPr lang="en-US" altLang="en-US" b="1" dirty="0" smtClean="0">
              <a:solidFill>
                <a:srgbClr val="FF0000"/>
              </a:solidFill>
            </a:endParaRPr>
          </a:p>
          <a:p>
            <a:pPr lvl="2" eaLnBrk="1" hangingPunct="1">
              <a:defRPr/>
            </a:pPr>
            <a:r>
              <a:rPr lang="en-US" altLang="en-US" b="1" dirty="0" err="1" smtClean="0">
                <a:solidFill>
                  <a:srgbClr val="0000FF"/>
                </a:solidFill>
              </a:rPr>
              <a:t>Curatarea</a:t>
            </a:r>
            <a:r>
              <a:rPr lang="en-US" altLang="en-US" b="1" dirty="0" smtClean="0">
                <a:solidFill>
                  <a:srgbClr val="0000FF"/>
                </a:solidFill>
              </a:rPr>
              <a:t> </a:t>
            </a:r>
            <a:r>
              <a:rPr lang="en-US" altLang="en-US" b="1" dirty="0" err="1" smtClean="0">
                <a:solidFill>
                  <a:srgbClr val="0000FF"/>
                </a:solidFill>
              </a:rPr>
              <a:t>datelor</a:t>
            </a:r>
            <a:endParaRPr lang="en-US" altLang="en-US" b="1" dirty="0" smtClean="0">
              <a:solidFill>
                <a:srgbClr val="0000FF"/>
              </a:solidFill>
            </a:endParaRPr>
          </a:p>
          <a:p>
            <a:pPr lvl="3" eaLnBrk="1" hangingPunct="1">
              <a:defRPr/>
            </a:pPr>
            <a:r>
              <a:rPr lang="en-US" altLang="en-US" b="1" dirty="0" smtClean="0"/>
              <a:t>Parsing</a:t>
            </a:r>
            <a:r>
              <a:rPr lang="en-US" altLang="en-US" dirty="0" smtClean="0"/>
              <a:t>	</a:t>
            </a:r>
          </a:p>
          <a:p>
            <a:pPr lvl="4" eaLnBrk="1" hangingPunct="1">
              <a:defRPr/>
            </a:pPr>
            <a:r>
              <a:rPr lang="en-US" altLang="en-US" dirty="0" err="1" smtClean="0"/>
              <a:t>Identificarea</a:t>
            </a:r>
            <a:r>
              <a:rPr lang="en-US" altLang="en-US" dirty="0" smtClean="0"/>
              <a:t> </a:t>
            </a:r>
            <a:r>
              <a:rPr lang="en-US" altLang="en-US" dirty="0" err="1" smtClean="0"/>
              <a:t>campurilor</a:t>
            </a:r>
            <a:r>
              <a:rPr lang="en-US" altLang="en-US" dirty="0" smtClean="0"/>
              <a:t> </a:t>
            </a:r>
            <a:r>
              <a:rPr lang="en-US" altLang="en-US" dirty="0" err="1" smtClean="0"/>
              <a:t>individuale</a:t>
            </a:r>
            <a:r>
              <a:rPr lang="en-US" altLang="en-US" dirty="0" smtClean="0"/>
              <a:t> in </a:t>
            </a:r>
            <a:r>
              <a:rPr lang="en-US" altLang="en-US" dirty="0" err="1" smtClean="0"/>
              <a:t>cadrul</a:t>
            </a:r>
            <a:r>
              <a:rPr lang="en-US" altLang="en-US" dirty="0" smtClean="0"/>
              <a:t> </a:t>
            </a:r>
            <a:r>
              <a:rPr lang="en-US" altLang="en-US" dirty="0" err="1" smtClean="0"/>
              <a:t>surselor</a:t>
            </a:r>
            <a:r>
              <a:rPr lang="en-US" altLang="en-US" dirty="0" smtClean="0"/>
              <a:t> de date </a:t>
            </a:r>
            <a:r>
              <a:rPr lang="en-US" altLang="en-US" dirty="0" err="1" smtClean="0"/>
              <a:t>si</a:t>
            </a:r>
            <a:r>
              <a:rPr lang="en-US" altLang="en-US" dirty="0" smtClean="0"/>
              <a:t> </a:t>
            </a:r>
            <a:r>
              <a:rPr lang="en-US" altLang="en-US" dirty="0" err="1" smtClean="0"/>
              <a:t>izolarea</a:t>
            </a:r>
            <a:r>
              <a:rPr lang="en-US" altLang="en-US" dirty="0" smtClean="0"/>
              <a:t> </a:t>
            </a:r>
            <a:r>
              <a:rPr lang="en-US" altLang="en-US" dirty="0" err="1" smtClean="0"/>
              <a:t>acestora</a:t>
            </a:r>
            <a:r>
              <a:rPr lang="en-US" altLang="en-US" dirty="0" smtClean="0"/>
              <a:t> in </a:t>
            </a:r>
            <a:r>
              <a:rPr lang="en-US" altLang="en-US" dirty="0" err="1" smtClean="0"/>
              <a:t>cadrul</a:t>
            </a:r>
            <a:r>
              <a:rPr lang="en-US" altLang="en-US" dirty="0" smtClean="0"/>
              <a:t> </a:t>
            </a:r>
            <a:r>
              <a:rPr lang="en-US" altLang="en-US" dirty="0" err="1" smtClean="0"/>
              <a:t>destinatiei</a:t>
            </a:r>
            <a:r>
              <a:rPr lang="en-US" altLang="en-US" dirty="0" smtClean="0"/>
              <a:t>. </a:t>
            </a:r>
            <a:r>
              <a:rPr lang="en-US" altLang="en-US" dirty="0" err="1" smtClean="0"/>
              <a:t>Exemplu</a:t>
            </a:r>
            <a:r>
              <a:rPr lang="en-US" altLang="en-US" dirty="0" smtClean="0"/>
              <a:t>: </a:t>
            </a:r>
            <a:r>
              <a:rPr lang="en-US" altLang="en-US" dirty="0" err="1" smtClean="0"/>
              <a:t>campuri</a:t>
            </a:r>
            <a:r>
              <a:rPr lang="en-US" altLang="en-US" dirty="0" smtClean="0"/>
              <a:t> de tip </a:t>
            </a:r>
            <a:r>
              <a:rPr lang="en-US" altLang="en-US" u="sng" dirty="0" err="1" smtClean="0"/>
              <a:t>adresa</a:t>
            </a:r>
            <a:endParaRPr lang="en-US" altLang="en-US" u="sng" dirty="0" smtClean="0"/>
          </a:p>
          <a:p>
            <a:pPr lvl="3" eaLnBrk="1" hangingPunct="1">
              <a:defRPr/>
            </a:pPr>
            <a:r>
              <a:rPr lang="en-US" altLang="en-US" b="1" dirty="0" err="1" smtClean="0"/>
              <a:t>Corectie</a:t>
            </a:r>
            <a:endParaRPr lang="en-US" altLang="en-US" b="1" dirty="0" smtClean="0"/>
          </a:p>
          <a:p>
            <a:pPr lvl="4" eaLnBrk="1" hangingPunct="1">
              <a:defRPr/>
            </a:pPr>
            <a:r>
              <a:rPr lang="en-US" altLang="en-US" dirty="0" err="1" smtClean="0"/>
              <a:t>Faza</a:t>
            </a:r>
            <a:r>
              <a:rPr lang="en-US" altLang="en-US" dirty="0" smtClean="0"/>
              <a:t> in care </a:t>
            </a:r>
            <a:r>
              <a:rPr lang="en-US" altLang="en-US" dirty="0" err="1" smtClean="0"/>
              <a:t>eventualele</a:t>
            </a:r>
            <a:r>
              <a:rPr lang="en-US" altLang="en-US" dirty="0" smtClean="0"/>
              <a:t> </a:t>
            </a:r>
            <a:r>
              <a:rPr lang="en-US" altLang="en-US" dirty="0" err="1" smtClean="0"/>
              <a:t>anomalii</a:t>
            </a:r>
            <a:r>
              <a:rPr lang="en-US" altLang="en-US" dirty="0" smtClean="0"/>
              <a:t> </a:t>
            </a:r>
            <a:r>
              <a:rPr lang="en-US" altLang="en-US" dirty="0" err="1" smtClean="0"/>
              <a:t>sunt</a:t>
            </a:r>
            <a:r>
              <a:rPr lang="en-US" altLang="en-US" dirty="0" smtClean="0"/>
              <a:t> eliminate </a:t>
            </a:r>
            <a:r>
              <a:rPr lang="en-US" altLang="en-US" dirty="0" err="1" smtClean="0"/>
              <a:t>prin</a:t>
            </a:r>
            <a:r>
              <a:rPr lang="en-US" altLang="en-US" dirty="0" smtClean="0"/>
              <a:t> </a:t>
            </a:r>
            <a:r>
              <a:rPr lang="en-US" altLang="en-US" dirty="0" err="1" smtClean="0"/>
              <a:t>utilizarea</a:t>
            </a:r>
            <a:r>
              <a:rPr lang="en-US" altLang="en-US" dirty="0" smtClean="0"/>
              <a:t> </a:t>
            </a:r>
            <a:r>
              <a:rPr lang="en-US" altLang="en-US" dirty="0" err="1" smtClean="0"/>
              <a:t>algoritmilor</a:t>
            </a:r>
            <a:r>
              <a:rPr lang="en-US" altLang="en-US" dirty="0" smtClean="0"/>
              <a:t> </a:t>
            </a:r>
            <a:r>
              <a:rPr lang="en-US" altLang="en-US" dirty="0" err="1" smtClean="0"/>
              <a:t>complecsi</a:t>
            </a:r>
            <a:r>
              <a:rPr lang="en-US" altLang="en-US" dirty="0" smtClean="0"/>
              <a:t> </a:t>
            </a:r>
            <a:r>
              <a:rPr lang="en-US" altLang="en-US" dirty="0" err="1" smtClean="0"/>
              <a:t>sau</a:t>
            </a:r>
            <a:r>
              <a:rPr lang="en-US" altLang="en-US" dirty="0" smtClean="0"/>
              <a:t> a </a:t>
            </a:r>
            <a:r>
              <a:rPr lang="en-US" altLang="en-US" dirty="0" err="1" smtClean="0"/>
              <a:t>altor</a:t>
            </a:r>
            <a:r>
              <a:rPr lang="en-US" altLang="en-US" dirty="0" smtClean="0"/>
              <a:t> </a:t>
            </a:r>
            <a:r>
              <a:rPr lang="en-US" altLang="en-US" dirty="0" err="1" smtClean="0"/>
              <a:t>surse</a:t>
            </a:r>
            <a:r>
              <a:rPr lang="en-US" altLang="en-US" dirty="0" smtClean="0"/>
              <a:t> de date. </a:t>
            </a:r>
            <a:r>
              <a:rPr lang="en-US" altLang="en-US" dirty="0" err="1" smtClean="0"/>
              <a:t>Exemplu</a:t>
            </a:r>
            <a:r>
              <a:rPr lang="en-US" altLang="en-US" dirty="0" smtClean="0"/>
              <a:t>, </a:t>
            </a:r>
            <a:r>
              <a:rPr lang="en-US" altLang="en-US" dirty="0" err="1" smtClean="0"/>
              <a:t>determinare</a:t>
            </a:r>
            <a:r>
              <a:rPr lang="en-US" altLang="en-US" dirty="0" smtClean="0"/>
              <a:t> </a:t>
            </a:r>
            <a:r>
              <a:rPr lang="en-US" altLang="en-US" u="sng" dirty="0" smtClean="0"/>
              <a:t>cod postal </a:t>
            </a:r>
          </a:p>
          <a:p>
            <a:pPr lvl="3" eaLnBrk="1" hangingPunct="1">
              <a:defRPr/>
            </a:pPr>
            <a:r>
              <a:rPr lang="en-US" altLang="en-US" b="1" dirty="0" err="1" smtClean="0"/>
              <a:t>Standardizare</a:t>
            </a:r>
            <a:endParaRPr lang="en-US" altLang="en-US" b="1" dirty="0" smtClean="0"/>
          </a:p>
          <a:p>
            <a:pPr lvl="4" eaLnBrk="1" hangingPunct="1">
              <a:defRPr/>
            </a:pPr>
            <a:r>
              <a:rPr lang="en-US" altLang="en-US" dirty="0" err="1" smtClean="0"/>
              <a:t>Faza</a:t>
            </a:r>
            <a:r>
              <a:rPr lang="en-US" altLang="en-US" dirty="0" smtClean="0"/>
              <a:t> in care </a:t>
            </a:r>
            <a:r>
              <a:rPr lang="en-US" altLang="en-US" dirty="0" err="1" smtClean="0"/>
              <a:t>datele</a:t>
            </a:r>
            <a:r>
              <a:rPr lang="en-US" altLang="en-US" dirty="0" smtClean="0"/>
              <a:t> </a:t>
            </a:r>
            <a:r>
              <a:rPr lang="en-US" altLang="en-US" dirty="0" err="1" smtClean="0"/>
              <a:t>sunt</a:t>
            </a:r>
            <a:r>
              <a:rPr lang="en-US" altLang="en-US" dirty="0" smtClean="0"/>
              <a:t> </a:t>
            </a:r>
            <a:r>
              <a:rPr lang="en-US" altLang="en-US" dirty="0" err="1" smtClean="0"/>
              <a:t>stocate</a:t>
            </a:r>
            <a:r>
              <a:rPr lang="en-US" altLang="en-US" dirty="0" smtClean="0"/>
              <a:t> </a:t>
            </a:r>
            <a:r>
              <a:rPr lang="en-US" altLang="en-US" dirty="0" err="1" smtClean="0"/>
              <a:t>intr</a:t>
            </a:r>
            <a:r>
              <a:rPr lang="en-US" altLang="en-US" dirty="0" smtClean="0"/>
              <a:t>-o forma </a:t>
            </a:r>
            <a:r>
              <a:rPr lang="en-US" altLang="en-US" dirty="0" err="1" smtClean="0"/>
              <a:t>unica</a:t>
            </a:r>
            <a:r>
              <a:rPr lang="en-US" altLang="en-US" dirty="0" smtClean="0"/>
              <a:t>, </a:t>
            </a:r>
            <a:r>
              <a:rPr lang="en-US" altLang="en-US" dirty="0" err="1" smtClean="0"/>
              <a:t>preferata</a:t>
            </a:r>
            <a:r>
              <a:rPr lang="en-US" altLang="en-US" dirty="0" smtClean="0"/>
              <a:t>, </a:t>
            </a:r>
            <a:r>
              <a:rPr lang="en-US" altLang="en-US" dirty="0" err="1" smtClean="0"/>
              <a:t>aplicand</a:t>
            </a:r>
            <a:r>
              <a:rPr lang="en-US" altLang="en-US" dirty="0" smtClean="0"/>
              <a:t> o </a:t>
            </a:r>
            <a:r>
              <a:rPr lang="en-US" altLang="en-US" dirty="0" err="1" smtClean="0"/>
              <a:t>multitudine</a:t>
            </a:r>
            <a:r>
              <a:rPr lang="en-US" altLang="en-US" dirty="0" smtClean="0"/>
              <a:t> de </a:t>
            </a:r>
            <a:r>
              <a:rPr lang="en-US" altLang="en-US" dirty="0" err="1" smtClean="0"/>
              <a:t>reguli</a:t>
            </a:r>
            <a:endParaRPr lang="en-US" altLang="en-US" dirty="0" smtClean="0"/>
          </a:p>
          <a:p>
            <a:pPr marL="1331913" lvl="3" indent="0" eaLnBrk="1" hangingPunct="1">
              <a:buFont typeface="Wingdings 2" pitchFamily="18" charset="2"/>
              <a:buNone/>
              <a:defRPr/>
            </a:pPr>
            <a:endParaRPr lang="en-US" altLang="en-US" dirty="0" smtClean="0"/>
          </a:p>
          <a:p>
            <a:pPr lvl="2" eaLnBrk="1" hangingPunct="1">
              <a:defRPr/>
            </a:pPr>
            <a:endParaRPr lang="en-US" altLang="en-US" dirty="0" smtClean="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eaLnBrk="1" hangingPunct="1"/>
            <a:r>
              <a:rPr lang="en-US" altLang="en-US" smtClean="0"/>
              <a:t>E</a:t>
            </a:r>
            <a:r>
              <a:rPr lang="en-US" altLang="en-US" b="1" smtClean="0"/>
              <a:t>T</a:t>
            </a:r>
            <a:r>
              <a:rPr lang="en-US" altLang="en-US" smtClean="0"/>
              <a:t>L </a:t>
            </a:r>
          </a:p>
        </p:txBody>
      </p:sp>
      <p:sp>
        <p:nvSpPr>
          <p:cNvPr id="100355" name="Rectangle 3"/>
          <p:cNvSpPr>
            <a:spLocks noGrp="1" noChangeArrowheads="1"/>
          </p:cNvSpPr>
          <p:nvPr>
            <p:ph idx="1"/>
          </p:nvPr>
        </p:nvSpPr>
        <p:spPr>
          <a:xfrm>
            <a:off x="107950" y="1584325"/>
            <a:ext cx="8915400" cy="3921125"/>
          </a:xfrm>
        </p:spPr>
        <p:txBody>
          <a:bodyPr/>
          <a:lstStyle/>
          <a:p>
            <a:pPr eaLnBrk="1" hangingPunct="1"/>
            <a:r>
              <a:rPr lang="en-US" altLang="en-US" b="1" dirty="0" err="1" smtClean="0">
                <a:solidFill>
                  <a:srgbClr val="FF0000"/>
                </a:solidFill>
              </a:rPr>
              <a:t>Transformare</a:t>
            </a:r>
            <a:endParaRPr lang="en-US" altLang="en-US" b="1" dirty="0" smtClean="0">
              <a:solidFill>
                <a:srgbClr val="FF0000"/>
              </a:solidFill>
            </a:endParaRPr>
          </a:p>
          <a:p>
            <a:pPr lvl="2" eaLnBrk="1" hangingPunct="1"/>
            <a:r>
              <a:rPr lang="en-US" altLang="en-US" dirty="0" err="1" smtClean="0"/>
              <a:t>Curatarea</a:t>
            </a:r>
            <a:r>
              <a:rPr lang="en-US" altLang="en-US" dirty="0" smtClean="0"/>
              <a:t> </a:t>
            </a:r>
            <a:r>
              <a:rPr lang="en-US" altLang="en-US" dirty="0" err="1" smtClean="0"/>
              <a:t>datelor</a:t>
            </a:r>
            <a:endParaRPr lang="en-US" altLang="en-US" dirty="0" smtClean="0"/>
          </a:p>
          <a:p>
            <a:pPr lvl="3" eaLnBrk="1" hangingPunct="1"/>
            <a:r>
              <a:rPr lang="en-US" altLang="en-US" b="1" dirty="0" err="1" smtClean="0"/>
              <a:t>Potrivire</a:t>
            </a:r>
            <a:r>
              <a:rPr lang="en-US" altLang="en-US" b="1" dirty="0" smtClean="0"/>
              <a:t>/ </a:t>
            </a:r>
            <a:r>
              <a:rPr lang="en-US" altLang="en-US" b="1" dirty="0" err="1" smtClean="0"/>
              <a:t>deduplicare</a:t>
            </a:r>
            <a:endParaRPr lang="en-US" altLang="en-US" b="1" dirty="0" smtClean="0"/>
          </a:p>
          <a:p>
            <a:pPr lvl="4" eaLnBrk="1" hangingPunct="1"/>
            <a:r>
              <a:rPr lang="en-US" altLang="en-US" dirty="0" err="1" smtClean="0"/>
              <a:t>Pasul</a:t>
            </a:r>
            <a:r>
              <a:rPr lang="en-US" altLang="en-US" dirty="0" smtClean="0"/>
              <a:t> de </a:t>
            </a:r>
            <a:r>
              <a:rPr lang="en-US" altLang="en-US" dirty="0" err="1" smtClean="0"/>
              <a:t>cautare</a:t>
            </a:r>
            <a:r>
              <a:rPr lang="en-US" altLang="en-US" dirty="0" smtClean="0"/>
              <a:t> </a:t>
            </a:r>
            <a:r>
              <a:rPr lang="en-US" altLang="en-US" dirty="0" err="1" smtClean="0"/>
              <a:t>si</a:t>
            </a:r>
            <a:r>
              <a:rPr lang="en-US" altLang="en-US" dirty="0" smtClean="0"/>
              <a:t> </a:t>
            </a:r>
            <a:r>
              <a:rPr lang="en-US" altLang="en-US" b="1" dirty="0" err="1" smtClean="0"/>
              <a:t>imperechere</a:t>
            </a:r>
            <a:r>
              <a:rPr lang="en-US" altLang="en-US" dirty="0" smtClean="0"/>
              <a:t> a </a:t>
            </a:r>
            <a:r>
              <a:rPr lang="en-US" altLang="en-US" dirty="0" err="1" smtClean="0"/>
              <a:t>inregistrarilor</a:t>
            </a:r>
            <a:r>
              <a:rPr lang="en-US" altLang="en-US" dirty="0" smtClean="0"/>
              <a:t> care </a:t>
            </a:r>
            <a:r>
              <a:rPr lang="en-US" altLang="en-US" dirty="0" err="1" smtClean="0"/>
              <a:t>vizeaza</a:t>
            </a:r>
            <a:r>
              <a:rPr lang="en-US" altLang="en-US" dirty="0" smtClean="0"/>
              <a:t> o </a:t>
            </a:r>
            <a:r>
              <a:rPr lang="en-US" altLang="en-US" dirty="0" err="1" smtClean="0"/>
              <a:t>aceeasi</a:t>
            </a:r>
            <a:r>
              <a:rPr lang="en-US" altLang="en-US" dirty="0" smtClean="0"/>
              <a:t> </a:t>
            </a:r>
            <a:r>
              <a:rPr lang="en-US" altLang="en-US" dirty="0" err="1" smtClean="0"/>
              <a:t>entitate</a:t>
            </a:r>
            <a:r>
              <a:rPr lang="en-US" altLang="en-US" dirty="0" smtClean="0"/>
              <a:t> </a:t>
            </a:r>
            <a:r>
              <a:rPr lang="en-US" altLang="en-US" dirty="0" err="1" smtClean="0"/>
              <a:t>fizica</a:t>
            </a:r>
            <a:r>
              <a:rPr lang="en-US" altLang="en-US" dirty="0" smtClean="0"/>
              <a:t> in </a:t>
            </a:r>
            <a:r>
              <a:rPr lang="en-US" altLang="en-US" dirty="0" err="1" smtClean="0"/>
              <a:t>scopul</a:t>
            </a:r>
            <a:r>
              <a:rPr lang="en-US" altLang="en-US" dirty="0" smtClean="0"/>
              <a:t> </a:t>
            </a:r>
            <a:r>
              <a:rPr lang="en-US" altLang="en-US" b="1" dirty="0" err="1" smtClean="0"/>
              <a:t>eliminarii</a:t>
            </a:r>
            <a:r>
              <a:rPr lang="en-US" altLang="en-US" b="1" dirty="0" smtClean="0"/>
              <a:t> </a:t>
            </a:r>
            <a:r>
              <a:rPr lang="en-US" altLang="en-US" b="1" dirty="0" err="1" smtClean="0"/>
              <a:t>duplicatelor</a:t>
            </a:r>
            <a:r>
              <a:rPr lang="en-US" altLang="en-US" dirty="0" smtClean="0"/>
              <a:t>. </a:t>
            </a:r>
            <a:r>
              <a:rPr lang="en-US" altLang="en-US" b="1" i="1" dirty="0" err="1" smtClean="0">
                <a:solidFill>
                  <a:srgbClr val="FF0000"/>
                </a:solidFill>
              </a:rPr>
              <a:t>Exemplu</a:t>
            </a:r>
            <a:r>
              <a:rPr lang="en-US" altLang="en-US" b="1" i="1" dirty="0" smtClean="0">
                <a:solidFill>
                  <a:srgbClr val="FF0000"/>
                </a:solidFill>
              </a:rPr>
              <a:t>: </a:t>
            </a:r>
            <a:r>
              <a:rPr lang="en-US" altLang="en-US" dirty="0" err="1" smtClean="0"/>
              <a:t>cautare</a:t>
            </a:r>
            <a:r>
              <a:rPr lang="en-US" altLang="en-US" dirty="0" smtClean="0"/>
              <a:t>, </a:t>
            </a:r>
            <a:r>
              <a:rPr lang="en-US" altLang="en-US" dirty="0" err="1" smtClean="0"/>
              <a:t>identificare</a:t>
            </a:r>
            <a:r>
              <a:rPr lang="en-US" altLang="en-US" dirty="0" smtClean="0"/>
              <a:t> </a:t>
            </a:r>
            <a:r>
              <a:rPr lang="en-US" altLang="en-US" dirty="0" err="1" smtClean="0"/>
              <a:t>si</a:t>
            </a:r>
            <a:r>
              <a:rPr lang="en-US" altLang="en-US" dirty="0" smtClean="0"/>
              <a:t> </a:t>
            </a:r>
            <a:r>
              <a:rPr lang="en-US" altLang="en-US" dirty="0" err="1" smtClean="0"/>
              <a:t>imperechere</a:t>
            </a:r>
            <a:r>
              <a:rPr lang="en-US" altLang="en-US" dirty="0" smtClean="0"/>
              <a:t> </a:t>
            </a:r>
            <a:r>
              <a:rPr lang="en-US" altLang="en-US" dirty="0" err="1" smtClean="0"/>
              <a:t>inregistrari</a:t>
            </a:r>
            <a:r>
              <a:rPr lang="en-US" altLang="en-US" dirty="0" smtClean="0"/>
              <a:t> care se </a:t>
            </a:r>
            <a:r>
              <a:rPr lang="en-US" altLang="en-US" dirty="0" err="1" smtClean="0"/>
              <a:t>refera</a:t>
            </a:r>
            <a:r>
              <a:rPr lang="en-US" altLang="en-US" dirty="0" smtClean="0"/>
              <a:t> la o </a:t>
            </a:r>
            <a:r>
              <a:rPr lang="en-US" altLang="en-US" dirty="0" err="1" smtClean="0"/>
              <a:t>aceeasi</a:t>
            </a:r>
            <a:r>
              <a:rPr lang="en-US" altLang="en-US" dirty="0" smtClean="0"/>
              <a:t> </a:t>
            </a:r>
            <a:r>
              <a:rPr lang="en-US" altLang="en-US" dirty="0" err="1" smtClean="0"/>
              <a:t>persoana</a:t>
            </a:r>
            <a:r>
              <a:rPr lang="en-US" altLang="en-US" dirty="0" smtClean="0"/>
              <a:t> </a:t>
            </a:r>
            <a:r>
              <a:rPr lang="en-US" altLang="en-US" dirty="0" err="1" smtClean="0"/>
              <a:t>insa</a:t>
            </a:r>
            <a:r>
              <a:rPr lang="en-US" altLang="en-US" dirty="0" smtClean="0"/>
              <a:t> al </a:t>
            </a:r>
            <a:r>
              <a:rPr lang="en-US" altLang="en-US" dirty="0" err="1" smtClean="0"/>
              <a:t>carui</a:t>
            </a:r>
            <a:r>
              <a:rPr lang="en-US" altLang="en-US" dirty="0" smtClean="0"/>
              <a:t> </a:t>
            </a:r>
            <a:r>
              <a:rPr lang="en-US" altLang="en-US" dirty="0" err="1" smtClean="0"/>
              <a:t>nume</a:t>
            </a:r>
            <a:r>
              <a:rPr lang="en-US" altLang="en-US" dirty="0" smtClean="0"/>
              <a:t> </a:t>
            </a:r>
            <a:r>
              <a:rPr lang="en-US" altLang="en-US" dirty="0" err="1" smtClean="0"/>
              <a:t>este</a:t>
            </a:r>
            <a:r>
              <a:rPr lang="en-US" altLang="en-US" dirty="0" smtClean="0"/>
              <a:t> </a:t>
            </a:r>
            <a:r>
              <a:rPr lang="en-US" altLang="en-US" dirty="0" err="1" smtClean="0"/>
              <a:t>stocat</a:t>
            </a:r>
            <a:r>
              <a:rPr lang="en-US" altLang="en-US" dirty="0" smtClean="0"/>
              <a:t> </a:t>
            </a:r>
            <a:r>
              <a:rPr lang="en-US" altLang="en-US" dirty="0" err="1" smtClean="0"/>
              <a:t>diferit</a:t>
            </a:r>
            <a:endParaRPr lang="en-US" altLang="en-US" dirty="0" smtClean="0"/>
          </a:p>
          <a:p>
            <a:pPr lvl="3" eaLnBrk="1" hangingPunct="1"/>
            <a:r>
              <a:rPr lang="en-US" altLang="en-US" b="1" dirty="0" err="1" smtClean="0"/>
              <a:t>Consolidare</a:t>
            </a:r>
            <a:endParaRPr lang="en-US" altLang="en-US" b="1" dirty="0" smtClean="0"/>
          </a:p>
          <a:p>
            <a:pPr lvl="4" eaLnBrk="1" hangingPunct="1"/>
            <a:r>
              <a:rPr lang="en-US" altLang="en-US" dirty="0" err="1" smtClean="0"/>
              <a:t>Eliminarea</a:t>
            </a:r>
            <a:r>
              <a:rPr lang="en-US" altLang="en-US" dirty="0" smtClean="0"/>
              <a:t> </a:t>
            </a:r>
            <a:r>
              <a:rPr lang="en-US" altLang="en-US" dirty="0" err="1" smtClean="0"/>
              <a:t>efectiva</a:t>
            </a:r>
            <a:r>
              <a:rPr lang="en-US" altLang="en-US" dirty="0" smtClean="0"/>
              <a:t> a </a:t>
            </a:r>
            <a:r>
              <a:rPr lang="en-US" altLang="en-US" dirty="0" err="1" smtClean="0"/>
              <a:t>duplicatelor</a:t>
            </a:r>
            <a:r>
              <a:rPr lang="en-US" altLang="en-US" dirty="0" smtClean="0"/>
              <a:t> </a:t>
            </a:r>
            <a:r>
              <a:rPr lang="en-US" altLang="en-US" dirty="0" err="1" smtClean="0"/>
              <a:t>identificate</a:t>
            </a:r>
            <a:r>
              <a:rPr lang="en-US" altLang="en-US" dirty="0" smtClean="0"/>
              <a:t> in </a:t>
            </a:r>
            <a:r>
              <a:rPr lang="en-US" altLang="en-US" dirty="0" err="1" smtClean="0"/>
              <a:t>urma</a:t>
            </a:r>
            <a:r>
              <a:rPr lang="en-US" altLang="en-US" dirty="0" smtClean="0"/>
              <a:t> </a:t>
            </a:r>
            <a:r>
              <a:rPr lang="en-US" altLang="en-US" dirty="0" err="1" smtClean="0"/>
              <a:t>aplicarii</a:t>
            </a:r>
            <a:r>
              <a:rPr lang="en-US" altLang="en-US" dirty="0" smtClean="0"/>
              <a:t> </a:t>
            </a:r>
            <a:r>
              <a:rPr lang="en-US" altLang="en-US" dirty="0" err="1" smtClean="0"/>
              <a:t>regulilor</a:t>
            </a:r>
            <a:r>
              <a:rPr lang="en-US" altLang="en-US" dirty="0" smtClean="0"/>
              <a:t> </a:t>
            </a:r>
            <a:r>
              <a:rPr lang="en-US" altLang="en-US" dirty="0" err="1" smtClean="0"/>
              <a:t>detaliate</a:t>
            </a:r>
            <a:r>
              <a:rPr lang="en-US" altLang="en-US" dirty="0" smtClean="0"/>
              <a:t> anterior</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pPr eaLnBrk="1" hangingPunct="1"/>
            <a:r>
              <a:rPr lang="en-US" altLang="en-US" smtClean="0"/>
              <a:t>E</a:t>
            </a:r>
            <a:r>
              <a:rPr lang="en-US" altLang="en-US" b="1" smtClean="0"/>
              <a:t>T</a:t>
            </a:r>
            <a:r>
              <a:rPr lang="en-US" altLang="en-US" smtClean="0"/>
              <a:t>L </a:t>
            </a:r>
          </a:p>
        </p:txBody>
      </p:sp>
      <p:sp>
        <p:nvSpPr>
          <p:cNvPr id="102403" name="Rectangle 3"/>
          <p:cNvSpPr>
            <a:spLocks noGrp="1" noChangeArrowheads="1"/>
          </p:cNvSpPr>
          <p:nvPr>
            <p:ph idx="1"/>
          </p:nvPr>
        </p:nvSpPr>
        <p:spPr>
          <a:xfrm>
            <a:off x="107950" y="1584325"/>
            <a:ext cx="8915400" cy="1289050"/>
          </a:xfrm>
        </p:spPr>
        <p:txBody>
          <a:bodyPr/>
          <a:lstStyle/>
          <a:p>
            <a:pPr eaLnBrk="1" hangingPunct="1"/>
            <a:r>
              <a:rPr lang="en-US" altLang="en-US" b="1" dirty="0" err="1" smtClean="0">
                <a:solidFill>
                  <a:srgbClr val="FF0000"/>
                </a:solidFill>
              </a:rPr>
              <a:t>Transformare</a:t>
            </a:r>
            <a:endParaRPr lang="en-US" altLang="en-US" b="1" dirty="0" smtClean="0">
              <a:solidFill>
                <a:srgbClr val="FF0000"/>
              </a:solidFill>
            </a:endParaRPr>
          </a:p>
          <a:p>
            <a:pPr lvl="3" eaLnBrk="1" hangingPunct="1"/>
            <a:endParaRPr lang="en-US" altLang="en-US" dirty="0" smtClean="0"/>
          </a:p>
          <a:p>
            <a:pPr lvl="2" eaLnBrk="1" hangingPunct="1"/>
            <a:endParaRPr lang="en-US" altLang="en-US" dirty="0" smtClean="0"/>
          </a:p>
        </p:txBody>
      </p:sp>
      <p:pic>
        <p:nvPicPr>
          <p:cNvPr id="102404" name="Picture 3"/>
          <p:cNvPicPr>
            <a:picLocks noChangeAspect="1" noChangeArrowheads="1"/>
          </p:cNvPicPr>
          <p:nvPr/>
        </p:nvPicPr>
        <p:blipFill>
          <a:blip r:embed="rId3" cstate="print"/>
          <a:srcRect/>
          <a:stretch>
            <a:fillRect/>
          </a:stretch>
        </p:blipFill>
        <p:spPr bwMode="auto">
          <a:xfrm>
            <a:off x="762000" y="2667000"/>
            <a:ext cx="7448550" cy="3086100"/>
          </a:xfrm>
          <a:prstGeom prst="rect">
            <a:avLst/>
          </a:prstGeom>
          <a:noFill/>
          <a:ln w="12700" algn="ctr">
            <a:noFill/>
            <a:miter lim="800000"/>
            <a:headEnd type="none" w="sm" len="sm"/>
            <a:tailEnd type="none" w="sm" len="sm"/>
          </a:ln>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normAutofit fontScale="90000"/>
          </a:bodyPr>
          <a:lstStyle/>
          <a:p>
            <a:r>
              <a:rPr lang="en-US" sz="4000" dirty="0" smtClean="0"/>
              <a:t> </a:t>
            </a:r>
            <a:r>
              <a:rPr lang="en-US" sz="4000" dirty="0" err="1"/>
              <a:t>Instrumentele</a:t>
            </a:r>
            <a:r>
              <a:rPr lang="en-US" sz="4000" dirty="0"/>
              <a:t> </a:t>
            </a:r>
            <a:r>
              <a:rPr lang="en-US" sz="4000" dirty="0" err="1"/>
              <a:t>pentru</a:t>
            </a:r>
            <a:r>
              <a:rPr lang="en-US" sz="4000" dirty="0"/>
              <a:t> </a:t>
            </a:r>
            <a:r>
              <a:rPr lang="en-US" sz="4000" dirty="0" err="1"/>
              <a:t>asigurarea</a:t>
            </a:r>
            <a:r>
              <a:rPr lang="en-US" sz="4000" dirty="0"/>
              <a:t> </a:t>
            </a:r>
            <a:r>
              <a:rPr lang="en-US" sz="4000" dirty="0" err="1"/>
              <a:t>calităţii</a:t>
            </a:r>
            <a:r>
              <a:rPr lang="en-US" sz="4000" dirty="0"/>
              <a:t> </a:t>
            </a:r>
            <a:r>
              <a:rPr lang="en-US" sz="4000" dirty="0" err="1"/>
              <a:t>datelor</a:t>
            </a:r>
            <a:endParaRPr lang="en-US" sz="4000" dirty="0"/>
          </a:p>
        </p:txBody>
      </p:sp>
      <p:sp>
        <p:nvSpPr>
          <p:cNvPr id="102403" name="Rectangle 3"/>
          <p:cNvSpPr>
            <a:spLocks noGrp="1" noChangeArrowheads="1"/>
          </p:cNvSpPr>
          <p:nvPr>
            <p:ph idx="1"/>
          </p:nvPr>
        </p:nvSpPr>
        <p:spPr/>
        <p:txBody>
          <a:bodyPr/>
          <a:lstStyle/>
          <a:p>
            <a:r>
              <a:rPr lang="it-IT" sz="2400" dirty="0">
                <a:solidFill>
                  <a:srgbClr val="FF0000"/>
                </a:solidFill>
              </a:rPr>
              <a:t>Asista la </a:t>
            </a:r>
            <a:r>
              <a:rPr lang="it-IT" sz="2400" b="1" dirty="0">
                <a:solidFill>
                  <a:srgbClr val="FF0000"/>
                </a:solidFill>
              </a:rPr>
              <a:t>localizarea si corectarea erorilor</a:t>
            </a:r>
            <a:r>
              <a:rPr lang="it-IT" sz="2400" dirty="0">
                <a:solidFill>
                  <a:srgbClr val="FF0000"/>
                </a:solidFill>
              </a:rPr>
              <a:t> in sistemele sursa sau DW</a:t>
            </a:r>
          </a:p>
          <a:p>
            <a:pPr lvl="1"/>
            <a:r>
              <a:rPr lang="it-IT" sz="2000" dirty="0"/>
              <a:t>In sistemele sursa - preferabil</a:t>
            </a:r>
          </a:p>
          <a:p>
            <a:pPr lvl="1"/>
            <a:r>
              <a:rPr lang="it-IT" sz="2000" dirty="0"/>
              <a:t>In depozitul de date </a:t>
            </a:r>
            <a:r>
              <a:rPr lang="it-IT" sz="2000" dirty="0" smtClean="0"/>
              <a:t>– inconsistente (necredibile!)</a:t>
            </a:r>
            <a:endParaRPr lang="it-IT" sz="2000" dirty="0"/>
          </a:p>
          <a:p>
            <a:r>
              <a:rPr lang="it-IT" sz="2400" b="1" dirty="0">
                <a:solidFill>
                  <a:srgbClr val="FF0000"/>
                </a:solidFill>
              </a:rPr>
              <a:t>Pana la 15%</a:t>
            </a:r>
            <a:r>
              <a:rPr lang="it-IT" sz="2400" dirty="0">
                <a:solidFill>
                  <a:srgbClr val="FF0000"/>
                </a:solidFill>
              </a:rPr>
              <a:t> din datele extrase sunt inconsistente sau incorecte</a:t>
            </a:r>
          </a:p>
          <a:p>
            <a:r>
              <a:rPr lang="it-IT" sz="2400" dirty="0"/>
              <a:t>Exemple</a:t>
            </a:r>
          </a:p>
          <a:p>
            <a:pPr lvl="1"/>
            <a:r>
              <a:rPr lang="en-US" sz="2000" dirty="0"/>
              <a:t>Data Quality Workbench (</a:t>
            </a:r>
            <a:r>
              <a:rPr lang="en-US" sz="2000" dirty="0" err="1"/>
              <a:t>DataFlux</a:t>
            </a:r>
            <a:r>
              <a:rPr lang="en-US" sz="2000" dirty="0"/>
              <a:t>); </a:t>
            </a:r>
          </a:p>
          <a:p>
            <a:pPr lvl="1"/>
            <a:r>
              <a:rPr lang="en-US" sz="2000" dirty="0"/>
              <a:t>Content Tracker (Pine Cone Systems); </a:t>
            </a:r>
          </a:p>
          <a:p>
            <a:pPr lvl="1"/>
            <a:r>
              <a:rPr lang="en-US" sz="2000" dirty="0"/>
              <a:t>Quality Manager (Prism) </a:t>
            </a:r>
          </a:p>
          <a:p>
            <a:pPr lvl="1"/>
            <a:r>
              <a:rPr lang="en-US" sz="2000" dirty="0"/>
              <a:t>Integrity Data Reengineering (</a:t>
            </a:r>
            <a:r>
              <a:rPr lang="en-US" sz="2000" dirty="0" err="1"/>
              <a:t>Vality</a:t>
            </a:r>
            <a:r>
              <a:rPr lang="en-US" sz="2000" dirty="0"/>
              <a:t> Technology) </a:t>
            </a:r>
            <a:endParaRPr lang="it-IT" sz="2000" dirty="0"/>
          </a:p>
          <a:p>
            <a:endParaRPr lang="en-US" sz="2400" dirty="0"/>
          </a:p>
        </p:txBody>
      </p:sp>
      <p:sp>
        <p:nvSpPr>
          <p:cNvPr id="6" name="Slide Number Placeholder 5"/>
          <p:cNvSpPr>
            <a:spLocks noGrp="1"/>
          </p:cNvSpPr>
          <p:nvPr>
            <p:ph type="sldNum" sz="quarter" idx="12"/>
          </p:nvPr>
        </p:nvSpPr>
        <p:spPr/>
        <p:txBody>
          <a:bodyPr/>
          <a:lstStyle/>
          <a:p>
            <a:fld id="{0FAB6F29-15F8-4C86-B53F-E6B9F6BDC4F9}" type="slidenum">
              <a:rPr lang="en-US"/>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normAutofit fontScale="90000"/>
          </a:bodyPr>
          <a:lstStyle/>
          <a:p>
            <a:r>
              <a:rPr lang="it-IT"/>
              <a:t>v.Instrumente pentru incarcarea datelor</a:t>
            </a:r>
            <a:endParaRPr lang="en-US"/>
          </a:p>
        </p:txBody>
      </p:sp>
      <p:sp>
        <p:nvSpPr>
          <p:cNvPr id="91139" name="Rectangle 3"/>
          <p:cNvSpPr>
            <a:spLocks noGrp="1" noChangeArrowheads="1"/>
          </p:cNvSpPr>
          <p:nvPr>
            <p:ph idx="1"/>
          </p:nvPr>
        </p:nvSpPr>
        <p:spPr/>
        <p:txBody>
          <a:bodyPr>
            <a:normAutofit lnSpcReduction="10000"/>
          </a:bodyPr>
          <a:lstStyle/>
          <a:p>
            <a:pPr>
              <a:lnSpc>
                <a:spcPct val="80000"/>
              </a:lnSpc>
            </a:pPr>
            <a:r>
              <a:rPr lang="ro-MO" sz="2400" b="1" dirty="0" smtClean="0">
                <a:solidFill>
                  <a:srgbClr val="FF0000"/>
                </a:solidFill>
              </a:rPr>
              <a:t>Ce a</a:t>
            </a:r>
            <a:r>
              <a:rPr lang="it-IT" sz="2400" b="1" dirty="0" smtClean="0">
                <a:solidFill>
                  <a:srgbClr val="FF0000"/>
                </a:solidFill>
              </a:rPr>
              <a:t>juta </a:t>
            </a:r>
            <a:r>
              <a:rPr lang="it-IT" sz="2400" b="1" dirty="0">
                <a:solidFill>
                  <a:srgbClr val="FF0000"/>
                </a:solidFill>
              </a:rPr>
              <a:t>la incarcarea datelor transformate in depozitul de </a:t>
            </a:r>
            <a:r>
              <a:rPr lang="it-IT" sz="2400" b="1" dirty="0" smtClean="0">
                <a:solidFill>
                  <a:srgbClr val="FF0000"/>
                </a:solidFill>
              </a:rPr>
              <a:t>date</a:t>
            </a:r>
            <a:endParaRPr lang="ro-MO" sz="2400" b="1" dirty="0" smtClean="0">
              <a:solidFill>
                <a:srgbClr val="FF0000"/>
              </a:solidFill>
            </a:endParaRPr>
          </a:p>
          <a:p>
            <a:pPr>
              <a:lnSpc>
                <a:spcPct val="80000"/>
              </a:lnSpc>
            </a:pPr>
            <a:endParaRPr lang="it-IT" sz="2400" dirty="0"/>
          </a:p>
          <a:p>
            <a:pPr>
              <a:lnSpc>
                <a:spcPct val="80000"/>
              </a:lnSpc>
            </a:pPr>
            <a:r>
              <a:rPr lang="it-IT" sz="2400" b="1" dirty="0">
                <a:solidFill>
                  <a:srgbClr val="0000FF"/>
                </a:solidFill>
              </a:rPr>
              <a:t>Preformatarea</a:t>
            </a:r>
            <a:r>
              <a:rPr lang="it-IT" sz="2400" dirty="0"/>
              <a:t> datelor în formatul fizic intern cerut de SGBD-ul </a:t>
            </a:r>
            <a:r>
              <a:rPr lang="it-IT" sz="2400" dirty="0" smtClean="0"/>
              <a:t>tinta</a:t>
            </a:r>
            <a:endParaRPr lang="ro-MO" sz="2400" dirty="0" smtClean="0"/>
          </a:p>
          <a:p>
            <a:pPr>
              <a:lnSpc>
                <a:spcPct val="80000"/>
              </a:lnSpc>
            </a:pPr>
            <a:endParaRPr lang="it-IT" sz="2400" dirty="0"/>
          </a:p>
          <a:p>
            <a:pPr>
              <a:lnSpc>
                <a:spcPct val="80000"/>
              </a:lnSpc>
            </a:pPr>
            <a:r>
              <a:rPr lang="it-IT" sz="2400" dirty="0"/>
              <a:t>Trebuie sa asigure </a:t>
            </a:r>
            <a:r>
              <a:rPr lang="it-IT" sz="2400" b="1" dirty="0">
                <a:solidFill>
                  <a:srgbClr val="0000FF"/>
                </a:solidFill>
              </a:rPr>
              <a:t>integritatea</a:t>
            </a:r>
            <a:r>
              <a:rPr lang="it-IT" sz="2400" dirty="0">
                <a:solidFill>
                  <a:srgbClr val="0000FF"/>
                </a:solidFill>
              </a:rPr>
              <a:t> si </a:t>
            </a:r>
            <a:r>
              <a:rPr lang="it-IT" sz="2400" b="1" dirty="0">
                <a:solidFill>
                  <a:srgbClr val="0000FF"/>
                </a:solidFill>
              </a:rPr>
              <a:t>consistenta</a:t>
            </a:r>
            <a:r>
              <a:rPr lang="it-IT" sz="2400" dirty="0">
                <a:solidFill>
                  <a:srgbClr val="0000FF"/>
                </a:solidFill>
              </a:rPr>
              <a:t> </a:t>
            </a:r>
            <a:r>
              <a:rPr lang="it-IT" sz="2400" dirty="0"/>
              <a:t>datelor preluate din sistemele </a:t>
            </a:r>
            <a:r>
              <a:rPr lang="it-IT" sz="2400" dirty="0" smtClean="0"/>
              <a:t>sursa</a:t>
            </a:r>
            <a:endParaRPr lang="ro-MO" sz="2400" dirty="0" smtClean="0"/>
          </a:p>
          <a:p>
            <a:pPr>
              <a:lnSpc>
                <a:spcPct val="80000"/>
              </a:lnSpc>
            </a:pPr>
            <a:endParaRPr lang="it-IT" sz="2400" dirty="0"/>
          </a:p>
          <a:p>
            <a:pPr>
              <a:lnSpc>
                <a:spcPct val="80000"/>
              </a:lnSpc>
            </a:pPr>
            <a:r>
              <a:rPr lang="it-IT" sz="2400" b="1" dirty="0">
                <a:solidFill>
                  <a:srgbClr val="0000FF"/>
                </a:solidFill>
              </a:rPr>
              <a:t>Indecsii</a:t>
            </a:r>
            <a:r>
              <a:rPr lang="it-IT" sz="2400" dirty="0"/>
              <a:t> pot încetini substantial procesul de încarcare – se renunta la ei înainte de încarcare si apoi se recreaza</a:t>
            </a:r>
          </a:p>
          <a:p>
            <a:pPr>
              <a:lnSpc>
                <a:spcPct val="80000"/>
              </a:lnSpc>
            </a:pPr>
            <a:endParaRPr lang="it-IT" sz="1200" dirty="0"/>
          </a:p>
          <a:p>
            <a:pPr>
              <a:lnSpc>
                <a:spcPct val="80000"/>
              </a:lnSpc>
            </a:pPr>
            <a:r>
              <a:rPr lang="en-US" sz="2400" dirty="0" err="1"/>
              <a:t>Instrumentele</a:t>
            </a:r>
            <a:r>
              <a:rPr lang="en-US" sz="2400" dirty="0"/>
              <a:t> </a:t>
            </a:r>
            <a:r>
              <a:rPr lang="en-US" sz="2400" dirty="0" err="1" smtClean="0"/>
              <a:t>sunt</a:t>
            </a:r>
            <a:r>
              <a:rPr lang="en-US" sz="2400" dirty="0" smtClean="0"/>
              <a:t> </a:t>
            </a:r>
            <a:r>
              <a:rPr lang="en-US" sz="2400" dirty="0"/>
              <a:t>de </a:t>
            </a:r>
            <a:r>
              <a:rPr lang="en-US" sz="2400" dirty="0" err="1"/>
              <a:t>obicei</a:t>
            </a:r>
            <a:r>
              <a:rPr lang="en-US" sz="2400" dirty="0"/>
              <a:t> incorporate </a:t>
            </a:r>
            <a:r>
              <a:rPr lang="en-US" sz="2400" dirty="0" err="1"/>
              <a:t>în</a:t>
            </a:r>
            <a:r>
              <a:rPr lang="en-US" sz="2400" dirty="0"/>
              <a:t> </a:t>
            </a:r>
            <a:r>
              <a:rPr lang="en-US" sz="2400" dirty="0" err="1"/>
              <a:t>cadrul</a:t>
            </a:r>
            <a:r>
              <a:rPr lang="en-US" sz="2400" dirty="0"/>
              <a:t> </a:t>
            </a:r>
            <a:r>
              <a:rPr lang="en-US" sz="2400" dirty="0" err="1"/>
              <a:t>unui</a:t>
            </a:r>
            <a:r>
              <a:rPr lang="en-US" sz="2400" dirty="0"/>
              <a:t> </a:t>
            </a:r>
            <a:r>
              <a:rPr lang="en-US" sz="2400" dirty="0" err="1"/>
              <a:t>singur</a:t>
            </a:r>
            <a:r>
              <a:rPr lang="en-US" sz="2400" dirty="0"/>
              <a:t> instrument, </a:t>
            </a:r>
            <a:r>
              <a:rPr lang="en-US" sz="2400" b="1" dirty="0">
                <a:solidFill>
                  <a:srgbClr val="0000FF"/>
                </a:solidFill>
              </a:rPr>
              <a:t>ETL </a:t>
            </a:r>
            <a:r>
              <a:rPr lang="en-US" sz="2400" b="1" dirty="0" smtClean="0">
                <a:solidFill>
                  <a:srgbClr val="0000FF"/>
                </a:solidFill>
              </a:rPr>
              <a:t>Tools</a:t>
            </a:r>
            <a:endParaRPr lang="ro-MO" sz="2400" b="1" dirty="0" smtClean="0">
              <a:solidFill>
                <a:srgbClr val="0000FF"/>
              </a:solidFill>
            </a:endParaRPr>
          </a:p>
          <a:p>
            <a:pPr>
              <a:lnSpc>
                <a:spcPct val="80000"/>
              </a:lnSpc>
            </a:pPr>
            <a:endParaRPr lang="en-US" sz="2400" b="1" dirty="0"/>
          </a:p>
          <a:p>
            <a:pPr>
              <a:lnSpc>
                <a:spcPct val="80000"/>
              </a:lnSpc>
            </a:pPr>
            <a:r>
              <a:rPr lang="it-IT" sz="2400" b="1" dirty="0"/>
              <a:t>Exemple: </a:t>
            </a:r>
            <a:r>
              <a:rPr lang="en-US" sz="2400" dirty="0"/>
              <a:t>Data Junction, </a:t>
            </a:r>
            <a:r>
              <a:rPr lang="en-US" sz="2400" dirty="0" err="1"/>
              <a:t>Ascential</a:t>
            </a:r>
            <a:r>
              <a:rPr lang="en-US" sz="2400" dirty="0"/>
              <a:t> </a:t>
            </a:r>
            <a:r>
              <a:rPr lang="en-US" sz="2400" dirty="0" err="1"/>
              <a:t>DataStage</a:t>
            </a:r>
            <a:r>
              <a:rPr lang="en-US" sz="2400" dirty="0"/>
              <a:t> </a:t>
            </a:r>
            <a:r>
              <a:rPr lang="en-US" sz="2400" dirty="0" err="1"/>
              <a:t>şi</a:t>
            </a:r>
            <a:r>
              <a:rPr lang="en-US" sz="2400" dirty="0"/>
              <a:t> </a:t>
            </a:r>
            <a:r>
              <a:rPr lang="en-US" sz="2400" dirty="0" err="1"/>
              <a:t>Informatica</a:t>
            </a:r>
            <a:r>
              <a:rPr lang="en-US" sz="2400" dirty="0"/>
              <a:t>.</a:t>
            </a:r>
          </a:p>
          <a:p>
            <a:pPr>
              <a:lnSpc>
                <a:spcPct val="80000"/>
              </a:lnSpc>
            </a:pPr>
            <a:endParaRPr lang="en-US" sz="2400" dirty="0"/>
          </a:p>
        </p:txBody>
      </p:sp>
      <p:sp>
        <p:nvSpPr>
          <p:cNvPr id="6" name="Slide Number Placeholder 5"/>
          <p:cNvSpPr>
            <a:spLocks noGrp="1"/>
          </p:cNvSpPr>
          <p:nvPr>
            <p:ph type="sldNum" sz="quarter" idx="12"/>
          </p:nvPr>
        </p:nvSpPr>
        <p:spPr/>
        <p:txBody>
          <a:bodyPr/>
          <a:lstStyle/>
          <a:p>
            <a:fld id="{4CA37EB2-A923-432B-B63E-56399B806088}" type="slidenum">
              <a:rPr lang="en-US"/>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it-IT" dirty="0" smtClean="0"/>
              <a:t>Instrumente </a:t>
            </a:r>
            <a:r>
              <a:rPr lang="it-IT" dirty="0"/>
              <a:t>ETL</a:t>
            </a:r>
            <a:endParaRPr lang="en-US" dirty="0"/>
          </a:p>
        </p:txBody>
      </p:sp>
      <p:sp>
        <p:nvSpPr>
          <p:cNvPr id="6" name="Slide Number Placeholder 5"/>
          <p:cNvSpPr>
            <a:spLocks noGrp="1"/>
          </p:cNvSpPr>
          <p:nvPr>
            <p:ph type="sldNum" sz="quarter" idx="12"/>
          </p:nvPr>
        </p:nvSpPr>
        <p:spPr/>
        <p:txBody>
          <a:bodyPr/>
          <a:lstStyle/>
          <a:p>
            <a:fld id="{8131E6A5-DC24-4693-9742-167DDF1CEE9E}" type="slidenum">
              <a:rPr lang="en-US"/>
              <a:pPr/>
              <a:t>3</a:t>
            </a:fld>
            <a:endParaRPr lang="en-US"/>
          </a:p>
        </p:txBody>
      </p:sp>
      <p:pic>
        <p:nvPicPr>
          <p:cNvPr id="5" name="Picture 4" descr="2.jpeg"/>
          <p:cNvPicPr/>
          <p:nvPr/>
        </p:nvPicPr>
        <p:blipFill>
          <a:blip r:embed="rId2" cstate="print"/>
          <a:stretch>
            <a:fillRect/>
          </a:stretch>
        </p:blipFill>
        <p:spPr>
          <a:xfrm>
            <a:off x="533400" y="1676400"/>
            <a:ext cx="8001000" cy="4952999"/>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8460860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eaLnBrk="1" hangingPunct="1"/>
            <a:r>
              <a:rPr lang="en-US" altLang="en-US" smtClean="0"/>
              <a:t>ET</a:t>
            </a:r>
            <a:r>
              <a:rPr lang="en-US" altLang="en-US" b="1" smtClean="0"/>
              <a:t>L</a:t>
            </a:r>
            <a:r>
              <a:rPr lang="en-US" altLang="en-US" smtClean="0"/>
              <a:t> </a:t>
            </a:r>
          </a:p>
        </p:txBody>
      </p:sp>
      <p:sp>
        <p:nvSpPr>
          <p:cNvPr id="104451" name="Rectangle 3"/>
          <p:cNvSpPr>
            <a:spLocks noGrp="1" noChangeArrowheads="1"/>
          </p:cNvSpPr>
          <p:nvPr>
            <p:ph idx="1"/>
          </p:nvPr>
        </p:nvSpPr>
        <p:spPr>
          <a:xfrm>
            <a:off x="107950" y="1584325"/>
            <a:ext cx="8915400" cy="4865688"/>
          </a:xfrm>
        </p:spPr>
        <p:txBody>
          <a:bodyPr/>
          <a:lstStyle/>
          <a:p>
            <a:pPr eaLnBrk="1" hangingPunct="1"/>
            <a:r>
              <a:rPr lang="en-US" altLang="en-US" b="1" dirty="0" err="1" smtClean="0">
                <a:solidFill>
                  <a:srgbClr val="FF0000"/>
                </a:solidFill>
              </a:rPr>
              <a:t>Incarcare</a:t>
            </a:r>
            <a:endParaRPr lang="en-US" altLang="en-US" b="1" dirty="0" smtClean="0">
              <a:solidFill>
                <a:srgbClr val="FF0000"/>
              </a:solidFill>
            </a:endParaRPr>
          </a:p>
          <a:p>
            <a:pPr lvl="1" eaLnBrk="1" hangingPunct="1"/>
            <a:r>
              <a:rPr lang="en-US" altLang="en-US" dirty="0" smtClean="0"/>
              <a:t>Este </a:t>
            </a:r>
            <a:r>
              <a:rPr lang="en-US" altLang="en-US" dirty="0" err="1" smtClean="0"/>
              <a:t>pasul</a:t>
            </a:r>
            <a:r>
              <a:rPr lang="en-US" altLang="en-US" dirty="0" smtClean="0"/>
              <a:t> final al </a:t>
            </a:r>
            <a:r>
              <a:rPr lang="en-US" altLang="en-US" dirty="0" err="1" smtClean="0"/>
              <a:t>procesului</a:t>
            </a:r>
            <a:r>
              <a:rPr lang="en-US" altLang="en-US" dirty="0" smtClean="0"/>
              <a:t>, </a:t>
            </a:r>
            <a:r>
              <a:rPr lang="en-US" altLang="en-US" dirty="0" err="1" smtClean="0"/>
              <a:t>cel</a:t>
            </a:r>
            <a:r>
              <a:rPr lang="en-US" altLang="en-US" dirty="0" smtClean="0"/>
              <a:t> de </a:t>
            </a:r>
            <a:r>
              <a:rPr lang="en-US" altLang="en-US" dirty="0" err="1" smtClean="0"/>
              <a:t>scriere</a:t>
            </a:r>
            <a:r>
              <a:rPr lang="en-US" altLang="en-US" dirty="0" smtClean="0"/>
              <a:t> </a:t>
            </a:r>
            <a:r>
              <a:rPr lang="en-US" altLang="en-US" dirty="0" err="1" smtClean="0"/>
              <a:t>efectiva</a:t>
            </a:r>
            <a:r>
              <a:rPr lang="en-US" altLang="en-US" dirty="0" smtClean="0"/>
              <a:t> a </a:t>
            </a:r>
            <a:r>
              <a:rPr lang="en-US" altLang="en-US" dirty="0" err="1" smtClean="0"/>
              <a:t>datelor</a:t>
            </a:r>
            <a:r>
              <a:rPr lang="en-US" altLang="en-US" dirty="0" smtClean="0"/>
              <a:t> in </a:t>
            </a:r>
            <a:r>
              <a:rPr lang="en-US" altLang="en-US" dirty="0" err="1" smtClean="0"/>
              <a:t>cadrul</a:t>
            </a:r>
            <a:r>
              <a:rPr lang="en-US" altLang="en-US" dirty="0" smtClean="0"/>
              <a:t> </a:t>
            </a:r>
            <a:r>
              <a:rPr lang="en-US" altLang="en-US" dirty="0" err="1" smtClean="0"/>
              <a:t>destinatiei</a:t>
            </a:r>
            <a:r>
              <a:rPr lang="en-US" altLang="en-US" dirty="0" smtClean="0"/>
              <a:t> (Data Warehouse)</a:t>
            </a:r>
          </a:p>
          <a:p>
            <a:pPr lvl="1" eaLnBrk="1" hangingPunct="1"/>
            <a:r>
              <a:rPr lang="en-US" altLang="en-US" dirty="0" smtClean="0">
                <a:solidFill>
                  <a:srgbClr val="0000FF"/>
                </a:solidFill>
              </a:rPr>
              <a:t>Este </a:t>
            </a:r>
            <a:r>
              <a:rPr lang="en-US" altLang="en-US" dirty="0" err="1" smtClean="0">
                <a:solidFill>
                  <a:srgbClr val="0000FF"/>
                </a:solidFill>
              </a:rPr>
              <a:t>cel</a:t>
            </a:r>
            <a:r>
              <a:rPr lang="en-US" altLang="en-US" dirty="0" smtClean="0">
                <a:solidFill>
                  <a:srgbClr val="0000FF"/>
                </a:solidFill>
              </a:rPr>
              <a:t> </a:t>
            </a:r>
            <a:r>
              <a:rPr lang="en-US" altLang="en-US" dirty="0" err="1" smtClean="0">
                <a:solidFill>
                  <a:srgbClr val="0000FF"/>
                </a:solidFill>
              </a:rPr>
              <a:t>mai</a:t>
            </a:r>
            <a:r>
              <a:rPr lang="en-US" altLang="en-US" dirty="0" smtClean="0">
                <a:solidFill>
                  <a:srgbClr val="0000FF"/>
                </a:solidFill>
              </a:rPr>
              <a:t> </a:t>
            </a:r>
            <a:r>
              <a:rPr lang="en-US" altLang="en-US" b="1" dirty="0" smtClean="0">
                <a:solidFill>
                  <a:srgbClr val="0000FF"/>
                </a:solidFill>
              </a:rPr>
              <a:t>mare </a:t>
            </a:r>
            <a:r>
              <a:rPr lang="en-US" altLang="en-US" b="1" dirty="0" err="1" smtClean="0">
                <a:solidFill>
                  <a:srgbClr val="0000FF"/>
                </a:solidFill>
              </a:rPr>
              <a:t>consumator</a:t>
            </a:r>
            <a:r>
              <a:rPr lang="en-US" altLang="en-US" b="1" dirty="0" smtClean="0">
                <a:solidFill>
                  <a:srgbClr val="0000FF"/>
                </a:solidFill>
              </a:rPr>
              <a:t> de </a:t>
            </a:r>
            <a:r>
              <a:rPr lang="en-US" altLang="en-US" b="1" dirty="0" err="1" smtClean="0">
                <a:solidFill>
                  <a:srgbClr val="0000FF"/>
                </a:solidFill>
              </a:rPr>
              <a:t>timp</a:t>
            </a:r>
            <a:endParaRPr lang="en-US" altLang="en-US" b="1" dirty="0" smtClean="0">
              <a:solidFill>
                <a:srgbClr val="0000FF"/>
              </a:solidFill>
            </a:endParaRPr>
          </a:p>
          <a:p>
            <a:pPr lvl="1" eaLnBrk="1" hangingPunct="1"/>
            <a:r>
              <a:rPr lang="en-US" altLang="en-US" dirty="0" err="1" smtClean="0"/>
              <a:t>Performanta</a:t>
            </a:r>
            <a:r>
              <a:rPr lang="en-US" altLang="en-US" dirty="0" smtClean="0"/>
              <a:t> la </a:t>
            </a:r>
            <a:r>
              <a:rPr lang="en-US" altLang="en-US" dirty="0" err="1" smtClean="0"/>
              <a:t>scriere</a:t>
            </a:r>
            <a:r>
              <a:rPr lang="en-US" altLang="en-US" dirty="0" smtClean="0"/>
              <a:t> nu </a:t>
            </a:r>
            <a:r>
              <a:rPr lang="en-US" altLang="en-US" dirty="0" err="1" smtClean="0"/>
              <a:t>este</a:t>
            </a:r>
            <a:r>
              <a:rPr lang="en-US" altLang="en-US" dirty="0" smtClean="0"/>
              <a:t> </a:t>
            </a:r>
            <a:r>
              <a:rPr lang="en-US" altLang="en-US" dirty="0" err="1" smtClean="0"/>
              <a:t>obiectivul</a:t>
            </a:r>
            <a:r>
              <a:rPr lang="en-US" altLang="en-US" dirty="0" smtClean="0"/>
              <a:t> </a:t>
            </a:r>
            <a:r>
              <a:rPr lang="en-US" altLang="en-US" dirty="0" err="1" smtClean="0"/>
              <a:t>unui</a:t>
            </a:r>
            <a:r>
              <a:rPr lang="en-US" altLang="en-US" dirty="0" smtClean="0"/>
              <a:t> Date Warehouse / ETL</a:t>
            </a:r>
          </a:p>
          <a:p>
            <a:pPr lvl="1" eaLnBrk="1" hangingPunct="1"/>
            <a:r>
              <a:rPr lang="en-US" altLang="en-US" dirty="0" err="1" smtClean="0"/>
              <a:t>Datele</a:t>
            </a:r>
            <a:r>
              <a:rPr lang="en-US" altLang="en-US" dirty="0" smtClean="0"/>
              <a:t> </a:t>
            </a:r>
            <a:r>
              <a:rPr lang="en-US" altLang="en-US" dirty="0" err="1" smtClean="0"/>
              <a:t>sunt</a:t>
            </a:r>
            <a:r>
              <a:rPr lang="en-US" altLang="en-US" dirty="0" smtClean="0"/>
              <a:t> </a:t>
            </a:r>
            <a:r>
              <a:rPr lang="en-US" altLang="en-US" dirty="0" err="1" smtClean="0"/>
              <a:t>stocate</a:t>
            </a:r>
            <a:r>
              <a:rPr lang="en-US" altLang="en-US" dirty="0" smtClean="0"/>
              <a:t> in </a:t>
            </a:r>
            <a:r>
              <a:rPr lang="en-US" altLang="en-US" b="1" i="1" dirty="0" err="1" smtClean="0">
                <a:solidFill>
                  <a:srgbClr val="0000FF"/>
                </a:solidFill>
              </a:rPr>
              <a:t>tabele</a:t>
            </a:r>
            <a:r>
              <a:rPr lang="en-US" altLang="en-US" b="1" i="1" dirty="0" smtClean="0">
                <a:solidFill>
                  <a:srgbClr val="0000FF"/>
                </a:solidFill>
              </a:rPr>
              <a:t> </a:t>
            </a:r>
            <a:r>
              <a:rPr lang="en-US" altLang="en-US" b="1" i="1" dirty="0" err="1" smtClean="0">
                <a:solidFill>
                  <a:srgbClr val="0000FF"/>
                </a:solidFill>
              </a:rPr>
              <a:t>denormalizate</a:t>
            </a:r>
            <a:endParaRPr lang="en-US" altLang="en-US" b="1" i="1" dirty="0" smtClean="0">
              <a:solidFill>
                <a:srgbClr val="0000FF"/>
              </a:solidFill>
            </a:endParaRPr>
          </a:p>
          <a:p>
            <a:pPr lvl="1" eaLnBrk="1" hangingPunct="1"/>
            <a:r>
              <a:rPr lang="en-US" altLang="en-US" b="1" i="1" dirty="0" err="1" smtClean="0">
                <a:solidFill>
                  <a:srgbClr val="FF0000"/>
                </a:solidFill>
              </a:rPr>
              <a:t>Permisa</a:t>
            </a:r>
            <a:r>
              <a:rPr lang="en-US" altLang="en-US" b="1" i="1" dirty="0" smtClean="0">
                <a:solidFill>
                  <a:srgbClr val="FF0000"/>
                </a:solidFill>
              </a:rPr>
              <a:t> </a:t>
            </a:r>
            <a:r>
              <a:rPr lang="en-US" altLang="en-US" b="1" i="1" dirty="0" err="1" smtClean="0">
                <a:solidFill>
                  <a:srgbClr val="FF0000"/>
                </a:solidFill>
              </a:rPr>
              <a:t>doar</a:t>
            </a:r>
            <a:r>
              <a:rPr lang="en-US" altLang="en-US" b="1" i="1" dirty="0" smtClean="0">
                <a:solidFill>
                  <a:srgbClr val="FF0000"/>
                </a:solidFill>
              </a:rPr>
              <a:t> in </a:t>
            </a:r>
            <a:r>
              <a:rPr lang="en-US" altLang="en-US" b="1" i="1" dirty="0" err="1" smtClean="0">
                <a:solidFill>
                  <a:srgbClr val="FF0000"/>
                </a:solidFill>
              </a:rPr>
              <a:t>anumite</a:t>
            </a:r>
            <a:r>
              <a:rPr lang="en-US" altLang="en-US" b="1" i="1" dirty="0" smtClean="0">
                <a:solidFill>
                  <a:srgbClr val="FF0000"/>
                </a:solidFill>
              </a:rPr>
              <a:t> </a:t>
            </a:r>
            <a:r>
              <a:rPr lang="en-US" altLang="en-US" b="1" i="1" dirty="0" err="1" smtClean="0">
                <a:solidFill>
                  <a:srgbClr val="FF0000"/>
                </a:solidFill>
              </a:rPr>
              <a:t>intervale</a:t>
            </a:r>
            <a:r>
              <a:rPr lang="en-US" altLang="en-US" b="1" i="1" dirty="0" smtClean="0">
                <a:solidFill>
                  <a:srgbClr val="FF0000"/>
                </a:solidFill>
              </a:rPr>
              <a:t> </a:t>
            </a:r>
            <a:r>
              <a:rPr lang="en-US" altLang="en-US" b="1" i="1" dirty="0" err="1" smtClean="0">
                <a:solidFill>
                  <a:srgbClr val="FF0000"/>
                </a:solidFill>
              </a:rPr>
              <a:t>orare</a:t>
            </a:r>
            <a:r>
              <a:rPr lang="ro-MO" altLang="en-US" b="1" i="1" dirty="0" smtClean="0">
                <a:solidFill>
                  <a:srgbClr val="FF0000"/>
                </a:solidFill>
              </a:rPr>
              <a:t> de timp</a:t>
            </a:r>
            <a:endParaRPr lang="en-US" altLang="en-US" b="1" i="1" dirty="0" smtClean="0">
              <a:solidFill>
                <a:srgbClr val="FF0000"/>
              </a:solidFill>
            </a:endParaRPr>
          </a:p>
          <a:p>
            <a:pPr lvl="3" eaLnBrk="1" hangingPunct="1"/>
            <a:endParaRPr lang="en-US" altLang="en-US" dirty="0" smtClean="0"/>
          </a:p>
          <a:p>
            <a:pPr lvl="2" eaLnBrk="1" hangingPunct="1"/>
            <a:endParaRPr lang="en-US" altLang="en-US" dirty="0" smtClean="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Aplicatii</a:t>
            </a:r>
            <a:r>
              <a:rPr lang="en-US" dirty="0" smtClean="0"/>
              <a:t> ETL </a:t>
            </a:r>
            <a:r>
              <a:rPr lang="ro-MO" dirty="0" smtClean="0"/>
              <a:t>de </a:t>
            </a:r>
            <a:r>
              <a:rPr lang="en-US" dirty="0" err="1" smtClean="0"/>
              <a:t>incarcare</a:t>
            </a:r>
            <a:r>
              <a:rPr lang="en-US" dirty="0" smtClean="0"/>
              <a:t> date</a:t>
            </a:r>
            <a:endParaRPr lang="en-US" dirty="0"/>
          </a:p>
        </p:txBody>
      </p:sp>
      <p:pic>
        <p:nvPicPr>
          <p:cNvPr id="5" name="Content Placeholder 4" descr="gartners-magic-quadrant-for-data-integration-tools_ iulie 2014.jpg"/>
          <p:cNvPicPr>
            <a:picLocks noGrp="1" noChangeAspect="1"/>
          </p:cNvPicPr>
          <p:nvPr>
            <p:ph idx="1"/>
          </p:nvPr>
        </p:nvPicPr>
        <p:blipFill>
          <a:blip r:embed="rId3" cstate="print"/>
          <a:stretch>
            <a:fillRect/>
          </a:stretch>
        </p:blipFill>
        <p:spPr>
          <a:xfrm>
            <a:off x="0" y="1447800"/>
            <a:ext cx="9144000" cy="5381072"/>
          </a:xfrm>
        </p:spPr>
      </p:pic>
      <p:sp>
        <p:nvSpPr>
          <p:cNvPr id="4" name="Slide Number Placeholder 3"/>
          <p:cNvSpPr>
            <a:spLocks noGrp="1"/>
          </p:cNvSpPr>
          <p:nvPr>
            <p:ph type="sldNum" sz="quarter" idx="12"/>
          </p:nvPr>
        </p:nvSpPr>
        <p:spPr/>
        <p:txBody>
          <a:bodyPr/>
          <a:lstStyle/>
          <a:p>
            <a:fld id="{B1786149-2383-4AC7-B705-DC0C8484A64A}" type="slidenum">
              <a:rPr lang="en-US" smtClean="0"/>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noFill/>
          <a:ln/>
        </p:spPr>
        <p:txBody>
          <a:bodyPr lIns="92075" tIns="46038" rIns="92075" bIns="46038">
            <a:normAutofit fontScale="90000"/>
          </a:bodyPr>
          <a:lstStyle/>
          <a:p>
            <a:r>
              <a:rPr lang="en-US" dirty="0" smtClean="0"/>
              <a:t>2.4</a:t>
            </a:r>
            <a:r>
              <a:rPr lang="en-US" dirty="0"/>
              <a:t>. Data Warehouse </a:t>
            </a:r>
            <a:r>
              <a:rPr lang="en-US" dirty="0" err="1"/>
              <a:t>si</a:t>
            </a:r>
            <a:r>
              <a:rPr lang="en-US" dirty="0"/>
              <a:t> Data mining</a:t>
            </a:r>
          </a:p>
        </p:txBody>
      </p:sp>
      <p:sp>
        <p:nvSpPr>
          <p:cNvPr id="71683" name="Rectangle 3"/>
          <p:cNvSpPr>
            <a:spLocks noGrp="1" noChangeArrowheads="1"/>
          </p:cNvSpPr>
          <p:nvPr>
            <p:ph idx="1"/>
          </p:nvPr>
        </p:nvSpPr>
        <p:spPr>
          <a:xfrm>
            <a:off x="152400" y="1676400"/>
            <a:ext cx="8839200" cy="4953000"/>
          </a:xfrm>
          <a:noFill/>
          <a:ln/>
        </p:spPr>
        <p:txBody>
          <a:bodyPr lIns="92075" tIns="46038" rIns="92075" bIns="46038">
            <a:normAutofit/>
          </a:bodyPr>
          <a:lstStyle/>
          <a:p>
            <a:pPr>
              <a:lnSpc>
                <a:spcPct val="110000"/>
              </a:lnSpc>
            </a:pPr>
            <a:r>
              <a:rPr lang="en-US" sz="2400" b="1" dirty="0" err="1">
                <a:solidFill>
                  <a:srgbClr val="FF0000"/>
                </a:solidFill>
                <a:latin typeface="Arial" panose="020B0604020202020204" pitchFamily="34" charset="0"/>
                <a:cs typeface="Arial" panose="020B0604020202020204" pitchFamily="34" charset="0"/>
              </a:rPr>
              <a:t>Trei</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tipuri</a:t>
            </a:r>
            <a:r>
              <a:rPr lang="en-US" sz="2400" b="1" dirty="0">
                <a:solidFill>
                  <a:srgbClr val="FF0000"/>
                </a:solidFill>
                <a:latin typeface="Arial" panose="020B0604020202020204" pitchFamily="34" charset="0"/>
                <a:cs typeface="Arial" panose="020B0604020202020204" pitchFamily="34" charset="0"/>
              </a:rPr>
              <a:t> de </a:t>
            </a:r>
            <a:r>
              <a:rPr lang="en-US" sz="2400" b="1" dirty="0" err="1">
                <a:solidFill>
                  <a:srgbClr val="FF0000"/>
                </a:solidFill>
                <a:latin typeface="Arial" panose="020B0604020202020204" pitchFamily="34" charset="0"/>
                <a:cs typeface="Arial" panose="020B0604020202020204" pitchFamily="34" charset="0"/>
              </a:rPr>
              <a:t>aplicatii</a:t>
            </a:r>
            <a:r>
              <a:rPr lang="en-US" sz="2400" b="1" dirty="0">
                <a:solidFill>
                  <a:srgbClr val="FF0000"/>
                </a:solidFill>
                <a:latin typeface="Arial" panose="020B0604020202020204" pitchFamily="34" charset="0"/>
                <a:cs typeface="Arial" panose="020B0604020202020204" pitchFamily="34" charset="0"/>
              </a:rPr>
              <a:t> de DW</a:t>
            </a:r>
          </a:p>
          <a:p>
            <a:pPr lvl="1">
              <a:lnSpc>
                <a:spcPct val="110000"/>
              </a:lnSpc>
            </a:pPr>
            <a:r>
              <a:rPr lang="en-US" sz="2000" b="1" i="1" dirty="0" err="1">
                <a:solidFill>
                  <a:srgbClr val="0000FF"/>
                </a:solidFill>
              </a:rPr>
              <a:t>Procesarea</a:t>
            </a:r>
            <a:r>
              <a:rPr lang="en-US" sz="2000" b="1" i="1" dirty="0">
                <a:solidFill>
                  <a:srgbClr val="0000FF"/>
                </a:solidFill>
              </a:rPr>
              <a:t> </a:t>
            </a:r>
            <a:r>
              <a:rPr lang="en-US" sz="2000" b="1" i="1" dirty="0" err="1">
                <a:solidFill>
                  <a:srgbClr val="0000FF"/>
                </a:solidFill>
              </a:rPr>
              <a:t>informatiilor</a:t>
            </a:r>
            <a:endParaRPr lang="en-US" sz="2000" b="1" i="1" dirty="0">
              <a:solidFill>
                <a:srgbClr val="0000FF"/>
              </a:solidFill>
            </a:endParaRPr>
          </a:p>
          <a:p>
            <a:pPr lvl="2">
              <a:lnSpc>
                <a:spcPct val="110000"/>
              </a:lnSpc>
            </a:pPr>
            <a:r>
              <a:rPr lang="en-US" sz="2000" dirty="0" err="1"/>
              <a:t>Interogari</a:t>
            </a:r>
            <a:r>
              <a:rPr lang="en-US" sz="2000" dirty="0"/>
              <a:t>, </a:t>
            </a:r>
            <a:r>
              <a:rPr lang="en-US" sz="2000" dirty="0" err="1"/>
              <a:t>analize</a:t>
            </a:r>
            <a:r>
              <a:rPr lang="en-US" sz="2000" dirty="0"/>
              <a:t> </a:t>
            </a:r>
            <a:r>
              <a:rPr lang="en-US" sz="2000" dirty="0" err="1"/>
              <a:t>statistice</a:t>
            </a:r>
            <a:r>
              <a:rPr lang="en-US" sz="2000" dirty="0"/>
              <a:t> de </a:t>
            </a:r>
            <a:r>
              <a:rPr lang="en-US" sz="2000" dirty="0" err="1"/>
              <a:t>baza</a:t>
            </a:r>
            <a:r>
              <a:rPr lang="en-US" sz="2000" dirty="0"/>
              <a:t>, </a:t>
            </a:r>
            <a:r>
              <a:rPr lang="en-US" sz="2000" dirty="0" err="1"/>
              <a:t>raportari</a:t>
            </a:r>
            <a:r>
              <a:rPr lang="en-US" sz="2000" dirty="0"/>
              <a:t> </a:t>
            </a:r>
            <a:r>
              <a:rPr lang="en-US" sz="2000" dirty="0" err="1"/>
              <a:t>folosind</a:t>
            </a:r>
            <a:r>
              <a:rPr lang="en-US" sz="2000" dirty="0"/>
              <a:t> </a:t>
            </a:r>
            <a:r>
              <a:rPr lang="en-US" sz="2000" dirty="0" err="1"/>
              <a:t>tabele</a:t>
            </a:r>
            <a:r>
              <a:rPr lang="en-US" sz="2000" dirty="0"/>
              <a:t>, </a:t>
            </a:r>
            <a:r>
              <a:rPr lang="en-US" sz="2000" dirty="0" err="1"/>
              <a:t>grafice</a:t>
            </a:r>
            <a:r>
              <a:rPr lang="en-US" sz="2000" dirty="0"/>
              <a:t>, </a:t>
            </a:r>
            <a:r>
              <a:rPr lang="en-US" sz="2000" dirty="0" err="1"/>
              <a:t>figuri</a:t>
            </a:r>
            <a:endParaRPr lang="en-US" sz="2000" dirty="0"/>
          </a:p>
          <a:p>
            <a:pPr lvl="1">
              <a:lnSpc>
                <a:spcPct val="110000"/>
              </a:lnSpc>
            </a:pPr>
            <a:r>
              <a:rPr lang="en-US" sz="2000" b="1" i="1" dirty="0" err="1">
                <a:solidFill>
                  <a:srgbClr val="0000FF"/>
                </a:solidFill>
              </a:rPr>
              <a:t>Procesare</a:t>
            </a:r>
            <a:r>
              <a:rPr lang="en-US" sz="2000" b="1" i="1" dirty="0">
                <a:solidFill>
                  <a:srgbClr val="0000FF"/>
                </a:solidFill>
              </a:rPr>
              <a:t> </a:t>
            </a:r>
            <a:r>
              <a:rPr lang="en-US" sz="2000" b="1" i="1" dirty="0" err="1">
                <a:solidFill>
                  <a:srgbClr val="0000FF"/>
                </a:solidFill>
              </a:rPr>
              <a:t>analitica</a:t>
            </a:r>
            <a:endParaRPr lang="en-US" sz="2000" b="1" i="1" dirty="0">
              <a:solidFill>
                <a:srgbClr val="0000FF"/>
              </a:solidFill>
            </a:endParaRPr>
          </a:p>
          <a:p>
            <a:pPr lvl="2">
              <a:lnSpc>
                <a:spcPct val="110000"/>
              </a:lnSpc>
            </a:pPr>
            <a:r>
              <a:rPr lang="en-US" sz="2000" dirty="0" err="1"/>
              <a:t>Analiza</a:t>
            </a:r>
            <a:r>
              <a:rPr lang="en-US" sz="2000" dirty="0"/>
              <a:t> </a:t>
            </a:r>
            <a:r>
              <a:rPr lang="en-US" sz="2000" dirty="0" err="1"/>
              <a:t>multidimensionala</a:t>
            </a:r>
            <a:r>
              <a:rPr lang="en-US" sz="2000" dirty="0"/>
              <a:t> a </a:t>
            </a:r>
            <a:r>
              <a:rPr lang="en-US" sz="2000" dirty="0" err="1"/>
              <a:t>datelor</a:t>
            </a:r>
            <a:r>
              <a:rPr lang="en-US" sz="2000" dirty="0"/>
              <a:t> DW</a:t>
            </a:r>
          </a:p>
          <a:p>
            <a:pPr lvl="2">
              <a:lnSpc>
                <a:spcPct val="110000"/>
              </a:lnSpc>
            </a:pPr>
            <a:r>
              <a:rPr lang="en-US" sz="2000" dirty="0" err="1"/>
              <a:t>Operatii</a:t>
            </a:r>
            <a:r>
              <a:rPr lang="en-US" sz="2000" dirty="0"/>
              <a:t> OLAP de </a:t>
            </a:r>
            <a:r>
              <a:rPr lang="en-US" sz="2000" dirty="0" err="1"/>
              <a:t>baza</a:t>
            </a:r>
            <a:r>
              <a:rPr lang="en-US" sz="2000" dirty="0"/>
              <a:t>, </a:t>
            </a:r>
            <a:r>
              <a:rPr lang="en-US" sz="2000" dirty="0" err="1"/>
              <a:t>navigare</a:t>
            </a:r>
            <a:r>
              <a:rPr lang="en-US" sz="2000" dirty="0"/>
              <a:t> </a:t>
            </a:r>
            <a:r>
              <a:rPr lang="en-US" sz="2000" dirty="0" err="1"/>
              <a:t>prin</a:t>
            </a:r>
            <a:r>
              <a:rPr lang="en-US" sz="2000" dirty="0"/>
              <a:t> date, </a:t>
            </a:r>
            <a:r>
              <a:rPr lang="en-US" sz="2000" dirty="0" err="1"/>
              <a:t>pivotari</a:t>
            </a:r>
            <a:r>
              <a:rPr lang="en-US" sz="2000" dirty="0"/>
              <a:t>, </a:t>
            </a:r>
            <a:r>
              <a:rPr lang="en-US" sz="2000" dirty="0" err="1"/>
              <a:t>rotatii</a:t>
            </a:r>
            <a:r>
              <a:rPr lang="en-US" sz="2000" dirty="0"/>
              <a:t>, </a:t>
            </a:r>
            <a:r>
              <a:rPr lang="en-US" sz="2000" dirty="0" err="1"/>
              <a:t>sectionari</a:t>
            </a:r>
            <a:endParaRPr lang="en-US" sz="2000" dirty="0"/>
          </a:p>
          <a:p>
            <a:pPr lvl="1">
              <a:lnSpc>
                <a:spcPct val="110000"/>
              </a:lnSpc>
            </a:pPr>
            <a:r>
              <a:rPr lang="en-US" sz="2000" b="1" i="1" dirty="0">
                <a:solidFill>
                  <a:srgbClr val="0000FF"/>
                </a:solidFill>
              </a:rPr>
              <a:t>Data mining</a:t>
            </a:r>
          </a:p>
          <a:p>
            <a:pPr lvl="2">
              <a:lnSpc>
                <a:spcPct val="110000"/>
              </a:lnSpc>
            </a:pPr>
            <a:r>
              <a:rPr lang="en-US" sz="2000" dirty="0" err="1"/>
              <a:t>Descoperire</a:t>
            </a:r>
            <a:r>
              <a:rPr lang="en-US" sz="2000" dirty="0"/>
              <a:t> de </a:t>
            </a:r>
            <a:r>
              <a:rPr lang="en-US" sz="2000" dirty="0" err="1"/>
              <a:t>cunostinte</a:t>
            </a:r>
            <a:r>
              <a:rPr lang="en-US" sz="2000" dirty="0"/>
              <a:t> din </a:t>
            </a:r>
            <a:r>
              <a:rPr lang="en-US" sz="2000" dirty="0" err="1"/>
              <a:t>modele</a:t>
            </a:r>
            <a:r>
              <a:rPr lang="en-US" sz="2000" dirty="0"/>
              <a:t> </a:t>
            </a:r>
            <a:r>
              <a:rPr lang="en-US" sz="2000" dirty="0" err="1"/>
              <a:t>ascunse</a:t>
            </a:r>
            <a:r>
              <a:rPr lang="en-US" sz="2000" dirty="0"/>
              <a:t> </a:t>
            </a:r>
          </a:p>
          <a:p>
            <a:pPr lvl="2">
              <a:lnSpc>
                <a:spcPct val="110000"/>
              </a:lnSpc>
            </a:pPr>
            <a:r>
              <a:rPr lang="en-US" sz="2000" dirty="0" err="1"/>
              <a:t>Asocieri</a:t>
            </a:r>
            <a:r>
              <a:rPr lang="en-US" sz="2000" dirty="0"/>
              <a:t>, </a:t>
            </a:r>
            <a:r>
              <a:rPr lang="en-US" sz="2000" dirty="0" err="1"/>
              <a:t>construire</a:t>
            </a:r>
            <a:r>
              <a:rPr lang="en-US" sz="2000" dirty="0"/>
              <a:t> de </a:t>
            </a:r>
            <a:r>
              <a:rPr lang="en-US" sz="2000" dirty="0" err="1"/>
              <a:t>modele</a:t>
            </a:r>
            <a:r>
              <a:rPr lang="en-US" sz="2000" dirty="0"/>
              <a:t> </a:t>
            </a:r>
            <a:r>
              <a:rPr lang="en-US" sz="2000" dirty="0" err="1"/>
              <a:t>analitice</a:t>
            </a:r>
            <a:r>
              <a:rPr lang="en-US" sz="2000" dirty="0"/>
              <a:t>, </a:t>
            </a:r>
            <a:r>
              <a:rPr lang="en-US" sz="2000" dirty="0" err="1"/>
              <a:t>realizare</a:t>
            </a:r>
            <a:r>
              <a:rPr lang="en-US" sz="2000" dirty="0"/>
              <a:t> de </a:t>
            </a:r>
            <a:r>
              <a:rPr lang="en-US" sz="2000" dirty="0" err="1"/>
              <a:t>clasificari</a:t>
            </a:r>
            <a:r>
              <a:rPr lang="en-US" sz="2000" dirty="0"/>
              <a:t> </a:t>
            </a:r>
            <a:r>
              <a:rPr lang="en-US" sz="2000" dirty="0" err="1"/>
              <a:t>si</a:t>
            </a:r>
            <a:r>
              <a:rPr lang="en-US" sz="2000" dirty="0"/>
              <a:t> </a:t>
            </a:r>
            <a:r>
              <a:rPr lang="en-US" sz="2000" dirty="0" err="1"/>
              <a:t>predictii</a:t>
            </a:r>
            <a:r>
              <a:rPr lang="en-US" sz="2000" dirty="0"/>
              <a:t>, </a:t>
            </a:r>
            <a:r>
              <a:rPr lang="en-US" sz="2000" dirty="0" err="1"/>
              <a:t>si</a:t>
            </a:r>
            <a:r>
              <a:rPr lang="en-US" sz="2000" dirty="0"/>
              <a:t> </a:t>
            </a:r>
            <a:r>
              <a:rPr lang="en-US" sz="2000" dirty="0" err="1"/>
              <a:t>prezentarea</a:t>
            </a:r>
            <a:r>
              <a:rPr lang="en-US" sz="2000" dirty="0"/>
              <a:t> </a:t>
            </a:r>
            <a:r>
              <a:rPr lang="en-US" sz="2000" dirty="0" err="1"/>
              <a:t>rezultatelor</a:t>
            </a:r>
            <a:r>
              <a:rPr lang="en-US" sz="2000" dirty="0"/>
              <a:t> cu </a:t>
            </a:r>
            <a:r>
              <a:rPr lang="en-US" sz="2000" dirty="0" err="1"/>
              <a:t>instrumente</a:t>
            </a:r>
            <a:r>
              <a:rPr lang="en-US" sz="2000" dirty="0"/>
              <a:t> de </a:t>
            </a:r>
            <a:r>
              <a:rPr lang="en-US" sz="2000" dirty="0" err="1"/>
              <a:t>vizualizare</a:t>
            </a:r>
            <a:endParaRPr lang="en-US" sz="2000" dirty="0"/>
          </a:p>
          <a:p>
            <a:pPr lvl="2">
              <a:lnSpc>
                <a:spcPct val="110000"/>
              </a:lnSpc>
            </a:pPr>
            <a:r>
              <a:rPr lang="it-IT" sz="2000" dirty="0"/>
              <a:t>OLAM –Online Analitycal Data Mining</a:t>
            </a:r>
            <a:endParaRPr lang="en-US" sz="2000" dirty="0"/>
          </a:p>
        </p:txBody>
      </p:sp>
      <p:sp>
        <p:nvSpPr>
          <p:cNvPr id="6" name="Slide Number Placeholder 5"/>
          <p:cNvSpPr>
            <a:spLocks noGrp="1"/>
          </p:cNvSpPr>
          <p:nvPr>
            <p:ph type="sldNum" sz="quarter" idx="12"/>
          </p:nvPr>
        </p:nvSpPr>
        <p:spPr/>
        <p:txBody>
          <a:bodyPr/>
          <a:lstStyle/>
          <a:p>
            <a:fld id="{2B38E2E1-067B-4330-8833-81C35F25AE92}" type="slidenum">
              <a:rPr lang="en-US"/>
              <a:pPr/>
              <a:t>32</a:t>
            </a:fld>
            <a:endParaRPr lang="en-US"/>
          </a:p>
        </p:txBody>
      </p:sp>
    </p:spTree>
  </p:cSld>
  <p:clrMapOvr>
    <a:masterClrMapping/>
  </p:clrMapOvr>
  <p:transition>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it-IT" dirty="0"/>
              <a:t>Data mining</a:t>
            </a:r>
            <a:endParaRPr lang="en-US" dirty="0"/>
          </a:p>
        </p:txBody>
      </p:sp>
      <p:sp>
        <p:nvSpPr>
          <p:cNvPr id="93187" name="Rectangle 3"/>
          <p:cNvSpPr>
            <a:spLocks noGrp="1" noChangeArrowheads="1"/>
          </p:cNvSpPr>
          <p:nvPr>
            <p:ph idx="1"/>
          </p:nvPr>
        </p:nvSpPr>
        <p:spPr>
          <a:xfrm>
            <a:off x="0" y="1447801"/>
            <a:ext cx="9144000" cy="4953000"/>
          </a:xfrm>
        </p:spPr>
        <p:txBody>
          <a:bodyPr>
            <a:normAutofit/>
          </a:bodyPr>
          <a:lstStyle/>
          <a:p>
            <a:r>
              <a:rPr lang="it-IT" sz="2800" b="1" dirty="0">
                <a:solidFill>
                  <a:srgbClr val="FF0000"/>
                </a:solidFill>
                <a:latin typeface="Arial" panose="020B0604020202020204" pitchFamily="34" charset="0"/>
                <a:cs typeface="Arial" panose="020B0604020202020204" pitchFamily="34" charset="0"/>
              </a:rPr>
              <a:t>Pasi:</a:t>
            </a:r>
          </a:p>
          <a:p>
            <a:pPr lvl="2"/>
            <a:r>
              <a:rPr lang="ro-RO" sz="2000" dirty="0"/>
              <a:t>i: Culegerea si pregatirea datelor de analizat.</a:t>
            </a:r>
            <a:r>
              <a:rPr lang="en-US" sz="2000" dirty="0"/>
              <a:t> </a:t>
            </a:r>
          </a:p>
          <a:p>
            <a:pPr lvl="2"/>
            <a:r>
              <a:rPr lang="ro-RO" sz="2000" dirty="0"/>
              <a:t>ii: Analiza datelor sau </a:t>
            </a:r>
            <a:r>
              <a:rPr lang="ro-RO" sz="2000" dirty="0" smtClean="0"/>
              <a:t>alegerea/aplicarea </a:t>
            </a:r>
            <a:r>
              <a:rPr lang="ro-RO" sz="2000" dirty="0"/>
              <a:t>unui algoritm/metode de </a:t>
            </a:r>
            <a:r>
              <a:rPr lang="it-IT" sz="2000" dirty="0"/>
              <a:t>DM</a:t>
            </a:r>
            <a:r>
              <a:rPr lang="en-US" sz="2000" dirty="0"/>
              <a:t> </a:t>
            </a:r>
          </a:p>
          <a:p>
            <a:pPr lvl="3"/>
            <a:r>
              <a:rPr lang="it-IT" dirty="0"/>
              <a:t>Invatare supervizata</a:t>
            </a:r>
          </a:p>
          <a:p>
            <a:pPr lvl="3"/>
            <a:r>
              <a:rPr lang="it-IT" dirty="0"/>
              <a:t>Invatare nesupervizata</a:t>
            </a:r>
            <a:endParaRPr lang="en-US" dirty="0"/>
          </a:p>
          <a:p>
            <a:pPr lvl="2"/>
            <a:r>
              <a:rPr lang="ro-RO" sz="2000" dirty="0"/>
              <a:t>iii: Interpretarea rezultatelor algoritmului</a:t>
            </a:r>
            <a:r>
              <a:rPr lang="en-US" sz="2000" dirty="0"/>
              <a:t> </a:t>
            </a:r>
          </a:p>
          <a:p>
            <a:pPr lvl="2"/>
            <a:r>
              <a:rPr lang="ro-RO" sz="2000" dirty="0"/>
              <a:t>iv: Aplicarea rezultatelor obtinute la noi probleme.</a:t>
            </a:r>
            <a:endParaRPr lang="en-US" sz="2000" dirty="0"/>
          </a:p>
        </p:txBody>
      </p:sp>
      <p:sp>
        <p:nvSpPr>
          <p:cNvPr id="8" name="Slide Number Placeholder 5"/>
          <p:cNvSpPr>
            <a:spLocks noGrp="1"/>
          </p:cNvSpPr>
          <p:nvPr>
            <p:ph type="sldNum" sz="quarter" idx="12"/>
          </p:nvPr>
        </p:nvSpPr>
        <p:spPr/>
        <p:txBody>
          <a:bodyPr/>
          <a:lstStyle/>
          <a:p>
            <a:fld id="{43E257D1-C73C-46CC-B088-DB1A04578D60}" type="slidenum">
              <a:rPr lang="en-US"/>
              <a:pPr/>
              <a:t>33</a:t>
            </a:fld>
            <a:endParaRPr lang="en-US"/>
          </a:p>
        </p:txBody>
      </p:sp>
      <p:sp>
        <p:nvSpPr>
          <p:cNvPr id="93189" name="Rectangle 5"/>
          <p:cNvSpPr>
            <a:spLocks noChangeArrowheads="1"/>
          </p:cNvSpPr>
          <p:nvPr/>
        </p:nvSpPr>
        <p:spPr bwMode="auto">
          <a:xfrm>
            <a:off x="0" y="2390775"/>
            <a:ext cx="9144000" cy="0"/>
          </a:xfrm>
          <a:prstGeom prst="rect">
            <a:avLst/>
          </a:prstGeom>
          <a:noFill/>
          <a:ln w="9525">
            <a:noFill/>
            <a:miter lim="800000"/>
            <a:headEnd/>
            <a:tailEnd/>
          </a:ln>
          <a:effectLst/>
        </p:spPr>
        <p:txBody>
          <a:bodyPr wrap="none" anchor="ctr">
            <a:spAutoFit/>
          </a:bodyPr>
          <a:lstStyle/>
          <a:p>
            <a:endParaRPr lang="en-US"/>
          </a:p>
        </p:txBody>
      </p:sp>
      <p:graphicFrame>
        <p:nvGraphicFramePr>
          <p:cNvPr id="93188" name="Object 4"/>
          <p:cNvGraphicFramePr>
            <a:graphicFrameLocks noChangeAspect="1"/>
          </p:cNvGraphicFramePr>
          <p:nvPr>
            <p:extLst>
              <p:ext uri="{D42A27DB-BD31-4B8C-83A1-F6EECF244321}">
                <p14:modId xmlns:p14="http://schemas.microsoft.com/office/powerpoint/2010/main" val="1695165995"/>
              </p:ext>
            </p:extLst>
          </p:nvPr>
        </p:nvGraphicFramePr>
        <p:xfrm>
          <a:off x="533400" y="4267987"/>
          <a:ext cx="7777162" cy="2586037"/>
        </p:xfrm>
        <a:graphic>
          <a:graphicData uri="http://schemas.openxmlformats.org/presentationml/2006/ole">
            <mc:AlternateContent xmlns:mc="http://schemas.openxmlformats.org/markup-compatibility/2006">
              <mc:Choice xmlns:v="urn:schemas-microsoft-com:vml" Requires="v">
                <p:oleObj spid="_x0000_s93195" name="Picture" r:id="rId4" imgW="5276880" imgH="2076480" progId="Word.Picture.8">
                  <p:embed/>
                </p:oleObj>
              </mc:Choice>
              <mc:Fallback>
                <p:oleObj name="Picture" r:id="rId4" imgW="5276880" imgH="2076480" progId="Word.Picture.8">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4267987"/>
                        <a:ext cx="7777162" cy="2586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r>
              <a:rPr lang="en-US"/>
              <a:t>Aplicatii DM</a:t>
            </a:r>
          </a:p>
        </p:txBody>
      </p:sp>
      <p:sp>
        <p:nvSpPr>
          <p:cNvPr id="112643" name="Rectangle 3"/>
          <p:cNvSpPr>
            <a:spLocks noGrp="1" noChangeArrowheads="1"/>
          </p:cNvSpPr>
          <p:nvPr>
            <p:ph idx="1"/>
          </p:nvPr>
        </p:nvSpPr>
        <p:spPr>
          <a:xfrm>
            <a:off x="457200" y="1447800"/>
            <a:ext cx="8229600" cy="5410200"/>
          </a:xfrm>
        </p:spPr>
        <p:txBody>
          <a:bodyPr>
            <a:normAutofit/>
          </a:bodyPr>
          <a:lstStyle/>
          <a:p>
            <a:pPr>
              <a:lnSpc>
                <a:spcPct val="80000"/>
              </a:lnSpc>
            </a:pPr>
            <a:r>
              <a:rPr lang="ro-RO" sz="2200" b="1" dirty="0"/>
              <a:t>AT&amp;T </a:t>
            </a:r>
            <a:r>
              <a:rPr lang="ro-RO" sz="2200" dirty="0"/>
              <a:t>utilizeaza o aplicatie de data mining pentru </a:t>
            </a:r>
            <a:r>
              <a:rPr lang="ro-RO" sz="2200" u="sng" dirty="0"/>
              <a:t>identificarea </a:t>
            </a:r>
            <a:r>
              <a:rPr lang="ro-RO" sz="2200" i="1" u="sng" dirty="0"/>
              <a:t>apelurilor internationale frauduloase</a:t>
            </a:r>
            <a:r>
              <a:rPr lang="ro-RO" sz="2200" u="sng" dirty="0"/>
              <a:t>;</a:t>
            </a:r>
          </a:p>
          <a:p>
            <a:pPr>
              <a:lnSpc>
                <a:spcPct val="80000"/>
              </a:lnSpc>
            </a:pPr>
            <a:r>
              <a:rPr lang="ro-RO" sz="2200" dirty="0"/>
              <a:t>sistemul american </a:t>
            </a:r>
            <a:r>
              <a:rPr lang="ro-RO" sz="2200" b="1" dirty="0"/>
              <a:t>FAIS</a:t>
            </a:r>
            <a:r>
              <a:rPr lang="ro-RO" sz="2200" dirty="0"/>
              <a:t> (Financial Crimes Enforcement Network AI System) utilizeaza data mining pentru </a:t>
            </a:r>
            <a:r>
              <a:rPr lang="ro-RO" sz="2200" u="sng" dirty="0"/>
              <a:t>identificarea activitatilor de spalare</a:t>
            </a:r>
            <a:r>
              <a:rPr lang="ro-RO" sz="2200" dirty="0"/>
              <a:t> a banilor in cadrul tranzactiilor foarte mari de bani;</a:t>
            </a:r>
            <a:endParaRPr lang="it-IT" sz="2200" dirty="0"/>
          </a:p>
          <a:p>
            <a:pPr>
              <a:lnSpc>
                <a:spcPct val="80000"/>
              </a:lnSpc>
            </a:pPr>
            <a:r>
              <a:rPr lang="ro-RO" sz="2200" b="1" dirty="0"/>
              <a:t>Banca Americii</a:t>
            </a:r>
            <a:r>
              <a:rPr lang="ro-RO" sz="2200" dirty="0"/>
              <a:t> utilizeaza data mining pentru identificarea </a:t>
            </a:r>
            <a:r>
              <a:rPr lang="ro-RO" sz="2200" u="sng" dirty="0"/>
              <a:t>clientilor care utilizeaza anumite produse</a:t>
            </a:r>
            <a:r>
              <a:rPr lang="ro-RO" sz="2200" dirty="0"/>
              <a:t> ale bancii si care sunt </a:t>
            </a:r>
            <a:r>
              <a:rPr lang="ro-RO" sz="2200" u="sng" dirty="0"/>
              <a:t>produsele preferate ale clientilor</a:t>
            </a:r>
            <a:r>
              <a:rPr lang="ro-RO" sz="2200" dirty="0"/>
              <a:t>, in scopul crearii de mixuri de produse care sa satisfaca exigentele clientilor.</a:t>
            </a:r>
          </a:p>
          <a:p>
            <a:pPr>
              <a:lnSpc>
                <a:spcPct val="80000"/>
              </a:lnSpc>
            </a:pPr>
            <a:r>
              <a:rPr lang="ro-RO" sz="2200" b="1" dirty="0"/>
              <a:t>US West Communications</a:t>
            </a:r>
            <a:r>
              <a:rPr lang="ro-RO" sz="2200" dirty="0"/>
              <a:t>, furnizor de servicii de comunicatii cu peste 25 milioane de clienti, utilizeaza data mining pentru  a determina </a:t>
            </a:r>
            <a:r>
              <a:rPr lang="ro-RO" sz="2200" u="sng" dirty="0"/>
              <a:t>tendintele si nevoile clientilor</a:t>
            </a:r>
            <a:r>
              <a:rPr lang="ro-RO" sz="2200" dirty="0"/>
              <a:t> pe baza unor parame</a:t>
            </a:r>
            <a:r>
              <a:rPr lang="en-US" sz="2200" dirty="0"/>
              <a:t>tri</a:t>
            </a:r>
            <a:r>
              <a:rPr lang="ro-RO" sz="2200" dirty="0"/>
              <a:t> de tipul: dimen</a:t>
            </a:r>
            <a:r>
              <a:rPr lang="en-US" sz="2200" dirty="0"/>
              <a:t>s</a:t>
            </a:r>
            <a:r>
              <a:rPr lang="ro-RO" sz="2200" dirty="0"/>
              <a:t>iunea familiei, varsta medie a membrilor familiei si adresa de rezidenta.</a:t>
            </a:r>
          </a:p>
          <a:p>
            <a:pPr>
              <a:lnSpc>
                <a:spcPct val="80000"/>
              </a:lnSpc>
            </a:pPr>
            <a:r>
              <a:rPr lang="ro-RO" sz="2200" b="1" dirty="0"/>
              <a:t>Twentieth Century Fox</a:t>
            </a:r>
            <a:r>
              <a:rPr lang="ro-RO" sz="2200" dirty="0"/>
              <a:t>  analizeaza </a:t>
            </a:r>
            <a:r>
              <a:rPr lang="ro-RO" sz="2200" u="sng" dirty="0"/>
              <a:t>incasarile de box-office</a:t>
            </a:r>
            <a:r>
              <a:rPr lang="ro-RO" sz="2200" dirty="0"/>
              <a:t> pentru a identifica care actori, filme si scenarii vor fi apreciate in diverse arii de marketing. </a:t>
            </a:r>
            <a:endParaRPr lang="en-US" sz="2200" dirty="0" smtClean="0"/>
          </a:p>
          <a:p>
            <a:pPr>
              <a:lnSpc>
                <a:spcPct val="80000"/>
              </a:lnSpc>
            </a:pPr>
            <a:r>
              <a:rPr lang="en-US" sz="2400" b="1" dirty="0" err="1" smtClean="0">
                <a:solidFill>
                  <a:srgbClr val="0000FF"/>
                </a:solidFill>
              </a:rPr>
              <a:t>Noi</a:t>
            </a:r>
            <a:r>
              <a:rPr lang="en-US" sz="2400" b="1" dirty="0" smtClean="0">
                <a:solidFill>
                  <a:srgbClr val="0000FF"/>
                </a:solidFill>
              </a:rPr>
              <a:t> </a:t>
            </a:r>
            <a:r>
              <a:rPr lang="en-US" sz="2400" b="1" dirty="0" err="1" smtClean="0">
                <a:solidFill>
                  <a:srgbClr val="0000FF"/>
                </a:solidFill>
              </a:rPr>
              <a:t>vom</a:t>
            </a:r>
            <a:r>
              <a:rPr lang="en-US" sz="2400" b="1" dirty="0" smtClean="0">
                <a:solidFill>
                  <a:srgbClr val="0000FF"/>
                </a:solidFill>
              </a:rPr>
              <a:t> </a:t>
            </a:r>
            <a:r>
              <a:rPr lang="en-US" sz="2400" b="1" dirty="0" err="1" smtClean="0">
                <a:solidFill>
                  <a:srgbClr val="0000FF"/>
                </a:solidFill>
              </a:rPr>
              <a:t>lucra</a:t>
            </a:r>
            <a:r>
              <a:rPr lang="en-US" sz="2400" b="1" dirty="0" smtClean="0">
                <a:solidFill>
                  <a:srgbClr val="0000FF"/>
                </a:solidFill>
              </a:rPr>
              <a:t> cu 1 </a:t>
            </a:r>
            <a:r>
              <a:rPr lang="en-US" sz="2400" b="1" dirty="0" err="1" smtClean="0">
                <a:solidFill>
                  <a:srgbClr val="0000FF"/>
                </a:solidFill>
              </a:rPr>
              <a:t>aplicatie</a:t>
            </a:r>
            <a:r>
              <a:rPr lang="en-US" sz="2400" b="1" dirty="0" smtClean="0">
                <a:solidFill>
                  <a:srgbClr val="0000FF"/>
                </a:solidFill>
              </a:rPr>
              <a:t> </a:t>
            </a:r>
            <a:r>
              <a:rPr lang="en-US" sz="2400" b="1" dirty="0" err="1" smtClean="0">
                <a:solidFill>
                  <a:srgbClr val="0000FF"/>
                </a:solidFill>
              </a:rPr>
              <a:t>pentru</a:t>
            </a:r>
            <a:r>
              <a:rPr lang="en-US" sz="2400" b="1" dirty="0" smtClean="0">
                <a:solidFill>
                  <a:srgbClr val="0000FF"/>
                </a:solidFill>
              </a:rPr>
              <a:t> </a:t>
            </a:r>
            <a:r>
              <a:rPr lang="en-US" sz="2400" b="1" dirty="0" err="1" smtClean="0">
                <a:solidFill>
                  <a:srgbClr val="0000FF"/>
                </a:solidFill>
              </a:rPr>
              <a:t>realizarea</a:t>
            </a:r>
            <a:r>
              <a:rPr lang="en-US" sz="2400" b="1" dirty="0" smtClean="0">
                <a:solidFill>
                  <a:srgbClr val="0000FF"/>
                </a:solidFill>
              </a:rPr>
              <a:t> DM, </a:t>
            </a:r>
            <a:r>
              <a:rPr lang="en-US" sz="2400" b="1" dirty="0" smtClean="0">
                <a:solidFill>
                  <a:srgbClr val="FF0000"/>
                </a:solidFill>
              </a:rPr>
              <a:t>VISUAL STUDIO!</a:t>
            </a:r>
            <a:endParaRPr lang="en-US" sz="2400" b="1" dirty="0">
              <a:solidFill>
                <a:srgbClr val="FF0000"/>
              </a:solidFill>
            </a:endParaRPr>
          </a:p>
          <a:p>
            <a:pPr>
              <a:lnSpc>
                <a:spcPct val="80000"/>
              </a:lnSpc>
            </a:pPr>
            <a:endParaRPr lang="en-US" sz="1800" dirty="0"/>
          </a:p>
        </p:txBody>
      </p:sp>
      <p:sp>
        <p:nvSpPr>
          <p:cNvPr id="6" name="Slide Number Placeholder 5"/>
          <p:cNvSpPr>
            <a:spLocks noGrp="1"/>
          </p:cNvSpPr>
          <p:nvPr>
            <p:ph type="sldNum" sz="quarter" idx="12"/>
          </p:nvPr>
        </p:nvSpPr>
        <p:spPr/>
        <p:txBody>
          <a:bodyPr/>
          <a:lstStyle/>
          <a:p>
            <a:fld id="{EE7B8F86-8632-4895-84F1-C30059891325}" type="slidenum">
              <a:rPr lang="en-US"/>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4"/>
          <p:cNvSpPr>
            <a:spLocks noGrp="1" noChangeArrowheads="1"/>
          </p:cNvSpPr>
          <p:nvPr>
            <p:ph type="ctrTitle"/>
          </p:nvPr>
        </p:nvSpPr>
        <p:spPr>
          <a:xfrm>
            <a:off x="762000" y="152400"/>
            <a:ext cx="8077200" cy="1673352"/>
          </a:xfrm>
        </p:spPr>
        <p:txBody>
          <a:bodyPr/>
          <a:lstStyle/>
          <a:p>
            <a:pPr marL="1104900" indent="-1104900"/>
            <a:r>
              <a:rPr lang="en-US" b="1" dirty="0" smtClean="0"/>
              <a:t>3. </a:t>
            </a:r>
            <a:r>
              <a:rPr lang="en-US" b="1" dirty="0" err="1"/>
              <a:t>Integrarea</a:t>
            </a:r>
            <a:r>
              <a:rPr lang="en-US" b="1" dirty="0"/>
              <a:t> </a:t>
            </a:r>
            <a:r>
              <a:rPr lang="en-US" b="1" dirty="0" err="1" smtClean="0"/>
              <a:t>datelor</a:t>
            </a:r>
            <a:r>
              <a:rPr lang="ro-MO" b="1" dirty="0" smtClean="0"/>
              <a:t>. </a:t>
            </a:r>
            <a:r>
              <a:rPr lang="ro-MO" b="1" dirty="0" smtClean="0">
                <a:solidFill>
                  <a:srgbClr val="FF0000"/>
                </a:solidFill>
              </a:rPr>
              <a:t>Aplicatii practice.</a:t>
            </a:r>
            <a:r>
              <a:rPr lang="ro-MO" b="1" dirty="0" smtClean="0"/>
              <a:t> </a:t>
            </a:r>
            <a:endParaRPr lang="en-US" dirty="0"/>
          </a:p>
        </p:txBody>
      </p:sp>
      <p:sp>
        <p:nvSpPr>
          <p:cNvPr id="27653" name="Rectangle 5"/>
          <p:cNvSpPr>
            <a:spLocks noGrp="1" noChangeArrowheads="1"/>
          </p:cNvSpPr>
          <p:nvPr>
            <p:ph type="subTitle" idx="1"/>
          </p:nvPr>
        </p:nvSpPr>
        <p:spPr/>
        <p:txBody>
          <a:bodyPr/>
          <a:lstStyle/>
          <a:p>
            <a:pPr marL="457200" lvl="1" indent="0"/>
            <a:r>
              <a:rPr lang="en-US" sz="3200" b="1" dirty="0">
                <a:solidFill>
                  <a:srgbClr val="FFFF00"/>
                </a:solidFill>
              </a:rPr>
              <a:t>BI </a:t>
            </a:r>
            <a:r>
              <a:rPr lang="en-US" sz="3200" b="1" dirty="0" err="1">
                <a:solidFill>
                  <a:srgbClr val="FFFF00"/>
                </a:solidFill>
              </a:rPr>
              <a:t>si</a:t>
            </a:r>
            <a:r>
              <a:rPr lang="en-US" sz="3200" b="1" dirty="0">
                <a:solidFill>
                  <a:srgbClr val="FFFF00"/>
                </a:solidFill>
              </a:rPr>
              <a:t> ERP</a:t>
            </a:r>
            <a:r>
              <a:rPr lang="en-US" dirty="0"/>
              <a:t>; </a:t>
            </a:r>
          </a:p>
          <a:p>
            <a:pPr marL="457200" lvl="1" indent="0"/>
            <a:r>
              <a:rPr lang="en-US" dirty="0" err="1"/>
              <a:t>Descrierea</a:t>
            </a:r>
            <a:r>
              <a:rPr lang="en-US" dirty="0"/>
              <a:t> </a:t>
            </a:r>
            <a:r>
              <a:rPr lang="en-US" dirty="0" err="1"/>
              <a:t>unui</a:t>
            </a:r>
            <a:r>
              <a:rPr lang="en-US" dirty="0"/>
              <a:t> </a:t>
            </a:r>
            <a:r>
              <a:rPr lang="en-US" dirty="0" err="1"/>
              <a:t>sistem</a:t>
            </a:r>
            <a:r>
              <a:rPr lang="en-US" dirty="0"/>
              <a:t> ERP </a:t>
            </a:r>
            <a:r>
              <a:rPr lang="en-US" dirty="0" err="1" smtClean="0"/>
              <a:t>integrat</a:t>
            </a:r>
            <a:r>
              <a:rPr lang="en-US" dirty="0" smtClean="0"/>
              <a:t> </a:t>
            </a:r>
            <a:r>
              <a:rPr lang="en-US" dirty="0"/>
              <a:t>cu software BI</a:t>
            </a:r>
            <a:r>
              <a:rPr lang="en-US" sz="2800" dirty="0"/>
              <a:t> </a:t>
            </a:r>
          </a:p>
          <a:p>
            <a:endParaRPr lang="en-US" dirty="0"/>
          </a:p>
        </p:txBody>
      </p:sp>
      <p:sp>
        <p:nvSpPr>
          <p:cNvPr id="6" name="Rectangle 6"/>
          <p:cNvSpPr>
            <a:spLocks noGrp="1" noChangeArrowheads="1"/>
          </p:cNvSpPr>
          <p:nvPr>
            <p:ph type="sldNum" sz="quarter" idx="12"/>
          </p:nvPr>
        </p:nvSpPr>
        <p:spPr/>
        <p:txBody>
          <a:bodyPr/>
          <a:lstStyle/>
          <a:p>
            <a:fld id="{13045625-6AF2-42A9-AE49-E1CECD483E46}" type="slidenum">
              <a:rPr lang="en-US"/>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fontScale="90000"/>
          </a:bodyPr>
          <a:lstStyle/>
          <a:p>
            <a:pPr marL="838200" indent="-838200"/>
            <a:r>
              <a:rPr lang="en-US" sz="4000"/>
              <a:t>BI si ERP</a:t>
            </a:r>
            <a:r>
              <a:rPr lang="en-US" sz="4000" b="1"/>
              <a:t> </a:t>
            </a:r>
            <a:r>
              <a:rPr lang="en-US" sz="4000"/>
              <a:t/>
            </a:r>
            <a:br>
              <a:rPr lang="en-US" sz="4000"/>
            </a:br>
            <a:endParaRPr lang="en-US" sz="4000"/>
          </a:p>
        </p:txBody>
      </p:sp>
      <p:sp>
        <p:nvSpPr>
          <p:cNvPr id="29699" name="Rectangle 3"/>
          <p:cNvSpPr>
            <a:spLocks noGrp="1" noChangeArrowheads="1"/>
          </p:cNvSpPr>
          <p:nvPr>
            <p:ph idx="1"/>
          </p:nvPr>
        </p:nvSpPr>
        <p:spPr/>
        <p:txBody>
          <a:bodyPr>
            <a:normAutofit lnSpcReduction="10000"/>
          </a:bodyPr>
          <a:lstStyle/>
          <a:p>
            <a:pPr marL="914400" lvl="1" indent="-457200">
              <a:lnSpc>
                <a:spcPct val="90000"/>
              </a:lnSpc>
            </a:pPr>
            <a:r>
              <a:rPr lang="en-US" dirty="0"/>
              <a:t>ERP </a:t>
            </a:r>
            <a:r>
              <a:rPr lang="it-IT" dirty="0"/>
              <a:t> orientarea pe </a:t>
            </a:r>
            <a:r>
              <a:rPr lang="it-IT" b="1" dirty="0"/>
              <a:t>procese economice</a:t>
            </a:r>
            <a:r>
              <a:rPr lang="en-US" dirty="0"/>
              <a:t> </a:t>
            </a:r>
          </a:p>
          <a:p>
            <a:pPr marL="914400" lvl="1" indent="-457200">
              <a:lnSpc>
                <a:spcPct val="90000"/>
              </a:lnSpc>
            </a:pPr>
            <a:r>
              <a:rPr lang="it-IT" dirty="0"/>
              <a:t>DW orientarea pe </a:t>
            </a:r>
            <a:r>
              <a:rPr lang="it-IT" b="1" dirty="0"/>
              <a:t>subiecte</a:t>
            </a:r>
            <a:r>
              <a:rPr lang="en-US" dirty="0"/>
              <a:t> </a:t>
            </a:r>
          </a:p>
          <a:p>
            <a:pPr marL="914400" lvl="1" indent="-457200">
              <a:lnSpc>
                <a:spcPct val="90000"/>
              </a:lnSpc>
            </a:pPr>
            <a:r>
              <a:rPr lang="en-US" dirty="0"/>
              <a:t>ERP -BD </a:t>
            </a:r>
            <a:r>
              <a:rPr lang="en-US" dirty="0" err="1"/>
              <a:t>unica</a:t>
            </a:r>
            <a:r>
              <a:rPr lang="en-US" dirty="0"/>
              <a:t>, </a:t>
            </a:r>
            <a:r>
              <a:rPr lang="en-US" dirty="0" err="1"/>
              <a:t>imensa</a:t>
            </a:r>
            <a:r>
              <a:rPr lang="en-US" dirty="0"/>
              <a:t>, cu </a:t>
            </a:r>
            <a:r>
              <a:rPr lang="en-US" dirty="0" err="1"/>
              <a:t>mii</a:t>
            </a:r>
            <a:r>
              <a:rPr lang="en-US" dirty="0"/>
              <a:t> de </a:t>
            </a:r>
            <a:r>
              <a:rPr lang="en-US" dirty="0" err="1"/>
              <a:t>tabele</a:t>
            </a:r>
            <a:r>
              <a:rPr lang="en-US" dirty="0"/>
              <a:t>, care nu se </a:t>
            </a:r>
            <a:r>
              <a:rPr lang="en-US" dirty="0" err="1"/>
              <a:t>preteaza</a:t>
            </a:r>
            <a:r>
              <a:rPr lang="en-US" dirty="0"/>
              <a:t> </a:t>
            </a:r>
            <a:r>
              <a:rPr lang="en-US" dirty="0" err="1"/>
              <a:t>pentru</a:t>
            </a:r>
            <a:r>
              <a:rPr lang="en-US" dirty="0"/>
              <a:t> </a:t>
            </a:r>
            <a:r>
              <a:rPr lang="en-US" dirty="0" err="1"/>
              <a:t>interogari</a:t>
            </a:r>
            <a:r>
              <a:rPr lang="en-US" dirty="0"/>
              <a:t> ad-hoc </a:t>
            </a:r>
            <a:r>
              <a:rPr lang="en-US" dirty="0" err="1"/>
              <a:t>si</a:t>
            </a:r>
            <a:r>
              <a:rPr lang="en-US" dirty="0"/>
              <a:t> </a:t>
            </a:r>
            <a:r>
              <a:rPr lang="en-US" dirty="0" err="1"/>
              <a:t>analize</a:t>
            </a:r>
            <a:r>
              <a:rPr lang="en-US" dirty="0"/>
              <a:t> </a:t>
            </a:r>
            <a:r>
              <a:rPr lang="en-US" dirty="0" err="1"/>
              <a:t>complexe</a:t>
            </a:r>
            <a:endParaRPr lang="en-US" dirty="0"/>
          </a:p>
          <a:p>
            <a:pPr marL="914400" lvl="1" indent="-457200">
              <a:lnSpc>
                <a:spcPct val="90000"/>
              </a:lnSpc>
            </a:pPr>
            <a:r>
              <a:rPr lang="it-IT" dirty="0"/>
              <a:t>ERP – </a:t>
            </a:r>
            <a:r>
              <a:rPr lang="it-IT" dirty="0">
                <a:solidFill>
                  <a:schemeClr val="hlink"/>
                </a:solidFill>
              </a:rPr>
              <a:t>avantaj</a:t>
            </a:r>
            <a:r>
              <a:rPr lang="it-IT" dirty="0"/>
              <a:t> pentru proiectarea şi implementarea DW</a:t>
            </a:r>
          </a:p>
          <a:p>
            <a:pPr marL="1295400" lvl="2" indent="-381000">
              <a:lnSpc>
                <a:spcPct val="90000"/>
              </a:lnSpc>
            </a:pPr>
            <a:r>
              <a:rPr lang="it-IT" dirty="0"/>
              <a:t>omogenitatea sistemelor sursă şi, implicit, </a:t>
            </a:r>
          </a:p>
          <a:p>
            <a:pPr marL="1295400" lvl="2" indent="-381000">
              <a:lnSpc>
                <a:spcPct val="90000"/>
              </a:lnSpc>
            </a:pPr>
            <a:r>
              <a:rPr lang="it-IT" dirty="0"/>
              <a:t>modalităţi mult mai facile de achiziţie a datelor şi de asigurare a calităţii</a:t>
            </a:r>
          </a:p>
          <a:p>
            <a:pPr marL="1295400" lvl="2" indent="-381000">
              <a:lnSpc>
                <a:spcPct val="90000"/>
              </a:lnSpc>
            </a:pPr>
            <a:r>
              <a:rPr lang="it-IT" dirty="0"/>
              <a:t>posibilitatea consolidării datelor la nivel de companie în cazul firmelor cu mai multe filiale</a:t>
            </a:r>
            <a:endParaRPr lang="en-US" dirty="0"/>
          </a:p>
        </p:txBody>
      </p:sp>
      <p:sp>
        <p:nvSpPr>
          <p:cNvPr id="6" name="Slide Number Placeholder 5"/>
          <p:cNvSpPr>
            <a:spLocks noGrp="1"/>
          </p:cNvSpPr>
          <p:nvPr>
            <p:ph type="sldNum" sz="quarter" idx="12"/>
          </p:nvPr>
        </p:nvSpPr>
        <p:spPr/>
        <p:txBody>
          <a:bodyPr/>
          <a:lstStyle/>
          <a:p>
            <a:fld id="{1979730D-4B0A-461B-80B7-F56292AFD1DD}" type="slidenum">
              <a:rPr lang="en-US"/>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normAutofit fontScale="90000"/>
          </a:bodyPr>
          <a:lstStyle/>
          <a:p>
            <a:r>
              <a:rPr lang="fr-CH"/>
              <a:t>Orientare pe procese/ pe subiecte</a:t>
            </a:r>
            <a:endParaRPr lang="en-US"/>
          </a:p>
        </p:txBody>
      </p:sp>
      <p:sp>
        <p:nvSpPr>
          <p:cNvPr id="12" name="Slide Number Placeholder 5"/>
          <p:cNvSpPr>
            <a:spLocks noGrp="1"/>
          </p:cNvSpPr>
          <p:nvPr>
            <p:ph type="sldNum" sz="quarter" idx="12"/>
          </p:nvPr>
        </p:nvSpPr>
        <p:spPr/>
        <p:txBody>
          <a:bodyPr/>
          <a:lstStyle/>
          <a:p>
            <a:fld id="{3BD5FD6D-997F-4614-80FB-AAC20AD296CB}" type="slidenum">
              <a:rPr lang="en-US"/>
              <a:pPr/>
              <a:t>37</a:t>
            </a:fld>
            <a:endParaRPr lang="en-US"/>
          </a:p>
        </p:txBody>
      </p:sp>
      <p:sp>
        <p:nvSpPr>
          <p:cNvPr id="115715" name="AutoShape 3"/>
          <p:cNvSpPr>
            <a:spLocks noChangeArrowheads="1"/>
          </p:cNvSpPr>
          <p:nvPr/>
        </p:nvSpPr>
        <p:spPr bwMode="auto">
          <a:xfrm>
            <a:off x="1752600" y="1371600"/>
            <a:ext cx="1295400" cy="1143000"/>
          </a:xfrm>
          <a:prstGeom prst="can">
            <a:avLst>
              <a:gd name="adj" fmla="val 25000"/>
            </a:avLst>
          </a:prstGeom>
          <a:solidFill>
            <a:schemeClr val="accent1"/>
          </a:solidFill>
          <a:ln w="12700" cap="sq">
            <a:solidFill>
              <a:schemeClr val="tx1"/>
            </a:solidFill>
            <a:round/>
            <a:headEnd type="none" w="sm" len="sm"/>
            <a:tailEnd type="none" w="sm" len="sm"/>
          </a:ln>
          <a:effectLst/>
        </p:spPr>
        <p:txBody>
          <a:bodyPr wrap="none" anchor="ctr"/>
          <a:lstStyle/>
          <a:p>
            <a:pPr algn="ctr"/>
            <a:r>
              <a:rPr lang="ro-MO" sz="2400" dirty="0" smtClean="0">
                <a:solidFill>
                  <a:srgbClr val="000000"/>
                </a:solidFill>
                <a:latin typeface="Roboto"/>
              </a:rPr>
              <a:t>S</a:t>
            </a:r>
            <a:r>
              <a:rPr lang="vi-VN" sz="2400" dirty="0" smtClean="0">
                <a:solidFill>
                  <a:srgbClr val="000000"/>
                </a:solidFill>
                <a:latin typeface="Roboto"/>
              </a:rPr>
              <a:t>istem</a:t>
            </a:r>
            <a:endParaRPr kumimoji="1" lang="en-US" sz="2400" dirty="0">
              <a:latin typeface="Times New Roman" pitchFamily="18" charset="0"/>
            </a:endParaRPr>
          </a:p>
          <a:p>
            <a:pPr algn="ctr"/>
            <a:r>
              <a:rPr lang="vi-VN" sz="2400" dirty="0" smtClean="0">
                <a:solidFill>
                  <a:srgbClr val="000000"/>
                </a:solidFill>
                <a:latin typeface="Roboto"/>
              </a:rPr>
              <a:t>Vânzări </a:t>
            </a:r>
            <a:endParaRPr lang="ro-MO" sz="2400" dirty="0" smtClean="0">
              <a:solidFill>
                <a:srgbClr val="000000"/>
              </a:solidFill>
              <a:latin typeface="Roboto"/>
            </a:endParaRPr>
          </a:p>
        </p:txBody>
      </p:sp>
      <p:sp>
        <p:nvSpPr>
          <p:cNvPr id="115716" name="AutoShape 4"/>
          <p:cNvSpPr>
            <a:spLocks noChangeArrowheads="1"/>
          </p:cNvSpPr>
          <p:nvPr/>
        </p:nvSpPr>
        <p:spPr bwMode="auto">
          <a:xfrm>
            <a:off x="1752600" y="2895600"/>
            <a:ext cx="1295400" cy="1143000"/>
          </a:xfrm>
          <a:prstGeom prst="can">
            <a:avLst>
              <a:gd name="adj" fmla="val 25000"/>
            </a:avLst>
          </a:prstGeom>
          <a:solidFill>
            <a:schemeClr val="accent1"/>
          </a:solidFill>
          <a:ln w="12700" cap="sq">
            <a:solidFill>
              <a:schemeClr val="tx1"/>
            </a:solidFill>
            <a:round/>
            <a:headEnd type="none" w="sm" len="sm"/>
            <a:tailEnd type="none" w="sm" len="sm"/>
          </a:ln>
          <a:effectLst/>
        </p:spPr>
        <p:txBody>
          <a:bodyPr wrap="none" anchor="ctr"/>
          <a:lstStyle/>
          <a:p>
            <a:pPr algn="ctr"/>
            <a:r>
              <a:rPr lang="ro-MO" sz="2000" dirty="0"/>
              <a:t>S</a:t>
            </a:r>
            <a:r>
              <a:rPr lang="en-US" sz="2000" dirty="0" err="1" smtClean="0"/>
              <a:t>istem</a:t>
            </a:r>
            <a:endParaRPr kumimoji="1" lang="en-US" sz="2000" dirty="0">
              <a:latin typeface="Times New Roman" pitchFamily="18" charset="0"/>
            </a:endParaRPr>
          </a:p>
          <a:p>
            <a:pPr algn="ctr"/>
            <a:r>
              <a:rPr lang="en-US" sz="2000" dirty="0" err="1"/>
              <a:t>Sala</a:t>
            </a:r>
            <a:r>
              <a:rPr lang="en-US" sz="2000" dirty="0" err="1" smtClean="0"/>
              <a:t>rizare</a:t>
            </a:r>
            <a:endParaRPr kumimoji="1" lang="en-US" sz="2000" dirty="0">
              <a:latin typeface="Times New Roman" pitchFamily="18" charset="0"/>
            </a:endParaRPr>
          </a:p>
        </p:txBody>
      </p:sp>
      <p:sp>
        <p:nvSpPr>
          <p:cNvPr id="115717" name="AutoShape 5"/>
          <p:cNvSpPr>
            <a:spLocks noChangeArrowheads="1"/>
          </p:cNvSpPr>
          <p:nvPr/>
        </p:nvSpPr>
        <p:spPr bwMode="auto">
          <a:xfrm>
            <a:off x="1752600" y="4572000"/>
            <a:ext cx="1295400" cy="1143000"/>
          </a:xfrm>
          <a:prstGeom prst="can">
            <a:avLst>
              <a:gd name="adj" fmla="val 25000"/>
            </a:avLst>
          </a:prstGeom>
          <a:solidFill>
            <a:schemeClr val="accent1"/>
          </a:solidFill>
          <a:ln w="12700" cap="sq">
            <a:solidFill>
              <a:schemeClr val="tx1"/>
            </a:solidFill>
            <a:round/>
            <a:headEnd type="none" w="sm" len="sm"/>
            <a:tailEnd type="none" w="sm" len="sm"/>
          </a:ln>
          <a:effectLst/>
        </p:spPr>
        <p:txBody>
          <a:bodyPr wrap="none" anchor="ctr"/>
          <a:lstStyle/>
          <a:p>
            <a:pPr algn="ctr"/>
            <a:r>
              <a:rPr kumimoji="1" lang="ro-MO" sz="2400" dirty="0" smtClean="0">
                <a:latin typeface="Times New Roman" pitchFamily="18" charset="0"/>
              </a:rPr>
              <a:t>S</a:t>
            </a:r>
            <a:r>
              <a:rPr kumimoji="1" lang="en-US" sz="2400" dirty="0" err="1" smtClean="0">
                <a:latin typeface="Times New Roman" pitchFamily="18" charset="0"/>
              </a:rPr>
              <a:t>istem</a:t>
            </a:r>
            <a:endParaRPr kumimoji="1" lang="en-US" sz="2400" dirty="0">
              <a:latin typeface="Times New Roman" pitchFamily="18" charset="0"/>
            </a:endParaRPr>
          </a:p>
          <a:p>
            <a:pPr algn="ctr"/>
            <a:r>
              <a:rPr kumimoji="1" lang="en-US" sz="2400" dirty="0" err="1" smtClean="0">
                <a:latin typeface="Times New Roman" pitchFamily="18" charset="0"/>
              </a:rPr>
              <a:t>Achizitie</a:t>
            </a:r>
            <a:endParaRPr kumimoji="1" lang="en-US" sz="2400" dirty="0">
              <a:latin typeface="Times New Roman" pitchFamily="18" charset="0"/>
            </a:endParaRPr>
          </a:p>
        </p:txBody>
      </p:sp>
      <p:sp>
        <p:nvSpPr>
          <p:cNvPr id="115718" name="AutoShape 6"/>
          <p:cNvSpPr>
            <a:spLocks noChangeArrowheads="1"/>
          </p:cNvSpPr>
          <p:nvPr/>
        </p:nvSpPr>
        <p:spPr bwMode="auto">
          <a:xfrm>
            <a:off x="5715000" y="2895600"/>
            <a:ext cx="1295400" cy="1143000"/>
          </a:xfrm>
          <a:prstGeom prst="can">
            <a:avLst>
              <a:gd name="adj" fmla="val 25000"/>
            </a:avLst>
          </a:prstGeom>
          <a:solidFill>
            <a:srgbClr val="FFFF66"/>
          </a:solidFill>
          <a:ln w="12700" cap="sq">
            <a:solidFill>
              <a:schemeClr val="tx1"/>
            </a:solidFill>
            <a:round/>
            <a:headEnd type="none" w="sm" len="sm"/>
            <a:tailEnd type="none" w="sm" len="sm"/>
          </a:ln>
          <a:effectLst/>
        </p:spPr>
        <p:txBody>
          <a:bodyPr wrap="none" anchor="ctr"/>
          <a:lstStyle/>
          <a:p>
            <a:pPr algn="ctr"/>
            <a:r>
              <a:rPr kumimoji="1" lang="ro-MO" sz="2400" dirty="0" smtClean="0">
                <a:latin typeface="Times New Roman" pitchFamily="18" charset="0"/>
              </a:rPr>
              <a:t>Date </a:t>
            </a:r>
          </a:p>
          <a:p>
            <a:pPr algn="ctr"/>
            <a:r>
              <a:rPr kumimoji="1" lang="ro-MO" sz="2400" dirty="0" smtClean="0">
                <a:latin typeface="Times New Roman" pitchFamily="18" charset="0"/>
              </a:rPr>
              <a:t>Client</a:t>
            </a:r>
            <a:endParaRPr kumimoji="1" lang="en-US" sz="2400" dirty="0">
              <a:latin typeface="Times New Roman" pitchFamily="18" charset="0"/>
            </a:endParaRPr>
          </a:p>
        </p:txBody>
      </p:sp>
      <p:sp>
        <p:nvSpPr>
          <p:cNvPr id="115719" name="AutoShape 7"/>
          <p:cNvSpPr>
            <a:spLocks noChangeArrowheads="1"/>
          </p:cNvSpPr>
          <p:nvPr/>
        </p:nvSpPr>
        <p:spPr bwMode="auto">
          <a:xfrm>
            <a:off x="5715000" y="4343400"/>
            <a:ext cx="1295400" cy="1143000"/>
          </a:xfrm>
          <a:prstGeom prst="can">
            <a:avLst>
              <a:gd name="adj" fmla="val 25000"/>
            </a:avLst>
          </a:prstGeom>
          <a:solidFill>
            <a:srgbClr val="FFFF66"/>
          </a:solidFill>
          <a:ln w="12700" cap="sq">
            <a:solidFill>
              <a:schemeClr val="tx1"/>
            </a:solidFill>
            <a:round/>
            <a:headEnd type="none" w="sm" len="sm"/>
            <a:tailEnd type="none" w="sm" len="sm"/>
          </a:ln>
          <a:effectLst/>
        </p:spPr>
        <p:txBody>
          <a:bodyPr wrap="none" anchor="ctr"/>
          <a:lstStyle/>
          <a:p>
            <a:pPr algn="ctr"/>
            <a:r>
              <a:rPr kumimoji="1" lang="ro-MO" sz="2400" dirty="0" smtClean="0">
                <a:latin typeface="Times New Roman" pitchFamily="18" charset="0"/>
              </a:rPr>
              <a:t>Date</a:t>
            </a:r>
          </a:p>
          <a:p>
            <a:pPr algn="ctr"/>
            <a:r>
              <a:rPr kumimoji="1" lang="ro-MO" sz="2400" dirty="0" smtClean="0">
                <a:latin typeface="Times New Roman" pitchFamily="18" charset="0"/>
              </a:rPr>
              <a:t>Furnizor</a:t>
            </a:r>
            <a:endParaRPr kumimoji="1" lang="en-US" sz="2400" dirty="0">
              <a:latin typeface="Times New Roman" pitchFamily="18" charset="0"/>
            </a:endParaRPr>
          </a:p>
        </p:txBody>
      </p:sp>
      <p:sp>
        <p:nvSpPr>
          <p:cNvPr id="115720" name="AutoShape 8"/>
          <p:cNvSpPr>
            <a:spLocks noChangeArrowheads="1"/>
          </p:cNvSpPr>
          <p:nvPr/>
        </p:nvSpPr>
        <p:spPr bwMode="auto">
          <a:xfrm>
            <a:off x="5715000" y="1447800"/>
            <a:ext cx="1295400" cy="1143000"/>
          </a:xfrm>
          <a:prstGeom prst="can">
            <a:avLst>
              <a:gd name="adj" fmla="val 25000"/>
            </a:avLst>
          </a:prstGeom>
          <a:solidFill>
            <a:srgbClr val="FFFF66"/>
          </a:solidFill>
          <a:ln w="12700" cap="sq">
            <a:solidFill>
              <a:schemeClr val="tx1"/>
            </a:solidFill>
            <a:round/>
            <a:headEnd type="none" w="sm" len="sm"/>
            <a:tailEnd type="none" w="sm" len="sm"/>
          </a:ln>
          <a:effectLst/>
        </p:spPr>
        <p:txBody>
          <a:bodyPr wrap="none" anchor="ctr"/>
          <a:lstStyle/>
          <a:p>
            <a:pPr algn="ctr"/>
            <a:r>
              <a:rPr kumimoji="1" lang="ro-MO" sz="2400" dirty="0" smtClean="0">
                <a:latin typeface="Times New Roman" pitchFamily="18" charset="0"/>
              </a:rPr>
              <a:t>Date </a:t>
            </a:r>
          </a:p>
          <a:p>
            <a:pPr algn="ctr"/>
            <a:r>
              <a:rPr kumimoji="1" lang="ro-MO" sz="2400" dirty="0" smtClean="0">
                <a:latin typeface="Times New Roman" pitchFamily="18" charset="0"/>
              </a:rPr>
              <a:t>Angajat</a:t>
            </a:r>
            <a:endParaRPr kumimoji="1" lang="en-US" sz="2400" dirty="0">
              <a:latin typeface="Times New Roman" pitchFamily="18" charset="0"/>
            </a:endParaRPr>
          </a:p>
        </p:txBody>
      </p:sp>
      <p:sp>
        <p:nvSpPr>
          <p:cNvPr id="115721" name="Text Box 9"/>
          <p:cNvSpPr txBox="1">
            <a:spLocks noChangeArrowheads="1"/>
          </p:cNvSpPr>
          <p:nvPr/>
        </p:nvSpPr>
        <p:spPr bwMode="auto">
          <a:xfrm>
            <a:off x="2362200" y="5832475"/>
            <a:ext cx="5105400" cy="457200"/>
          </a:xfrm>
          <a:prstGeom prst="rect">
            <a:avLst/>
          </a:prstGeom>
          <a:noFill/>
          <a:ln w="12700" cap="sq">
            <a:noFill/>
            <a:miter lim="800000"/>
            <a:headEnd type="none" w="sm" len="sm"/>
            <a:tailEnd type="none" w="sm" len="sm"/>
          </a:ln>
          <a:effectLst/>
        </p:spPr>
        <p:txBody>
          <a:bodyPr wrap="square">
            <a:spAutoFit/>
          </a:bodyPr>
          <a:lstStyle/>
          <a:p>
            <a:r>
              <a:rPr kumimoji="1" lang="fr-CH" sz="2400" dirty="0">
                <a:latin typeface="Times New Roman" pitchFamily="18" charset="0"/>
              </a:rPr>
              <a:t>ERP                                  </a:t>
            </a:r>
            <a:r>
              <a:rPr kumimoji="1" lang="ro-MO" sz="2400" dirty="0" smtClean="0">
                <a:latin typeface="Times New Roman" pitchFamily="18" charset="0"/>
              </a:rPr>
              <a:t>        </a:t>
            </a:r>
            <a:r>
              <a:rPr kumimoji="1" lang="fr-CH" sz="2400" dirty="0" smtClean="0">
                <a:latin typeface="Times New Roman" pitchFamily="18" charset="0"/>
              </a:rPr>
              <a:t>DW</a:t>
            </a:r>
            <a:endParaRPr kumimoji="1" lang="en-US" sz="2400" dirty="0">
              <a:solidFill>
                <a:schemeClr val="bg1"/>
              </a:solidFill>
              <a:latin typeface="Times New Roman"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normAutofit fontScale="90000"/>
          </a:bodyPr>
          <a:lstStyle/>
          <a:p>
            <a:r>
              <a:rPr lang="it-IT" sz="4000" u="sng" dirty="0"/>
              <a:t>a.Arhitecturi:</a:t>
            </a:r>
            <a:r>
              <a:rPr lang="en-US" sz="4000" u="sng" dirty="0"/>
              <a:t> </a:t>
            </a:r>
            <a:r>
              <a:rPr lang="it-IT" sz="4000" dirty="0"/>
              <a:t>Sistem BI cu acces direct la datele din sistemul ERP </a:t>
            </a:r>
            <a:endParaRPr lang="en-US" sz="4000" dirty="0"/>
          </a:p>
        </p:txBody>
      </p:sp>
      <p:sp>
        <p:nvSpPr>
          <p:cNvPr id="95235" name="Rectangle 3"/>
          <p:cNvSpPr>
            <a:spLocks noGrp="1" noChangeArrowheads="1"/>
          </p:cNvSpPr>
          <p:nvPr>
            <p:ph idx="1"/>
          </p:nvPr>
        </p:nvSpPr>
        <p:spPr/>
        <p:txBody>
          <a:bodyPr/>
          <a:lstStyle/>
          <a:p>
            <a:pPr>
              <a:lnSpc>
                <a:spcPct val="90000"/>
              </a:lnSpc>
            </a:pPr>
            <a:r>
              <a:rPr lang="pt-BR" sz="2400" dirty="0"/>
              <a:t>integrat prin intermediul unor aplicaţii specifice de interogare a datelor.</a:t>
            </a:r>
          </a:p>
          <a:p>
            <a:pPr>
              <a:lnSpc>
                <a:spcPct val="90000"/>
              </a:lnSpc>
            </a:pPr>
            <a:r>
              <a:rPr lang="pt-BR" sz="2400" dirty="0"/>
              <a:t>suprapun peste primul nivel de abstractizare al modelului ERP </a:t>
            </a:r>
            <a:r>
              <a:rPr lang="pt-BR" sz="2400" dirty="0">
                <a:solidFill>
                  <a:schemeClr val="hlink"/>
                </a:solidFill>
              </a:rPr>
              <a:t>un nivel de abstractizare propriu</a:t>
            </a:r>
            <a:r>
              <a:rPr lang="pt-BR" sz="2400" dirty="0"/>
              <a:t>, specific fiecărui utilizator </a:t>
            </a:r>
          </a:p>
          <a:p>
            <a:pPr>
              <a:lnSpc>
                <a:spcPct val="90000"/>
              </a:lnSpc>
            </a:pPr>
            <a:r>
              <a:rPr lang="pt-BR" sz="2400" dirty="0"/>
              <a:t>sunt realizate </a:t>
            </a:r>
            <a:r>
              <a:rPr lang="pt-BR" sz="2400" dirty="0">
                <a:solidFill>
                  <a:schemeClr val="hlink"/>
                </a:solidFill>
              </a:rPr>
              <a:t>interfeţe dedicate</a:t>
            </a:r>
            <a:r>
              <a:rPr lang="pt-BR" sz="2400" dirty="0"/>
              <a:t> fiecărui modul din sistemul integrat.</a:t>
            </a:r>
          </a:p>
          <a:p>
            <a:pPr>
              <a:lnSpc>
                <a:spcPct val="90000"/>
              </a:lnSpc>
            </a:pPr>
            <a:r>
              <a:rPr lang="pt-BR" sz="2400" b="1" dirty="0"/>
              <a:t>Dezavantaje</a:t>
            </a:r>
          </a:p>
          <a:p>
            <a:pPr lvl="1">
              <a:lnSpc>
                <a:spcPct val="90000"/>
              </a:lnSpc>
            </a:pPr>
            <a:r>
              <a:rPr lang="pt-BR" sz="2000" dirty="0"/>
              <a:t>limitele impuse de suporturile tehnice.</a:t>
            </a:r>
          </a:p>
          <a:p>
            <a:pPr lvl="1">
              <a:lnSpc>
                <a:spcPct val="90000"/>
              </a:lnSpc>
            </a:pPr>
            <a:r>
              <a:rPr lang="pt-BR" sz="2000" dirty="0"/>
              <a:t>viziunea istorică se suprapune rareori cu necesităţile sistemelor tranzacţionale </a:t>
            </a:r>
          </a:p>
          <a:p>
            <a:pPr lvl="1">
              <a:lnSpc>
                <a:spcPct val="90000"/>
              </a:lnSpc>
            </a:pPr>
            <a:r>
              <a:rPr lang="pt-BR" sz="2000" dirty="0"/>
              <a:t>este o </a:t>
            </a:r>
            <a:r>
              <a:rPr lang="pt-BR" sz="2000" u="sng" dirty="0"/>
              <a:t>soluţie de compromis</a:t>
            </a:r>
            <a:r>
              <a:rPr lang="pt-BR" sz="2000" dirty="0"/>
              <a:t> ce poată fi exploatată temporar</a:t>
            </a:r>
            <a:endParaRPr lang="en-US" sz="2000" dirty="0"/>
          </a:p>
        </p:txBody>
      </p:sp>
      <p:sp>
        <p:nvSpPr>
          <p:cNvPr id="6" name="Slide Number Placeholder 5"/>
          <p:cNvSpPr>
            <a:spLocks noGrp="1"/>
          </p:cNvSpPr>
          <p:nvPr>
            <p:ph type="sldNum" sz="quarter" idx="12"/>
          </p:nvPr>
        </p:nvSpPr>
        <p:spPr/>
        <p:txBody>
          <a:bodyPr/>
          <a:lstStyle/>
          <a:p>
            <a:fld id="{5503FB48-5C8E-4C4D-9D34-A0596C46C48A}" type="slidenum">
              <a:rPr lang="en-US"/>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it-IT"/>
              <a:t>Acces direct la datele ERP</a:t>
            </a:r>
            <a:endParaRPr lang="en-US"/>
          </a:p>
        </p:txBody>
      </p:sp>
      <p:pic>
        <p:nvPicPr>
          <p:cNvPr id="96260" name="Picture 4"/>
          <p:cNvPicPr>
            <a:picLocks noGrp="1" noChangeAspect="1" noChangeArrowheads="1"/>
          </p:cNvPicPr>
          <p:nvPr>
            <p:ph idx="1"/>
          </p:nvPr>
        </p:nvPicPr>
        <p:blipFill>
          <a:blip r:embed="rId2" cstate="print"/>
          <a:stretch>
            <a:fillRect/>
          </a:stretch>
        </p:blipFill>
        <p:spPr>
          <a:xfrm>
            <a:off x="2267527" y="1926503"/>
            <a:ext cx="4608945" cy="4322618"/>
          </a:xfrm>
          <a:noFill/>
          <a:ln/>
        </p:spPr>
      </p:pic>
      <p:sp>
        <p:nvSpPr>
          <p:cNvPr id="6" name="Slide Number Placeholder 5"/>
          <p:cNvSpPr>
            <a:spLocks noGrp="1"/>
          </p:cNvSpPr>
          <p:nvPr>
            <p:ph type="sldNum" sz="quarter" idx="12"/>
          </p:nvPr>
        </p:nvSpPr>
        <p:spPr/>
        <p:txBody>
          <a:bodyPr/>
          <a:lstStyle/>
          <a:p>
            <a:fld id="{67EFB99D-EE5B-49F1-9894-8FE46F06A538}" type="slidenum">
              <a:rPr lang="en-US"/>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US" altLang="en-US" smtClean="0"/>
              <a:t>ETL </a:t>
            </a:r>
          </a:p>
        </p:txBody>
      </p:sp>
      <p:sp>
        <p:nvSpPr>
          <p:cNvPr id="67587" name="Rectangle 3"/>
          <p:cNvSpPr>
            <a:spLocks noGrp="1" noChangeArrowheads="1"/>
          </p:cNvSpPr>
          <p:nvPr>
            <p:ph idx="1"/>
          </p:nvPr>
        </p:nvSpPr>
        <p:spPr>
          <a:xfrm>
            <a:off x="107950" y="1584325"/>
            <a:ext cx="8915400" cy="5518150"/>
          </a:xfrm>
        </p:spPr>
        <p:txBody>
          <a:bodyPr/>
          <a:lstStyle/>
          <a:p>
            <a:pPr eaLnBrk="1" hangingPunct="1"/>
            <a:r>
              <a:rPr lang="en-US" altLang="en-US" b="1" dirty="0" err="1" smtClean="0"/>
              <a:t>Acronim</a:t>
            </a:r>
            <a:r>
              <a:rPr lang="en-US" altLang="en-US" b="1" dirty="0" smtClean="0"/>
              <a:t> </a:t>
            </a:r>
            <a:r>
              <a:rPr lang="en-US" altLang="en-US" b="1" dirty="0" err="1" smtClean="0"/>
              <a:t>pentru</a:t>
            </a:r>
            <a:endParaRPr lang="en-US" altLang="en-US" b="1" dirty="0" smtClean="0"/>
          </a:p>
          <a:p>
            <a:pPr lvl="1" eaLnBrk="1" hangingPunct="1"/>
            <a:r>
              <a:rPr lang="en-US" altLang="en-US" b="1" dirty="0" smtClean="0">
                <a:solidFill>
                  <a:srgbClr val="FF0000"/>
                </a:solidFill>
              </a:rPr>
              <a:t>E – Extract </a:t>
            </a:r>
          </a:p>
          <a:p>
            <a:pPr lvl="1" eaLnBrk="1" hangingPunct="1"/>
            <a:r>
              <a:rPr lang="en-US" altLang="en-US" b="1" dirty="0" smtClean="0">
                <a:solidFill>
                  <a:srgbClr val="FF0000"/>
                </a:solidFill>
              </a:rPr>
              <a:t>T –Transform </a:t>
            </a:r>
          </a:p>
          <a:p>
            <a:pPr lvl="1" eaLnBrk="1" hangingPunct="1"/>
            <a:r>
              <a:rPr lang="en-US" altLang="en-US" b="1" dirty="0" smtClean="0">
                <a:solidFill>
                  <a:srgbClr val="FF0000"/>
                </a:solidFill>
              </a:rPr>
              <a:t>L – Load</a:t>
            </a:r>
          </a:p>
          <a:p>
            <a:pPr eaLnBrk="1" hangingPunct="1"/>
            <a:r>
              <a:rPr lang="en-US" altLang="en-US" b="1" i="1" dirty="0" err="1" smtClean="0">
                <a:solidFill>
                  <a:srgbClr val="0000FF"/>
                </a:solidFill>
              </a:rPr>
              <a:t>Extragere</a:t>
            </a:r>
            <a:r>
              <a:rPr lang="en-US" altLang="en-US" b="1" i="1" dirty="0" smtClean="0">
                <a:solidFill>
                  <a:srgbClr val="0000FF"/>
                </a:solidFill>
              </a:rPr>
              <a:t> de date</a:t>
            </a:r>
            <a:r>
              <a:rPr lang="en-US" altLang="en-US" dirty="0" smtClean="0"/>
              <a:t>, </a:t>
            </a:r>
            <a:r>
              <a:rPr lang="en-US" altLang="en-US" dirty="0" err="1" smtClean="0"/>
              <a:t>aplicare</a:t>
            </a:r>
            <a:r>
              <a:rPr lang="ro-MO" altLang="en-US" dirty="0" smtClean="0"/>
              <a:t>a</a:t>
            </a:r>
            <a:r>
              <a:rPr lang="en-US" altLang="en-US" dirty="0" smtClean="0"/>
              <a:t> </a:t>
            </a:r>
            <a:r>
              <a:rPr lang="en-US" altLang="en-US" dirty="0" err="1" smtClean="0"/>
              <a:t>reguli</a:t>
            </a:r>
            <a:r>
              <a:rPr lang="ro-MO" altLang="en-US" dirty="0" smtClean="0"/>
              <a:t>lor</a:t>
            </a:r>
            <a:r>
              <a:rPr lang="en-US" altLang="en-US" dirty="0" smtClean="0"/>
              <a:t> de business </a:t>
            </a:r>
            <a:r>
              <a:rPr lang="en-US" altLang="en-US" dirty="0" err="1" smtClean="0"/>
              <a:t>astfel</a:t>
            </a:r>
            <a:r>
              <a:rPr lang="en-US" altLang="en-US" dirty="0" smtClean="0"/>
              <a:t> </a:t>
            </a:r>
            <a:r>
              <a:rPr lang="en-US" altLang="en-US" dirty="0" err="1" smtClean="0"/>
              <a:t>incat</a:t>
            </a:r>
            <a:r>
              <a:rPr lang="en-US" altLang="en-US" dirty="0" smtClean="0"/>
              <a:t> </a:t>
            </a:r>
            <a:r>
              <a:rPr lang="en-US" altLang="en-US" dirty="0" err="1" smtClean="0"/>
              <a:t>datele</a:t>
            </a:r>
            <a:r>
              <a:rPr lang="en-US" altLang="en-US" dirty="0" smtClean="0"/>
              <a:t> </a:t>
            </a:r>
            <a:r>
              <a:rPr lang="en-US" altLang="en-US" dirty="0" err="1" smtClean="0"/>
              <a:t>sa</a:t>
            </a:r>
            <a:r>
              <a:rPr lang="en-US" altLang="en-US" dirty="0" smtClean="0"/>
              <a:t> fie </a:t>
            </a:r>
            <a:r>
              <a:rPr lang="en-US" altLang="en-US" dirty="0" err="1" smtClean="0"/>
              <a:t>transformate</a:t>
            </a:r>
            <a:r>
              <a:rPr lang="en-US" altLang="en-US" dirty="0" smtClean="0"/>
              <a:t> in </a:t>
            </a:r>
            <a:r>
              <a:rPr lang="en-US" altLang="en-US" dirty="0" err="1" smtClean="0"/>
              <a:t>informatii</a:t>
            </a:r>
            <a:r>
              <a:rPr lang="en-US" altLang="en-US" dirty="0" smtClean="0"/>
              <a:t> </a:t>
            </a:r>
            <a:r>
              <a:rPr lang="en-US" altLang="en-US" dirty="0" err="1" smtClean="0"/>
              <a:t>si</a:t>
            </a:r>
            <a:r>
              <a:rPr lang="en-US" altLang="en-US" dirty="0" smtClean="0"/>
              <a:t> </a:t>
            </a:r>
            <a:r>
              <a:rPr lang="en-US" altLang="en-US" dirty="0" err="1" smtClean="0"/>
              <a:t>stocare</a:t>
            </a:r>
            <a:r>
              <a:rPr lang="en-US" altLang="en-US" dirty="0" smtClean="0"/>
              <a:t> in Data Warehouse</a:t>
            </a:r>
          </a:p>
          <a:p>
            <a:pPr eaLnBrk="1" hangingPunct="1"/>
            <a:r>
              <a:rPr lang="en-US" altLang="en-US" b="1" i="1" dirty="0" err="1" smtClean="0">
                <a:solidFill>
                  <a:srgbClr val="0000FF"/>
                </a:solidFill>
              </a:rPr>
              <a:t>Curatare</a:t>
            </a:r>
            <a:r>
              <a:rPr lang="en-US" altLang="en-US" b="1" i="1" dirty="0" smtClean="0">
                <a:solidFill>
                  <a:srgbClr val="0000FF"/>
                </a:solidFill>
              </a:rPr>
              <a:t> </a:t>
            </a:r>
            <a:r>
              <a:rPr lang="en-US" altLang="en-US" b="1" i="1" dirty="0" err="1" smtClean="0">
                <a:solidFill>
                  <a:srgbClr val="0000FF"/>
                </a:solidFill>
              </a:rPr>
              <a:t>si</a:t>
            </a:r>
            <a:r>
              <a:rPr lang="en-US" altLang="en-US" b="1" i="1" dirty="0" smtClean="0">
                <a:solidFill>
                  <a:srgbClr val="0000FF"/>
                </a:solidFill>
              </a:rPr>
              <a:t> </a:t>
            </a:r>
            <a:r>
              <a:rPr lang="en-US" altLang="en-US" b="1" i="1" dirty="0" err="1" smtClean="0">
                <a:solidFill>
                  <a:srgbClr val="0000FF"/>
                </a:solidFill>
              </a:rPr>
              <a:t>standardizare</a:t>
            </a:r>
            <a:r>
              <a:rPr lang="en-US" altLang="en-US" b="1" i="1" dirty="0" smtClean="0">
                <a:solidFill>
                  <a:srgbClr val="0000FF"/>
                </a:solidFill>
              </a:rPr>
              <a:t> date</a:t>
            </a:r>
          </a:p>
          <a:p>
            <a:pPr eaLnBrk="1" hangingPunct="1"/>
            <a:r>
              <a:rPr lang="en-US" altLang="en-US" b="1" i="1" dirty="0" err="1" smtClean="0">
                <a:solidFill>
                  <a:srgbClr val="0000FF"/>
                </a:solidFill>
              </a:rPr>
              <a:t>Integrare</a:t>
            </a:r>
            <a:r>
              <a:rPr lang="en-US" altLang="en-US" b="1" i="1" dirty="0" smtClean="0">
                <a:solidFill>
                  <a:srgbClr val="0000FF"/>
                </a:solidFill>
              </a:rPr>
              <a:t> date </a:t>
            </a:r>
            <a:r>
              <a:rPr lang="en-US" altLang="en-US" dirty="0" smtClean="0"/>
              <a:t>interne </a:t>
            </a:r>
            <a:r>
              <a:rPr lang="en-US" altLang="en-US" dirty="0" err="1" smtClean="0"/>
              <a:t>si</a:t>
            </a:r>
            <a:r>
              <a:rPr lang="en-US" altLang="en-US" dirty="0" smtClean="0"/>
              <a:t> </a:t>
            </a:r>
            <a:r>
              <a:rPr lang="en-US" altLang="en-US" dirty="0" err="1" smtClean="0"/>
              <a:t>externe</a:t>
            </a:r>
            <a:endParaRPr lang="en-US" altLang="en-US" dirty="0" smtClean="0"/>
          </a:p>
          <a:p>
            <a:pPr eaLnBrk="1" hangingPunct="1"/>
            <a:endParaRPr lang="en-US" altLang="en-US" dirty="0" smtClean="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normAutofit fontScale="90000"/>
          </a:bodyPr>
          <a:lstStyle/>
          <a:p>
            <a:r>
              <a:rPr lang="it-IT" sz="4000"/>
              <a:t>b.Arhitecturi: Depozit de date ataşat ERP</a:t>
            </a:r>
            <a:r>
              <a:rPr lang="en-US" sz="4000"/>
              <a:t> </a:t>
            </a:r>
          </a:p>
        </p:txBody>
      </p:sp>
      <p:sp>
        <p:nvSpPr>
          <p:cNvPr id="97283" name="Rectangle 3"/>
          <p:cNvSpPr>
            <a:spLocks noGrp="1" noChangeArrowheads="1"/>
          </p:cNvSpPr>
          <p:nvPr>
            <p:ph idx="1"/>
          </p:nvPr>
        </p:nvSpPr>
        <p:spPr/>
        <p:txBody>
          <a:bodyPr/>
          <a:lstStyle/>
          <a:p>
            <a:pPr>
              <a:lnSpc>
                <a:spcPct val="90000"/>
              </a:lnSpc>
            </a:pPr>
            <a:r>
              <a:rPr lang="pt-BR"/>
              <a:t>sistem de asistare a deciziei </a:t>
            </a:r>
            <a:r>
              <a:rPr lang="pt-BR" b="1"/>
              <a:t>specializat</a:t>
            </a:r>
            <a:r>
              <a:rPr lang="pt-BR"/>
              <a:t>, construit pe baza unui </a:t>
            </a:r>
            <a:r>
              <a:rPr lang="pt-BR" b="1">
                <a:solidFill>
                  <a:schemeClr val="hlink"/>
                </a:solidFill>
              </a:rPr>
              <a:t>depozit de date</a:t>
            </a:r>
            <a:r>
              <a:rPr lang="pt-BR"/>
              <a:t> sau a unei colecţii de </a:t>
            </a:r>
            <a:r>
              <a:rPr lang="pt-BR" b="1">
                <a:solidFill>
                  <a:schemeClr val="hlink"/>
                </a:solidFill>
              </a:rPr>
              <a:t>data marts</a:t>
            </a:r>
            <a:r>
              <a:rPr lang="pt-BR">
                <a:solidFill>
                  <a:schemeClr val="hlink"/>
                </a:solidFill>
              </a:rPr>
              <a:t>.</a:t>
            </a:r>
            <a:r>
              <a:rPr lang="pt-BR"/>
              <a:t> </a:t>
            </a:r>
          </a:p>
          <a:p>
            <a:pPr>
              <a:lnSpc>
                <a:spcPct val="90000"/>
              </a:lnSpc>
            </a:pPr>
            <a:r>
              <a:rPr lang="pt-BR" b="1">
                <a:solidFill>
                  <a:schemeClr val="hlink"/>
                </a:solidFill>
              </a:rPr>
              <a:t>dicţionar de date propriu</a:t>
            </a:r>
            <a:r>
              <a:rPr lang="pt-BR"/>
              <a:t> </a:t>
            </a:r>
            <a:endParaRPr lang="it-IT"/>
          </a:p>
          <a:p>
            <a:pPr>
              <a:lnSpc>
                <a:spcPct val="90000"/>
              </a:lnSpc>
            </a:pPr>
            <a:r>
              <a:rPr lang="it-IT"/>
              <a:t>ca aplicaţie independentă sau ca un modul al ERP (SAP BI)</a:t>
            </a:r>
          </a:p>
          <a:p>
            <a:pPr>
              <a:lnSpc>
                <a:spcPct val="90000"/>
              </a:lnSpc>
            </a:pPr>
            <a:r>
              <a:rPr lang="it-IT"/>
              <a:t>eforturi considerabil mai mari atât în etapele de proiectare si implementare =&gt; avantaje prin prisma performanţelor în exploatare </a:t>
            </a:r>
            <a:endParaRPr lang="en-US"/>
          </a:p>
        </p:txBody>
      </p:sp>
      <p:sp>
        <p:nvSpPr>
          <p:cNvPr id="6" name="Slide Number Placeholder 5"/>
          <p:cNvSpPr>
            <a:spLocks noGrp="1"/>
          </p:cNvSpPr>
          <p:nvPr>
            <p:ph type="sldNum" sz="quarter" idx="12"/>
          </p:nvPr>
        </p:nvSpPr>
        <p:spPr/>
        <p:txBody>
          <a:bodyPr/>
          <a:lstStyle/>
          <a:p>
            <a:fld id="{652C79DB-8558-47C8-BC56-AC3E5EC32F82}" type="slidenum">
              <a:rPr lang="en-US"/>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it-IT"/>
              <a:t>Depozit de date ataşat ERP</a:t>
            </a:r>
            <a:endParaRPr lang="en-US"/>
          </a:p>
        </p:txBody>
      </p:sp>
      <p:pic>
        <p:nvPicPr>
          <p:cNvPr id="98308" name="Picture 4"/>
          <p:cNvPicPr>
            <a:picLocks noGrp="1" noChangeAspect="1" noChangeArrowheads="1"/>
          </p:cNvPicPr>
          <p:nvPr>
            <p:ph idx="1"/>
          </p:nvPr>
        </p:nvPicPr>
        <p:blipFill>
          <a:blip r:embed="rId2" cstate="print"/>
          <a:stretch>
            <a:fillRect/>
          </a:stretch>
        </p:blipFill>
        <p:spPr>
          <a:xfrm>
            <a:off x="1048327" y="2531485"/>
            <a:ext cx="7047345" cy="3112655"/>
          </a:xfrm>
          <a:noFill/>
          <a:ln/>
        </p:spPr>
      </p:pic>
      <p:sp>
        <p:nvSpPr>
          <p:cNvPr id="6" name="Slide Number Placeholder 5"/>
          <p:cNvSpPr>
            <a:spLocks noGrp="1"/>
          </p:cNvSpPr>
          <p:nvPr>
            <p:ph type="sldNum" sz="quarter" idx="12"/>
          </p:nvPr>
        </p:nvSpPr>
        <p:spPr/>
        <p:txBody>
          <a:bodyPr/>
          <a:lstStyle/>
          <a:p>
            <a:fld id="{6610FBDF-2587-438E-84FC-F5232205F816}" type="slidenum">
              <a:rPr lang="en-US"/>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it-IT"/>
              <a:t>Ce este un sistem ERP</a:t>
            </a:r>
            <a:endParaRPr lang="en-US"/>
          </a:p>
        </p:txBody>
      </p:sp>
      <p:sp>
        <p:nvSpPr>
          <p:cNvPr id="31747" name="Rectangle 3"/>
          <p:cNvSpPr>
            <a:spLocks noGrp="1" noChangeArrowheads="1"/>
          </p:cNvSpPr>
          <p:nvPr>
            <p:ph idx="1"/>
          </p:nvPr>
        </p:nvSpPr>
        <p:spPr/>
        <p:txBody>
          <a:bodyPr/>
          <a:lstStyle/>
          <a:p>
            <a:r>
              <a:rPr lang="it-IT" altLang="zh-CN" sz="2400">
                <a:ea typeface="宋体" charset="-122"/>
              </a:rPr>
              <a:t>“</a:t>
            </a:r>
            <a:r>
              <a:rPr lang="ro-RO" altLang="zh-CN" sz="2400"/>
              <a:t>un pachet care promite </a:t>
            </a:r>
            <a:r>
              <a:rPr lang="ro-RO" altLang="zh-CN" sz="2400">
                <a:solidFill>
                  <a:schemeClr val="hlink"/>
                </a:solidFill>
              </a:rPr>
              <a:t>integrarea completă</a:t>
            </a:r>
            <a:r>
              <a:rPr lang="ro-RO" altLang="zh-CN" sz="2400"/>
              <a:t> a tuturor informaţiilor din cadrul unei organizaţii</a:t>
            </a:r>
            <a:r>
              <a:rPr lang="it-IT" altLang="zh-CN" sz="2400">
                <a:ea typeface="宋体" charset="-122"/>
              </a:rPr>
              <a:t>” [Davenport]</a:t>
            </a:r>
            <a:r>
              <a:rPr lang="en-US" altLang="zh-CN" sz="2400">
                <a:ea typeface="宋体" charset="-122"/>
              </a:rPr>
              <a:t>  </a:t>
            </a:r>
          </a:p>
          <a:p>
            <a:r>
              <a:rPr lang="ro-RO" altLang="zh-CN" sz="2400"/>
              <a:t> </a:t>
            </a:r>
            <a:r>
              <a:rPr lang="it-IT" altLang="zh-CN" sz="2400">
                <a:ea typeface="宋体" charset="-122"/>
              </a:rPr>
              <a:t>“</a:t>
            </a:r>
            <a:r>
              <a:rPr lang="ro-RO" altLang="zh-CN" sz="2400"/>
              <a:t>infrastructură software, </a:t>
            </a:r>
            <a:r>
              <a:rPr lang="ro-RO" altLang="zh-CN" sz="2400">
                <a:solidFill>
                  <a:schemeClr val="hlink"/>
                </a:solidFill>
              </a:rPr>
              <a:t>multimodulara</a:t>
            </a:r>
            <a:r>
              <a:rPr lang="ro-RO" altLang="zh-CN" sz="2400"/>
              <a:t> ce oferă suport de gestiune şi coordonare a diferitelor structuri şi procese din companie, în vederea realizării obiectivelor de afaceri</a:t>
            </a:r>
            <a:r>
              <a:rPr lang="it-IT" altLang="zh-CN" sz="2400">
                <a:ea typeface="宋体" charset="-122"/>
              </a:rPr>
              <a:t>”</a:t>
            </a:r>
            <a:r>
              <a:rPr lang="en-US" altLang="zh-CN" sz="2400">
                <a:ea typeface="宋体" charset="-122"/>
              </a:rPr>
              <a:t> [Fotache]</a:t>
            </a:r>
          </a:p>
          <a:p>
            <a:r>
              <a:rPr lang="ro-RO" altLang="zh-CN" sz="2400"/>
              <a:t>Ofer</a:t>
            </a:r>
            <a:r>
              <a:rPr lang="it-IT" altLang="zh-CN" sz="2400">
                <a:ea typeface="宋体" charset="-122"/>
              </a:rPr>
              <a:t>a </a:t>
            </a:r>
            <a:r>
              <a:rPr lang="ro-RO" altLang="zh-CN" sz="2400">
                <a:solidFill>
                  <a:schemeClr val="hlink"/>
                </a:solidFill>
              </a:rPr>
              <a:t>accesabilitate</a:t>
            </a:r>
            <a:r>
              <a:rPr lang="ro-RO" altLang="zh-CN" sz="2400"/>
              <a:t>, </a:t>
            </a:r>
            <a:r>
              <a:rPr lang="ro-RO" altLang="zh-CN" sz="2400">
                <a:solidFill>
                  <a:schemeClr val="hlink"/>
                </a:solidFill>
              </a:rPr>
              <a:t>vizibilitate</a:t>
            </a:r>
            <a:r>
              <a:rPr lang="ro-RO" altLang="zh-CN" sz="2400"/>
              <a:t> şi </a:t>
            </a:r>
            <a:r>
              <a:rPr lang="ro-RO" altLang="zh-CN" sz="2400">
                <a:solidFill>
                  <a:schemeClr val="hlink"/>
                </a:solidFill>
              </a:rPr>
              <a:t>consistenţa informaţională</a:t>
            </a:r>
            <a:r>
              <a:rPr lang="ro-RO" altLang="zh-CN" sz="2400"/>
              <a:t> în întreaga organizaţie</a:t>
            </a:r>
            <a:r>
              <a:rPr lang="en-US" altLang="zh-CN" sz="2400">
                <a:ea typeface="宋体" charset="-122"/>
              </a:rPr>
              <a:t> </a:t>
            </a:r>
          </a:p>
          <a:p>
            <a:r>
              <a:rPr lang="it-IT" sz="2400"/>
              <a:t>Dezvoltare cu instrumente CASE</a:t>
            </a:r>
            <a:endParaRPr lang="en-US" sz="2400"/>
          </a:p>
        </p:txBody>
      </p:sp>
      <p:sp>
        <p:nvSpPr>
          <p:cNvPr id="6" name="Slide Number Placeholder 5"/>
          <p:cNvSpPr>
            <a:spLocks noGrp="1"/>
          </p:cNvSpPr>
          <p:nvPr>
            <p:ph type="sldNum" sz="quarter" idx="12"/>
          </p:nvPr>
        </p:nvSpPr>
        <p:spPr/>
        <p:txBody>
          <a:bodyPr/>
          <a:lstStyle/>
          <a:p>
            <a:fld id="{13624A10-1AC9-43A2-BCD2-B754C4BD8610}" type="slidenum">
              <a:rPr lang="en-US"/>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it-IT" altLang="zh-CN" b="1">
                <a:ea typeface="宋体" charset="-122"/>
              </a:rPr>
              <a:t>A</a:t>
            </a:r>
            <a:r>
              <a:rPr lang="ro-RO" altLang="zh-CN" b="1"/>
              <a:t>rhitectura client-server</a:t>
            </a:r>
            <a:r>
              <a:rPr lang="en-US" altLang="zh-CN">
                <a:ea typeface="宋体" charset="-122"/>
              </a:rPr>
              <a:t> </a:t>
            </a:r>
            <a:endParaRPr lang="en-US"/>
          </a:p>
        </p:txBody>
      </p:sp>
      <p:sp>
        <p:nvSpPr>
          <p:cNvPr id="25" name="Slide Number Placeholder 5"/>
          <p:cNvSpPr>
            <a:spLocks noGrp="1"/>
          </p:cNvSpPr>
          <p:nvPr>
            <p:ph type="sldNum" sz="quarter" idx="12"/>
          </p:nvPr>
        </p:nvSpPr>
        <p:spPr/>
        <p:txBody>
          <a:bodyPr/>
          <a:lstStyle/>
          <a:p>
            <a:fld id="{CF92BFA7-64B1-4867-A91F-141CB3BB631A}" type="slidenum">
              <a:rPr lang="en-US"/>
              <a:pPr/>
              <a:t>43</a:t>
            </a:fld>
            <a:endParaRPr lang="en-US"/>
          </a:p>
        </p:txBody>
      </p:sp>
      <p:grpSp>
        <p:nvGrpSpPr>
          <p:cNvPr id="72708" name="Group 4"/>
          <p:cNvGrpSpPr>
            <a:grpSpLocks/>
          </p:cNvGrpSpPr>
          <p:nvPr/>
        </p:nvGrpSpPr>
        <p:grpSpPr bwMode="auto">
          <a:xfrm>
            <a:off x="381000" y="1600200"/>
            <a:ext cx="8229600" cy="4267200"/>
            <a:chOff x="2808" y="9158"/>
            <a:chExt cx="8280" cy="1800"/>
          </a:xfrm>
        </p:grpSpPr>
        <p:sp>
          <p:nvSpPr>
            <p:cNvPr id="72709" name="AutoShape 5"/>
            <p:cNvSpPr>
              <a:spLocks noChangeArrowheads="1"/>
            </p:cNvSpPr>
            <p:nvPr/>
          </p:nvSpPr>
          <p:spPr bwMode="auto">
            <a:xfrm>
              <a:off x="2808" y="9158"/>
              <a:ext cx="1440" cy="1620"/>
            </a:xfrm>
            <a:prstGeom prst="cube">
              <a:avLst>
                <a:gd name="adj" fmla="val 25000"/>
              </a:avLst>
            </a:prstGeom>
            <a:solidFill>
              <a:srgbClr val="EAEAEA"/>
            </a:solidFill>
            <a:ln w="9525">
              <a:solidFill>
                <a:srgbClr val="000000"/>
              </a:solidFill>
              <a:miter lim="800000"/>
              <a:headEnd/>
              <a:tailEnd/>
            </a:ln>
          </p:spPr>
          <p:txBody>
            <a:bodyPr/>
            <a:lstStyle/>
            <a:p>
              <a:r>
                <a:rPr lang="en-US"/>
                <a:t>CLIENT</a:t>
              </a:r>
            </a:p>
          </p:txBody>
        </p:sp>
        <p:sp>
          <p:nvSpPr>
            <p:cNvPr id="72710" name="Rectangle 6"/>
            <p:cNvSpPr>
              <a:spLocks noChangeArrowheads="1"/>
            </p:cNvSpPr>
            <p:nvPr/>
          </p:nvSpPr>
          <p:spPr bwMode="auto">
            <a:xfrm>
              <a:off x="4608" y="9158"/>
              <a:ext cx="1260" cy="720"/>
            </a:xfrm>
            <a:prstGeom prst="rect">
              <a:avLst/>
            </a:prstGeom>
            <a:solidFill>
              <a:srgbClr val="FFFFFF"/>
            </a:solidFill>
            <a:ln w="9525">
              <a:solidFill>
                <a:srgbClr val="000000"/>
              </a:solidFill>
              <a:miter lim="800000"/>
              <a:headEnd/>
              <a:tailEnd/>
            </a:ln>
          </p:spPr>
          <p:txBody>
            <a:bodyPr/>
            <a:lstStyle/>
            <a:p>
              <a:pPr algn="ctr"/>
              <a:r>
                <a:rPr lang="en-US" dirty="0" err="1">
                  <a:latin typeface="Times New Roman" pitchFamily="18" charset="0"/>
                </a:rPr>
                <a:t>Vânzări</a:t>
              </a:r>
              <a:r>
                <a:rPr lang="en-US" dirty="0">
                  <a:latin typeface="Times New Roman" pitchFamily="18" charset="0"/>
                </a:rPr>
                <a:t> </a:t>
              </a:r>
              <a:r>
                <a:rPr lang="en-US" dirty="0" err="1">
                  <a:latin typeface="Times New Roman" pitchFamily="18" charset="0"/>
                </a:rPr>
                <a:t>şi</a:t>
              </a:r>
              <a:r>
                <a:rPr lang="en-US" dirty="0">
                  <a:latin typeface="Times New Roman" pitchFamily="18" charset="0"/>
                </a:rPr>
                <a:t> </a:t>
              </a:r>
              <a:r>
                <a:rPr lang="en-US" dirty="0" err="1">
                  <a:latin typeface="Times New Roman" pitchFamily="18" charset="0"/>
                </a:rPr>
                <a:t>distribuţie</a:t>
              </a:r>
              <a:endParaRPr lang="en-US" dirty="0"/>
            </a:p>
          </p:txBody>
        </p:sp>
        <p:sp>
          <p:nvSpPr>
            <p:cNvPr id="72711" name="Rectangle 7"/>
            <p:cNvSpPr>
              <a:spLocks noChangeArrowheads="1"/>
            </p:cNvSpPr>
            <p:nvPr/>
          </p:nvSpPr>
          <p:spPr bwMode="auto">
            <a:xfrm>
              <a:off x="4608" y="10238"/>
              <a:ext cx="1260" cy="720"/>
            </a:xfrm>
            <a:prstGeom prst="rect">
              <a:avLst/>
            </a:prstGeom>
            <a:solidFill>
              <a:srgbClr val="FFFFFF"/>
            </a:solidFill>
            <a:ln w="9525">
              <a:solidFill>
                <a:srgbClr val="000000"/>
              </a:solidFill>
              <a:miter lim="800000"/>
              <a:headEnd/>
              <a:tailEnd/>
            </a:ln>
          </p:spPr>
          <p:txBody>
            <a:bodyPr/>
            <a:lstStyle/>
            <a:p>
              <a:pPr algn="ctr"/>
              <a:r>
                <a:rPr lang="en-US" altLang="zh-CN">
                  <a:latin typeface="Times New Roman" pitchFamily="18" charset="0"/>
                  <a:ea typeface="宋体" charset="-122"/>
                </a:rPr>
                <a:t>Service post-vânzare</a:t>
              </a:r>
              <a:endParaRPr lang="en-US"/>
            </a:p>
          </p:txBody>
        </p:sp>
        <p:sp>
          <p:nvSpPr>
            <p:cNvPr id="72712" name="AutoShape 8"/>
            <p:cNvSpPr>
              <a:spLocks noChangeArrowheads="1"/>
            </p:cNvSpPr>
            <p:nvPr/>
          </p:nvSpPr>
          <p:spPr bwMode="auto">
            <a:xfrm>
              <a:off x="6228" y="9338"/>
              <a:ext cx="1440" cy="900"/>
            </a:xfrm>
            <a:prstGeom prst="can">
              <a:avLst>
                <a:gd name="adj" fmla="val 25000"/>
              </a:avLst>
            </a:prstGeom>
            <a:solidFill>
              <a:srgbClr val="99CCFF"/>
            </a:solidFill>
            <a:ln w="9525">
              <a:solidFill>
                <a:schemeClr val="tx1"/>
              </a:solidFill>
              <a:round/>
              <a:headEnd/>
              <a:tailEnd/>
            </a:ln>
          </p:spPr>
          <p:txBody>
            <a:bodyPr/>
            <a:lstStyle/>
            <a:p>
              <a:pPr algn="ctr"/>
              <a:r>
                <a:rPr lang="en-US" altLang="zh-CN" b="1">
                  <a:latin typeface="Times New Roman" pitchFamily="18" charset="0"/>
                  <a:ea typeface="宋体" charset="-122"/>
                </a:rPr>
                <a:t>Bază de date unică</a:t>
              </a:r>
              <a:endParaRPr lang="en-US" b="1"/>
            </a:p>
          </p:txBody>
        </p:sp>
        <p:sp>
          <p:nvSpPr>
            <p:cNvPr id="72713" name="Rectangle 9"/>
            <p:cNvSpPr>
              <a:spLocks noChangeArrowheads="1"/>
            </p:cNvSpPr>
            <p:nvPr/>
          </p:nvSpPr>
          <p:spPr bwMode="auto">
            <a:xfrm>
              <a:off x="8028" y="9158"/>
              <a:ext cx="1440" cy="720"/>
            </a:xfrm>
            <a:prstGeom prst="rect">
              <a:avLst/>
            </a:prstGeom>
            <a:solidFill>
              <a:srgbClr val="FFFFFF"/>
            </a:solidFill>
            <a:ln w="9525">
              <a:solidFill>
                <a:srgbClr val="000000"/>
              </a:solidFill>
              <a:miter lim="800000"/>
              <a:headEnd/>
              <a:tailEnd/>
            </a:ln>
          </p:spPr>
          <p:txBody>
            <a:bodyPr/>
            <a:lstStyle/>
            <a:p>
              <a:pPr algn="ctr"/>
              <a:r>
                <a:rPr lang="en-US" altLang="zh-CN">
                  <a:latin typeface="Times New Roman" pitchFamily="18" charset="0"/>
                  <a:ea typeface="宋体" charset="-122"/>
                </a:rPr>
                <a:t>Financiar-contabilitate</a:t>
              </a:r>
              <a:endParaRPr lang="en-US"/>
            </a:p>
          </p:txBody>
        </p:sp>
        <p:sp>
          <p:nvSpPr>
            <p:cNvPr id="72714" name="Rectangle 10"/>
            <p:cNvSpPr>
              <a:spLocks noChangeArrowheads="1"/>
            </p:cNvSpPr>
            <p:nvPr/>
          </p:nvSpPr>
          <p:spPr bwMode="auto">
            <a:xfrm>
              <a:off x="8028" y="10058"/>
              <a:ext cx="1440" cy="360"/>
            </a:xfrm>
            <a:prstGeom prst="rect">
              <a:avLst/>
            </a:prstGeom>
            <a:solidFill>
              <a:srgbClr val="FFFFFF"/>
            </a:solidFill>
            <a:ln w="9525">
              <a:solidFill>
                <a:srgbClr val="000000"/>
              </a:solidFill>
              <a:miter lim="800000"/>
              <a:headEnd/>
              <a:tailEnd/>
            </a:ln>
          </p:spPr>
          <p:txBody>
            <a:bodyPr/>
            <a:lstStyle/>
            <a:p>
              <a:pPr algn="ctr"/>
              <a:r>
                <a:rPr lang="en-US">
                  <a:latin typeface="Times New Roman" pitchFamily="18" charset="0"/>
                </a:rPr>
                <a:t>Productie</a:t>
              </a:r>
            </a:p>
          </p:txBody>
        </p:sp>
        <p:sp>
          <p:nvSpPr>
            <p:cNvPr id="72715" name="Rectangle 11"/>
            <p:cNvSpPr>
              <a:spLocks noChangeArrowheads="1"/>
            </p:cNvSpPr>
            <p:nvPr/>
          </p:nvSpPr>
          <p:spPr bwMode="auto">
            <a:xfrm>
              <a:off x="8028" y="10598"/>
              <a:ext cx="1440" cy="360"/>
            </a:xfrm>
            <a:prstGeom prst="rect">
              <a:avLst/>
            </a:prstGeom>
            <a:solidFill>
              <a:srgbClr val="FFFFFF"/>
            </a:solidFill>
            <a:ln w="9525">
              <a:solidFill>
                <a:srgbClr val="000000"/>
              </a:solidFill>
              <a:miter lim="800000"/>
              <a:headEnd/>
              <a:tailEnd/>
            </a:ln>
          </p:spPr>
          <p:txBody>
            <a:bodyPr/>
            <a:lstStyle/>
            <a:p>
              <a:pPr algn="ctr"/>
              <a:r>
                <a:rPr lang="en-US">
                  <a:latin typeface="Times New Roman" pitchFamily="18" charset="0"/>
                </a:rPr>
                <a:t>Stocuri</a:t>
              </a:r>
            </a:p>
          </p:txBody>
        </p:sp>
        <p:sp>
          <p:nvSpPr>
            <p:cNvPr id="72716" name="Line 12"/>
            <p:cNvSpPr>
              <a:spLocks noChangeShapeType="1"/>
            </p:cNvSpPr>
            <p:nvPr/>
          </p:nvSpPr>
          <p:spPr bwMode="auto">
            <a:xfrm flipV="1">
              <a:off x="4248" y="9338"/>
              <a:ext cx="360" cy="180"/>
            </a:xfrm>
            <a:prstGeom prst="line">
              <a:avLst/>
            </a:prstGeom>
            <a:noFill/>
            <a:ln w="9525">
              <a:solidFill>
                <a:srgbClr val="000000"/>
              </a:solidFill>
              <a:round/>
              <a:headEnd type="triangle" w="med" len="med"/>
              <a:tailEnd type="triangle" w="med" len="med"/>
            </a:ln>
          </p:spPr>
          <p:txBody>
            <a:bodyPr/>
            <a:lstStyle/>
            <a:p>
              <a:endParaRPr lang="en-US"/>
            </a:p>
          </p:txBody>
        </p:sp>
        <p:sp>
          <p:nvSpPr>
            <p:cNvPr id="72717" name="Line 13"/>
            <p:cNvSpPr>
              <a:spLocks noChangeShapeType="1"/>
            </p:cNvSpPr>
            <p:nvPr/>
          </p:nvSpPr>
          <p:spPr bwMode="auto">
            <a:xfrm>
              <a:off x="4248" y="10238"/>
              <a:ext cx="360" cy="360"/>
            </a:xfrm>
            <a:prstGeom prst="line">
              <a:avLst/>
            </a:prstGeom>
            <a:noFill/>
            <a:ln w="9525">
              <a:solidFill>
                <a:srgbClr val="000000"/>
              </a:solidFill>
              <a:round/>
              <a:headEnd type="triangle" w="med" len="med"/>
              <a:tailEnd type="triangle" w="med" len="med"/>
            </a:ln>
          </p:spPr>
          <p:txBody>
            <a:bodyPr/>
            <a:lstStyle/>
            <a:p>
              <a:endParaRPr lang="en-US"/>
            </a:p>
          </p:txBody>
        </p:sp>
        <p:sp>
          <p:nvSpPr>
            <p:cNvPr id="72718" name="Line 14"/>
            <p:cNvSpPr>
              <a:spLocks noChangeShapeType="1"/>
            </p:cNvSpPr>
            <p:nvPr/>
          </p:nvSpPr>
          <p:spPr bwMode="auto">
            <a:xfrm>
              <a:off x="5868" y="9518"/>
              <a:ext cx="360" cy="360"/>
            </a:xfrm>
            <a:prstGeom prst="line">
              <a:avLst/>
            </a:prstGeom>
            <a:noFill/>
            <a:ln w="9525">
              <a:solidFill>
                <a:srgbClr val="000000"/>
              </a:solidFill>
              <a:round/>
              <a:headEnd type="triangle" w="med" len="med"/>
              <a:tailEnd type="triangle" w="med" len="med"/>
            </a:ln>
          </p:spPr>
          <p:txBody>
            <a:bodyPr/>
            <a:lstStyle/>
            <a:p>
              <a:endParaRPr lang="en-US"/>
            </a:p>
          </p:txBody>
        </p:sp>
        <p:sp>
          <p:nvSpPr>
            <p:cNvPr id="72719" name="Line 15"/>
            <p:cNvSpPr>
              <a:spLocks noChangeShapeType="1"/>
            </p:cNvSpPr>
            <p:nvPr/>
          </p:nvSpPr>
          <p:spPr bwMode="auto">
            <a:xfrm flipH="1">
              <a:off x="5868" y="9878"/>
              <a:ext cx="360" cy="720"/>
            </a:xfrm>
            <a:prstGeom prst="line">
              <a:avLst/>
            </a:prstGeom>
            <a:noFill/>
            <a:ln w="9525">
              <a:solidFill>
                <a:srgbClr val="000000"/>
              </a:solidFill>
              <a:round/>
              <a:headEnd type="triangle" w="med" len="med"/>
              <a:tailEnd type="triangle" w="med" len="med"/>
            </a:ln>
          </p:spPr>
          <p:txBody>
            <a:bodyPr/>
            <a:lstStyle/>
            <a:p>
              <a:endParaRPr lang="en-US"/>
            </a:p>
          </p:txBody>
        </p:sp>
        <p:sp>
          <p:nvSpPr>
            <p:cNvPr id="72720" name="Line 16"/>
            <p:cNvSpPr>
              <a:spLocks noChangeShapeType="1"/>
            </p:cNvSpPr>
            <p:nvPr/>
          </p:nvSpPr>
          <p:spPr bwMode="auto">
            <a:xfrm flipV="1">
              <a:off x="7668" y="9518"/>
              <a:ext cx="360" cy="360"/>
            </a:xfrm>
            <a:prstGeom prst="line">
              <a:avLst/>
            </a:prstGeom>
            <a:noFill/>
            <a:ln w="9525">
              <a:solidFill>
                <a:srgbClr val="000000"/>
              </a:solidFill>
              <a:round/>
              <a:headEnd type="triangle" w="med" len="med"/>
              <a:tailEnd type="triangle" w="med" len="med"/>
            </a:ln>
          </p:spPr>
          <p:txBody>
            <a:bodyPr/>
            <a:lstStyle/>
            <a:p>
              <a:endParaRPr lang="en-US"/>
            </a:p>
          </p:txBody>
        </p:sp>
        <p:sp>
          <p:nvSpPr>
            <p:cNvPr id="72721" name="Line 17"/>
            <p:cNvSpPr>
              <a:spLocks noChangeShapeType="1"/>
            </p:cNvSpPr>
            <p:nvPr/>
          </p:nvSpPr>
          <p:spPr bwMode="auto">
            <a:xfrm>
              <a:off x="7668" y="9878"/>
              <a:ext cx="360" cy="360"/>
            </a:xfrm>
            <a:prstGeom prst="line">
              <a:avLst/>
            </a:prstGeom>
            <a:noFill/>
            <a:ln w="9525">
              <a:solidFill>
                <a:srgbClr val="000000"/>
              </a:solidFill>
              <a:round/>
              <a:headEnd type="triangle" w="med" len="med"/>
              <a:tailEnd type="triangle" w="med" len="med"/>
            </a:ln>
          </p:spPr>
          <p:txBody>
            <a:bodyPr/>
            <a:lstStyle/>
            <a:p>
              <a:endParaRPr lang="en-US"/>
            </a:p>
          </p:txBody>
        </p:sp>
        <p:sp>
          <p:nvSpPr>
            <p:cNvPr id="72722" name="Line 18"/>
            <p:cNvSpPr>
              <a:spLocks noChangeShapeType="1"/>
            </p:cNvSpPr>
            <p:nvPr/>
          </p:nvSpPr>
          <p:spPr bwMode="auto">
            <a:xfrm>
              <a:off x="7668" y="9878"/>
              <a:ext cx="360" cy="900"/>
            </a:xfrm>
            <a:prstGeom prst="line">
              <a:avLst/>
            </a:prstGeom>
            <a:noFill/>
            <a:ln w="9525">
              <a:solidFill>
                <a:srgbClr val="000000"/>
              </a:solidFill>
              <a:round/>
              <a:headEnd type="triangle" w="med" len="med"/>
              <a:tailEnd type="triangle" w="med" len="med"/>
            </a:ln>
          </p:spPr>
          <p:txBody>
            <a:bodyPr/>
            <a:lstStyle/>
            <a:p>
              <a:endParaRPr lang="en-US"/>
            </a:p>
          </p:txBody>
        </p:sp>
        <p:sp>
          <p:nvSpPr>
            <p:cNvPr id="72723" name="AutoShape 19"/>
            <p:cNvSpPr>
              <a:spLocks noChangeArrowheads="1"/>
            </p:cNvSpPr>
            <p:nvPr/>
          </p:nvSpPr>
          <p:spPr bwMode="auto">
            <a:xfrm>
              <a:off x="9828" y="9338"/>
              <a:ext cx="1260" cy="1620"/>
            </a:xfrm>
            <a:prstGeom prst="cube">
              <a:avLst>
                <a:gd name="adj" fmla="val 25000"/>
              </a:avLst>
            </a:prstGeom>
            <a:solidFill>
              <a:srgbClr val="EAEAEA"/>
            </a:solidFill>
            <a:ln w="9525">
              <a:solidFill>
                <a:srgbClr val="000000"/>
              </a:solidFill>
              <a:miter lim="800000"/>
              <a:headEnd/>
              <a:tailEnd/>
            </a:ln>
          </p:spPr>
          <p:txBody>
            <a:bodyPr/>
            <a:lstStyle/>
            <a:p>
              <a:r>
                <a:rPr lang="en-US" altLang="zh-CN">
                  <a:latin typeface="Times New Roman" pitchFamily="18" charset="0"/>
                  <a:ea typeface="宋体" charset="-122"/>
                </a:rPr>
                <a:t>FURNIZORI</a:t>
              </a:r>
              <a:endParaRPr lang="en-US"/>
            </a:p>
          </p:txBody>
        </p:sp>
        <p:sp>
          <p:nvSpPr>
            <p:cNvPr id="72724" name="Line 20"/>
            <p:cNvSpPr>
              <a:spLocks noChangeShapeType="1"/>
            </p:cNvSpPr>
            <p:nvPr/>
          </p:nvSpPr>
          <p:spPr bwMode="auto">
            <a:xfrm>
              <a:off x="9468" y="9518"/>
              <a:ext cx="360" cy="540"/>
            </a:xfrm>
            <a:prstGeom prst="line">
              <a:avLst/>
            </a:prstGeom>
            <a:noFill/>
            <a:ln w="9525">
              <a:solidFill>
                <a:srgbClr val="000000"/>
              </a:solidFill>
              <a:round/>
              <a:headEnd type="triangle" w="med" len="med"/>
              <a:tailEnd type="triangle" w="med" len="med"/>
            </a:ln>
          </p:spPr>
          <p:txBody>
            <a:bodyPr/>
            <a:lstStyle/>
            <a:p>
              <a:endParaRPr lang="en-US"/>
            </a:p>
          </p:txBody>
        </p:sp>
        <p:sp>
          <p:nvSpPr>
            <p:cNvPr id="72725" name="Line 21"/>
            <p:cNvSpPr>
              <a:spLocks noChangeShapeType="1"/>
            </p:cNvSpPr>
            <p:nvPr/>
          </p:nvSpPr>
          <p:spPr bwMode="auto">
            <a:xfrm>
              <a:off x="9468" y="10238"/>
              <a:ext cx="360" cy="0"/>
            </a:xfrm>
            <a:prstGeom prst="line">
              <a:avLst/>
            </a:prstGeom>
            <a:noFill/>
            <a:ln w="9525">
              <a:solidFill>
                <a:srgbClr val="000000"/>
              </a:solidFill>
              <a:round/>
              <a:headEnd type="triangle" w="med" len="med"/>
              <a:tailEnd type="triangle" w="med" len="med"/>
            </a:ln>
          </p:spPr>
          <p:txBody>
            <a:bodyPr/>
            <a:lstStyle/>
            <a:p>
              <a:endParaRPr lang="en-US"/>
            </a:p>
          </p:txBody>
        </p:sp>
        <p:sp>
          <p:nvSpPr>
            <p:cNvPr id="72726" name="Line 22"/>
            <p:cNvSpPr>
              <a:spLocks noChangeShapeType="1"/>
            </p:cNvSpPr>
            <p:nvPr/>
          </p:nvSpPr>
          <p:spPr bwMode="auto">
            <a:xfrm flipV="1">
              <a:off x="9468" y="10598"/>
              <a:ext cx="360" cy="180"/>
            </a:xfrm>
            <a:prstGeom prst="line">
              <a:avLst/>
            </a:prstGeom>
            <a:noFill/>
            <a:ln w="9525">
              <a:solidFill>
                <a:srgbClr val="000000"/>
              </a:solidFill>
              <a:round/>
              <a:headEnd type="triangle" w="med" len="med"/>
              <a:tailEnd type="triangle" w="med" len="med"/>
            </a:ln>
          </p:spPr>
          <p:txBody>
            <a:bodyPr/>
            <a:lstStyle/>
            <a:p>
              <a:endParaRPr lang="en-US"/>
            </a:p>
          </p:txBody>
        </p:sp>
      </p:gr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it-IT"/>
              <a:t>Proprietati fundamentale</a:t>
            </a:r>
            <a:endParaRPr lang="en-US"/>
          </a:p>
        </p:txBody>
      </p:sp>
      <p:sp>
        <p:nvSpPr>
          <p:cNvPr id="73731" name="Rectangle 3"/>
          <p:cNvSpPr>
            <a:spLocks noGrp="1" noChangeArrowheads="1"/>
          </p:cNvSpPr>
          <p:nvPr>
            <p:ph idx="1"/>
          </p:nvPr>
        </p:nvSpPr>
        <p:spPr/>
        <p:txBody>
          <a:bodyPr/>
          <a:lstStyle/>
          <a:p>
            <a:r>
              <a:rPr lang="ro-RO" altLang="zh-CN" b="1" dirty="0"/>
              <a:t>Integrarea</a:t>
            </a:r>
            <a:r>
              <a:rPr lang="ro-RO" altLang="zh-CN" dirty="0"/>
              <a:t> asigură conectivitatea între fluxurile de procese economice funcţionale</a:t>
            </a:r>
            <a:endParaRPr lang="it-IT" altLang="zh-CN" dirty="0">
              <a:ea typeface="宋体" charset="-122"/>
            </a:endParaRPr>
          </a:p>
          <a:p>
            <a:endParaRPr lang="it-IT" altLang="zh-CN" b="1" dirty="0">
              <a:ea typeface="宋体" charset="-122"/>
            </a:endParaRPr>
          </a:p>
          <a:p>
            <a:endParaRPr lang="it-IT" altLang="zh-CN" b="1" dirty="0">
              <a:ea typeface="宋体" charset="-122"/>
            </a:endParaRPr>
          </a:p>
          <a:p>
            <a:endParaRPr lang="it-IT" altLang="zh-CN" b="1" dirty="0">
              <a:ea typeface="宋体" charset="-122"/>
            </a:endParaRPr>
          </a:p>
          <a:p>
            <a:endParaRPr lang="it-IT" altLang="zh-CN" b="1" dirty="0">
              <a:ea typeface="宋体" charset="-122"/>
            </a:endParaRPr>
          </a:p>
          <a:p>
            <a:r>
              <a:rPr lang="it-IT" altLang="zh-CN" b="1" dirty="0">
                <a:ea typeface="宋体" charset="-122"/>
              </a:rPr>
              <a:t>Functionalitatea</a:t>
            </a:r>
            <a:r>
              <a:rPr lang="ro-RO" altLang="zh-CN" dirty="0"/>
              <a:t> a unui sistem ERP asigură fluxurile de procese economice din cadrul fiecărei funcţiuni</a:t>
            </a:r>
            <a:r>
              <a:rPr lang="it-IT" altLang="zh-CN" dirty="0">
                <a:ea typeface="宋体" charset="-122"/>
              </a:rPr>
              <a:t> </a:t>
            </a:r>
            <a:r>
              <a:rPr lang="en-US" altLang="zh-CN" dirty="0">
                <a:ea typeface="宋体" charset="-122"/>
              </a:rPr>
              <a:t>  </a:t>
            </a:r>
            <a:endParaRPr lang="en-US" dirty="0"/>
          </a:p>
        </p:txBody>
      </p:sp>
      <p:sp>
        <p:nvSpPr>
          <p:cNvPr id="7" name="Slide Number Placeholder 5"/>
          <p:cNvSpPr>
            <a:spLocks noGrp="1"/>
          </p:cNvSpPr>
          <p:nvPr>
            <p:ph type="sldNum" sz="quarter" idx="12"/>
          </p:nvPr>
        </p:nvSpPr>
        <p:spPr/>
        <p:txBody>
          <a:bodyPr/>
          <a:lstStyle/>
          <a:p>
            <a:fld id="{D0BD9D40-8714-46AC-B79F-6FA147BC22FA}" type="slidenum">
              <a:rPr lang="en-US"/>
              <a:pPr/>
              <a:t>44</a:t>
            </a:fld>
            <a:endParaRPr lang="en-US"/>
          </a:p>
        </p:txBody>
      </p:sp>
      <p:pic>
        <p:nvPicPr>
          <p:cNvPr id="73733" name="Picture 5" descr="ECUATIE ERP"/>
          <p:cNvPicPr>
            <a:picLocks noChangeAspect="1" noChangeArrowheads="1"/>
          </p:cNvPicPr>
          <p:nvPr/>
        </p:nvPicPr>
        <p:blipFill>
          <a:blip r:embed="rId2" cstate="print"/>
          <a:srcRect/>
          <a:stretch>
            <a:fillRect/>
          </a:stretch>
        </p:blipFill>
        <p:spPr bwMode="auto">
          <a:xfrm>
            <a:off x="2590800" y="3124200"/>
            <a:ext cx="2438400" cy="1620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US" altLang="en-US" smtClean="0"/>
              <a:t>ETL </a:t>
            </a:r>
          </a:p>
        </p:txBody>
      </p:sp>
      <p:pic>
        <p:nvPicPr>
          <p:cNvPr id="4" name="Content Placeholder 3" descr="oltp-vs-olap.jpg"/>
          <p:cNvPicPr>
            <a:picLocks noGrp="1" noChangeAspect="1"/>
          </p:cNvPicPr>
          <p:nvPr>
            <p:ph idx="1"/>
          </p:nvPr>
        </p:nvPicPr>
        <p:blipFill>
          <a:blip r:embed="rId3" cstate="print"/>
          <a:stretch>
            <a:fillRect/>
          </a:stretch>
        </p:blipFill>
        <p:spPr>
          <a:xfrm>
            <a:off x="813892" y="1584325"/>
            <a:ext cx="7503516" cy="4892675"/>
          </a:xfrm>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altLang="en-US" smtClean="0"/>
              <a:t>ETL </a:t>
            </a:r>
          </a:p>
        </p:txBody>
      </p:sp>
      <p:sp>
        <p:nvSpPr>
          <p:cNvPr id="69635" name="Rectangle 3"/>
          <p:cNvSpPr>
            <a:spLocks noGrp="1" noChangeArrowheads="1"/>
          </p:cNvSpPr>
          <p:nvPr>
            <p:ph idx="1"/>
          </p:nvPr>
        </p:nvSpPr>
        <p:spPr>
          <a:xfrm>
            <a:off x="107950" y="1584325"/>
            <a:ext cx="8915400" cy="4721225"/>
          </a:xfrm>
        </p:spPr>
        <p:txBody>
          <a:bodyPr/>
          <a:lstStyle/>
          <a:p>
            <a:pPr eaLnBrk="1" hangingPunct="1"/>
            <a:r>
              <a:rPr lang="en-US" altLang="en-US" b="1" dirty="0" err="1" smtClean="0">
                <a:solidFill>
                  <a:srgbClr val="0000FF"/>
                </a:solidFill>
              </a:rPr>
              <a:t>Simplificarea</a:t>
            </a:r>
            <a:r>
              <a:rPr lang="en-US" altLang="en-US" dirty="0" smtClean="0"/>
              <a:t> </a:t>
            </a:r>
            <a:r>
              <a:rPr lang="en-US" altLang="en-US" dirty="0" err="1" smtClean="0"/>
              <a:t>procesului</a:t>
            </a:r>
            <a:r>
              <a:rPr lang="en-US" altLang="en-US" dirty="0" smtClean="0"/>
              <a:t> de </a:t>
            </a:r>
            <a:r>
              <a:rPr lang="en-US" altLang="en-US" dirty="0" err="1" smtClean="0"/>
              <a:t>copiere</a:t>
            </a:r>
            <a:r>
              <a:rPr lang="en-US" altLang="en-US" dirty="0" smtClean="0"/>
              <a:t> a </a:t>
            </a:r>
            <a:r>
              <a:rPr lang="en-US" altLang="en-US" dirty="0" err="1" smtClean="0"/>
              <a:t>datelor</a:t>
            </a:r>
            <a:r>
              <a:rPr lang="en-US" altLang="en-US" dirty="0" smtClean="0"/>
              <a:t> </a:t>
            </a:r>
            <a:r>
              <a:rPr lang="en-US" altLang="en-US" dirty="0" err="1" smtClean="0"/>
              <a:t>dintr</a:t>
            </a:r>
            <a:r>
              <a:rPr lang="en-US" altLang="en-US" dirty="0" smtClean="0"/>
              <a:t>-o </a:t>
            </a:r>
            <a:r>
              <a:rPr lang="en-US" altLang="en-US" dirty="0" err="1" smtClean="0"/>
              <a:t>sursa</a:t>
            </a:r>
            <a:r>
              <a:rPr lang="en-US" altLang="en-US" dirty="0" smtClean="0"/>
              <a:t> in </a:t>
            </a:r>
            <a:r>
              <a:rPr lang="en-US" altLang="en-US" dirty="0" err="1" smtClean="0"/>
              <a:t>alta</a:t>
            </a:r>
            <a:endParaRPr lang="en-US" altLang="en-US" dirty="0" smtClean="0"/>
          </a:p>
          <a:p>
            <a:pPr eaLnBrk="1" hangingPunct="1"/>
            <a:r>
              <a:rPr lang="en-US" altLang="en-US" b="1" dirty="0" err="1" smtClean="0">
                <a:solidFill>
                  <a:srgbClr val="0000FF"/>
                </a:solidFill>
              </a:rPr>
              <a:t>Datele</a:t>
            </a:r>
            <a:r>
              <a:rPr lang="en-US" altLang="en-US" b="1" dirty="0" smtClean="0">
                <a:solidFill>
                  <a:srgbClr val="0000FF"/>
                </a:solidFill>
              </a:rPr>
              <a:t> </a:t>
            </a:r>
            <a:r>
              <a:rPr lang="en-US" altLang="en-US" b="1" dirty="0" err="1" smtClean="0">
                <a:solidFill>
                  <a:srgbClr val="0000FF"/>
                </a:solidFill>
              </a:rPr>
              <a:t>sunt</a:t>
            </a:r>
            <a:r>
              <a:rPr lang="en-US" altLang="en-US" b="1" dirty="0" smtClean="0">
                <a:solidFill>
                  <a:srgbClr val="0000FF"/>
                </a:solidFill>
              </a:rPr>
              <a:t> </a:t>
            </a:r>
            <a:r>
              <a:rPr lang="en-US" altLang="en-US" b="1" dirty="0" err="1" smtClean="0">
                <a:solidFill>
                  <a:srgbClr val="0000FF"/>
                </a:solidFill>
              </a:rPr>
              <a:t>extrase</a:t>
            </a:r>
            <a:r>
              <a:rPr lang="en-US" altLang="en-US" b="1" dirty="0" smtClean="0">
                <a:solidFill>
                  <a:srgbClr val="0000FF"/>
                </a:solidFill>
              </a:rPr>
              <a:t> </a:t>
            </a:r>
            <a:r>
              <a:rPr lang="en-US" altLang="en-US" dirty="0" err="1" smtClean="0"/>
              <a:t>dintr</a:t>
            </a:r>
            <a:r>
              <a:rPr lang="en-US" altLang="en-US" dirty="0" smtClean="0"/>
              <a:t>-o BD </a:t>
            </a:r>
            <a:r>
              <a:rPr lang="en-US" altLang="en-US" dirty="0" err="1" smtClean="0"/>
              <a:t>tranzactionala</a:t>
            </a:r>
            <a:r>
              <a:rPr lang="en-US" altLang="en-US" dirty="0" smtClean="0"/>
              <a:t>, </a:t>
            </a:r>
            <a:r>
              <a:rPr lang="en-US" altLang="en-US" dirty="0" err="1" smtClean="0"/>
              <a:t>transformate</a:t>
            </a:r>
            <a:r>
              <a:rPr lang="en-US" altLang="en-US" dirty="0" smtClean="0"/>
              <a:t> conform </a:t>
            </a:r>
            <a:r>
              <a:rPr lang="en-US" altLang="en-US" dirty="0" err="1" smtClean="0"/>
              <a:t>regulilor</a:t>
            </a:r>
            <a:r>
              <a:rPr lang="en-US" altLang="en-US" dirty="0" smtClean="0"/>
              <a:t> de business </a:t>
            </a:r>
            <a:r>
              <a:rPr lang="en-US" altLang="en-US" dirty="0" err="1" smtClean="0"/>
              <a:t>si</a:t>
            </a:r>
            <a:r>
              <a:rPr lang="en-US" altLang="en-US" dirty="0" smtClean="0"/>
              <a:t> </a:t>
            </a:r>
            <a:r>
              <a:rPr lang="en-US" altLang="en-US" dirty="0" err="1" smtClean="0"/>
              <a:t>incarcate</a:t>
            </a:r>
            <a:r>
              <a:rPr lang="en-US" altLang="en-US" dirty="0" smtClean="0"/>
              <a:t> in DW</a:t>
            </a:r>
          </a:p>
          <a:p>
            <a:pPr eaLnBrk="1" hangingPunct="1"/>
            <a:r>
              <a:rPr lang="en-US" altLang="en-US" dirty="0" err="1" smtClean="0"/>
              <a:t>Exista</a:t>
            </a:r>
            <a:r>
              <a:rPr lang="en-US" altLang="en-US" dirty="0" smtClean="0"/>
              <a:t> </a:t>
            </a:r>
            <a:r>
              <a:rPr lang="en-US" altLang="en-US" dirty="0" err="1" smtClean="0"/>
              <a:t>posibilitatea</a:t>
            </a:r>
            <a:r>
              <a:rPr lang="en-US" altLang="en-US" dirty="0" smtClean="0"/>
              <a:t> </a:t>
            </a:r>
            <a:r>
              <a:rPr lang="en-US" altLang="en-US" b="1" dirty="0" err="1" smtClean="0">
                <a:solidFill>
                  <a:srgbClr val="0000FF"/>
                </a:solidFill>
              </a:rPr>
              <a:t>incarcarii</a:t>
            </a:r>
            <a:r>
              <a:rPr lang="en-US" altLang="en-US" b="1" dirty="0" smtClean="0">
                <a:solidFill>
                  <a:srgbClr val="0000FF"/>
                </a:solidFill>
              </a:rPr>
              <a:t> </a:t>
            </a:r>
            <a:r>
              <a:rPr lang="en-US" altLang="en-US" b="1" dirty="0" err="1" smtClean="0">
                <a:solidFill>
                  <a:srgbClr val="0000FF"/>
                </a:solidFill>
              </a:rPr>
              <a:t>si</a:t>
            </a:r>
            <a:r>
              <a:rPr lang="en-US" altLang="en-US" b="1" dirty="0" smtClean="0">
                <a:solidFill>
                  <a:srgbClr val="0000FF"/>
                </a:solidFill>
              </a:rPr>
              <a:t> din </a:t>
            </a:r>
            <a:r>
              <a:rPr lang="en-US" altLang="en-US" b="1" dirty="0" err="1" smtClean="0">
                <a:solidFill>
                  <a:srgbClr val="0000FF"/>
                </a:solidFill>
              </a:rPr>
              <a:t>sisteme</a:t>
            </a:r>
            <a:r>
              <a:rPr lang="en-US" altLang="en-US" b="1" dirty="0" smtClean="0">
                <a:solidFill>
                  <a:srgbClr val="0000FF"/>
                </a:solidFill>
              </a:rPr>
              <a:t> </a:t>
            </a:r>
            <a:r>
              <a:rPr lang="en-US" altLang="en-US" b="1" dirty="0" err="1" smtClean="0">
                <a:solidFill>
                  <a:srgbClr val="0000FF"/>
                </a:solidFill>
              </a:rPr>
              <a:t>sursa</a:t>
            </a:r>
            <a:r>
              <a:rPr lang="en-US" altLang="en-US" b="1" dirty="0" smtClean="0">
                <a:solidFill>
                  <a:srgbClr val="0000FF"/>
                </a:solidFill>
              </a:rPr>
              <a:t> non-</a:t>
            </a:r>
            <a:r>
              <a:rPr lang="en-US" altLang="en-US" b="1" dirty="0" err="1" smtClean="0">
                <a:solidFill>
                  <a:srgbClr val="0000FF"/>
                </a:solidFill>
              </a:rPr>
              <a:t>tranzactionale</a:t>
            </a:r>
            <a:r>
              <a:rPr lang="en-US" altLang="en-US" b="1" dirty="0" smtClean="0">
                <a:solidFill>
                  <a:srgbClr val="0000FF"/>
                </a:solidFill>
              </a:rPr>
              <a:t>: </a:t>
            </a:r>
            <a:r>
              <a:rPr lang="en-US" altLang="en-US" dirty="0" err="1" smtClean="0"/>
              <a:t>fisiere</a:t>
            </a:r>
            <a:r>
              <a:rPr lang="en-US" altLang="en-US" dirty="0" smtClean="0"/>
              <a:t>, </a:t>
            </a:r>
            <a:r>
              <a:rPr lang="en-US" altLang="en-US" dirty="0" err="1" smtClean="0"/>
              <a:t>sisteme</a:t>
            </a:r>
            <a:r>
              <a:rPr lang="en-US" altLang="en-US" dirty="0" smtClean="0"/>
              <a:t> legacy</a:t>
            </a:r>
          </a:p>
          <a:p>
            <a:pPr eaLnBrk="1" hangingPunct="1"/>
            <a:r>
              <a:rPr lang="en-US" altLang="en-US" b="1" i="1" dirty="0" smtClean="0">
                <a:solidFill>
                  <a:srgbClr val="FF0066"/>
                </a:solidFill>
              </a:rPr>
              <a:t>ETL </a:t>
            </a:r>
            <a:r>
              <a:rPr lang="en-US" altLang="en-US" b="1" i="1" dirty="0" err="1" smtClean="0">
                <a:solidFill>
                  <a:srgbClr val="FF0066"/>
                </a:solidFill>
              </a:rPr>
              <a:t>trebuie</a:t>
            </a:r>
            <a:r>
              <a:rPr lang="en-US" altLang="en-US" b="1" i="1" dirty="0" smtClean="0">
                <a:solidFill>
                  <a:srgbClr val="FF0066"/>
                </a:solidFill>
              </a:rPr>
              <a:t> </a:t>
            </a:r>
            <a:r>
              <a:rPr lang="en-US" altLang="en-US" b="1" i="1" dirty="0" err="1" smtClean="0">
                <a:solidFill>
                  <a:srgbClr val="FF0066"/>
                </a:solidFill>
              </a:rPr>
              <a:t>gandit</a:t>
            </a:r>
            <a:r>
              <a:rPr lang="en-US" altLang="en-US" b="1" i="1" dirty="0" smtClean="0">
                <a:solidFill>
                  <a:srgbClr val="FF0066"/>
                </a:solidFill>
              </a:rPr>
              <a:t> </a:t>
            </a:r>
            <a:r>
              <a:rPr lang="en-US" altLang="en-US" b="1" i="1" dirty="0" err="1" smtClean="0">
                <a:solidFill>
                  <a:srgbClr val="FF0066"/>
                </a:solidFill>
              </a:rPr>
              <a:t>ca</a:t>
            </a:r>
            <a:r>
              <a:rPr lang="en-US" altLang="en-US" b="1" i="1" dirty="0" smtClean="0">
                <a:solidFill>
                  <a:srgbClr val="FF0066"/>
                </a:solidFill>
              </a:rPr>
              <a:t> </a:t>
            </a:r>
            <a:r>
              <a:rPr lang="en-US" altLang="en-US" b="1" i="1" dirty="0" smtClean="0">
                <a:solidFill>
                  <a:srgbClr val="00B0F0"/>
                </a:solidFill>
              </a:rPr>
              <a:t>PROCES</a:t>
            </a:r>
            <a:r>
              <a:rPr lang="en-US" altLang="en-US" b="1" i="1" dirty="0" smtClean="0">
                <a:solidFill>
                  <a:srgbClr val="FF0066"/>
                </a:solidFill>
              </a:rPr>
              <a:t> </a:t>
            </a:r>
            <a:r>
              <a:rPr lang="en-US" altLang="en-US" b="1" i="1" dirty="0" smtClean="0">
                <a:solidFill>
                  <a:srgbClr val="00B0F0"/>
                </a:solidFill>
              </a:rPr>
              <a:t>NU</a:t>
            </a:r>
            <a:r>
              <a:rPr lang="en-US" altLang="en-US" b="1" i="1" dirty="0" smtClean="0">
                <a:solidFill>
                  <a:srgbClr val="FF0066"/>
                </a:solidFill>
              </a:rPr>
              <a:t> ca </a:t>
            </a:r>
            <a:r>
              <a:rPr lang="en-US" altLang="en-US" b="1" i="1" dirty="0" err="1" smtClean="0">
                <a:solidFill>
                  <a:srgbClr val="FF0066"/>
                </a:solidFill>
              </a:rPr>
              <a:t>si</a:t>
            </a:r>
            <a:r>
              <a:rPr lang="en-US" altLang="en-US" b="1" i="1" dirty="0" smtClean="0">
                <a:solidFill>
                  <a:srgbClr val="FF0066"/>
                </a:solidFill>
              </a:rPr>
              <a:t> </a:t>
            </a:r>
            <a:r>
              <a:rPr lang="en-US" altLang="en-US" b="1" i="1" dirty="0" err="1" smtClean="0">
                <a:solidFill>
                  <a:srgbClr val="FF0066"/>
                </a:solidFill>
              </a:rPr>
              <a:t>implementare</a:t>
            </a:r>
            <a:r>
              <a:rPr lang="en-US" altLang="en-US" b="1" i="1" dirty="0" smtClean="0">
                <a:solidFill>
                  <a:srgbClr val="FF0066"/>
                </a:solidFill>
              </a:rPr>
              <a:t> </a:t>
            </a:r>
            <a:r>
              <a:rPr lang="en-US" altLang="en-US" b="1" i="1" dirty="0" err="1" smtClean="0">
                <a:solidFill>
                  <a:srgbClr val="FF0066"/>
                </a:solidFill>
              </a:rPr>
              <a:t>fizica</a:t>
            </a:r>
            <a:r>
              <a:rPr lang="en-US" altLang="en-US" b="1" i="1" dirty="0" smtClean="0">
                <a:solidFill>
                  <a:srgbClr val="FF0066"/>
                </a:solidFill>
              </a:rPr>
              <a:t> </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altLang="en-US" smtClean="0"/>
              <a:t>ETL </a:t>
            </a:r>
          </a:p>
        </p:txBody>
      </p:sp>
      <p:sp>
        <p:nvSpPr>
          <p:cNvPr id="71683" name="Rectangle 3"/>
          <p:cNvSpPr>
            <a:spLocks noGrp="1" noChangeArrowheads="1"/>
          </p:cNvSpPr>
          <p:nvPr>
            <p:ph idx="1"/>
          </p:nvPr>
        </p:nvSpPr>
        <p:spPr>
          <a:xfrm>
            <a:off x="107950" y="1584325"/>
            <a:ext cx="8915400" cy="4721225"/>
          </a:xfrm>
        </p:spPr>
        <p:txBody>
          <a:bodyPr/>
          <a:lstStyle/>
          <a:p>
            <a:pPr eaLnBrk="1" hangingPunct="1"/>
            <a:r>
              <a:rPr lang="en-US" altLang="en-US" b="1" i="1" dirty="0" err="1" smtClean="0">
                <a:solidFill>
                  <a:srgbClr val="FF0066"/>
                </a:solidFill>
              </a:rPr>
              <a:t>Combinatie</a:t>
            </a:r>
            <a:r>
              <a:rPr lang="en-US" altLang="en-US" b="1" i="1" dirty="0" smtClean="0">
                <a:solidFill>
                  <a:srgbClr val="FF0066"/>
                </a:solidFill>
              </a:rPr>
              <a:t> </a:t>
            </a:r>
            <a:r>
              <a:rPr lang="en-US" altLang="en-US" b="1" i="1" dirty="0" err="1" smtClean="0">
                <a:solidFill>
                  <a:srgbClr val="FF0066"/>
                </a:solidFill>
              </a:rPr>
              <a:t>complexa</a:t>
            </a:r>
            <a:r>
              <a:rPr lang="en-US" altLang="en-US" b="1" i="1" dirty="0" smtClean="0">
                <a:solidFill>
                  <a:srgbClr val="FF0066"/>
                </a:solidFill>
              </a:rPr>
              <a:t> </a:t>
            </a:r>
            <a:r>
              <a:rPr lang="en-US" altLang="en-US" dirty="0" smtClean="0"/>
              <a:t>de </a:t>
            </a:r>
            <a:r>
              <a:rPr lang="en-US" altLang="en-US" dirty="0" err="1" smtClean="0"/>
              <a:t>procese</a:t>
            </a:r>
            <a:r>
              <a:rPr lang="en-US" altLang="en-US" dirty="0" smtClean="0"/>
              <a:t> </a:t>
            </a:r>
            <a:r>
              <a:rPr lang="en-US" altLang="en-US" dirty="0" err="1" smtClean="0"/>
              <a:t>si</a:t>
            </a:r>
            <a:r>
              <a:rPr lang="en-US" altLang="en-US" dirty="0" smtClean="0"/>
              <a:t> </a:t>
            </a:r>
            <a:r>
              <a:rPr lang="en-US" altLang="en-US" dirty="0" err="1" smtClean="0"/>
              <a:t>tehnologii</a:t>
            </a:r>
            <a:r>
              <a:rPr lang="en-US" altLang="en-US" dirty="0" smtClean="0"/>
              <a:t> </a:t>
            </a:r>
            <a:r>
              <a:rPr lang="en-US" altLang="en-US" dirty="0" err="1" smtClean="0"/>
              <a:t>utilizata</a:t>
            </a:r>
            <a:r>
              <a:rPr lang="en-US" altLang="en-US" dirty="0" smtClean="0"/>
              <a:t> in </a:t>
            </a:r>
            <a:r>
              <a:rPr lang="en-US" altLang="en-US" dirty="0" err="1" smtClean="0"/>
              <a:t>procesul</a:t>
            </a:r>
            <a:r>
              <a:rPr lang="en-US" altLang="en-US" dirty="0" smtClean="0"/>
              <a:t> de </a:t>
            </a:r>
            <a:r>
              <a:rPr lang="en-US" altLang="en-US" dirty="0" err="1" smtClean="0"/>
              <a:t>creare</a:t>
            </a:r>
            <a:r>
              <a:rPr lang="en-US" altLang="en-US" dirty="0" smtClean="0"/>
              <a:t> a </a:t>
            </a:r>
            <a:r>
              <a:rPr lang="en-US" altLang="en-US" dirty="0" err="1" smtClean="0"/>
              <a:t>sistemului</a:t>
            </a:r>
            <a:r>
              <a:rPr lang="en-US" altLang="en-US" dirty="0" smtClean="0"/>
              <a:t> DW</a:t>
            </a:r>
          </a:p>
          <a:p>
            <a:pPr eaLnBrk="1" hangingPunct="1"/>
            <a:r>
              <a:rPr lang="en-US" altLang="en-US" b="1" i="1" dirty="0" err="1" smtClean="0">
                <a:solidFill>
                  <a:srgbClr val="FF0066"/>
                </a:solidFill>
              </a:rPr>
              <a:t>Necesita</a:t>
            </a:r>
            <a:r>
              <a:rPr lang="en-US" altLang="en-US" b="1" i="1" dirty="0" smtClean="0">
                <a:solidFill>
                  <a:srgbClr val="FF0066"/>
                </a:solidFill>
              </a:rPr>
              <a:t> skill-</a:t>
            </a:r>
            <a:r>
              <a:rPr lang="en-US" altLang="en-US" b="1" i="1" dirty="0" err="1" smtClean="0">
                <a:solidFill>
                  <a:srgbClr val="FF0066"/>
                </a:solidFill>
              </a:rPr>
              <a:t>uri</a:t>
            </a:r>
            <a:r>
              <a:rPr lang="en-US" altLang="en-US" b="1" i="1" dirty="0" smtClean="0">
                <a:solidFill>
                  <a:srgbClr val="FF0066"/>
                </a:solidFill>
              </a:rPr>
              <a:t> de </a:t>
            </a:r>
            <a:r>
              <a:rPr lang="en-US" altLang="en-US" b="1" i="1" dirty="0" err="1" smtClean="0">
                <a:solidFill>
                  <a:srgbClr val="FF0066"/>
                </a:solidFill>
              </a:rPr>
              <a:t>analist</a:t>
            </a:r>
            <a:r>
              <a:rPr lang="en-US" altLang="en-US" b="1" i="1" dirty="0" smtClean="0">
                <a:solidFill>
                  <a:srgbClr val="FF0066"/>
                </a:solidFill>
              </a:rPr>
              <a:t> de business</a:t>
            </a:r>
            <a:r>
              <a:rPr lang="en-US" altLang="en-US" dirty="0" smtClean="0"/>
              <a:t>, administrator </a:t>
            </a:r>
            <a:r>
              <a:rPr lang="en-US" altLang="en-US" dirty="0" err="1" smtClean="0"/>
              <a:t>baza</a:t>
            </a:r>
            <a:r>
              <a:rPr lang="en-US" altLang="en-US" dirty="0" smtClean="0"/>
              <a:t> de date </a:t>
            </a:r>
            <a:r>
              <a:rPr lang="en-US" altLang="en-US" dirty="0" err="1" smtClean="0"/>
              <a:t>si</a:t>
            </a:r>
            <a:r>
              <a:rPr lang="en-US" altLang="en-US" dirty="0" smtClean="0"/>
              <a:t> </a:t>
            </a:r>
            <a:r>
              <a:rPr lang="en-US" altLang="en-US" dirty="0" err="1" smtClean="0"/>
              <a:t>dezvoltatori</a:t>
            </a:r>
            <a:endParaRPr lang="en-US" altLang="en-US" dirty="0" smtClean="0"/>
          </a:p>
          <a:p>
            <a:pPr eaLnBrk="1" hangingPunct="1"/>
            <a:r>
              <a:rPr lang="en-US" altLang="en-US" b="1" i="1" dirty="0" smtClean="0">
                <a:solidFill>
                  <a:srgbClr val="FF0066"/>
                </a:solidFill>
              </a:rPr>
              <a:t>Este un </a:t>
            </a:r>
            <a:r>
              <a:rPr lang="en-US" altLang="en-US" b="1" i="1" dirty="0" err="1" smtClean="0">
                <a:solidFill>
                  <a:srgbClr val="FF0066"/>
                </a:solidFill>
              </a:rPr>
              <a:t>proces</a:t>
            </a:r>
            <a:r>
              <a:rPr lang="en-US" altLang="en-US" b="1" i="1" dirty="0" smtClean="0">
                <a:solidFill>
                  <a:srgbClr val="FF0066"/>
                </a:solidFill>
              </a:rPr>
              <a:t> </a:t>
            </a:r>
            <a:r>
              <a:rPr lang="en-US" altLang="en-US" b="1" i="1" dirty="0" err="1" smtClean="0">
                <a:solidFill>
                  <a:srgbClr val="FF0066"/>
                </a:solidFill>
              </a:rPr>
              <a:t>recurent</a:t>
            </a:r>
            <a:r>
              <a:rPr lang="en-US" altLang="en-US" dirty="0" smtClean="0"/>
              <a:t>, </a:t>
            </a:r>
            <a:r>
              <a:rPr lang="en-US" altLang="en-US" dirty="0" err="1" smtClean="0"/>
              <a:t>datele</a:t>
            </a:r>
            <a:r>
              <a:rPr lang="en-US" altLang="en-US" dirty="0" smtClean="0"/>
              <a:t> se </a:t>
            </a:r>
            <a:r>
              <a:rPr lang="en-US" altLang="en-US" dirty="0" err="1" smtClean="0"/>
              <a:t>incarca</a:t>
            </a:r>
            <a:r>
              <a:rPr lang="en-US" altLang="en-US" dirty="0" smtClean="0"/>
              <a:t> </a:t>
            </a:r>
            <a:r>
              <a:rPr lang="en-US" altLang="en-US" dirty="0" err="1" smtClean="0"/>
              <a:t>recurent</a:t>
            </a:r>
            <a:r>
              <a:rPr lang="en-US" altLang="en-US" dirty="0" smtClean="0"/>
              <a:t> </a:t>
            </a:r>
            <a:r>
              <a:rPr lang="en-US" altLang="en-US" dirty="0" err="1" smtClean="0"/>
              <a:t>catre</a:t>
            </a:r>
            <a:r>
              <a:rPr lang="en-US" altLang="en-US" dirty="0" smtClean="0"/>
              <a:t> </a:t>
            </a:r>
            <a:r>
              <a:rPr lang="en-US" altLang="en-US" dirty="0" err="1" smtClean="0"/>
              <a:t>sistemul</a:t>
            </a:r>
            <a:r>
              <a:rPr lang="en-US" altLang="en-US" dirty="0" smtClean="0"/>
              <a:t> de DW</a:t>
            </a:r>
          </a:p>
          <a:p>
            <a:pPr eaLnBrk="1" hangingPunct="1"/>
            <a:r>
              <a:rPr lang="en-US" altLang="en-US" b="1" i="1" dirty="0" err="1" smtClean="0">
                <a:solidFill>
                  <a:srgbClr val="FF0066"/>
                </a:solidFill>
              </a:rPr>
              <a:t>Trebuie</a:t>
            </a:r>
            <a:r>
              <a:rPr lang="en-US" altLang="en-US" b="1" i="1" dirty="0" smtClean="0">
                <a:solidFill>
                  <a:srgbClr val="FF0066"/>
                </a:solidFill>
              </a:rPr>
              <a:t> </a:t>
            </a:r>
            <a:r>
              <a:rPr lang="en-US" altLang="en-US" b="1" i="1" dirty="0" err="1" smtClean="0">
                <a:solidFill>
                  <a:srgbClr val="FF0066"/>
                </a:solidFill>
              </a:rPr>
              <a:t>sa</a:t>
            </a:r>
            <a:r>
              <a:rPr lang="en-US" altLang="en-US" b="1" i="1" dirty="0" smtClean="0">
                <a:solidFill>
                  <a:srgbClr val="FF0066"/>
                </a:solidFill>
              </a:rPr>
              <a:t> fie un </a:t>
            </a:r>
            <a:r>
              <a:rPr lang="en-US" altLang="en-US" b="1" i="1" dirty="0" err="1" smtClean="0">
                <a:solidFill>
                  <a:srgbClr val="FF0066"/>
                </a:solidFill>
              </a:rPr>
              <a:t>proces</a:t>
            </a:r>
            <a:r>
              <a:rPr lang="en-US" altLang="en-US" b="1" i="1" dirty="0" smtClean="0">
                <a:solidFill>
                  <a:srgbClr val="FF0066"/>
                </a:solidFill>
              </a:rPr>
              <a:t> </a:t>
            </a:r>
            <a:r>
              <a:rPr lang="en-US" altLang="en-US" b="1" i="1" dirty="0" err="1" smtClean="0">
                <a:solidFill>
                  <a:srgbClr val="0000FF"/>
                </a:solidFill>
              </a:rPr>
              <a:t>automatizat</a:t>
            </a:r>
            <a:r>
              <a:rPr lang="en-US" altLang="en-US" dirty="0" smtClean="0"/>
              <a:t>, </a:t>
            </a:r>
            <a:r>
              <a:rPr lang="en-US" altLang="en-US" dirty="0" err="1" smtClean="0"/>
              <a:t>bine</a:t>
            </a:r>
            <a:r>
              <a:rPr lang="en-US" altLang="en-US" dirty="0" smtClean="0"/>
              <a:t> </a:t>
            </a:r>
            <a:r>
              <a:rPr lang="en-US" altLang="en-US" dirty="0" err="1" smtClean="0"/>
              <a:t>documentat</a:t>
            </a:r>
            <a:r>
              <a:rPr lang="en-US" altLang="en-US" dirty="0" smtClean="0"/>
              <a:t> </a:t>
            </a:r>
            <a:r>
              <a:rPr lang="en-US" altLang="en-US" dirty="0" err="1" smtClean="0"/>
              <a:t>si</a:t>
            </a:r>
            <a:r>
              <a:rPr lang="en-US" altLang="en-US" dirty="0" smtClean="0"/>
              <a:t> </a:t>
            </a:r>
            <a:r>
              <a:rPr lang="en-US" altLang="en-US" dirty="0" err="1" smtClean="0"/>
              <a:t>usor</a:t>
            </a:r>
            <a:r>
              <a:rPr lang="en-US" altLang="en-US" dirty="0" smtClean="0"/>
              <a:t> de </a:t>
            </a:r>
            <a:r>
              <a:rPr lang="en-US" altLang="en-US" dirty="0" err="1" smtClean="0"/>
              <a:t>modificat</a:t>
            </a:r>
            <a:endParaRPr lang="en-US" altLang="en-US" dirty="0" smtClean="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n-US" altLang="en-US" smtClean="0"/>
              <a:t>ETL </a:t>
            </a:r>
          </a:p>
        </p:txBody>
      </p:sp>
      <p:sp>
        <p:nvSpPr>
          <p:cNvPr id="73731" name="Rectangle 3"/>
          <p:cNvSpPr>
            <a:spLocks noGrp="1" noChangeArrowheads="1"/>
          </p:cNvSpPr>
          <p:nvPr>
            <p:ph idx="1"/>
          </p:nvPr>
        </p:nvSpPr>
        <p:spPr>
          <a:xfrm>
            <a:off x="107950" y="1584325"/>
            <a:ext cx="8915400" cy="5056188"/>
          </a:xfrm>
        </p:spPr>
        <p:txBody>
          <a:bodyPr>
            <a:normAutofit lnSpcReduction="10000"/>
          </a:bodyPr>
          <a:lstStyle/>
          <a:p>
            <a:r>
              <a:rPr lang="en-US" altLang="en-US" b="1" dirty="0" smtClean="0">
                <a:solidFill>
                  <a:srgbClr val="FF0000"/>
                </a:solidFill>
                <a:latin typeface="Arial" panose="020B0604020202020204" pitchFamily="34" charset="0"/>
                <a:cs typeface="Arial" panose="020B0604020202020204" pitchFamily="34" charset="0"/>
              </a:rPr>
              <a:t>Staging</a:t>
            </a:r>
            <a:r>
              <a:rPr lang="ro-MO" altLang="en-US" b="1" dirty="0" smtClean="0">
                <a:solidFill>
                  <a:srgbClr val="FF0000"/>
                </a:solidFill>
                <a:latin typeface="Arial" panose="020B0604020202020204" pitchFamily="34" charset="0"/>
                <a:cs typeface="Arial" panose="020B0604020202020204" pitchFamily="34" charset="0"/>
              </a:rPr>
              <a:t> </a:t>
            </a:r>
            <a:r>
              <a:rPr lang="en-US" altLang="en-US" b="1" dirty="0" smtClean="0">
                <a:solidFill>
                  <a:srgbClr val="FF0000"/>
                </a:solidFill>
                <a:latin typeface="Arial" panose="020B0604020202020204" pitchFamily="34" charset="0"/>
                <a:cs typeface="Arial" panose="020B0604020202020204" pitchFamily="34" charset="0"/>
              </a:rPr>
              <a:t>Database</a:t>
            </a:r>
            <a:r>
              <a:rPr lang="ro-MO" altLang="en-US" b="1" dirty="0" smtClean="0">
                <a:solidFill>
                  <a:srgbClr val="FF0000"/>
                </a:solidFill>
                <a:latin typeface="Arial" panose="020B0604020202020204" pitchFamily="34" charset="0"/>
                <a:cs typeface="Arial" panose="020B0604020202020204" pitchFamily="34" charset="0"/>
              </a:rPr>
              <a:t> /scenarii de lucru cu BD initiale/</a:t>
            </a:r>
            <a:endParaRPr lang="en-US" altLang="en-US" b="1" dirty="0" smtClean="0">
              <a:solidFill>
                <a:srgbClr val="FF0000"/>
              </a:solidFill>
              <a:latin typeface="Arial" panose="020B0604020202020204" pitchFamily="34" charset="0"/>
              <a:cs typeface="Arial" panose="020B0604020202020204" pitchFamily="34" charset="0"/>
            </a:endParaRPr>
          </a:p>
          <a:p>
            <a:pPr lvl="1" eaLnBrk="1" hangingPunct="1"/>
            <a:r>
              <a:rPr lang="en-US" altLang="en-US" dirty="0" err="1" smtClean="0"/>
              <a:t>Operatiile</a:t>
            </a:r>
            <a:r>
              <a:rPr lang="en-US" altLang="en-US" dirty="0" smtClean="0"/>
              <a:t> de tip ETL </a:t>
            </a:r>
            <a:r>
              <a:rPr lang="en-US" altLang="en-US" b="1" i="1" dirty="0" err="1" smtClean="0"/>
              <a:t>ar</a:t>
            </a:r>
            <a:r>
              <a:rPr lang="en-US" altLang="en-US" b="1" i="1" dirty="0" smtClean="0"/>
              <a:t> </a:t>
            </a:r>
            <a:r>
              <a:rPr lang="en-US" altLang="en-US" b="1" i="1" dirty="0" err="1" smtClean="0"/>
              <a:t>trebui</a:t>
            </a:r>
            <a:r>
              <a:rPr lang="en-US" altLang="en-US" b="1" i="1" dirty="0" smtClean="0"/>
              <a:t> </a:t>
            </a:r>
            <a:r>
              <a:rPr lang="en-US" altLang="en-US" b="1" i="1" dirty="0" err="1" smtClean="0"/>
              <a:t>efectuate</a:t>
            </a:r>
            <a:r>
              <a:rPr lang="en-US" altLang="en-US" b="1" i="1" dirty="0" smtClean="0"/>
              <a:t> la </a:t>
            </a:r>
            <a:r>
              <a:rPr lang="en-US" altLang="en-US" b="1" i="1" dirty="0" err="1" smtClean="0"/>
              <a:t>nivelul</a:t>
            </a:r>
            <a:r>
              <a:rPr lang="en-US" altLang="en-US" b="1" i="1" dirty="0" smtClean="0"/>
              <a:t> </a:t>
            </a:r>
            <a:r>
              <a:rPr lang="en-US" altLang="en-US" b="1" i="1" dirty="0" err="1" smtClean="0"/>
              <a:t>unei</a:t>
            </a:r>
            <a:r>
              <a:rPr lang="en-US" altLang="en-US" b="1" i="1" dirty="0" smtClean="0"/>
              <a:t> </a:t>
            </a:r>
            <a:r>
              <a:rPr lang="en-US" altLang="en-US" b="1" i="1" dirty="0" err="1" smtClean="0"/>
              <a:t>baze</a:t>
            </a:r>
            <a:r>
              <a:rPr lang="en-US" altLang="en-US" b="1" i="1" dirty="0" smtClean="0"/>
              <a:t> de date </a:t>
            </a:r>
            <a:r>
              <a:rPr lang="en-US" altLang="en-US" b="1" i="1" dirty="0" err="1" smtClean="0"/>
              <a:t>relationale</a:t>
            </a:r>
            <a:r>
              <a:rPr lang="en-US" altLang="en-US" dirty="0" smtClean="0"/>
              <a:t>, </a:t>
            </a:r>
            <a:r>
              <a:rPr lang="en-US" altLang="en-US" i="1" dirty="0" smtClean="0">
                <a:solidFill>
                  <a:srgbClr val="FF0000"/>
                </a:solidFill>
              </a:rPr>
              <a:t>separate</a:t>
            </a:r>
            <a:r>
              <a:rPr lang="en-US" altLang="en-US" dirty="0" smtClean="0"/>
              <a:t> de </a:t>
            </a:r>
            <a:r>
              <a:rPr lang="en-US" altLang="en-US" dirty="0" err="1" smtClean="0"/>
              <a:t>sursa</a:t>
            </a:r>
            <a:r>
              <a:rPr lang="en-US" altLang="en-US" dirty="0" smtClean="0"/>
              <a:t> de date </a:t>
            </a:r>
            <a:r>
              <a:rPr lang="en-US" altLang="en-US" dirty="0" err="1" smtClean="0"/>
              <a:t>si</a:t>
            </a:r>
            <a:r>
              <a:rPr lang="en-US" altLang="en-US" dirty="0" smtClean="0"/>
              <a:t> de </a:t>
            </a:r>
            <a:r>
              <a:rPr lang="en-US" altLang="en-US" dirty="0" err="1" smtClean="0"/>
              <a:t>destinatia</a:t>
            </a:r>
            <a:r>
              <a:rPr lang="en-US" altLang="en-US" dirty="0" smtClean="0"/>
              <a:t> de date - Data Warehouse</a:t>
            </a:r>
          </a:p>
          <a:p>
            <a:pPr lvl="1" eaLnBrk="1" hangingPunct="1"/>
            <a:r>
              <a:rPr lang="en-US" altLang="en-US" b="1" i="1" dirty="0" err="1" smtClean="0">
                <a:solidFill>
                  <a:srgbClr val="0000FF"/>
                </a:solidFill>
              </a:rPr>
              <a:t>Creaza</a:t>
            </a:r>
            <a:r>
              <a:rPr lang="en-US" altLang="en-US" b="1" i="1" dirty="0" smtClean="0">
                <a:solidFill>
                  <a:srgbClr val="0000FF"/>
                </a:solidFill>
              </a:rPr>
              <a:t> o </a:t>
            </a:r>
            <a:r>
              <a:rPr lang="en-US" altLang="en-US" b="1" i="1" dirty="0" err="1" smtClean="0">
                <a:solidFill>
                  <a:srgbClr val="0000FF"/>
                </a:solidFill>
              </a:rPr>
              <a:t>separatie</a:t>
            </a:r>
            <a:r>
              <a:rPr lang="en-US" altLang="en-US" b="1" i="1" dirty="0" smtClean="0">
                <a:solidFill>
                  <a:srgbClr val="0000FF"/>
                </a:solidFill>
              </a:rPr>
              <a:t> </a:t>
            </a:r>
            <a:r>
              <a:rPr lang="en-US" altLang="en-US" b="1" i="1" dirty="0" err="1" smtClean="0">
                <a:solidFill>
                  <a:srgbClr val="0000FF"/>
                </a:solidFill>
              </a:rPr>
              <a:t>fizica</a:t>
            </a:r>
            <a:r>
              <a:rPr lang="en-US" altLang="en-US" b="1" i="1" dirty="0" smtClean="0">
                <a:solidFill>
                  <a:srgbClr val="0000FF"/>
                </a:solidFill>
              </a:rPr>
              <a:t> </a:t>
            </a:r>
            <a:r>
              <a:rPr lang="en-US" altLang="en-US" b="1" i="1" dirty="0" err="1" smtClean="0">
                <a:solidFill>
                  <a:srgbClr val="0000FF"/>
                </a:solidFill>
              </a:rPr>
              <a:t>si</a:t>
            </a:r>
            <a:r>
              <a:rPr lang="en-US" altLang="en-US" b="1" i="1" dirty="0" smtClean="0">
                <a:solidFill>
                  <a:srgbClr val="0000FF"/>
                </a:solidFill>
              </a:rPr>
              <a:t> </a:t>
            </a:r>
            <a:r>
              <a:rPr lang="en-US" altLang="en-US" b="1" i="1" dirty="0" err="1" smtClean="0">
                <a:solidFill>
                  <a:srgbClr val="0000FF"/>
                </a:solidFill>
              </a:rPr>
              <a:t>logica</a:t>
            </a:r>
            <a:r>
              <a:rPr lang="en-US" altLang="en-US" b="1" i="1" dirty="0" smtClean="0">
                <a:solidFill>
                  <a:srgbClr val="0000FF"/>
                </a:solidFill>
              </a:rPr>
              <a:t> </a:t>
            </a:r>
            <a:r>
              <a:rPr lang="en-US" altLang="en-US" dirty="0" err="1" smtClean="0"/>
              <a:t>intre</a:t>
            </a:r>
            <a:r>
              <a:rPr lang="en-US" altLang="en-US" dirty="0" smtClean="0"/>
              <a:t> </a:t>
            </a:r>
            <a:r>
              <a:rPr lang="en-US" altLang="en-US" dirty="0" err="1" smtClean="0"/>
              <a:t>sistemele</a:t>
            </a:r>
            <a:r>
              <a:rPr lang="en-US" altLang="en-US" dirty="0" smtClean="0"/>
              <a:t> </a:t>
            </a:r>
            <a:r>
              <a:rPr lang="en-US" altLang="en-US" dirty="0" err="1" smtClean="0"/>
              <a:t>sursa</a:t>
            </a:r>
            <a:r>
              <a:rPr lang="en-US" altLang="en-US" dirty="0" smtClean="0"/>
              <a:t> </a:t>
            </a:r>
            <a:r>
              <a:rPr lang="en-US" altLang="en-US" dirty="0" err="1" smtClean="0"/>
              <a:t>si</a:t>
            </a:r>
            <a:r>
              <a:rPr lang="en-US" altLang="en-US" dirty="0" smtClean="0"/>
              <a:t> </a:t>
            </a:r>
            <a:r>
              <a:rPr lang="en-US" altLang="en-US" dirty="0" err="1" smtClean="0"/>
              <a:t>sistemul</a:t>
            </a:r>
            <a:r>
              <a:rPr lang="en-US" altLang="en-US" dirty="0" smtClean="0"/>
              <a:t> de Data Warehouse</a:t>
            </a:r>
          </a:p>
          <a:p>
            <a:pPr lvl="1" eaLnBrk="1" hangingPunct="1"/>
            <a:r>
              <a:rPr lang="en-US" altLang="en-US" dirty="0" err="1" smtClean="0"/>
              <a:t>Minimizeaza</a:t>
            </a:r>
            <a:r>
              <a:rPr lang="en-US" altLang="en-US" dirty="0" smtClean="0"/>
              <a:t> </a:t>
            </a:r>
            <a:r>
              <a:rPr lang="en-US" altLang="en-US" dirty="0" err="1" smtClean="0"/>
              <a:t>impactul</a:t>
            </a:r>
            <a:r>
              <a:rPr lang="en-US" altLang="en-US" dirty="0" smtClean="0"/>
              <a:t> </a:t>
            </a:r>
            <a:r>
              <a:rPr lang="en-US" altLang="en-US" dirty="0" err="1" smtClean="0"/>
              <a:t>procesarilor</a:t>
            </a:r>
            <a:r>
              <a:rPr lang="en-US" altLang="en-US" dirty="0" smtClean="0"/>
              <a:t> </a:t>
            </a:r>
            <a:r>
              <a:rPr lang="en-US" altLang="en-US" dirty="0" err="1" smtClean="0"/>
              <a:t>periodice</a:t>
            </a:r>
            <a:r>
              <a:rPr lang="en-US" altLang="en-US" dirty="0" smtClean="0"/>
              <a:t> intense ETL</a:t>
            </a:r>
            <a:r>
              <a:rPr lang="ro-MO" altLang="en-US" dirty="0" smtClean="0"/>
              <a:t>,</a:t>
            </a:r>
            <a:r>
              <a:rPr lang="en-US" altLang="en-US" dirty="0" smtClean="0"/>
              <a:t> </a:t>
            </a:r>
            <a:r>
              <a:rPr lang="en-US" altLang="en-US" dirty="0" err="1" smtClean="0"/>
              <a:t>atat</a:t>
            </a:r>
            <a:r>
              <a:rPr lang="en-US" altLang="en-US" dirty="0" smtClean="0"/>
              <a:t> la </a:t>
            </a:r>
            <a:r>
              <a:rPr lang="en-US" altLang="en-US" dirty="0" err="1" smtClean="0"/>
              <a:t>nivelul</a:t>
            </a:r>
            <a:r>
              <a:rPr lang="en-US" altLang="en-US" dirty="0" smtClean="0"/>
              <a:t> </a:t>
            </a:r>
            <a:r>
              <a:rPr lang="en-US" altLang="en-US" dirty="0" err="1" smtClean="0"/>
              <a:t>sistemelor</a:t>
            </a:r>
            <a:r>
              <a:rPr lang="en-US" altLang="en-US" dirty="0" smtClean="0"/>
              <a:t> </a:t>
            </a:r>
            <a:r>
              <a:rPr lang="en-US" altLang="en-US" dirty="0" err="1" smtClean="0"/>
              <a:t>sursa</a:t>
            </a:r>
            <a:r>
              <a:rPr lang="ro-MO" altLang="en-US" dirty="0" smtClean="0"/>
              <a:t>,</a:t>
            </a:r>
            <a:r>
              <a:rPr lang="en-US" altLang="en-US" dirty="0" smtClean="0"/>
              <a:t> cat </a:t>
            </a:r>
            <a:r>
              <a:rPr lang="en-US" altLang="en-US" dirty="0" err="1" smtClean="0"/>
              <a:t>si</a:t>
            </a:r>
            <a:r>
              <a:rPr lang="en-US" altLang="en-US" dirty="0" smtClean="0"/>
              <a:t> la </a:t>
            </a:r>
            <a:r>
              <a:rPr lang="en-US" altLang="en-US" dirty="0" err="1" smtClean="0"/>
              <a:t>nivelul</a:t>
            </a:r>
            <a:r>
              <a:rPr lang="en-US" altLang="en-US" dirty="0" smtClean="0"/>
              <a:t> </a:t>
            </a:r>
            <a:r>
              <a:rPr lang="en-US" altLang="en-US" dirty="0" err="1" smtClean="0"/>
              <a:t>sistemelor</a:t>
            </a:r>
            <a:r>
              <a:rPr lang="en-US" altLang="en-US" dirty="0" smtClean="0"/>
              <a:t> </a:t>
            </a:r>
            <a:r>
              <a:rPr lang="en-US" altLang="en-US" dirty="0" err="1" smtClean="0"/>
              <a:t>destinatia</a:t>
            </a:r>
            <a:endParaRPr lang="en-US" altLang="en-US" dirty="0" smtClean="0"/>
          </a:p>
          <a:p>
            <a:pPr lvl="1" eaLnBrk="1" hangingPunct="1"/>
            <a:r>
              <a:rPr lang="en-US" altLang="en-US" b="1" i="1" dirty="0" smtClean="0">
                <a:solidFill>
                  <a:srgbClr val="FF0000"/>
                </a:solidFill>
              </a:rPr>
              <a:t>NU</a:t>
            </a:r>
            <a:r>
              <a:rPr lang="en-US" altLang="en-US" b="1" i="1" dirty="0" smtClean="0">
                <a:solidFill>
                  <a:srgbClr val="0000FF"/>
                </a:solidFill>
              </a:rPr>
              <a:t> </a:t>
            </a:r>
            <a:r>
              <a:rPr lang="en-US" altLang="en-US" b="1" i="1" dirty="0" err="1" smtClean="0">
                <a:solidFill>
                  <a:srgbClr val="0000FF"/>
                </a:solidFill>
              </a:rPr>
              <a:t>permite</a:t>
            </a:r>
            <a:r>
              <a:rPr lang="en-US" altLang="en-US" b="1" i="1" dirty="0" smtClean="0">
                <a:solidFill>
                  <a:srgbClr val="0000FF"/>
                </a:solidFill>
              </a:rPr>
              <a:t> </a:t>
            </a:r>
            <a:r>
              <a:rPr lang="en-US" altLang="en-US" b="1" i="1" dirty="0" err="1" smtClean="0">
                <a:solidFill>
                  <a:srgbClr val="0000FF"/>
                </a:solidFill>
              </a:rPr>
              <a:t>accesul</a:t>
            </a:r>
            <a:r>
              <a:rPr lang="en-US" altLang="en-US" b="1" i="1" dirty="0" smtClean="0">
                <a:solidFill>
                  <a:srgbClr val="0000FF"/>
                </a:solidFill>
              </a:rPr>
              <a:t> </a:t>
            </a:r>
            <a:r>
              <a:rPr lang="en-US" altLang="en-US" b="1" i="1" dirty="0" err="1" smtClean="0">
                <a:solidFill>
                  <a:srgbClr val="0000FF"/>
                </a:solidFill>
              </a:rPr>
              <a:t>utilizatorilor</a:t>
            </a:r>
            <a:r>
              <a:rPr lang="en-US" altLang="en-US" b="1" i="1" dirty="0" smtClean="0">
                <a:solidFill>
                  <a:srgbClr val="0000FF"/>
                </a:solidFill>
              </a:rPr>
              <a:t> </a:t>
            </a:r>
            <a:r>
              <a:rPr lang="en-US" altLang="en-US" b="1" i="1" dirty="0" err="1" smtClean="0">
                <a:solidFill>
                  <a:srgbClr val="0000FF"/>
                </a:solidFill>
              </a:rPr>
              <a:t>finali</a:t>
            </a:r>
            <a:endParaRPr lang="en-US" altLang="en-US" b="1" i="1" dirty="0" smtClean="0">
              <a:solidFill>
                <a:srgbClr val="0000FF"/>
              </a:solidFill>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r>
              <a:rPr lang="en-US" altLang="en-US" b="1" smtClean="0"/>
              <a:t>E</a:t>
            </a:r>
            <a:r>
              <a:rPr lang="en-US" altLang="en-US" smtClean="0"/>
              <a:t>TL </a:t>
            </a:r>
          </a:p>
        </p:txBody>
      </p:sp>
      <p:sp>
        <p:nvSpPr>
          <p:cNvPr id="81923" name="Rectangle 3"/>
          <p:cNvSpPr>
            <a:spLocks noGrp="1" noChangeArrowheads="1"/>
          </p:cNvSpPr>
          <p:nvPr>
            <p:ph idx="1"/>
          </p:nvPr>
        </p:nvSpPr>
        <p:spPr>
          <a:xfrm>
            <a:off x="107950" y="1584325"/>
            <a:ext cx="8915400" cy="5500688"/>
          </a:xfrm>
        </p:spPr>
        <p:txBody>
          <a:bodyPr/>
          <a:lstStyle/>
          <a:p>
            <a:pPr marL="514350" indent="-514350" eaLnBrk="1" hangingPunct="1">
              <a:buNone/>
            </a:pPr>
            <a:r>
              <a:rPr lang="en-US" altLang="en-US" b="1" dirty="0" smtClean="0">
                <a:solidFill>
                  <a:srgbClr val="FF0000"/>
                </a:solidFill>
              </a:rPr>
              <a:t>A. </a:t>
            </a:r>
            <a:r>
              <a:rPr lang="en-US" altLang="en-US" b="1" dirty="0" err="1" smtClean="0">
                <a:solidFill>
                  <a:srgbClr val="FF0000"/>
                </a:solidFill>
              </a:rPr>
              <a:t>Analiza</a:t>
            </a:r>
            <a:r>
              <a:rPr lang="en-US" altLang="en-US" b="1" dirty="0" smtClean="0">
                <a:solidFill>
                  <a:srgbClr val="FF0000"/>
                </a:solidFill>
              </a:rPr>
              <a:t> </a:t>
            </a:r>
            <a:r>
              <a:rPr lang="en-US" altLang="en-US" b="1" dirty="0" err="1" smtClean="0">
                <a:solidFill>
                  <a:srgbClr val="FF0000"/>
                </a:solidFill>
              </a:rPr>
              <a:t>sistem</a:t>
            </a:r>
            <a:r>
              <a:rPr lang="ro-MO" altLang="en-US" b="1" dirty="0" smtClean="0">
                <a:solidFill>
                  <a:srgbClr val="FF0000"/>
                </a:solidFill>
              </a:rPr>
              <a:t>ului</a:t>
            </a:r>
            <a:r>
              <a:rPr lang="en-US" altLang="en-US" b="1" dirty="0" smtClean="0">
                <a:solidFill>
                  <a:srgbClr val="FF0000"/>
                </a:solidFill>
              </a:rPr>
              <a:t> </a:t>
            </a:r>
            <a:r>
              <a:rPr lang="en-US" altLang="en-US" b="1" dirty="0" err="1" smtClean="0">
                <a:solidFill>
                  <a:srgbClr val="FF0000"/>
                </a:solidFill>
              </a:rPr>
              <a:t>sursa</a:t>
            </a:r>
            <a:endParaRPr lang="en-US" altLang="en-US" b="1" dirty="0" smtClean="0">
              <a:solidFill>
                <a:srgbClr val="FF0000"/>
              </a:solidFill>
            </a:endParaRPr>
          </a:p>
          <a:p>
            <a:pPr lvl="1" eaLnBrk="1" hangingPunct="1"/>
            <a:r>
              <a:rPr lang="en-US" altLang="en-US" dirty="0" smtClean="0"/>
              <a:t>De </a:t>
            </a:r>
            <a:r>
              <a:rPr lang="en-US" altLang="en-US" dirty="0" err="1" smtClean="0"/>
              <a:t>obicei</a:t>
            </a:r>
            <a:r>
              <a:rPr lang="en-US" altLang="en-US" dirty="0" smtClean="0"/>
              <a:t> </a:t>
            </a:r>
            <a:r>
              <a:rPr lang="en-US" altLang="en-US" dirty="0" err="1" smtClean="0"/>
              <a:t>pasul</a:t>
            </a:r>
            <a:r>
              <a:rPr lang="en-US" altLang="en-US" dirty="0" smtClean="0"/>
              <a:t> initial al </a:t>
            </a:r>
            <a:r>
              <a:rPr lang="en-US" altLang="en-US" dirty="0" err="1" smtClean="0"/>
              <a:t>unui</a:t>
            </a:r>
            <a:r>
              <a:rPr lang="en-US" altLang="en-US" dirty="0" smtClean="0"/>
              <a:t> </a:t>
            </a:r>
            <a:r>
              <a:rPr lang="en-US" altLang="en-US" dirty="0" err="1" smtClean="0"/>
              <a:t>proces</a:t>
            </a:r>
            <a:r>
              <a:rPr lang="en-US" altLang="en-US" dirty="0" smtClean="0"/>
              <a:t> de ETL </a:t>
            </a:r>
            <a:r>
              <a:rPr lang="en-US" altLang="en-US" dirty="0" err="1" smtClean="0"/>
              <a:t>poate</a:t>
            </a:r>
            <a:r>
              <a:rPr lang="en-US" altLang="en-US" dirty="0" smtClean="0"/>
              <a:t> </a:t>
            </a:r>
            <a:r>
              <a:rPr lang="en-US" altLang="en-US" dirty="0" err="1" smtClean="0"/>
              <a:t>fi</a:t>
            </a:r>
            <a:r>
              <a:rPr lang="en-US" altLang="en-US" dirty="0" smtClean="0"/>
              <a:t> </a:t>
            </a:r>
            <a:r>
              <a:rPr lang="en-US" altLang="en-US" dirty="0" err="1" smtClean="0"/>
              <a:t>impartit</a:t>
            </a:r>
            <a:r>
              <a:rPr lang="en-US" altLang="en-US" dirty="0" smtClean="0"/>
              <a:t> in </a:t>
            </a:r>
            <a:r>
              <a:rPr lang="en-US" altLang="en-US" dirty="0" err="1" smtClean="0"/>
              <a:t>doua</a:t>
            </a:r>
            <a:r>
              <a:rPr lang="en-US" altLang="en-US" dirty="0" smtClean="0"/>
              <a:t> faze:</a:t>
            </a:r>
          </a:p>
          <a:p>
            <a:pPr lvl="2" eaLnBrk="1" hangingPunct="1">
              <a:buNone/>
            </a:pPr>
            <a:r>
              <a:rPr lang="en-US" altLang="en-US" b="1" dirty="0" smtClean="0"/>
              <a:t>A1. </a:t>
            </a:r>
            <a:r>
              <a:rPr lang="en-US" altLang="en-US" b="1" dirty="0" err="1" smtClean="0">
                <a:solidFill>
                  <a:srgbClr val="0000FF"/>
                </a:solidFill>
              </a:rPr>
              <a:t>Faza</a:t>
            </a:r>
            <a:r>
              <a:rPr lang="en-US" altLang="en-US" b="1" dirty="0" smtClean="0">
                <a:solidFill>
                  <a:srgbClr val="0000FF"/>
                </a:solidFill>
              </a:rPr>
              <a:t> de </a:t>
            </a:r>
            <a:r>
              <a:rPr lang="en-US" altLang="en-US" b="1" dirty="0" err="1" smtClean="0">
                <a:solidFill>
                  <a:srgbClr val="0000FF"/>
                </a:solidFill>
              </a:rPr>
              <a:t>descoperire</a:t>
            </a:r>
            <a:r>
              <a:rPr lang="en-US" altLang="en-US" b="1" dirty="0" smtClean="0">
                <a:solidFill>
                  <a:srgbClr val="0000FF"/>
                </a:solidFill>
              </a:rPr>
              <a:t> / </a:t>
            </a:r>
            <a:r>
              <a:rPr lang="en-US" altLang="en-US" b="1" dirty="0" err="1" smtClean="0">
                <a:solidFill>
                  <a:srgbClr val="0000FF"/>
                </a:solidFill>
              </a:rPr>
              <a:t>identificare</a:t>
            </a:r>
            <a:r>
              <a:rPr lang="en-US" altLang="en-US" b="1" dirty="0" smtClean="0">
                <a:solidFill>
                  <a:srgbClr val="0000FF"/>
                </a:solidFill>
              </a:rPr>
              <a:t> a </a:t>
            </a:r>
            <a:r>
              <a:rPr lang="en-US" altLang="en-US" b="1" dirty="0" err="1" smtClean="0">
                <a:solidFill>
                  <a:srgbClr val="0000FF"/>
                </a:solidFill>
              </a:rPr>
              <a:t>datelor</a:t>
            </a:r>
            <a:endParaRPr lang="en-US" altLang="en-US" b="1" dirty="0" smtClean="0">
              <a:solidFill>
                <a:srgbClr val="0000FF"/>
              </a:solidFill>
            </a:endParaRPr>
          </a:p>
          <a:p>
            <a:pPr lvl="3" eaLnBrk="1" hangingPunct="1"/>
            <a:r>
              <a:rPr lang="en-US" altLang="en-US" dirty="0" err="1" smtClean="0"/>
              <a:t>Criteriul</a:t>
            </a:r>
            <a:r>
              <a:rPr lang="en-US" altLang="en-US" dirty="0" smtClean="0"/>
              <a:t> </a:t>
            </a:r>
            <a:r>
              <a:rPr lang="en-US" altLang="en-US" dirty="0" err="1" smtClean="0"/>
              <a:t>esential</a:t>
            </a:r>
            <a:r>
              <a:rPr lang="en-US" altLang="en-US" dirty="0" smtClean="0"/>
              <a:t> de care </a:t>
            </a:r>
            <a:r>
              <a:rPr lang="en-US" altLang="en-US" dirty="0" err="1" smtClean="0"/>
              <a:t>depinde</a:t>
            </a:r>
            <a:r>
              <a:rPr lang="en-US" altLang="en-US" dirty="0" smtClean="0"/>
              <a:t> </a:t>
            </a:r>
            <a:r>
              <a:rPr lang="en-US" altLang="en-US" dirty="0" err="1" smtClean="0"/>
              <a:t>succesul</a:t>
            </a:r>
            <a:r>
              <a:rPr lang="en-US" altLang="en-US" dirty="0" smtClean="0"/>
              <a:t> </a:t>
            </a:r>
            <a:r>
              <a:rPr lang="en-US" altLang="en-US" dirty="0" err="1" smtClean="0"/>
              <a:t>implementarii</a:t>
            </a:r>
            <a:r>
              <a:rPr lang="en-US" altLang="en-US" dirty="0" smtClean="0"/>
              <a:t> </a:t>
            </a:r>
            <a:r>
              <a:rPr lang="en-US" altLang="en-US" dirty="0" err="1" smtClean="0"/>
              <a:t>este</a:t>
            </a:r>
            <a:r>
              <a:rPr lang="en-US" altLang="en-US" dirty="0" smtClean="0"/>
              <a:t> </a:t>
            </a:r>
            <a:r>
              <a:rPr lang="en-US" altLang="en-US" b="1" dirty="0" err="1" smtClean="0">
                <a:solidFill>
                  <a:srgbClr val="FF0000"/>
                </a:solidFill>
              </a:rPr>
              <a:t>coerenta</a:t>
            </a:r>
            <a:r>
              <a:rPr lang="en-US" altLang="en-US" b="1" dirty="0" smtClean="0">
                <a:solidFill>
                  <a:srgbClr val="FF0000"/>
                </a:solidFill>
              </a:rPr>
              <a:t> </a:t>
            </a:r>
            <a:r>
              <a:rPr lang="en-US" altLang="en-US" b="1" dirty="0" err="1" smtClean="0">
                <a:solidFill>
                  <a:srgbClr val="FF0000"/>
                </a:solidFill>
              </a:rPr>
              <a:t>si</a:t>
            </a:r>
            <a:r>
              <a:rPr lang="en-US" altLang="en-US" b="1" dirty="0" smtClean="0">
                <a:solidFill>
                  <a:srgbClr val="FF0000"/>
                </a:solidFill>
              </a:rPr>
              <a:t> </a:t>
            </a:r>
            <a:r>
              <a:rPr lang="en-US" altLang="en-US" b="1" dirty="0" err="1" smtClean="0">
                <a:solidFill>
                  <a:srgbClr val="FF0000"/>
                </a:solidFill>
              </a:rPr>
              <a:t>corectitudinea</a:t>
            </a:r>
            <a:r>
              <a:rPr lang="en-US" altLang="en-US" b="1" dirty="0" smtClean="0">
                <a:solidFill>
                  <a:srgbClr val="FF0000"/>
                </a:solidFill>
              </a:rPr>
              <a:t> </a:t>
            </a:r>
            <a:r>
              <a:rPr lang="en-US" altLang="en-US" b="1" dirty="0" err="1" smtClean="0">
                <a:solidFill>
                  <a:srgbClr val="FF0000"/>
                </a:solidFill>
              </a:rPr>
              <a:t>datelor</a:t>
            </a:r>
            <a:endParaRPr lang="en-US" altLang="en-US" b="1" dirty="0" smtClean="0">
              <a:solidFill>
                <a:srgbClr val="FF0000"/>
              </a:solidFill>
            </a:endParaRPr>
          </a:p>
          <a:p>
            <a:pPr lvl="3" eaLnBrk="1" hangingPunct="1"/>
            <a:r>
              <a:rPr lang="en-US" altLang="en-US" dirty="0" err="1" smtClean="0"/>
              <a:t>Odata</a:t>
            </a:r>
            <a:r>
              <a:rPr lang="en-US" altLang="en-US" dirty="0" smtClean="0"/>
              <a:t> </a:t>
            </a:r>
            <a:r>
              <a:rPr lang="en-US" altLang="en-US" dirty="0" err="1" smtClean="0"/>
              <a:t>identificata</a:t>
            </a:r>
            <a:r>
              <a:rPr lang="en-US" altLang="en-US" dirty="0" smtClean="0"/>
              <a:t> </a:t>
            </a:r>
            <a:r>
              <a:rPr lang="en-US" altLang="en-US" dirty="0" err="1" smtClean="0"/>
              <a:t>structura</a:t>
            </a:r>
            <a:r>
              <a:rPr lang="en-US" altLang="en-US" dirty="0" smtClean="0"/>
              <a:t> </a:t>
            </a:r>
            <a:r>
              <a:rPr lang="en-US" altLang="en-US" dirty="0" err="1" smtClean="0"/>
              <a:t>rezultatului</a:t>
            </a:r>
            <a:r>
              <a:rPr lang="en-US" altLang="en-US" dirty="0" smtClean="0"/>
              <a:t> </a:t>
            </a:r>
            <a:r>
              <a:rPr lang="en-US" altLang="en-US" dirty="0" err="1" smtClean="0"/>
              <a:t>trebuie</a:t>
            </a:r>
            <a:r>
              <a:rPr lang="en-US" altLang="en-US" dirty="0" smtClean="0"/>
              <a:t> </a:t>
            </a:r>
            <a:r>
              <a:rPr lang="en-US" altLang="en-US" dirty="0" err="1" smtClean="0"/>
              <a:t>analizate</a:t>
            </a:r>
            <a:r>
              <a:rPr lang="en-US" altLang="en-US" dirty="0" smtClean="0"/>
              <a:t> </a:t>
            </a:r>
            <a:r>
              <a:rPr lang="en-US" altLang="en-US" dirty="0" err="1" smtClean="0"/>
              <a:t>si</a:t>
            </a:r>
            <a:r>
              <a:rPr lang="en-US" altLang="en-US" dirty="0" smtClean="0"/>
              <a:t>  </a:t>
            </a:r>
            <a:r>
              <a:rPr lang="en-US" altLang="en-US" dirty="0" err="1" smtClean="0"/>
              <a:t>sursele</a:t>
            </a:r>
            <a:r>
              <a:rPr lang="en-US" altLang="en-US" dirty="0" smtClean="0"/>
              <a:t> de date </a:t>
            </a:r>
          </a:p>
          <a:p>
            <a:pPr lvl="2" eaLnBrk="1" hangingPunct="1">
              <a:buNone/>
            </a:pPr>
            <a:r>
              <a:rPr lang="en-US" altLang="en-US" b="1" dirty="0" smtClean="0"/>
              <a:t>A2. </a:t>
            </a:r>
            <a:r>
              <a:rPr lang="en-US" altLang="en-US" b="1" dirty="0" err="1" smtClean="0">
                <a:solidFill>
                  <a:srgbClr val="0000FF"/>
                </a:solidFill>
              </a:rPr>
              <a:t>Faza</a:t>
            </a:r>
            <a:r>
              <a:rPr lang="en-US" altLang="en-US" b="1" dirty="0" smtClean="0">
                <a:solidFill>
                  <a:srgbClr val="0000FF"/>
                </a:solidFill>
              </a:rPr>
              <a:t> de </a:t>
            </a:r>
            <a:r>
              <a:rPr lang="en-US" altLang="en-US" b="1" dirty="0" err="1" smtClean="0">
                <a:solidFill>
                  <a:srgbClr val="0000FF"/>
                </a:solidFill>
              </a:rPr>
              <a:t>detectie</a:t>
            </a:r>
            <a:r>
              <a:rPr lang="en-US" altLang="en-US" b="1" dirty="0" smtClean="0">
                <a:solidFill>
                  <a:srgbClr val="0000FF"/>
                </a:solidFill>
              </a:rPr>
              <a:t> a </a:t>
            </a:r>
            <a:r>
              <a:rPr lang="en-US" altLang="en-US" b="1" dirty="0" err="1" smtClean="0">
                <a:solidFill>
                  <a:srgbClr val="0000FF"/>
                </a:solidFill>
              </a:rPr>
              <a:t>eventualelor</a:t>
            </a:r>
            <a:r>
              <a:rPr lang="en-US" altLang="en-US" b="1" dirty="0" smtClean="0">
                <a:solidFill>
                  <a:srgbClr val="0000FF"/>
                </a:solidFill>
              </a:rPr>
              <a:t> </a:t>
            </a:r>
            <a:r>
              <a:rPr lang="en-US" altLang="en-US" b="1" dirty="0" err="1" smtClean="0">
                <a:solidFill>
                  <a:srgbClr val="0000FF"/>
                </a:solidFill>
              </a:rPr>
              <a:t>anomalii</a:t>
            </a:r>
            <a:endParaRPr lang="en-US" altLang="en-US" b="1" dirty="0" smtClean="0">
              <a:solidFill>
                <a:srgbClr val="0000FF"/>
              </a:solidFill>
            </a:endParaRPr>
          </a:p>
          <a:p>
            <a:pPr lvl="3" eaLnBrk="1" hangingPunct="1"/>
            <a:r>
              <a:rPr lang="en-US" altLang="en-US" dirty="0" err="1" smtClean="0"/>
              <a:t>Esentiala</a:t>
            </a:r>
            <a:r>
              <a:rPr lang="en-US" altLang="en-US" dirty="0" smtClean="0"/>
              <a:t> </a:t>
            </a:r>
            <a:r>
              <a:rPr lang="en-US" altLang="en-US" dirty="0" err="1" smtClean="0"/>
              <a:t>pentru</a:t>
            </a:r>
            <a:r>
              <a:rPr lang="en-US" altLang="en-US" dirty="0" smtClean="0"/>
              <a:t> </a:t>
            </a:r>
            <a:r>
              <a:rPr lang="en-US" altLang="en-US" dirty="0" err="1" smtClean="0"/>
              <a:t>determinarea</a:t>
            </a:r>
            <a:r>
              <a:rPr lang="en-US" altLang="en-US" dirty="0" smtClean="0"/>
              <a:t> </a:t>
            </a:r>
            <a:r>
              <a:rPr lang="en-US" altLang="en-US" dirty="0" err="1" smtClean="0"/>
              <a:t>modalitatii</a:t>
            </a:r>
            <a:r>
              <a:rPr lang="en-US" altLang="en-US" dirty="0" smtClean="0"/>
              <a:t> de </a:t>
            </a:r>
            <a:r>
              <a:rPr lang="en-US" altLang="en-US" dirty="0" err="1" smtClean="0"/>
              <a:t>tratare</a:t>
            </a:r>
            <a:r>
              <a:rPr lang="en-US" altLang="en-US" dirty="0" smtClean="0"/>
              <a:t> a </a:t>
            </a:r>
            <a:r>
              <a:rPr lang="en-US" altLang="en-US" dirty="0" err="1" smtClean="0"/>
              <a:t>anomaliilor</a:t>
            </a:r>
            <a:endParaRPr lang="en-US" altLang="en-US" dirty="0" smtClean="0"/>
          </a:p>
          <a:p>
            <a:pPr lvl="3" eaLnBrk="1" hangingPunct="1"/>
            <a:r>
              <a:rPr lang="en-US" altLang="en-US" dirty="0" err="1" smtClean="0"/>
              <a:t>Detectia</a:t>
            </a:r>
            <a:r>
              <a:rPr lang="en-US" altLang="en-US" dirty="0" smtClean="0"/>
              <a:t> </a:t>
            </a:r>
            <a:r>
              <a:rPr lang="en-US" altLang="en-US" dirty="0" err="1" smtClean="0"/>
              <a:t>trebuie</a:t>
            </a:r>
            <a:r>
              <a:rPr lang="en-US" altLang="en-US" dirty="0" smtClean="0"/>
              <a:t> </a:t>
            </a:r>
            <a:r>
              <a:rPr lang="en-US" altLang="en-US" dirty="0" err="1" smtClean="0"/>
              <a:t>urmata</a:t>
            </a:r>
            <a:r>
              <a:rPr lang="en-US" altLang="en-US" dirty="0" smtClean="0"/>
              <a:t> de </a:t>
            </a:r>
            <a:r>
              <a:rPr lang="en-US" altLang="en-US" dirty="0" err="1" smtClean="0"/>
              <a:t>identificare</a:t>
            </a:r>
            <a:r>
              <a:rPr lang="en-US" altLang="en-US" dirty="0" smtClean="0"/>
              <a:t> de </a:t>
            </a:r>
            <a:r>
              <a:rPr lang="en-US" altLang="en-US" dirty="0" err="1" smtClean="0"/>
              <a:t>proceduri</a:t>
            </a:r>
            <a:r>
              <a:rPr lang="en-US" altLang="en-US" dirty="0" smtClean="0"/>
              <a:t> </a:t>
            </a:r>
            <a:r>
              <a:rPr lang="en-US" altLang="en-US" dirty="0" err="1" smtClean="0"/>
              <a:t>menite</a:t>
            </a:r>
            <a:r>
              <a:rPr lang="en-US" altLang="en-US" dirty="0" smtClean="0"/>
              <a:t> </a:t>
            </a:r>
            <a:r>
              <a:rPr lang="en-US" altLang="en-US" dirty="0" err="1" smtClean="0"/>
              <a:t>sa</a:t>
            </a:r>
            <a:r>
              <a:rPr lang="en-US" altLang="en-US" dirty="0" smtClean="0"/>
              <a:t> </a:t>
            </a:r>
            <a:r>
              <a:rPr lang="en-US" altLang="en-US" dirty="0" err="1" smtClean="0"/>
              <a:t>minimizeze</a:t>
            </a:r>
            <a:r>
              <a:rPr lang="en-US" altLang="en-US" dirty="0" smtClean="0"/>
              <a:t> </a:t>
            </a:r>
            <a:r>
              <a:rPr lang="en-US" altLang="en-US" dirty="0" err="1" smtClean="0"/>
              <a:t>prezenta</a:t>
            </a:r>
            <a:r>
              <a:rPr lang="en-US" altLang="en-US" dirty="0" smtClean="0"/>
              <a:t> </a:t>
            </a:r>
            <a:r>
              <a:rPr lang="en-US" altLang="en-US" dirty="0" err="1" smtClean="0"/>
              <a:t>si</a:t>
            </a:r>
            <a:r>
              <a:rPr lang="en-US" altLang="en-US" dirty="0" smtClean="0"/>
              <a:t> </a:t>
            </a:r>
            <a:r>
              <a:rPr lang="en-US" altLang="en-US" dirty="0" err="1" smtClean="0"/>
              <a:t>complexitatea</a:t>
            </a:r>
            <a:r>
              <a:rPr lang="en-US" altLang="en-US" dirty="0" smtClean="0"/>
              <a:t> </a:t>
            </a:r>
            <a:r>
              <a:rPr lang="en-US" altLang="en-US" dirty="0" err="1" smtClean="0"/>
              <a:t>anomaliilor</a:t>
            </a:r>
            <a:endParaRPr lang="en-US" altLang="en-US" dirty="0" smtClean="0"/>
          </a:p>
          <a:p>
            <a:pPr lvl="2" eaLnBrk="1" hangingPunct="1"/>
            <a:endParaRPr lang="en-US" altLang="en-US" dirty="0" smtClean="0"/>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A053E16253D3A40AFE75F9F6CEF65E2" ma:contentTypeVersion="13" ma:contentTypeDescription="Create a new document." ma:contentTypeScope="" ma:versionID="43c011adfc650474a20d8866deac9fcf">
  <xsd:schema xmlns:xsd="http://www.w3.org/2001/XMLSchema" xmlns:xs="http://www.w3.org/2001/XMLSchema" xmlns:p="http://schemas.microsoft.com/office/2006/metadata/properties" xmlns:ns2="044d0670-1a6c-4664-b841-ae524bacf9c0" xmlns:ns3="953f93ad-5b9a-4fc1-9d60-6707bbaa2d97" targetNamespace="http://schemas.microsoft.com/office/2006/metadata/properties" ma:root="true" ma:fieldsID="6df33d8c25d3e5aa6ed27b13f6e2291b" ns2:_="" ns3:_="">
    <xsd:import namespace="044d0670-1a6c-4664-b841-ae524bacf9c0"/>
    <xsd:import namespace="953f93ad-5b9a-4fc1-9d60-6707bbaa2d97"/>
    <xsd:element name="properties">
      <xsd:complexType>
        <xsd:sequence>
          <xsd:element name="documentManagement">
            <xsd:complexType>
              <xsd:all>
                <xsd:element ref="ns2:MediaServiceMetadata" minOccurs="0"/>
                <xsd:element ref="ns2:MediaServiceFastMetadata"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4d0670-1a6c-4664-b841-ae524bacf9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GenerationTime" ma:index="10" nillable="true" ma:displayName="MediaServiceGenerationTime" ma:hidden="true" ma:internalName="MediaServiceGenerationTime"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139604bc-6d51-4ad0-ae06-d2e0826ae45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53f93ad-5b9a-4fc1-9d60-6707bbaa2d97"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788469ca-5477-4615-a4d6-e6f5c4387181}" ma:internalName="TaxCatchAll" ma:showField="CatchAllData" ma:web="953f93ad-5b9a-4fc1-9d60-6707bbaa2d9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53f93ad-5b9a-4fc1-9d60-6707bbaa2d97" xsi:nil="true"/>
    <lcf76f155ced4ddcb4097134ff3c332f xmlns="044d0670-1a6c-4664-b841-ae524bacf9c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D5E0AE7-6053-4942-BBAC-1ED28248FD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4d0670-1a6c-4664-b841-ae524bacf9c0"/>
    <ds:schemaRef ds:uri="953f93ad-5b9a-4fc1-9d60-6707bbaa2d9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4AE75CE-483B-4212-B77B-FCDC2DF54B28}">
  <ds:schemaRefs>
    <ds:schemaRef ds:uri="http://schemas.microsoft.com/sharepoint/v3/contenttype/forms"/>
  </ds:schemaRefs>
</ds:datastoreItem>
</file>

<file path=customXml/itemProps3.xml><?xml version="1.0" encoding="utf-8"?>
<ds:datastoreItem xmlns:ds="http://schemas.openxmlformats.org/officeDocument/2006/customXml" ds:itemID="{1E0A1906-8A55-467F-BD6C-EEEA0B062509}">
  <ds:schemaRefs>
    <ds:schemaRef ds:uri="http://www.w3.org/XML/1998/namespace"/>
    <ds:schemaRef ds:uri="http://purl.org/dc/elements/1.1/"/>
    <ds:schemaRef ds:uri="http://purl.org/dc/dcmitype/"/>
    <ds:schemaRef ds:uri="http://purl.org/dc/terms/"/>
    <ds:schemaRef ds:uri="http://schemas.microsoft.com/office/infopath/2007/PartnerControls"/>
    <ds:schemaRef ds:uri="044d0670-1a6c-4664-b841-ae524bacf9c0"/>
    <ds:schemaRef ds:uri="http://schemas.microsoft.com/office/2006/documentManagement/types"/>
    <ds:schemaRef ds:uri="http://schemas.openxmlformats.org/package/2006/metadata/core-properties"/>
    <ds:schemaRef ds:uri="953f93ad-5b9a-4fc1-9d60-6707bbaa2d97"/>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Module</Template>
  <TotalTime>4581</TotalTime>
  <Words>2343</Words>
  <Application>Microsoft Office PowerPoint</Application>
  <PresentationFormat>On-screen Show (4:3)</PresentationFormat>
  <Paragraphs>353</Paragraphs>
  <Slides>44</Slides>
  <Notes>24</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44</vt:i4>
      </vt:variant>
    </vt:vector>
  </HeadingPairs>
  <TitlesOfParts>
    <vt:vector size="47" baseType="lpstr">
      <vt:lpstr>Module</vt:lpstr>
      <vt:lpstr>Document</vt:lpstr>
      <vt:lpstr>Picture</vt:lpstr>
      <vt:lpstr>Instrumente ETL. Ce este maparea logică și maparea datelor.  </vt:lpstr>
      <vt:lpstr>Instrumente ETL. Ce este maparea datelor</vt:lpstr>
      <vt:lpstr>Instrumente ETL</vt:lpstr>
      <vt:lpstr>ETL </vt:lpstr>
      <vt:lpstr>ETL </vt:lpstr>
      <vt:lpstr>ETL </vt:lpstr>
      <vt:lpstr>ETL </vt:lpstr>
      <vt:lpstr>ETL </vt:lpstr>
      <vt:lpstr>ETL </vt:lpstr>
      <vt:lpstr>ETL </vt:lpstr>
      <vt:lpstr>ETL </vt:lpstr>
      <vt:lpstr>ETL </vt:lpstr>
      <vt:lpstr>ETL </vt:lpstr>
      <vt:lpstr>ETL </vt:lpstr>
      <vt:lpstr>ETL </vt:lpstr>
      <vt:lpstr>i. Instrumente pt. conexiunea cu alte sisteme </vt:lpstr>
      <vt:lpstr>ii. Instrumente de extragere</vt:lpstr>
      <vt:lpstr>ETL </vt:lpstr>
      <vt:lpstr>ETL </vt:lpstr>
      <vt:lpstr>iii. Instrumente de transformare</vt:lpstr>
      <vt:lpstr>ETL </vt:lpstr>
      <vt:lpstr>ETL </vt:lpstr>
      <vt:lpstr>ETL </vt:lpstr>
      <vt:lpstr>ETL </vt:lpstr>
      <vt:lpstr>ETL </vt:lpstr>
      <vt:lpstr>ETL </vt:lpstr>
      <vt:lpstr>ETL </vt:lpstr>
      <vt:lpstr> Instrumentele pentru asigurarea calităţii datelor</vt:lpstr>
      <vt:lpstr>v.Instrumente pentru incarcarea datelor</vt:lpstr>
      <vt:lpstr>ETL </vt:lpstr>
      <vt:lpstr>Aplicatii ETL de incarcare date</vt:lpstr>
      <vt:lpstr>2.4. Data Warehouse si Data mining</vt:lpstr>
      <vt:lpstr>Data mining</vt:lpstr>
      <vt:lpstr>Aplicatii DM</vt:lpstr>
      <vt:lpstr>3. Integrarea datelor. Aplicatii practice. </vt:lpstr>
      <vt:lpstr>BI si ERP  </vt:lpstr>
      <vt:lpstr>Orientare pe procese/ pe subiecte</vt:lpstr>
      <vt:lpstr>a.Arhitecturi: Sistem BI cu acces direct la datele din sistemul ERP </vt:lpstr>
      <vt:lpstr>Acces direct la datele ERP</vt:lpstr>
      <vt:lpstr>b.Arhitecturi: Depozit de date ataşat ERP </vt:lpstr>
      <vt:lpstr>Depozit de date ataşat ERP</vt:lpstr>
      <vt:lpstr>Ce este un sistem ERP</vt:lpstr>
      <vt:lpstr>Arhitectura client-server </vt:lpstr>
      <vt:lpstr>Proprietati fundamentale</vt:lpstr>
    </vt:vector>
  </TitlesOfParts>
  <Company>Xummit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Xummit</dc:creator>
  <cp:lastModifiedBy>Dell</cp:lastModifiedBy>
  <cp:revision>117</cp:revision>
  <dcterms:created xsi:type="dcterms:W3CDTF">2007-11-02T09:07:50Z</dcterms:created>
  <dcterms:modified xsi:type="dcterms:W3CDTF">2023-03-08T18:34:53Z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0x010100CA053E16253D3A40AFE75F9F6CEF65E2</vt:lpwstr>
  </property>
  <property fmtid="{D5CDD505-2E9C-101B-9397-08002B2CF9AE}" pid="3" name="MediaServiceImageTags">
    <vt:lpwstr/>
  </property>
</Properties>
</file>