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4" r:id="rId18"/>
    <p:sldId id="295"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1204" y="-5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28600" y="2889504"/>
            <a:ext cx="2870200" cy="201295"/>
          </a:xfrm>
          <a:custGeom>
            <a:avLst/>
            <a:gdLst/>
            <a:ahLst/>
            <a:cxnLst/>
            <a:rect l="l" t="t" r="r" b="b"/>
            <a:pathLst>
              <a:path w="2870200" h="201294">
                <a:moveTo>
                  <a:pt x="2869692" y="0"/>
                </a:moveTo>
                <a:lnTo>
                  <a:pt x="0" y="0"/>
                </a:lnTo>
                <a:lnTo>
                  <a:pt x="0" y="201167"/>
                </a:lnTo>
                <a:lnTo>
                  <a:pt x="2869692" y="201167"/>
                </a:lnTo>
                <a:lnTo>
                  <a:pt x="2869692" y="0"/>
                </a:lnTo>
                <a:close/>
              </a:path>
            </a:pathLst>
          </a:custGeom>
          <a:solidFill>
            <a:srgbClr val="666600"/>
          </a:solidFill>
        </p:spPr>
        <p:txBody>
          <a:bodyPr wrap="square" lIns="0" tIns="0" rIns="0" bIns="0" rtlCol="0"/>
          <a:lstStyle/>
          <a:p>
            <a:endParaRPr/>
          </a:p>
        </p:txBody>
      </p:sp>
      <p:sp>
        <p:nvSpPr>
          <p:cNvPr id="17" name="bg object 17"/>
          <p:cNvSpPr/>
          <p:nvPr/>
        </p:nvSpPr>
        <p:spPr>
          <a:xfrm>
            <a:off x="3098292" y="2889504"/>
            <a:ext cx="2871470" cy="201295"/>
          </a:xfrm>
          <a:custGeom>
            <a:avLst/>
            <a:gdLst/>
            <a:ahLst/>
            <a:cxnLst/>
            <a:rect l="l" t="t" r="r" b="b"/>
            <a:pathLst>
              <a:path w="2871470" h="201294">
                <a:moveTo>
                  <a:pt x="2871216" y="0"/>
                </a:moveTo>
                <a:lnTo>
                  <a:pt x="0" y="0"/>
                </a:lnTo>
                <a:lnTo>
                  <a:pt x="0" y="201167"/>
                </a:lnTo>
                <a:lnTo>
                  <a:pt x="2871216" y="201167"/>
                </a:lnTo>
                <a:lnTo>
                  <a:pt x="2871216" y="0"/>
                </a:lnTo>
                <a:close/>
              </a:path>
            </a:pathLst>
          </a:custGeom>
          <a:solidFill>
            <a:srgbClr val="99CC00"/>
          </a:solidFill>
        </p:spPr>
        <p:txBody>
          <a:bodyPr wrap="square" lIns="0" tIns="0" rIns="0" bIns="0" rtlCol="0"/>
          <a:lstStyle/>
          <a:p>
            <a:endParaRPr/>
          </a:p>
        </p:txBody>
      </p:sp>
      <p:sp>
        <p:nvSpPr>
          <p:cNvPr id="18" name="bg object 18"/>
          <p:cNvSpPr/>
          <p:nvPr/>
        </p:nvSpPr>
        <p:spPr>
          <a:xfrm>
            <a:off x="5969508" y="2889504"/>
            <a:ext cx="2870200" cy="201295"/>
          </a:xfrm>
          <a:custGeom>
            <a:avLst/>
            <a:gdLst/>
            <a:ahLst/>
            <a:cxnLst/>
            <a:rect l="l" t="t" r="r" b="b"/>
            <a:pathLst>
              <a:path w="2870200" h="201294">
                <a:moveTo>
                  <a:pt x="2869691" y="0"/>
                </a:moveTo>
                <a:lnTo>
                  <a:pt x="0" y="0"/>
                </a:lnTo>
                <a:lnTo>
                  <a:pt x="0" y="201167"/>
                </a:lnTo>
                <a:lnTo>
                  <a:pt x="2869691" y="201167"/>
                </a:lnTo>
                <a:lnTo>
                  <a:pt x="2869691" y="0"/>
                </a:lnTo>
                <a:close/>
              </a:path>
            </a:pathLst>
          </a:custGeom>
          <a:solidFill>
            <a:srgbClr val="999900"/>
          </a:solidFill>
        </p:spPr>
        <p:txBody>
          <a:bodyPr wrap="square" lIns="0" tIns="0" rIns="0" bIns="0" rtlCol="0"/>
          <a:lstStyle/>
          <a:p>
            <a:endParaRPr/>
          </a:p>
        </p:txBody>
      </p:sp>
      <p:sp>
        <p:nvSpPr>
          <p:cNvPr id="2" name="Holder 2"/>
          <p:cNvSpPr>
            <a:spLocks noGrp="1"/>
          </p:cNvSpPr>
          <p:nvPr>
            <p:ph type="ctrTitle"/>
          </p:nvPr>
        </p:nvSpPr>
        <p:spPr>
          <a:xfrm>
            <a:off x="1587881" y="927861"/>
            <a:ext cx="5968237" cy="1793239"/>
          </a:xfrm>
          <a:prstGeom prst="rect">
            <a:avLst/>
          </a:prstGeom>
        </p:spPr>
        <p:txBody>
          <a:bodyPr wrap="square" lIns="0" tIns="0" rIns="0" bIns="0">
            <a:spAutoFit/>
          </a:bodyPr>
          <a:lstStyle>
            <a:lvl1pPr>
              <a:defRPr sz="5800" b="0" i="0">
                <a:solidFill>
                  <a:srgbClr val="999900"/>
                </a:solidFill>
                <a:latin typeface="Georgia"/>
                <a:cs typeface="Georgi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999900"/>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999900"/>
                </a:solidFill>
                <a:latin typeface="Georgia"/>
                <a:cs typeface="Georgia"/>
              </a:defRPr>
            </a:lvl1pPr>
          </a:lstStyle>
          <a:p>
            <a:endParaRPr/>
          </a:p>
        </p:txBody>
      </p:sp>
      <p:sp>
        <p:nvSpPr>
          <p:cNvPr id="3" name="Holder 3"/>
          <p:cNvSpPr>
            <a:spLocks noGrp="1"/>
          </p:cNvSpPr>
          <p:nvPr>
            <p:ph sz="half" idx="2"/>
          </p:nvPr>
        </p:nvSpPr>
        <p:spPr>
          <a:xfrm>
            <a:off x="753590" y="1597688"/>
            <a:ext cx="3580129" cy="4271010"/>
          </a:xfrm>
          <a:prstGeom prst="rect">
            <a:avLst/>
          </a:prstGeom>
        </p:spPr>
        <p:txBody>
          <a:bodyPr wrap="square" lIns="0" tIns="0" rIns="0" bIns="0">
            <a:spAutoFit/>
          </a:bodyPr>
          <a:lstStyle>
            <a:lvl1pPr>
              <a:defRPr sz="1700" b="1" i="0">
                <a:solidFill>
                  <a:schemeClr val="tx1"/>
                </a:solidFill>
                <a:latin typeface="Times New Roman"/>
                <a:cs typeface="Times New Roman"/>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7" name="Holder 7"/>
          <p:cNvSpPr>
            <a:spLocks noGrp="1"/>
          </p:cNvSpPr>
          <p:nvPr>
            <p:ph type="sldNum" sz="quarter" idx="7"/>
          </p:nvPr>
        </p:nvSpPr>
        <p:spPr/>
        <p:txBody>
          <a:bodyPr lIns="0" tIns="0" rIns="0" bIns="0"/>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999900"/>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5" name="Holder 5"/>
          <p:cNvSpPr>
            <a:spLocks noGrp="1"/>
          </p:cNvSpPr>
          <p:nvPr>
            <p:ph type="sldNum" sz="quarter" idx="7"/>
          </p:nvPr>
        </p:nvSpPr>
        <p:spPr/>
        <p:txBody>
          <a:bodyPr lIns="0" tIns="0" rIns="0" bIns="0"/>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666600"/>
          </a:solidFill>
        </p:spPr>
        <p:txBody>
          <a:bodyPr wrap="square" lIns="0" tIns="0" rIns="0" bIns="0" rtlCol="0"/>
          <a:lstStyle/>
          <a:p>
            <a:endParaRPr/>
          </a:p>
        </p:txBody>
      </p:sp>
      <p:sp>
        <p:nvSpPr>
          <p:cNvPr id="17" name="bg object 17"/>
          <p:cNvSpPr/>
          <p:nvPr/>
        </p:nvSpPr>
        <p:spPr>
          <a:xfrm>
            <a:off x="457962" y="1448561"/>
            <a:ext cx="8077200" cy="0"/>
          </a:xfrm>
          <a:custGeom>
            <a:avLst/>
            <a:gdLst/>
            <a:ahLst/>
            <a:cxnLst/>
            <a:rect l="l" t="t" r="r" b="b"/>
            <a:pathLst>
              <a:path w="8077200">
                <a:moveTo>
                  <a:pt x="0" y="0"/>
                </a:moveTo>
                <a:lnTo>
                  <a:pt x="8077200" y="0"/>
                </a:lnTo>
              </a:path>
            </a:pathLst>
          </a:custGeom>
          <a:ln w="19812">
            <a:solidFill>
              <a:srgbClr val="999900"/>
            </a:solidFill>
          </a:ln>
        </p:spPr>
        <p:txBody>
          <a:bodyPr wrap="square" lIns="0" tIns="0" rIns="0" bIns="0" rtlCol="0"/>
          <a:lstStyle/>
          <a:p>
            <a:endParaRPr/>
          </a:p>
        </p:txBody>
      </p:sp>
      <p:sp>
        <p:nvSpPr>
          <p:cNvPr id="18" name="bg object 18"/>
          <p:cNvSpPr/>
          <p:nvPr/>
        </p:nvSpPr>
        <p:spPr>
          <a:xfrm>
            <a:off x="0" y="2286000"/>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CCCC66"/>
          </a:solidFill>
        </p:spPr>
        <p:txBody>
          <a:bodyPr wrap="square" lIns="0" tIns="0" rIns="0" bIns="0" rtlCol="0"/>
          <a:lstStyle/>
          <a:p>
            <a:endParaRPr/>
          </a:p>
        </p:txBody>
      </p:sp>
      <p:sp>
        <p:nvSpPr>
          <p:cNvPr id="19" name="bg object 19"/>
          <p:cNvSpPr/>
          <p:nvPr/>
        </p:nvSpPr>
        <p:spPr>
          <a:xfrm>
            <a:off x="0" y="4571999"/>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999900"/>
          </a:solidFill>
        </p:spPr>
        <p:txBody>
          <a:bodyPr wrap="square" lIns="0" tIns="0" rIns="0" bIns="0" rtlCol="0"/>
          <a:lstStyle/>
          <a:p>
            <a:endParaRPr/>
          </a:p>
        </p:txBody>
      </p:sp>
      <p:sp>
        <p:nvSpPr>
          <p:cNvPr id="20" name="bg object 20"/>
          <p:cNvSpPr/>
          <p:nvPr/>
        </p:nvSpPr>
        <p:spPr>
          <a:xfrm>
            <a:off x="457200" y="228600"/>
            <a:ext cx="8287511" cy="60198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4" name="Holder 4"/>
          <p:cNvSpPr>
            <a:spLocks noGrp="1"/>
          </p:cNvSpPr>
          <p:nvPr>
            <p:ph type="sldNum" sz="quarter" idx="7"/>
          </p:nvPr>
        </p:nvSpPr>
        <p:spPr/>
        <p:txBody>
          <a:bodyPr lIns="0" tIns="0" rIns="0" bIns="0"/>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666600"/>
          </a:solidFill>
        </p:spPr>
        <p:txBody>
          <a:bodyPr wrap="square" lIns="0" tIns="0" rIns="0" bIns="0" rtlCol="0"/>
          <a:lstStyle/>
          <a:p>
            <a:endParaRPr/>
          </a:p>
        </p:txBody>
      </p:sp>
      <p:sp>
        <p:nvSpPr>
          <p:cNvPr id="17" name="bg object 17"/>
          <p:cNvSpPr/>
          <p:nvPr/>
        </p:nvSpPr>
        <p:spPr>
          <a:xfrm>
            <a:off x="457962" y="1448561"/>
            <a:ext cx="8077200" cy="0"/>
          </a:xfrm>
          <a:custGeom>
            <a:avLst/>
            <a:gdLst/>
            <a:ahLst/>
            <a:cxnLst/>
            <a:rect l="l" t="t" r="r" b="b"/>
            <a:pathLst>
              <a:path w="8077200">
                <a:moveTo>
                  <a:pt x="0" y="0"/>
                </a:moveTo>
                <a:lnTo>
                  <a:pt x="8077200" y="0"/>
                </a:lnTo>
              </a:path>
            </a:pathLst>
          </a:custGeom>
          <a:ln w="19812">
            <a:solidFill>
              <a:srgbClr val="999900"/>
            </a:solidFill>
          </a:ln>
        </p:spPr>
        <p:txBody>
          <a:bodyPr wrap="square" lIns="0" tIns="0" rIns="0" bIns="0" rtlCol="0"/>
          <a:lstStyle/>
          <a:p>
            <a:endParaRPr/>
          </a:p>
        </p:txBody>
      </p:sp>
      <p:sp>
        <p:nvSpPr>
          <p:cNvPr id="18" name="bg object 18"/>
          <p:cNvSpPr/>
          <p:nvPr/>
        </p:nvSpPr>
        <p:spPr>
          <a:xfrm>
            <a:off x="0" y="2286000"/>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CCCC66"/>
          </a:solidFill>
        </p:spPr>
        <p:txBody>
          <a:bodyPr wrap="square" lIns="0" tIns="0" rIns="0" bIns="0" rtlCol="0"/>
          <a:lstStyle/>
          <a:p>
            <a:endParaRPr/>
          </a:p>
        </p:txBody>
      </p:sp>
      <p:sp>
        <p:nvSpPr>
          <p:cNvPr id="19" name="bg object 19"/>
          <p:cNvSpPr/>
          <p:nvPr/>
        </p:nvSpPr>
        <p:spPr>
          <a:xfrm>
            <a:off x="0" y="4571999"/>
            <a:ext cx="228600" cy="2286000"/>
          </a:xfrm>
          <a:custGeom>
            <a:avLst/>
            <a:gdLst/>
            <a:ahLst/>
            <a:cxnLst/>
            <a:rect l="l" t="t" r="r" b="b"/>
            <a:pathLst>
              <a:path w="228600" h="2286000">
                <a:moveTo>
                  <a:pt x="228600" y="0"/>
                </a:moveTo>
                <a:lnTo>
                  <a:pt x="0" y="0"/>
                </a:lnTo>
                <a:lnTo>
                  <a:pt x="0" y="2286000"/>
                </a:lnTo>
                <a:lnTo>
                  <a:pt x="228600" y="2286000"/>
                </a:lnTo>
                <a:lnTo>
                  <a:pt x="228600" y="0"/>
                </a:lnTo>
                <a:close/>
              </a:path>
            </a:pathLst>
          </a:custGeom>
          <a:solidFill>
            <a:srgbClr val="999900"/>
          </a:solidFill>
        </p:spPr>
        <p:txBody>
          <a:bodyPr wrap="square" lIns="0" tIns="0" rIns="0" bIns="0" rtlCol="0"/>
          <a:lstStyle/>
          <a:p>
            <a:endParaRPr/>
          </a:p>
        </p:txBody>
      </p:sp>
      <p:sp>
        <p:nvSpPr>
          <p:cNvPr id="2" name="Holder 2"/>
          <p:cNvSpPr>
            <a:spLocks noGrp="1"/>
          </p:cNvSpPr>
          <p:nvPr>
            <p:ph type="title"/>
          </p:nvPr>
        </p:nvSpPr>
        <p:spPr>
          <a:xfrm>
            <a:off x="535940" y="-152958"/>
            <a:ext cx="8072119" cy="1489710"/>
          </a:xfrm>
          <a:prstGeom prst="rect">
            <a:avLst/>
          </a:prstGeom>
        </p:spPr>
        <p:txBody>
          <a:bodyPr wrap="square" lIns="0" tIns="0" rIns="0" bIns="0">
            <a:spAutoFit/>
          </a:bodyPr>
          <a:lstStyle>
            <a:lvl1pPr>
              <a:defRPr sz="4800" b="0" i="0">
                <a:solidFill>
                  <a:srgbClr val="999900"/>
                </a:solidFill>
                <a:latin typeface="Georgia"/>
                <a:cs typeface="Georgia"/>
              </a:defRPr>
            </a:lvl1pPr>
          </a:lstStyle>
          <a:p>
            <a:endParaRPr/>
          </a:p>
        </p:txBody>
      </p:sp>
      <p:sp>
        <p:nvSpPr>
          <p:cNvPr id="3" name="Holder 3"/>
          <p:cNvSpPr>
            <a:spLocks noGrp="1"/>
          </p:cNvSpPr>
          <p:nvPr>
            <p:ph type="body" idx="1"/>
          </p:nvPr>
        </p:nvSpPr>
        <p:spPr>
          <a:xfrm>
            <a:off x="2311780" y="3239011"/>
            <a:ext cx="4520438" cy="1722120"/>
          </a:xfrm>
          <a:prstGeom prst="rect">
            <a:avLst/>
          </a:prstGeom>
        </p:spPr>
        <p:txBody>
          <a:bodyPr wrap="square" lIns="0" tIns="0" rIns="0" bIns="0">
            <a:spAutoFit/>
          </a:bodyPr>
          <a:lstStyle>
            <a:lvl1pPr>
              <a:defRPr sz="2000" b="0" i="0">
                <a:solidFill>
                  <a:schemeClr val="tx1"/>
                </a:solidFill>
                <a:latin typeface="Verdana"/>
                <a:cs typeface="Verdan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3/6/2022</a:t>
            </a:fld>
            <a:endParaRPr lang="en-US"/>
          </a:p>
        </p:txBody>
      </p:sp>
      <p:sp>
        <p:nvSpPr>
          <p:cNvPr id="6" name="Holder 6"/>
          <p:cNvSpPr>
            <a:spLocks noGrp="1"/>
          </p:cNvSpPr>
          <p:nvPr>
            <p:ph type="sldNum" sz="quarter" idx="7"/>
          </p:nvPr>
        </p:nvSpPr>
        <p:spPr>
          <a:xfrm>
            <a:off x="8395716" y="6282264"/>
            <a:ext cx="238125" cy="179704"/>
          </a:xfrm>
          <a:prstGeom prst="rect">
            <a:avLst/>
          </a:prstGeom>
        </p:spPr>
        <p:txBody>
          <a:bodyPr wrap="square" lIns="0" tIns="0" rIns="0" bIns="0">
            <a:spAutoFit/>
          </a:bodyPr>
          <a:lstStyle>
            <a:lvl1pPr>
              <a:defRPr sz="1000" b="0" i="0">
                <a:solidFill>
                  <a:schemeClr val="tx1"/>
                </a:solidFill>
                <a:latin typeface="Verdana"/>
                <a:cs typeface="Verdana"/>
              </a:defRPr>
            </a:lvl1pPr>
          </a:lstStyle>
          <a:p>
            <a:pPr marL="38100">
              <a:lnSpc>
                <a:spcPct val="100000"/>
              </a:lnSpc>
              <a:spcBef>
                <a:spcPts val="100"/>
              </a:spcBef>
            </a:pPr>
            <a:fld id="{81D60167-4931-47E6-BA6A-407CBD079E47}" type="slidenum">
              <a:rPr spc="-5" dirty="0"/>
              <a:pPr marL="38100">
                <a:lnSpc>
                  <a:spcPct val="100000"/>
                </a:lnSpc>
                <a:spcBef>
                  <a:spcPts val="100"/>
                </a:spcBef>
              </a:pPr>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eniorsoftware.ro/er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838200" y="1066800"/>
            <a:ext cx="7467600" cy="904735"/>
          </a:xfrm>
          <a:prstGeom prst="rect">
            <a:avLst/>
          </a:prstGeom>
        </p:spPr>
        <p:txBody>
          <a:bodyPr vert="horz" wrap="square" lIns="0" tIns="12065" rIns="0" bIns="0" rtlCol="0">
            <a:spAutoFit/>
          </a:bodyPr>
          <a:lstStyle/>
          <a:p>
            <a:pPr marL="1783714" marR="5080" indent="-1771650">
              <a:lnSpc>
                <a:spcPct val="100000"/>
              </a:lnSpc>
              <a:spcBef>
                <a:spcPts val="95"/>
              </a:spcBef>
            </a:pPr>
            <a:r>
              <a:rPr b="1" spc="-395" dirty="0">
                <a:solidFill>
                  <a:srgbClr val="FF0000"/>
                </a:solidFill>
              </a:rPr>
              <a:t>Business </a:t>
            </a:r>
            <a:r>
              <a:rPr b="1" spc="-360" dirty="0">
                <a:solidFill>
                  <a:srgbClr val="FF0000"/>
                </a:solidFill>
              </a:rPr>
              <a:t>Intelligence  </a:t>
            </a:r>
            <a:r>
              <a:rPr lang="ro-MO" b="1" spc="-375" dirty="0" smtClean="0">
                <a:solidFill>
                  <a:srgbClr val="FF0000"/>
                </a:solidFill>
              </a:rPr>
              <a:t> </a:t>
            </a:r>
            <a:endParaRPr b="1" spc="-484" dirty="0">
              <a:solidFill>
                <a:srgbClr val="FF0000"/>
              </a:solidFill>
            </a:endParaRPr>
          </a:p>
        </p:txBody>
      </p:sp>
      <p:sp>
        <p:nvSpPr>
          <p:cNvPr id="4" name="object 4"/>
          <p:cNvSpPr txBox="1"/>
          <p:nvPr/>
        </p:nvSpPr>
        <p:spPr>
          <a:xfrm>
            <a:off x="8476488" y="6282264"/>
            <a:ext cx="156845" cy="179705"/>
          </a:xfrm>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z="1000" spc="-5" dirty="0">
                <a:latin typeface="Verdana"/>
                <a:cs typeface="Verdana"/>
              </a:rPr>
              <a:pPr marL="38100">
                <a:lnSpc>
                  <a:spcPct val="100000"/>
                </a:lnSpc>
                <a:spcBef>
                  <a:spcPts val="100"/>
                </a:spcBef>
              </a:pPr>
              <a:t>1</a:t>
            </a:fld>
            <a:endParaRPr sz="1000">
              <a:latin typeface="Verdana"/>
              <a:cs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8150860" cy="690574"/>
          </a:xfrm>
          <a:prstGeom prst="rect">
            <a:avLst/>
          </a:prstGeom>
        </p:spPr>
        <p:txBody>
          <a:bodyPr vert="horz" wrap="square" lIns="0" tIns="13335" rIns="0" bIns="0" rtlCol="0">
            <a:spAutoFit/>
          </a:bodyPr>
          <a:lstStyle/>
          <a:p>
            <a:pPr marL="12700">
              <a:lnSpc>
                <a:spcPct val="100000"/>
              </a:lnSpc>
              <a:spcBef>
                <a:spcPts val="105"/>
              </a:spcBef>
            </a:pPr>
            <a:r>
              <a:rPr sz="4400" b="1" spc="-300" dirty="0">
                <a:solidFill>
                  <a:srgbClr val="FF0000"/>
                </a:solidFill>
              </a:rPr>
              <a:t>Pasii </a:t>
            </a:r>
            <a:r>
              <a:rPr sz="4400" b="1" spc="-285" dirty="0">
                <a:solidFill>
                  <a:srgbClr val="FF0000"/>
                </a:solidFill>
              </a:rPr>
              <a:t>procesului </a:t>
            </a:r>
            <a:r>
              <a:rPr sz="4400" b="1" spc="-310" dirty="0">
                <a:solidFill>
                  <a:srgbClr val="FF0000"/>
                </a:solidFill>
              </a:rPr>
              <a:t>de </a:t>
            </a:r>
            <a:r>
              <a:rPr sz="4400" b="1" spc="-355" dirty="0">
                <a:solidFill>
                  <a:srgbClr val="FF0000"/>
                </a:solidFill>
              </a:rPr>
              <a:t>data</a:t>
            </a:r>
            <a:r>
              <a:rPr sz="4400" b="1" spc="325" dirty="0">
                <a:solidFill>
                  <a:srgbClr val="FF0000"/>
                </a:solidFill>
              </a:rPr>
              <a:t> </a:t>
            </a:r>
            <a:r>
              <a:rPr sz="4400" b="1" spc="-340" dirty="0">
                <a:solidFill>
                  <a:srgbClr val="FF0000"/>
                </a:solidFill>
              </a:rPr>
              <a:t>mining</a:t>
            </a:r>
            <a:endParaRPr sz="4400" b="1" dirty="0">
              <a:solidFill>
                <a:srgbClr val="FF0000"/>
              </a:solidFill>
            </a:endParaRPr>
          </a:p>
        </p:txBody>
      </p:sp>
      <p:sp>
        <p:nvSpPr>
          <p:cNvPr id="3" name="object 3"/>
          <p:cNvSpPr txBox="1"/>
          <p:nvPr/>
        </p:nvSpPr>
        <p:spPr>
          <a:xfrm>
            <a:off x="535940" y="1594231"/>
            <a:ext cx="7997825" cy="4196080"/>
          </a:xfrm>
          <a:prstGeom prst="rect">
            <a:avLst/>
          </a:prstGeom>
        </p:spPr>
        <p:txBody>
          <a:bodyPr vert="horz" wrap="square" lIns="0" tIns="12700" rIns="0" bIns="0" rtlCol="0">
            <a:spAutoFit/>
          </a:bodyPr>
          <a:lstStyle/>
          <a:p>
            <a:pPr marL="398145" marR="5080" indent="-386080" algn="just">
              <a:lnSpc>
                <a:spcPct val="110000"/>
              </a:lnSpc>
              <a:spcBef>
                <a:spcPts val="100"/>
              </a:spcBef>
              <a:buSzPct val="75000"/>
              <a:buAutoNum type="arabicPeriod" startAt="3"/>
              <a:tabLst>
                <a:tab pos="398780" algn="l"/>
              </a:tabLst>
            </a:pPr>
            <a:r>
              <a:rPr sz="2400" b="1" spc="-5" dirty="0">
                <a:solidFill>
                  <a:srgbClr val="0000FF"/>
                </a:solidFill>
                <a:latin typeface="Verdana"/>
                <a:cs typeface="Verdana"/>
              </a:rPr>
              <a:t>Analiza datelor</a:t>
            </a:r>
            <a:r>
              <a:rPr sz="2400" spc="-5" dirty="0">
                <a:latin typeface="Verdana"/>
                <a:cs typeface="Verdana"/>
              </a:rPr>
              <a:t>: </a:t>
            </a:r>
            <a:r>
              <a:rPr sz="2400" dirty="0">
                <a:latin typeface="Verdana"/>
                <a:cs typeface="Verdana"/>
              </a:rPr>
              <a:t>se </a:t>
            </a:r>
            <a:r>
              <a:rPr sz="2400" spc="-5" dirty="0">
                <a:latin typeface="Verdana"/>
                <a:cs typeface="Verdana"/>
              </a:rPr>
              <a:t>aplica </a:t>
            </a:r>
            <a:r>
              <a:rPr sz="2400" u="heavy" spc="-5" dirty="0">
                <a:uFill>
                  <a:solidFill>
                    <a:srgbClr val="000000"/>
                  </a:solidFill>
                </a:uFill>
                <a:latin typeface="Verdana"/>
                <a:cs typeface="Verdana"/>
              </a:rPr>
              <a:t>algoritmii</a:t>
            </a:r>
            <a:r>
              <a:rPr sz="2400" spc="-5" dirty="0">
                <a:latin typeface="Verdana"/>
                <a:cs typeface="Verdana"/>
              </a:rPr>
              <a:t> de </a:t>
            </a:r>
            <a:r>
              <a:rPr sz="2400" dirty="0">
                <a:latin typeface="Verdana"/>
                <a:cs typeface="Verdana"/>
              </a:rPr>
              <a:t>DM </a:t>
            </a:r>
            <a:r>
              <a:rPr sz="2400" spc="-5" dirty="0">
                <a:latin typeface="Verdana"/>
                <a:cs typeface="Verdana"/>
              </a:rPr>
              <a:t>si se  </a:t>
            </a:r>
            <a:r>
              <a:rPr sz="2400" spc="-10" dirty="0">
                <a:latin typeface="Verdana"/>
                <a:cs typeface="Verdana"/>
              </a:rPr>
              <a:t>realizeaza </a:t>
            </a:r>
            <a:r>
              <a:rPr sz="2400" spc="-5" dirty="0">
                <a:latin typeface="Verdana"/>
                <a:cs typeface="Verdana"/>
              </a:rPr>
              <a:t>extragerea si </a:t>
            </a:r>
            <a:r>
              <a:rPr sz="2400" spc="-10" dirty="0">
                <a:latin typeface="Verdana"/>
                <a:cs typeface="Verdana"/>
              </a:rPr>
              <a:t>descoperirea </a:t>
            </a:r>
            <a:r>
              <a:rPr sz="2400" spc="-5" dirty="0">
                <a:latin typeface="Verdana"/>
                <a:cs typeface="Verdana"/>
              </a:rPr>
              <a:t>de</a:t>
            </a:r>
            <a:r>
              <a:rPr sz="2400" spc="160" dirty="0">
                <a:latin typeface="Verdana"/>
                <a:cs typeface="Verdana"/>
              </a:rPr>
              <a:t> </a:t>
            </a:r>
            <a:r>
              <a:rPr sz="2400" spc="-5" dirty="0">
                <a:latin typeface="Verdana"/>
                <a:cs typeface="Verdana"/>
              </a:rPr>
              <a:t>modele.</a:t>
            </a:r>
            <a:endParaRPr sz="2400" dirty="0">
              <a:latin typeface="Verdana"/>
              <a:cs typeface="Verdana"/>
            </a:endParaRPr>
          </a:p>
          <a:p>
            <a:pPr marL="398145" marR="239395" indent="-386080" algn="just">
              <a:lnSpc>
                <a:spcPct val="110000"/>
              </a:lnSpc>
              <a:spcBef>
                <a:spcPts val="575"/>
              </a:spcBef>
              <a:buSzPct val="75000"/>
              <a:buAutoNum type="arabicPeriod" startAt="3"/>
              <a:tabLst>
                <a:tab pos="398780" algn="l"/>
              </a:tabLst>
            </a:pPr>
            <a:r>
              <a:rPr sz="2400" b="1" spc="-5" dirty="0">
                <a:solidFill>
                  <a:srgbClr val="0000FF"/>
                </a:solidFill>
                <a:latin typeface="Verdana"/>
                <a:cs typeface="Verdana"/>
              </a:rPr>
              <a:t>Vizualizarea</a:t>
            </a:r>
            <a:r>
              <a:rPr sz="2400" spc="-5" dirty="0">
                <a:solidFill>
                  <a:srgbClr val="0000FF"/>
                </a:solidFill>
                <a:latin typeface="Verdana"/>
                <a:cs typeface="Verdana"/>
              </a:rPr>
              <a:t>: </a:t>
            </a:r>
            <a:r>
              <a:rPr sz="2400" spc="-5" dirty="0">
                <a:latin typeface="Verdana"/>
                <a:cs typeface="Verdana"/>
              </a:rPr>
              <a:t>deoarece </a:t>
            </a:r>
            <a:r>
              <a:rPr sz="2400" dirty="0">
                <a:latin typeface="Verdana"/>
                <a:cs typeface="Verdana"/>
              </a:rPr>
              <a:t>DM </a:t>
            </a:r>
            <a:r>
              <a:rPr sz="2400" spc="-5" dirty="0">
                <a:latin typeface="Verdana"/>
                <a:cs typeface="Verdana"/>
              </a:rPr>
              <a:t>extrage proprietati  si informatii ascunse din date, pentru </a:t>
            </a:r>
            <a:r>
              <a:rPr sz="2400" dirty="0">
                <a:latin typeface="Verdana"/>
                <a:cs typeface="Verdana"/>
              </a:rPr>
              <a:t>a </a:t>
            </a:r>
            <a:r>
              <a:rPr sz="2400" spc="-10" dirty="0">
                <a:latin typeface="Verdana"/>
                <a:cs typeface="Verdana"/>
              </a:rPr>
              <a:t>intelege  </a:t>
            </a:r>
            <a:r>
              <a:rPr sz="2400" spc="-5" dirty="0">
                <a:latin typeface="Verdana"/>
                <a:cs typeface="Verdana"/>
              </a:rPr>
              <a:t>si evalua </a:t>
            </a:r>
            <a:r>
              <a:rPr sz="2400" dirty="0">
                <a:latin typeface="Verdana"/>
                <a:cs typeface="Verdana"/>
              </a:rPr>
              <a:t>rezultatele e </a:t>
            </a:r>
            <a:r>
              <a:rPr sz="2400" spc="-5" dirty="0">
                <a:latin typeface="Verdana"/>
                <a:cs typeface="Verdana"/>
              </a:rPr>
              <a:t>necesara </a:t>
            </a:r>
            <a:r>
              <a:rPr sz="2400" dirty="0">
                <a:latin typeface="Verdana"/>
                <a:cs typeface="Verdana"/>
              </a:rPr>
              <a:t>vizualizarea</a:t>
            </a:r>
            <a:r>
              <a:rPr sz="2400" spc="5" dirty="0">
                <a:latin typeface="Verdana"/>
                <a:cs typeface="Verdana"/>
              </a:rPr>
              <a:t> </a:t>
            </a:r>
            <a:r>
              <a:rPr sz="2400" spc="-15" dirty="0">
                <a:latin typeface="Verdana"/>
                <a:cs typeface="Verdana"/>
              </a:rPr>
              <a:t>lor</a:t>
            </a:r>
            <a:endParaRPr sz="2400" dirty="0">
              <a:latin typeface="Verdana"/>
              <a:cs typeface="Verdana"/>
            </a:endParaRPr>
          </a:p>
          <a:p>
            <a:pPr marL="398145" marR="19685" indent="-386080">
              <a:lnSpc>
                <a:spcPct val="110000"/>
              </a:lnSpc>
              <a:spcBef>
                <a:spcPts val="575"/>
              </a:spcBef>
              <a:buSzPct val="75000"/>
              <a:buAutoNum type="arabicPeriod" startAt="3"/>
              <a:tabLst>
                <a:tab pos="398145" algn="l"/>
                <a:tab pos="398780" algn="l"/>
              </a:tabLst>
            </a:pPr>
            <a:r>
              <a:rPr sz="2400" b="1" spc="-5" dirty="0">
                <a:solidFill>
                  <a:srgbClr val="0000FF"/>
                </a:solidFill>
                <a:latin typeface="Verdana"/>
                <a:cs typeface="Verdana"/>
              </a:rPr>
              <a:t>Evaluarea rezultatelor</a:t>
            </a:r>
            <a:r>
              <a:rPr sz="2400" spc="-5" dirty="0">
                <a:solidFill>
                  <a:srgbClr val="0000FF"/>
                </a:solidFill>
                <a:latin typeface="Verdana"/>
                <a:cs typeface="Verdana"/>
              </a:rPr>
              <a:t>: </a:t>
            </a:r>
            <a:r>
              <a:rPr sz="2400" dirty="0">
                <a:latin typeface="Verdana"/>
                <a:cs typeface="Verdana"/>
              </a:rPr>
              <a:t>nu </a:t>
            </a:r>
            <a:r>
              <a:rPr sz="2400" spc="-5" dirty="0">
                <a:latin typeface="Verdana"/>
                <a:cs typeface="Verdana"/>
              </a:rPr>
              <a:t>toate rezultatele  </a:t>
            </a:r>
            <a:r>
              <a:rPr sz="2400" dirty="0">
                <a:latin typeface="Verdana"/>
                <a:cs typeface="Verdana"/>
              </a:rPr>
              <a:t>obtinute </a:t>
            </a:r>
            <a:r>
              <a:rPr sz="2400" spc="-5" dirty="0">
                <a:latin typeface="Verdana"/>
                <a:cs typeface="Verdana"/>
              </a:rPr>
              <a:t>prin </a:t>
            </a:r>
            <a:r>
              <a:rPr sz="2400" dirty="0">
                <a:latin typeface="Verdana"/>
                <a:cs typeface="Verdana"/>
              </a:rPr>
              <a:t>DM sunt </a:t>
            </a:r>
            <a:r>
              <a:rPr sz="2400" spc="-5" dirty="0">
                <a:latin typeface="Verdana"/>
                <a:cs typeface="Verdana"/>
              </a:rPr>
              <a:t>informatii </a:t>
            </a:r>
            <a:r>
              <a:rPr sz="2400" spc="-10" dirty="0">
                <a:latin typeface="Verdana"/>
                <a:cs typeface="Verdana"/>
              </a:rPr>
              <a:t>valoroase. </a:t>
            </a:r>
            <a:r>
              <a:rPr sz="2400" dirty="0">
                <a:latin typeface="Verdana"/>
                <a:cs typeface="Verdana"/>
              </a:rPr>
              <a:t>Pot  </a:t>
            </a:r>
            <a:r>
              <a:rPr sz="2400" spc="-5" dirty="0">
                <a:latin typeface="Verdana"/>
                <a:cs typeface="Verdana"/>
              </a:rPr>
              <a:t>rezulta adevaruri statistice sau informatii care </a:t>
            </a:r>
            <a:r>
              <a:rPr sz="2400" dirty="0">
                <a:latin typeface="Verdana"/>
                <a:cs typeface="Verdana"/>
              </a:rPr>
              <a:t>nu  sunt </a:t>
            </a:r>
            <a:r>
              <a:rPr sz="2400" spc="-5" dirty="0">
                <a:latin typeface="Verdana"/>
                <a:cs typeface="Verdana"/>
              </a:rPr>
              <a:t>utile </a:t>
            </a:r>
            <a:r>
              <a:rPr sz="2400" spc="-10" dirty="0">
                <a:latin typeface="Verdana"/>
                <a:cs typeface="Verdana"/>
              </a:rPr>
              <a:t>in </a:t>
            </a:r>
            <a:r>
              <a:rPr sz="2400" spc="-5" dirty="0">
                <a:latin typeface="Verdana"/>
                <a:cs typeface="Verdana"/>
              </a:rPr>
              <a:t>activitatea analizata. </a:t>
            </a:r>
            <a:r>
              <a:rPr sz="2400" u="heavy" spc="-10" dirty="0">
                <a:uFill>
                  <a:solidFill>
                    <a:srgbClr val="000000"/>
                  </a:solidFill>
                </a:uFill>
                <a:latin typeface="Verdana"/>
                <a:cs typeface="Verdana"/>
              </a:rPr>
              <a:t>Expertii</a:t>
            </a:r>
            <a:r>
              <a:rPr sz="2400" spc="-10" dirty="0">
                <a:latin typeface="Verdana"/>
                <a:cs typeface="Verdana"/>
              </a:rPr>
              <a:t> </a:t>
            </a:r>
            <a:r>
              <a:rPr sz="2400" dirty="0">
                <a:latin typeface="Verdana"/>
                <a:cs typeface="Verdana"/>
              </a:rPr>
              <a:t>sunt  </a:t>
            </a:r>
            <a:r>
              <a:rPr sz="2400" spc="-5" dirty="0">
                <a:latin typeface="Verdana"/>
                <a:cs typeface="Verdana"/>
              </a:rPr>
              <a:t>cei care </a:t>
            </a:r>
            <a:r>
              <a:rPr sz="2400" u="heavy" spc="-10" dirty="0">
                <a:uFill>
                  <a:solidFill>
                    <a:srgbClr val="000000"/>
                  </a:solidFill>
                </a:uFill>
                <a:latin typeface="Verdana"/>
                <a:cs typeface="Verdana"/>
              </a:rPr>
              <a:t>vor </a:t>
            </a:r>
            <a:r>
              <a:rPr sz="2400" u="heavy" spc="-5" dirty="0">
                <a:uFill>
                  <a:solidFill>
                    <a:srgbClr val="000000"/>
                  </a:solidFill>
                </a:uFill>
                <a:latin typeface="Verdana"/>
                <a:cs typeface="Verdana"/>
              </a:rPr>
              <a:t>evalua</a:t>
            </a:r>
            <a:r>
              <a:rPr sz="2400" spc="45" dirty="0">
                <a:latin typeface="Verdana"/>
                <a:cs typeface="Verdana"/>
              </a:rPr>
              <a:t> </a:t>
            </a:r>
            <a:r>
              <a:rPr sz="2400" spc="-5" dirty="0">
                <a:latin typeface="Verdana"/>
                <a:cs typeface="Verdana"/>
              </a:rPr>
              <a:t>rezultatele.</a:t>
            </a:r>
            <a:endParaRPr sz="2400" dirty="0">
              <a:latin typeface="Verdana"/>
              <a:cs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941060" cy="696595"/>
          </a:xfrm>
          <a:prstGeom prst="rect">
            <a:avLst/>
          </a:prstGeom>
        </p:spPr>
        <p:txBody>
          <a:bodyPr vert="horz" wrap="square" lIns="0" tIns="13335" rIns="0" bIns="0" rtlCol="0">
            <a:spAutoFit/>
          </a:bodyPr>
          <a:lstStyle/>
          <a:p>
            <a:pPr marL="12700">
              <a:lnSpc>
                <a:spcPct val="100000"/>
              </a:lnSpc>
              <a:spcBef>
                <a:spcPts val="105"/>
              </a:spcBef>
            </a:pPr>
            <a:r>
              <a:rPr sz="4400" b="1" spc="-285" dirty="0">
                <a:solidFill>
                  <a:srgbClr val="FF0000"/>
                </a:solidFill>
              </a:rPr>
              <a:t>Metode </a:t>
            </a:r>
            <a:r>
              <a:rPr sz="4400" b="1" spc="-310" dirty="0">
                <a:solidFill>
                  <a:srgbClr val="FF0000"/>
                </a:solidFill>
              </a:rPr>
              <a:t>de </a:t>
            </a:r>
            <a:r>
              <a:rPr sz="4400" b="1" spc="-355" dirty="0">
                <a:solidFill>
                  <a:srgbClr val="FF0000"/>
                </a:solidFill>
              </a:rPr>
              <a:t>data</a:t>
            </a:r>
            <a:r>
              <a:rPr sz="4400" b="1" spc="-90" dirty="0">
                <a:solidFill>
                  <a:srgbClr val="FF0000"/>
                </a:solidFill>
              </a:rPr>
              <a:t> </a:t>
            </a:r>
            <a:r>
              <a:rPr sz="4400" b="1" spc="-340" dirty="0">
                <a:solidFill>
                  <a:srgbClr val="FF0000"/>
                </a:solidFill>
              </a:rPr>
              <a:t>mining</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11</a:t>
            </a:fld>
            <a:endParaRPr spc="-5" dirty="0"/>
          </a:p>
        </p:txBody>
      </p:sp>
      <p:sp>
        <p:nvSpPr>
          <p:cNvPr id="3" name="object 3"/>
          <p:cNvSpPr txBox="1"/>
          <p:nvPr/>
        </p:nvSpPr>
        <p:spPr>
          <a:xfrm>
            <a:off x="535940" y="1477721"/>
            <a:ext cx="7766684" cy="4381500"/>
          </a:xfrm>
          <a:prstGeom prst="rect">
            <a:avLst/>
          </a:prstGeom>
        </p:spPr>
        <p:txBody>
          <a:bodyPr vert="horz" wrap="square" lIns="0" tIns="13335" rIns="0" bIns="0" rtlCol="0">
            <a:spAutoFit/>
          </a:bodyPr>
          <a:lstStyle/>
          <a:p>
            <a:pPr marL="355600" indent="-343535">
              <a:lnSpc>
                <a:spcPct val="100000"/>
              </a:lnSpc>
              <a:spcBef>
                <a:spcPts val="105"/>
              </a:spcBef>
              <a:buSzPct val="75000"/>
              <a:buFont typeface="Wingdings"/>
              <a:buChar char=""/>
              <a:tabLst>
                <a:tab pos="355600" algn="l"/>
                <a:tab pos="356235" algn="l"/>
              </a:tabLst>
            </a:pPr>
            <a:r>
              <a:rPr sz="2000" b="1" spc="-5" dirty="0">
                <a:solidFill>
                  <a:srgbClr val="0000FF"/>
                </a:solidFill>
                <a:latin typeface="Verdana"/>
                <a:cs typeface="Verdana"/>
              </a:rPr>
              <a:t>Metode predictive </a:t>
            </a:r>
            <a:r>
              <a:rPr sz="2000" dirty="0">
                <a:latin typeface="Verdana"/>
                <a:cs typeface="Verdana"/>
              </a:rPr>
              <a:t>– </a:t>
            </a:r>
            <a:r>
              <a:rPr sz="2000" spc="-5" dirty="0">
                <a:latin typeface="Verdana"/>
                <a:cs typeface="Verdana"/>
              </a:rPr>
              <a:t>utilizeaza </a:t>
            </a:r>
            <a:r>
              <a:rPr sz="2000" dirty="0">
                <a:latin typeface="Verdana"/>
                <a:cs typeface="Verdana"/>
              </a:rPr>
              <a:t>niste </a:t>
            </a:r>
            <a:r>
              <a:rPr sz="2000" spc="-5" dirty="0">
                <a:latin typeface="Verdana"/>
                <a:cs typeface="Verdana"/>
              </a:rPr>
              <a:t>variabile </a:t>
            </a:r>
            <a:r>
              <a:rPr sz="2000" dirty="0">
                <a:latin typeface="Verdana"/>
                <a:cs typeface="Verdana"/>
              </a:rPr>
              <a:t>pentru</a:t>
            </a:r>
            <a:r>
              <a:rPr sz="2000" spc="-40" dirty="0">
                <a:latin typeface="Verdana"/>
                <a:cs typeface="Verdana"/>
              </a:rPr>
              <a:t> </a:t>
            </a:r>
            <a:r>
              <a:rPr sz="2000" dirty="0">
                <a:latin typeface="Verdana"/>
                <a:cs typeface="Verdana"/>
              </a:rPr>
              <a:t>a</a:t>
            </a:r>
          </a:p>
          <a:p>
            <a:pPr marL="355600">
              <a:lnSpc>
                <a:spcPct val="100000"/>
              </a:lnSpc>
              <a:spcBef>
                <a:spcPts val="5"/>
              </a:spcBef>
            </a:pPr>
            <a:r>
              <a:rPr sz="2000" i="1" u="heavy" spc="-5" dirty="0">
                <a:uFill>
                  <a:solidFill>
                    <a:srgbClr val="000000"/>
                  </a:solidFill>
                </a:uFill>
                <a:latin typeface="Verdana"/>
                <a:cs typeface="Verdana"/>
              </a:rPr>
              <a:t>prezice valoarea</a:t>
            </a:r>
            <a:r>
              <a:rPr sz="2000" i="1" spc="-5" dirty="0">
                <a:latin typeface="Verdana"/>
                <a:cs typeface="Verdana"/>
              </a:rPr>
              <a:t> </a:t>
            </a:r>
            <a:r>
              <a:rPr sz="2000" spc="-5" dirty="0">
                <a:latin typeface="Verdana"/>
                <a:cs typeface="Verdana"/>
              </a:rPr>
              <a:t>altor</a:t>
            </a:r>
            <a:r>
              <a:rPr sz="2000" spc="-40" dirty="0">
                <a:latin typeface="Verdana"/>
                <a:cs typeface="Verdana"/>
              </a:rPr>
              <a:t> </a:t>
            </a:r>
            <a:r>
              <a:rPr sz="2000" spc="-5" dirty="0">
                <a:latin typeface="Verdana"/>
                <a:cs typeface="Verdana"/>
              </a:rPr>
              <a:t>variabile.</a:t>
            </a:r>
            <a:endParaRPr sz="2000" dirty="0">
              <a:latin typeface="Verdana"/>
              <a:cs typeface="Verdana"/>
            </a:endParaRPr>
          </a:p>
          <a:p>
            <a:pPr marL="756285" marR="10160" lvl="1" indent="-287020">
              <a:lnSpc>
                <a:spcPct val="100000"/>
              </a:lnSpc>
              <a:spcBef>
                <a:spcPts val="439"/>
              </a:spcBef>
              <a:buClr>
                <a:srgbClr val="999900"/>
              </a:buClr>
              <a:buSzPct val="75000"/>
              <a:buFont typeface="Wingdings"/>
              <a:buChar char=""/>
              <a:tabLst>
                <a:tab pos="756285" algn="l"/>
                <a:tab pos="756920" algn="l"/>
              </a:tabLst>
            </a:pPr>
            <a:r>
              <a:rPr sz="1800" b="1" spc="-5" dirty="0">
                <a:latin typeface="Verdana"/>
                <a:cs typeface="Verdana"/>
              </a:rPr>
              <a:t>Clasificarea </a:t>
            </a:r>
            <a:r>
              <a:rPr sz="1800" dirty="0">
                <a:latin typeface="Verdana"/>
                <a:cs typeface="Verdana"/>
              </a:rPr>
              <a:t>– se </a:t>
            </a:r>
            <a:r>
              <a:rPr sz="1800" spc="-5" dirty="0">
                <a:latin typeface="Verdana"/>
                <a:cs typeface="Verdana"/>
              </a:rPr>
              <a:t>bazeaza pe date cunoscute, etichetate si  </a:t>
            </a:r>
            <a:r>
              <a:rPr sz="1800" dirty="0">
                <a:latin typeface="Verdana"/>
                <a:cs typeface="Verdana"/>
              </a:rPr>
              <a:t>algoritmii </a:t>
            </a:r>
            <a:r>
              <a:rPr sz="1800" spc="-5" dirty="0">
                <a:latin typeface="Verdana"/>
                <a:cs typeface="Verdana"/>
              </a:rPr>
              <a:t>de </a:t>
            </a:r>
            <a:r>
              <a:rPr sz="1800" dirty="0">
                <a:latin typeface="Verdana"/>
                <a:cs typeface="Verdana"/>
              </a:rPr>
              <a:t>clasificare </a:t>
            </a:r>
            <a:r>
              <a:rPr sz="1800" spc="-5" dirty="0">
                <a:latin typeface="Verdana"/>
                <a:cs typeface="Verdana"/>
              </a:rPr>
              <a:t>construiesc </a:t>
            </a:r>
            <a:r>
              <a:rPr sz="1800" dirty="0">
                <a:latin typeface="Verdana"/>
                <a:cs typeface="Verdana"/>
              </a:rPr>
              <a:t>modele </a:t>
            </a:r>
            <a:r>
              <a:rPr sz="1800" spc="-5" dirty="0">
                <a:latin typeface="Verdana"/>
                <a:cs typeface="Verdana"/>
              </a:rPr>
              <a:t>pentru </a:t>
            </a:r>
            <a:r>
              <a:rPr sz="1800" dirty="0">
                <a:latin typeface="Verdana"/>
                <a:cs typeface="Verdana"/>
              </a:rPr>
              <a:t>a clasifica  </a:t>
            </a:r>
            <a:r>
              <a:rPr sz="1800" spc="-5" dirty="0">
                <a:latin typeface="Verdana"/>
                <a:cs typeface="Verdana"/>
              </a:rPr>
              <a:t>date</a:t>
            </a:r>
            <a:r>
              <a:rPr sz="1800" dirty="0">
                <a:latin typeface="Verdana"/>
                <a:cs typeface="Verdana"/>
              </a:rPr>
              <a:t> noi</a:t>
            </a:r>
          </a:p>
          <a:p>
            <a:pPr marL="756285" lvl="1" indent="-287020">
              <a:lnSpc>
                <a:spcPct val="100000"/>
              </a:lnSpc>
              <a:spcBef>
                <a:spcPts val="430"/>
              </a:spcBef>
              <a:buClr>
                <a:srgbClr val="999900"/>
              </a:buClr>
              <a:buSzPct val="75000"/>
              <a:buFont typeface="Wingdings"/>
              <a:buChar char=""/>
              <a:tabLst>
                <a:tab pos="756285" algn="l"/>
                <a:tab pos="756920" algn="l"/>
              </a:tabLst>
            </a:pPr>
            <a:r>
              <a:rPr sz="1800" b="1" spc="-5" dirty="0">
                <a:latin typeface="Verdana"/>
                <a:cs typeface="Verdana"/>
              </a:rPr>
              <a:t>Regresia</a:t>
            </a:r>
            <a:endParaRPr sz="1800" dirty="0">
              <a:latin typeface="Verdana"/>
              <a:cs typeface="Verdana"/>
            </a:endParaRPr>
          </a:p>
          <a:p>
            <a:pPr marL="756285" lvl="1" indent="-287020">
              <a:lnSpc>
                <a:spcPct val="100000"/>
              </a:lnSpc>
              <a:spcBef>
                <a:spcPts val="434"/>
              </a:spcBef>
              <a:buClr>
                <a:srgbClr val="999900"/>
              </a:buClr>
              <a:buSzPct val="75000"/>
              <a:buFont typeface="Wingdings"/>
              <a:buChar char=""/>
              <a:tabLst>
                <a:tab pos="756285" algn="l"/>
                <a:tab pos="756920" algn="l"/>
              </a:tabLst>
            </a:pPr>
            <a:r>
              <a:rPr sz="1800" b="1" spc="-5" dirty="0">
                <a:latin typeface="Verdana"/>
                <a:cs typeface="Verdana"/>
              </a:rPr>
              <a:t>Detectarea deviatiilor </a:t>
            </a:r>
            <a:r>
              <a:rPr sz="1800" spc="-5" dirty="0">
                <a:latin typeface="Verdana"/>
                <a:cs typeface="Verdana"/>
              </a:rPr>
              <a:t>(ex: fraude,</a:t>
            </a:r>
            <a:r>
              <a:rPr sz="1800" spc="70" dirty="0">
                <a:latin typeface="Verdana"/>
                <a:cs typeface="Verdana"/>
              </a:rPr>
              <a:t> </a:t>
            </a:r>
            <a:r>
              <a:rPr sz="1800" dirty="0">
                <a:latin typeface="Verdana"/>
                <a:cs typeface="Verdana"/>
              </a:rPr>
              <a:t>intruziuni)</a:t>
            </a:r>
          </a:p>
          <a:p>
            <a:pPr marL="355600" indent="-343535">
              <a:lnSpc>
                <a:spcPct val="100000"/>
              </a:lnSpc>
              <a:spcBef>
                <a:spcPts val="470"/>
              </a:spcBef>
              <a:buSzPct val="75000"/>
              <a:buFont typeface="Wingdings"/>
              <a:buChar char=""/>
              <a:tabLst>
                <a:tab pos="355600" algn="l"/>
                <a:tab pos="356235" algn="l"/>
                <a:tab pos="6614159" algn="l"/>
              </a:tabLst>
            </a:pPr>
            <a:r>
              <a:rPr sz="2000" b="1" dirty="0">
                <a:solidFill>
                  <a:srgbClr val="0000FF"/>
                </a:solidFill>
                <a:latin typeface="Verdana"/>
                <a:cs typeface="Verdana"/>
              </a:rPr>
              <a:t>Metode </a:t>
            </a:r>
            <a:r>
              <a:rPr sz="2000" b="1" spc="-5" dirty="0">
                <a:solidFill>
                  <a:srgbClr val="0000FF"/>
                </a:solidFill>
                <a:latin typeface="Verdana"/>
                <a:cs typeface="Verdana"/>
              </a:rPr>
              <a:t>descriptive</a:t>
            </a:r>
            <a:r>
              <a:rPr sz="2000" spc="-5" dirty="0">
                <a:solidFill>
                  <a:srgbClr val="0000FF"/>
                </a:solidFill>
                <a:latin typeface="Verdana"/>
                <a:cs typeface="Verdana"/>
              </a:rPr>
              <a:t>: </a:t>
            </a:r>
            <a:r>
              <a:rPr sz="2000" spc="-5" dirty="0">
                <a:latin typeface="Verdana"/>
                <a:cs typeface="Verdana"/>
              </a:rPr>
              <a:t>algoritmii</a:t>
            </a:r>
            <a:r>
              <a:rPr sz="2000" spc="55" dirty="0">
                <a:latin typeface="Verdana"/>
                <a:cs typeface="Verdana"/>
              </a:rPr>
              <a:t> </a:t>
            </a:r>
            <a:r>
              <a:rPr sz="2000" spc="-5" dirty="0">
                <a:latin typeface="Verdana"/>
                <a:cs typeface="Verdana"/>
              </a:rPr>
              <a:t>gasesc</a:t>
            </a:r>
            <a:r>
              <a:rPr sz="2000" spc="5" dirty="0">
                <a:latin typeface="Verdana"/>
                <a:cs typeface="Verdana"/>
              </a:rPr>
              <a:t> </a:t>
            </a:r>
            <a:r>
              <a:rPr sz="2000" spc="-5" dirty="0">
                <a:latin typeface="Verdana"/>
                <a:cs typeface="Verdana"/>
              </a:rPr>
              <a:t>modele	care</a:t>
            </a:r>
            <a:endParaRPr sz="2000" dirty="0">
              <a:latin typeface="Verdana"/>
              <a:cs typeface="Verdana"/>
            </a:endParaRPr>
          </a:p>
          <a:p>
            <a:pPr marL="355600">
              <a:lnSpc>
                <a:spcPct val="100000"/>
              </a:lnSpc>
            </a:pPr>
            <a:r>
              <a:rPr sz="2000" spc="-5" dirty="0">
                <a:latin typeface="Verdana"/>
                <a:cs typeface="Verdana"/>
              </a:rPr>
              <a:t>descriu </a:t>
            </a:r>
            <a:r>
              <a:rPr sz="2000" i="1" u="heavy" dirty="0">
                <a:uFill>
                  <a:solidFill>
                    <a:srgbClr val="000000"/>
                  </a:solidFill>
                </a:uFill>
                <a:latin typeface="Verdana"/>
                <a:cs typeface="Verdana"/>
              </a:rPr>
              <a:t>structura </a:t>
            </a:r>
            <a:r>
              <a:rPr sz="2000" i="1" u="heavy" spc="-5" dirty="0">
                <a:uFill>
                  <a:solidFill>
                    <a:srgbClr val="000000"/>
                  </a:solidFill>
                </a:uFill>
                <a:latin typeface="Verdana"/>
                <a:cs typeface="Verdana"/>
              </a:rPr>
              <a:t>interna</a:t>
            </a:r>
            <a:r>
              <a:rPr sz="2000" i="1" spc="-5" dirty="0">
                <a:latin typeface="Verdana"/>
                <a:cs typeface="Verdana"/>
              </a:rPr>
              <a:t> </a:t>
            </a:r>
            <a:r>
              <a:rPr sz="2000" dirty="0">
                <a:latin typeface="Verdana"/>
                <a:cs typeface="Verdana"/>
              </a:rPr>
              <a:t>a </a:t>
            </a:r>
            <a:r>
              <a:rPr sz="2000" spc="-5" dirty="0">
                <a:latin typeface="Verdana"/>
                <a:cs typeface="Verdana"/>
              </a:rPr>
              <a:t>setului </a:t>
            </a:r>
            <a:r>
              <a:rPr sz="2000" dirty="0">
                <a:latin typeface="Verdana"/>
                <a:cs typeface="Verdana"/>
              </a:rPr>
              <a:t>de</a:t>
            </a:r>
            <a:r>
              <a:rPr sz="2000" spc="-150" dirty="0">
                <a:latin typeface="Verdana"/>
                <a:cs typeface="Verdana"/>
              </a:rPr>
              <a:t> </a:t>
            </a:r>
            <a:r>
              <a:rPr sz="2000" spc="-5" dirty="0">
                <a:latin typeface="Verdana"/>
                <a:cs typeface="Verdana"/>
              </a:rPr>
              <a:t>date.</a:t>
            </a:r>
            <a:endParaRPr sz="2000" dirty="0">
              <a:latin typeface="Verdana"/>
              <a:cs typeface="Verdana"/>
            </a:endParaRPr>
          </a:p>
          <a:p>
            <a:pPr marL="756285" marR="5080" lvl="1" indent="-287020">
              <a:lnSpc>
                <a:spcPct val="100000"/>
              </a:lnSpc>
              <a:spcBef>
                <a:spcPts val="445"/>
              </a:spcBef>
              <a:buClr>
                <a:srgbClr val="999900"/>
              </a:buClr>
              <a:buSzPct val="75000"/>
              <a:buFont typeface="Wingdings"/>
              <a:buChar char=""/>
              <a:tabLst>
                <a:tab pos="756285" algn="l"/>
                <a:tab pos="756920" algn="l"/>
              </a:tabLst>
            </a:pPr>
            <a:r>
              <a:rPr sz="1800" b="1" dirty="0">
                <a:latin typeface="Verdana"/>
                <a:cs typeface="Verdana"/>
              </a:rPr>
              <a:t>Clusterizarea </a:t>
            </a:r>
            <a:r>
              <a:rPr sz="1800" dirty="0">
                <a:latin typeface="Verdana"/>
                <a:cs typeface="Verdana"/>
              </a:rPr>
              <a:t>– identifica </a:t>
            </a:r>
            <a:r>
              <a:rPr sz="1800" spc="-5" dirty="0">
                <a:latin typeface="Verdana"/>
                <a:cs typeface="Verdana"/>
              </a:rPr>
              <a:t>grupuri de obiecte </a:t>
            </a:r>
            <a:r>
              <a:rPr sz="1800" dirty="0">
                <a:latin typeface="Verdana"/>
                <a:cs typeface="Verdana"/>
              </a:rPr>
              <a:t>similare  </a:t>
            </a:r>
            <a:r>
              <a:rPr sz="1800" spc="-5" dirty="0">
                <a:latin typeface="Verdana"/>
                <a:cs typeface="Verdana"/>
              </a:rPr>
              <a:t>(CLUSTERE) din setul de date, dar si </a:t>
            </a:r>
            <a:r>
              <a:rPr sz="1800" dirty="0">
                <a:latin typeface="Verdana"/>
                <a:cs typeface="Verdana"/>
              </a:rPr>
              <a:t>posibile </a:t>
            </a:r>
            <a:r>
              <a:rPr sz="1800" spc="-5" dirty="0">
                <a:latin typeface="Verdana"/>
                <a:cs typeface="Verdana"/>
              </a:rPr>
              <a:t>obiecte </a:t>
            </a:r>
            <a:r>
              <a:rPr sz="1800" dirty="0">
                <a:latin typeface="Verdana"/>
                <a:cs typeface="Verdana"/>
              </a:rPr>
              <a:t>izolate,  valorile</a:t>
            </a:r>
            <a:r>
              <a:rPr sz="1800" spc="-35" dirty="0">
                <a:latin typeface="Verdana"/>
                <a:cs typeface="Verdana"/>
              </a:rPr>
              <a:t> </a:t>
            </a:r>
            <a:r>
              <a:rPr sz="1800" spc="-5" dirty="0">
                <a:latin typeface="Verdana"/>
                <a:cs typeface="Verdana"/>
              </a:rPr>
              <a:t>extreme.</a:t>
            </a:r>
            <a:endParaRPr sz="1800" dirty="0">
              <a:latin typeface="Verdana"/>
              <a:cs typeface="Verdana"/>
            </a:endParaRPr>
          </a:p>
          <a:p>
            <a:pPr marL="756285" lvl="1" indent="-287020">
              <a:lnSpc>
                <a:spcPct val="100000"/>
              </a:lnSpc>
              <a:spcBef>
                <a:spcPts val="430"/>
              </a:spcBef>
              <a:buClr>
                <a:srgbClr val="999900"/>
              </a:buClr>
              <a:buSzPct val="75000"/>
              <a:buFont typeface="Wingdings"/>
              <a:buChar char=""/>
              <a:tabLst>
                <a:tab pos="756285" algn="l"/>
                <a:tab pos="756920" algn="l"/>
              </a:tabLst>
            </a:pPr>
            <a:r>
              <a:rPr sz="1800" spc="-5" dirty="0">
                <a:latin typeface="Verdana"/>
                <a:cs typeface="Verdana"/>
              </a:rPr>
              <a:t>Descoperirea </a:t>
            </a:r>
            <a:r>
              <a:rPr sz="1800" b="1" spc="-5" dirty="0">
                <a:latin typeface="Verdana"/>
                <a:cs typeface="Verdana"/>
              </a:rPr>
              <a:t>regulilor </a:t>
            </a:r>
            <a:r>
              <a:rPr sz="1800" b="1" dirty="0">
                <a:latin typeface="Verdana"/>
                <a:cs typeface="Verdana"/>
              </a:rPr>
              <a:t>de</a:t>
            </a:r>
            <a:r>
              <a:rPr sz="1800" b="1" spc="30" dirty="0">
                <a:latin typeface="Verdana"/>
                <a:cs typeface="Verdana"/>
              </a:rPr>
              <a:t> </a:t>
            </a:r>
            <a:r>
              <a:rPr sz="1800" b="1" spc="-5" dirty="0">
                <a:latin typeface="Verdana"/>
                <a:cs typeface="Verdana"/>
              </a:rPr>
              <a:t>asociere</a:t>
            </a:r>
            <a:endParaRPr sz="1800" dirty="0">
              <a:latin typeface="Verdana"/>
              <a:cs typeface="Verdana"/>
            </a:endParaRPr>
          </a:p>
          <a:p>
            <a:pPr marL="756285" lvl="1" indent="-287020">
              <a:lnSpc>
                <a:spcPct val="100000"/>
              </a:lnSpc>
              <a:spcBef>
                <a:spcPts val="434"/>
              </a:spcBef>
              <a:buClr>
                <a:srgbClr val="999900"/>
              </a:buClr>
              <a:buSzPct val="75000"/>
              <a:buFont typeface="Wingdings"/>
              <a:buChar char=""/>
              <a:tabLst>
                <a:tab pos="756285" algn="l"/>
                <a:tab pos="756920" algn="l"/>
              </a:tabLst>
            </a:pPr>
            <a:r>
              <a:rPr sz="1800" spc="-5" dirty="0">
                <a:latin typeface="Verdana"/>
                <a:cs typeface="Verdana"/>
              </a:rPr>
              <a:t>Descoperirea </a:t>
            </a:r>
            <a:r>
              <a:rPr sz="1800" b="1" spc="-5" dirty="0">
                <a:latin typeface="Verdana"/>
                <a:cs typeface="Verdana"/>
              </a:rPr>
              <a:t>pattern-urilor</a:t>
            </a:r>
            <a:r>
              <a:rPr sz="1800" b="1" spc="40" dirty="0">
                <a:latin typeface="Verdana"/>
                <a:cs typeface="Verdana"/>
              </a:rPr>
              <a:t> </a:t>
            </a:r>
            <a:r>
              <a:rPr sz="1800" b="1" spc="-5" dirty="0">
                <a:latin typeface="Verdana"/>
                <a:cs typeface="Verdana"/>
              </a:rPr>
              <a:t>secventiale</a:t>
            </a:r>
            <a:endParaRPr sz="1800" dirty="0">
              <a:latin typeface="Verdana"/>
              <a:cs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4528820" cy="696595"/>
          </a:xfrm>
          <a:prstGeom prst="rect">
            <a:avLst/>
          </a:prstGeom>
        </p:spPr>
        <p:txBody>
          <a:bodyPr vert="horz" wrap="square" lIns="0" tIns="13335" rIns="0" bIns="0" rtlCol="0">
            <a:spAutoFit/>
          </a:bodyPr>
          <a:lstStyle/>
          <a:p>
            <a:pPr marL="12700">
              <a:lnSpc>
                <a:spcPct val="100000"/>
              </a:lnSpc>
              <a:spcBef>
                <a:spcPts val="105"/>
              </a:spcBef>
            </a:pPr>
            <a:r>
              <a:rPr lang="ro-MO" sz="4400" spc="-295" dirty="0" smtClean="0">
                <a:solidFill>
                  <a:srgbClr val="FF0000"/>
                </a:solidFill>
              </a:rPr>
              <a:t>2 Î</a:t>
            </a:r>
            <a:r>
              <a:rPr sz="4400" spc="-295" dirty="0" err="1" smtClean="0">
                <a:solidFill>
                  <a:srgbClr val="FF0000"/>
                </a:solidFill>
              </a:rPr>
              <a:t>ntrebar</a:t>
            </a:r>
            <a:r>
              <a:rPr lang="ro-MO" sz="4400" spc="-295" dirty="0" smtClean="0">
                <a:solidFill>
                  <a:srgbClr val="FF0000"/>
                </a:solidFill>
              </a:rPr>
              <a:t>i</a:t>
            </a:r>
            <a:r>
              <a:rPr sz="4400" spc="-260" dirty="0" smtClean="0">
                <a:solidFill>
                  <a:srgbClr val="FF0000"/>
                </a:solidFill>
              </a:rPr>
              <a:t>!</a:t>
            </a:r>
            <a:endParaRPr sz="4400"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12</a:t>
            </a:fld>
            <a:endParaRPr spc="-5" dirty="0"/>
          </a:p>
        </p:txBody>
      </p:sp>
      <p:sp>
        <p:nvSpPr>
          <p:cNvPr id="3" name="object 3"/>
          <p:cNvSpPr txBox="1"/>
          <p:nvPr/>
        </p:nvSpPr>
        <p:spPr>
          <a:xfrm>
            <a:off x="535940" y="1632330"/>
            <a:ext cx="7789545" cy="1903095"/>
          </a:xfrm>
          <a:prstGeom prst="rect">
            <a:avLst/>
          </a:prstGeom>
        </p:spPr>
        <p:txBody>
          <a:bodyPr vert="horz" wrap="square" lIns="0" tIns="12065" rIns="0" bIns="0" rtlCol="0">
            <a:spAutoFit/>
          </a:bodyPr>
          <a:lstStyle/>
          <a:p>
            <a:pPr marL="355600" marR="5080" indent="-343535">
              <a:lnSpc>
                <a:spcPct val="100000"/>
              </a:lnSpc>
              <a:spcBef>
                <a:spcPts val="95"/>
              </a:spcBef>
              <a:buClr>
                <a:srgbClr val="666600"/>
              </a:buClr>
              <a:buSzPct val="75000"/>
              <a:buFont typeface="Wingdings"/>
              <a:buChar char=""/>
              <a:tabLst>
                <a:tab pos="356235" algn="l"/>
              </a:tabLst>
            </a:pPr>
            <a:r>
              <a:rPr sz="2800" b="1" spc="-10" dirty="0">
                <a:solidFill>
                  <a:srgbClr val="FF0000"/>
                </a:solidFill>
                <a:latin typeface="Verdana"/>
                <a:cs typeface="Verdana"/>
              </a:rPr>
              <a:t>Care sunt diferentele intre </a:t>
            </a:r>
            <a:r>
              <a:rPr sz="2800" b="1" spc="-5" dirty="0">
                <a:solidFill>
                  <a:srgbClr val="FF0000"/>
                </a:solidFill>
                <a:latin typeface="Verdana"/>
                <a:cs typeface="Verdana"/>
              </a:rPr>
              <a:t>Data mining </a:t>
            </a:r>
            <a:r>
              <a:rPr sz="2800" b="1" spc="-10" dirty="0">
                <a:solidFill>
                  <a:srgbClr val="FF0000"/>
                </a:solidFill>
                <a:latin typeface="Verdana"/>
                <a:cs typeface="Verdana"/>
              </a:rPr>
              <a:t>si  Machine</a:t>
            </a:r>
            <a:r>
              <a:rPr sz="2800" b="1" spc="55" dirty="0">
                <a:solidFill>
                  <a:srgbClr val="FF0000"/>
                </a:solidFill>
                <a:latin typeface="Verdana"/>
                <a:cs typeface="Verdana"/>
              </a:rPr>
              <a:t> </a:t>
            </a:r>
            <a:r>
              <a:rPr sz="2800" b="1" spc="-10" dirty="0">
                <a:solidFill>
                  <a:srgbClr val="FF0000"/>
                </a:solidFill>
                <a:latin typeface="Verdana"/>
                <a:cs typeface="Verdana"/>
              </a:rPr>
              <a:t>learning?</a:t>
            </a:r>
            <a:endParaRPr sz="2800" b="1" dirty="0">
              <a:latin typeface="Verdana"/>
              <a:cs typeface="Verdana"/>
            </a:endParaRPr>
          </a:p>
          <a:p>
            <a:pPr>
              <a:lnSpc>
                <a:spcPct val="100000"/>
              </a:lnSpc>
              <a:spcBef>
                <a:spcPts val="25"/>
              </a:spcBef>
              <a:buClr>
                <a:srgbClr val="666600"/>
              </a:buClr>
              <a:buFont typeface="Wingdings"/>
              <a:buChar char=""/>
            </a:pPr>
            <a:endParaRPr sz="3850" b="1" dirty="0">
              <a:latin typeface="Verdana"/>
              <a:cs typeface="Verdana"/>
            </a:endParaRPr>
          </a:p>
          <a:p>
            <a:pPr marL="355600" indent="-343535">
              <a:lnSpc>
                <a:spcPct val="100000"/>
              </a:lnSpc>
              <a:buClr>
                <a:srgbClr val="666600"/>
              </a:buClr>
              <a:buSzPct val="75000"/>
              <a:buFont typeface="Wingdings"/>
              <a:buChar char=""/>
              <a:tabLst>
                <a:tab pos="356235" algn="l"/>
              </a:tabLst>
            </a:pPr>
            <a:r>
              <a:rPr sz="2800" b="1" spc="-10" dirty="0">
                <a:solidFill>
                  <a:srgbClr val="FF0000"/>
                </a:solidFill>
                <a:latin typeface="Verdana"/>
                <a:cs typeface="Verdana"/>
              </a:rPr>
              <a:t>Exemple</a:t>
            </a:r>
            <a:endParaRPr sz="2800" b="1" dirty="0">
              <a:latin typeface="Verdana"/>
              <a:cs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2542540" cy="696595"/>
          </a:xfrm>
          <a:prstGeom prst="rect">
            <a:avLst/>
          </a:prstGeom>
        </p:spPr>
        <p:txBody>
          <a:bodyPr vert="horz" wrap="square" lIns="0" tIns="13335" rIns="0" bIns="0" rtlCol="0">
            <a:spAutoFit/>
          </a:bodyPr>
          <a:lstStyle/>
          <a:p>
            <a:pPr marL="12700">
              <a:lnSpc>
                <a:spcPct val="100000"/>
              </a:lnSpc>
              <a:spcBef>
                <a:spcPts val="105"/>
              </a:spcBef>
            </a:pPr>
            <a:r>
              <a:rPr sz="4400" spc="-155" dirty="0">
                <a:solidFill>
                  <a:srgbClr val="FF0000"/>
                </a:solidFill>
              </a:rPr>
              <a:t>DM </a:t>
            </a:r>
            <a:r>
              <a:rPr sz="4400" spc="-320" dirty="0">
                <a:solidFill>
                  <a:srgbClr val="FF0000"/>
                </a:solidFill>
              </a:rPr>
              <a:t>in</a:t>
            </a:r>
            <a:r>
              <a:rPr sz="4400" spc="140" dirty="0">
                <a:solidFill>
                  <a:srgbClr val="FF0000"/>
                </a:solidFill>
              </a:rPr>
              <a:t> </a:t>
            </a:r>
            <a:r>
              <a:rPr sz="4400" spc="-150" dirty="0">
                <a:solidFill>
                  <a:srgbClr val="FF0000"/>
                </a:solidFill>
              </a:rPr>
              <a:t>DW</a:t>
            </a:r>
            <a:endParaRPr sz="4400"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13</a:t>
            </a:fld>
            <a:endParaRPr spc="-5" dirty="0"/>
          </a:p>
        </p:txBody>
      </p:sp>
      <p:sp>
        <p:nvSpPr>
          <p:cNvPr id="3" name="object 3"/>
          <p:cNvSpPr txBox="1"/>
          <p:nvPr/>
        </p:nvSpPr>
        <p:spPr>
          <a:xfrm>
            <a:off x="535940" y="1632330"/>
            <a:ext cx="8067675" cy="4549140"/>
          </a:xfrm>
          <a:prstGeom prst="rect">
            <a:avLst/>
          </a:prstGeom>
        </p:spPr>
        <p:txBody>
          <a:bodyPr vert="horz" wrap="square" lIns="0" tIns="12065" rIns="0" bIns="0" rtlCol="0">
            <a:spAutoFit/>
          </a:bodyPr>
          <a:lstStyle/>
          <a:p>
            <a:pPr marL="355600" marR="607060" indent="-343535">
              <a:lnSpc>
                <a:spcPct val="100000"/>
              </a:lnSpc>
              <a:spcBef>
                <a:spcPts val="95"/>
              </a:spcBef>
              <a:buClr>
                <a:srgbClr val="666600"/>
              </a:buClr>
              <a:buSzPct val="75000"/>
              <a:buFont typeface="Wingdings"/>
              <a:buChar char=""/>
              <a:tabLst>
                <a:tab pos="356235" algn="l"/>
              </a:tabLst>
            </a:pPr>
            <a:r>
              <a:rPr sz="2800" b="1" spc="-5" dirty="0">
                <a:latin typeface="Verdana"/>
                <a:cs typeface="Verdana"/>
              </a:rPr>
              <a:t>Volume f. mari </a:t>
            </a:r>
            <a:r>
              <a:rPr sz="2800" b="1" spc="-10" dirty="0">
                <a:latin typeface="Verdana"/>
                <a:cs typeface="Verdana"/>
              </a:rPr>
              <a:t>de date </a:t>
            </a:r>
            <a:r>
              <a:rPr sz="2800" spc="-5" dirty="0">
                <a:latin typeface="Verdana"/>
                <a:cs typeface="Verdana"/>
              </a:rPr>
              <a:t>– </a:t>
            </a:r>
            <a:r>
              <a:rPr sz="2800" spc="-10" dirty="0">
                <a:latin typeface="Verdana"/>
                <a:cs typeface="Verdana"/>
              </a:rPr>
              <a:t>milioane de  inregistrari, </a:t>
            </a:r>
            <a:r>
              <a:rPr sz="2800" spc="-5" dirty="0">
                <a:latin typeface="Verdana"/>
                <a:cs typeface="Verdana"/>
              </a:rPr>
              <a:t>mii de</a:t>
            </a:r>
            <a:r>
              <a:rPr sz="2800" spc="80" dirty="0">
                <a:latin typeface="Verdana"/>
                <a:cs typeface="Verdana"/>
              </a:rPr>
              <a:t> </a:t>
            </a:r>
            <a:r>
              <a:rPr sz="2800" spc="-10" dirty="0">
                <a:latin typeface="Verdana"/>
                <a:cs typeface="Verdana"/>
              </a:rPr>
              <a:t>atribute</a:t>
            </a:r>
            <a:endParaRPr sz="2800">
              <a:latin typeface="Verdana"/>
              <a:cs typeface="Verdana"/>
            </a:endParaRPr>
          </a:p>
          <a:p>
            <a:pPr marL="355600" marR="353695" indent="-343535">
              <a:lnSpc>
                <a:spcPct val="100000"/>
              </a:lnSpc>
              <a:spcBef>
                <a:spcPts val="670"/>
              </a:spcBef>
              <a:buClr>
                <a:srgbClr val="666600"/>
              </a:buClr>
              <a:buSzPct val="75000"/>
              <a:buFont typeface="Wingdings"/>
              <a:buChar char=""/>
              <a:tabLst>
                <a:tab pos="356235" algn="l"/>
              </a:tabLst>
            </a:pPr>
            <a:r>
              <a:rPr sz="2800" spc="-5" dirty="0">
                <a:latin typeface="Verdana"/>
                <a:cs typeface="Verdana"/>
              </a:rPr>
              <a:t>Se </a:t>
            </a:r>
            <a:r>
              <a:rPr sz="2800" spc="-10" dirty="0">
                <a:latin typeface="Verdana"/>
                <a:cs typeface="Verdana"/>
              </a:rPr>
              <a:t>realizeaza </a:t>
            </a:r>
            <a:r>
              <a:rPr sz="2800" b="1" spc="-10" dirty="0">
                <a:latin typeface="Verdana"/>
                <a:cs typeface="Verdana"/>
              </a:rPr>
              <a:t>procesul </a:t>
            </a:r>
            <a:r>
              <a:rPr sz="2800" b="1" spc="-5" dirty="0">
                <a:latin typeface="Verdana"/>
                <a:cs typeface="Verdana"/>
              </a:rPr>
              <a:t>ETL </a:t>
            </a:r>
            <a:r>
              <a:rPr sz="2800" spc="-5" dirty="0">
                <a:latin typeface="Verdana"/>
                <a:cs typeface="Verdana"/>
              </a:rPr>
              <a:t>si se </a:t>
            </a:r>
            <a:r>
              <a:rPr sz="2800" spc="-10" dirty="0">
                <a:latin typeface="Verdana"/>
                <a:cs typeface="Verdana"/>
              </a:rPr>
              <a:t>incarca  </a:t>
            </a:r>
            <a:r>
              <a:rPr sz="2800" spc="-5" dirty="0">
                <a:latin typeface="Verdana"/>
                <a:cs typeface="Verdana"/>
              </a:rPr>
              <a:t>si </a:t>
            </a:r>
            <a:r>
              <a:rPr sz="2800" spc="-10" dirty="0">
                <a:latin typeface="Verdana"/>
                <a:cs typeface="Verdana"/>
              </a:rPr>
              <a:t>gestioneaza datele in </a:t>
            </a:r>
            <a:r>
              <a:rPr sz="2800" spc="-5" dirty="0">
                <a:latin typeface="Verdana"/>
                <a:cs typeface="Verdana"/>
              </a:rPr>
              <a:t>sistem  </a:t>
            </a:r>
            <a:r>
              <a:rPr sz="2800" spc="-10" dirty="0">
                <a:latin typeface="Verdana"/>
                <a:cs typeface="Verdana"/>
              </a:rPr>
              <a:t>multidimensional</a:t>
            </a:r>
            <a:endParaRPr sz="2800">
              <a:latin typeface="Verdana"/>
              <a:cs typeface="Verdana"/>
            </a:endParaRPr>
          </a:p>
          <a:p>
            <a:pPr marL="355600" marR="393065" indent="-343535">
              <a:lnSpc>
                <a:spcPct val="100000"/>
              </a:lnSpc>
              <a:spcBef>
                <a:spcPts val="675"/>
              </a:spcBef>
              <a:buClr>
                <a:srgbClr val="666600"/>
              </a:buClr>
              <a:buSzPct val="75000"/>
              <a:buFont typeface="Wingdings"/>
              <a:buChar char=""/>
              <a:tabLst>
                <a:tab pos="356235" algn="l"/>
              </a:tabLst>
            </a:pPr>
            <a:r>
              <a:rPr sz="2800" spc="-5" dirty="0">
                <a:latin typeface="Verdana"/>
                <a:cs typeface="Verdana"/>
              </a:rPr>
              <a:t>Se ofera acces </a:t>
            </a:r>
            <a:r>
              <a:rPr sz="2800" spc="-10" dirty="0">
                <a:latin typeface="Verdana"/>
                <a:cs typeface="Verdana"/>
              </a:rPr>
              <a:t>utilizatorilor </a:t>
            </a:r>
            <a:r>
              <a:rPr sz="2800" spc="-5" dirty="0">
                <a:latin typeface="Verdana"/>
                <a:cs typeface="Verdana"/>
              </a:rPr>
              <a:t>de </a:t>
            </a:r>
            <a:r>
              <a:rPr sz="2800" spc="-10" dirty="0">
                <a:latin typeface="Verdana"/>
                <a:cs typeface="Verdana"/>
              </a:rPr>
              <a:t>business  care </a:t>
            </a:r>
            <a:r>
              <a:rPr sz="2800" spc="-15" dirty="0">
                <a:latin typeface="Verdana"/>
                <a:cs typeface="Verdana"/>
              </a:rPr>
              <a:t>isi </a:t>
            </a:r>
            <a:r>
              <a:rPr sz="2800" spc="-5" dirty="0">
                <a:latin typeface="Verdana"/>
                <a:cs typeface="Verdana"/>
              </a:rPr>
              <a:t>vor </a:t>
            </a:r>
            <a:r>
              <a:rPr sz="2800" spc="-10" dirty="0">
                <a:latin typeface="Verdana"/>
                <a:cs typeface="Verdana"/>
              </a:rPr>
              <a:t>realiza </a:t>
            </a:r>
            <a:r>
              <a:rPr sz="2800" b="1" spc="-5" dirty="0">
                <a:latin typeface="Verdana"/>
                <a:cs typeface="Verdana"/>
              </a:rPr>
              <a:t>analizele </a:t>
            </a:r>
            <a:r>
              <a:rPr sz="2800" b="1" spc="-10" dirty="0">
                <a:latin typeface="Verdana"/>
                <a:cs typeface="Verdana"/>
              </a:rPr>
              <a:t>dorite </a:t>
            </a:r>
            <a:r>
              <a:rPr sz="2800" spc="-10" dirty="0">
                <a:latin typeface="Verdana"/>
                <a:cs typeface="Verdana"/>
              </a:rPr>
              <a:t>prin  </a:t>
            </a:r>
            <a:r>
              <a:rPr sz="2800" spc="-5" dirty="0">
                <a:latin typeface="Verdana"/>
                <a:cs typeface="Verdana"/>
              </a:rPr>
              <a:t>aplicatii software</a:t>
            </a:r>
            <a:r>
              <a:rPr sz="2800" spc="50" dirty="0">
                <a:latin typeface="Verdana"/>
                <a:cs typeface="Verdana"/>
              </a:rPr>
              <a:t> </a:t>
            </a:r>
            <a:r>
              <a:rPr sz="2800" spc="-5" dirty="0">
                <a:latin typeface="Verdana"/>
                <a:cs typeface="Verdana"/>
              </a:rPr>
              <a:t>specifice</a:t>
            </a:r>
            <a:endParaRPr sz="2800">
              <a:latin typeface="Verdana"/>
              <a:cs typeface="Verdana"/>
            </a:endParaRPr>
          </a:p>
          <a:p>
            <a:pPr marL="355600" marR="5080" indent="-343535">
              <a:lnSpc>
                <a:spcPct val="100000"/>
              </a:lnSpc>
              <a:spcBef>
                <a:spcPts val="675"/>
              </a:spcBef>
              <a:buClr>
                <a:srgbClr val="666600"/>
              </a:buClr>
              <a:buSzPct val="75000"/>
              <a:buFont typeface="Wingdings"/>
              <a:buChar char=""/>
              <a:tabLst>
                <a:tab pos="356235" algn="l"/>
              </a:tabLst>
            </a:pPr>
            <a:r>
              <a:rPr sz="2800" b="1" spc="-10" dirty="0">
                <a:latin typeface="Verdana"/>
                <a:cs typeface="Verdana"/>
              </a:rPr>
              <a:t>Rezultatele </a:t>
            </a:r>
            <a:r>
              <a:rPr sz="2800" spc="-5" dirty="0">
                <a:latin typeface="Verdana"/>
                <a:cs typeface="Verdana"/>
              </a:rPr>
              <a:t>sunt </a:t>
            </a:r>
            <a:r>
              <a:rPr sz="2800" spc="-10" dirty="0">
                <a:latin typeface="Verdana"/>
                <a:cs typeface="Verdana"/>
              </a:rPr>
              <a:t>prezentate sub </a:t>
            </a:r>
            <a:r>
              <a:rPr sz="2800" spc="-5" dirty="0">
                <a:latin typeface="Verdana"/>
                <a:cs typeface="Verdana"/>
              </a:rPr>
              <a:t>forma </a:t>
            </a:r>
            <a:r>
              <a:rPr sz="2800" spc="-10" dirty="0">
                <a:latin typeface="Verdana"/>
                <a:cs typeface="Verdana"/>
              </a:rPr>
              <a:t>de  tabele </a:t>
            </a:r>
            <a:r>
              <a:rPr sz="2800" spc="-5" dirty="0">
                <a:latin typeface="Verdana"/>
                <a:cs typeface="Verdana"/>
              </a:rPr>
              <a:t>sau</a:t>
            </a:r>
            <a:r>
              <a:rPr sz="2800" spc="30" dirty="0">
                <a:latin typeface="Verdana"/>
                <a:cs typeface="Verdana"/>
              </a:rPr>
              <a:t> </a:t>
            </a:r>
            <a:r>
              <a:rPr sz="2800" spc="-10" dirty="0">
                <a:latin typeface="Verdana"/>
                <a:cs typeface="Verdana"/>
              </a:rPr>
              <a:t>grafice</a:t>
            </a:r>
            <a:endParaRPr sz="2800">
              <a:latin typeface="Verdana"/>
              <a:cs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727065" cy="696595"/>
          </a:xfrm>
          <a:prstGeom prst="rect">
            <a:avLst/>
          </a:prstGeom>
        </p:spPr>
        <p:txBody>
          <a:bodyPr vert="horz" wrap="square" lIns="0" tIns="13335" rIns="0" bIns="0" rtlCol="0">
            <a:spAutoFit/>
          </a:bodyPr>
          <a:lstStyle/>
          <a:p>
            <a:pPr marL="12700">
              <a:lnSpc>
                <a:spcPct val="100000"/>
              </a:lnSpc>
              <a:spcBef>
                <a:spcPts val="105"/>
              </a:spcBef>
            </a:pPr>
            <a:r>
              <a:rPr sz="4400" spc="-275" dirty="0">
                <a:solidFill>
                  <a:srgbClr val="FF0000"/>
                </a:solidFill>
              </a:rPr>
              <a:t>Arhitectura </a:t>
            </a:r>
            <a:r>
              <a:rPr sz="4400" spc="-315" dirty="0">
                <a:solidFill>
                  <a:srgbClr val="FF0000"/>
                </a:solidFill>
              </a:rPr>
              <a:t>sistem</a:t>
            </a:r>
            <a:r>
              <a:rPr sz="4400" spc="-515" dirty="0">
                <a:solidFill>
                  <a:srgbClr val="FF0000"/>
                </a:solidFill>
              </a:rPr>
              <a:t> </a:t>
            </a:r>
            <a:r>
              <a:rPr sz="4400" spc="-90" dirty="0">
                <a:solidFill>
                  <a:srgbClr val="FF0000"/>
                </a:solidFill>
              </a:rPr>
              <a:t>OLAM</a:t>
            </a:r>
            <a:endParaRPr sz="4400" dirty="0">
              <a:solidFill>
                <a:srgbClr val="FF0000"/>
              </a:solidFill>
            </a:endParaRPr>
          </a:p>
        </p:txBody>
      </p:sp>
      <p:sp>
        <p:nvSpPr>
          <p:cNvPr id="3" name="object 3"/>
          <p:cNvSpPr/>
          <p:nvPr/>
        </p:nvSpPr>
        <p:spPr>
          <a:xfrm>
            <a:off x="1516745" y="1757171"/>
            <a:ext cx="5791422" cy="395782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7090409" y="3918584"/>
            <a:ext cx="1263015" cy="361315"/>
          </a:xfrm>
          <a:prstGeom prst="rect">
            <a:avLst/>
          </a:prstGeom>
        </p:spPr>
        <p:txBody>
          <a:bodyPr vert="horz" wrap="square" lIns="0" tIns="12700" rIns="0" bIns="0" rtlCol="0">
            <a:spAutoFit/>
          </a:bodyPr>
          <a:lstStyle/>
          <a:p>
            <a:pPr marL="12700" marR="5080">
              <a:lnSpc>
                <a:spcPct val="100000"/>
              </a:lnSpc>
              <a:spcBef>
                <a:spcPts val="100"/>
              </a:spcBef>
            </a:pPr>
            <a:r>
              <a:rPr sz="1100" spc="-5" dirty="0">
                <a:latin typeface="Verdana"/>
                <a:cs typeface="Verdana"/>
              </a:rPr>
              <a:t>(</a:t>
            </a:r>
            <a:r>
              <a:rPr sz="1100" spc="5" dirty="0">
                <a:latin typeface="Verdana"/>
                <a:cs typeface="Verdana"/>
              </a:rPr>
              <a:t>M</a:t>
            </a:r>
            <a:r>
              <a:rPr sz="1100" dirty="0">
                <a:latin typeface="Verdana"/>
                <a:cs typeface="Verdana"/>
              </a:rPr>
              <a:t>u</a:t>
            </a:r>
            <a:r>
              <a:rPr sz="1100" spc="-20" dirty="0">
                <a:latin typeface="Verdana"/>
                <a:cs typeface="Verdana"/>
              </a:rPr>
              <a:t>l</a:t>
            </a:r>
            <a:r>
              <a:rPr sz="1100" dirty="0">
                <a:latin typeface="Verdana"/>
                <a:cs typeface="Verdana"/>
              </a:rPr>
              <a:t>t</a:t>
            </a:r>
            <a:r>
              <a:rPr sz="1100" spc="-20" dirty="0">
                <a:latin typeface="Verdana"/>
                <a:cs typeface="Verdana"/>
              </a:rPr>
              <a:t>i</a:t>
            </a:r>
            <a:r>
              <a:rPr sz="1100" spc="-5" dirty="0">
                <a:latin typeface="Verdana"/>
                <a:cs typeface="Verdana"/>
              </a:rPr>
              <a:t>d</a:t>
            </a:r>
            <a:r>
              <a:rPr sz="1100" spc="-15" dirty="0">
                <a:latin typeface="Verdana"/>
                <a:cs typeface="Verdana"/>
              </a:rPr>
              <a:t>i</a:t>
            </a:r>
            <a:r>
              <a:rPr sz="1100" spc="-10" dirty="0">
                <a:latin typeface="Verdana"/>
                <a:cs typeface="Verdana"/>
              </a:rPr>
              <a:t>m</a:t>
            </a:r>
            <a:r>
              <a:rPr sz="1100" dirty="0">
                <a:latin typeface="Verdana"/>
                <a:cs typeface="Verdana"/>
              </a:rPr>
              <a:t>ens</a:t>
            </a:r>
            <a:r>
              <a:rPr sz="1100" spc="-15" dirty="0">
                <a:latin typeface="Verdana"/>
                <a:cs typeface="Verdana"/>
              </a:rPr>
              <a:t>i</a:t>
            </a:r>
            <a:r>
              <a:rPr sz="1100" dirty="0">
                <a:latin typeface="Verdana"/>
                <a:cs typeface="Verdana"/>
              </a:rPr>
              <a:t>on</a:t>
            </a:r>
            <a:r>
              <a:rPr sz="1100" spc="-5" dirty="0">
                <a:latin typeface="Verdana"/>
                <a:cs typeface="Verdana"/>
              </a:rPr>
              <a:t>a</a:t>
            </a:r>
            <a:r>
              <a:rPr sz="1100" dirty="0">
                <a:latin typeface="Verdana"/>
                <a:cs typeface="Verdana"/>
              </a:rPr>
              <a:t>l  </a:t>
            </a:r>
            <a:r>
              <a:rPr sz="1100" spc="-5" dirty="0">
                <a:latin typeface="Verdana"/>
                <a:cs typeface="Verdana"/>
              </a:rPr>
              <a:t>database)</a:t>
            </a:r>
            <a:endParaRPr sz="1100">
              <a:latin typeface="Verdana"/>
              <a:cs typeface="Verdana"/>
            </a:endParaRPr>
          </a:p>
        </p:txBody>
      </p:sp>
      <p:sp>
        <p:nvSpPr>
          <p:cNvPr id="5" name="object 5"/>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14</a:t>
            </a:fld>
            <a:endParaRPr spc="-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21116" y="6282944"/>
            <a:ext cx="18732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Verdana"/>
                <a:cs typeface="Verdana"/>
              </a:rPr>
              <a:t>15</a:t>
            </a:r>
            <a:endParaRPr sz="1000">
              <a:latin typeface="Verdana"/>
              <a:cs typeface="Verdana"/>
            </a:endParaRPr>
          </a:p>
        </p:txBody>
      </p:sp>
      <p:sp>
        <p:nvSpPr>
          <p:cNvPr id="3" name="object 3"/>
          <p:cNvSpPr txBox="1">
            <a:spLocks noGrp="1"/>
          </p:cNvSpPr>
          <p:nvPr>
            <p:ph type="title"/>
          </p:nvPr>
        </p:nvSpPr>
        <p:spPr>
          <a:xfrm>
            <a:off x="535940" y="643255"/>
            <a:ext cx="2861945" cy="696595"/>
          </a:xfrm>
          <a:prstGeom prst="rect">
            <a:avLst/>
          </a:prstGeom>
        </p:spPr>
        <p:txBody>
          <a:bodyPr vert="horz" wrap="square" lIns="0" tIns="13335" rIns="0" bIns="0" rtlCol="0">
            <a:spAutoFit/>
          </a:bodyPr>
          <a:lstStyle/>
          <a:p>
            <a:pPr marL="12700">
              <a:lnSpc>
                <a:spcPct val="100000"/>
              </a:lnSpc>
              <a:spcBef>
                <a:spcPts val="105"/>
              </a:spcBef>
            </a:pPr>
            <a:r>
              <a:rPr sz="4400" spc="-245" dirty="0">
                <a:solidFill>
                  <a:srgbClr val="FF0000"/>
                </a:solidFill>
              </a:rPr>
              <a:t>Aplicatii</a:t>
            </a:r>
            <a:r>
              <a:rPr sz="4400" spc="-35" dirty="0">
                <a:solidFill>
                  <a:srgbClr val="FF0000"/>
                </a:solidFill>
              </a:rPr>
              <a:t> </a:t>
            </a:r>
            <a:r>
              <a:rPr sz="4400" spc="-155" dirty="0">
                <a:solidFill>
                  <a:srgbClr val="FF0000"/>
                </a:solidFill>
              </a:rPr>
              <a:t>DM</a:t>
            </a:r>
            <a:endParaRPr sz="4400" dirty="0">
              <a:solidFill>
                <a:srgbClr val="FF0000"/>
              </a:solidFill>
            </a:endParaRPr>
          </a:p>
        </p:txBody>
      </p:sp>
      <p:sp>
        <p:nvSpPr>
          <p:cNvPr id="4" name="object 4"/>
          <p:cNvSpPr txBox="1"/>
          <p:nvPr/>
        </p:nvSpPr>
        <p:spPr>
          <a:xfrm>
            <a:off x="535940" y="1422094"/>
            <a:ext cx="8018780" cy="4794250"/>
          </a:xfrm>
          <a:prstGeom prst="rect">
            <a:avLst/>
          </a:prstGeom>
        </p:spPr>
        <p:txBody>
          <a:bodyPr vert="horz" wrap="square" lIns="0" tIns="38735" rIns="0" bIns="0" rtlCol="0">
            <a:spAutoFit/>
          </a:bodyPr>
          <a:lstStyle/>
          <a:p>
            <a:pPr marL="355600" indent="-343535">
              <a:lnSpc>
                <a:spcPct val="100000"/>
              </a:lnSpc>
              <a:spcBef>
                <a:spcPts val="305"/>
              </a:spcBef>
              <a:buClr>
                <a:srgbClr val="666600"/>
              </a:buClr>
              <a:buSzPct val="73529"/>
              <a:buFont typeface="Wingdings"/>
              <a:buChar char=""/>
              <a:tabLst>
                <a:tab pos="355600" algn="l"/>
                <a:tab pos="356235" algn="l"/>
              </a:tabLst>
            </a:pPr>
            <a:r>
              <a:rPr sz="1700" b="1" spc="-5" dirty="0">
                <a:latin typeface="Verdana"/>
                <a:cs typeface="Verdana"/>
              </a:rPr>
              <a:t>AT&amp;T </a:t>
            </a:r>
            <a:r>
              <a:rPr sz="1700" dirty="0">
                <a:latin typeface="Verdana"/>
                <a:cs typeface="Verdana"/>
              </a:rPr>
              <a:t>utilizeaza o </a:t>
            </a:r>
            <a:r>
              <a:rPr sz="1700" spc="-5" dirty="0">
                <a:latin typeface="Verdana"/>
                <a:cs typeface="Verdana"/>
              </a:rPr>
              <a:t>aplicatie de data </a:t>
            </a:r>
            <a:r>
              <a:rPr sz="1700" dirty="0">
                <a:latin typeface="Verdana"/>
                <a:cs typeface="Verdana"/>
              </a:rPr>
              <a:t>mining pentru</a:t>
            </a:r>
            <a:r>
              <a:rPr sz="1700" spc="-50" dirty="0">
                <a:latin typeface="Verdana"/>
                <a:cs typeface="Verdana"/>
              </a:rPr>
              <a:t> </a:t>
            </a:r>
            <a:r>
              <a:rPr sz="1700" u="sng" dirty="0">
                <a:uFill>
                  <a:solidFill>
                    <a:srgbClr val="000000"/>
                  </a:solidFill>
                </a:uFill>
                <a:latin typeface="Verdana"/>
                <a:cs typeface="Verdana"/>
              </a:rPr>
              <a:t>identificarea</a:t>
            </a:r>
            <a:endParaRPr sz="1700">
              <a:latin typeface="Verdana"/>
              <a:cs typeface="Verdana"/>
            </a:endParaRPr>
          </a:p>
          <a:p>
            <a:pPr marL="355600">
              <a:lnSpc>
                <a:spcPct val="100000"/>
              </a:lnSpc>
              <a:spcBef>
                <a:spcPts val="204"/>
              </a:spcBef>
            </a:pPr>
            <a:r>
              <a:rPr sz="1700" i="1" u="sng" spc="-5" dirty="0">
                <a:uFill>
                  <a:solidFill>
                    <a:srgbClr val="000000"/>
                  </a:solidFill>
                </a:uFill>
                <a:latin typeface="Verdana"/>
                <a:cs typeface="Verdana"/>
              </a:rPr>
              <a:t>apelurilor internationale</a:t>
            </a:r>
            <a:r>
              <a:rPr sz="1700" i="1" u="sng" spc="-35" dirty="0">
                <a:uFill>
                  <a:solidFill>
                    <a:srgbClr val="000000"/>
                  </a:solidFill>
                </a:uFill>
                <a:latin typeface="Verdana"/>
                <a:cs typeface="Verdana"/>
              </a:rPr>
              <a:t> </a:t>
            </a:r>
            <a:r>
              <a:rPr sz="1700" i="1" u="sng" dirty="0">
                <a:uFill>
                  <a:solidFill>
                    <a:srgbClr val="000000"/>
                  </a:solidFill>
                </a:uFill>
                <a:latin typeface="Verdana"/>
                <a:cs typeface="Verdana"/>
              </a:rPr>
              <a:t>frauduloase</a:t>
            </a:r>
            <a:r>
              <a:rPr sz="1700" u="sng" dirty="0">
                <a:uFill>
                  <a:solidFill>
                    <a:srgbClr val="000000"/>
                  </a:solidFill>
                </a:uFill>
                <a:latin typeface="Verdana"/>
                <a:cs typeface="Verdana"/>
              </a:rPr>
              <a:t>;</a:t>
            </a:r>
            <a:endParaRPr sz="1700">
              <a:latin typeface="Verdana"/>
              <a:cs typeface="Verdana"/>
            </a:endParaRPr>
          </a:p>
          <a:p>
            <a:pPr marL="355600" marR="324485" indent="-343535">
              <a:lnSpc>
                <a:spcPct val="110000"/>
              </a:lnSpc>
              <a:spcBef>
                <a:spcPts val="409"/>
              </a:spcBef>
              <a:buClr>
                <a:srgbClr val="666600"/>
              </a:buClr>
              <a:buSzPct val="73529"/>
              <a:buFont typeface="Wingdings"/>
              <a:buChar char=""/>
              <a:tabLst>
                <a:tab pos="355600" algn="l"/>
                <a:tab pos="356235" algn="l"/>
              </a:tabLst>
            </a:pPr>
            <a:r>
              <a:rPr sz="1700" dirty="0">
                <a:latin typeface="Verdana"/>
                <a:cs typeface="Verdana"/>
              </a:rPr>
              <a:t>sistemul </a:t>
            </a:r>
            <a:r>
              <a:rPr sz="1700" spc="-5" dirty="0">
                <a:latin typeface="Verdana"/>
                <a:cs typeface="Verdana"/>
              </a:rPr>
              <a:t>american </a:t>
            </a:r>
            <a:r>
              <a:rPr sz="1700" b="1" spc="-5" dirty="0">
                <a:latin typeface="Verdana"/>
                <a:cs typeface="Verdana"/>
              </a:rPr>
              <a:t>FAIS </a:t>
            </a:r>
            <a:r>
              <a:rPr sz="1700" dirty="0">
                <a:latin typeface="Verdana"/>
                <a:cs typeface="Verdana"/>
              </a:rPr>
              <a:t>(Financial Crimes Enforcement </a:t>
            </a:r>
            <a:r>
              <a:rPr sz="1700" spc="-5" dirty="0">
                <a:latin typeface="Verdana"/>
                <a:cs typeface="Verdana"/>
              </a:rPr>
              <a:t>Network </a:t>
            </a:r>
            <a:r>
              <a:rPr sz="1700" dirty="0">
                <a:latin typeface="Verdana"/>
                <a:cs typeface="Verdana"/>
              </a:rPr>
              <a:t>AI  System) utilizeaza </a:t>
            </a:r>
            <a:r>
              <a:rPr sz="1700" spc="-5" dirty="0">
                <a:latin typeface="Verdana"/>
                <a:cs typeface="Verdana"/>
              </a:rPr>
              <a:t>data </a:t>
            </a:r>
            <a:r>
              <a:rPr sz="1700" dirty="0">
                <a:latin typeface="Verdana"/>
                <a:cs typeface="Verdana"/>
              </a:rPr>
              <a:t>mining </a:t>
            </a:r>
            <a:r>
              <a:rPr sz="1700" spc="-5" dirty="0">
                <a:latin typeface="Verdana"/>
                <a:cs typeface="Verdana"/>
              </a:rPr>
              <a:t>pentru </a:t>
            </a:r>
            <a:r>
              <a:rPr sz="1700" u="sng" spc="-5" dirty="0">
                <a:uFill>
                  <a:solidFill>
                    <a:srgbClr val="000000"/>
                  </a:solidFill>
                </a:uFill>
                <a:latin typeface="Verdana"/>
                <a:cs typeface="Verdana"/>
              </a:rPr>
              <a:t>identificarea </a:t>
            </a:r>
            <a:r>
              <a:rPr sz="1700" u="sng" dirty="0">
                <a:uFill>
                  <a:solidFill>
                    <a:srgbClr val="000000"/>
                  </a:solidFill>
                </a:uFill>
                <a:latin typeface="Verdana"/>
                <a:cs typeface="Verdana"/>
              </a:rPr>
              <a:t>activitatilor </a:t>
            </a:r>
            <a:r>
              <a:rPr sz="1700" u="sng" spc="-5" dirty="0">
                <a:uFill>
                  <a:solidFill>
                    <a:srgbClr val="000000"/>
                  </a:solidFill>
                </a:uFill>
                <a:latin typeface="Verdana"/>
                <a:cs typeface="Verdana"/>
              </a:rPr>
              <a:t>de  </a:t>
            </a:r>
            <a:r>
              <a:rPr sz="1700" u="sng" dirty="0">
                <a:uFill>
                  <a:solidFill>
                    <a:srgbClr val="000000"/>
                  </a:solidFill>
                </a:uFill>
                <a:latin typeface="Verdana"/>
                <a:cs typeface="Verdana"/>
              </a:rPr>
              <a:t>spalare</a:t>
            </a:r>
            <a:r>
              <a:rPr sz="1700" dirty="0">
                <a:latin typeface="Verdana"/>
                <a:cs typeface="Verdana"/>
              </a:rPr>
              <a:t> a banilor in </a:t>
            </a:r>
            <a:r>
              <a:rPr sz="1700" spc="-5" dirty="0">
                <a:latin typeface="Verdana"/>
                <a:cs typeface="Verdana"/>
              </a:rPr>
              <a:t>cadrul tranzactiilor </a:t>
            </a:r>
            <a:r>
              <a:rPr sz="1700" dirty="0">
                <a:latin typeface="Verdana"/>
                <a:cs typeface="Verdana"/>
              </a:rPr>
              <a:t>foarte mari </a:t>
            </a:r>
            <a:r>
              <a:rPr sz="1700" spc="-5" dirty="0">
                <a:latin typeface="Verdana"/>
                <a:cs typeface="Verdana"/>
              </a:rPr>
              <a:t>de</a:t>
            </a:r>
            <a:r>
              <a:rPr sz="1700" spc="-20" dirty="0">
                <a:latin typeface="Verdana"/>
                <a:cs typeface="Verdana"/>
              </a:rPr>
              <a:t> </a:t>
            </a:r>
            <a:r>
              <a:rPr sz="1700" spc="-5" dirty="0">
                <a:latin typeface="Verdana"/>
                <a:cs typeface="Verdana"/>
              </a:rPr>
              <a:t>bani;</a:t>
            </a:r>
            <a:endParaRPr sz="1700">
              <a:latin typeface="Verdana"/>
              <a:cs typeface="Verdana"/>
            </a:endParaRPr>
          </a:p>
          <a:p>
            <a:pPr marL="355600" marR="158750" indent="-343535">
              <a:lnSpc>
                <a:spcPct val="110000"/>
              </a:lnSpc>
              <a:spcBef>
                <a:spcPts val="409"/>
              </a:spcBef>
              <a:buClr>
                <a:srgbClr val="666600"/>
              </a:buClr>
              <a:buSzPct val="73529"/>
              <a:buFont typeface="Wingdings"/>
              <a:buChar char=""/>
              <a:tabLst>
                <a:tab pos="355600" algn="l"/>
                <a:tab pos="356235" algn="l"/>
              </a:tabLst>
            </a:pPr>
            <a:r>
              <a:rPr sz="1700" b="1" dirty="0">
                <a:latin typeface="Verdana"/>
                <a:cs typeface="Verdana"/>
              </a:rPr>
              <a:t>Banca </a:t>
            </a:r>
            <a:r>
              <a:rPr sz="1700" b="1" spc="-5" dirty="0">
                <a:latin typeface="Verdana"/>
                <a:cs typeface="Verdana"/>
              </a:rPr>
              <a:t>Americii </a:t>
            </a:r>
            <a:r>
              <a:rPr sz="1700" dirty="0">
                <a:latin typeface="Verdana"/>
                <a:cs typeface="Verdana"/>
              </a:rPr>
              <a:t>utilizeaza </a:t>
            </a:r>
            <a:r>
              <a:rPr sz="1700" spc="-5" dirty="0">
                <a:latin typeface="Verdana"/>
                <a:cs typeface="Verdana"/>
              </a:rPr>
              <a:t>data </a:t>
            </a:r>
            <a:r>
              <a:rPr sz="1700" dirty="0">
                <a:latin typeface="Verdana"/>
                <a:cs typeface="Verdana"/>
              </a:rPr>
              <a:t>mining </a:t>
            </a:r>
            <a:r>
              <a:rPr sz="1700" spc="-5" dirty="0">
                <a:latin typeface="Verdana"/>
                <a:cs typeface="Verdana"/>
              </a:rPr>
              <a:t>pentru identificarea </a:t>
            </a:r>
            <a:r>
              <a:rPr sz="1700" u="sng" dirty="0">
                <a:uFill>
                  <a:solidFill>
                    <a:srgbClr val="000000"/>
                  </a:solidFill>
                </a:uFill>
                <a:latin typeface="Verdana"/>
                <a:cs typeface="Verdana"/>
              </a:rPr>
              <a:t>clientilor  care utilizeaza anumite produse</a:t>
            </a:r>
            <a:r>
              <a:rPr sz="1700" dirty="0">
                <a:latin typeface="Verdana"/>
                <a:cs typeface="Verdana"/>
              </a:rPr>
              <a:t> ale bancii si care sunt </a:t>
            </a:r>
            <a:r>
              <a:rPr sz="1700" u="sng" dirty="0">
                <a:uFill>
                  <a:solidFill>
                    <a:srgbClr val="000000"/>
                  </a:solidFill>
                </a:uFill>
                <a:latin typeface="Verdana"/>
                <a:cs typeface="Verdana"/>
              </a:rPr>
              <a:t>produsele  preferate ale clientilor</a:t>
            </a:r>
            <a:r>
              <a:rPr sz="1700" dirty="0">
                <a:latin typeface="Verdana"/>
                <a:cs typeface="Verdana"/>
              </a:rPr>
              <a:t>, </a:t>
            </a:r>
            <a:r>
              <a:rPr sz="1700" spc="-5" dirty="0">
                <a:latin typeface="Verdana"/>
                <a:cs typeface="Verdana"/>
              </a:rPr>
              <a:t>in </a:t>
            </a:r>
            <a:r>
              <a:rPr sz="1700" dirty="0">
                <a:latin typeface="Verdana"/>
                <a:cs typeface="Verdana"/>
              </a:rPr>
              <a:t>scopul crearii </a:t>
            </a:r>
            <a:r>
              <a:rPr sz="1700" spc="-5" dirty="0">
                <a:latin typeface="Verdana"/>
                <a:cs typeface="Verdana"/>
              </a:rPr>
              <a:t>de </a:t>
            </a:r>
            <a:r>
              <a:rPr sz="1700" dirty="0">
                <a:latin typeface="Verdana"/>
                <a:cs typeface="Verdana"/>
              </a:rPr>
              <a:t>mixuri </a:t>
            </a:r>
            <a:r>
              <a:rPr sz="1700" spc="-5" dirty="0">
                <a:latin typeface="Verdana"/>
                <a:cs typeface="Verdana"/>
              </a:rPr>
              <a:t>de produse </a:t>
            </a:r>
            <a:r>
              <a:rPr sz="1700" dirty="0">
                <a:latin typeface="Verdana"/>
                <a:cs typeface="Verdana"/>
              </a:rPr>
              <a:t>care sa  satisfaca exigentele</a:t>
            </a:r>
            <a:r>
              <a:rPr sz="1700" spc="-45" dirty="0">
                <a:latin typeface="Verdana"/>
                <a:cs typeface="Verdana"/>
              </a:rPr>
              <a:t> </a:t>
            </a:r>
            <a:r>
              <a:rPr sz="1700" dirty="0">
                <a:latin typeface="Verdana"/>
                <a:cs typeface="Verdana"/>
              </a:rPr>
              <a:t>clientilor.</a:t>
            </a:r>
            <a:endParaRPr sz="1700">
              <a:latin typeface="Verdana"/>
              <a:cs typeface="Verdana"/>
            </a:endParaRPr>
          </a:p>
          <a:p>
            <a:pPr marL="355600" marR="321945" indent="-343535">
              <a:lnSpc>
                <a:spcPct val="110000"/>
              </a:lnSpc>
              <a:spcBef>
                <a:spcPts val="409"/>
              </a:spcBef>
              <a:buClr>
                <a:srgbClr val="666600"/>
              </a:buClr>
              <a:buSzPct val="73529"/>
              <a:buFont typeface="Wingdings"/>
              <a:buChar char=""/>
              <a:tabLst>
                <a:tab pos="355600" algn="l"/>
                <a:tab pos="356235" algn="l"/>
                <a:tab pos="6819265" algn="l"/>
              </a:tabLst>
            </a:pPr>
            <a:r>
              <a:rPr sz="1700" b="1" spc="-5" dirty="0">
                <a:latin typeface="Verdana"/>
                <a:cs typeface="Verdana"/>
              </a:rPr>
              <a:t>US West Communications</a:t>
            </a:r>
            <a:r>
              <a:rPr sz="1700" spc="-5" dirty="0">
                <a:latin typeface="Verdana"/>
                <a:cs typeface="Verdana"/>
              </a:rPr>
              <a:t>, </a:t>
            </a:r>
            <a:r>
              <a:rPr sz="1700" dirty="0">
                <a:latin typeface="Verdana"/>
                <a:cs typeface="Verdana"/>
              </a:rPr>
              <a:t>furnizor </a:t>
            </a:r>
            <a:r>
              <a:rPr sz="1700" spc="-5" dirty="0">
                <a:latin typeface="Verdana"/>
                <a:cs typeface="Verdana"/>
              </a:rPr>
              <a:t>de </a:t>
            </a:r>
            <a:r>
              <a:rPr sz="1700" dirty="0">
                <a:latin typeface="Verdana"/>
                <a:cs typeface="Verdana"/>
              </a:rPr>
              <a:t>servicii </a:t>
            </a:r>
            <a:r>
              <a:rPr sz="1700" spc="-5" dirty="0">
                <a:latin typeface="Verdana"/>
                <a:cs typeface="Verdana"/>
              </a:rPr>
              <a:t>de </a:t>
            </a:r>
            <a:r>
              <a:rPr sz="1700" dirty="0">
                <a:latin typeface="Verdana"/>
                <a:cs typeface="Verdana"/>
              </a:rPr>
              <a:t>comunicatii </a:t>
            </a:r>
            <a:r>
              <a:rPr sz="1700" spc="-5" dirty="0">
                <a:latin typeface="Verdana"/>
                <a:cs typeface="Verdana"/>
              </a:rPr>
              <a:t>cu  </a:t>
            </a:r>
            <a:r>
              <a:rPr sz="1700" dirty="0">
                <a:latin typeface="Verdana"/>
                <a:cs typeface="Verdana"/>
              </a:rPr>
              <a:t>peste 25 </a:t>
            </a:r>
            <a:r>
              <a:rPr sz="1700" spc="-5" dirty="0">
                <a:latin typeface="Verdana"/>
                <a:cs typeface="Verdana"/>
              </a:rPr>
              <a:t>milioane de </a:t>
            </a:r>
            <a:r>
              <a:rPr sz="1700" dirty="0">
                <a:latin typeface="Verdana"/>
                <a:cs typeface="Verdana"/>
              </a:rPr>
              <a:t>clienti, utilizeaza </a:t>
            </a:r>
            <a:r>
              <a:rPr sz="1700" spc="-5" dirty="0">
                <a:latin typeface="Verdana"/>
                <a:cs typeface="Verdana"/>
              </a:rPr>
              <a:t>data</a:t>
            </a:r>
            <a:r>
              <a:rPr sz="1700" spc="30" dirty="0">
                <a:latin typeface="Verdana"/>
                <a:cs typeface="Verdana"/>
              </a:rPr>
              <a:t> </a:t>
            </a:r>
            <a:r>
              <a:rPr sz="1700" dirty="0">
                <a:latin typeface="Verdana"/>
                <a:cs typeface="Verdana"/>
              </a:rPr>
              <a:t>mining</a:t>
            </a:r>
            <a:r>
              <a:rPr sz="1700" spc="-20" dirty="0">
                <a:latin typeface="Verdana"/>
                <a:cs typeface="Verdana"/>
              </a:rPr>
              <a:t> </a:t>
            </a:r>
            <a:r>
              <a:rPr sz="1700" spc="-5" dirty="0">
                <a:latin typeface="Verdana"/>
                <a:cs typeface="Verdana"/>
              </a:rPr>
              <a:t>pentru	</a:t>
            </a:r>
            <a:r>
              <a:rPr sz="1700" dirty="0">
                <a:latin typeface="Verdana"/>
                <a:cs typeface="Verdana"/>
              </a:rPr>
              <a:t>a  determina </a:t>
            </a:r>
            <a:r>
              <a:rPr sz="1700" u="sng" spc="-5" dirty="0">
                <a:uFill>
                  <a:solidFill>
                    <a:srgbClr val="000000"/>
                  </a:solidFill>
                </a:uFill>
                <a:latin typeface="Verdana"/>
                <a:cs typeface="Verdana"/>
              </a:rPr>
              <a:t>tendintele </a:t>
            </a:r>
            <a:r>
              <a:rPr sz="1700" u="sng" dirty="0">
                <a:uFill>
                  <a:solidFill>
                    <a:srgbClr val="000000"/>
                  </a:solidFill>
                </a:uFill>
                <a:latin typeface="Verdana"/>
                <a:cs typeface="Verdana"/>
              </a:rPr>
              <a:t>si nevoile clientilor</a:t>
            </a:r>
            <a:r>
              <a:rPr sz="1700" dirty="0">
                <a:latin typeface="Verdana"/>
                <a:cs typeface="Verdana"/>
              </a:rPr>
              <a:t> </a:t>
            </a:r>
            <a:r>
              <a:rPr sz="1700" spc="-5" dirty="0">
                <a:latin typeface="Verdana"/>
                <a:cs typeface="Verdana"/>
              </a:rPr>
              <a:t>pe baza </a:t>
            </a:r>
            <a:r>
              <a:rPr sz="1700" dirty="0">
                <a:latin typeface="Verdana"/>
                <a:cs typeface="Verdana"/>
              </a:rPr>
              <a:t>unor parametri </a:t>
            </a:r>
            <a:r>
              <a:rPr sz="1700" spc="-5" dirty="0">
                <a:latin typeface="Verdana"/>
                <a:cs typeface="Verdana"/>
              </a:rPr>
              <a:t>de  tipul: </a:t>
            </a:r>
            <a:r>
              <a:rPr sz="1700" dirty="0">
                <a:latin typeface="Verdana"/>
                <a:cs typeface="Verdana"/>
              </a:rPr>
              <a:t>dimensiunea </a:t>
            </a:r>
            <a:r>
              <a:rPr sz="1700" spc="-5" dirty="0">
                <a:latin typeface="Verdana"/>
                <a:cs typeface="Verdana"/>
              </a:rPr>
              <a:t>familiei, </a:t>
            </a:r>
            <a:r>
              <a:rPr sz="1700" dirty="0">
                <a:latin typeface="Verdana"/>
                <a:cs typeface="Verdana"/>
              </a:rPr>
              <a:t>varsta medie a membrilor </a:t>
            </a:r>
            <a:r>
              <a:rPr sz="1700" spc="-5" dirty="0">
                <a:latin typeface="Verdana"/>
                <a:cs typeface="Verdana"/>
              </a:rPr>
              <a:t>familiei </a:t>
            </a:r>
            <a:r>
              <a:rPr sz="1700" dirty="0">
                <a:latin typeface="Verdana"/>
                <a:cs typeface="Verdana"/>
              </a:rPr>
              <a:t>si  adresa </a:t>
            </a:r>
            <a:r>
              <a:rPr sz="1700" spc="-5" dirty="0">
                <a:latin typeface="Verdana"/>
                <a:cs typeface="Verdana"/>
              </a:rPr>
              <a:t>de</a:t>
            </a:r>
            <a:r>
              <a:rPr sz="1700" spc="-10" dirty="0">
                <a:latin typeface="Verdana"/>
                <a:cs typeface="Verdana"/>
              </a:rPr>
              <a:t> </a:t>
            </a:r>
            <a:r>
              <a:rPr sz="1700" spc="-5" dirty="0">
                <a:latin typeface="Verdana"/>
                <a:cs typeface="Verdana"/>
              </a:rPr>
              <a:t>rezidenta.</a:t>
            </a:r>
            <a:endParaRPr sz="1700">
              <a:latin typeface="Verdana"/>
              <a:cs typeface="Verdana"/>
            </a:endParaRPr>
          </a:p>
          <a:p>
            <a:pPr marL="355600" marR="5080" indent="-343535">
              <a:lnSpc>
                <a:spcPct val="110000"/>
              </a:lnSpc>
              <a:spcBef>
                <a:spcPts val="409"/>
              </a:spcBef>
              <a:buClr>
                <a:srgbClr val="666600"/>
              </a:buClr>
              <a:buSzPct val="73529"/>
              <a:buFont typeface="Wingdings"/>
              <a:buChar char=""/>
              <a:tabLst>
                <a:tab pos="355600" algn="l"/>
                <a:tab pos="356235" algn="l"/>
                <a:tab pos="3261995" algn="l"/>
              </a:tabLst>
            </a:pPr>
            <a:r>
              <a:rPr sz="1700" b="1" dirty="0">
                <a:latin typeface="Verdana"/>
                <a:cs typeface="Verdana"/>
              </a:rPr>
              <a:t>Twentieth</a:t>
            </a:r>
            <a:r>
              <a:rPr sz="1700" b="1" spc="-30" dirty="0">
                <a:latin typeface="Verdana"/>
                <a:cs typeface="Verdana"/>
              </a:rPr>
              <a:t> </a:t>
            </a:r>
            <a:r>
              <a:rPr sz="1700" b="1" dirty="0">
                <a:latin typeface="Verdana"/>
                <a:cs typeface="Verdana"/>
              </a:rPr>
              <a:t>Century </a:t>
            </a:r>
            <a:r>
              <a:rPr sz="1700" b="1" spc="-5" dirty="0">
                <a:latin typeface="Verdana"/>
                <a:cs typeface="Verdana"/>
              </a:rPr>
              <a:t>Fox	</a:t>
            </a:r>
            <a:r>
              <a:rPr sz="1700" dirty="0">
                <a:latin typeface="Verdana"/>
                <a:cs typeface="Verdana"/>
              </a:rPr>
              <a:t>analizeaza </a:t>
            </a:r>
            <a:r>
              <a:rPr sz="1700" u="sng" spc="-5" dirty="0">
                <a:uFill>
                  <a:solidFill>
                    <a:srgbClr val="000000"/>
                  </a:solidFill>
                </a:uFill>
                <a:latin typeface="Verdana"/>
                <a:cs typeface="Verdana"/>
              </a:rPr>
              <a:t>incasarile de box-office</a:t>
            </a:r>
            <a:r>
              <a:rPr sz="1700" spc="-5" dirty="0">
                <a:latin typeface="Verdana"/>
                <a:cs typeface="Verdana"/>
              </a:rPr>
              <a:t> </a:t>
            </a:r>
            <a:r>
              <a:rPr sz="1700" dirty="0">
                <a:latin typeface="Verdana"/>
                <a:cs typeface="Verdana"/>
              </a:rPr>
              <a:t>pentru a  </a:t>
            </a:r>
            <a:r>
              <a:rPr sz="1700" spc="-5" dirty="0">
                <a:latin typeface="Verdana"/>
                <a:cs typeface="Verdana"/>
              </a:rPr>
              <a:t>identifica </a:t>
            </a:r>
            <a:r>
              <a:rPr sz="1700" dirty="0">
                <a:latin typeface="Verdana"/>
                <a:cs typeface="Verdana"/>
              </a:rPr>
              <a:t>care actori, filme si scenarii vor fi apreciate </a:t>
            </a:r>
            <a:r>
              <a:rPr sz="1700" spc="-5" dirty="0">
                <a:latin typeface="Verdana"/>
                <a:cs typeface="Verdana"/>
              </a:rPr>
              <a:t>in diverse </a:t>
            </a:r>
            <a:r>
              <a:rPr sz="1700" dirty="0">
                <a:latin typeface="Verdana"/>
                <a:cs typeface="Verdana"/>
              </a:rPr>
              <a:t>arii</a:t>
            </a:r>
            <a:r>
              <a:rPr sz="1700" spc="-40" dirty="0">
                <a:latin typeface="Verdana"/>
                <a:cs typeface="Verdana"/>
              </a:rPr>
              <a:t> </a:t>
            </a:r>
            <a:r>
              <a:rPr sz="1700" spc="-5" dirty="0">
                <a:latin typeface="Verdana"/>
                <a:cs typeface="Verdana"/>
              </a:rPr>
              <a:t>de</a:t>
            </a:r>
            <a:endParaRPr sz="1700">
              <a:latin typeface="Verdana"/>
              <a:cs typeface="Verdana"/>
            </a:endParaRPr>
          </a:p>
        </p:txBody>
      </p:sp>
      <p:sp>
        <p:nvSpPr>
          <p:cNvPr id="5" name="object 5"/>
          <p:cNvSpPr txBox="1"/>
          <p:nvPr/>
        </p:nvSpPr>
        <p:spPr>
          <a:xfrm>
            <a:off x="879144" y="6229908"/>
            <a:ext cx="1211580" cy="285115"/>
          </a:xfrm>
          <a:prstGeom prst="rect">
            <a:avLst/>
          </a:prstGeom>
        </p:spPr>
        <p:txBody>
          <a:bodyPr vert="horz" wrap="square" lIns="0" tIns="12700" rIns="0" bIns="0" rtlCol="0">
            <a:spAutoFit/>
          </a:bodyPr>
          <a:lstStyle/>
          <a:p>
            <a:pPr marL="12700">
              <a:lnSpc>
                <a:spcPct val="100000"/>
              </a:lnSpc>
              <a:spcBef>
                <a:spcPts val="100"/>
              </a:spcBef>
            </a:pPr>
            <a:r>
              <a:rPr sz="1700" dirty="0">
                <a:latin typeface="Verdana"/>
                <a:cs typeface="Verdana"/>
              </a:rPr>
              <a:t>m</a:t>
            </a:r>
            <a:r>
              <a:rPr sz="1700" spc="-10" dirty="0">
                <a:latin typeface="Verdana"/>
                <a:cs typeface="Verdana"/>
              </a:rPr>
              <a:t>a</a:t>
            </a:r>
            <a:r>
              <a:rPr sz="1700" dirty="0">
                <a:latin typeface="Verdana"/>
                <a:cs typeface="Verdana"/>
              </a:rPr>
              <a:t>rk</a:t>
            </a:r>
            <a:r>
              <a:rPr sz="1700" spc="5" dirty="0">
                <a:latin typeface="Verdana"/>
                <a:cs typeface="Verdana"/>
              </a:rPr>
              <a:t>e</a:t>
            </a:r>
            <a:r>
              <a:rPr sz="1700" spc="-5" dirty="0">
                <a:latin typeface="Verdana"/>
                <a:cs typeface="Verdana"/>
              </a:rPr>
              <a:t>t</a:t>
            </a:r>
            <a:r>
              <a:rPr sz="1700" dirty="0">
                <a:latin typeface="Verdana"/>
                <a:cs typeface="Verdana"/>
              </a:rPr>
              <a:t>ing.</a:t>
            </a:r>
            <a:endParaRPr sz="1700">
              <a:latin typeface="Verdana"/>
              <a:cs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8600" y="1219200"/>
            <a:ext cx="8610600" cy="201295"/>
            <a:chOff x="228600" y="2889504"/>
            <a:chExt cx="8610600" cy="201295"/>
          </a:xfrm>
        </p:grpSpPr>
        <p:sp>
          <p:nvSpPr>
            <p:cNvPr id="3" name="object 3"/>
            <p:cNvSpPr/>
            <p:nvPr/>
          </p:nvSpPr>
          <p:spPr>
            <a:xfrm>
              <a:off x="228600" y="2889504"/>
              <a:ext cx="2870200" cy="201295"/>
            </a:xfrm>
            <a:custGeom>
              <a:avLst/>
              <a:gdLst/>
              <a:ahLst/>
              <a:cxnLst/>
              <a:rect l="l" t="t" r="r" b="b"/>
              <a:pathLst>
                <a:path w="2870200" h="201294">
                  <a:moveTo>
                    <a:pt x="2869692" y="0"/>
                  </a:moveTo>
                  <a:lnTo>
                    <a:pt x="0" y="0"/>
                  </a:lnTo>
                  <a:lnTo>
                    <a:pt x="0" y="201167"/>
                  </a:lnTo>
                  <a:lnTo>
                    <a:pt x="2869692" y="201167"/>
                  </a:lnTo>
                  <a:lnTo>
                    <a:pt x="2869692" y="0"/>
                  </a:lnTo>
                  <a:close/>
                </a:path>
              </a:pathLst>
            </a:custGeom>
            <a:solidFill>
              <a:srgbClr val="666600"/>
            </a:solidFill>
          </p:spPr>
          <p:txBody>
            <a:bodyPr wrap="square" lIns="0" tIns="0" rIns="0" bIns="0" rtlCol="0"/>
            <a:lstStyle/>
            <a:p>
              <a:endParaRPr/>
            </a:p>
          </p:txBody>
        </p:sp>
        <p:sp>
          <p:nvSpPr>
            <p:cNvPr id="4" name="object 4"/>
            <p:cNvSpPr/>
            <p:nvPr/>
          </p:nvSpPr>
          <p:spPr>
            <a:xfrm>
              <a:off x="3098292" y="2889504"/>
              <a:ext cx="2871470" cy="201295"/>
            </a:xfrm>
            <a:custGeom>
              <a:avLst/>
              <a:gdLst/>
              <a:ahLst/>
              <a:cxnLst/>
              <a:rect l="l" t="t" r="r" b="b"/>
              <a:pathLst>
                <a:path w="2871470" h="201294">
                  <a:moveTo>
                    <a:pt x="2871216" y="0"/>
                  </a:moveTo>
                  <a:lnTo>
                    <a:pt x="0" y="0"/>
                  </a:lnTo>
                  <a:lnTo>
                    <a:pt x="0" y="201167"/>
                  </a:lnTo>
                  <a:lnTo>
                    <a:pt x="2871216" y="201167"/>
                  </a:lnTo>
                  <a:lnTo>
                    <a:pt x="2871216" y="0"/>
                  </a:lnTo>
                  <a:close/>
                </a:path>
              </a:pathLst>
            </a:custGeom>
            <a:solidFill>
              <a:srgbClr val="99CC00"/>
            </a:solidFill>
          </p:spPr>
          <p:txBody>
            <a:bodyPr wrap="square" lIns="0" tIns="0" rIns="0" bIns="0" rtlCol="0"/>
            <a:lstStyle/>
            <a:p>
              <a:endParaRPr/>
            </a:p>
          </p:txBody>
        </p:sp>
        <p:sp>
          <p:nvSpPr>
            <p:cNvPr id="5" name="object 5"/>
            <p:cNvSpPr/>
            <p:nvPr/>
          </p:nvSpPr>
          <p:spPr>
            <a:xfrm>
              <a:off x="5969508" y="2889504"/>
              <a:ext cx="2870200" cy="201295"/>
            </a:xfrm>
            <a:custGeom>
              <a:avLst/>
              <a:gdLst/>
              <a:ahLst/>
              <a:cxnLst/>
              <a:rect l="l" t="t" r="r" b="b"/>
              <a:pathLst>
                <a:path w="2870200" h="201294">
                  <a:moveTo>
                    <a:pt x="2869691" y="0"/>
                  </a:moveTo>
                  <a:lnTo>
                    <a:pt x="0" y="0"/>
                  </a:lnTo>
                  <a:lnTo>
                    <a:pt x="0" y="201167"/>
                  </a:lnTo>
                  <a:lnTo>
                    <a:pt x="2869691" y="201167"/>
                  </a:lnTo>
                  <a:lnTo>
                    <a:pt x="2869691" y="0"/>
                  </a:lnTo>
                  <a:close/>
                </a:path>
              </a:pathLst>
            </a:custGeom>
            <a:solidFill>
              <a:srgbClr val="999900"/>
            </a:solidFill>
          </p:spPr>
          <p:txBody>
            <a:bodyPr wrap="square" lIns="0" tIns="0" rIns="0" bIns="0" rtlCol="0"/>
            <a:lstStyle/>
            <a:p>
              <a:endParaRPr/>
            </a:p>
          </p:txBody>
        </p:sp>
      </p:grpSp>
      <p:sp>
        <p:nvSpPr>
          <p:cNvPr id="6" name="object 6"/>
          <p:cNvSpPr txBox="1">
            <a:spLocks noGrp="1"/>
          </p:cNvSpPr>
          <p:nvPr>
            <p:ph type="title"/>
          </p:nvPr>
        </p:nvSpPr>
        <p:spPr>
          <a:xfrm>
            <a:off x="1371600" y="228600"/>
            <a:ext cx="6327140" cy="909319"/>
          </a:xfrm>
          <a:prstGeom prst="rect">
            <a:avLst/>
          </a:prstGeom>
        </p:spPr>
        <p:txBody>
          <a:bodyPr vert="horz" wrap="square" lIns="0" tIns="12065" rIns="0" bIns="0" rtlCol="0">
            <a:spAutoFit/>
          </a:bodyPr>
          <a:lstStyle/>
          <a:p>
            <a:pPr marL="12700">
              <a:lnSpc>
                <a:spcPct val="100000"/>
              </a:lnSpc>
              <a:spcBef>
                <a:spcPts val="95"/>
              </a:spcBef>
            </a:pPr>
            <a:r>
              <a:rPr sz="5800" b="1" spc="-65" dirty="0">
                <a:solidFill>
                  <a:srgbClr val="FF0000"/>
                </a:solidFill>
                <a:latin typeface="Times New Roman"/>
                <a:cs typeface="Times New Roman"/>
              </a:rPr>
              <a:t>2. </a:t>
            </a:r>
            <a:r>
              <a:rPr sz="5800" b="1" spc="-100" dirty="0">
                <a:solidFill>
                  <a:srgbClr val="FF0000"/>
                </a:solidFill>
                <a:latin typeface="Times New Roman"/>
                <a:cs typeface="Times New Roman"/>
              </a:rPr>
              <a:t>Integrarea</a:t>
            </a:r>
            <a:r>
              <a:rPr sz="5800" b="1" spc="40" dirty="0">
                <a:solidFill>
                  <a:srgbClr val="FF0000"/>
                </a:solidFill>
                <a:latin typeface="Times New Roman"/>
                <a:cs typeface="Times New Roman"/>
              </a:rPr>
              <a:t> </a:t>
            </a:r>
            <a:r>
              <a:rPr sz="5800" b="1" spc="-105" dirty="0">
                <a:solidFill>
                  <a:srgbClr val="FF0000"/>
                </a:solidFill>
                <a:latin typeface="Times New Roman"/>
                <a:cs typeface="Times New Roman"/>
              </a:rPr>
              <a:t>datelor</a:t>
            </a:r>
            <a:endParaRPr sz="5800" dirty="0">
              <a:solidFill>
                <a:srgbClr val="FF0000"/>
              </a:solidFill>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16</a:t>
            </a:fld>
            <a:endParaRPr spc="-5" dirty="0"/>
          </a:p>
        </p:txBody>
      </p:sp>
      <p:sp>
        <p:nvSpPr>
          <p:cNvPr id="7" name="object 7"/>
          <p:cNvSpPr txBox="1"/>
          <p:nvPr/>
        </p:nvSpPr>
        <p:spPr>
          <a:xfrm>
            <a:off x="1905000" y="1524000"/>
            <a:ext cx="5490210" cy="1319530"/>
          </a:xfrm>
          <a:prstGeom prst="rect">
            <a:avLst/>
          </a:prstGeom>
        </p:spPr>
        <p:txBody>
          <a:bodyPr vert="horz" wrap="square" lIns="0" tIns="85090" rIns="0" bIns="0" rtlCol="0">
            <a:spAutoFit/>
          </a:bodyPr>
          <a:lstStyle/>
          <a:p>
            <a:pPr marL="184785" indent="-172720">
              <a:lnSpc>
                <a:spcPct val="100000"/>
              </a:lnSpc>
              <a:spcBef>
                <a:spcPts val="670"/>
              </a:spcBef>
              <a:buClr>
                <a:srgbClr val="999900"/>
              </a:buClr>
              <a:buSzPct val="70833"/>
              <a:buFont typeface="Wingdings"/>
              <a:buChar char=""/>
              <a:tabLst>
                <a:tab pos="185420" algn="l"/>
              </a:tabLst>
            </a:pPr>
            <a:r>
              <a:rPr sz="2400" dirty="0">
                <a:latin typeface="Verdana"/>
                <a:cs typeface="Verdana"/>
              </a:rPr>
              <a:t>BI </a:t>
            </a:r>
            <a:r>
              <a:rPr sz="2400" spc="-5" dirty="0">
                <a:latin typeface="Verdana"/>
                <a:cs typeface="Verdana"/>
              </a:rPr>
              <a:t>si</a:t>
            </a:r>
            <a:r>
              <a:rPr sz="2400" spc="10" dirty="0">
                <a:latin typeface="Verdana"/>
                <a:cs typeface="Verdana"/>
              </a:rPr>
              <a:t> </a:t>
            </a:r>
            <a:r>
              <a:rPr sz="2400" spc="-5" dirty="0">
                <a:latin typeface="Verdana"/>
                <a:cs typeface="Verdana"/>
              </a:rPr>
              <a:t>ERP;</a:t>
            </a:r>
            <a:endParaRPr sz="2400" dirty="0">
              <a:latin typeface="Verdana"/>
              <a:cs typeface="Verdana"/>
            </a:endParaRPr>
          </a:p>
          <a:p>
            <a:pPr marL="184785" indent="-172720">
              <a:lnSpc>
                <a:spcPct val="100000"/>
              </a:lnSpc>
              <a:spcBef>
                <a:spcPts val="580"/>
              </a:spcBef>
              <a:buClr>
                <a:srgbClr val="999900"/>
              </a:buClr>
              <a:buSzPct val="70833"/>
              <a:buFont typeface="Wingdings"/>
              <a:buChar char=""/>
              <a:tabLst>
                <a:tab pos="185420" algn="l"/>
              </a:tabLst>
            </a:pPr>
            <a:r>
              <a:rPr sz="2400" spc="-5" dirty="0">
                <a:latin typeface="Verdana"/>
                <a:cs typeface="Verdana"/>
              </a:rPr>
              <a:t>Descrierea </a:t>
            </a:r>
            <a:r>
              <a:rPr sz="2400" dirty="0">
                <a:latin typeface="Verdana"/>
                <a:cs typeface="Verdana"/>
              </a:rPr>
              <a:t>unui </a:t>
            </a:r>
            <a:r>
              <a:rPr sz="2400" spc="-5" dirty="0">
                <a:latin typeface="Verdana"/>
                <a:cs typeface="Verdana"/>
              </a:rPr>
              <a:t>sistem ERP (SAP</a:t>
            </a:r>
            <a:r>
              <a:rPr sz="2400" spc="5" dirty="0">
                <a:latin typeface="Verdana"/>
                <a:cs typeface="Verdana"/>
              </a:rPr>
              <a:t> </a:t>
            </a:r>
            <a:r>
              <a:rPr sz="2400" dirty="0">
                <a:latin typeface="Verdana"/>
                <a:cs typeface="Verdana"/>
              </a:rPr>
              <a:t>)</a:t>
            </a:r>
          </a:p>
          <a:p>
            <a:pPr marL="12700">
              <a:lnSpc>
                <a:spcPct val="100000"/>
              </a:lnSpc>
              <a:spcBef>
                <a:spcPts val="395"/>
              </a:spcBef>
            </a:pPr>
            <a:r>
              <a:rPr sz="2400" spc="-10" dirty="0">
                <a:latin typeface="Verdana"/>
                <a:cs typeface="Verdana"/>
              </a:rPr>
              <a:t>integrat </a:t>
            </a:r>
            <a:r>
              <a:rPr sz="2400" dirty="0">
                <a:latin typeface="Verdana"/>
                <a:cs typeface="Verdana"/>
              </a:rPr>
              <a:t>cu </a:t>
            </a:r>
            <a:r>
              <a:rPr sz="2400" spc="-5" dirty="0">
                <a:latin typeface="Verdana"/>
                <a:cs typeface="Verdana"/>
              </a:rPr>
              <a:t>software</a:t>
            </a:r>
            <a:r>
              <a:rPr sz="2400" spc="90" dirty="0">
                <a:latin typeface="Verdana"/>
                <a:cs typeface="Verdana"/>
              </a:rPr>
              <a:t> </a:t>
            </a:r>
            <a:r>
              <a:rPr sz="2400" dirty="0">
                <a:latin typeface="Verdana"/>
                <a:cs typeface="Verdana"/>
              </a:rPr>
              <a:t>BI</a:t>
            </a:r>
          </a:p>
        </p:txBody>
      </p:sp>
      <p:sp>
        <p:nvSpPr>
          <p:cNvPr id="9" name="Rectangle 8"/>
          <p:cNvSpPr/>
          <p:nvPr/>
        </p:nvSpPr>
        <p:spPr>
          <a:xfrm>
            <a:off x="381000" y="2971800"/>
            <a:ext cx="8305800" cy="1631216"/>
          </a:xfrm>
          <a:prstGeom prst="rect">
            <a:avLst/>
          </a:prstGeom>
        </p:spPr>
        <p:txBody>
          <a:bodyPr wrap="square">
            <a:spAutoFit/>
          </a:bodyPr>
          <a:lstStyle/>
          <a:p>
            <a:r>
              <a:rPr lang="en-US" sz="2000" dirty="0"/>
              <a:t>ERP </a:t>
            </a:r>
            <a:r>
              <a:rPr lang="en-US" sz="2000" dirty="0" err="1"/>
              <a:t>este</a:t>
            </a:r>
            <a:r>
              <a:rPr lang="en-US" sz="2000" dirty="0"/>
              <a:t> un </a:t>
            </a:r>
            <a:r>
              <a:rPr lang="en-US" sz="2000" dirty="0" err="1"/>
              <a:t>acronim</a:t>
            </a:r>
            <a:r>
              <a:rPr lang="en-US" sz="2000" dirty="0"/>
              <a:t> </a:t>
            </a:r>
            <a:r>
              <a:rPr lang="en-US" sz="2000" dirty="0" err="1"/>
              <a:t>pentru</a:t>
            </a:r>
            <a:r>
              <a:rPr lang="en-US" sz="2000" dirty="0"/>
              <a:t> </a:t>
            </a:r>
            <a:r>
              <a:rPr lang="en-US" sz="2000" dirty="0" err="1"/>
              <a:t>termenul</a:t>
            </a:r>
            <a:r>
              <a:rPr lang="en-US" sz="2000" dirty="0"/>
              <a:t> </a:t>
            </a:r>
            <a:r>
              <a:rPr lang="en-US" sz="2000" dirty="0" err="1"/>
              <a:t>englezesc</a:t>
            </a:r>
            <a:r>
              <a:rPr lang="en-US" sz="2000" dirty="0"/>
              <a:t> “</a:t>
            </a:r>
            <a:r>
              <a:rPr lang="en-US" sz="2000" b="1" i="1" dirty="0">
                <a:solidFill>
                  <a:srgbClr val="FF0000"/>
                </a:solidFill>
              </a:rPr>
              <a:t>Enterprise Resource Planning</a:t>
            </a:r>
            <a:r>
              <a:rPr lang="en-US" sz="2000" dirty="0"/>
              <a:t>” care, </a:t>
            </a:r>
            <a:r>
              <a:rPr lang="en-US" sz="2000" dirty="0" err="1"/>
              <a:t>tradus</a:t>
            </a:r>
            <a:r>
              <a:rPr lang="en-US" sz="2000" dirty="0"/>
              <a:t> in </a:t>
            </a:r>
            <a:r>
              <a:rPr lang="en-US" sz="2000" dirty="0" err="1"/>
              <a:t>limba</a:t>
            </a:r>
            <a:r>
              <a:rPr lang="en-US" sz="2000" dirty="0"/>
              <a:t> </a:t>
            </a:r>
            <a:r>
              <a:rPr lang="en-US" sz="2000" dirty="0" err="1"/>
              <a:t>romana</a:t>
            </a:r>
            <a:r>
              <a:rPr lang="en-US" sz="2000" dirty="0"/>
              <a:t>, </a:t>
            </a:r>
            <a:r>
              <a:rPr lang="en-US" sz="2000" dirty="0" err="1"/>
              <a:t>inseamna</a:t>
            </a:r>
            <a:r>
              <a:rPr lang="en-US" sz="2000" dirty="0"/>
              <a:t> </a:t>
            </a:r>
            <a:r>
              <a:rPr lang="en-US" sz="2000" dirty="0" err="1"/>
              <a:t>Planificarea</a:t>
            </a:r>
            <a:r>
              <a:rPr lang="en-US" sz="2000" dirty="0"/>
              <a:t> </a:t>
            </a:r>
            <a:r>
              <a:rPr lang="en-US" sz="2000" dirty="0" err="1"/>
              <a:t>Resurselor</a:t>
            </a:r>
            <a:r>
              <a:rPr lang="en-US" sz="2000" dirty="0"/>
              <a:t> </a:t>
            </a:r>
            <a:r>
              <a:rPr lang="en-US" sz="2000" dirty="0" err="1"/>
              <a:t>Intreprinderii</a:t>
            </a:r>
            <a:r>
              <a:rPr lang="en-US" sz="2000" dirty="0"/>
              <a:t>. In </a:t>
            </a:r>
            <a:r>
              <a:rPr lang="en-US" sz="2000" dirty="0" err="1"/>
              <a:t>mediul</a:t>
            </a:r>
            <a:r>
              <a:rPr lang="en-US" sz="2000" dirty="0"/>
              <a:t> de </a:t>
            </a:r>
            <a:r>
              <a:rPr lang="en-US" sz="2000" dirty="0" err="1"/>
              <a:t>afaceri</a:t>
            </a:r>
            <a:r>
              <a:rPr lang="en-US" sz="2000" dirty="0"/>
              <a:t> din Romania, </a:t>
            </a:r>
            <a:r>
              <a:rPr lang="en-US" sz="2000" dirty="0" err="1"/>
              <a:t>termenul</a:t>
            </a:r>
            <a:r>
              <a:rPr lang="en-US" sz="2000" dirty="0"/>
              <a:t> </a:t>
            </a:r>
            <a:r>
              <a:rPr lang="en-US" sz="2000" dirty="0" err="1"/>
              <a:t>este</a:t>
            </a:r>
            <a:r>
              <a:rPr lang="en-US" sz="2000" dirty="0"/>
              <a:t> </a:t>
            </a:r>
            <a:r>
              <a:rPr lang="en-US" sz="2000" dirty="0" err="1"/>
              <a:t>folosit</a:t>
            </a:r>
            <a:r>
              <a:rPr lang="en-US" sz="2000" dirty="0"/>
              <a:t>, de </a:t>
            </a:r>
            <a:r>
              <a:rPr lang="en-US" sz="2000" dirty="0" err="1"/>
              <a:t>regula</a:t>
            </a:r>
            <a:r>
              <a:rPr lang="en-US" sz="2000" dirty="0"/>
              <a:t>, in </a:t>
            </a:r>
            <a:r>
              <a:rPr lang="en-US" sz="2000" dirty="0" err="1"/>
              <a:t>expresii</a:t>
            </a:r>
            <a:r>
              <a:rPr lang="en-US" sz="2000" dirty="0"/>
              <a:t> </a:t>
            </a:r>
            <a:r>
              <a:rPr lang="en-US" sz="2000" dirty="0" err="1"/>
              <a:t>precum</a:t>
            </a:r>
            <a:r>
              <a:rPr lang="en-US" sz="2000" dirty="0"/>
              <a:t> “program ERP”, “</a:t>
            </a:r>
            <a:r>
              <a:rPr lang="en-US" sz="2000" dirty="0" err="1"/>
              <a:t>aplicatie</a:t>
            </a:r>
            <a:r>
              <a:rPr lang="en-US" sz="2000" dirty="0"/>
              <a:t> ERP”, “</a:t>
            </a:r>
            <a:r>
              <a:rPr lang="en-US" sz="2000" dirty="0" err="1"/>
              <a:t>sistem</a:t>
            </a:r>
            <a:r>
              <a:rPr lang="en-US" sz="2000" dirty="0"/>
              <a:t> ERP” </a:t>
            </a:r>
            <a:r>
              <a:rPr lang="en-US" sz="2000" dirty="0" err="1"/>
              <a:t>sau</a:t>
            </a:r>
            <a:r>
              <a:rPr lang="en-US" sz="2000" dirty="0"/>
              <a:t> “</a:t>
            </a:r>
            <a:r>
              <a:rPr lang="en-US" sz="2000" dirty="0" err="1"/>
              <a:t>solutie</a:t>
            </a:r>
            <a:r>
              <a:rPr lang="en-US" sz="2000" dirty="0"/>
              <a:t> ERP”</a:t>
            </a:r>
          </a:p>
        </p:txBody>
      </p:sp>
      <p:sp>
        <p:nvSpPr>
          <p:cNvPr id="10" name="Rectangle 9"/>
          <p:cNvSpPr/>
          <p:nvPr/>
        </p:nvSpPr>
        <p:spPr>
          <a:xfrm>
            <a:off x="381000" y="4724400"/>
            <a:ext cx="8305800" cy="1631216"/>
          </a:xfrm>
          <a:prstGeom prst="rect">
            <a:avLst/>
          </a:prstGeom>
        </p:spPr>
        <p:txBody>
          <a:bodyPr wrap="square">
            <a:spAutoFit/>
          </a:bodyPr>
          <a:lstStyle/>
          <a:p>
            <a:r>
              <a:rPr lang="en-US" sz="2000" dirty="0" smtClean="0"/>
              <a:t>Un</a:t>
            </a:r>
            <a:r>
              <a:rPr lang="en-US" sz="2000" dirty="0"/>
              <a:t> </a:t>
            </a:r>
            <a:r>
              <a:rPr lang="en-US" sz="2000" dirty="0">
                <a:hlinkClick r:id="rId2"/>
              </a:rPr>
              <a:t>soft ERP</a:t>
            </a:r>
            <a:r>
              <a:rPr lang="en-US" sz="2000" dirty="0"/>
              <a:t> </a:t>
            </a:r>
            <a:r>
              <a:rPr lang="en-US" sz="2000" dirty="0" err="1"/>
              <a:t>este</a:t>
            </a:r>
            <a:r>
              <a:rPr lang="en-US" sz="2000" dirty="0"/>
              <a:t> un </a:t>
            </a:r>
            <a:r>
              <a:rPr lang="en-US" sz="2000" dirty="0" err="1"/>
              <a:t>sistem</a:t>
            </a:r>
            <a:r>
              <a:rPr lang="en-US" sz="2000" dirty="0"/>
              <a:t> </a:t>
            </a:r>
            <a:r>
              <a:rPr lang="en-US" sz="2000" dirty="0" err="1"/>
              <a:t>informatic</a:t>
            </a:r>
            <a:r>
              <a:rPr lang="en-US" sz="2000" dirty="0"/>
              <a:t> </a:t>
            </a:r>
            <a:r>
              <a:rPr lang="en-US" sz="2000" dirty="0" err="1"/>
              <a:t>utilizat</a:t>
            </a:r>
            <a:r>
              <a:rPr lang="en-US" sz="2000" dirty="0"/>
              <a:t> de </a:t>
            </a:r>
            <a:r>
              <a:rPr lang="en-US" sz="2000" dirty="0" err="1"/>
              <a:t>catre</a:t>
            </a:r>
            <a:r>
              <a:rPr lang="en-US" sz="2000" dirty="0"/>
              <a:t> </a:t>
            </a:r>
            <a:r>
              <a:rPr lang="en-US" sz="2000" dirty="0" err="1"/>
              <a:t>companii</a:t>
            </a:r>
            <a:r>
              <a:rPr lang="en-US" sz="2000" dirty="0"/>
              <a:t> </a:t>
            </a:r>
            <a:r>
              <a:rPr lang="en-US" sz="2000" dirty="0" err="1"/>
              <a:t>pentru</a:t>
            </a:r>
            <a:r>
              <a:rPr lang="en-US" sz="2000" dirty="0"/>
              <a:t> </a:t>
            </a:r>
            <a:r>
              <a:rPr lang="en-US" sz="2000" dirty="0" err="1"/>
              <a:t>gestionarea</a:t>
            </a:r>
            <a:r>
              <a:rPr lang="en-US" sz="2000" dirty="0"/>
              <a:t> </a:t>
            </a:r>
            <a:r>
              <a:rPr lang="en-US" sz="2000" dirty="0" err="1"/>
              <a:t>resurselor</a:t>
            </a:r>
            <a:r>
              <a:rPr lang="en-US" sz="2000" dirty="0"/>
              <a:t>. Un </a:t>
            </a:r>
            <a:r>
              <a:rPr lang="en-US" sz="2000" dirty="0" err="1"/>
              <a:t>astfel</a:t>
            </a:r>
            <a:r>
              <a:rPr lang="en-US" sz="2000" dirty="0"/>
              <a:t> de soft </a:t>
            </a:r>
            <a:r>
              <a:rPr lang="en-US" sz="2000" dirty="0" err="1"/>
              <a:t>permite</a:t>
            </a:r>
            <a:r>
              <a:rPr lang="en-US" sz="2000" dirty="0"/>
              <a:t> </a:t>
            </a:r>
            <a:r>
              <a:rPr lang="en-US" sz="2000" b="1" dirty="0" err="1"/>
              <a:t>managementul</a:t>
            </a:r>
            <a:r>
              <a:rPr lang="en-US" sz="2000" b="1" dirty="0"/>
              <a:t> </a:t>
            </a:r>
            <a:r>
              <a:rPr lang="en-US" sz="2000" b="1" dirty="0" err="1"/>
              <a:t>integrat</a:t>
            </a:r>
            <a:r>
              <a:rPr lang="en-US" sz="2000" b="1" dirty="0"/>
              <a:t> al </a:t>
            </a:r>
            <a:r>
              <a:rPr lang="en-US" sz="2000" b="1" dirty="0" err="1"/>
              <a:t>proceselor</a:t>
            </a:r>
            <a:r>
              <a:rPr lang="en-US" sz="2000" b="1" dirty="0"/>
              <a:t> </a:t>
            </a:r>
            <a:r>
              <a:rPr lang="en-US" sz="2000" b="1" dirty="0" err="1"/>
              <a:t>si</a:t>
            </a:r>
            <a:r>
              <a:rPr lang="en-US" sz="2000" b="1" dirty="0"/>
              <a:t> </a:t>
            </a:r>
            <a:r>
              <a:rPr lang="en-US" sz="2000" b="1" dirty="0" err="1"/>
              <a:t>operatiunilor</a:t>
            </a:r>
            <a:r>
              <a:rPr lang="en-US" sz="2000" dirty="0"/>
              <a:t> din </a:t>
            </a:r>
            <a:r>
              <a:rPr lang="en-US" sz="2000" dirty="0" err="1"/>
              <a:t>diferite</a:t>
            </a:r>
            <a:r>
              <a:rPr lang="en-US" sz="2000" dirty="0"/>
              <a:t> zone de business: </a:t>
            </a:r>
            <a:r>
              <a:rPr lang="en-US" sz="2000" b="1" i="1" dirty="0" err="1">
                <a:solidFill>
                  <a:srgbClr val="FF0000"/>
                </a:solidFill>
              </a:rPr>
              <a:t>achizitii</a:t>
            </a:r>
            <a:r>
              <a:rPr lang="en-US" sz="2000" b="1" i="1" dirty="0">
                <a:solidFill>
                  <a:srgbClr val="FF0000"/>
                </a:solidFill>
              </a:rPr>
              <a:t>, </a:t>
            </a:r>
            <a:r>
              <a:rPr lang="en-US" sz="2000" b="1" i="1" dirty="0" err="1">
                <a:solidFill>
                  <a:srgbClr val="FF0000"/>
                </a:solidFill>
              </a:rPr>
              <a:t>vanzari</a:t>
            </a:r>
            <a:r>
              <a:rPr lang="en-US" sz="2000" b="1" i="1" dirty="0">
                <a:solidFill>
                  <a:srgbClr val="FF0000"/>
                </a:solidFill>
              </a:rPr>
              <a:t>, </a:t>
            </a:r>
            <a:r>
              <a:rPr lang="en-US" sz="2000" b="1" i="1" dirty="0" err="1">
                <a:solidFill>
                  <a:srgbClr val="FF0000"/>
                </a:solidFill>
              </a:rPr>
              <a:t>contabilitate</a:t>
            </a:r>
            <a:r>
              <a:rPr lang="en-US" sz="2000" b="1" i="1" dirty="0">
                <a:solidFill>
                  <a:srgbClr val="FF0000"/>
                </a:solidFill>
              </a:rPr>
              <a:t>, </a:t>
            </a:r>
            <a:r>
              <a:rPr lang="en-US" sz="2000" b="1" i="1" dirty="0" err="1">
                <a:solidFill>
                  <a:srgbClr val="FF0000"/>
                </a:solidFill>
              </a:rPr>
              <a:t>productie</a:t>
            </a:r>
            <a:r>
              <a:rPr lang="en-US" sz="2000" b="1" i="1" dirty="0">
                <a:solidFill>
                  <a:srgbClr val="FF0000"/>
                </a:solidFill>
              </a:rPr>
              <a:t>, </a:t>
            </a:r>
            <a:r>
              <a:rPr lang="en-US" sz="2000" b="1" i="1" dirty="0" err="1">
                <a:solidFill>
                  <a:srgbClr val="FF0000"/>
                </a:solidFill>
              </a:rPr>
              <a:t>managementul</a:t>
            </a:r>
            <a:r>
              <a:rPr lang="en-US" sz="2000" b="1" i="1" dirty="0">
                <a:solidFill>
                  <a:srgbClr val="FF0000"/>
                </a:solidFill>
              </a:rPr>
              <a:t> </a:t>
            </a:r>
            <a:r>
              <a:rPr lang="en-US" sz="2000" b="1" i="1" dirty="0" err="1">
                <a:solidFill>
                  <a:srgbClr val="FF0000"/>
                </a:solidFill>
              </a:rPr>
              <a:t>relatiilor</a:t>
            </a:r>
            <a:r>
              <a:rPr lang="en-US" sz="2000" b="1" i="1" dirty="0">
                <a:solidFill>
                  <a:srgbClr val="FF0000"/>
                </a:solidFill>
              </a:rPr>
              <a:t> cu </a:t>
            </a:r>
            <a:r>
              <a:rPr lang="en-US" sz="2000" b="1" i="1" dirty="0" err="1">
                <a:solidFill>
                  <a:srgbClr val="FF0000"/>
                </a:solidFill>
              </a:rPr>
              <a:t>clientii</a:t>
            </a:r>
            <a:r>
              <a:rPr lang="en-US" sz="2000" b="1" i="1" dirty="0">
                <a:solidFill>
                  <a:srgbClr val="FF0000"/>
                </a:solidFill>
              </a:rPr>
              <a:t>, management </a:t>
            </a:r>
            <a:r>
              <a:rPr lang="en-US" sz="2000" b="1" i="1" dirty="0" err="1">
                <a:solidFill>
                  <a:srgbClr val="FF0000"/>
                </a:solidFill>
              </a:rPr>
              <a:t>proiecte</a:t>
            </a:r>
            <a:r>
              <a:rPr lang="en-US" sz="2000" b="1" i="1" dirty="0">
                <a:solidFill>
                  <a:srgbClr val="FF0000"/>
                </a:solidFill>
              </a:rPr>
              <a:t> </a:t>
            </a:r>
            <a:r>
              <a:rPr lang="en-US" sz="2000" b="1" i="1" dirty="0" err="1">
                <a:solidFill>
                  <a:srgbClr val="FF0000"/>
                </a:solidFill>
              </a:rPr>
              <a:t>si</a:t>
            </a:r>
            <a:r>
              <a:rPr lang="en-US" sz="2000" b="1" i="1" dirty="0">
                <a:solidFill>
                  <a:srgbClr val="FF0000"/>
                </a:solidFill>
              </a:rPr>
              <a:t> </a:t>
            </a:r>
            <a:r>
              <a:rPr lang="en-US" sz="2000" b="1" i="1" dirty="0" err="1">
                <a:solidFill>
                  <a:srgbClr val="FF0000"/>
                </a:solidFill>
              </a:rPr>
              <a:t>alte</a:t>
            </a:r>
            <a:r>
              <a:rPr lang="en-US" sz="2000" b="1" i="1" dirty="0">
                <a:solidFill>
                  <a:srgbClr val="FF0000"/>
                </a:solidFill>
              </a:rPr>
              <a:t> </a:t>
            </a:r>
            <a:r>
              <a:rPr lang="en-US" sz="2000" b="1" i="1" dirty="0" err="1">
                <a:solidFill>
                  <a:srgbClr val="FF0000"/>
                </a:solidFill>
              </a:rPr>
              <a:t>activitati</a:t>
            </a:r>
            <a:r>
              <a:rPr lang="en-US" sz="2000" b="1" i="1" dirty="0">
                <a:solidFill>
                  <a:srgbClr val="FF0000"/>
                </a:solidFill>
              </a:rPr>
              <a:t> </a:t>
            </a:r>
            <a:r>
              <a:rPr lang="en-US" sz="2000" b="1" i="1" dirty="0" err="1">
                <a:solidFill>
                  <a:srgbClr val="FF0000"/>
                </a:solidFill>
              </a:rPr>
              <a:t>ce</a:t>
            </a:r>
            <a:r>
              <a:rPr lang="en-US" sz="2000" b="1" i="1" dirty="0">
                <a:solidFill>
                  <a:srgbClr val="FF0000"/>
                </a:solidFill>
              </a:rPr>
              <a:t> </a:t>
            </a:r>
            <a:r>
              <a:rPr lang="en-US" sz="2000" b="1" i="1" dirty="0" err="1">
                <a:solidFill>
                  <a:srgbClr val="FF0000"/>
                </a:solidFill>
              </a:rPr>
              <a:t>privesc</a:t>
            </a:r>
            <a:r>
              <a:rPr lang="en-US" sz="2000" b="1" i="1" dirty="0">
                <a:solidFill>
                  <a:srgbClr val="FF0000"/>
                </a:solidFill>
              </a:rPr>
              <a:t> </a:t>
            </a:r>
            <a:r>
              <a:rPr lang="en-US" sz="2000" b="1" i="1" dirty="0" err="1">
                <a:solidFill>
                  <a:srgbClr val="FF0000"/>
                </a:solidFill>
              </a:rPr>
              <a:t>lantul</a:t>
            </a:r>
            <a:r>
              <a:rPr lang="en-US" sz="2000" b="1" i="1" dirty="0">
                <a:solidFill>
                  <a:srgbClr val="FF0000"/>
                </a:solidFill>
              </a:rPr>
              <a:t> logistic.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8600" y="1219200"/>
            <a:ext cx="8610600" cy="201295"/>
            <a:chOff x="228600" y="2889504"/>
            <a:chExt cx="8610600" cy="201295"/>
          </a:xfrm>
        </p:grpSpPr>
        <p:sp>
          <p:nvSpPr>
            <p:cNvPr id="3" name="object 3"/>
            <p:cNvSpPr/>
            <p:nvPr/>
          </p:nvSpPr>
          <p:spPr>
            <a:xfrm>
              <a:off x="228600" y="2889504"/>
              <a:ext cx="2870200" cy="201295"/>
            </a:xfrm>
            <a:custGeom>
              <a:avLst/>
              <a:gdLst/>
              <a:ahLst/>
              <a:cxnLst/>
              <a:rect l="l" t="t" r="r" b="b"/>
              <a:pathLst>
                <a:path w="2870200" h="201294">
                  <a:moveTo>
                    <a:pt x="2869692" y="0"/>
                  </a:moveTo>
                  <a:lnTo>
                    <a:pt x="0" y="0"/>
                  </a:lnTo>
                  <a:lnTo>
                    <a:pt x="0" y="201167"/>
                  </a:lnTo>
                  <a:lnTo>
                    <a:pt x="2869692" y="201167"/>
                  </a:lnTo>
                  <a:lnTo>
                    <a:pt x="2869692" y="0"/>
                  </a:lnTo>
                  <a:close/>
                </a:path>
              </a:pathLst>
            </a:custGeom>
            <a:solidFill>
              <a:srgbClr val="666600"/>
            </a:solidFill>
          </p:spPr>
          <p:txBody>
            <a:bodyPr wrap="square" lIns="0" tIns="0" rIns="0" bIns="0" rtlCol="0"/>
            <a:lstStyle/>
            <a:p>
              <a:endParaRPr/>
            </a:p>
          </p:txBody>
        </p:sp>
        <p:sp>
          <p:nvSpPr>
            <p:cNvPr id="4" name="object 4"/>
            <p:cNvSpPr/>
            <p:nvPr/>
          </p:nvSpPr>
          <p:spPr>
            <a:xfrm>
              <a:off x="3098292" y="2889504"/>
              <a:ext cx="2871470" cy="201295"/>
            </a:xfrm>
            <a:custGeom>
              <a:avLst/>
              <a:gdLst/>
              <a:ahLst/>
              <a:cxnLst/>
              <a:rect l="l" t="t" r="r" b="b"/>
              <a:pathLst>
                <a:path w="2871470" h="201294">
                  <a:moveTo>
                    <a:pt x="2871216" y="0"/>
                  </a:moveTo>
                  <a:lnTo>
                    <a:pt x="0" y="0"/>
                  </a:lnTo>
                  <a:lnTo>
                    <a:pt x="0" y="201167"/>
                  </a:lnTo>
                  <a:lnTo>
                    <a:pt x="2871216" y="201167"/>
                  </a:lnTo>
                  <a:lnTo>
                    <a:pt x="2871216" y="0"/>
                  </a:lnTo>
                  <a:close/>
                </a:path>
              </a:pathLst>
            </a:custGeom>
            <a:solidFill>
              <a:srgbClr val="99CC00"/>
            </a:solidFill>
          </p:spPr>
          <p:txBody>
            <a:bodyPr wrap="square" lIns="0" tIns="0" rIns="0" bIns="0" rtlCol="0"/>
            <a:lstStyle/>
            <a:p>
              <a:endParaRPr/>
            </a:p>
          </p:txBody>
        </p:sp>
        <p:sp>
          <p:nvSpPr>
            <p:cNvPr id="5" name="object 5"/>
            <p:cNvSpPr/>
            <p:nvPr/>
          </p:nvSpPr>
          <p:spPr>
            <a:xfrm>
              <a:off x="5969508" y="2889504"/>
              <a:ext cx="2870200" cy="201295"/>
            </a:xfrm>
            <a:custGeom>
              <a:avLst/>
              <a:gdLst/>
              <a:ahLst/>
              <a:cxnLst/>
              <a:rect l="l" t="t" r="r" b="b"/>
              <a:pathLst>
                <a:path w="2870200" h="201294">
                  <a:moveTo>
                    <a:pt x="2869691" y="0"/>
                  </a:moveTo>
                  <a:lnTo>
                    <a:pt x="0" y="0"/>
                  </a:lnTo>
                  <a:lnTo>
                    <a:pt x="0" y="201167"/>
                  </a:lnTo>
                  <a:lnTo>
                    <a:pt x="2869691" y="201167"/>
                  </a:lnTo>
                  <a:lnTo>
                    <a:pt x="2869691" y="0"/>
                  </a:lnTo>
                  <a:close/>
                </a:path>
              </a:pathLst>
            </a:custGeom>
            <a:solidFill>
              <a:srgbClr val="999900"/>
            </a:solidFill>
          </p:spPr>
          <p:txBody>
            <a:bodyPr wrap="square" lIns="0" tIns="0" rIns="0" bIns="0" rtlCol="0"/>
            <a:lstStyle/>
            <a:p>
              <a:endParaRPr/>
            </a:p>
          </p:txBody>
        </p:sp>
      </p:grpSp>
      <p:sp>
        <p:nvSpPr>
          <p:cNvPr id="6" name="object 6"/>
          <p:cNvSpPr txBox="1">
            <a:spLocks noGrp="1"/>
          </p:cNvSpPr>
          <p:nvPr>
            <p:ph type="title"/>
          </p:nvPr>
        </p:nvSpPr>
        <p:spPr>
          <a:xfrm>
            <a:off x="1371600" y="228600"/>
            <a:ext cx="6327140" cy="909319"/>
          </a:xfrm>
          <a:prstGeom prst="rect">
            <a:avLst/>
          </a:prstGeom>
        </p:spPr>
        <p:txBody>
          <a:bodyPr vert="horz" wrap="square" lIns="0" tIns="12065" rIns="0" bIns="0" rtlCol="0">
            <a:spAutoFit/>
          </a:bodyPr>
          <a:lstStyle/>
          <a:p>
            <a:pPr marL="12700">
              <a:lnSpc>
                <a:spcPct val="100000"/>
              </a:lnSpc>
              <a:spcBef>
                <a:spcPts val="95"/>
              </a:spcBef>
            </a:pPr>
            <a:r>
              <a:rPr sz="5800" b="1" spc="-65" dirty="0">
                <a:solidFill>
                  <a:srgbClr val="FF0000"/>
                </a:solidFill>
                <a:latin typeface="Times New Roman"/>
                <a:cs typeface="Times New Roman"/>
              </a:rPr>
              <a:t>2. </a:t>
            </a:r>
            <a:r>
              <a:rPr sz="5800" b="1" spc="-100" dirty="0">
                <a:solidFill>
                  <a:srgbClr val="FF0000"/>
                </a:solidFill>
                <a:latin typeface="Times New Roman"/>
                <a:cs typeface="Times New Roman"/>
              </a:rPr>
              <a:t>Integrarea</a:t>
            </a:r>
            <a:r>
              <a:rPr sz="5800" b="1" spc="40" dirty="0">
                <a:solidFill>
                  <a:srgbClr val="FF0000"/>
                </a:solidFill>
                <a:latin typeface="Times New Roman"/>
                <a:cs typeface="Times New Roman"/>
              </a:rPr>
              <a:t> </a:t>
            </a:r>
            <a:r>
              <a:rPr sz="5800" b="1" spc="-105" dirty="0">
                <a:solidFill>
                  <a:srgbClr val="FF0000"/>
                </a:solidFill>
                <a:latin typeface="Times New Roman"/>
                <a:cs typeface="Times New Roman"/>
              </a:rPr>
              <a:t>datelor</a:t>
            </a:r>
            <a:endParaRPr sz="5800" dirty="0">
              <a:solidFill>
                <a:srgbClr val="FF0000"/>
              </a:solidFill>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17</a:t>
            </a:fld>
            <a:endParaRPr spc="-5" dirty="0"/>
          </a:p>
        </p:txBody>
      </p:sp>
      <p:sp>
        <p:nvSpPr>
          <p:cNvPr id="7" name="object 7"/>
          <p:cNvSpPr txBox="1"/>
          <p:nvPr/>
        </p:nvSpPr>
        <p:spPr>
          <a:xfrm>
            <a:off x="1905000" y="1524000"/>
            <a:ext cx="5490210" cy="455253"/>
          </a:xfrm>
          <a:prstGeom prst="rect">
            <a:avLst/>
          </a:prstGeom>
        </p:spPr>
        <p:txBody>
          <a:bodyPr vert="horz" wrap="square" lIns="0" tIns="85090" rIns="0" bIns="0" rtlCol="0">
            <a:spAutoFit/>
          </a:bodyPr>
          <a:lstStyle/>
          <a:p>
            <a:pPr marL="184785" indent="-172720">
              <a:lnSpc>
                <a:spcPct val="100000"/>
              </a:lnSpc>
              <a:spcBef>
                <a:spcPts val="670"/>
              </a:spcBef>
              <a:buClr>
                <a:srgbClr val="999900"/>
              </a:buClr>
              <a:buSzPct val="70833"/>
              <a:buFont typeface="Wingdings"/>
              <a:buChar char=""/>
              <a:tabLst>
                <a:tab pos="185420" algn="l"/>
              </a:tabLst>
            </a:pPr>
            <a:r>
              <a:rPr lang="ro-MO" sz="2400" b="1" spc="-5" dirty="0" smtClean="0">
                <a:latin typeface="Verdana"/>
                <a:cs typeface="Verdana"/>
              </a:rPr>
              <a:t> CE ESTE </a:t>
            </a:r>
            <a:r>
              <a:rPr sz="2400" b="1" spc="-5" dirty="0" smtClean="0">
                <a:solidFill>
                  <a:srgbClr val="0000FF"/>
                </a:solidFill>
                <a:latin typeface="Verdana"/>
                <a:cs typeface="Verdana"/>
              </a:rPr>
              <a:t>SAP</a:t>
            </a:r>
            <a:endParaRPr sz="2400" b="1" dirty="0">
              <a:solidFill>
                <a:srgbClr val="0000FF"/>
              </a:solidFill>
              <a:latin typeface="Verdana"/>
              <a:cs typeface="Verdana"/>
            </a:endParaRPr>
          </a:p>
        </p:txBody>
      </p:sp>
      <p:sp>
        <p:nvSpPr>
          <p:cNvPr id="12" name="Rectangle 11"/>
          <p:cNvSpPr/>
          <p:nvPr/>
        </p:nvSpPr>
        <p:spPr>
          <a:xfrm>
            <a:off x="381000" y="2133600"/>
            <a:ext cx="8458200" cy="4524315"/>
          </a:xfrm>
          <a:prstGeom prst="rect">
            <a:avLst/>
          </a:prstGeom>
        </p:spPr>
        <p:txBody>
          <a:bodyPr wrap="square">
            <a:spAutoFit/>
          </a:bodyPr>
          <a:lstStyle/>
          <a:p>
            <a:pPr algn="just"/>
            <a:r>
              <a:rPr lang="vi-VN" sz="2400" b="1" dirty="0">
                <a:solidFill>
                  <a:srgbClr val="0000FF"/>
                </a:solidFill>
              </a:rPr>
              <a:t>SAP</a:t>
            </a:r>
            <a:r>
              <a:rPr lang="vi-VN" sz="2400" dirty="0"/>
              <a:t> vine de la </a:t>
            </a:r>
            <a:r>
              <a:rPr lang="vi-VN" sz="2400" b="1" dirty="0">
                <a:solidFill>
                  <a:srgbClr val="FF0000"/>
                </a:solidFill>
              </a:rPr>
              <a:t>System Applications and Products</a:t>
            </a:r>
            <a:r>
              <a:rPr lang="vi-VN" sz="2400" dirty="0"/>
              <a:t>, si se imparte in module individuale care realizeaza diferite sarcini informatice in cadrul unei companii. Compania care a dezvoltat acest sistem informatic isi are radacinile in </a:t>
            </a:r>
            <a:r>
              <a:rPr lang="vi-VN" sz="2400" b="1" i="1" dirty="0"/>
              <a:t>Germania la Walldorf si a fost fondata in 1972 de 4 fosti angajati ai companiei IBM</a:t>
            </a:r>
            <a:r>
              <a:rPr lang="vi-VN" sz="2400" b="1" i="1" dirty="0" smtClean="0"/>
              <a:t>.</a:t>
            </a:r>
            <a:endParaRPr lang="ro-MO" sz="2400" b="1" i="1" dirty="0" smtClean="0"/>
          </a:p>
          <a:p>
            <a:pPr algn="just"/>
            <a:r>
              <a:rPr lang="ro-MO" sz="2400" dirty="0"/>
              <a:t>Î</a:t>
            </a:r>
            <a:r>
              <a:rPr lang="vi-VN" sz="2400" dirty="0" smtClean="0"/>
              <a:t>n </a:t>
            </a:r>
            <a:r>
              <a:rPr lang="vi-VN" sz="2400" dirty="0"/>
              <a:t>acest moment SAP detine cea mai mare parte a pietei de aplicatii business fiind utilizat in peste 76.ooo de companii internationale si are în prezent reprezentanţe de vânzări şi unităţi de producţie în peste 120 de ţări fiind listată la mai multe burse, inclusiv Bursa din Frankfurt şi NYSE cu simbolul "SAP".</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8600" y="838200"/>
            <a:ext cx="8610600" cy="201295"/>
            <a:chOff x="228600" y="2889504"/>
            <a:chExt cx="8610600" cy="201295"/>
          </a:xfrm>
        </p:grpSpPr>
        <p:sp>
          <p:nvSpPr>
            <p:cNvPr id="3" name="object 3"/>
            <p:cNvSpPr/>
            <p:nvPr/>
          </p:nvSpPr>
          <p:spPr>
            <a:xfrm>
              <a:off x="228600" y="2889504"/>
              <a:ext cx="2870200" cy="201295"/>
            </a:xfrm>
            <a:custGeom>
              <a:avLst/>
              <a:gdLst/>
              <a:ahLst/>
              <a:cxnLst/>
              <a:rect l="l" t="t" r="r" b="b"/>
              <a:pathLst>
                <a:path w="2870200" h="201294">
                  <a:moveTo>
                    <a:pt x="2869692" y="0"/>
                  </a:moveTo>
                  <a:lnTo>
                    <a:pt x="0" y="0"/>
                  </a:lnTo>
                  <a:lnTo>
                    <a:pt x="0" y="201167"/>
                  </a:lnTo>
                  <a:lnTo>
                    <a:pt x="2869692" y="201167"/>
                  </a:lnTo>
                  <a:lnTo>
                    <a:pt x="2869692" y="0"/>
                  </a:lnTo>
                  <a:close/>
                </a:path>
              </a:pathLst>
            </a:custGeom>
            <a:solidFill>
              <a:srgbClr val="666600"/>
            </a:solidFill>
          </p:spPr>
          <p:txBody>
            <a:bodyPr wrap="square" lIns="0" tIns="0" rIns="0" bIns="0" rtlCol="0"/>
            <a:lstStyle/>
            <a:p>
              <a:endParaRPr/>
            </a:p>
          </p:txBody>
        </p:sp>
        <p:sp>
          <p:nvSpPr>
            <p:cNvPr id="4" name="object 4"/>
            <p:cNvSpPr/>
            <p:nvPr/>
          </p:nvSpPr>
          <p:spPr>
            <a:xfrm>
              <a:off x="3098292" y="2889504"/>
              <a:ext cx="2871470" cy="201295"/>
            </a:xfrm>
            <a:custGeom>
              <a:avLst/>
              <a:gdLst/>
              <a:ahLst/>
              <a:cxnLst/>
              <a:rect l="l" t="t" r="r" b="b"/>
              <a:pathLst>
                <a:path w="2871470" h="201294">
                  <a:moveTo>
                    <a:pt x="2871216" y="0"/>
                  </a:moveTo>
                  <a:lnTo>
                    <a:pt x="0" y="0"/>
                  </a:lnTo>
                  <a:lnTo>
                    <a:pt x="0" y="201167"/>
                  </a:lnTo>
                  <a:lnTo>
                    <a:pt x="2871216" y="201167"/>
                  </a:lnTo>
                  <a:lnTo>
                    <a:pt x="2871216" y="0"/>
                  </a:lnTo>
                  <a:close/>
                </a:path>
              </a:pathLst>
            </a:custGeom>
            <a:solidFill>
              <a:srgbClr val="99CC00"/>
            </a:solidFill>
          </p:spPr>
          <p:txBody>
            <a:bodyPr wrap="square" lIns="0" tIns="0" rIns="0" bIns="0" rtlCol="0"/>
            <a:lstStyle/>
            <a:p>
              <a:endParaRPr/>
            </a:p>
          </p:txBody>
        </p:sp>
        <p:sp>
          <p:nvSpPr>
            <p:cNvPr id="5" name="object 5"/>
            <p:cNvSpPr/>
            <p:nvPr/>
          </p:nvSpPr>
          <p:spPr>
            <a:xfrm>
              <a:off x="5969508" y="2889504"/>
              <a:ext cx="2870200" cy="201295"/>
            </a:xfrm>
            <a:custGeom>
              <a:avLst/>
              <a:gdLst/>
              <a:ahLst/>
              <a:cxnLst/>
              <a:rect l="l" t="t" r="r" b="b"/>
              <a:pathLst>
                <a:path w="2870200" h="201294">
                  <a:moveTo>
                    <a:pt x="2869691" y="0"/>
                  </a:moveTo>
                  <a:lnTo>
                    <a:pt x="0" y="0"/>
                  </a:lnTo>
                  <a:lnTo>
                    <a:pt x="0" y="201167"/>
                  </a:lnTo>
                  <a:lnTo>
                    <a:pt x="2869691" y="201167"/>
                  </a:lnTo>
                  <a:lnTo>
                    <a:pt x="2869691" y="0"/>
                  </a:lnTo>
                  <a:close/>
                </a:path>
              </a:pathLst>
            </a:custGeom>
            <a:solidFill>
              <a:srgbClr val="999900"/>
            </a:solidFill>
          </p:spPr>
          <p:txBody>
            <a:bodyPr wrap="square" lIns="0" tIns="0" rIns="0" bIns="0" rtlCol="0"/>
            <a:lstStyle/>
            <a:p>
              <a:endParaRPr/>
            </a:p>
          </p:txBody>
        </p:sp>
      </p:grpSp>
      <p:sp>
        <p:nvSpPr>
          <p:cNvPr id="6" name="object 6"/>
          <p:cNvSpPr txBox="1">
            <a:spLocks noGrp="1"/>
          </p:cNvSpPr>
          <p:nvPr>
            <p:ph type="title"/>
          </p:nvPr>
        </p:nvSpPr>
        <p:spPr>
          <a:xfrm>
            <a:off x="1371600" y="0"/>
            <a:ext cx="6327140" cy="909319"/>
          </a:xfrm>
          <a:prstGeom prst="rect">
            <a:avLst/>
          </a:prstGeom>
        </p:spPr>
        <p:txBody>
          <a:bodyPr vert="horz" wrap="square" lIns="0" tIns="12065" rIns="0" bIns="0" rtlCol="0">
            <a:spAutoFit/>
          </a:bodyPr>
          <a:lstStyle/>
          <a:p>
            <a:pPr marL="12700">
              <a:lnSpc>
                <a:spcPct val="100000"/>
              </a:lnSpc>
              <a:spcBef>
                <a:spcPts val="95"/>
              </a:spcBef>
            </a:pPr>
            <a:r>
              <a:rPr sz="5800" b="1" spc="-65" dirty="0">
                <a:solidFill>
                  <a:srgbClr val="FF0000"/>
                </a:solidFill>
                <a:latin typeface="Times New Roman"/>
                <a:cs typeface="Times New Roman"/>
              </a:rPr>
              <a:t>2. </a:t>
            </a:r>
            <a:r>
              <a:rPr sz="5800" b="1" spc="-100" dirty="0">
                <a:solidFill>
                  <a:srgbClr val="FF0000"/>
                </a:solidFill>
                <a:latin typeface="Times New Roman"/>
                <a:cs typeface="Times New Roman"/>
              </a:rPr>
              <a:t>Integrarea</a:t>
            </a:r>
            <a:r>
              <a:rPr sz="5800" b="1" spc="40" dirty="0">
                <a:solidFill>
                  <a:srgbClr val="FF0000"/>
                </a:solidFill>
                <a:latin typeface="Times New Roman"/>
                <a:cs typeface="Times New Roman"/>
              </a:rPr>
              <a:t> </a:t>
            </a:r>
            <a:r>
              <a:rPr sz="5800" b="1" spc="-105" dirty="0">
                <a:solidFill>
                  <a:srgbClr val="FF0000"/>
                </a:solidFill>
                <a:latin typeface="Times New Roman"/>
                <a:cs typeface="Times New Roman"/>
              </a:rPr>
              <a:t>datelor</a:t>
            </a:r>
            <a:endParaRPr sz="5800" dirty="0">
              <a:solidFill>
                <a:srgbClr val="FF0000"/>
              </a:solidFill>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18</a:t>
            </a:fld>
            <a:endParaRPr spc="-5" dirty="0"/>
          </a:p>
        </p:txBody>
      </p:sp>
      <p:pic>
        <p:nvPicPr>
          <p:cNvPr id="1026" name="Picture 2"/>
          <p:cNvPicPr>
            <a:picLocks noChangeAspect="1" noChangeArrowheads="1"/>
          </p:cNvPicPr>
          <p:nvPr/>
        </p:nvPicPr>
        <p:blipFill>
          <a:blip r:embed="rId2" cstate="print"/>
          <a:srcRect l="8125" t="34444" r="10625" b="10000"/>
          <a:stretch>
            <a:fillRect/>
          </a:stretch>
        </p:blipFill>
        <p:spPr bwMode="auto">
          <a:xfrm>
            <a:off x="533400" y="2895600"/>
            <a:ext cx="7848600" cy="3810000"/>
          </a:xfrm>
          <a:prstGeom prst="rect">
            <a:avLst/>
          </a:prstGeom>
          <a:noFill/>
          <a:ln w="9525">
            <a:solidFill>
              <a:schemeClr val="accent1"/>
            </a:solidFill>
            <a:miter lim="800000"/>
            <a:headEnd/>
            <a:tailEnd/>
          </a:ln>
        </p:spPr>
      </p:pic>
      <p:sp>
        <p:nvSpPr>
          <p:cNvPr id="10" name="Rectangle 9"/>
          <p:cNvSpPr/>
          <p:nvPr/>
        </p:nvSpPr>
        <p:spPr>
          <a:xfrm>
            <a:off x="228600" y="1143000"/>
            <a:ext cx="8763000" cy="1631216"/>
          </a:xfrm>
          <a:prstGeom prst="rect">
            <a:avLst/>
          </a:prstGeom>
        </p:spPr>
        <p:txBody>
          <a:bodyPr wrap="square">
            <a:spAutoFit/>
          </a:bodyPr>
          <a:lstStyle/>
          <a:p>
            <a:pPr algn="just"/>
            <a:r>
              <a:rPr lang="vi-VN" sz="2000" b="1" i="1" dirty="0">
                <a:solidFill>
                  <a:srgbClr val="0000FF"/>
                </a:solidFill>
              </a:rPr>
              <a:t>Sistemul SAP este considerat un ERP (Enterprise Resource Planning), </a:t>
            </a:r>
            <a:r>
              <a:rPr lang="vi-VN" sz="2000" dirty="0"/>
              <a:t>ceea ce înseamnă în limba noastră, un Enterprise Resource Planning System. </a:t>
            </a:r>
            <a:r>
              <a:rPr lang="vi-VN" sz="2000" b="1" i="1" dirty="0"/>
              <a:t>Cu toate acestea, sistemul SAP este mai mult decât atât</a:t>
            </a:r>
            <a:r>
              <a:rPr lang="vi-VN" sz="2000" dirty="0"/>
              <a:t>; combină diverse domenii în cadrul oricărei organizații, permițând acțiuni de interconectare pentru a gestiona eficient resursele, planurile și obiectivele.</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864860" cy="690574"/>
          </a:xfrm>
          <a:prstGeom prst="rect">
            <a:avLst/>
          </a:prstGeom>
        </p:spPr>
        <p:txBody>
          <a:bodyPr vert="horz" wrap="square" lIns="0" tIns="13335" rIns="0" bIns="0" rtlCol="0">
            <a:spAutoFit/>
          </a:bodyPr>
          <a:lstStyle/>
          <a:p>
            <a:pPr marL="12700">
              <a:lnSpc>
                <a:spcPct val="100000"/>
              </a:lnSpc>
              <a:spcBef>
                <a:spcPts val="105"/>
              </a:spcBef>
            </a:pPr>
            <a:r>
              <a:rPr sz="4400" b="1" spc="-165" dirty="0">
                <a:solidFill>
                  <a:srgbClr val="FF0000"/>
                </a:solidFill>
              </a:rPr>
              <a:t>Ce </a:t>
            </a:r>
            <a:r>
              <a:rPr sz="4400" b="1" spc="-280" dirty="0">
                <a:solidFill>
                  <a:srgbClr val="FF0000"/>
                </a:solidFill>
              </a:rPr>
              <a:t>este </a:t>
            </a:r>
            <a:r>
              <a:rPr sz="4400" b="1" spc="-365" dirty="0">
                <a:solidFill>
                  <a:srgbClr val="FF0000"/>
                </a:solidFill>
              </a:rPr>
              <a:t>un </a:t>
            </a:r>
            <a:r>
              <a:rPr sz="4400" b="1" spc="-315" dirty="0">
                <a:solidFill>
                  <a:srgbClr val="FF0000"/>
                </a:solidFill>
              </a:rPr>
              <a:t>sistem</a:t>
            </a:r>
            <a:r>
              <a:rPr sz="4400" b="1" spc="-595" dirty="0">
                <a:solidFill>
                  <a:srgbClr val="FF0000"/>
                </a:solidFill>
              </a:rPr>
              <a:t> </a:t>
            </a:r>
            <a:r>
              <a:rPr sz="4400" b="1" spc="-185" dirty="0">
                <a:solidFill>
                  <a:srgbClr val="FF0000"/>
                </a:solidFill>
              </a:rPr>
              <a:t>ERP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19</a:t>
            </a:fld>
            <a:endParaRPr spc="-5" dirty="0"/>
          </a:p>
        </p:txBody>
      </p:sp>
      <p:sp>
        <p:nvSpPr>
          <p:cNvPr id="3" name="object 3"/>
          <p:cNvSpPr txBox="1"/>
          <p:nvPr/>
        </p:nvSpPr>
        <p:spPr>
          <a:xfrm>
            <a:off x="535940" y="1632330"/>
            <a:ext cx="8303260" cy="5044971"/>
          </a:xfrm>
          <a:prstGeom prst="rect">
            <a:avLst/>
          </a:prstGeom>
        </p:spPr>
        <p:txBody>
          <a:bodyPr vert="horz" wrap="square" lIns="0" tIns="12700" rIns="0" bIns="0" rtlCol="0">
            <a:spAutoFit/>
          </a:bodyPr>
          <a:lstStyle/>
          <a:p>
            <a:pPr marL="355600" marR="272415" indent="-343535" algn="just">
              <a:lnSpc>
                <a:spcPct val="100000"/>
              </a:lnSpc>
              <a:spcBef>
                <a:spcPts val="100"/>
              </a:spcBef>
              <a:buClr>
                <a:srgbClr val="666600"/>
              </a:buClr>
              <a:buSzPct val="75000"/>
              <a:buFont typeface="Wingdings"/>
              <a:buChar char=""/>
              <a:tabLst>
                <a:tab pos="356235" algn="l"/>
              </a:tabLst>
            </a:pPr>
            <a:r>
              <a:rPr sz="2400" dirty="0">
                <a:latin typeface="Verdana"/>
                <a:cs typeface="Verdana"/>
              </a:rPr>
              <a:t>“un pachet </a:t>
            </a:r>
            <a:r>
              <a:rPr sz="2400" spc="-5" dirty="0">
                <a:latin typeface="Verdana"/>
                <a:cs typeface="Verdana"/>
              </a:rPr>
              <a:t>care promite </a:t>
            </a:r>
            <a:r>
              <a:rPr sz="2400" b="1" i="1" spc="-10" dirty="0">
                <a:solidFill>
                  <a:srgbClr val="0000FF"/>
                </a:solidFill>
                <a:latin typeface="Verdana"/>
                <a:cs typeface="Verdana"/>
              </a:rPr>
              <a:t>integrarea </a:t>
            </a:r>
            <a:r>
              <a:rPr sz="2400" b="1" i="1" spc="-5" dirty="0">
                <a:solidFill>
                  <a:srgbClr val="0000FF"/>
                </a:solidFill>
                <a:latin typeface="Verdana"/>
                <a:cs typeface="Verdana"/>
              </a:rPr>
              <a:t>completă </a:t>
            </a:r>
            <a:r>
              <a:rPr sz="2400" dirty="0">
                <a:latin typeface="Verdana"/>
                <a:cs typeface="Verdana"/>
              </a:rPr>
              <a:t>a  </a:t>
            </a:r>
            <a:r>
              <a:rPr sz="2400" spc="-5" dirty="0">
                <a:latin typeface="Verdana"/>
                <a:cs typeface="Verdana"/>
              </a:rPr>
              <a:t>tuturor informaţiilor din </a:t>
            </a:r>
            <a:r>
              <a:rPr sz="2400" dirty="0">
                <a:latin typeface="Verdana"/>
                <a:cs typeface="Verdana"/>
              </a:rPr>
              <a:t>cadrul unei </a:t>
            </a:r>
            <a:r>
              <a:rPr sz="2400" spc="-10" dirty="0">
                <a:latin typeface="Verdana"/>
                <a:cs typeface="Verdana"/>
              </a:rPr>
              <a:t>organizaţii”  </a:t>
            </a:r>
            <a:r>
              <a:rPr sz="2400" spc="-5" dirty="0">
                <a:latin typeface="Verdana"/>
                <a:cs typeface="Verdana"/>
              </a:rPr>
              <a:t>[Davenport]</a:t>
            </a:r>
            <a:endParaRPr sz="2400" dirty="0">
              <a:latin typeface="Verdana"/>
              <a:cs typeface="Verdana"/>
            </a:endParaRPr>
          </a:p>
          <a:p>
            <a:pPr marL="355600" marR="5080" indent="-343535">
              <a:lnSpc>
                <a:spcPct val="100000"/>
              </a:lnSpc>
              <a:spcBef>
                <a:spcPts val="575"/>
              </a:spcBef>
              <a:buClr>
                <a:srgbClr val="666600"/>
              </a:buClr>
              <a:buSzPct val="75000"/>
              <a:buFont typeface="Wingdings"/>
              <a:buChar char=""/>
              <a:tabLst>
                <a:tab pos="463550" algn="l"/>
                <a:tab pos="464184" algn="l"/>
              </a:tabLst>
            </a:pPr>
            <a:r>
              <a:rPr dirty="0"/>
              <a:t>	</a:t>
            </a:r>
            <a:r>
              <a:rPr sz="2400" spc="-5" dirty="0">
                <a:latin typeface="Verdana"/>
                <a:cs typeface="Verdana"/>
              </a:rPr>
              <a:t>“infrastructură software, </a:t>
            </a:r>
            <a:r>
              <a:rPr sz="2400" b="1" i="1" spc="-5" dirty="0">
                <a:solidFill>
                  <a:srgbClr val="0000FF"/>
                </a:solidFill>
                <a:latin typeface="Verdana"/>
                <a:cs typeface="Verdana"/>
              </a:rPr>
              <a:t>multimodulara</a:t>
            </a:r>
            <a:r>
              <a:rPr sz="2400" spc="-5" dirty="0">
                <a:solidFill>
                  <a:srgbClr val="FFCC00"/>
                </a:solidFill>
                <a:latin typeface="Verdana"/>
                <a:cs typeface="Verdana"/>
              </a:rPr>
              <a:t> </a:t>
            </a:r>
            <a:r>
              <a:rPr sz="2400" dirty="0">
                <a:latin typeface="Verdana"/>
                <a:cs typeface="Verdana"/>
              </a:rPr>
              <a:t>ce </a:t>
            </a:r>
            <a:r>
              <a:rPr sz="2400" spc="-5" dirty="0">
                <a:latin typeface="Verdana"/>
                <a:cs typeface="Verdana"/>
              </a:rPr>
              <a:t>oferă  </a:t>
            </a:r>
            <a:r>
              <a:rPr sz="2400" dirty="0">
                <a:latin typeface="Verdana"/>
                <a:cs typeface="Verdana"/>
              </a:rPr>
              <a:t>suport </a:t>
            </a:r>
            <a:r>
              <a:rPr sz="2400" spc="-5" dirty="0">
                <a:latin typeface="Verdana"/>
                <a:cs typeface="Verdana"/>
              </a:rPr>
              <a:t>de gestiune şi coordonare </a:t>
            </a:r>
            <a:r>
              <a:rPr sz="2400" dirty="0">
                <a:latin typeface="Verdana"/>
                <a:cs typeface="Verdana"/>
              </a:rPr>
              <a:t>a </a:t>
            </a:r>
            <a:r>
              <a:rPr sz="2400" spc="-10" dirty="0">
                <a:latin typeface="Verdana"/>
                <a:cs typeface="Verdana"/>
              </a:rPr>
              <a:t>diferitelor  </a:t>
            </a:r>
            <a:r>
              <a:rPr sz="2400" dirty="0">
                <a:latin typeface="Verdana"/>
                <a:cs typeface="Verdana"/>
              </a:rPr>
              <a:t>structuri </a:t>
            </a:r>
            <a:r>
              <a:rPr sz="2400" spc="-5" dirty="0">
                <a:latin typeface="Verdana"/>
                <a:cs typeface="Verdana"/>
              </a:rPr>
              <a:t>şi procese din companie, </a:t>
            </a:r>
            <a:r>
              <a:rPr sz="2400" spc="-10" dirty="0">
                <a:latin typeface="Verdana"/>
                <a:cs typeface="Verdana"/>
              </a:rPr>
              <a:t>în </a:t>
            </a:r>
            <a:r>
              <a:rPr sz="2400" spc="-5" dirty="0">
                <a:latin typeface="Verdana"/>
                <a:cs typeface="Verdana"/>
              </a:rPr>
              <a:t>vederea  </a:t>
            </a:r>
            <a:r>
              <a:rPr sz="2400" spc="-10" dirty="0">
                <a:latin typeface="Verdana"/>
                <a:cs typeface="Verdana"/>
              </a:rPr>
              <a:t>realizării </a:t>
            </a:r>
            <a:r>
              <a:rPr sz="2400" spc="-5" dirty="0">
                <a:latin typeface="Verdana"/>
                <a:cs typeface="Verdana"/>
              </a:rPr>
              <a:t>obiectivelor de afaceri”</a:t>
            </a:r>
            <a:r>
              <a:rPr sz="2400" spc="135" dirty="0">
                <a:latin typeface="Verdana"/>
                <a:cs typeface="Verdana"/>
              </a:rPr>
              <a:t> </a:t>
            </a:r>
            <a:r>
              <a:rPr sz="2400" spc="-5" dirty="0">
                <a:latin typeface="Verdana"/>
                <a:cs typeface="Verdana"/>
              </a:rPr>
              <a:t>[Fotache]</a:t>
            </a:r>
            <a:endParaRPr sz="2400" dirty="0">
              <a:latin typeface="Verdana"/>
              <a:cs typeface="Verdana"/>
            </a:endParaRPr>
          </a:p>
          <a:p>
            <a:pPr marL="355600" marR="559435" indent="-343535">
              <a:lnSpc>
                <a:spcPct val="100000"/>
              </a:lnSpc>
              <a:spcBef>
                <a:spcPts val="580"/>
              </a:spcBef>
              <a:buClr>
                <a:srgbClr val="666600"/>
              </a:buClr>
              <a:buSzPct val="75000"/>
              <a:buFont typeface="Wingdings"/>
              <a:buChar char=""/>
              <a:tabLst>
                <a:tab pos="355600" algn="l"/>
                <a:tab pos="356235" algn="l"/>
              </a:tabLst>
            </a:pPr>
            <a:r>
              <a:rPr sz="2400" spc="-5" dirty="0">
                <a:latin typeface="Verdana"/>
                <a:cs typeface="Verdana"/>
              </a:rPr>
              <a:t>Ofera </a:t>
            </a:r>
            <a:r>
              <a:rPr sz="2400" b="1" i="1" spc="-5" dirty="0">
                <a:solidFill>
                  <a:srgbClr val="0000FF"/>
                </a:solidFill>
                <a:latin typeface="Verdana"/>
                <a:cs typeface="Verdana"/>
              </a:rPr>
              <a:t>accesabilitate</a:t>
            </a:r>
            <a:r>
              <a:rPr sz="2400" spc="-5" dirty="0">
                <a:latin typeface="Verdana"/>
                <a:cs typeface="Verdana"/>
              </a:rPr>
              <a:t>, </a:t>
            </a:r>
            <a:r>
              <a:rPr sz="2400" b="1" i="1" spc="-5" dirty="0">
                <a:solidFill>
                  <a:srgbClr val="0000FF"/>
                </a:solidFill>
                <a:latin typeface="Verdana"/>
                <a:cs typeface="Verdana"/>
              </a:rPr>
              <a:t>vizibilitate</a:t>
            </a:r>
            <a:r>
              <a:rPr sz="2400" spc="-5" dirty="0">
                <a:solidFill>
                  <a:srgbClr val="FFCC00"/>
                </a:solidFill>
                <a:latin typeface="Verdana"/>
                <a:cs typeface="Verdana"/>
              </a:rPr>
              <a:t> </a:t>
            </a:r>
            <a:r>
              <a:rPr sz="2400" spc="-5" dirty="0">
                <a:latin typeface="Verdana"/>
                <a:cs typeface="Verdana"/>
              </a:rPr>
              <a:t>şi </a:t>
            </a:r>
            <a:r>
              <a:rPr sz="2400" b="1" i="1" spc="-5" dirty="0">
                <a:solidFill>
                  <a:srgbClr val="0000FF"/>
                </a:solidFill>
                <a:latin typeface="Verdana"/>
                <a:cs typeface="Verdana"/>
              </a:rPr>
              <a:t>consistenţa</a:t>
            </a:r>
            <a:r>
              <a:rPr sz="2400" spc="-5" dirty="0">
                <a:solidFill>
                  <a:srgbClr val="FFCC00"/>
                </a:solidFill>
                <a:latin typeface="Verdana"/>
                <a:cs typeface="Verdana"/>
              </a:rPr>
              <a:t>  </a:t>
            </a:r>
            <a:r>
              <a:rPr sz="2400" b="1" i="1" spc="-5" dirty="0">
                <a:solidFill>
                  <a:srgbClr val="0000FF"/>
                </a:solidFill>
                <a:latin typeface="Verdana"/>
                <a:cs typeface="Verdana"/>
              </a:rPr>
              <a:t>informaţională</a:t>
            </a:r>
            <a:r>
              <a:rPr sz="2400" spc="-5" dirty="0">
                <a:solidFill>
                  <a:srgbClr val="FFCC00"/>
                </a:solidFill>
                <a:latin typeface="Verdana"/>
                <a:cs typeface="Verdana"/>
              </a:rPr>
              <a:t> </a:t>
            </a:r>
            <a:r>
              <a:rPr sz="2400" spc="-10" dirty="0">
                <a:latin typeface="Verdana"/>
                <a:cs typeface="Verdana"/>
              </a:rPr>
              <a:t>în întreaga</a:t>
            </a:r>
            <a:r>
              <a:rPr sz="2400" spc="160" dirty="0">
                <a:latin typeface="Verdana"/>
                <a:cs typeface="Verdana"/>
              </a:rPr>
              <a:t> </a:t>
            </a:r>
            <a:r>
              <a:rPr sz="2400" spc="-10" dirty="0">
                <a:latin typeface="Verdana"/>
                <a:cs typeface="Verdana"/>
              </a:rPr>
              <a:t>organizaţie</a:t>
            </a:r>
            <a:endParaRPr sz="2400" dirty="0">
              <a:latin typeface="Verdana"/>
              <a:cs typeface="Verdana"/>
            </a:endParaRPr>
          </a:p>
          <a:p>
            <a:pPr marL="355600" indent="-343535">
              <a:lnSpc>
                <a:spcPct val="100000"/>
              </a:lnSpc>
              <a:spcBef>
                <a:spcPts val="575"/>
              </a:spcBef>
              <a:buClr>
                <a:srgbClr val="666600"/>
              </a:buClr>
              <a:buSzPct val="75000"/>
              <a:buFont typeface="Wingdings"/>
              <a:buChar char=""/>
              <a:tabLst>
                <a:tab pos="355600" algn="l"/>
                <a:tab pos="356235" algn="l"/>
              </a:tabLst>
            </a:pPr>
            <a:r>
              <a:rPr sz="2400" spc="-5" dirty="0">
                <a:latin typeface="Verdana" pitchFamily="34" charset="0"/>
                <a:ea typeface="Verdana" pitchFamily="34" charset="0"/>
                <a:cs typeface="Verdana"/>
              </a:rPr>
              <a:t>Dezvoltare </a:t>
            </a:r>
            <a:r>
              <a:rPr sz="2400" dirty="0">
                <a:latin typeface="Verdana" pitchFamily="34" charset="0"/>
                <a:ea typeface="Verdana" pitchFamily="34" charset="0"/>
                <a:cs typeface="Verdana"/>
              </a:rPr>
              <a:t>cu </a:t>
            </a:r>
            <a:r>
              <a:rPr sz="2400" spc="-15" dirty="0" err="1">
                <a:latin typeface="Verdana" pitchFamily="34" charset="0"/>
                <a:ea typeface="Verdana" pitchFamily="34" charset="0"/>
                <a:cs typeface="Verdana"/>
              </a:rPr>
              <a:t>instrumente</a:t>
            </a:r>
            <a:r>
              <a:rPr sz="2400" spc="45" dirty="0">
                <a:latin typeface="Verdana" pitchFamily="34" charset="0"/>
                <a:ea typeface="Verdana" pitchFamily="34" charset="0"/>
                <a:cs typeface="Verdana"/>
              </a:rPr>
              <a:t> </a:t>
            </a:r>
            <a:r>
              <a:rPr sz="2400" spc="-5" dirty="0" smtClean="0">
                <a:latin typeface="Verdana" pitchFamily="34" charset="0"/>
                <a:ea typeface="Verdana" pitchFamily="34" charset="0"/>
                <a:cs typeface="Verdana"/>
              </a:rPr>
              <a:t>CASE</a:t>
            </a:r>
            <a:r>
              <a:rPr lang="ro-MO" sz="2400" spc="-5" dirty="0" smtClean="0">
                <a:latin typeface="Verdana" pitchFamily="34" charset="0"/>
                <a:ea typeface="Verdana" pitchFamily="34" charset="0"/>
                <a:cs typeface="Verdana"/>
              </a:rPr>
              <a:t> -</a:t>
            </a:r>
            <a:r>
              <a:rPr lang="en-US" sz="2400" dirty="0" smtClean="0">
                <a:latin typeface="Verdana" pitchFamily="34" charset="0"/>
                <a:ea typeface="Verdana" pitchFamily="34" charset="0"/>
              </a:rPr>
              <a:t> (</a:t>
            </a:r>
            <a:r>
              <a:rPr lang="en-US" sz="2400" b="1" i="1" dirty="0" smtClean="0">
                <a:solidFill>
                  <a:srgbClr val="0000FF"/>
                </a:solidFill>
                <a:latin typeface="Verdana" pitchFamily="34" charset="0"/>
                <a:ea typeface="Verdana" pitchFamily="34" charset="0"/>
              </a:rPr>
              <a:t>Computer Assisted/ Aided Systems/Software Engineering</a:t>
            </a:r>
            <a:r>
              <a:rPr lang="en-US" sz="2400" dirty="0" smtClean="0">
                <a:latin typeface="Verdana" pitchFamily="34" charset="0"/>
                <a:ea typeface="Verdana" pitchFamily="34" charset="0"/>
              </a:rPr>
              <a:t>) </a:t>
            </a:r>
            <a:endParaRPr sz="2400" dirty="0">
              <a:latin typeface="Verdana" pitchFamily="34" charset="0"/>
              <a:ea typeface="Verdana" pitchFamily="34"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4264660" cy="696595"/>
          </a:xfrm>
          <a:prstGeom prst="rect">
            <a:avLst/>
          </a:prstGeom>
        </p:spPr>
        <p:txBody>
          <a:bodyPr vert="horz" wrap="square" lIns="0" tIns="13335" rIns="0" bIns="0" rtlCol="0">
            <a:spAutoFit/>
          </a:bodyPr>
          <a:lstStyle/>
          <a:p>
            <a:pPr marL="12700">
              <a:lnSpc>
                <a:spcPct val="100000"/>
              </a:lnSpc>
              <a:spcBef>
                <a:spcPts val="105"/>
              </a:spcBef>
            </a:pPr>
            <a:r>
              <a:rPr lang="ro-MO" sz="4400" b="1" spc="-280" dirty="0" smtClean="0">
                <a:solidFill>
                  <a:srgbClr val="FF0000"/>
                </a:solidFill>
                <a:latin typeface="Arial" pitchFamily="34" charset="0"/>
                <a:cs typeface="Arial" pitchFamily="34" charset="0"/>
              </a:rPr>
              <a:t>Continut</a:t>
            </a:r>
            <a:r>
              <a:rPr lang="ro-MO" sz="4400" b="1" spc="-280" dirty="0" smtClean="0"/>
              <a:t> </a:t>
            </a:r>
            <a:endParaRPr sz="4400" b="1" dirty="0"/>
          </a:p>
        </p:txBody>
      </p:sp>
      <p:sp>
        <p:nvSpPr>
          <p:cNvPr id="4" name="object 4"/>
          <p:cNvSpPr txBox="1"/>
          <p:nvPr/>
        </p:nvSpPr>
        <p:spPr>
          <a:xfrm>
            <a:off x="8476488" y="6282264"/>
            <a:ext cx="156845" cy="179705"/>
          </a:xfrm>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z="1000" spc="-5" dirty="0">
                <a:latin typeface="Verdana"/>
                <a:cs typeface="Verdana"/>
              </a:rPr>
              <a:pPr marL="38100">
                <a:lnSpc>
                  <a:spcPct val="100000"/>
                </a:lnSpc>
                <a:spcBef>
                  <a:spcPts val="100"/>
                </a:spcBef>
              </a:pPr>
              <a:t>2</a:t>
            </a:fld>
            <a:endParaRPr sz="1000">
              <a:latin typeface="Verdana"/>
              <a:cs typeface="Verdana"/>
            </a:endParaRPr>
          </a:p>
        </p:txBody>
      </p:sp>
      <p:sp>
        <p:nvSpPr>
          <p:cNvPr id="3" name="object 3"/>
          <p:cNvSpPr txBox="1"/>
          <p:nvPr/>
        </p:nvSpPr>
        <p:spPr>
          <a:xfrm>
            <a:off x="535940" y="1558493"/>
            <a:ext cx="8070215" cy="2913380"/>
          </a:xfrm>
          <a:prstGeom prst="rect">
            <a:avLst/>
          </a:prstGeom>
        </p:spPr>
        <p:txBody>
          <a:bodyPr vert="horz" wrap="square" lIns="0" tIns="12700" rIns="0" bIns="0" rtlCol="0">
            <a:spAutoFit/>
          </a:bodyPr>
          <a:lstStyle/>
          <a:p>
            <a:pPr marL="622300" indent="-610235">
              <a:lnSpc>
                <a:spcPct val="100000"/>
              </a:lnSpc>
              <a:spcBef>
                <a:spcPts val="100"/>
              </a:spcBef>
              <a:buClr>
                <a:srgbClr val="666600"/>
              </a:buClr>
              <a:buSzPct val="75000"/>
              <a:buAutoNum type="arabicPeriod"/>
              <a:tabLst>
                <a:tab pos="622300" algn="l"/>
                <a:tab pos="622935" algn="l"/>
              </a:tabLst>
            </a:pPr>
            <a:r>
              <a:rPr sz="2400" b="1" spc="-5" dirty="0">
                <a:latin typeface="Verdana"/>
                <a:cs typeface="Verdana"/>
              </a:rPr>
              <a:t>Data</a:t>
            </a:r>
            <a:r>
              <a:rPr sz="2400" b="1" spc="-25" dirty="0">
                <a:latin typeface="Verdana"/>
                <a:cs typeface="Verdana"/>
              </a:rPr>
              <a:t> </a:t>
            </a:r>
            <a:r>
              <a:rPr sz="2400" b="1" spc="-5" dirty="0">
                <a:latin typeface="Verdana"/>
                <a:cs typeface="Verdana"/>
              </a:rPr>
              <a:t>mining</a:t>
            </a:r>
            <a:endParaRPr sz="2400" dirty="0">
              <a:latin typeface="Verdana"/>
              <a:cs typeface="Verdana"/>
            </a:endParaRPr>
          </a:p>
          <a:p>
            <a:pPr marL="622300" indent="-610235">
              <a:lnSpc>
                <a:spcPts val="2875"/>
              </a:lnSpc>
              <a:spcBef>
                <a:spcPts val="5"/>
              </a:spcBef>
              <a:buClr>
                <a:srgbClr val="666600"/>
              </a:buClr>
              <a:buSzPct val="75000"/>
              <a:buAutoNum type="arabicPeriod"/>
              <a:tabLst>
                <a:tab pos="622300" algn="l"/>
                <a:tab pos="622935" algn="l"/>
              </a:tabLst>
            </a:pPr>
            <a:r>
              <a:rPr sz="2400" b="1" spc="-5" dirty="0">
                <a:latin typeface="Verdana"/>
                <a:cs typeface="Verdana"/>
              </a:rPr>
              <a:t>Integrarea</a:t>
            </a:r>
            <a:r>
              <a:rPr sz="2400" b="1" spc="-15" dirty="0">
                <a:latin typeface="Verdana"/>
                <a:cs typeface="Verdana"/>
              </a:rPr>
              <a:t> </a:t>
            </a:r>
            <a:r>
              <a:rPr sz="2400" b="1" spc="-5" dirty="0">
                <a:latin typeface="Verdana"/>
                <a:cs typeface="Verdana"/>
              </a:rPr>
              <a:t>datelor</a:t>
            </a:r>
            <a:endParaRPr sz="2400" dirty="0">
              <a:latin typeface="Verdana"/>
              <a:cs typeface="Verdana"/>
            </a:endParaRPr>
          </a:p>
          <a:p>
            <a:pPr marL="1003300" lvl="1" indent="-534035">
              <a:lnSpc>
                <a:spcPts val="2395"/>
              </a:lnSpc>
              <a:buClr>
                <a:srgbClr val="999900"/>
              </a:buClr>
              <a:buSzPct val="75000"/>
              <a:buFont typeface="Wingdings"/>
              <a:buChar char=""/>
              <a:tabLst>
                <a:tab pos="1003300" algn="l"/>
                <a:tab pos="1003935" algn="l"/>
              </a:tabLst>
            </a:pPr>
            <a:r>
              <a:rPr sz="2000" spc="-5" dirty="0">
                <a:latin typeface="Verdana"/>
                <a:cs typeface="Verdana"/>
              </a:rPr>
              <a:t>BI si</a:t>
            </a:r>
            <a:r>
              <a:rPr sz="2000" spc="-20" dirty="0">
                <a:latin typeface="Verdana"/>
                <a:cs typeface="Verdana"/>
              </a:rPr>
              <a:t> </a:t>
            </a:r>
            <a:r>
              <a:rPr sz="2000" dirty="0">
                <a:latin typeface="Verdana"/>
                <a:cs typeface="Verdana"/>
              </a:rPr>
              <a:t>ERP;</a:t>
            </a:r>
          </a:p>
          <a:p>
            <a:pPr marL="1003300" lvl="1" indent="-534035">
              <a:lnSpc>
                <a:spcPts val="2315"/>
              </a:lnSpc>
              <a:buClr>
                <a:srgbClr val="999900"/>
              </a:buClr>
              <a:buSzPct val="75000"/>
              <a:buFont typeface="Wingdings"/>
              <a:buChar char=""/>
              <a:tabLst>
                <a:tab pos="1003300" algn="l"/>
                <a:tab pos="1003935" algn="l"/>
              </a:tabLst>
            </a:pPr>
            <a:r>
              <a:rPr sz="2000" spc="-5" dirty="0">
                <a:latin typeface="Verdana"/>
                <a:cs typeface="Verdana"/>
              </a:rPr>
              <a:t>Descrierea </a:t>
            </a:r>
            <a:r>
              <a:rPr sz="2000" dirty="0">
                <a:latin typeface="Verdana"/>
                <a:cs typeface="Verdana"/>
              </a:rPr>
              <a:t>unui sistem </a:t>
            </a:r>
            <a:r>
              <a:rPr sz="2000" spc="-5" dirty="0">
                <a:latin typeface="Verdana"/>
                <a:cs typeface="Verdana"/>
              </a:rPr>
              <a:t>ERP (SAP </a:t>
            </a:r>
            <a:r>
              <a:rPr sz="2000" dirty="0">
                <a:latin typeface="Verdana"/>
                <a:cs typeface="Verdana"/>
              </a:rPr>
              <a:t>) </a:t>
            </a:r>
            <a:r>
              <a:rPr sz="2000" spc="-5" dirty="0">
                <a:latin typeface="Verdana"/>
                <a:cs typeface="Verdana"/>
              </a:rPr>
              <a:t>integrat </a:t>
            </a:r>
            <a:r>
              <a:rPr sz="2000" dirty="0">
                <a:latin typeface="Verdana"/>
                <a:cs typeface="Verdana"/>
              </a:rPr>
              <a:t>cu</a:t>
            </a:r>
            <a:r>
              <a:rPr sz="2000" spc="-114" dirty="0">
                <a:latin typeface="Verdana"/>
                <a:cs typeface="Verdana"/>
              </a:rPr>
              <a:t> </a:t>
            </a:r>
            <a:r>
              <a:rPr sz="2000" dirty="0">
                <a:latin typeface="Verdana"/>
                <a:cs typeface="Verdana"/>
              </a:rPr>
              <a:t>software</a:t>
            </a:r>
          </a:p>
          <a:p>
            <a:pPr marL="1003300">
              <a:lnSpc>
                <a:spcPts val="2315"/>
              </a:lnSpc>
            </a:pPr>
            <a:r>
              <a:rPr sz="2000" spc="-10" dirty="0">
                <a:latin typeface="Verdana"/>
                <a:cs typeface="Verdana"/>
              </a:rPr>
              <a:t>BI</a:t>
            </a:r>
            <a:endParaRPr sz="2000" dirty="0">
              <a:latin typeface="Verdana"/>
              <a:cs typeface="Verdana"/>
            </a:endParaRPr>
          </a:p>
          <a:p>
            <a:pPr marL="469900" indent="-457834">
              <a:lnSpc>
                <a:spcPct val="100000"/>
              </a:lnSpc>
              <a:spcBef>
                <a:spcPts val="370"/>
              </a:spcBef>
              <a:buClr>
                <a:srgbClr val="666600"/>
              </a:buClr>
              <a:buSzPct val="75000"/>
              <a:buAutoNum type="arabicPeriod" startAt="3"/>
              <a:tabLst>
                <a:tab pos="469900" algn="l"/>
                <a:tab pos="470534" algn="l"/>
              </a:tabLst>
            </a:pPr>
            <a:r>
              <a:rPr sz="2400" b="1" spc="-5" dirty="0">
                <a:latin typeface="Verdana"/>
                <a:cs typeface="Verdana"/>
              </a:rPr>
              <a:t>OLAP</a:t>
            </a:r>
            <a:endParaRPr sz="2400" dirty="0">
              <a:latin typeface="Verdana"/>
              <a:cs typeface="Verdana"/>
            </a:endParaRPr>
          </a:p>
          <a:p>
            <a:pPr marL="1155700" indent="-229235">
              <a:lnSpc>
                <a:spcPct val="100000"/>
              </a:lnSpc>
              <a:spcBef>
                <a:spcPts val="215"/>
              </a:spcBef>
              <a:buClr>
                <a:srgbClr val="99CC00"/>
              </a:buClr>
              <a:buSzPct val="63888"/>
              <a:buFont typeface="Wingdings"/>
              <a:buChar char=""/>
              <a:tabLst>
                <a:tab pos="1156335" algn="l"/>
              </a:tabLst>
            </a:pPr>
            <a:r>
              <a:rPr sz="1800" spc="-5" dirty="0">
                <a:latin typeface="Verdana"/>
                <a:cs typeface="Verdana"/>
              </a:rPr>
              <a:t>Cerinte </a:t>
            </a:r>
            <a:r>
              <a:rPr sz="1800" dirty="0">
                <a:latin typeface="Verdana"/>
                <a:cs typeface="Verdana"/>
              </a:rPr>
              <a:t>functionale</a:t>
            </a:r>
            <a:r>
              <a:rPr sz="1800" spc="-15" dirty="0">
                <a:latin typeface="Verdana"/>
                <a:cs typeface="Verdana"/>
              </a:rPr>
              <a:t> </a:t>
            </a:r>
            <a:r>
              <a:rPr sz="1800" spc="-5" dirty="0">
                <a:latin typeface="Verdana"/>
                <a:cs typeface="Verdana"/>
              </a:rPr>
              <a:t>OLAP</a:t>
            </a:r>
            <a:endParaRPr sz="1800" dirty="0">
              <a:latin typeface="Verdana"/>
              <a:cs typeface="Verdana"/>
            </a:endParaRPr>
          </a:p>
          <a:p>
            <a:pPr marL="1155700" indent="-229235">
              <a:lnSpc>
                <a:spcPts val="2050"/>
              </a:lnSpc>
              <a:spcBef>
                <a:spcPts val="215"/>
              </a:spcBef>
              <a:buClr>
                <a:srgbClr val="99CC00"/>
              </a:buClr>
              <a:buSzPct val="63888"/>
              <a:buFont typeface="Wingdings"/>
              <a:buChar char=""/>
              <a:tabLst>
                <a:tab pos="1156335" algn="l"/>
              </a:tabLst>
            </a:pPr>
            <a:r>
              <a:rPr sz="1800" dirty="0">
                <a:latin typeface="Verdana"/>
                <a:cs typeface="Verdana"/>
              </a:rPr>
              <a:t>Arhitecturi </a:t>
            </a:r>
            <a:r>
              <a:rPr sz="1800" spc="-5" dirty="0">
                <a:latin typeface="Verdana"/>
                <a:cs typeface="Verdana"/>
              </a:rPr>
              <a:t>OLAP: ROLAP, MOLAP, desktop OLAP si</a:t>
            </a:r>
            <a:r>
              <a:rPr sz="1800" spc="-35" dirty="0">
                <a:latin typeface="Verdana"/>
                <a:cs typeface="Verdana"/>
              </a:rPr>
              <a:t> </a:t>
            </a:r>
            <a:r>
              <a:rPr sz="1800" dirty="0">
                <a:latin typeface="Verdana"/>
                <a:cs typeface="Verdana"/>
              </a:rPr>
              <a:t>Hybrid</a:t>
            </a:r>
          </a:p>
          <a:p>
            <a:pPr marL="1155700">
              <a:lnSpc>
                <a:spcPts val="2050"/>
              </a:lnSpc>
            </a:pPr>
            <a:r>
              <a:rPr sz="1800" spc="-5" dirty="0">
                <a:latin typeface="Verdana"/>
                <a:cs typeface="Verdana"/>
              </a:rPr>
              <a:t>OLAP</a:t>
            </a:r>
            <a:endParaRPr sz="1800" dirty="0">
              <a:latin typeface="Verdana"/>
              <a:cs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730240" cy="696595"/>
          </a:xfrm>
          <a:prstGeom prst="rect">
            <a:avLst/>
          </a:prstGeom>
        </p:spPr>
        <p:txBody>
          <a:bodyPr vert="horz" wrap="square" lIns="0" tIns="13335" rIns="0" bIns="0" rtlCol="0">
            <a:spAutoFit/>
          </a:bodyPr>
          <a:lstStyle/>
          <a:p>
            <a:pPr marL="12700">
              <a:lnSpc>
                <a:spcPct val="100000"/>
              </a:lnSpc>
              <a:spcBef>
                <a:spcPts val="105"/>
              </a:spcBef>
            </a:pPr>
            <a:r>
              <a:rPr sz="4400" b="1" spc="-114" dirty="0">
                <a:solidFill>
                  <a:srgbClr val="FF0000"/>
                </a:solidFill>
                <a:latin typeface="Times New Roman"/>
                <a:cs typeface="Times New Roman"/>
              </a:rPr>
              <a:t>Arhitectura</a:t>
            </a:r>
            <a:r>
              <a:rPr sz="4400" b="1" spc="-40" dirty="0">
                <a:solidFill>
                  <a:srgbClr val="FF0000"/>
                </a:solidFill>
                <a:latin typeface="Times New Roman"/>
                <a:cs typeface="Times New Roman"/>
              </a:rPr>
              <a:t> </a:t>
            </a:r>
            <a:r>
              <a:rPr sz="4400" b="1" spc="-55" dirty="0">
                <a:solidFill>
                  <a:srgbClr val="FF0000"/>
                </a:solidFill>
                <a:latin typeface="Times New Roman"/>
                <a:cs typeface="Times New Roman"/>
              </a:rPr>
              <a:t>client-server</a:t>
            </a:r>
            <a:endParaRPr sz="4400" dirty="0">
              <a:solidFill>
                <a:srgbClr val="FF0000"/>
              </a:solidFill>
              <a:latin typeface="Times New Roman"/>
              <a:cs typeface="Times New Roman"/>
            </a:endParaRPr>
          </a:p>
        </p:txBody>
      </p:sp>
      <p:grpSp>
        <p:nvGrpSpPr>
          <p:cNvPr id="3" name="object 3"/>
          <p:cNvGrpSpPr/>
          <p:nvPr/>
        </p:nvGrpSpPr>
        <p:grpSpPr>
          <a:xfrm>
            <a:off x="452437" y="1595437"/>
            <a:ext cx="1440815" cy="3850004"/>
            <a:chOff x="452437" y="1595437"/>
            <a:chExt cx="1440815" cy="3850004"/>
          </a:xfrm>
        </p:grpSpPr>
        <p:sp>
          <p:nvSpPr>
            <p:cNvPr id="4" name="object 4"/>
            <p:cNvSpPr/>
            <p:nvPr/>
          </p:nvSpPr>
          <p:spPr>
            <a:xfrm>
              <a:off x="457200" y="1957959"/>
              <a:ext cx="1073785" cy="3482975"/>
            </a:xfrm>
            <a:custGeom>
              <a:avLst/>
              <a:gdLst/>
              <a:ahLst/>
              <a:cxnLst/>
              <a:rect l="l" t="t" r="r" b="b"/>
              <a:pathLst>
                <a:path w="1073785" h="3482975">
                  <a:moveTo>
                    <a:pt x="1073277" y="0"/>
                  </a:moveTo>
                  <a:lnTo>
                    <a:pt x="0" y="0"/>
                  </a:lnTo>
                  <a:lnTo>
                    <a:pt x="0" y="3482721"/>
                  </a:lnTo>
                  <a:lnTo>
                    <a:pt x="1073277" y="3482721"/>
                  </a:lnTo>
                  <a:lnTo>
                    <a:pt x="1073277" y="0"/>
                  </a:lnTo>
                  <a:close/>
                </a:path>
              </a:pathLst>
            </a:custGeom>
            <a:solidFill>
              <a:srgbClr val="EAEAEA"/>
            </a:solidFill>
          </p:spPr>
          <p:txBody>
            <a:bodyPr wrap="square" lIns="0" tIns="0" rIns="0" bIns="0" rtlCol="0"/>
            <a:lstStyle/>
            <a:p>
              <a:endParaRPr/>
            </a:p>
          </p:txBody>
        </p:sp>
        <p:sp>
          <p:nvSpPr>
            <p:cNvPr id="5" name="object 5"/>
            <p:cNvSpPr/>
            <p:nvPr/>
          </p:nvSpPr>
          <p:spPr>
            <a:xfrm>
              <a:off x="1530477" y="1600200"/>
              <a:ext cx="358140" cy="3840479"/>
            </a:xfrm>
            <a:custGeom>
              <a:avLst/>
              <a:gdLst/>
              <a:ahLst/>
              <a:cxnLst/>
              <a:rect l="l" t="t" r="r" b="b"/>
              <a:pathLst>
                <a:path w="358139" h="3840479">
                  <a:moveTo>
                    <a:pt x="357759" y="0"/>
                  </a:moveTo>
                  <a:lnTo>
                    <a:pt x="0" y="357759"/>
                  </a:lnTo>
                  <a:lnTo>
                    <a:pt x="0" y="3840479"/>
                  </a:lnTo>
                  <a:lnTo>
                    <a:pt x="357759" y="3482721"/>
                  </a:lnTo>
                  <a:lnTo>
                    <a:pt x="357759" y="0"/>
                  </a:lnTo>
                  <a:close/>
                </a:path>
              </a:pathLst>
            </a:custGeom>
            <a:solidFill>
              <a:srgbClr val="BBBBBB"/>
            </a:solidFill>
          </p:spPr>
          <p:txBody>
            <a:bodyPr wrap="square" lIns="0" tIns="0" rIns="0" bIns="0" rtlCol="0"/>
            <a:lstStyle/>
            <a:p>
              <a:endParaRPr/>
            </a:p>
          </p:txBody>
        </p:sp>
        <p:sp>
          <p:nvSpPr>
            <p:cNvPr id="6" name="object 6"/>
            <p:cNvSpPr/>
            <p:nvPr/>
          </p:nvSpPr>
          <p:spPr>
            <a:xfrm>
              <a:off x="457200" y="1600200"/>
              <a:ext cx="1431290" cy="358140"/>
            </a:xfrm>
            <a:custGeom>
              <a:avLst/>
              <a:gdLst/>
              <a:ahLst/>
              <a:cxnLst/>
              <a:rect l="l" t="t" r="r" b="b"/>
              <a:pathLst>
                <a:path w="1431289" h="358139">
                  <a:moveTo>
                    <a:pt x="1431036" y="0"/>
                  </a:moveTo>
                  <a:lnTo>
                    <a:pt x="357759" y="0"/>
                  </a:lnTo>
                  <a:lnTo>
                    <a:pt x="0" y="357759"/>
                  </a:lnTo>
                  <a:lnTo>
                    <a:pt x="1073277" y="357759"/>
                  </a:lnTo>
                  <a:lnTo>
                    <a:pt x="1431036" y="0"/>
                  </a:lnTo>
                  <a:close/>
                </a:path>
              </a:pathLst>
            </a:custGeom>
            <a:solidFill>
              <a:srgbClr val="EDEDED"/>
            </a:solidFill>
          </p:spPr>
          <p:txBody>
            <a:bodyPr wrap="square" lIns="0" tIns="0" rIns="0" bIns="0" rtlCol="0"/>
            <a:lstStyle/>
            <a:p>
              <a:endParaRPr/>
            </a:p>
          </p:txBody>
        </p:sp>
        <p:sp>
          <p:nvSpPr>
            <p:cNvPr id="7" name="object 7"/>
            <p:cNvSpPr/>
            <p:nvPr/>
          </p:nvSpPr>
          <p:spPr>
            <a:xfrm>
              <a:off x="457200" y="1600200"/>
              <a:ext cx="1431290" cy="3840479"/>
            </a:xfrm>
            <a:custGeom>
              <a:avLst/>
              <a:gdLst/>
              <a:ahLst/>
              <a:cxnLst/>
              <a:rect l="l" t="t" r="r" b="b"/>
              <a:pathLst>
                <a:path w="1431289" h="3840479">
                  <a:moveTo>
                    <a:pt x="0" y="357759"/>
                  </a:moveTo>
                  <a:lnTo>
                    <a:pt x="357759" y="0"/>
                  </a:lnTo>
                  <a:lnTo>
                    <a:pt x="1431036" y="0"/>
                  </a:lnTo>
                  <a:lnTo>
                    <a:pt x="1431036" y="3482721"/>
                  </a:lnTo>
                  <a:lnTo>
                    <a:pt x="1073277" y="3840479"/>
                  </a:lnTo>
                  <a:lnTo>
                    <a:pt x="0" y="3840479"/>
                  </a:lnTo>
                  <a:lnTo>
                    <a:pt x="0" y="357759"/>
                  </a:lnTo>
                  <a:close/>
                </a:path>
                <a:path w="1431289" h="3840479">
                  <a:moveTo>
                    <a:pt x="0" y="357759"/>
                  </a:moveTo>
                  <a:lnTo>
                    <a:pt x="1073277" y="357759"/>
                  </a:lnTo>
                  <a:lnTo>
                    <a:pt x="1431036" y="0"/>
                  </a:lnTo>
                </a:path>
                <a:path w="1431289" h="3840479">
                  <a:moveTo>
                    <a:pt x="1073277" y="357759"/>
                  </a:moveTo>
                  <a:lnTo>
                    <a:pt x="1073277" y="3840479"/>
                  </a:lnTo>
                </a:path>
              </a:pathLst>
            </a:custGeom>
            <a:ln w="9144">
              <a:solidFill>
                <a:srgbClr val="000000"/>
              </a:solidFill>
            </a:ln>
          </p:spPr>
          <p:txBody>
            <a:bodyPr wrap="square" lIns="0" tIns="0" rIns="0" bIns="0" rtlCol="0"/>
            <a:lstStyle/>
            <a:p>
              <a:endParaRPr/>
            </a:p>
          </p:txBody>
        </p:sp>
      </p:grpSp>
      <p:sp>
        <p:nvSpPr>
          <p:cNvPr id="8" name="object 8"/>
          <p:cNvSpPr txBox="1"/>
          <p:nvPr/>
        </p:nvSpPr>
        <p:spPr>
          <a:xfrm>
            <a:off x="457200" y="1990090"/>
            <a:ext cx="1068705" cy="299720"/>
          </a:xfrm>
          <a:prstGeom prst="rect">
            <a:avLst/>
          </a:prstGeom>
        </p:spPr>
        <p:txBody>
          <a:bodyPr vert="horz" wrap="square" lIns="0" tIns="12700" rIns="0" bIns="0" rtlCol="0">
            <a:spAutoFit/>
          </a:bodyPr>
          <a:lstStyle/>
          <a:p>
            <a:pPr marL="91440">
              <a:lnSpc>
                <a:spcPct val="100000"/>
              </a:lnSpc>
              <a:spcBef>
                <a:spcPts val="100"/>
              </a:spcBef>
            </a:pPr>
            <a:r>
              <a:rPr sz="1800" dirty="0">
                <a:latin typeface="Verdana"/>
                <a:cs typeface="Verdana"/>
              </a:rPr>
              <a:t>CLIENT</a:t>
            </a:r>
            <a:endParaRPr sz="1800">
              <a:latin typeface="Verdana"/>
              <a:cs typeface="Verdana"/>
            </a:endParaRPr>
          </a:p>
        </p:txBody>
      </p:sp>
      <p:sp>
        <p:nvSpPr>
          <p:cNvPr id="9" name="object 9"/>
          <p:cNvSpPr txBox="1"/>
          <p:nvPr/>
        </p:nvSpPr>
        <p:spPr>
          <a:xfrm>
            <a:off x="2246376" y="1600200"/>
            <a:ext cx="1252855" cy="1706880"/>
          </a:xfrm>
          <a:prstGeom prst="rect">
            <a:avLst/>
          </a:prstGeom>
          <a:ln w="9144">
            <a:solidFill>
              <a:srgbClr val="000000"/>
            </a:solidFill>
          </a:ln>
        </p:spPr>
        <p:txBody>
          <a:bodyPr vert="horz" wrap="square" lIns="0" tIns="38100" rIns="0" bIns="0" rtlCol="0">
            <a:spAutoFit/>
          </a:bodyPr>
          <a:lstStyle/>
          <a:p>
            <a:pPr marL="159385">
              <a:lnSpc>
                <a:spcPct val="100000"/>
              </a:lnSpc>
              <a:spcBef>
                <a:spcPts val="300"/>
              </a:spcBef>
            </a:pPr>
            <a:r>
              <a:rPr sz="1800" spc="-5" dirty="0">
                <a:latin typeface="Times New Roman"/>
                <a:cs typeface="Times New Roman"/>
              </a:rPr>
              <a:t>Vânzări</a:t>
            </a:r>
            <a:r>
              <a:rPr sz="1800" spc="-105" dirty="0">
                <a:latin typeface="Times New Roman"/>
                <a:cs typeface="Times New Roman"/>
              </a:rPr>
              <a:t> </a:t>
            </a:r>
            <a:r>
              <a:rPr sz="1800" spc="-5" dirty="0">
                <a:latin typeface="Times New Roman"/>
                <a:cs typeface="Times New Roman"/>
              </a:rPr>
              <a:t>şi</a:t>
            </a:r>
            <a:endParaRPr sz="1800">
              <a:latin typeface="Times New Roman"/>
              <a:cs typeface="Times New Roman"/>
            </a:endParaRPr>
          </a:p>
          <a:p>
            <a:pPr marL="160655">
              <a:lnSpc>
                <a:spcPct val="100000"/>
              </a:lnSpc>
              <a:spcBef>
                <a:spcPts val="15"/>
              </a:spcBef>
            </a:pPr>
            <a:r>
              <a:rPr sz="1800" dirty="0">
                <a:latin typeface="Times New Roman"/>
                <a:cs typeface="Times New Roman"/>
              </a:rPr>
              <a:t>distribuţie</a:t>
            </a:r>
            <a:endParaRPr sz="1800">
              <a:latin typeface="Times New Roman"/>
              <a:cs typeface="Times New Roman"/>
            </a:endParaRPr>
          </a:p>
        </p:txBody>
      </p:sp>
      <p:sp>
        <p:nvSpPr>
          <p:cNvPr id="10" name="object 10"/>
          <p:cNvSpPr txBox="1"/>
          <p:nvPr/>
        </p:nvSpPr>
        <p:spPr>
          <a:xfrm>
            <a:off x="2246376" y="4160520"/>
            <a:ext cx="1252855" cy="1706880"/>
          </a:xfrm>
          <a:prstGeom prst="rect">
            <a:avLst/>
          </a:prstGeom>
          <a:ln w="9144">
            <a:solidFill>
              <a:srgbClr val="000000"/>
            </a:solidFill>
          </a:ln>
        </p:spPr>
        <p:txBody>
          <a:bodyPr vert="horz" wrap="square" lIns="0" tIns="38100" rIns="0" bIns="0" rtlCol="0">
            <a:spAutoFit/>
          </a:bodyPr>
          <a:lstStyle/>
          <a:p>
            <a:pPr marL="268605" marR="264160" indent="2540" algn="ctr">
              <a:lnSpc>
                <a:spcPct val="100299"/>
              </a:lnSpc>
              <a:spcBef>
                <a:spcPts val="300"/>
              </a:spcBef>
            </a:pPr>
            <a:r>
              <a:rPr sz="1800" spc="-10" dirty="0">
                <a:latin typeface="Times New Roman"/>
                <a:cs typeface="Times New Roman"/>
              </a:rPr>
              <a:t>S</a:t>
            </a:r>
            <a:r>
              <a:rPr sz="1800" dirty="0">
                <a:latin typeface="Times New Roman"/>
                <a:cs typeface="Times New Roman"/>
              </a:rPr>
              <a:t>ervi</a:t>
            </a:r>
            <a:r>
              <a:rPr sz="1800" spc="5" dirty="0">
                <a:latin typeface="Times New Roman"/>
                <a:cs typeface="Times New Roman"/>
              </a:rPr>
              <a:t>c</a:t>
            </a:r>
            <a:r>
              <a:rPr sz="1800" dirty="0">
                <a:latin typeface="Times New Roman"/>
                <a:cs typeface="Times New Roman"/>
              </a:rPr>
              <a:t>e  </a:t>
            </a:r>
            <a:r>
              <a:rPr sz="1800" spc="-5" dirty="0">
                <a:latin typeface="Times New Roman"/>
                <a:cs typeface="Times New Roman"/>
              </a:rPr>
              <a:t>post-  </a:t>
            </a:r>
            <a:r>
              <a:rPr sz="1800" dirty="0">
                <a:latin typeface="Times New Roman"/>
                <a:cs typeface="Times New Roman"/>
              </a:rPr>
              <a:t>vân</a:t>
            </a:r>
            <a:r>
              <a:rPr sz="1800" spc="5" dirty="0">
                <a:latin typeface="Times New Roman"/>
                <a:cs typeface="Times New Roman"/>
              </a:rPr>
              <a:t>z</a:t>
            </a:r>
            <a:r>
              <a:rPr sz="1800" dirty="0">
                <a:latin typeface="Times New Roman"/>
                <a:cs typeface="Times New Roman"/>
              </a:rPr>
              <a:t>are</a:t>
            </a:r>
            <a:endParaRPr sz="1800">
              <a:latin typeface="Times New Roman"/>
              <a:cs typeface="Times New Roman"/>
            </a:endParaRPr>
          </a:p>
        </p:txBody>
      </p:sp>
      <p:grpSp>
        <p:nvGrpSpPr>
          <p:cNvPr id="11" name="object 11"/>
          <p:cNvGrpSpPr/>
          <p:nvPr/>
        </p:nvGrpSpPr>
        <p:grpSpPr>
          <a:xfrm>
            <a:off x="3850957" y="2022157"/>
            <a:ext cx="1442085" cy="2143125"/>
            <a:chOff x="3850957" y="2022157"/>
            <a:chExt cx="1442085" cy="2143125"/>
          </a:xfrm>
        </p:grpSpPr>
        <p:sp>
          <p:nvSpPr>
            <p:cNvPr id="12" name="object 12"/>
            <p:cNvSpPr/>
            <p:nvPr/>
          </p:nvSpPr>
          <p:spPr>
            <a:xfrm>
              <a:off x="3855720" y="2205990"/>
              <a:ext cx="1432560" cy="1954530"/>
            </a:xfrm>
            <a:custGeom>
              <a:avLst/>
              <a:gdLst/>
              <a:ahLst/>
              <a:cxnLst/>
              <a:rect l="l" t="t" r="r" b="b"/>
              <a:pathLst>
                <a:path w="1432560" h="1954529">
                  <a:moveTo>
                    <a:pt x="1432559" y="0"/>
                  </a:moveTo>
                  <a:lnTo>
                    <a:pt x="1418008" y="36099"/>
                  </a:lnTo>
                  <a:lnTo>
                    <a:pt x="1376273" y="69717"/>
                  </a:lnTo>
                  <a:lnTo>
                    <a:pt x="1310234" y="100135"/>
                  </a:lnTo>
                  <a:lnTo>
                    <a:pt x="1269001" y="113919"/>
                  </a:lnTo>
                  <a:lnTo>
                    <a:pt x="1222771" y="126634"/>
                  </a:lnTo>
                  <a:lnTo>
                    <a:pt x="1171906" y="138190"/>
                  </a:lnTo>
                  <a:lnTo>
                    <a:pt x="1116765" y="148496"/>
                  </a:lnTo>
                  <a:lnTo>
                    <a:pt x="1057707" y="157464"/>
                  </a:lnTo>
                  <a:lnTo>
                    <a:pt x="995094" y="165002"/>
                  </a:lnTo>
                  <a:lnTo>
                    <a:pt x="929285" y="171022"/>
                  </a:lnTo>
                  <a:lnTo>
                    <a:pt x="860639" y="175433"/>
                  </a:lnTo>
                  <a:lnTo>
                    <a:pt x="789517" y="178145"/>
                  </a:lnTo>
                  <a:lnTo>
                    <a:pt x="716279" y="179070"/>
                  </a:lnTo>
                  <a:lnTo>
                    <a:pt x="643042" y="178145"/>
                  </a:lnTo>
                  <a:lnTo>
                    <a:pt x="571920" y="175433"/>
                  </a:lnTo>
                  <a:lnTo>
                    <a:pt x="503274" y="171022"/>
                  </a:lnTo>
                  <a:lnTo>
                    <a:pt x="437465" y="165002"/>
                  </a:lnTo>
                  <a:lnTo>
                    <a:pt x="374852" y="157464"/>
                  </a:lnTo>
                  <a:lnTo>
                    <a:pt x="315794" y="148496"/>
                  </a:lnTo>
                  <a:lnTo>
                    <a:pt x="260653" y="138190"/>
                  </a:lnTo>
                  <a:lnTo>
                    <a:pt x="209788" y="126634"/>
                  </a:lnTo>
                  <a:lnTo>
                    <a:pt x="163558" y="113919"/>
                  </a:lnTo>
                  <a:lnTo>
                    <a:pt x="122325" y="100135"/>
                  </a:lnTo>
                  <a:lnTo>
                    <a:pt x="86448" y="85371"/>
                  </a:lnTo>
                  <a:lnTo>
                    <a:pt x="32201" y="53263"/>
                  </a:lnTo>
                  <a:lnTo>
                    <a:pt x="3697" y="18314"/>
                  </a:lnTo>
                  <a:lnTo>
                    <a:pt x="0" y="0"/>
                  </a:lnTo>
                  <a:lnTo>
                    <a:pt x="0" y="1775460"/>
                  </a:lnTo>
                  <a:lnTo>
                    <a:pt x="14551" y="1811559"/>
                  </a:lnTo>
                  <a:lnTo>
                    <a:pt x="56286" y="1845177"/>
                  </a:lnTo>
                  <a:lnTo>
                    <a:pt x="122325" y="1875595"/>
                  </a:lnTo>
                  <a:lnTo>
                    <a:pt x="163558" y="1889379"/>
                  </a:lnTo>
                  <a:lnTo>
                    <a:pt x="209788" y="1902094"/>
                  </a:lnTo>
                  <a:lnTo>
                    <a:pt x="260653" y="1913650"/>
                  </a:lnTo>
                  <a:lnTo>
                    <a:pt x="315794" y="1923956"/>
                  </a:lnTo>
                  <a:lnTo>
                    <a:pt x="374852" y="1932924"/>
                  </a:lnTo>
                  <a:lnTo>
                    <a:pt x="437465" y="1940462"/>
                  </a:lnTo>
                  <a:lnTo>
                    <a:pt x="503274" y="1946482"/>
                  </a:lnTo>
                  <a:lnTo>
                    <a:pt x="571920" y="1950893"/>
                  </a:lnTo>
                  <a:lnTo>
                    <a:pt x="643042" y="1953605"/>
                  </a:lnTo>
                  <a:lnTo>
                    <a:pt x="716279" y="1954530"/>
                  </a:lnTo>
                  <a:lnTo>
                    <a:pt x="789517" y="1953605"/>
                  </a:lnTo>
                  <a:lnTo>
                    <a:pt x="860639" y="1950893"/>
                  </a:lnTo>
                  <a:lnTo>
                    <a:pt x="929285" y="1946482"/>
                  </a:lnTo>
                  <a:lnTo>
                    <a:pt x="995094" y="1940462"/>
                  </a:lnTo>
                  <a:lnTo>
                    <a:pt x="1057707" y="1932924"/>
                  </a:lnTo>
                  <a:lnTo>
                    <a:pt x="1116765" y="1923956"/>
                  </a:lnTo>
                  <a:lnTo>
                    <a:pt x="1171906" y="1913650"/>
                  </a:lnTo>
                  <a:lnTo>
                    <a:pt x="1222771" y="1902094"/>
                  </a:lnTo>
                  <a:lnTo>
                    <a:pt x="1269001" y="1889379"/>
                  </a:lnTo>
                  <a:lnTo>
                    <a:pt x="1310234" y="1875595"/>
                  </a:lnTo>
                  <a:lnTo>
                    <a:pt x="1346111" y="1860831"/>
                  </a:lnTo>
                  <a:lnTo>
                    <a:pt x="1400358" y="1828723"/>
                  </a:lnTo>
                  <a:lnTo>
                    <a:pt x="1428862" y="1793774"/>
                  </a:lnTo>
                  <a:lnTo>
                    <a:pt x="1432559" y="1775460"/>
                  </a:lnTo>
                  <a:lnTo>
                    <a:pt x="1432559" y="0"/>
                  </a:lnTo>
                  <a:close/>
                </a:path>
              </a:pathLst>
            </a:custGeom>
            <a:solidFill>
              <a:srgbClr val="99CCFF"/>
            </a:solidFill>
          </p:spPr>
          <p:txBody>
            <a:bodyPr wrap="square" lIns="0" tIns="0" rIns="0" bIns="0" rtlCol="0"/>
            <a:lstStyle/>
            <a:p>
              <a:endParaRPr/>
            </a:p>
          </p:txBody>
        </p:sp>
        <p:sp>
          <p:nvSpPr>
            <p:cNvPr id="13" name="object 13"/>
            <p:cNvSpPr/>
            <p:nvPr/>
          </p:nvSpPr>
          <p:spPr>
            <a:xfrm>
              <a:off x="3855720" y="2026920"/>
              <a:ext cx="1432560" cy="358140"/>
            </a:xfrm>
            <a:custGeom>
              <a:avLst/>
              <a:gdLst/>
              <a:ahLst/>
              <a:cxnLst/>
              <a:rect l="l" t="t" r="r" b="b"/>
              <a:pathLst>
                <a:path w="1432560" h="358139">
                  <a:moveTo>
                    <a:pt x="716279" y="0"/>
                  </a:moveTo>
                  <a:lnTo>
                    <a:pt x="643042" y="924"/>
                  </a:lnTo>
                  <a:lnTo>
                    <a:pt x="571920" y="3636"/>
                  </a:lnTo>
                  <a:lnTo>
                    <a:pt x="503274" y="8047"/>
                  </a:lnTo>
                  <a:lnTo>
                    <a:pt x="437465" y="14067"/>
                  </a:lnTo>
                  <a:lnTo>
                    <a:pt x="374852" y="21605"/>
                  </a:lnTo>
                  <a:lnTo>
                    <a:pt x="315794" y="30573"/>
                  </a:lnTo>
                  <a:lnTo>
                    <a:pt x="260653" y="40879"/>
                  </a:lnTo>
                  <a:lnTo>
                    <a:pt x="209788" y="52435"/>
                  </a:lnTo>
                  <a:lnTo>
                    <a:pt x="163558" y="65150"/>
                  </a:lnTo>
                  <a:lnTo>
                    <a:pt x="122325" y="78934"/>
                  </a:lnTo>
                  <a:lnTo>
                    <a:pt x="86448" y="93698"/>
                  </a:lnTo>
                  <a:lnTo>
                    <a:pt x="32201" y="125806"/>
                  </a:lnTo>
                  <a:lnTo>
                    <a:pt x="3697" y="160755"/>
                  </a:lnTo>
                  <a:lnTo>
                    <a:pt x="0" y="179069"/>
                  </a:lnTo>
                  <a:lnTo>
                    <a:pt x="3697" y="197384"/>
                  </a:lnTo>
                  <a:lnTo>
                    <a:pt x="32201" y="232333"/>
                  </a:lnTo>
                  <a:lnTo>
                    <a:pt x="86448" y="264441"/>
                  </a:lnTo>
                  <a:lnTo>
                    <a:pt x="122325" y="279205"/>
                  </a:lnTo>
                  <a:lnTo>
                    <a:pt x="163558" y="292989"/>
                  </a:lnTo>
                  <a:lnTo>
                    <a:pt x="209788" y="305704"/>
                  </a:lnTo>
                  <a:lnTo>
                    <a:pt x="260653" y="317260"/>
                  </a:lnTo>
                  <a:lnTo>
                    <a:pt x="315794" y="327566"/>
                  </a:lnTo>
                  <a:lnTo>
                    <a:pt x="374852" y="336534"/>
                  </a:lnTo>
                  <a:lnTo>
                    <a:pt x="437465" y="344072"/>
                  </a:lnTo>
                  <a:lnTo>
                    <a:pt x="503274" y="350092"/>
                  </a:lnTo>
                  <a:lnTo>
                    <a:pt x="571920" y="354503"/>
                  </a:lnTo>
                  <a:lnTo>
                    <a:pt x="643042" y="357215"/>
                  </a:lnTo>
                  <a:lnTo>
                    <a:pt x="716279" y="358139"/>
                  </a:lnTo>
                  <a:lnTo>
                    <a:pt x="789517" y="357215"/>
                  </a:lnTo>
                  <a:lnTo>
                    <a:pt x="860639" y="354503"/>
                  </a:lnTo>
                  <a:lnTo>
                    <a:pt x="929285" y="350092"/>
                  </a:lnTo>
                  <a:lnTo>
                    <a:pt x="995094" y="344072"/>
                  </a:lnTo>
                  <a:lnTo>
                    <a:pt x="1057707" y="336534"/>
                  </a:lnTo>
                  <a:lnTo>
                    <a:pt x="1116765" y="327566"/>
                  </a:lnTo>
                  <a:lnTo>
                    <a:pt x="1171906" y="317260"/>
                  </a:lnTo>
                  <a:lnTo>
                    <a:pt x="1222771" y="305704"/>
                  </a:lnTo>
                  <a:lnTo>
                    <a:pt x="1269001" y="292989"/>
                  </a:lnTo>
                  <a:lnTo>
                    <a:pt x="1310234" y="279205"/>
                  </a:lnTo>
                  <a:lnTo>
                    <a:pt x="1346111" y="264441"/>
                  </a:lnTo>
                  <a:lnTo>
                    <a:pt x="1400358" y="232333"/>
                  </a:lnTo>
                  <a:lnTo>
                    <a:pt x="1428862" y="197384"/>
                  </a:lnTo>
                  <a:lnTo>
                    <a:pt x="1432559" y="179069"/>
                  </a:lnTo>
                  <a:lnTo>
                    <a:pt x="1428862" y="160755"/>
                  </a:lnTo>
                  <a:lnTo>
                    <a:pt x="1400358" y="125806"/>
                  </a:lnTo>
                  <a:lnTo>
                    <a:pt x="1346111" y="93698"/>
                  </a:lnTo>
                  <a:lnTo>
                    <a:pt x="1310234" y="78934"/>
                  </a:lnTo>
                  <a:lnTo>
                    <a:pt x="1269001" y="65150"/>
                  </a:lnTo>
                  <a:lnTo>
                    <a:pt x="1222771" y="52435"/>
                  </a:lnTo>
                  <a:lnTo>
                    <a:pt x="1171906" y="40879"/>
                  </a:lnTo>
                  <a:lnTo>
                    <a:pt x="1116765" y="30573"/>
                  </a:lnTo>
                  <a:lnTo>
                    <a:pt x="1057707" y="21605"/>
                  </a:lnTo>
                  <a:lnTo>
                    <a:pt x="995094" y="14067"/>
                  </a:lnTo>
                  <a:lnTo>
                    <a:pt x="929285" y="8047"/>
                  </a:lnTo>
                  <a:lnTo>
                    <a:pt x="860639" y="3636"/>
                  </a:lnTo>
                  <a:lnTo>
                    <a:pt x="789517" y="924"/>
                  </a:lnTo>
                  <a:lnTo>
                    <a:pt x="716279" y="0"/>
                  </a:lnTo>
                  <a:close/>
                </a:path>
              </a:pathLst>
            </a:custGeom>
            <a:solidFill>
              <a:srgbClr val="C2DFFF"/>
            </a:solidFill>
          </p:spPr>
          <p:txBody>
            <a:bodyPr wrap="square" lIns="0" tIns="0" rIns="0" bIns="0" rtlCol="0"/>
            <a:lstStyle/>
            <a:p>
              <a:endParaRPr/>
            </a:p>
          </p:txBody>
        </p:sp>
        <p:sp>
          <p:nvSpPr>
            <p:cNvPr id="14" name="object 14"/>
            <p:cNvSpPr/>
            <p:nvPr/>
          </p:nvSpPr>
          <p:spPr>
            <a:xfrm>
              <a:off x="3855720" y="2026920"/>
              <a:ext cx="1432560" cy="2133600"/>
            </a:xfrm>
            <a:custGeom>
              <a:avLst/>
              <a:gdLst/>
              <a:ahLst/>
              <a:cxnLst/>
              <a:rect l="l" t="t" r="r" b="b"/>
              <a:pathLst>
                <a:path w="1432560" h="2133600">
                  <a:moveTo>
                    <a:pt x="1432559" y="179069"/>
                  </a:moveTo>
                  <a:lnTo>
                    <a:pt x="1418008" y="215169"/>
                  </a:lnTo>
                  <a:lnTo>
                    <a:pt x="1376273" y="248787"/>
                  </a:lnTo>
                  <a:lnTo>
                    <a:pt x="1310234" y="279205"/>
                  </a:lnTo>
                  <a:lnTo>
                    <a:pt x="1269001" y="292989"/>
                  </a:lnTo>
                  <a:lnTo>
                    <a:pt x="1222771" y="305704"/>
                  </a:lnTo>
                  <a:lnTo>
                    <a:pt x="1171906" y="317260"/>
                  </a:lnTo>
                  <a:lnTo>
                    <a:pt x="1116765" y="327566"/>
                  </a:lnTo>
                  <a:lnTo>
                    <a:pt x="1057707" y="336534"/>
                  </a:lnTo>
                  <a:lnTo>
                    <a:pt x="995094" y="344072"/>
                  </a:lnTo>
                  <a:lnTo>
                    <a:pt x="929285" y="350092"/>
                  </a:lnTo>
                  <a:lnTo>
                    <a:pt x="860639" y="354503"/>
                  </a:lnTo>
                  <a:lnTo>
                    <a:pt x="789517" y="357215"/>
                  </a:lnTo>
                  <a:lnTo>
                    <a:pt x="716279" y="358139"/>
                  </a:lnTo>
                  <a:lnTo>
                    <a:pt x="643042" y="357215"/>
                  </a:lnTo>
                  <a:lnTo>
                    <a:pt x="571920" y="354503"/>
                  </a:lnTo>
                  <a:lnTo>
                    <a:pt x="503274" y="350092"/>
                  </a:lnTo>
                  <a:lnTo>
                    <a:pt x="437465" y="344072"/>
                  </a:lnTo>
                  <a:lnTo>
                    <a:pt x="374852" y="336534"/>
                  </a:lnTo>
                  <a:lnTo>
                    <a:pt x="315794" y="327566"/>
                  </a:lnTo>
                  <a:lnTo>
                    <a:pt x="260653" y="317260"/>
                  </a:lnTo>
                  <a:lnTo>
                    <a:pt x="209788" y="305704"/>
                  </a:lnTo>
                  <a:lnTo>
                    <a:pt x="163558" y="292989"/>
                  </a:lnTo>
                  <a:lnTo>
                    <a:pt x="122325" y="279205"/>
                  </a:lnTo>
                  <a:lnTo>
                    <a:pt x="86448" y="264441"/>
                  </a:lnTo>
                  <a:lnTo>
                    <a:pt x="32201" y="232333"/>
                  </a:lnTo>
                  <a:lnTo>
                    <a:pt x="3697" y="197384"/>
                  </a:lnTo>
                  <a:lnTo>
                    <a:pt x="0" y="179069"/>
                  </a:lnTo>
                  <a:lnTo>
                    <a:pt x="3697" y="160755"/>
                  </a:lnTo>
                  <a:lnTo>
                    <a:pt x="32201" y="125806"/>
                  </a:lnTo>
                  <a:lnTo>
                    <a:pt x="86448" y="93698"/>
                  </a:lnTo>
                  <a:lnTo>
                    <a:pt x="122325" y="78934"/>
                  </a:lnTo>
                  <a:lnTo>
                    <a:pt x="163558" y="65150"/>
                  </a:lnTo>
                  <a:lnTo>
                    <a:pt x="209788" y="52435"/>
                  </a:lnTo>
                  <a:lnTo>
                    <a:pt x="260653" y="40879"/>
                  </a:lnTo>
                  <a:lnTo>
                    <a:pt x="315794" y="30573"/>
                  </a:lnTo>
                  <a:lnTo>
                    <a:pt x="374852" y="21605"/>
                  </a:lnTo>
                  <a:lnTo>
                    <a:pt x="437465" y="14067"/>
                  </a:lnTo>
                  <a:lnTo>
                    <a:pt x="503274" y="8047"/>
                  </a:lnTo>
                  <a:lnTo>
                    <a:pt x="571920" y="3636"/>
                  </a:lnTo>
                  <a:lnTo>
                    <a:pt x="643042" y="924"/>
                  </a:lnTo>
                  <a:lnTo>
                    <a:pt x="716279" y="0"/>
                  </a:lnTo>
                  <a:lnTo>
                    <a:pt x="789517" y="924"/>
                  </a:lnTo>
                  <a:lnTo>
                    <a:pt x="860639" y="3636"/>
                  </a:lnTo>
                  <a:lnTo>
                    <a:pt x="929285" y="8047"/>
                  </a:lnTo>
                  <a:lnTo>
                    <a:pt x="995094" y="14067"/>
                  </a:lnTo>
                  <a:lnTo>
                    <a:pt x="1057707" y="21605"/>
                  </a:lnTo>
                  <a:lnTo>
                    <a:pt x="1116765" y="30573"/>
                  </a:lnTo>
                  <a:lnTo>
                    <a:pt x="1171906" y="40879"/>
                  </a:lnTo>
                  <a:lnTo>
                    <a:pt x="1222771" y="52435"/>
                  </a:lnTo>
                  <a:lnTo>
                    <a:pt x="1269001" y="65150"/>
                  </a:lnTo>
                  <a:lnTo>
                    <a:pt x="1310234" y="78934"/>
                  </a:lnTo>
                  <a:lnTo>
                    <a:pt x="1346111" y="93698"/>
                  </a:lnTo>
                  <a:lnTo>
                    <a:pt x="1400358" y="125806"/>
                  </a:lnTo>
                  <a:lnTo>
                    <a:pt x="1428862" y="160755"/>
                  </a:lnTo>
                  <a:lnTo>
                    <a:pt x="1432559" y="179069"/>
                  </a:lnTo>
                  <a:close/>
                </a:path>
                <a:path w="1432560" h="2133600">
                  <a:moveTo>
                    <a:pt x="1432559" y="179069"/>
                  </a:moveTo>
                  <a:lnTo>
                    <a:pt x="1432559" y="1954529"/>
                  </a:lnTo>
                  <a:lnTo>
                    <a:pt x="1428862" y="1972844"/>
                  </a:lnTo>
                  <a:lnTo>
                    <a:pt x="1400358" y="2007793"/>
                  </a:lnTo>
                  <a:lnTo>
                    <a:pt x="1346111" y="2039901"/>
                  </a:lnTo>
                  <a:lnTo>
                    <a:pt x="1310234" y="2054665"/>
                  </a:lnTo>
                  <a:lnTo>
                    <a:pt x="1269001" y="2068449"/>
                  </a:lnTo>
                  <a:lnTo>
                    <a:pt x="1222771" y="2081164"/>
                  </a:lnTo>
                  <a:lnTo>
                    <a:pt x="1171906" y="2092720"/>
                  </a:lnTo>
                  <a:lnTo>
                    <a:pt x="1116765" y="2103026"/>
                  </a:lnTo>
                  <a:lnTo>
                    <a:pt x="1057707" y="2111994"/>
                  </a:lnTo>
                  <a:lnTo>
                    <a:pt x="995094" y="2119532"/>
                  </a:lnTo>
                  <a:lnTo>
                    <a:pt x="929285" y="2125552"/>
                  </a:lnTo>
                  <a:lnTo>
                    <a:pt x="860639" y="2129963"/>
                  </a:lnTo>
                  <a:lnTo>
                    <a:pt x="789517" y="2132675"/>
                  </a:lnTo>
                  <a:lnTo>
                    <a:pt x="716279" y="2133599"/>
                  </a:lnTo>
                  <a:lnTo>
                    <a:pt x="643042" y="2132675"/>
                  </a:lnTo>
                  <a:lnTo>
                    <a:pt x="571920" y="2129963"/>
                  </a:lnTo>
                  <a:lnTo>
                    <a:pt x="503274" y="2125552"/>
                  </a:lnTo>
                  <a:lnTo>
                    <a:pt x="437465" y="2119532"/>
                  </a:lnTo>
                  <a:lnTo>
                    <a:pt x="374852" y="2111994"/>
                  </a:lnTo>
                  <a:lnTo>
                    <a:pt x="315794" y="2103026"/>
                  </a:lnTo>
                  <a:lnTo>
                    <a:pt x="260653" y="2092720"/>
                  </a:lnTo>
                  <a:lnTo>
                    <a:pt x="209788" y="2081164"/>
                  </a:lnTo>
                  <a:lnTo>
                    <a:pt x="163558" y="2068449"/>
                  </a:lnTo>
                  <a:lnTo>
                    <a:pt x="122325" y="2054665"/>
                  </a:lnTo>
                  <a:lnTo>
                    <a:pt x="86448" y="2039901"/>
                  </a:lnTo>
                  <a:lnTo>
                    <a:pt x="32201" y="2007793"/>
                  </a:lnTo>
                  <a:lnTo>
                    <a:pt x="3697" y="1972844"/>
                  </a:lnTo>
                  <a:lnTo>
                    <a:pt x="0" y="1954529"/>
                  </a:lnTo>
                  <a:lnTo>
                    <a:pt x="0" y="179069"/>
                  </a:lnTo>
                </a:path>
              </a:pathLst>
            </a:custGeom>
            <a:ln w="9144">
              <a:solidFill>
                <a:srgbClr val="000000"/>
              </a:solidFill>
            </a:ln>
          </p:spPr>
          <p:txBody>
            <a:bodyPr wrap="square" lIns="0" tIns="0" rIns="0" bIns="0" rtlCol="0"/>
            <a:lstStyle/>
            <a:p>
              <a:endParaRPr/>
            </a:p>
          </p:txBody>
        </p:sp>
      </p:grpSp>
      <p:sp>
        <p:nvSpPr>
          <p:cNvPr id="15" name="object 15"/>
          <p:cNvSpPr txBox="1"/>
          <p:nvPr/>
        </p:nvSpPr>
        <p:spPr>
          <a:xfrm>
            <a:off x="3937508" y="2410714"/>
            <a:ext cx="1272540" cy="575945"/>
          </a:xfrm>
          <a:prstGeom prst="rect">
            <a:avLst/>
          </a:prstGeom>
        </p:spPr>
        <p:txBody>
          <a:bodyPr vert="horz" wrap="square" lIns="0" tIns="10795" rIns="0" bIns="0" rtlCol="0">
            <a:spAutoFit/>
          </a:bodyPr>
          <a:lstStyle/>
          <a:p>
            <a:pPr marL="367665" marR="5080" indent="-355600">
              <a:lnSpc>
                <a:spcPct val="100600"/>
              </a:lnSpc>
              <a:spcBef>
                <a:spcPts val="85"/>
              </a:spcBef>
            </a:pPr>
            <a:r>
              <a:rPr sz="1800" b="1" spc="-5" dirty="0">
                <a:latin typeface="Times New Roman"/>
                <a:cs typeface="Times New Roman"/>
              </a:rPr>
              <a:t>Bază de</a:t>
            </a:r>
            <a:r>
              <a:rPr sz="1800" b="1" spc="-55" dirty="0">
                <a:latin typeface="Times New Roman"/>
                <a:cs typeface="Times New Roman"/>
              </a:rPr>
              <a:t> </a:t>
            </a:r>
            <a:r>
              <a:rPr sz="1800" b="1" spc="-5" dirty="0">
                <a:latin typeface="Times New Roman"/>
                <a:cs typeface="Times New Roman"/>
              </a:rPr>
              <a:t>date  unică</a:t>
            </a:r>
            <a:endParaRPr sz="1800">
              <a:latin typeface="Times New Roman"/>
              <a:cs typeface="Times New Roman"/>
            </a:endParaRPr>
          </a:p>
        </p:txBody>
      </p:sp>
      <p:sp>
        <p:nvSpPr>
          <p:cNvPr id="16" name="object 16"/>
          <p:cNvSpPr txBox="1"/>
          <p:nvPr/>
        </p:nvSpPr>
        <p:spPr>
          <a:xfrm>
            <a:off x="5644896" y="1600200"/>
            <a:ext cx="1431290" cy="1706880"/>
          </a:xfrm>
          <a:prstGeom prst="rect">
            <a:avLst/>
          </a:prstGeom>
          <a:ln w="9144">
            <a:solidFill>
              <a:srgbClr val="000000"/>
            </a:solidFill>
          </a:ln>
        </p:spPr>
        <p:txBody>
          <a:bodyPr vert="horz" wrap="square" lIns="0" tIns="38100" rIns="0" bIns="0" rtlCol="0">
            <a:spAutoFit/>
          </a:bodyPr>
          <a:lstStyle/>
          <a:p>
            <a:pPr marL="248285">
              <a:lnSpc>
                <a:spcPct val="100000"/>
              </a:lnSpc>
              <a:spcBef>
                <a:spcPts val="300"/>
              </a:spcBef>
            </a:pPr>
            <a:r>
              <a:rPr sz="1800" spc="-5" dirty="0">
                <a:latin typeface="Times New Roman"/>
                <a:cs typeface="Times New Roman"/>
              </a:rPr>
              <a:t>Financiar-</a:t>
            </a:r>
            <a:endParaRPr sz="1800">
              <a:latin typeface="Times New Roman"/>
              <a:cs typeface="Times New Roman"/>
            </a:endParaRPr>
          </a:p>
          <a:p>
            <a:pPr marL="149225">
              <a:lnSpc>
                <a:spcPct val="100000"/>
              </a:lnSpc>
              <a:spcBef>
                <a:spcPts val="15"/>
              </a:spcBef>
            </a:pPr>
            <a:r>
              <a:rPr sz="1800" dirty="0">
                <a:latin typeface="Times New Roman"/>
                <a:cs typeface="Times New Roman"/>
              </a:rPr>
              <a:t>contabilitate</a:t>
            </a:r>
            <a:endParaRPr sz="1800">
              <a:latin typeface="Times New Roman"/>
              <a:cs typeface="Times New Roman"/>
            </a:endParaRPr>
          </a:p>
        </p:txBody>
      </p:sp>
      <p:sp>
        <p:nvSpPr>
          <p:cNvPr id="17" name="object 17"/>
          <p:cNvSpPr/>
          <p:nvPr/>
        </p:nvSpPr>
        <p:spPr>
          <a:xfrm>
            <a:off x="5644896" y="3733800"/>
            <a:ext cx="1431290" cy="853440"/>
          </a:xfrm>
          <a:custGeom>
            <a:avLst/>
            <a:gdLst/>
            <a:ahLst/>
            <a:cxnLst/>
            <a:rect l="l" t="t" r="r" b="b"/>
            <a:pathLst>
              <a:path w="1431290" h="853439">
                <a:moveTo>
                  <a:pt x="0" y="853439"/>
                </a:moveTo>
                <a:lnTo>
                  <a:pt x="1431036" y="853439"/>
                </a:lnTo>
                <a:lnTo>
                  <a:pt x="1431036" y="0"/>
                </a:lnTo>
                <a:lnTo>
                  <a:pt x="0" y="0"/>
                </a:lnTo>
                <a:lnTo>
                  <a:pt x="0" y="853439"/>
                </a:lnTo>
                <a:close/>
              </a:path>
            </a:pathLst>
          </a:custGeom>
          <a:ln w="9143">
            <a:solidFill>
              <a:srgbClr val="000000"/>
            </a:solidFill>
          </a:ln>
        </p:spPr>
        <p:txBody>
          <a:bodyPr wrap="square" lIns="0" tIns="0" rIns="0" bIns="0" rtlCol="0"/>
          <a:lstStyle/>
          <a:p>
            <a:endParaRPr/>
          </a:p>
        </p:txBody>
      </p:sp>
      <p:sp>
        <p:nvSpPr>
          <p:cNvPr id="18" name="object 18"/>
          <p:cNvSpPr txBox="1"/>
          <p:nvPr/>
        </p:nvSpPr>
        <p:spPr>
          <a:xfrm>
            <a:off x="5909817" y="3760089"/>
            <a:ext cx="90233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Times New Roman"/>
                <a:cs typeface="Times New Roman"/>
              </a:rPr>
              <a:t>Product</a:t>
            </a:r>
            <a:r>
              <a:rPr sz="1800" spc="5" dirty="0">
                <a:latin typeface="Times New Roman"/>
                <a:cs typeface="Times New Roman"/>
              </a:rPr>
              <a:t>i</a:t>
            </a:r>
            <a:r>
              <a:rPr sz="1800" dirty="0">
                <a:latin typeface="Times New Roman"/>
                <a:cs typeface="Times New Roman"/>
              </a:rPr>
              <a:t>e</a:t>
            </a:r>
            <a:endParaRPr sz="1800">
              <a:latin typeface="Times New Roman"/>
              <a:cs typeface="Times New Roman"/>
            </a:endParaRPr>
          </a:p>
        </p:txBody>
      </p:sp>
      <p:sp>
        <p:nvSpPr>
          <p:cNvPr id="19" name="object 19"/>
          <p:cNvSpPr txBox="1"/>
          <p:nvPr/>
        </p:nvSpPr>
        <p:spPr>
          <a:xfrm>
            <a:off x="5644896" y="5013959"/>
            <a:ext cx="1431290" cy="853440"/>
          </a:xfrm>
          <a:prstGeom prst="rect">
            <a:avLst/>
          </a:prstGeom>
          <a:ln w="9144">
            <a:solidFill>
              <a:srgbClr val="000000"/>
            </a:solidFill>
          </a:ln>
        </p:spPr>
        <p:txBody>
          <a:bodyPr vert="horz" wrap="square" lIns="0" tIns="39370" rIns="0" bIns="0" rtlCol="0">
            <a:spAutoFit/>
          </a:bodyPr>
          <a:lstStyle/>
          <a:p>
            <a:pPr marL="385445">
              <a:lnSpc>
                <a:spcPct val="100000"/>
              </a:lnSpc>
              <a:spcBef>
                <a:spcPts val="310"/>
              </a:spcBef>
            </a:pPr>
            <a:r>
              <a:rPr sz="1800" dirty="0">
                <a:latin typeface="Times New Roman"/>
                <a:cs typeface="Times New Roman"/>
              </a:rPr>
              <a:t>Stocuri</a:t>
            </a:r>
            <a:endParaRPr sz="1800">
              <a:latin typeface="Times New Roman"/>
              <a:cs typeface="Times New Roman"/>
            </a:endParaRPr>
          </a:p>
        </p:txBody>
      </p:sp>
      <p:sp>
        <p:nvSpPr>
          <p:cNvPr id="20" name="object 20"/>
          <p:cNvSpPr/>
          <p:nvPr/>
        </p:nvSpPr>
        <p:spPr>
          <a:xfrm>
            <a:off x="1882648" y="2026919"/>
            <a:ext cx="369570" cy="2987040"/>
          </a:xfrm>
          <a:custGeom>
            <a:avLst/>
            <a:gdLst/>
            <a:ahLst/>
            <a:cxnLst/>
            <a:rect l="l" t="t" r="r" b="b"/>
            <a:pathLst>
              <a:path w="369569" h="2987040">
                <a:moveTo>
                  <a:pt x="363728" y="0"/>
                </a:moveTo>
                <a:lnTo>
                  <a:pt x="285496" y="33909"/>
                </a:lnTo>
                <a:lnTo>
                  <a:pt x="309841" y="54305"/>
                </a:lnTo>
                <a:lnTo>
                  <a:pt x="49707" y="364274"/>
                </a:lnTo>
                <a:lnTo>
                  <a:pt x="25400" y="343916"/>
                </a:lnTo>
                <a:lnTo>
                  <a:pt x="5588" y="426720"/>
                </a:lnTo>
                <a:lnTo>
                  <a:pt x="83820" y="392811"/>
                </a:lnTo>
                <a:lnTo>
                  <a:pt x="71069" y="382143"/>
                </a:lnTo>
                <a:lnTo>
                  <a:pt x="59461" y="372427"/>
                </a:lnTo>
                <a:lnTo>
                  <a:pt x="319595" y="62458"/>
                </a:lnTo>
                <a:lnTo>
                  <a:pt x="343916" y="82804"/>
                </a:lnTo>
                <a:lnTo>
                  <a:pt x="353060" y="44577"/>
                </a:lnTo>
                <a:lnTo>
                  <a:pt x="363728" y="0"/>
                </a:lnTo>
                <a:close/>
              </a:path>
              <a:path w="369569" h="2987040">
                <a:moveTo>
                  <a:pt x="369316" y="2902077"/>
                </a:moveTo>
                <a:lnTo>
                  <a:pt x="340118" y="2914332"/>
                </a:lnTo>
                <a:lnTo>
                  <a:pt x="40944" y="2201392"/>
                </a:lnTo>
                <a:lnTo>
                  <a:pt x="68707" y="2189734"/>
                </a:lnTo>
                <a:lnTo>
                  <a:pt x="70231" y="2189099"/>
                </a:lnTo>
                <a:lnTo>
                  <a:pt x="5588" y="2133600"/>
                </a:lnTo>
                <a:lnTo>
                  <a:pt x="0" y="2218563"/>
                </a:lnTo>
                <a:lnTo>
                  <a:pt x="29184" y="2206320"/>
                </a:lnTo>
                <a:lnTo>
                  <a:pt x="328358" y="2919260"/>
                </a:lnTo>
                <a:lnTo>
                  <a:pt x="299085" y="2931541"/>
                </a:lnTo>
                <a:lnTo>
                  <a:pt x="363728" y="2987040"/>
                </a:lnTo>
                <a:lnTo>
                  <a:pt x="367411" y="2930906"/>
                </a:lnTo>
                <a:lnTo>
                  <a:pt x="369316" y="2902077"/>
                </a:lnTo>
                <a:close/>
              </a:path>
            </a:pathLst>
          </a:custGeom>
          <a:solidFill>
            <a:srgbClr val="000000"/>
          </a:solidFill>
        </p:spPr>
        <p:txBody>
          <a:bodyPr wrap="square" lIns="0" tIns="0" rIns="0" bIns="0" rtlCol="0"/>
          <a:lstStyle/>
          <a:p>
            <a:endParaRPr/>
          </a:p>
        </p:txBody>
      </p:sp>
      <p:grpSp>
        <p:nvGrpSpPr>
          <p:cNvPr id="21" name="object 21"/>
          <p:cNvGrpSpPr/>
          <p:nvPr/>
        </p:nvGrpSpPr>
        <p:grpSpPr>
          <a:xfrm>
            <a:off x="3477386" y="2022157"/>
            <a:ext cx="5214620" cy="3850004"/>
            <a:chOff x="3477386" y="2022157"/>
            <a:chExt cx="5214620" cy="3850004"/>
          </a:xfrm>
        </p:grpSpPr>
        <p:sp>
          <p:nvSpPr>
            <p:cNvPr id="22" name="object 22"/>
            <p:cNvSpPr/>
            <p:nvPr/>
          </p:nvSpPr>
          <p:spPr>
            <a:xfrm>
              <a:off x="3477387" y="2453639"/>
              <a:ext cx="2192655" cy="2987040"/>
            </a:xfrm>
            <a:custGeom>
              <a:avLst/>
              <a:gdLst/>
              <a:ahLst/>
              <a:cxnLst/>
              <a:rect l="l" t="t" r="r" b="b"/>
              <a:pathLst>
                <a:path w="2192654" h="2987040">
                  <a:moveTo>
                    <a:pt x="384048" y="768477"/>
                  </a:moveTo>
                  <a:lnTo>
                    <a:pt x="354787" y="780707"/>
                  </a:lnTo>
                  <a:lnTo>
                    <a:pt x="56959" y="67856"/>
                  </a:lnTo>
                  <a:lnTo>
                    <a:pt x="85013" y="56134"/>
                  </a:lnTo>
                  <a:lnTo>
                    <a:pt x="86233" y="55626"/>
                  </a:lnTo>
                  <a:lnTo>
                    <a:pt x="21717" y="0"/>
                  </a:lnTo>
                  <a:lnTo>
                    <a:pt x="16002" y="84963"/>
                  </a:lnTo>
                  <a:lnTo>
                    <a:pt x="45250" y="72745"/>
                  </a:lnTo>
                  <a:lnTo>
                    <a:pt x="343077" y="785596"/>
                  </a:lnTo>
                  <a:lnTo>
                    <a:pt x="313817" y="797814"/>
                  </a:lnTo>
                  <a:lnTo>
                    <a:pt x="378333" y="853440"/>
                  </a:lnTo>
                  <a:lnTo>
                    <a:pt x="382104" y="797306"/>
                  </a:lnTo>
                  <a:lnTo>
                    <a:pt x="384048" y="768477"/>
                  </a:lnTo>
                  <a:close/>
                </a:path>
                <a:path w="2192654" h="2987040">
                  <a:moveTo>
                    <a:pt x="400050" y="935863"/>
                  </a:moveTo>
                  <a:lnTo>
                    <a:pt x="394360" y="914273"/>
                  </a:lnTo>
                  <a:lnTo>
                    <a:pt x="378333" y="853440"/>
                  </a:lnTo>
                  <a:lnTo>
                    <a:pt x="325501" y="920242"/>
                  </a:lnTo>
                  <a:lnTo>
                    <a:pt x="356539" y="926757"/>
                  </a:lnTo>
                  <a:lnTo>
                    <a:pt x="31038" y="2484412"/>
                  </a:lnTo>
                  <a:lnTo>
                    <a:pt x="0" y="2477897"/>
                  </a:lnTo>
                  <a:lnTo>
                    <a:pt x="21717" y="2560320"/>
                  </a:lnTo>
                  <a:lnTo>
                    <a:pt x="69824" y="2499487"/>
                  </a:lnTo>
                  <a:lnTo>
                    <a:pt x="74549" y="2493518"/>
                  </a:lnTo>
                  <a:lnTo>
                    <a:pt x="43497" y="2487015"/>
                  </a:lnTo>
                  <a:lnTo>
                    <a:pt x="368998" y="929360"/>
                  </a:lnTo>
                  <a:lnTo>
                    <a:pt x="400050" y="935863"/>
                  </a:lnTo>
                  <a:close/>
                </a:path>
                <a:path w="2192654" h="2987040">
                  <a:moveTo>
                    <a:pt x="2173224" y="84963"/>
                  </a:moveTo>
                  <a:lnTo>
                    <a:pt x="2171281" y="56134"/>
                  </a:lnTo>
                  <a:lnTo>
                    <a:pt x="2167509" y="0"/>
                  </a:lnTo>
                  <a:lnTo>
                    <a:pt x="2102993" y="55626"/>
                  </a:lnTo>
                  <a:lnTo>
                    <a:pt x="2132253" y="67856"/>
                  </a:lnTo>
                  <a:lnTo>
                    <a:pt x="1834426" y="780707"/>
                  </a:lnTo>
                  <a:lnTo>
                    <a:pt x="1805178" y="768477"/>
                  </a:lnTo>
                  <a:lnTo>
                    <a:pt x="1810893" y="853440"/>
                  </a:lnTo>
                  <a:lnTo>
                    <a:pt x="1875409" y="797814"/>
                  </a:lnTo>
                  <a:lnTo>
                    <a:pt x="1874189" y="797306"/>
                  </a:lnTo>
                  <a:lnTo>
                    <a:pt x="1846135" y="785596"/>
                  </a:lnTo>
                  <a:lnTo>
                    <a:pt x="2143963" y="72745"/>
                  </a:lnTo>
                  <a:lnTo>
                    <a:pt x="2173224" y="84963"/>
                  </a:lnTo>
                  <a:close/>
                </a:path>
                <a:path w="2192654" h="2987040">
                  <a:moveTo>
                    <a:pt x="2192528" y="2905633"/>
                  </a:moveTo>
                  <a:lnTo>
                    <a:pt x="2161209" y="2910878"/>
                  </a:lnTo>
                  <a:lnTo>
                    <a:pt x="1829828" y="928103"/>
                  </a:lnTo>
                  <a:lnTo>
                    <a:pt x="1832229" y="927112"/>
                  </a:lnTo>
                  <a:lnTo>
                    <a:pt x="1834629" y="926706"/>
                  </a:lnTo>
                  <a:lnTo>
                    <a:pt x="2132253" y="1639036"/>
                  </a:lnTo>
                  <a:lnTo>
                    <a:pt x="2102993" y="1651254"/>
                  </a:lnTo>
                  <a:lnTo>
                    <a:pt x="2167509" y="1706880"/>
                  </a:lnTo>
                  <a:lnTo>
                    <a:pt x="2171281" y="1650746"/>
                  </a:lnTo>
                  <a:lnTo>
                    <a:pt x="2173224" y="1621917"/>
                  </a:lnTo>
                  <a:lnTo>
                    <a:pt x="2143963" y="1634147"/>
                  </a:lnTo>
                  <a:lnTo>
                    <a:pt x="1847481" y="924547"/>
                  </a:lnTo>
                  <a:lnTo>
                    <a:pt x="1861058" y="922274"/>
                  </a:lnTo>
                  <a:lnTo>
                    <a:pt x="1857019" y="916749"/>
                  </a:lnTo>
                  <a:lnTo>
                    <a:pt x="1874189" y="909574"/>
                  </a:lnTo>
                  <a:lnTo>
                    <a:pt x="1875409" y="909066"/>
                  </a:lnTo>
                  <a:lnTo>
                    <a:pt x="1810893" y="853440"/>
                  </a:lnTo>
                  <a:lnTo>
                    <a:pt x="1785874" y="934847"/>
                  </a:lnTo>
                  <a:lnTo>
                    <a:pt x="1805635" y="931545"/>
                  </a:lnTo>
                  <a:lnTo>
                    <a:pt x="1805178" y="938403"/>
                  </a:lnTo>
                  <a:lnTo>
                    <a:pt x="1817763" y="933145"/>
                  </a:lnTo>
                  <a:lnTo>
                    <a:pt x="2148649" y="2912973"/>
                  </a:lnTo>
                  <a:lnTo>
                    <a:pt x="2117344" y="2918206"/>
                  </a:lnTo>
                  <a:lnTo>
                    <a:pt x="2167509" y="2987040"/>
                  </a:lnTo>
                  <a:lnTo>
                    <a:pt x="2186432" y="2925445"/>
                  </a:lnTo>
                  <a:lnTo>
                    <a:pt x="2192528" y="2905633"/>
                  </a:lnTo>
                  <a:close/>
                </a:path>
              </a:pathLst>
            </a:custGeom>
            <a:solidFill>
              <a:srgbClr val="000000"/>
            </a:solidFill>
          </p:spPr>
          <p:txBody>
            <a:bodyPr wrap="square" lIns="0" tIns="0" rIns="0" bIns="0" rtlCol="0"/>
            <a:lstStyle/>
            <a:p>
              <a:endParaRPr/>
            </a:p>
          </p:txBody>
        </p:sp>
        <p:sp>
          <p:nvSpPr>
            <p:cNvPr id="23" name="object 23"/>
            <p:cNvSpPr/>
            <p:nvPr/>
          </p:nvSpPr>
          <p:spPr>
            <a:xfrm>
              <a:off x="7434071" y="2340102"/>
              <a:ext cx="939800" cy="3527425"/>
            </a:xfrm>
            <a:custGeom>
              <a:avLst/>
              <a:gdLst/>
              <a:ahLst/>
              <a:cxnLst/>
              <a:rect l="l" t="t" r="r" b="b"/>
              <a:pathLst>
                <a:path w="939800" h="3527425">
                  <a:moveTo>
                    <a:pt x="939546" y="0"/>
                  </a:moveTo>
                  <a:lnTo>
                    <a:pt x="0" y="0"/>
                  </a:lnTo>
                  <a:lnTo>
                    <a:pt x="0" y="3527298"/>
                  </a:lnTo>
                  <a:lnTo>
                    <a:pt x="939546" y="3527298"/>
                  </a:lnTo>
                  <a:lnTo>
                    <a:pt x="939546" y="0"/>
                  </a:lnTo>
                  <a:close/>
                </a:path>
              </a:pathLst>
            </a:custGeom>
            <a:solidFill>
              <a:srgbClr val="EAEAEA"/>
            </a:solidFill>
          </p:spPr>
          <p:txBody>
            <a:bodyPr wrap="square" lIns="0" tIns="0" rIns="0" bIns="0" rtlCol="0"/>
            <a:lstStyle/>
            <a:p>
              <a:endParaRPr/>
            </a:p>
          </p:txBody>
        </p:sp>
        <p:sp>
          <p:nvSpPr>
            <p:cNvPr id="24" name="object 24"/>
            <p:cNvSpPr/>
            <p:nvPr/>
          </p:nvSpPr>
          <p:spPr>
            <a:xfrm>
              <a:off x="8373617" y="2026920"/>
              <a:ext cx="313690" cy="3840479"/>
            </a:xfrm>
            <a:custGeom>
              <a:avLst/>
              <a:gdLst/>
              <a:ahLst/>
              <a:cxnLst/>
              <a:rect l="l" t="t" r="r" b="b"/>
              <a:pathLst>
                <a:path w="313690" h="3840479">
                  <a:moveTo>
                    <a:pt x="313181" y="0"/>
                  </a:moveTo>
                  <a:lnTo>
                    <a:pt x="0" y="313181"/>
                  </a:lnTo>
                  <a:lnTo>
                    <a:pt x="0" y="3840479"/>
                  </a:lnTo>
                  <a:lnTo>
                    <a:pt x="313181" y="3527298"/>
                  </a:lnTo>
                  <a:lnTo>
                    <a:pt x="313181" y="0"/>
                  </a:lnTo>
                  <a:close/>
                </a:path>
              </a:pathLst>
            </a:custGeom>
            <a:solidFill>
              <a:srgbClr val="BBBBBB"/>
            </a:solidFill>
          </p:spPr>
          <p:txBody>
            <a:bodyPr wrap="square" lIns="0" tIns="0" rIns="0" bIns="0" rtlCol="0"/>
            <a:lstStyle/>
            <a:p>
              <a:endParaRPr/>
            </a:p>
          </p:txBody>
        </p:sp>
        <p:sp>
          <p:nvSpPr>
            <p:cNvPr id="25" name="object 25"/>
            <p:cNvSpPr/>
            <p:nvPr/>
          </p:nvSpPr>
          <p:spPr>
            <a:xfrm>
              <a:off x="7434071" y="2026920"/>
              <a:ext cx="1252855" cy="313690"/>
            </a:xfrm>
            <a:custGeom>
              <a:avLst/>
              <a:gdLst/>
              <a:ahLst/>
              <a:cxnLst/>
              <a:rect l="l" t="t" r="r" b="b"/>
              <a:pathLst>
                <a:path w="1252854" h="313689">
                  <a:moveTo>
                    <a:pt x="1252727" y="0"/>
                  </a:moveTo>
                  <a:lnTo>
                    <a:pt x="313181" y="0"/>
                  </a:lnTo>
                  <a:lnTo>
                    <a:pt x="0" y="313181"/>
                  </a:lnTo>
                  <a:lnTo>
                    <a:pt x="939546" y="313181"/>
                  </a:lnTo>
                  <a:lnTo>
                    <a:pt x="1252727" y="0"/>
                  </a:lnTo>
                  <a:close/>
                </a:path>
              </a:pathLst>
            </a:custGeom>
            <a:solidFill>
              <a:srgbClr val="EDEDED"/>
            </a:solidFill>
          </p:spPr>
          <p:txBody>
            <a:bodyPr wrap="square" lIns="0" tIns="0" rIns="0" bIns="0" rtlCol="0"/>
            <a:lstStyle/>
            <a:p>
              <a:endParaRPr/>
            </a:p>
          </p:txBody>
        </p:sp>
        <p:sp>
          <p:nvSpPr>
            <p:cNvPr id="26" name="object 26"/>
            <p:cNvSpPr/>
            <p:nvPr/>
          </p:nvSpPr>
          <p:spPr>
            <a:xfrm>
              <a:off x="7434071" y="2026920"/>
              <a:ext cx="1252855" cy="3840479"/>
            </a:xfrm>
            <a:custGeom>
              <a:avLst/>
              <a:gdLst/>
              <a:ahLst/>
              <a:cxnLst/>
              <a:rect l="l" t="t" r="r" b="b"/>
              <a:pathLst>
                <a:path w="1252854" h="3840479">
                  <a:moveTo>
                    <a:pt x="0" y="313181"/>
                  </a:moveTo>
                  <a:lnTo>
                    <a:pt x="313181" y="0"/>
                  </a:lnTo>
                  <a:lnTo>
                    <a:pt x="1252727" y="0"/>
                  </a:lnTo>
                  <a:lnTo>
                    <a:pt x="1252727" y="3527298"/>
                  </a:lnTo>
                  <a:lnTo>
                    <a:pt x="939546" y="3840479"/>
                  </a:lnTo>
                  <a:lnTo>
                    <a:pt x="0" y="3840479"/>
                  </a:lnTo>
                  <a:lnTo>
                    <a:pt x="0" y="313181"/>
                  </a:lnTo>
                  <a:close/>
                </a:path>
                <a:path w="1252854" h="3840479">
                  <a:moveTo>
                    <a:pt x="0" y="313181"/>
                  </a:moveTo>
                  <a:lnTo>
                    <a:pt x="939546" y="313181"/>
                  </a:lnTo>
                  <a:lnTo>
                    <a:pt x="1252727" y="0"/>
                  </a:lnTo>
                </a:path>
                <a:path w="1252854" h="3840479">
                  <a:moveTo>
                    <a:pt x="939546" y="313181"/>
                  </a:moveTo>
                  <a:lnTo>
                    <a:pt x="939546" y="3840479"/>
                  </a:lnTo>
                </a:path>
              </a:pathLst>
            </a:custGeom>
            <a:ln w="9144">
              <a:solidFill>
                <a:srgbClr val="000000"/>
              </a:solidFill>
            </a:ln>
          </p:spPr>
          <p:txBody>
            <a:bodyPr wrap="square" lIns="0" tIns="0" rIns="0" bIns="0" rtlCol="0"/>
            <a:lstStyle/>
            <a:p>
              <a:endParaRPr/>
            </a:p>
          </p:txBody>
        </p:sp>
      </p:grpSp>
      <p:sp>
        <p:nvSpPr>
          <p:cNvPr id="27" name="object 27"/>
          <p:cNvSpPr txBox="1"/>
          <p:nvPr/>
        </p:nvSpPr>
        <p:spPr>
          <a:xfrm>
            <a:off x="7434071" y="2366009"/>
            <a:ext cx="935355" cy="575945"/>
          </a:xfrm>
          <a:prstGeom prst="rect">
            <a:avLst/>
          </a:prstGeom>
        </p:spPr>
        <p:txBody>
          <a:bodyPr vert="horz" wrap="square" lIns="0" tIns="12700" rIns="0" bIns="0" rtlCol="0">
            <a:spAutoFit/>
          </a:bodyPr>
          <a:lstStyle/>
          <a:p>
            <a:pPr marL="92710">
              <a:lnSpc>
                <a:spcPct val="100000"/>
              </a:lnSpc>
              <a:spcBef>
                <a:spcPts val="100"/>
              </a:spcBef>
            </a:pPr>
            <a:r>
              <a:rPr sz="1800" spc="-5" dirty="0">
                <a:latin typeface="Times New Roman"/>
                <a:cs typeface="Times New Roman"/>
              </a:rPr>
              <a:t>FURNI</a:t>
            </a:r>
            <a:endParaRPr sz="1800">
              <a:latin typeface="Times New Roman"/>
              <a:cs typeface="Times New Roman"/>
            </a:endParaRPr>
          </a:p>
          <a:p>
            <a:pPr marL="92710">
              <a:lnSpc>
                <a:spcPct val="100000"/>
              </a:lnSpc>
              <a:spcBef>
                <a:spcPts val="10"/>
              </a:spcBef>
            </a:pPr>
            <a:r>
              <a:rPr sz="1800" dirty="0">
                <a:latin typeface="Times New Roman"/>
                <a:cs typeface="Times New Roman"/>
              </a:rPr>
              <a:t>ZORI</a:t>
            </a:r>
            <a:endParaRPr sz="1800">
              <a:latin typeface="Times New Roman"/>
              <a:cs typeface="Times New Roman"/>
            </a:endParaRPr>
          </a:p>
        </p:txBody>
      </p:sp>
      <p:sp>
        <p:nvSpPr>
          <p:cNvPr id="28" name="object 28"/>
          <p:cNvSpPr/>
          <p:nvPr/>
        </p:nvSpPr>
        <p:spPr>
          <a:xfrm>
            <a:off x="7059803" y="2453639"/>
            <a:ext cx="390525" cy="2987040"/>
          </a:xfrm>
          <a:custGeom>
            <a:avLst/>
            <a:gdLst/>
            <a:ahLst/>
            <a:cxnLst/>
            <a:rect l="l" t="t" r="r" b="b"/>
            <a:pathLst>
              <a:path w="390525" h="2987040">
                <a:moveTo>
                  <a:pt x="374269" y="2560320"/>
                </a:moveTo>
                <a:lnTo>
                  <a:pt x="296037" y="2594229"/>
                </a:lnTo>
                <a:lnTo>
                  <a:pt x="320382" y="2614625"/>
                </a:lnTo>
                <a:lnTo>
                  <a:pt x="60223" y="2924619"/>
                </a:lnTo>
                <a:lnTo>
                  <a:pt x="35941" y="2904236"/>
                </a:lnTo>
                <a:lnTo>
                  <a:pt x="16129" y="2987040"/>
                </a:lnTo>
                <a:lnTo>
                  <a:pt x="94234" y="2953131"/>
                </a:lnTo>
                <a:lnTo>
                  <a:pt x="81508" y="2942463"/>
                </a:lnTo>
                <a:lnTo>
                  <a:pt x="69964" y="2932785"/>
                </a:lnTo>
                <a:lnTo>
                  <a:pt x="330136" y="2622778"/>
                </a:lnTo>
                <a:lnTo>
                  <a:pt x="354457" y="2643124"/>
                </a:lnTo>
                <a:lnTo>
                  <a:pt x="363601" y="2604897"/>
                </a:lnTo>
                <a:lnTo>
                  <a:pt x="374269" y="2560320"/>
                </a:lnTo>
                <a:close/>
              </a:path>
              <a:path w="390525" h="2987040">
                <a:moveTo>
                  <a:pt x="374269" y="1706880"/>
                </a:moveTo>
                <a:lnTo>
                  <a:pt x="361569" y="1700530"/>
                </a:lnTo>
                <a:lnTo>
                  <a:pt x="298069" y="1668780"/>
                </a:lnTo>
                <a:lnTo>
                  <a:pt x="298069" y="1700530"/>
                </a:lnTo>
                <a:lnTo>
                  <a:pt x="92329" y="1700530"/>
                </a:lnTo>
                <a:lnTo>
                  <a:pt x="92329" y="1668780"/>
                </a:lnTo>
                <a:lnTo>
                  <a:pt x="16129" y="1706880"/>
                </a:lnTo>
                <a:lnTo>
                  <a:pt x="92329" y="1744980"/>
                </a:lnTo>
                <a:lnTo>
                  <a:pt x="92329" y="1713230"/>
                </a:lnTo>
                <a:lnTo>
                  <a:pt x="298069" y="1713230"/>
                </a:lnTo>
                <a:lnTo>
                  <a:pt x="298069" y="1744980"/>
                </a:lnTo>
                <a:lnTo>
                  <a:pt x="361569" y="1713230"/>
                </a:lnTo>
                <a:lnTo>
                  <a:pt x="374269" y="1706880"/>
                </a:lnTo>
                <a:close/>
              </a:path>
              <a:path w="390525" h="2987040">
                <a:moveTo>
                  <a:pt x="390398" y="1196467"/>
                </a:moveTo>
                <a:lnTo>
                  <a:pt x="359791" y="1205052"/>
                </a:lnTo>
                <a:lnTo>
                  <a:pt x="42799" y="71704"/>
                </a:lnTo>
                <a:lnTo>
                  <a:pt x="73406" y="63119"/>
                </a:lnTo>
                <a:lnTo>
                  <a:pt x="70053" y="59436"/>
                </a:lnTo>
                <a:lnTo>
                  <a:pt x="16129" y="0"/>
                </a:lnTo>
                <a:lnTo>
                  <a:pt x="0" y="83693"/>
                </a:lnTo>
                <a:lnTo>
                  <a:pt x="30594" y="75120"/>
                </a:lnTo>
                <a:lnTo>
                  <a:pt x="347586" y="1208468"/>
                </a:lnTo>
                <a:lnTo>
                  <a:pt x="316992" y="1217041"/>
                </a:lnTo>
                <a:lnTo>
                  <a:pt x="374269" y="1280160"/>
                </a:lnTo>
                <a:lnTo>
                  <a:pt x="385711" y="1220724"/>
                </a:lnTo>
                <a:lnTo>
                  <a:pt x="390398" y="1196467"/>
                </a:lnTo>
                <a:close/>
              </a:path>
            </a:pathLst>
          </a:custGeom>
          <a:solidFill>
            <a:srgbClr val="000000"/>
          </a:solidFill>
        </p:spPr>
        <p:txBody>
          <a:bodyPr wrap="square" lIns="0" tIns="0" rIns="0" bIns="0" rtlCol="0"/>
          <a:lstStyle/>
          <a:p>
            <a:endParaRPr/>
          </a:p>
        </p:txBody>
      </p:sp>
      <p:sp>
        <p:nvSpPr>
          <p:cNvPr id="29" name="object 29"/>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20</a:t>
            </a:fld>
            <a:endParaRPr spc="-5"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6550660" cy="690574"/>
          </a:xfrm>
          <a:prstGeom prst="rect">
            <a:avLst/>
          </a:prstGeom>
        </p:spPr>
        <p:txBody>
          <a:bodyPr vert="horz" wrap="square" lIns="0" tIns="13335" rIns="0" bIns="0" rtlCol="0">
            <a:spAutoFit/>
          </a:bodyPr>
          <a:lstStyle/>
          <a:p>
            <a:pPr marL="12700">
              <a:lnSpc>
                <a:spcPct val="100000"/>
              </a:lnSpc>
              <a:spcBef>
                <a:spcPts val="105"/>
              </a:spcBef>
            </a:pPr>
            <a:r>
              <a:rPr sz="4400" b="1" spc="-280" dirty="0">
                <a:solidFill>
                  <a:srgbClr val="FF0000"/>
                </a:solidFill>
              </a:rPr>
              <a:t>Proprietati</a:t>
            </a:r>
            <a:r>
              <a:rPr sz="4400" b="1" spc="30" dirty="0">
                <a:solidFill>
                  <a:srgbClr val="FF0000"/>
                </a:solidFill>
              </a:rPr>
              <a:t> </a:t>
            </a:r>
            <a:r>
              <a:rPr sz="4400" b="1" spc="-320" dirty="0">
                <a:solidFill>
                  <a:srgbClr val="FF0000"/>
                </a:solidFill>
              </a:rPr>
              <a:t>fundamentale</a:t>
            </a:r>
            <a:endParaRPr sz="4400" b="1" dirty="0">
              <a:solidFill>
                <a:srgbClr val="FF0000"/>
              </a:solidFill>
            </a:endParaRPr>
          </a:p>
        </p:txBody>
      </p:sp>
      <p:sp>
        <p:nvSpPr>
          <p:cNvPr id="3" name="object 3"/>
          <p:cNvSpPr txBox="1"/>
          <p:nvPr/>
        </p:nvSpPr>
        <p:spPr>
          <a:xfrm>
            <a:off x="535940" y="1632330"/>
            <a:ext cx="7980680" cy="878840"/>
          </a:xfrm>
          <a:prstGeom prst="rect">
            <a:avLst/>
          </a:prstGeom>
        </p:spPr>
        <p:txBody>
          <a:bodyPr vert="horz" wrap="square" lIns="0" tIns="12065" rIns="0" bIns="0" rtlCol="0">
            <a:spAutoFit/>
          </a:bodyPr>
          <a:lstStyle/>
          <a:p>
            <a:pPr marL="355600" marR="5080" indent="-343535">
              <a:lnSpc>
                <a:spcPct val="100000"/>
              </a:lnSpc>
              <a:spcBef>
                <a:spcPts val="95"/>
              </a:spcBef>
              <a:buClr>
                <a:srgbClr val="666600"/>
              </a:buClr>
              <a:buSzPct val="75000"/>
              <a:buFont typeface="Wingdings"/>
              <a:buChar char=""/>
              <a:tabLst>
                <a:tab pos="356235" algn="l"/>
              </a:tabLst>
            </a:pPr>
            <a:r>
              <a:rPr sz="2800" b="1" spc="-5" dirty="0">
                <a:latin typeface="Verdana"/>
                <a:cs typeface="Verdana"/>
              </a:rPr>
              <a:t>Integrarea </a:t>
            </a:r>
            <a:r>
              <a:rPr sz="2800" spc="-10" dirty="0">
                <a:latin typeface="Verdana"/>
                <a:cs typeface="Verdana"/>
              </a:rPr>
              <a:t>asigură conectivitatea </a:t>
            </a:r>
            <a:r>
              <a:rPr sz="2800" spc="-15" dirty="0">
                <a:latin typeface="Verdana"/>
                <a:cs typeface="Verdana"/>
              </a:rPr>
              <a:t>între  </a:t>
            </a:r>
            <a:r>
              <a:rPr sz="2800" spc="-10" dirty="0">
                <a:latin typeface="Verdana"/>
                <a:cs typeface="Verdana"/>
              </a:rPr>
              <a:t>fluxurile </a:t>
            </a:r>
            <a:r>
              <a:rPr sz="2800" spc="-5" dirty="0">
                <a:latin typeface="Verdana"/>
                <a:cs typeface="Verdana"/>
              </a:rPr>
              <a:t>de </a:t>
            </a:r>
            <a:r>
              <a:rPr sz="2800" spc="-10" dirty="0">
                <a:latin typeface="Verdana"/>
                <a:cs typeface="Verdana"/>
              </a:rPr>
              <a:t>procese economice</a:t>
            </a:r>
            <a:r>
              <a:rPr sz="2800" spc="155" dirty="0">
                <a:latin typeface="Verdana"/>
                <a:cs typeface="Verdana"/>
              </a:rPr>
              <a:t> </a:t>
            </a:r>
            <a:r>
              <a:rPr sz="2800" spc="-5" dirty="0">
                <a:latin typeface="Verdana"/>
                <a:cs typeface="Verdana"/>
              </a:rPr>
              <a:t>funcţionale</a:t>
            </a:r>
            <a:endParaRPr sz="2800">
              <a:latin typeface="Verdana"/>
              <a:cs typeface="Verdana"/>
            </a:endParaRPr>
          </a:p>
        </p:txBody>
      </p:sp>
      <p:sp>
        <p:nvSpPr>
          <p:cNvPr id="4" name="object 4"/>
          <p:cNvSpPr txBox="1"/>
          <p:nvPr/>
        </p:nvSpPr>
        <p:spPr>
          <a:xfrm>
            <a:off x="535940" y="4620005"/>
            <a:ext cx="8004809" cy="1305560"/>
          </a:xfrm>
          <a:prstGeom prst="rect">
            <a:avLst/>
          </a:prstGeom>
        </p:spPr>
        <p:txBody>
          <a:bodyPr vert="horz" wrap="square" lIns="0" tIns="12065" rIns="0" bIns="0" rtlCol="0">
            <a:spAutoFit/>
          </a:bodyPr>
          <a:lstStyle/>
          <a:p>
            <a:pPr marL="355600" marR="5080" indent="-343535">
              <a:lnSpc>
                <a:spcPct val="100000"/>
              </a:lnSpc>
              <a:spcBef>
                <a:spcPts val="95"/>
              </a:spcBef>
              <a:buClr>
                <a:srgbClr val="666600"/>
              </a:buClr>
              <a:buSzPct val="75000"/>
              <a:buFont typeface="Wingdings"/>
              <a:buChar char=""/>
              <a:tabLst>
                <a:tab pos="356235" algn="l"/>
              </a:tabLst>
            </a:pPr>
            <a:r>
              <a:rPr sz="2800" b="1" spc="-5" dirty="0">
                <a:latin typeface="Verdana"/>
                <a:cs typeface="Verdana"/>
              </a:rPr>
              <a:t>Functionalitatea </a:t>
            </a:r>
            <a:r>
              <a:rPr sz="2800" spc="-5" dirty="0">
                <a:latin typeface="Verdana"/>
                <a:cs typeface="Verdana"/>
              </a:rPr>
              <a:t>a </a:t>
            </a:r>
            <a:r>
              <a:rPr sz="2800" spc="-10" dirty="0">
                <a:latin typeface="Verdana"/>
                <a:cs typeface="Verdana"/>
              </a:rPr>
              <a:t>unui </a:t>
            </a:r>
            <a:r>
              <a:rPr sz="2800" spc="-5" dirty="0">
                <a:latin typeface="Verdana"/>
                <a:cs typeface="Verdana"/>
              </a:rPr>
              <a:t>sistem </a:t>
            </a:r>
            <a:r>
              <a:rPr sz="2800" spc="-10" dirty="0">
                <a:latin typeface="Verdana"/>
                <a:cs typeface="Verdana"/>
              </a:rPr>
              <a:t>ERP  asigură fluxurile </a:t>
            </a:r>
            <a:r>
              <a:rPr sz="2800" spc="-5" dirty="0">
                <a:latin typeface="Verdana"/>
                <a:cs typeface="Verdana"/>
              </a:rPr>
              <a:t>de </a:t>
            </a:r>
            <a:r>
              <a:rPr sz="2800" spc="-10" dirty="0">
                <a:latin typeface="Verdana"/>
                <a:cs typeface="Verdana"/>
              </a:rPr>
              <a:t>procese economice din  </a:t>
            </a:r>
            <a:r>
              <a:rPr sz="2800" spc="-5" dirty="0">
                <a:latin typeface="Verdana"/>
                <a:cs typeface="Verdana"/>
              </a:rPr>
              <a:t>cadrul fiecărei</a:t>
            </a:r>
            <a:r>
              <a:rPr sz="2800" spc="70" dirty="0">
                <a:latin typeface="Verdana"/>
                <a:cs typeface="Verdana"/>
              </a:rPr>
              <a:t> </a:t>
            </a:r>
            <a:r>
              <a:rPr sz="2800" spc="-5" dirty="0">
                <a:latin typeface="Verdana"/>
                <a:cs typeface="Verdana"/>
              </a:rPr>
              <a:t>funcţiuni</a:t>
            </a:r>
            <a:endParaRPr sz="2800">
              <a:latin typeface="Verdana"/>
              <a:cs typeface="Verdana"/>
            </a:endParaRPr>
          </a:p>
        </p:txBody>
      </p:sp>
      <p:sp>
        <p:nvSpPr>
          <p:cNvPr id="5" name="object 5"/>
          <p:cNvSpPr/>
          <p:nvPr/>
        </p:nvSpPr>
        <p:spPr>
          <a:xfrm>
            <a:off x="2590800" y="2514600"/>
            <a:ext cx="2438400" cy="2231136"/>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21</a:t>
            </a:fld>
            <a:endParaRPr spc="-5"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7391400" cy="696595"/>
          </a:xfrm>
          <a:prstGeom prst="rect">
            <a:avLst/>
          </a:prstGeom>
        </p:spPr>
        <p:txBody>
          <a:bodyPr vert="horz" wrap="square" lIns="0" tIns="13335" rIns="0" bIns="0" rtlCol="0">
            <a:spAutoFit/>
          </a:bodyPr>
          <a:lstStyle/>
          <a:p>
            <a:pPr marL="12700">
              <a:lnSpc>
                <a:spcPct val="100000"/>
              </a:lnSpc>
              <a:spcBef>
                <a:spcPts val="105"/>
              </a:spcBef>
            </a:pPr>
            <a:r>
              <a:rPr sz="4400" spc="-270" dirty="0">
                <a:solidFill>
                  <a:srgbClr val="FF0000"/>
                </a:solidFill>
              </a:rPr>
              <a:t>Orientare </a:t>
            </a:r>
            <a:r>
              <a:rPr sz="4400" spc="-285" dirty="0">
                <a:solidFill>
                  <a:srgbClr val="FF0000"/>
                </a:solidFill>
              </a:rPr>
              <a:t>pe </a:t>
            </a:r>
            <a:r>
              <a:rPr sz="4400" spc="-210" dirty="0">
                <a:solidFill>
                  <a:srgbClr val="FF0000"/>
                </a:solidFill>
              </a:rPr>
              <a:t>procese/ </a:t>
            </a:r>
            <a:r>
              <a:rPr sz="4400" spc="-285" dirty="0" err="1">
                <a:solidFill>
                  <a:srgbClr val="FF0000"/>
                </a:solidFill>
              </a:rPr>
              <a:t>pe</a:t>
            </a:r>
            <a:r>
              <a:rPr sz="4400" spc="-705" dirty="0">
                <a:solidFill>
                  <a:srgbClr val="FF0000"/>
                </a:solidFill>
              </a:rPr>
              <a:t> </a:t>
            </a:r>
            <a:r>
              <a:rPr lang="ro-MO" sz="4400" spc="-705" dirty="0" smtClean="0">
                <a:solidFill>
                  <a:srgbClr val="FF0000"/>
                </a:solidFill>
              </a:rPr>
              <a:t>  </a:t>
            </a:r>
            <a:r>
              <a:rPr sz="4400" spc="-270" dirty="0" err="1" smtClean="0">
                <a:solidFill>
                  <a:srgbClr val="FF0000"/>
                </a:solidFill>
              </a:rPr>
              <a:t>subiecte</a:t>
            </a:r>
            <a:endParaRPr sz="4400" dirty="0">
              <a:solidFill>
                <a:srgbClr val="FF0000"/>
              </a:solidFill>
            </a:endParaRPr>
          </a:p>
        </p:txBody>
      </p:sp>
      <p:grpSp>
        <p:nvGrpSpPr>
          <p:cNvPr id="3" name="object 3"/>
          <p:cNvGrpSpPr/>
          <p:nvPr/>
        </p:nvGrpSpPr>
        <p:grpSpPr>
          <a:xfrm>
            <a:off x="1746504" y="1365503"/>
            <a:ext cx="1308100" cy="1155700"/>
            <a:chOff x="1746504" y="1365503"/>
            <a:chExt cx="1308100" cy="1155700"/>
          </a:xfrm>
        </p:grpSpPr>
        <p:sp>
          <p:nvSpPr>
            <p:cNvPr id="4" name="object 4"/>
            <p:cNvSpPr/>
            <p:nvPr/>
          </p:nvSpPr>
          <p:spPr>
            <a:xfrm>
              <a:off x="1752600" y="1514474"/>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19"/>
                  </a:lnTo>
                  <a:lnTo>
                    <a:pt x="100828" y="933825"/>
                  </a:lnTo>
                  <a:lnTo>
                    <a:pt x="142278" y="946593"/>
                  </a:lnTo>
                  <a:lnTo>
                    <a:pt x="189690" y="958262"/>
                  </a:lnTo>
                  <a:lnTo>
                    <a:pt x="242578" y="968724"/>
                  </a:lnTo>
                  <a:lnTo>
                    <a:pt x="300456" y="977871"/>
                  </a:lnTo>
                  <a:lnTo>
                    <a:pt x="362838" y="985595"/>
                  </a:lnTo>
                  <a:lnTo>
                    <a:pt x="429239" y="991791"/>
                  </a:lnTo>
                  <a:lnTo>
                    <a:pt x="499174" y="996349"/>
                  </a:lnTo>
                  <a:lnTo>
                    <a:pt x="572156" y="999163"/>
                  </a:lnTo>
                  <a:lnTo>
                    <a:pt x="647700" y="1000125"/>
                  </a:lnTo>
                  <a:lnTo>
                    <a:pt x="723243" y="999163"/>
                  </a:lnTo>
                  <a:lnTo>
                    <a:pt x="796225" y="996349"/>
                  </a:lnTo>
                  <a:lnTo>
                    <a:pt x="866160" y="991791"/>
                  </a:lnTo>
                  <a:lnTo>
                    <a:pt x="932561" y="985595"/>
                  </a:lnTo>
                  <a:lnTo>
                    <a:pt x="994943" y="977871"/>
                  </a:lnTo>
                  <a:lnTo>
                    <a:pt x="1052821" y="968724"/>
                  </a:lnTo>
                  <a:lnTo>
                    <a:pt x="1105709" y="958262"/>
                  </a:lnTo>
                  <a:lnTo>
                    <a:pt x="1153121" y="946593"/>
                  </a:lnTo>
                  <a:lnTo>
                    <a:pt x="1194571" y="933825"/>
                  </a:lnTo>
                  <a:lnTo>
                    <a:pt x="1257644" y="905419"/>
                  </a:lnTo>
                  <a:lnTo>
                    <a:pt x="1291043" y="873904"/>
                  </a:lnTo>
                  <a:lnTo>
                    <a:pt x="1295400" y="857250"/>
                  </a:lnTo>
                  <a:lnTo>
                    <a:pt x="1295400" y="0"/>
                  </a:lnTo>
                  <a:close/>
                </a:path>
              </a:pathLst>
            </a:custGeom>
            <a:solidFill>
              <a:srgbClr val="99CC00"/>
            </a:solidFill>
          </p:spPr>
          <p:txBody>
            <a:bodyPr wrap="square" lIns="0" tIns="0" rIns="0" bIns="0" rtlCol="0"/>
            <a:lstStyle/>
            <a:p>
              <a:endParaRPr/>
            </a:p>
          </p:txBody>
        </p:sp>
        <p:sp>
          <p:nvSpPr>
            <p:cNvPr id="5" name="object 5"/>
            <p:cNvSpPr/>
            <p:nvPr/>
          </p:nvSpPr>
          <p:spPr>
            <a:xfrm>
              <a:off x="1752600" y="1371599"/>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C2DF66"/>
            </a:solidFill>
          </p:spPr>
          <p:txBody>
            <a:bodyPr wrap="square" lIns="0" tIns="0" rIns="0" bIns="0" rtlCol="0"/>
            <a:lstStyle/>
            <a:p>
              <a:endParaRPr/>
            </a:p>
          </p:txBody>
        </p:sp>
        <p:sp>
          <p:nvSpPr>
            <p:cNvPr id="6" name="object 6"/>
            <p:cNvSpPr/>
            <p:nvPr/>
          </p:nvSpPr>
          <p:spPr>
            <a:xfrm>
              <a:off x="1752600" y="1371599"/>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79"/>
                  </a:lnTo>
                  <a:lnTo>
                    <a:pt x="1257644" y="1048294"/>
                  </a:lnTo>
                  <a:lnTo>
                    <a:pt x="1194571" y="1076700"/>
                  </a:lnTo>
                  <a:lnTo>
                    <a:pt x="1153121" y="1089468"/>
                  </a:lnTo>
                  <a:lnTo>
                    <a:pt x="1105709" y="1101137"/>
                  </a:lnTo>
                  <a:lnTo>
                    <a:pt x="1052821" y="1111599"/>
                  </a:lnTo>
                  <a:lnTo>
                    <a:pt x="994943" y="1120746"/>
                  </a:lnTo>
                  <a:lnTo>
                    <a:pt x="932561" y="1128470"/>
                  </a:lnTo>
                  <a:lnTo>
                    <a:pt x="866160" y="1134666"/>
                  </a:lnTo>
                  <a:lnTo>
                    <a:pt x="796225" y="1139224"/>
                  </a:lnTo>
                  <a:lnTo>
                    <a:pt x="723243" y="1142038"/>
                  </a:lnTo>
                  <a:lnTo>
                    <a:pt x="647700" y="1143000"/>
                  </a:lnTo>
                  <a:lnTo>
                    <a:pt x="572156" y="1142038"/>
                  </a:lnTo>
                  <a:lnTo>
                    <a:pt x="499174" y="1139224"/>
                  </a:lnTo>
                  <a:lnTo>
                    <a:pt x="429239" y="1134666"/>
                  </a:lnTo>
                  <a:lnTo>
                    <a:pt x="362838" y="1128470"/>
                  </a:lnTo>
                  <a:lnTo>
                    <a:pt x="300456" y="1120746"/>
                  </a:lnTo>
                  <a:lnTo>
                    <a:pt x="242578" y="1111599"/>
                  </a:lnTo>
                  <a:lnTo>
                    <a:pt x="189690" y="1101137"/>
                  </a:lnTo>
                  <a:lnTo>
                    <a:pt x="142278" y="1089468"/>
                  </a:lnTo>
                  <a:lnTo>
                    <a:pt x="100828" y="1076700"/>
                  </a:lnTo>
                  <a:lnTo>
                    <a:pt x="37755" y="1048294"/>
                  </a:lnTo>
                  <a:lnTo>
                    <a:pt x="4356" y="1016779"/>
                  </a:lnTo>
                  <a:lnTo>
                    <a:pt x="0" y="1000125"/>
                  </a:lnTo>
                  <a:lnTo>
                    <a:pt x="0" y="142875"/>
                  </a:lnTo>
                </a:path>
              </a:pathLst>
            </a:custGeom>
            <a:ln w="12192">
              <a:solidFill>
                <a:srgbClr val="000000"/>
              </a:solidFill>
            </a:ln>
          </p:spPr>
          <p:txBody>
            <a:bodyPr wrap="square" lIns="0" tIns="0" rIns="0" bIns="0" rtlCol="0"/>
            <a:lstStyle/>
            <a:p>
              <a:endParaRPr/>
            </a:p>
          </p:txBody>
        </p:sp>
      </p:grpSp>
      <p:sp>
        <p:nvSpPr>
          <p:cNvPr id="7" name="object 7"/>
          <p:cNvSpPr txBox="1"/>
          <p:nvPr/>
        </p:nvSpPr>
        <p:spPr>
          <a:xfrm>
            <a:off x="1964817" y="1625853"/>
            <a:ext cx="873125" cy="756920"/>
          </a:xfrm>
          <a:prstGeom prst="rect">
            <a:avLst/>
          </a:prstGeom>
        </p:spPr>
        <p:txBody>
          <a:bodyPr vert="horz" wrap="square" lIns="0" tIns="12700" rIns="0" bIns="0" rtlCol="0">
            <a:spAutoFit/>
          </a:bodyPr>
          <a:lstStyle/>
          <a:p>
            <a:pPr marL="12700" marR="5080" indent="100330">
              <a:lnSpc>
                <a:spcPct val="100000"/>
              </a:lnSpc>
              <a:spcBef>
                <a:spcPts val="100"/>
              </a:spcBef>
            </a:pPr>
            <a:r>
              <a:rPr sz="2400" dirty="0">
                <a:latin typeface="Times New Roman"/>
                <a:cs typeface="Times New Roman"/>
              </a:rPr>
              <a:t>Sales  </a:t>
            </a:r>
            <a:r>
              <a:rPr sz="2400" spc="-5" dirty="0">
                <a:latin typeface="Times New Roman"/>
                <a:cs typeface="Times New Roman"/>
              </a:rPr>
              <a:t>sys</a:t>
            </a:r>
            <a:r>
              <a:rPr sz="2400" dirty="0">
                <a:latin typeface="Times New Roman"/>
                <a:cs typeface="Times New Roman"/>
              </a:rPr>
              <a:t>tem</a:t>
            </a:r>
            <a:endParaRPr sz="2400">
              <a:latin typeface="Times New Roman"/>
              <a:cs typeface="Times New Roman"/>
            </a:endParaRPr>
          </a:p>
        </p:txBody>
      </p:sp>
      <p:grpSp>
        <p:nvGrpSpPr>
          <p:cNvPr id="8" name="object 8"/>
          <p:cNvGrpSpPr/>
          <p:nvPr/>
        </p:nvGrpSpPr>
        <p:grpSpPr>
          <a:xfrm>
            <a:off x="1746504" y="2889504"/>
            <a:ext cx="1308100" cy="1155700"/>
            <a:chOff x="1746504" y="2889504"/>
            <a:chExt cx="1308100" cy="1155700"/>
          </a:xfrm>
        </p:grpSpPr>
        <p:sp>
          <p:nvSpPr>
            <p:cNvPr id="9" name="object 9"/>
            <p:cNvSpPr/>
            <p:nvPr/>
          </p:nvSpPr>
          <p:spPr>
            <a:xfrm>
              <a:off x="1752600" y="3038475"/>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19"/>
                  </a:lnTo>
                  <a:lnTo>
                    <a:pt x="100828" y="933825"/>
                  </a:lnTo>
                  <a:lnTo>
                    <a:pt x="142278" y="946593"/>
                  </a:lnTo>
                  <a:lnTo>
                    <a:pt x="189690" y="958262"/>
                  </a:lnTo>
                  <a:lnTo>
                    <a:pt x="242578" y="968724"/>
                  </a:lnTo>
                  <a:lnTo>
                    <a:pt x="300456" y="977871"/>
                  </a:lnTo>
                  <a:lnTo>
                    <a:pt x="362838" y="985595"/>
                  </a:lnTo>
                  <a:lnTo>
                    <a:pt x="429239" y="991791"/>
                  </a:lnTo>
                  <a:lnTo>
                    <a:pt x="499174" y="996349"/>
                  </a:lnTo>
                  <a:lnTo>
                    <a:pt x="572156" y="999163"/>
                  </a:lnTo>
                  <a:lnTo>
                    <a:pt x="647700" y="1000125"/>
                  </a:lnTo>
                  <a:lnTo>
                    <a:pt x="723243" y="999163"/>
                  </a:lnTo>
                  <a:lnTo>
                    <a:pt x="796225" y="996349"/>
                  </a:lnTo>
                  <a:lnTo>
                    <a:pt x="866160" y="991791"/>
                  </a:lnTo>
                  <a:lnTo>
                    <a:pt x="932561" y="985595"/>
                  </a:lnTo>
                  <a:lnTo>
                    <a:pt x="994943" y="977871"/>
                  </a:lnTo>
                  <a:lnTo>
                    <a:pt x="1052821" y="968724"/>
                  </a:lnTo>
                  <a:lnTo>
                    <a:pt x="1105709" y="958262"/>
                  </a:lnTo>
                  <a:lnTo>
                    <a:pt x="1153121" y="946593"/>
                  </a:lnTo>
                  <a:lnTo>
                    <a:pt x="1194571" y="933825"/>
                  </a:lnTo>
                  <a:lnTo>
                    <a:pt x="1257644" y="905419"/>
                  </a:lnTo>
                  <a:lnTo>
                    <a:pt x="1291043" y="873904"/>
                  </a:lnTo>
                  <a:lnTo>
                    <a:pt x="1295400" y="857250"/>
                  </a:lnTo>
                  <a:lnTo>
                    <a:pt x="1295400" y="0"/>
                  </a:lnTo>
                  <a:close/>
                </a:path>
              </a:pathLst>
            </a:custGeom>
            <a:solidFill>
              <a:srgbClr val="99CC00"/>
            </a:solidFill>
          </p:spPr>
          <p:txBody>
            <a:bodyPr wrap="square" lIns="0" tIns="0" rIns="0" bIns="0" rtlCol="0"/>
            <a:lstStyle/>
            <a:p>
              <a:endParaRPr/>
            </a:p>
          </p:txBody>
        </p:sp>
        <p:sp>
          <p:nvSpPr>
            <p:cNvPr id="10" name="object 10"/>
            <p:cNvSpPr/>
            <p:nvPr/>
          </p:nvSpPr>
          <p:spPr>
            <a:xfrm>
              <a:off x="1752600" y="2895600"/>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C2DF66"/>
            </a:solidFill>
          </p:spPr>
          <p:txBody>
            <a:bodyPr wrap="square" lIns="0" tIns="0" rIns="0" bIns="0" rtlCol="0"/>
            <a:lstStyle/>
            <a:p>
              <a:endParaRPr/>
            </a:p>
          </p:txBody>
        </p:sp>
        <p:sp>
          <p:nvSpPr>
            <p:cNvPr id="11" name="object 11"/>
            <p:cNvSpPr/>
            <p:nvPr/>
          </p:nvSpPr>
          <p:spPr>
            <a:xfrm>
              <a:off x="1752600" y="2895600"/>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79"/>
                  </a:lnTo>
                  <a:lnTo>
                    <a:pt x="1257644" y="1048294"/>
                  </a:lnTo>
                  <a:lnTo>
                    <a:pt x="1194571" y="1076700"/>
                  </a:lnTo>
                  <a:lnTo>
                    <a:pt x="1153121" y="1089468"/>
                  </a:lnTo>
                  <a:lnTo>
                    <a:pt x="1105709" y="1101137"/>
                  </a:lnTo>
                  <a:lnTo>
                    <a:pt x="1052821" y="1111599"/>
                  </a:lnTo>
                  <a:lnTo>
                    <a:pt x="994943" y="1120746"/>
                  </a:lnTo>
                  <a:lnTo>
                    <a:pt x="932561" y="1128470"/>
                  </a:lnTo>
                  <a:lnTo>
                    <a:pt x="866160" y="1134666"/>
                  </a:lnTo>
                  <a:lnTo>
                    <a:pt x="796225" y="1139224"/>
                  </a:lnTo>
                  <a:lnTo>
                    <a:pt x="723243" y="1142038"/>
                  </a:lnTo>
                  <a:lnTo>
                    <a:pt x="647700" y="1143000"/>
                  </a:lnTo>
                  <a:lnTo>
                    <a:pt x="572156" y="1142038"/>
                  </a:lnTo>
                  <a:lnTo>
                    <a:pt x="499174" y="1139224"/>
                  </a:lnTo>
                  <a:lnTo>
                    <a:pt x="429239" y="1134666"/>
                  </a:lnTo>
                  <a:lnTo>
                    <a:pt x="362838" y="1128470"/>
                  </a:lnTo>
                  <a:lnTo>
                    <a:pt x="300456" y="1120746"/>
                  </a:lnTo>
                  <a:lnTo>
                    <a:pt x="242578" y="1111599"/>
                  </a:lnTo>
                  <a:lnTo>
                    <a:pt x="189690" y="1101137"/>
                  </a:lnTo>
                  <a:lnTo>
                    <a:pt x="142278" y="1089468"/>
                  </a:lnTo>
                  <a:lnTo>
                    <a:pt x="100828" y="1076700"/>
                  </a:lnTo>
                  <a:lnTo>
                    <a:pt x="37755" y="1048294"/>
                  </a:lnTo>
                  <a:lnTo>
                    <a:pt x="4356" y="1016779"/>
                  </a:lnTo>
                  <a:lnTo>
                    <a:pt x="0" y="1000125"/>
                  </a:lnTo>
                  <a:lnTo>
                    <a:pt x="0" y="142875"/>
                  </a:lnTo>
                </a:path>
              </a:pathLst>
            </a:custGeom>
            <a:ln w="12192">
              <a:solidFill>
                <a:srgbClr val="000000"/>
              </a:solidFill>
            </a:ln>
          </p:spPr>
          <p:txBody>
            <a:bodyPr wrap="square" lIns="0" tIns="0" rIns="0" bIns="0" rtlCol="0"/>
            <a:lstStyle/>
            <a:p>
              <a:endParaRPr/>
            </a:p>
          </p:txBody>
        </p:sp>
      </p:grpSp>
      <p:sp>
        <p:nvSpPr>
          <p:cNvPr id="12" name="object 12"/>
          <p:cNvSpPr txBox="1"/>
          <p:nvPr/>
        </p:nvSpPr>
        <p:spPr>
          <a:xfrm>
            <a:off x="1946529" y="3150234"/>
            <a:ext cx="906780" cy="757555"/>
          </a:xfrm>
          <a:prstGeom prst="rect">
            <a:avLst/>
          </a:prstGeom>
        </p:spPr>
        <p:txBody>
          <a:bodyPr vert="horz" wrap="square" lIns="0" tIns="12700" rIns="0" bIns="0" rtlCol="0">
            <a:spAutoFit/>
          </a:bodyPr>
          <a:lstStyle/>
          <a:p>
            <a:pPr marL="30480" marR="5080" indent="-18415">
              <a:lnSpc>
                <a:spcPct val="100000"/>
              </a:lnSpc>
              <a:spcBef>
                <a:spcPts val="100"/>
              </a:spcBef>
            </a:pPr>
            <a:r>
              <a:rPr sz="2400" spc="-5" dirty="0">
                <a:latin typeface="Times New Roman"/>
                <a:cs typeface="Times New Roman"/>
              </a:rPr>
              <a:t>Payro</a:t>
            </a:r>
            <a:r>
              <a:rPr sz="2400" spc="5" dirty="0">
                <a:latin typeface="Times New Roman"/>
                <a:cs typeface="Times New Roman"/>
              </a:rPr>
              <a:t>l</a:t>
            </a:r>
            <a:r>
              <a:rPr sz="2400" dirty="0">
                <a:latin typeface="Times New Roman"/>
                <a:cs typeface="Times New Roman"/>
              </a:rPr>
              <a:t>l  system</a:t>
            </a:r>
            <a:endParaRPr sz="2400">
              <a:latin typeface="Times New Roman"/>
              <a:cs typeface="Times New Roman"/>
            </a:endParaRPr>
          </a:p>
        </p:txBody>
      </p:sp>
      <p:grpSp>
        <p:nvGrpSpPr>
          <p:cNvPr id="13" name="object 13"/>
          <p:cNvGrpSpPr/>
          <p:nvPr/>
        </p:nvGrpSpPr>
        <p:grpSpPr>
          <a:xfrm>
            <a:off x="1746504" y="4565903"/>
            <a:ext cx="1308100" cy="1155700"/>
            <a:chOff x="1746504" y="4565903"/>
            <a:chExt cx="1308100" cy="1155700"/>
          </a:xfrm>
        </p:grpSpPr>
        <p:sp>
          <p:nvSpPr>
            <p:cNvPr id="14" name="object 14"/>
            <p:cNvSpPr/>
            <p:nvPr/>
          </p:nvSpPr>
          <p:spPr>
            <a:xfrm>
              <a:off x="1752600" y="4714874"/>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34"/>
                  </a:lnTo>
                  <a:lnTo>
                    <a:pt x="100828" y="933842"/>
                  </a:lnTo>
                  <a:lnTo>
                    <a:pt x="142278" y="946609"/>
                  </a:lnTo>
                  <a:lnTo>
                    <a:pt x="189690" y="958276"/>
                  </a:lnTo>
                  <a:lnTo>
                    <a:pt x="242578" y="968736"/>
                  </a:lnTo>
                  <a:lnTo>
                    <a:pt x="300456" y="977880"/>
                  </a:lnTo>
                  <a:lnTo>
                    <a:pt x="362838" y="985602"/>
                  </a:lnTo>
                  <a:lnTo>
                    <a:pt x="429239" y="991795"/>
                  </a:lnTo>
                  <a:lnTo>
                    <a:pt x="499174" y="996351"/>
                  </a:lnTo>
                  <a:lnTo>
                    <a:pt x="572156" y="999163"/>
                  </a:lnTo>
                  <a:lnTo>
                    <a:pt x="647700" y="1000125"/>
                  </a:lnTo>
                  <a:lnTo>
                    <a:pt x="723243" y="999163"/>
                  </a:lnTo>
                  <a:lnTo>
                    <a:pt x="796225" y="996351"/>
                  </a:lnTo>
                  <a:lnTo>
                    <a:pt x="866160" y="991795"/>
                  </a:lnTo>
                  <a:lnTo>
                    <a:pt x="932561" y="985602"/>
                  </a:lnTo>
                  <a:lnTo>
                    <a:pt x="994943" y="977880"/>
                  </a:lnTo>
                  <a:lnTo>
                    <a:pt x="1052821" y="968736"/>
                  </a:lnTo>
                  <a:lnTo>
                    <a:pt x="1105709" y="958276"/>
                  </a:lnTo>
                  <a:lnTo>
                    <a:pt x="1153121" y="946609"/>
                  </a:lnTo>
                  <a:lnTo>
                    <a:pt x="1194571" y="933842"/>
                  </a:lnTo>
                  <a:lnTo>
                    <a:pt x="1257644" y="905434"/>
                  </a:lnTo>
                  <a:lnTo>
                    <a:pt x="1291043" y="873911"/>
                  </a:lnTo>
                  <a:lnTo>
                    <a:pt x="1295400" y="857250"/>
                  </a:lnTo>
                  <a:lnTo>
                    <a:pt x="1295400" y="0"/>
                  </a:lnTo>
                  <a:close/>
                </a:path>
              </a:pathLst>
            </a:custGeom>
            <a:solidFill>
              <a:srgbClr val="99CC00"/>
            </a:solidFill>
          </p:spPr>
          <p:txBody>
            <a:bodyPr wrap="square" lIns="0" tIns="0" rIns="0" bIns="0" rtlCol="0"/>
            <a:lstStyle/>
            <a:p>
              <a:endParaRPr/>
            </a:p>
          </p:txBody>
        </p:sp>
        <p:sp>
          <p:nvSpPr>
            <p:cNvPr id="15" name="object 15"/>
            <p:cNvSpPr/>
            <p:nvPr/>
          </p:nvSpPr>
          <p:spPr>
            <a:xfrm>
              <a:off x="1752600" y="4571999"/>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C2DF66"/>
            </a:solidFill>
          </p:spPr>
          <p:txBody>
            <a:bodyPr wrap="square" lIns="0" tIns="0" rIns="0" bIns="0" rtlCol="0"/>
            <a:lstStyle/>
            <a:p>
              <a:endParaRPr/>
            </a:p>
          </p:txBody>
        </p:sp>
        <p:sp>
          <p:nvSpPr>
            <p:cNvPr id="16" name="object 16"/>
            <p:cNvSpPr/>
            <p:nvPr/>
          </p:nvSpPr>
          <p:spPr>
            <a:xfrm>
              <a:off x="1752600" y="4571999"/>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86"/>
                  </a:lnTo>
                  <a:lnTo>
                    <a:pt x="1257644" y="1048309"/>
                  </a:lnTo>
                  <a:lnTo>
                    <a:pt x="1194571" y="1076717"/>
                  </a:lnTo>
                  <a:lnTo>
                    <a:pt x="1153121" y="1089484"/>
                  </a:lnTo>
                  <a:lnTo>
                    <a:pt x="1105709" y="1101151"/>
                  </a:lnTo>
                  <a:lnTo>
                    <a:pt x="1052821" y="1111611"/>
                  </a:lnTo>
                  <a:lnTo>
                    <a:pt x="994943" y="1120755"/>
                  </a:lnTo>
                  <a:lnTo>
                    <a:pt x="932561" y="1128477"/>
                  </a:lnTo>
                  <a:lnTo>
                    <a:pt x="866160" y="1134670"/>
                  </a:lnTo>
                  <a:lnTo>
                    <a:pt x="796225" y="1139226"/>
                  </a:lnTo>
                  <a:lnTo>
                    <a:pt x="723243" y="1142038"/>
                  </a:lnTo>
                  <a:lnTo>
                    <a:pt x="647700" y="1143000"/>
                  </a:lnTo>
                  <a:lnTo>
                    <a:pt x="572156" y="1142038"/>
                  </a:lnTo>
                  <a:lnTo>
                    <a:pt x="499174" y="1139226"/>
                  </a:lnTo>
                  <a:lnTo>
                    <a:pt x="429239" y="1134670"/>
                  </a:lnTo>
                  <a:lnTo>
                    <a:pt x="362838" y="1128477"/>
                  </a:lnTo>
                  <a:lnTo>
                    <a:pt x="300456" y="1120755"/>
                  </a:lnTo>
                  <a:lnTo>
                    <a:pt x="242578" y="1111611"/>
                  </a:lnTo>
                  <a:lnTo>
                    <a:pt x="189690" y="1101151"/>
                  </a:lnTo>
                  <a:lnTo>
                    <a:pt x="142278" y="1089484"/>
                  </a:lnTo>
                  <a:lnTo>
                    <a:pt x="100828" y="1076717"/>
                  </a:lnTo>
                  <a:lnTo>
                    <a:pt x="37755" y="1048309"/>
                  </a:lnTo>
                  <a:lnTo>
                    <a:pt x="4356" y="1016786"/>
                  </a:lnTo>
                  <a:lnTo>
                    <a:pt x="0" y="1000125"/>
                  </a:lnTo>
                  <a:lnTo>
                    <a:pt x="0" y="142875"/>
                  </a:lnTo>
                </a:path>
              </a:pathLst>
            </a:custGeom>
            <a:ln w="12192">
              <a:solidFill>
                <a:srgbClr val="000000"/>
              </a:solidFill>
            </a:ln>
          </p:spPr>
          <p:txBody>
            <a:bodyPr wrap="square" lIns="0" tIns="0" rIns="0" bIns="0" rtlCol="0"/>
            <a:lstStyle/>
            <a:p>
              <a:endParaRPr/>
            </a:p>
          </p:txBody>
        </p:sp>
      </p:grpSp>
      <p:sp>
        <p:nvSpPr>
          <p:cNvPr id="17" name="object 17"/>
          <p:cNvSpPr txBox="1"/>
          <p:nvPr/>
        </p:nvSpPr>
        <p:spPr>
          <a:xfrm>
            <a:off x="1710308" y="4826584"/>
            <a:ext cx="1381760" cy="758190"/>
          </a:xfrm>
          <a:prstGeom prst="rect">
            <a:avLst/>
          </a:prstGeom>
        </p:spPr>
        <p:txBody>
          <a:bodyPr vert="horz" wrap="square" lIns="0" tIns="12700" rIns="0" bIns="0" rtlCol="0">
            <a:spAutoFit/>
          </a:bodyPr>
          <a:lstStyle/>
          <a:p>
            <a:pPr algn="ctr">
              <a:lnSpc>
                <a:spcPct val="100000"/>
              </a:lnSpc>
              <a:spcBef>
                <a:spcPts val="100"/>
              </a:spcBef>
            </a:pPr>
            <a:r>
              <a:rPr sz="2400" dirty="0">
                <a:latin typeface="Times New Roman"/>
                <a:cs typeface="Times New Roman"/>
              </a:rPr>
              <a:t>Purchasing</a:t>
            </a:r>
            <a:endParaRPr sz="2400">
              <a:latin typeface="Times New Roman"/>
              <a:cs typeface="Times New Roman"/>
            </a:endParaRPr>
          </a:p>
          <a:p>
            <a:pPr marL="635" algn="ctr">
              <a:lnSpc>
                <a:spcPct val="100000"/>
              </a:lnSpc>
              <a:spcBef>
                <a:spcPts val="5"/>
              </a:spcBef>
            </a:pPr>
            <a:r>
              <a:rPr sz="2400" dirty="0">
                <a:latin typeface="Times New Roman"/>
                <a:cs typeface="Times New Roman"/>
              </a:rPr>
              <a:t>system</a:t>
            </a:r>
            <a:endParaRPr sz="2400">
              <a:latin typeface="Times New Roman"/>
              <a:cs typeface="Times New Roman"/>
            </a:endParaRPr>
          </a:p>
        </p:txBody>
      </p:sp>
      <p:grpSp>
        <p:nvGrpSpPr>
          <p:cNvPr id="18" name="object 18"/>
          <p:cNvGrpSpPr/>
          <p:nvPr/>
        </p:nvGrpSpPr>
        <p:grpSpPr>
          <a:xfrm>
            <a:off x="5708903" y="2889504"/>
            <a:ext cx="1308100" cy="1155700"/>
            <a:chOff x="5708903" y="2889504"/>
            <a:chExt cx="1308100" cy="1155700"/>
          </a:xfrm>
        </p:grpSpPr>
        <p:sp>
          <p:nvSpPr>
            <p:cNvPr id="19" name="object 19"/>
            <p:cNvSpPr/>
            <p:nvPr/>
          </p:nvSpPr>
          <p:spPr>
            <a:xfrm>
              <a:off x="5714999" y="3038475"/>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19"/>
                  </a:lnTo>
                  <a:lnTo>
                    <a:pt x="100828" y="933825"/>
                  </a:lnTo>
                  <a:lnTo>
                    <a:pt x="142278" y="946593"/>
                  </a:lnTo>
                  <a:lnTo>
                    <a:pt x="189690" y="958262"/>
                  </a:lnTo>
                  <a:lnTo>
                    <a:pt x="242578" y="968724"/>
                  </a:lnTo>
                  <a:lnTo>
                    <a:pt x="300456" y="977871"/>
                  </a:lnTo>
                  <a:lnTo>
                    <a:pt x="362838" y="985595"/>
                  </a:lnTo>
                  <a:lnTo>
                    <a:pt x="429239" y="991791"/>
                  </a:lnTo>
                  <a:lnTo>
                    <a:pt x="499174" y="996349"/>
                  </a:lnTo>
                  <a:lnTo>
                    <a:pt x="572156" y="999163"/>
                  </a:lnTo>
                  <a:lnTo>
                    <a:pt x="647700" y="1000125"/>
                  </a:lnTo>
                  <a:lnTo>
                    <a:pt x="723243" y="999163"/>
                  </a:lnTo>
                  <a:lnTo>
                    <a:pt x="796225" y="996349"/>
                  </a:lnTo>
                  <a:lnTo>
                    <a:pt x="866160" y="991791"/>
                  </a:lnTo>
                  <a:lnTo>
                    <a:pt x="932561" y="985595"/>
                  </a:lnTo>
                  <a:lnTo>
                    <a:pt x="994943" y="977871"/>
                  </a:lnTo>
                  <a:lnTo>
                    <a:pt x="1052821" y="968724"/>
                  </a:lnTo>
                  <a:lnTo>
                    <a:pt x="1105709" y="958262"/>
                  </a:lnTo>
                  <a:lnTo>
                    <a:pt x="1153121" y="946593"/>
                  </a:lnTo>
                  <a:lnTo>
                    <a:pt x="1194571" y="933825"/>
                  </a:lnTo>
                  <a:lnTo>
                    <a:pt x="1257644" y="905419"/>
                  </a:lnTo>
                  <a:lnTo>
                    <a:pt x="1291043" y="873904"/>
                  </a:lnTo>
                  <a:lnTo>
                    <a:pt x="1295400" y="857250"/>
                  </a:lnTo>
                  <a:lnTo>
                    <a:pt x="1295400" y="0"/>
                  </a:lnTo>
                  <a:close/>
                </a:path>
              </a:pathLst>
            </a:custGeom>
            <a:solidFill>
              <a:srgbClr val="FFFF66"/>
            </a:solidFill>
          </p:spPr>
          <p:txBody>
            <a:bodyPr wrap="square" lIns="0" tIns="0" rIns="0" bIns="0" rtlCol="0"/>
            <a:lstStyle/>
            <a:p>
              <a:endParaRPr/>
            </a:p>
          </p:txBody>
        </p:sp>
        <p:sp>
          <p:nvSpPr>
            <p:cNvPr id="20" name="object 20"/>
            <p:cNvSpPr/>
            <p:nvPr/>
          </p:nvSpPr>
          <p:spPr>
            <a:xfrm>
              <a:off x="5714999" y="2895600"/>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FFFFA2"/>
            </a:solidFill>
          </p:spPr>
          <p:txBody>
            <a:bodyPr wrap="square" lIns="0" tIns="0" rIns="0" bIns="0" rtlCol="0"/>
            <a:lstStyle/>
            <a:p>
              <a:endParaRPr/>
            </a:p>
          </p:txBody>
        </p:sp>
        <p:sp>
          <p:nvSpPr>
            <p:cNvPr id="21" name="object 21"/>
            <p:cNvSpPr/>
            <p:nvPr/>
          </p:nvSpPr>
          <p:spPr>
            <a:xfrm>
              <a:off x="5714999" y="2895600"/>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79"/>
                  </a:lnTo>
                  <a:lnTo>
                    <a:pt x="1257644" y="1048294"/>
                  </a:lnTo>
                  <a:lnTo>
                    <a:pt x="1194571" y="1076700"/>
                  </a:lnTo>
                  <a:lnTo>
                    <a:pt x="1153121" y="1089468"/>
                  </a:lnTo>
                  <a:lnTo>
                    <a:pt x="1105709" y="1101137"/>
                  </a:lnTo>
                  <a:lnTo>
                    <a:pt x="1052821" y="1111599"/>
                  </a:lnTo>
                  <a:lnTo>
                    <a:pt x="994943" y="1120746"/>
                  </a:lnTo>
                  <a:lnTo>
                    <a:pt x="932561" y="1128470"/>
                  </a:lnTo>
                  <a:lnTo>
                    <a:pt x="866160" y="1134666"/>
                  </a:lnTo>
                  <a:lnTo>
                    <a:pt x="796225" y="1139224"/>
                  </a:lnTo>
                  <a:lnTo>
                    <a:pt x="723243" y="1142038"/>
                  </a:lnTo>
                  <a:lnTo>
                    <a:pt x="647700" y="1143000"/>
                  </a:lnTo>
                  <a:lnTo>
                    <a:pt x="572156" y="1142038"/>
                  </a:lnTo>
                  <a:lnTo>
                    <a:pt x="499174" y="1139224"/>
                  </a:lnTo>
                  <a:lnTo>
                    <a:pt x="429239" y="1134666"/>
                  </a:lnTo>
                  <a:lnTo>
                    <a:pt x="362838" y="1128470"/>
                  </a:lnTo>
                  <a:lnTo>
                    <a:pt x="300456" y="1120746"/>
                  </a:lnTo>
                  <a:lnTo>
                    <a:pt x="242578" y="1111599"/>
                  </a:lnTo>
                  <a:lnTo>
                    <a:pt x="189690" y="1101137"/>
                  </a:lnTo>
                  <a:lnTo>
                    <a:pt x="142278" y="1089468"/>
                  </a:lnTo>
                  <a:lnTo>
                    <a:pt x="100828" y="1076700"/>
                  </a:lnTo>
                  <a:lnTo>
                    <a:pt x="37755" y="1048294"/>
                  </a:lnTo>
                  <a:lnTo>
                    <a:pt x="4356" y="1016779"/>
                  </a:lnTo>
                  <a:lnTo>
                    <a:pt x="0" y="1000125"/>
                  </a:lnTo>
                  <a:lnTo>
                    <a:pt x="0" y="142875"/>
                  </a:lnTo>
                </a:path>
              </a:pathLst>
            </a:custGeom>
            <a:ln w="12192">
              <a:solidFill>
                <a:srgbClr val="000000"/>
              </a:solidFill>
            </a:ln>
          </p:spPr>
          <p:txBody>
            <a:bodyPr wrap="square" lIns="0" tIns="0" rIns="0" bIns="0" rtlCol="0"/>
            <a:lstStyle/>
            <a:p>
              <a:endParaRPr/>
            </a:p>
          </p:txBody>
        </p:sp>
      </p:grpSp>
      <p:sp>
        <p:nvSpPr>
          <p:cNvPr id="22" name="object 22"/>
          <p:cNvSpPr txBox="1"/>
          <p:nvPr/>
        </p:nvSpPr>
        <p:spPr>
          <a:xfrm>
            <a:off x="5758688" y="3150234"/>
            <a:ext cx="1210310" cy="757555"/>
          </a:xfrm>
          <a:prstGeom prst="rect">
            <a:avLst/>
          </a:prstGeom>
        </p:spPr>
        <p:txBody>
          <a:bodyPr vert="horz" wrap="square" lIns="0" tIns="12700" rIns="0" bIns="0" rtlCol="0">
            <a:spAutoFit/>
          </a:bodyPr>
          <a:lstStyle/>
          <a:p>
            <a:pPr marL="349250" marR="5080" indent="-337185">
              <a:lnSpc>
                <a:spcPct val="100000"/>
              </a:lnSpc>
              <a:spcBef>
                <a:spcPts val="100"/>
              </a:spcBef>
            </a:pPr>
            <a:r>
              <a:rPr sz="2400" spc="-5" dirty="0">
                <a:latin typeface="Times New Roman"/>
                <a:cs typeface="Times New Roman"/>
              </a:rPr>
              <a:t>Cus</a:t>
            </a:r>
            <a:r>
              <a:rPr sz="2400" dirty="0">
                <a:latin typeface="Times New Roman"/>
                <a:cs typeface="Times New Roman"/>
              </a:rPr>
              <a:t>t</a:t>
            </a:r>
            <a:r>
              <a:rPr sz="2400" spc="-5" dirty="0">
                <a:latin typeface="Times New Roman"/>
                <a:cs typeface="Times New Roman"/>
              </a:rPr>
              <a:t>o</a:t>
            </a:r>
            <a:r>
              <a:rPr sz="2400" spc="-20" dirty="0">
                <a:latin typeface="Times New Roman"/>
                <a:cs typeface="Times New Roman"/>
              </a:rPr>
              <a:t>m</a:t>
            </a:r>
            <a:r>
              <a:rPr sz="2400" spc="-5" dirty="0">
                <a:latin typeface="Times New Roman"/>
                <a:cs typeface="Times New Roman"/>
              </a:rPr>
              <a:t>er  </a:t>
            </a:r>
            <a:r>
              <a:rPr sz="2400" dirty="0">
                <a:latin typeface="Times New Roman"/>
                <a:cs typeface="Times New Roman"/>
              </a:rPr>
              <a:t>data</a:t>
            </a:r>
            <a:endParaRPr sz="2400">
              <a:latin typeface="Times New Roman"/>
              <a:cs typeface="Times New Roman"/>
            </a:endParaRPr>
          </a:p>
        </p:txBody>
      </p:sp>
      <p:grpSp>
        <p:nvGrpSpPr>
          <p:cNvPr id="23" name="object 23"/>
          <p:cNvGrpSpPr/>
          <p:nvPr/>
        </p:nvGrpSpPr>
        <p:grpSpPr>
          <a:xfrm>
            <a:off x="5708903" y="4337303"/>
            <a:ext cx="1308100" cy="1155700"/>
            <a:chOff x="5708903" y="4337303"/>
            <a:chExt cx="1308100" cy="1155700"/>
          </a:xfrm>
        </p:grpSpPr>
        <p:sp>
          <p:nvSpPr>
            <p:cNvPr id="24" name="object 24"/>
            <p:cNvSpPr/>
            <p:nvPr/>
          </p:nvSpPr>
          <p:spPr>
            <a:xfrm>
              <a:off x="5714999" y="4486274"/>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19"/>
                  </a:lnTo>
                  <a:lnTo>
                    <a:pt x="100828" y="933825"/>
                  </a:lnTo>
                  <a:lnTo>
                    <a:pt x="142278" y="946593"/>
                  </a:lnTo>
                  <a:lnTo>
                    <a:pt x="189690" y="958262"/>
                  </a:lnTo>
                  <a:lnTo>
                    <a:pt x="242578" y="968724"/>
                  </a:lnTo>
                  <a:lnTo>
                    <a:pt x="300456" y="977871"/>
                  </a:lnTo>
                  <a:lnTo>
                    <a:pt x="362838" y="985595"/>
                  </a:lnTo>
                  <a:lnTo>
                    <a:pt x="429239" y="991791"/>
                  </a:lnTo>
                  <a:lnTo>
                    <a:pt x="499174" y="996349"/>
                  </a:lnTo>
                  <a:lnTo>
                    <a:pt x="572156" y="999163"/>
                  </a:lnTo>
                  <a:lnTo>
                    <a:pt x="647700" y="1000125"/>
                  </a:lnTo>
                  <a:lnTo>
                    <a:pt x="723243" y="999163"/>
                  </a:lnTo>
                  <a:lnTo>
                    <a:pt x="796225" y="996349"/>
                  </a:lnTo>
                  <a:lnTo>
                    <a:pt x="866160" y="991791"/>
                  </a:lnTo>
                  <a:lnTo>
                    <a:pt x="932561" y="985595"/>
                  </a:lnTo>
                  <a:lnTo>
                    <a:pt x="994943" y="977871"/>
                  </a:lnTo>
                  <a:lnTo>
                    <a:pt x="1052821" y="968724"/>
                  </a:lnTo>
                  <a:lnTo>
                    <a:pt x="1105709" y="958262"/>
                  </a:lnTo>
                  <a:lnTo>
                    <a:pt x="1153121" y="946593"/>
                  </a:lnTo>
                  <a:lnTo>
                    <a:pt x="1194571" y="933825"/>
                  </a:lnTo>
                  <a:lnTo>
                    <a:pt x="1257644" y="905419"/>
                  </a:lnTo>
                  <a:lnTo>
                    <a:pt x="1291043" y="873904"/>
                  </a:lnTo>
                  <a:lnTo>
                    <a:pt x="1295400" y="857250"/>
                  </a:lnTo>
                  <a:lnTo>
                    <a:pt x="1295400" y="0"/>
                  </a:lnTo>
                  <a:close/>
                </a:path>
              </a:pathLst>
            </a:custGeom>
            <a:solidFill>
              <a:srgbClr val="FFFF66"/>
            </a:solidFill>
          </p:spPr>
          <p:txBody>
            <a:bodyPr wrap="square" lIns="0" tIns="0" rIns="0" bIns="0" rtlCol="0"/>
            <a:lstStyle/>
            <a:p>
              <a:endParaRPr/>
            </a:p>
          </p:txBody>
        </p:sp>
        <p:sp>
          <p:nvSpPr>
            <p:cNvPr id="25" name="object 25"/>
            <p:cNvSpPr/>
            <p:nvPr/>
          </p:nvSpPr>
          <p:spPr>
            <a:xfrm>
              <a:off x="5714999" y="4343399"/>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FFFFA2"/>
            </a:solidFill>
          </p:spPr>
          <p:txBody>
            <a:bodyPr wrap="square" lIns="0" tIns="0" rIns="0" bIns="0" rtlCol="0"/>
            <a:lstStyle/>
            <a:p>
              <a:endParaRPr/>
            </a:p>
          </p:txBody>
        </p:sp>
        <p:sp>
          <p:nvSpPr>
            <p:cNvPr id="26" name="object 26"/>
            <p:cNvSpPr/>
            <p:nvPr/>
          </p:nvSpPr>
          <p:spPr>
            <a:xfrm>
              <a:off x="5714999" y="4343399"/>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79"/>
                  </a:lnTo>
                  <a:lnTo>
                    <a:pt x="1257644" y="1048294"/>
                  </a:lnTo>
                  <a:lnTo>
                    <a:pt x="1194571" y="1076700"/>
                  </a:lnTo>
                  <a:lnTo>
                    <a:pt x="1153121" y="1089468"/>
                  </a:lnTo>
                  <a:lnTo>
                    <a:pt x="1105709" y="1101137"/>
                  </a:lnTo>
                  <a:lnTo>
                    <a:pt x="1052821" y="1111599"/>
                  </a:lnTo>
                  <a:lnTo>
                    <a:pt x="994943" y="1120746"/>
                  </a:lnTo>
                  <a:lnTo>
                    <a:pt x="932561" y="1128470"/>
                  </a:lnTo>
                  <a:lnTo>
                    <a:pt x="866160" y="1134666"/>
                  </a:lnTo>
                  <a:lnTo>
                    <a:pt x="796225" y="1139224"/>
                  </a:lnTo>
                  <a:lnTo>
                    <a:pt x="723243" y="1142038"/>
                  </a:lnTo>
                  <a:lnTo>
                    <a:pt x="647700" y="1143000"/>
                  </a:lnTo>
                  <a:lnTo>
                    <a:pt x="572156" y="1142038"/>
                  </a:lnTo>
                  <a:lnTo>
                    <a:pt x="499174" y="1139224"/>
                  </a:lnTo>
                  <a:lnTo>
                    <a:pt x="429239" y="1134666"/>
                  </a:lnTo>
                  <a:lnTo>
                    <a:pt x="362838" y="1128470"/>
                  </a:lnTo>
                  <a:lnTo>
                    <a:pt x="300456" y="1120746"/>
                  </a:lnTo>
                  <a:lnTo>
                    <a:pt x="242578" y="1111599"/>
                  </a:lnTo>
                  <a:lnTo>
                    <a:pt x="189690" y="1101137"/>
                  </a:lnTo>
                  <a:lnTo>
                    <a:pt x="142278" y="1089468"/>
                  </a:lnTo>
                  <a:lnTo>
                    <a:pt x="100828" y="1076700"/>
                  </a:lnTo>
                  <a:lnTo>
                    <a:pt x="37755" y="1048294"/>
                  </a:lnTo>
                  <a:lnTo>
                    <a:pt x="4356" y="1016779"/>
                  </a:lnTo>
                  <a:lnTo>
                    <a:pt x="0" y="1000125"/>
                  </a:lnTo>
                  <a:lnTo>
                    <a:pt x="0" y="142875"/>
                  </a:lnTo>
                </a:path>
              </a:pathLst>
            </a:custGeom>
            <a:ln w="12192">
              <a:solidFill>
                <a:srgbClr val="000000"/>
              </a:solidFill>
            </a:ln>
          </p:spPr>
          <p:txBody>
            <a:bodyPr wrap="square" lIns="0" tIns="0" rIns="0" bIns="0" rtlCol="0"/>
            <a:lstStyle/>
            <a:p>
              <a:endParaRPr/>
            </a:p>
          </p:txBody>
        </p:sp>
      </p:grpSp>
      <p:sp>
        <p:nvSpPr>
          <p:cNvPr id="27" name="object 27"/>
          <p:cNvSpPr txBox="1"/>
          <p:nvPr/>
        </p:nvSpPr>
        <p:spPr>
          <a:xfrm>
            <a:off x="5909817" y="4598289"/>
            <a:ext cx="905510" cy="757555"/>
          </a:xfrm>
          <a:prstGeom prst="rect">
            <a:avLst/>
          </a:prstGeom>
        </p:spPr>
        <p:txBody>
          <a:bodyPr vert="horz" wrap="square" lIns="0" tIns="12700" rIns="0" bIns="0" rtlCol="0">
            <a:spAutoFit/>
          </a:bodyPr>
          <a:lstStyle/>
          <a:p>
            <a:pPr marL="198120" marR="5080" indent="-186055">
              <a:lnSpc>
                <a:spcPct val="100000"/>
              </a:lnSpc>
              <a:spcBef>
                <a:spcPts val="100"/>
              </a:spcBef>
            </a:pPr>
            <a:r>
              <a:rPr sz="2400" spc="-275" dirty="0">
                <a:latin typeface="Times New Roman"/>
                <a:cs typeface="Times New Roman"/>
              </a:rPr>
              <a:t>V</a:t>
            </a:r>
            <a:r>
              <a:rPr sz="2400" dirty="0">
                <a:latin typeface="Times New Roman"/>
                <a:cs typeface="Times New Roman"/>
              </a:rPr>
              <a:t>endor  data</a:t>
            </a:r>
            <a:endParaRPr sz="2400">
              <a:latin typeface="Times New Roman"/>
              <a:cs typeface="Times New Roman"/>
            </a:endParaRPr>
          </a:p>
        </p:txBody>
      </p:sp>
      <p:grpSp>
        <p:nvGrpSpPr>
          <p:cNvPr id="28" name="object 28"/>
          <p:cNvGrpSpPr/>
          <p:nvPr/>
        </p:nvGrpSpPr>
        <p:grpSpPr>
          <a:xfrm>
            <a:off x="5708903" y="1441703"/>
            <a:ext cx="1308100" cy="1155700"/>
            <a:chOff x="5708903" y="1441703"/>
            <a:chExt cx="1308100" cy="1155700"/>
          </a:xfrm>
        </p:grpSpPr>
        <p:sp>
          <p:nvSpPr>
            <p:cNvPr id="29" name="object 29"/>
            <p:cNvSpPr/>
            <p:nvPr/>
          </p:nvSpPr>
          <p:spPr>
            <a:xfrm>
              <a:off x="5714999" y="1590674"/>
              <a:ext cx="1295400" cy="1000125"/>
            </a:xfrm>
            <a:custGeom>
              <a:avLst/>
              <a:gdLst/>
              <a:ahLst/>
              <a:cxnLst/>
              <a:rect l="l" t="t" r="r" b="b"/>
              <a:pathLst>
                <a:path w="1295400" h="1000125">
                  <a:moveTo>
                    <a:pt x="1295400" y="0"/>
                  </a:moveTo>
                  <a:lnTo>
                    <a:pt x="1257644" y="48169"/>
                  </a:lnTo>
                  <a:lnTo>
                    <a:pt x="1194571" y="76575"/>
                  </a:lnTo>
                  <a:lnTo>
                    <a:pt x="1153121" y="89343"/>
                  </a:lnTo>
                  <a:lnTo>
                    <a:pt x="1105709" y="101012"/>
                  </a:lnTo>
                  <a:lnTo>
                    <a:pt x="1052821" y="111474"/>
                  </a:lnTo>
                  <a:lnTo>
                    <a:pt x="994943" y="120621"/>
                  </a:lnTo>
                  <a:lnTo>
                    <a:pt x="932561" y="128345"/>
                  </a:lnTo>
                  <a:lnTo>
                    <a:pt x="866160" y="134541"/>
                  </a:lnTo>
                  <a:lnTo>
                    <a:pt x="796225" y="139099"/>
                  </a:lnTo>
                  <a:lnTo>
                    <a:pt x="723243" y="141913"/>
                  </a:lnTo>
                  <a:lnTo>
                    <a:pt x="647700" y="142875"/>
                  </a:lnTo>
                  <a:lnTo>
                    <a:pt x="572156" y="141913"/>
                  </a:lnTo>
                  <a:lnTo>
                    <a:pt x="499174" y="139099"/>
                  </a:lnTo>
                  <a:lnTo>
                    <a:pt x="429239" y="134541"/>
                  </a:lnTo>
                  <a:lnTo>
                    <a:pt x="362838" y="128345"/>
                  </a:lnTo>
                  <a:lnTo>
                    <a:pt x="300456" y="120621"/>
                  </a:lnTo>
                  <a:lnTo>
                    <a:pt x="242578" y="111474"/>
                  </a:lnTo>
                  <a:lnTo>
                    <a:pt x="189690" y="101012"/>
                  </a:lnTo>
                  <a:lnTo>
                    <a:pt x="142278" y="89343"/>
                  </a:lnTo>
                  <a:lnTo>
                    <a:pt x="100828" y="76575"/>
                  </a:lnTo>
                  <a:lnTo>
                    <a:pt x="37755" y="48169"/>
                  </a:lnTo>
                  <a:lnTo>
                    <a:pt x="4356" y="16654"/>
                  </a:lnTo>
                  <a:lnTo>
                    <a:pt x="0" y="0"/>
                  </a:lnTo>
                  <a:lnTo>
                    <a:pt x="0" y="857250"/>
                  </a:lnTo>
                  <a:lnTo>
                    <a:pt x="37755" y="905419"/>
                  </a:lnTo>
                  <a:lnTo>
                    <a:pt x="100828" y="933825"/>
                  </a:lnTo>
                  <a:lnTo>
                    <a:pt x="142278" y="946593"/>
                  </a:lnTo>
                  <a:lnTo>
                    <a:pt x="189690" y="958262"/>
                  </a:lnTo>
                  <a:lnTo>
                    <a:pt x="242578" y="968724"/>
                  </a:lnTo>
                  <a:lnTo>
                    <a:pt x="300456" y="977871"/>
                  </a:lnTo>
                  <a:lnTo>
                    <a:pt x="362838" y="985595"/>
                  </a:lnTo>
                  <a:lnTo>
                    <a:pt x="429239" y="991791"/>
                  </a:lnTo>
                  <a:lnTo>
                    <a:pt x="499174" y="996349"/>
                  </a:lnTo>
                  <a:lnTo>
                    <a:pt x="572156" y="999163"/>
                  </a:lnTo>
                  <a:lnTo>
                    <a:pt x="647700" y="1000125"/>
                  </a:lnTo>
                  <a:lnTo>
                    <a:pt x="723243" y="999163"/>
                  </a:lnTo>
                  <a:lnTo>
                    <a:pt x="796225" y="996349"/>
                  </a:lnTo>
                  <a:lnTo>
                    <a:pt x="866160" y="991791"/>
                  </a:lnTo>
                  <a:lnTo>
                    <a:pt x="932561" y="985595"/>
                  </a:lnTo>
                  <a:lnTo>
                    <a:pt x="994943" y="977871"/>
                  </a:lnTo>
                  <a:lnTo>
                    <a:pt x="1052821" y="968724"/>
                  </a:lnTo>
                  <a:lnTo>
                    <a:pt x="1105709" y="958262"/>
                  </a:lnTo>
                  <a:lnTo>
                    <a:pt x="1153121" y="946593"/>
                  </a:lnTo>
                  <a:lnTo>
                    <a:pt x="1194571" y="933825"/>
                  </a:lnTo>
                  <a:lnTo>
                    <a:pt x="1257644" y="905419"/>
                  </a:lnTo>
                  <a:lnTo>
                    <a:pt x="1291043" y="873904"/>
                  </a:lnTo>
                  <a:lnTo>
                    <a:pt x="1295400" y="857250"/>
                  </a:lnTo>
                  <a:lnTo>
                    <a:pt x="1295400" y="0"/>
                  </a:lnTo>
                  <a:close/>
                </a:path>
              </a:pathLst>
            </a:custGeom>
            <a:solidFill>
              <a:srgbClr val="FFFF66"/>
            </a:solidFill>
          </p:spPr>
          <p:txBody>
            <a:bodyPr wrap="square" lIns="0" tIns="0" rIns="0" bIns="0" rtlCol="0"/>
            <a:lstStyle/>
            <a:p>
              <a:endParaRPr/>
            </a:p>
          </p:txBody>
        </p:sp>
        <p:sp>
          <p:nvSpPr>
            <p:cNvPr id="30" name="object 30"/>
            <p:cNvSpPr/>
            <p:nvPr/>
          </p:nvSpPr>
          <p:spPr>
            <a:xfrm>
              <a:off x="5714999" y="1447799"/>
              <a:ext cx="1295400" cy="285750"/>
            </a:xfrm>
            <a:custGeom>
              <a:avLst/>
              <a:gdLst/>
              <a:ahLst/>
              <a:cxnLst/>
              <a:rect l="l" t="t" r="r" b="b"/>
              <a:pathLst>
                <a:path w="1295400" h="285750">
                  <a:moveTo>
                    <a:pt x="647700" y="0"/>
                  </a:moveTo>
                  <a:lnTo>
                    <a:pt x="572156" y="961"/>
                  </a:lnTo>
                  <a:lnTo>
                    <a:pt x="499174" y="3775"/>
                  </a:lnTo>
                  <a:lnTo>
                    <a:pt x="429239" y="8333"/>
                  </a:lnTo>
                  <a:lnTo>
                    <a:pt x="362838" y="14529"/>
                  </a:lnTo>
                  <a:lnTo>
                    <a:pt x="300456" y="22253"/>
                  </a:lnTo>
                  <a:lnTo>
                    <a:pt x="242578" y="31400"/>
                  </a:lnTo>
                  <a:lnTo>
                    <a:pt x="189690" y="41862"/>
                  </a:lnTo>
                  <a:lnTo>
                    <a:pt x="142278" y="53531"/>
                  </a:lnTo>
                  <a:lnTo>
                    <a:pt x="100828" y="66299"/>
                  </a:lnTo>
                  <a:lnTo>
                    <a:pt x="37755" y="94705"/>
                  </a:lnTo>
                  <a:lnTo>
                    <a:pt x="4356" y="126220"/>
                  </a:lnTo>
                  <a:lnTo>
                    <a:pt x="0" y="142875"/>
                  </a:lnTo>
                  <a:lnTo>
                    <a:pt x="4356" y="159529"/>
                  </a:lnTo>
                  <a:lnTo>
                    <a:pt x="37755" y="191044"/>
                  </a:lnTo>
                  <a:lnTo>
                    <a:pt x="100828" y="219450"/>
                  </a:lnTo>
                  <a:lnTo>
                    <a:pt x="142278" y="232218"/>
                  </a:lnTo>
                  <a:lnTo>
                    <a:pt x="189690" y="243887"/>
                  </a:lnTo>
                  <a:lnTo>
                    <a:pt x="242578" y="254349"/>
                  </a:lnTo>
                  <a:lnTo>
                    <a:pt x="300456" y="263496"/>
                  </a:lnTo>
                  <a:lnTo>
                    <a:pt x="362838" y="271220"/>
                  </a:lnTo>
                  <a:lnTo>
                    <a:pt x="429239" y="277416"/>
                  </a:lnTo>
                  <a:lnTo>
                    <a:pt x="499174" y="281974"/>
                  </a:lnTo>
                  <a:lnTo>
                    <a:pt x="572156" y="284788"/>
                  </a:lnTo>
                  <a:lnTo>
                    <a:pt x="647700" y="285750"/>
                  </a:lnTo>
                  <a:lnTo>
                    <a:pt x="723243" y="284788"/>
                  </a:lnTo>
                  <a:lnTo>
                    <a:pt x="796225" y="281974"/>
                  </a:lnTo>
                  <a:lnTo>
                    <a:pt x="866160" y="277416"/>
                  </a:lnTo>
                  <a:lnTo>
                    <a:pt x="932561" y="271220"/>
                  </a:lnTo>
                  <a:lnTo>
                    <a:pt x="994943" y="263496"/>
                  </a:lnTo>
                  <a:lnTo>
                    <a:pt x="1052821" y="254349"/>
                  </a:lnTo>
                  <a:lnTo>
                    <a:pt x="1105709" y="243887"/>
                  </a:lnTo>
                  <a:lnTo>
                    <a:pt x="1153121" y="232218"/>
                  </a:lnTo>
                  <a:lnTo>
                    <a:pt x="1194571" y="219450"/>
                  </a:lnTo>
                  <a:lnTo>
                    <a:pt x="1257644" y="191044"/>
                  </a:lnTo>
                  <a:lnTo>
                    <a:pt x="1291043" y="159529"/>
                  </a:lnTo>
                  <a:lnTo>
                    <a:pt x="1295400" y="142875"/>
                  </a:lnTo>
                  <a:lnTo>
                    <a:pt x="1291043" y="126220"/>
                  </a:lnTo>
                  <a:lnTo>
                    <a:pt x="1257644" y="94705"/>
                  </a:lnTo>
                  <a:lnTo>
                    <a:pt x="1194571" y="66299"/>
                  </a:lnTo>
                  <a:lnTo>
                    <a:pt x="1153121" y="53531"/>
                  </a:lnTo>
                  <a:lnTo>
                    <a:pt x="1105709" y="41862"/>
                  </a:lnTo>
                  <a:lnTo>
                    <a:pt x="1052821" y="31400"/>
                  </a:lnTo>
                  <a:lnTo>
                    <a:pt x="994943" y="22253"/>
                  </a:lnTo>
                  <a:lnTo>
                    <a:pt x="932561" y="14529"/>
                  </a:lnTo>
                  <a:lnTo>
                    <a:pt x="866160" y="8333"/>
                  </a:lnTo>
                  <a:lnTo>
                    <a:pt x="796225" y="3775"/>
                  </a:lnTo>
                  <a:lnTo>
                    <a:pt x="723243" y="961"/>
                  </a:lnTo>
                  <a:lnTo>
                    <a:pt x="647700" y="0"/>
                  </a:lnTo>
                  <a:close/>
                </a:path>
              </a:pathLst>
            </a:custGeom>
            <a:solidFill>
              <a:srgbClr val="FFFFA2"/>
            </a:solidFill>
          </p:spPr>
          <p:txBody>
            <a:bodyPr wrap="square" lIns="0" tIns="0" rIns="0" bIns="0" rtlCol="0"/>
            <a:lstStyle/>
            <a:p>
              <a:endParaRPr/>
            </a:p>
          </p:txBody>
        </p:sp>
        <p:sp>
          <p:nvSpPr>
            <p:cNvPr id="31" name="object 31"/>
            <p:cNvSpPr/>
            <p:nvPr/>
          </p:nvSpPr>
          <p:spPr>
            <a:xfrm>
              <a:off x="5714999" y="1447799"/>
              <a:ext cx="1295400" cy="1143000"/>
            </a:xfrm>
            <a:custGeom>
              <a:avLst/>
              <a:gdLst/>
              <a:ahLst/>
              <a:cxnLst/>
              <a:rect l="l" t="t" r="r" b="b"/>
              <a:pathLst>
                <a:path w="1295400" h="1143000">
                  <a:moveTo>
                    <a:pt x="1295400" y="142875"/>
                  </a:moveTo>
                  <a:lnTo>
                    <a:pt x="1257644" y="191044"/>
                  </a:lnTo>
                  <a:lnTo>
                    <a:pt x="1194571" y="219450"/>
                  </a:lnTo>
                  <a:lnTo>
                    <a:pt x="1153121" y="232218"/>
                  </a:lnTo>
                  <a:lnTo>
                    <a:pt x="1105709" y="243887"/>
                  </a:lnTo>
                  <a:lnTo>
                    <a:pt x="1052821" y="254349"/>
                  </a:lnTo>
                  <a:lnTo>
                    <a:pt x="994943" y="263496"/>
                  </a:lnTo>
                  <a:lnTo>
                    <a:pt x="932561" y="271220"/>
                  </a:lnTo>
                  <a:lnTo>
                    <a:pt x="866160" y="277416"/>
                  </a:lnTo>
                  <a:lnTo>
                    <a:pt x="796225" y="281974"/>
                  </a:lnTo>
                  <a:lnTo>
                    <a:pt x="723243" y="284788"/>
                  </a:lnTo>
                  <a:lnTo>
                    <a:pt x="647700" y="285750"/>
                  </a:lnTo>
                  <a:lnTo>
                    <a:pt x="572156" y="284788"/>
                  </a:lnTo>
                  <a:lnTo>
                    <a:pt x="499174" y="281974"/>
                  </a:lnTo>
                  <a:lnTo>
                    <a:pt x="429239" y="277416"/>
                  </a:lnTo>
                  <a:lnTo>
                    <a:pt x="362838" y="271220"/>
                  </a:lnTo>
                  <a:lnTo>
                    <a:pt x="300456" y="263496"/>
                  </a:lnTo>
                  <a:lnTo>
                    <a:pt x="242578" y="254349"/>
                  </a:lnTo>
                  <a:lnTo>
                    <a:pt x="189690" y="243887"/>
                  </a:lnTo>
                  <a:lnTo>
                    <a:pt x="142278" y="232218"/>
                  </a:lnTo>
                  <a:lnTo>
                    <a:pt x="100828" y="219450"/>
                  </a:lnTo>
                  <a:lnTo>
                    <a:pt x="37755" y="191044"/>
                  </a:lnTo>
                  <a:lnTo>
                    <a:pt x="4356" y="159529"/>
                  </a:lnTo>
                  <a:lnTo>
                    <a:pt x="0" y="142875"/>
                  </a:lnTo>
                  <a:lnTo>
                    <a:pt x="4356" y="126220"/>
                  </a:lnTo>
                  <a:lnTo>
                    <a:pt x="37755" y="94705"/>
                  </a:lnTo>
                  <a:lnTo>
                    <a:pt x="100828" y="66299"/>
                  </a:lnTo>
                  <a:lnTo>
                    <a:pt x="142278" y="53531"/>
                  </a:lnTo>
                  <a:lnTo>
                    <a:pt x="189690" y="41862"/>
                  </a:lnTo>
                  <a:lnTo>
                    <a:pt x="242578" y="31400"/>
                  </a:lnTo>
                  <a:lnTo>
                    <a:pt x="300456" y="22253"/>
                  </a:lnTo>
                  <a:lnTo>
                    <a:pt x="362838" y="14529"/>
                  </a:lnTo>
                  <a:lnTo>
                    <a:pt x="429239" y="8333"/>
                  </a:lnTo>
                  <a:lnTo>
                    <a:pt x="499174" y="3775"/>
                  </a:lnTo>
                  <a:lnTo>
                    <a:pt x="572156" y="961"/>
                  </a:lnTo>
                  <a:lnTo>
                    <a:pt x="647700" y="0"/>
                  </a:lnTo>
                  <a:lnTo>
                    <a:pt x="723243" y="961"/>
                  </a:lnTo>
                  <a:lnTo>
                    <a:pt x="796225" y="3775"/>
                  </a:lnTo>
                  <a:lnTo>
                    <a:pt x="866160" y="8333"/>
                  </a:lnTo>
                  <a:lnTo>
                    <a:pt x="932561" y="14529"/>
                  </a:lnTo>
                  <a:lnTo>
                    <a:pt x="994943" y="22253"/>
                  </a:lnTo>
                  <a:lnTo>
                    <a:pt x="1052821" y="31400"/>
                  </a:lnTo>
                  <a:lnTo>
                    <a:pt x="1105709" y="41862"/>
                  </a:lnTo>
                  <a:lnTo>
                    <a:pt x="1153121" y="53531"/>
                  </a:lnTo>
                  <a:lnTo>
                    <a:pt x="1194571" y="66299"/>
                  </a:lnTo>
                  <a:lnTo>
                    <a:pt x="1257644" y="94705"/>
                  </a:lnTo>
                  <a:lnTo>
                    <a:pt x="1291043" y="126220"/>
                  </a:lnTo>
                  <a:lnTo>
                    <a:pt x="1295400" y="142875"/>
                  </a:lnTo>
                  <a:close/>
                </a:path>
                <a:path w="1295400" h="1143000">
                  <a:moveTo>
                    <a:pt x="1295400" y="142875"/>
                  </a:moveTo>
                  <a:lnTo>
                    <a:pt x="1295400" y="1000125"/>
                  </a:lnTo>
                  <a:lnTo>
                    <a:pt x="1291043" y="1016779"/>
                  </a:lnTo>
                  <a:lnTo>
                    <a:pt x="1257644" y="1048294"/>
                  </a:lnTo>
                  <a:lnTo>
                    <a:pt x="1194571" y="1076700"/>
                  </a:lnTo>
                  <a:lnTo>
                    <a:pt x="1153121" y="1089468"/>
                  </a:lnTo>
                  <a:lnTo>
                    <a:pt x="1105709" y="1101137"/>
                  </a:lnTo>
                  <a:lnTo>
                    <a:pt x="1052821" y="1111599"/>
                  </a:lnTo>
                  <a:lnTo>
                    <a:pt x="994943" y="1120746"/>
                  </a:lnTo>
                  <a:lnTo>
                    <a:pt x="932561" y="1128470"/>
                  </a:lnTo>
                  <a:lnTo>
                    <a:pt x="866160" y="1134666"/>
                  </a:lnTo>
                  <a:lnTo>
                    <a:pt x="796225" y="1139224"/>
                  </a:lnTo>
                  <a:lnTo>
                    <a:pt x="723243" y="1142038"/>
                  </a:lnTo>
                  <a:lnTo>
                    <a:pt x="647700" y="1143000"/>
                  </a:lnTo>
                  <a:lnTo>
                    <a:pt x="572156" y="1142038"/>
                  </a:lnTo>
                  <a:lnTo>
                    <a:pt x="499174" y="1139224"/>
                  </a:lnTo>
                  <a:lnTo>
                    <a:pt x="429239" y="1134666"/>
                  </a:lnTo>
                  <a:lnTo>
                    <a:pt x="362838" y="1128470"/>
                  </a:lnTo>
                  <a:lnTo>
                    <a:pt x="300456" y="1120746"/>
                  </a:lnTo>
                  <a:lnTo>
                    <a:pt x="242578" y="1111599"/>
                  </a:lnTo>
                  <a:lnTo>
                    <a:pt x="189690" y="1101137"/>
                  </a:lnTo>
                  <a:lnTo>
                    <a:pt x="142278" y="1089468"/>
                  </a:lnTo>
                  <a:lnTo>
                    <a:pt x="100828" y="1076700"/>
                  </a:lnTo>
                  <a:lnTo>
                    <a:pt x="37755" y="1048294"/>
                  </a:lnTo>
                  <a:lnTo>
                    <a:pt x="4356" y="1016779"/>
                  </a:lnTo>
                  <a:lnTo>
                    <a:pt x="0" y="1000125"/>
                  </a:lnTo>
                  <a:lnTo>
                    <a:pt x="0" y="142875"/>
                  </a:lnTo>
                </a:path>
              </a:pathLst>
            </a:custGeom>
            <a:ln w="12192">
              <a:solidFill>
                <a:srgbClr val="000000"/>
              </a:solidFill>
            </a:ln>
          </p:spPr>
          <p:txBody>
            <a:bodyPr wrap="square" lIns="0" tIns="0" rIns="0" bIns="0" rtlCol="0"/>
            <a:lstStyle/>
            <a:p>
              <a:endParaRPr/>
            </a:p>
          </p:txBody>
        </p:sp>
      </p:grpSp>
      <p:sp>
        <p:nvSpPr>
          <p:cNvPr id="32" name="object 32"/>
          <p:cNvSpPr txBox="1"/>
          <p:nvPr/>
        </p:nvSpPr>
        <p:spPr>
          <a:xfrm>
            <a:off x="5734303" y="1702053"/>
            <a:ext cx="1259205" cy="757555"/>
          </a:xfrm>
          <a:prstGeom prst="rect">
            <a:avLst/>
          </a:prstGeom>
        </p:spPr>
        <p:txBody>
          <a:bodyPr vert="horz" wrap="square" lIns="0" tIns="12700" rIns="0" bIns="0" rtlCol="0">
            <a:spAutoFit/>
          </a:bodyPr>
          <a:lstStyle/>
          <a:p>
            <a:pPr marL="374015" marR="5080" indent="-361950">
              <a:lnSpc>
                <a:spcPct val="100000"/>
              </a:lnSpc>
              <a:spcBef>
                <a:spcPts val="100"/>
              </a:spcBef>
            </a:pPr>
            <a:r>
              <a:rPr sz="2400" dirty="0">
                <a:latin typeface="Times New Roman"/>
                <a:cs typeface="Times New Roman"/>
              </a:rPr>
              <a:t>E</a:t>
            </a:r>
            <a:r>
              <a:rPr sz="2400" spc="-20" dirty="0">
                <a:latin typeface="Times New Roman"/>
                <a:cs typeface="Times New Roman"/>
              </a:rPr>
              <a:t>m</a:t>
            </a:r>
            <a:r>
              <a:rPr sz="2400" dirty="0">
                <a:latin typeface="Times New Roman"/>
                <a:cs typeface="Times New Roman"/>
              </a:rPr>
              <a:t>ployee  data</a:t>
            </a:r>
            <a:endParaRPr sz="2400">
              <a:latin typeface="Times New Roman"/>
              <a:cs typeface="Times New Roman"/>
            </a:endParaRPr>
          </a:p>
        </p:txBody>
      </p:sp>
      <p:sp>
        <p:nvSpPr>
          <p:cNvPr id="35" name="object 35"/>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22</a:t>
            </a:fld>
            <a:endParaRPr spc="-5" dirty="0"/>
          </a:p>
        </p:txBody>
      </p:sp>
      <p:sp>
        <p:nvSpPr>
          <p:cNvPr id="33" name="object 33"/>
          <p:cNvSpPr txBox="1"/>
          <p:nvPr/>
        </p:nvSpPr>
        <p:spPr>
          <a:xfrm>
            <a:off x="2441194" y="5856223"/>
            <a:ext cx="58483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ERP</a:t>
            </a:r>
            <a:endParaRPr sz="2400">
              <a:latin typeface="Times New Roman"/>
              <a:cs typeface="Times New Roman"/>
            </a:endParaRPr>
          </a:p>
        </p:txBody>
      </p:sp>
      <p:sp>
        <p:nvSpPr>
          <p:cNvPr id="34" name="object 34"/>
          <p:cNvSpPr txBox="1"/>
          <p:nvPr/>
        </p:nvSpPr>
        <p:spPr>
          <a:xfrm>
            <a:off x="5586752" y="5856223"/>
            <a:ext cx="53340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DW</a:t>
            </a:r>
            <a:endParaRPr sz="24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99186"/>
            <a:ext cx="3426460" cy="627736"/>
          </a:xfrm>
          <a:prstGeom prst="rect">
            <a:avLst/>
          </a:prstGeom>
        </p:spPr>
        <p:txBody>
          <a:bodyPr vert="horz" wrap="square" lIns="0" tIns="12065" rIns="0" bIns="0" rtlCol="0">
            <a:spAutoFit/>
          </a:bodyPr>
          <a:lstStyle/>
          <a:p>
            <a:pPr marL="12700">
              <a:lnSpc>
                <a:spcPct val="100000"/>
              </a:lnSpc>
              <a:spcBef>
                <a:spcPts val="95"/>
              </a:spcBef>
            </a:pPr>
            <a:r>
              <a:rPr sz="4000" b="1" spc="-155" dirty="0">
                <a:solidFill>
                  <a:srgbClr val="FF0000"/>
                </a:solidFill>
              </a:rPr>
              <a:t>BI </a:t>
            </a:r>
            <a:r>
              <a:rPr sz="4000" b="1" spc="-265" dirty="0">
                <a:solidFill>
                  <a:srgbClr val="FF0000"/>
                </a:solidFill>
              </a:rPr>
              <a:t>si</a:t>
            </a:r>
            <a:r>
              <a:rPr sz="4000" b="1" spc="140" dirty="0">
                <a:solidFill>
                  <a:srgbClr val="FF0000"/>
                </a:solidFill>
              </a:rPr>
              <a:t> </a:t>
            </a:r>
            <a:r>
              <a:rPr sz="4000" b="1" spc="-165" dirty="0">
                <a:solidFill>
                  <a:srgbClr val="FF0000"/>
                </a:solidFill>
              </a:rPr>
              <a:t>ERP</a:t>
            </a:r>
            <a:endParaRPr sz="40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23</a:t>
            </a:fld>
            <a:endParaRPr spc="-5" dirty="0"/>
          </a:p>
        </p:txBody>
      </p:sp>
      <p:sp>
        <p:nvSpPr>
          <p:cNvPr id="3" name="object 3"/>
          <p:cNvSpPr txBox="1"/>
          <p:nvPr/>
        </p:nvSpPr>
        <p:spPr>
          <a:xfrm>
            <a:off x="993444" y="1559179"/>
            <a:ext cx="7543165" cy="4221797"/>
          </a:xfrm>
          <a:prstGeom prst="rect">
            <a:avLst/>
          </a:prstGeom>
        </p:spPr>
        <p:txBody>
          <a:bodyPr vert="horz" wrap="square" lIns="0" tIns="48895" rIns="0" bIns="0" rtlCol="0">
            <a:spAutoFit/>
          </a:bodyPr>
          <a:lstStyle/>
          <a:p>
            <a:pPr marL="469265" indent="-457200">
              <a:lnSpc>
                <a:spcPct val="100000"/>
              </a:lnSpc>
              <a:spcBef>
                <a:spcPts val="385"/>
              </a:spcBef>
              <a:buClr>
                <a:srgbClr val="999900"/>
              </a:buClr>
              <a:buSzPct val="75000"/>
              <a:buFont typeface="Wingdings"/>
              <a:buChar char=""/>
              <a:tabLst>
                <a:tab pos="469265" algn="l"/>
                <a:tab pos="469900" algn="l"/>
                <a:tab pos="1274445" algn="l"/>
              </a:tabLst>
            </a:pPr>
            <a:r>
              <a:rPr sz="2400" spc="-5" dirty="0">
                <a:latin typeface="Verdana"/>
                <a:cs typeface="Verdana"/>
              </a:rPr>
              <a:t>ERP	orientarea pe </a:t>
            </a:r>
            <a:r>
              <a:rPr sz="2400" b="1" spc="-5" dirty="0">
                <a:latin typeface="Verdana"/>
                <a:cs typeface="Verdana"/>
              </a:rPr>
              <a:t>procese</a:t>
            </a:r>
            <a:r>
              <a:rPr sz="2400" b="1" spc="35" dirty="0">
                <a:latin typeface="Verdana"/>
                <a:cs typeface="Verdana"/>
              </a:rPr>
              <a:t> </a:t>
            </a:r>
            <a:r>
              <a:rPr sz="2400" b="1" spc="-5" dirty="0">
                <a:latin typeface="Verdana"/>
                <a:cs typeface="Verdana"/>
              </a:rPr>
              <a:t>economice</a:t>
            </a:r>
            <a:endParaRPr sz="2400" dirty="0">
              <a:latin typeface="Verdana"/>
              <a:cs typeface="Verdana"/>
            </a:endParaRPr>
          </a:p>
          <a:p>
            <a:pPr marL="469265" indent="-457200">
              <a:lnSpc>
                <a:spcPct val="100000"/>
              </a:lnSpc>
              <a:spcBef>
                <a:spcPts val="290"/>
              </a:spcBef>
              <a:buClr>
                <a:srgbClr val="999900"/>
              </a:buClr>
              <a:buSzPct val="75000"/>
              <a:buFont typeface="Wingdings"/>
              <a:buChar char=""/>
              <a:tabLst>
                <a:tab pos="469265" algn="l"/>
                <a:tab pos="469900" algn="l"/>
              </a:tabLst>
            </a:pPr>
            <a:r>
              <a:rPr sz="2400" dirty="0">
                <a:latin typeface="Verdana"/>
                <a:cs typeface="Verdana"/>
              </a:rPr>
              <a:t>DW </a:t>
            </a:r>
            <a:r>
              <a:rPr sz="2400" spc="-5" dirty="0">
                <a:latin typeface="Verdana"/>
                <a:cs typeface="Verdana"/>
              </a:rPr>
              <a:t>orientarea pe</a:t>
            </a:r>
            <a:r>
              <a:rPr sz="2400" spc="50" dirty="0">
                <a:latin typeface="Verdana"/>
                <a:cs typeface="Verdana"/>
              </a:rPr>
              <a:t> </a:t>
            </a:r>
            <a:r>
              <a:rPr sz="2400" b="1" spc="-5" dirty="0">
                <a:latin typeface="Verdana"/>
                <a:cs typeface="Verdana"/>
              </a:rPr>
              <a:t>subiecte</a:t>
            </a:r>
            <a:endParaRPr sz="2400" dirty="0">
              <a:latin typeface="Verdana"/>
              <a:cs typeface="Verdana"/>
            </a:endParaRPr>
          </a:p>
          <a:p>
            <a:pPr marL="469265" marR="5080" indent="-457200">
              <a:lnSpc>
                <a:spcPct val="90000"/>
              </a:lnSpc>
              <a:spcBef>
                <a:spcPts val="575"/>
              </a:spcBef>
              <a:buClr>
                <a:srgbClr val="999900"/>
              </a:buClr>
              <a:buSzPct val="75000"/>
              <a:buFont typeface="Wingdings"/>
              <a:buChar char=""/>
              <a:tabLst>
                <a:tab pos="469265" algn="l"/>
                <a:tab pos="469900" algn="l"/>
              </a:tabLst>
            </a:pPr>
            <a:r>
              <a:rPr sz="2400" spc="-5" dirty="0">
                <a:latin typeface="Verdana"/>
                <a:cs typeface="Verdana"/>
              </a:rPr>
              <a:t>ERP </a:t>
            </a:r>
            <a:r>
              <a:rPr sz="2400" dirty="0">
                <a:latin typeface="Verdana"/>
                <a:cs typeface="Verdana"/>
              </a:rPr>
              <a:t>-BD </a:t>
            </a:r>
            <a:r>
              <a:rPr sz="2400" spc="-5" dirty="0">
                <a:latin typeface="Verdana"/>
                <a:cs typeface="Verdana"/>
              </a:rPr>
              <a:t>unica, imensa, </a:t>
            </a:r>
            <a:r>
              <a:rPr sz="2400" dirty="0">
                <a:latin typeface="Verdana"/>
                <a:cs typeface="Verdana"/>
              </a:rPr>
              <a:t>cu mii </a:t>
            </a:r>
            <a:r>
              <a:rPr sz="2400" spc="-5" dirty="0">
                <a:latin typeface="Verdana"/>
                <a:cs typeface="Verdana"/>
              </a:rPr>
              <a:t>de tabele, care  </a:t>
            </a:r>
            <a:r>
              <a:rPr sz="2400" dirty="0">
                <a:latin typeface="Verdana"/>
                <a:cs typeface="Verdana"/>
              </a:rPr>
              <a:t>nu se </a:t>
            </a:r>
            <a:r>
              <a:rPr sz="2400" spc="-5" dirty="0">
                <a:latin typeface="Verdana"/>
                <a:cs typeface="Verdana"/>
              </a:rPr>
              <a:t>preteaza pentru </a:t>
            </a:r>
            <a:r>
              <a:rPr sz="2400" spc="-10" dirty="0">
                <a:latin typeface="Verdana"/>
                <a:cs typeface="Verdana"/>
              </a:rPr>
              <a:t>interogari </a:t>
            </a:r>
            <a:r>
              <a:rPr sz="2400" dirty="0">
                <a:latin typeface="Verdana"/>
                <a:cs typeface="Verdana"/>
              </a:rPr>
              <a:t>ad-hoc </a:t>
            </a:r>
            <a:r>
              <a:rPr sz="2400" spc="-5" dirty="0">
                <a:latin typeface="Verdana"/>
                <a:cs typeface="Verdana"/>
              </a:rPr>
              <a:t>si  analize</a:t>
            </a:r>
            <a:r>
              <a:rPr sz="2400" spc="10" dirty="0">
                <a:latin typeface="Verdana"/>
                <a:cs typeface="Verdana"/>
              </a:rPr>
              <a:t> </a:t>
            </a:r>
            <a:r>
              <a:rPr sz="2400" spc="-5" dirty="0">
                <a:latin typeface="Verdana"/>
                <a:cs typeface="Verdana"/>
              </a:rPr>
              <a:t>complexe</a:t>
            </a:r>
            <a:endParaRPr sz="2400" dirty="0">
              <a:latin typeface="Verdana"/>
              <a:cs typeface="Verdana"/>
            </a:endParaRPr>
          </a:p>
          <a:p>
            <a:pPr marL="469265" marR="1614805" indent="-457200">
              <a:lnSpc>
                <a:spcPts val="2590"/>
              </a:lnSpc>
              <a:spcBef>
                <a:spcPts val="615"/>
              </a:spcBef>
              <a:buClr>
                <a:srgbClr val="999900"/>
              </a:buClr>
              <a:buSzPct val="75000"/>
              <a:buFont typeface="Wingdings"/>
              <a:buChar char=""/>
              <a:tabLst>
                <a:tab pos="469265" algn="l"/>
                <a:tab pos="469900" algn="l"/>
              </a:tabLst>
            </a:pPr>
            <a:r>
              <a:rPr sz="2400" spc="-5" dirty="0">
                <a:latin typeface="Verdana"/>
                <a:cs typeface="Verdana"/>
              </a:rPr>
              <a:t>ERP </a:t>
            </a:r>
            <a:r>
              <a:rPr sz="2400" dirty="0">
                <a:latin typeface="Verdana"/>
                <a:cs typeface="Verdana"/>
              </a:rPr>
              <a:t>–</a:t>
            </a:r>
            <a:r>
              <a:rPr sz="2400" b="1" i="1" dirty="0">
                <a:solidFill>
                  <a:srgbClr val="0000FF"/>
                </a:solidFill>
                <a:latin typeface="Verdana"/>
                <a:cs typeface="Verdana"/>
              </a:rPr>
              <a:t> avantaj </a:t>
            </a:r>
            <a:r>
              <a:rPr sz="2400" spc="-5" dirty="0">
                <a:latin typeface="Verdana"/>
                <a:cs typeface="Verdana"/>
              </a:rPr>
              <a:t>pentru proiectarea </a:t>
            </a:r>
            <a:r>
              <a:rPr sz="2400" dirty="0">
                <a:latin typeface="Verdana"/>
                <a:cs typeface="Verdana"/>
              </a:rPr>
              <a:t>şi  </a:t>
            </a:r>
            <a:r>
              <a:rPr sz="2400" spc="-10" dirty="0">
                <a:latin typeface="Verdana"/>
                <a:cs typeface="Verdana"/>
              </a:rPr>
              <a:t>implementarea</a:t>
            </a:r>
            <a:r>
              <a:rPr sz="2400" spc="5" dirty="0">
                <a:latin typeface="Verdana"/>
                <a:cs typeface="Verdana"/>
              </a:rPr>
              <a:t> </a:t>
            </a:r>
            <a:r>
              <a:rPr sz="2400" dirty="0">
                <a:latin typeface="Verdana"/>
                <a:cs typeface="Verdana"/>
              </a:rPr>
              <a:t>DW</a:t>
            </a:r>
          </a:p>
          <a:p>
            <a:pPr marL="850265" lvl="1" indent="-381635">
              <a:lnSpc>
                <a:spcPct val="100000"/>
              </a:lnSpc>
              <a:spcBef>
                <a:spcPts val="200"/>
              </a:spcBef>
              <a:buClr>
                <a:srgbClr val="99CC00"/>
              </a:buClr>
              <a:buSzPct val="65000"/>
              <a:buFont typeface="Wingdings"/>
              <a:buChar char=""/>
              <a:tabLst>
                <a:tab pos="850265" algn="l"/>
                <a:tab pos="850900" algn="l"/>
              </a:tabLst>
            </a:pPr>
            <a:r>
              <a:rPr sz="2000" b="1" dirty="0">
                <a:latin typeface="Verdana"/>
                <a:cs typeface="Verdana"/>
              </a:rPr>
              <a:t>omogenitatea </a:t>
            </a:r>
            <a:r>
              <a:rPr sz="2000" spc="-5" dirty="0">
                <a:latin typeface="Verdana"/>
                <a:cs typeface="Verdana"/>
              </a:rPr>
              <a:t>sistemelor </a:t>
            </a:r>
            <a:r>
              <a:rPr sz="2000" dirty="0">
                <a:latin typeface="Verdana"/>
                <a:cs typeface="Verdana"/>
              </a:rPr>
              <a:t>sursă </a:t>
            </a:r>
            <a:r>
              <a:rPr sz="2000" spc="-5" dirty="0">
                <a:latin typeface="Verdana"/>
                <a:cs typeface="Verdana"/>
              </a:rPr>
              <a:t>şi,</a:t>
            </a:r>
            <a:r>
              <a:rPr sz="2000" spc="-70" dirty="0">
                <a:latin typeface="Verdana"/>
                <a:cs typeface="Verdana"/>
              </a:rPr>
              <a:t> </a:t>
            </a:r>
            <a:r>
              <a:rPr sz="2000" spc="-10" dirty="0">
                <a:latin typeface="Verdana"/>
                <a:cs typeface="Verdana"/>
              </a:rPr>
              <a:t>implicit,</a:t>
            </a:r>
            <a:endParaRPr sz="2000" dirty="0">
              <a:latin typeface="Verdana"/>
              <a:cs typeface="Verdana"/>
            </a:endParaRPr>
          </a:p>
          <a:p>
            <a:pPr marL="850265" marR="231140" lvl="1" indent="-381000">
              <a:lnSpc>
                <a:spcPts val="2160"/>
              </a:lnSpc>
              <a:spcBef>
                <a:spcPts val="515"/>
              </a:spcBef>
              <a:buClr>
                <a:srgbClr val="99CC00"/>
              </a:buClr>
              <a:buSzPct val="65000"/>
              <a:buFont typeface="Wingdings"/>
              <a:buChar char=""/>
              <a:tabLst>
                <a:tab pos="850265" algn="l"/>
                <a:tab pos="850900" algn="l"/>
              </a:tabLst>
            </a:pPr>
            <a:r>
              <a:rPr sz="2000" spc="-5" dirty="0">
                <a:latin typeface="Verdana"/>
                <a:cs typeface="Verdana"/>
              </a:rPr>
              <a:t>modalităţi mult mai facile de </a:t>
            </a:r>
            <a:r>
              <a:rPr sz="2000" b="1" dirty="0">
                <a:latin typeface="Verdana"/>
                <a:cs typeface="Verdana"/>
              </a:rPr>
              <a:t>achiziţie </a:t>
            </a:r>
            <a:r>
              <a:rPr sz="2000" dirty="0">
                <a:latin typeface="Verdana"/>
                <a:cs typeface="Verdana"/>
              </a:rPr>
              <a:t>a </a:t>
            </a:r>
            <a:r>
              <a:rPr sz="2000" spc="-5" dirty="0">
                <a:latin typeface="Verdana"/>
                <a:cs typeface="Verdana"/>
              </a:rPr>
              <a:t>datelor </a:t>
            </a:r>
            <a:r>
              <a:rPr sz="2000" dirty="0">
                <a:latin typeface="Verdana"/>
                <a:cs typeface="Verdana"/>
              </a:rPr>
              <a:t>şi  </a:t>
            </a:r>
            <a:r>
              <a:rPr sz="2000" spc="-5" dirty="0">
                <a:latin typeface="Verdana"/>
                <a:cs typeface="Verdana"/>
              </a:rPr>
              <a:t>de </a:t>
            </a:r>
            <a:r>
              <a:rPr sz="2000" b="1" dirty="0">
                <a:latin typeface="Verdana"/>
                <a:cs typeface="Verdana"/>
              </a:rPr>
              <a:t>asigurare a</a:t>
            </a:r>
            <a:r>
              <a:rPr sz="2000" b="1" spc="-35" dirty="0">
                <a:latin typeface="Verdana"/>
                <a:cs typeface="Verdana"/>
              </a:rPr>
              <a:t> </a:t>
            </a:r>
            <a:r>
              <a:rPr sz="2000" b="1" dirty="0">
                <a:latin typeface="Verdana"/>
                <a:cs typeface="Verdana"/>
              </a:rPr>
              <a:t>calităţii</a:t>
            </a:r>
            <a:endParaRPr sz="2000" dirty="0">
              <a:latin typeface="Verdana"/>
              <a:cs typeface="Verdana"/>
            </a:endParaRPr>
          </a:p>
          <a:p>
            <a:pPr marL="850265" lvl="1" indent="-381635">
              <a:lnSpc>
                <a:spcPts val="2280"/>
              </a:lnSpc>
              <a:spcBef>
                <a:spcPts val="204"/>
              </a:spcBef>
              <a:buClr>
                <a:srgbClr val="99CC00"/>
              </a:buClr>
              <a:buSzPct val="65000"/>
              <a:buFont typeface="Wingdings"/>
              <a:buChar char=""/>
              <a:tabLst>
                <a:tab pos="850265" algn="l"/>
                <a:tab pos="850900" algn="l"/>
              </a:tabLst>
            </a:pPr>
            <a:r>
              <a:rPr sz="2000" spc="-10" dirty="0">
                <a:latin typeface="Verdana"/>
                <a:cs typeface="Verdana"/>
              </a:rPr>
              <a:t>posibilitatea </a:t>
            </a:r>
            <a:r>
              <a:rPr sz="2000" b="1" spc="-5" dirty="0">
                <a:latin typeface="Verdana"/>
                <a:cs typeface="Verdana"/>
              </a:rPr>
              <a:t>consolidării </a:t>
            </a:r>
            <a:r>
              <a:rPr sz="2000" b="1" dirty="0">
                <a:latin typeface="Verdana"/>
                <a:cs typeface="Verdana"/>
              </a:rPr>
              <a:t>datelor </a:t>
            </a:r>
            <a:r>
              <a:rPr sz="2000" spc="-5" dirty="0">
                <a:latin typeface="Verdana"/>
                <a:cs typeface="Verdana"/>
              </a:rPr>
              <a:t>la nivel</a:t>
            </a:r>
            <a:r>
              <a:rPr sz="2000" spc="25" dirty="0">
                <a:latin typeface="Verdana"/>
                <a:cs typeface="Verdana"/>
              </a:rPr>
              <a:t> </a:t>
            </a:r>
            <a:r>
              <a:rPr sz="2000" spc="-5" dirty="0">
                <a:latin typeface="Verdana"/>
                <a:cs typeface="Verdana"/>
              </a:rPr>
              <a:t>de</a:t>
            </a:r>
            <a:endParaRPr sz="2000" dirty="0">
              <a:latin typeface="Verdana"/>
              <a:cs typeface="Verdana"/>
            </a:endParaRPr>
          </a:p>
          <a:p>
            <a:pPr marL="850265">
              <a:lnSpc>
                <a:spcPts val="2280"/>
              </a:lnSpc>
            </a:pPr>
            <a:r>
              <a:rPr sz="2000" spc="-5" dirty="0">
                <a:latin typeface="Verdana"/>
                <a:cs typeface="Verdana"/>
              </a:rPr>
              <a:t>companie în cazul firmelor </a:t>
            </a:r>
            <a:r>
              <a:rPr sz="2000" dirty="0">
                <a:latin typeface="Verdana"/>
                <a:cs typeface="Verdana"/>
              </a:rPr>
              <a:t>cu mai multe</a:t>
            </a:r>
            <a:r>
              <a:rPr sz="2000" spc="-70" dirty="0">
                <a:latin typeface="Verdana"/>
                <a:cs typeface="Verdana"/>
              </a:rPr>
              <a:t> </a:t>
            </a:r>
            <a:r>
              <a:rPr sz="2000" spc="-5" dirty="0">
                <a:latin typeface="Verdana"/>
                <a:cs typeface="Verdana"/>
              </a:rPr>
              <a:t>filiale</a:t>
            </a:r>
            <a:endParaRPr sz="2000" dirty="0">
              <a:latin typeface="Verdana"/>
              <a:cs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64210" rIns="0" bIns="0" rtlCol="0">
            <a:spAutoFit/>
          </a:bodyPr>
          <a:lstStyle/>
          <a:p>
            <a:pPr marL="12700" marR="5080">
              <a:lnSpc>
                <a:spcPct val="100000"/>
              </a:lnSpc>
              <a:spcBef>
                <a:spcPts val="95"/>
              </a:spcBef>
            </a:pPr>
            <a:r>
              <a:rPr sz="4000" b="1" spc="-260" dirty="0">
                <a:solidFill>
                  <a:srgbClr val="FF0000"/>
                </a:solidFill>
              </a:rPr>
              <a:t>a.Arhitecturi: </a:t>
            </a:r>
            <a:r>
              <a:rPr sz="4000" b="1" spc="-300" dirty="0">
                <a:solidFill>
                  <a:srgbClr val="FF0000"/>
                </a:solidFill>
              </a:rPr>
              <a:t>Sistem </a:t>
            </a:r>
            <a:r>
              <a:rPr sz="4000" b="1" spc="-155" dirty="0">
                <a:solidFill>
                  <a:srgbClr val="FF0000"/>
                </a:solidFill>
              </a:rPr>
              <a:t>BI </a:t>
            </a:r>
            <a:r>
              <a:rPr sz="4000" b="1" spc="-250" dirty="0">
                <a:solidFill>
                  <a:srgbClr val="FF0000"/>
                </a:solidFill>
              </a:rPr>
              <a:t>cu </a:t>
            </a:r>
            <a:r>
              <a:rPr sz="4000" b="1" spc="-254" dirty="0">
                <a:solidFill>
                  <a:srgbClr val="FF0000"/>
                </a:solidFill>
              </a:rPr>
              <a:t>acces </a:t>
            </a:r>
            <a:r>
              <a:rPr sz="4000" b="1" spc="-250" dirty="0">
                <a:solidFill>
                  <a:srgbClr val="FF0000"/>
                </a:solidFill>
              </a:rPr>
              <a:t>direct </a:t>
            </a:r>
            <a:r>
              <a:rPr sz="4000" b="1" spc="-315" dirty="0">
                <a:solidFill>
                  <a:srgbClr val="FF0000"/>
                </a:solidFill>
              </a:rPr>
              <a:t>la  </a:t>
            </a:r>
            <a:r>
              <a:rPr sz="4000" b="1" spc="-280" dirty="0">
                <a:solidFill>
                  <a:srgbClr val="FF0000"/>
                </a:solidFill>
              </a:rPr>
              <a:t>datele </a:t>
            </a:r>
            <a:r>
              <a:rPr sz="4000" b="1" spc="-295" dirty="0">
                <a:solidFill>
                  <a:srgbClr val="FF0000"/>
                </a:solidFill>
              </a:rPr>
              <a:t>din </a:t>
            </a:r>
            <a:r>
              <a:rPr sz="4000" b="1" spc="-290" dirty="0">
                <a:solidFill>
                  <a:srgbClr val="FF0000"/>
                </a:solidFill>
              </a:rPr>
              <a:t>sistemul</a:t>
            </a:r>
            <a:r>
              <a:rPr sz="4000" b="1" spc="5" dirty="0">
                <a:solidFill>
                  <a:srgbClr val="FF0000"/>
                </a:solidFill>
              </a:rPr>
              <a:t> </a:t>
            </a:r>
            <a:r>
              <a:rPr sz="4000" b="1" spc="-170" dirty="0">
                <a:solidFill>
                  <a:srgbClr val="FF0000"/>
                </a:solidFill>
              </a:rPr>
              <a:t>ERP</a:t>
            </a:r>
            <a:endParaRPr sz="40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24</a:t>
            </a:fld>
            <a:endParaRPr spc="-5" dirty="0"/>
          </a:p>
        </p:txBody>
      </p:sp>
      <p:sp>
        <p:nvSpPr>
          <p:cNvPr id="3" name="object 3"/>
          <p:cNvSpPr txBox="1"/>
          <p:nvPr/>
        </p:nvSpPr>
        <p:spPr>
          <a:xfrm>
            <a:off x="535940" y="1595754"/>
            <a:ext cx="7778115" cy="4527521"/>
          </a:xfrm>
          <a:prstGeom prst="rect">
            <a:avLst/>
          </a:prstGeom>
        </p:spPr>
        <p:txBody>
          <a:bodyPr vert="horz" wrap="square" lIns="0" tIns="53975" rIns="0" bIns="0" rtlCol="0">
            <a:spAutoFit/>
          </a:bodyPr>
          <a:lstStyle/>
          <a:p>
            <a:pPr marL="355600" marR="181610" indent="-343535">
              <a:lnSpc>
                <a:spcPts val="2590"/>
              </a:lnSpc>
              <a:spcBef>
                <a:spcPts val="425"/>
              </a:spcBef>
              <a:buClr>
                <a:srgbClr val="666600"/>
              </a:buClr>
              <a:buSzPct val="75000"/>
              <a:buFont typeface="Wingdings"/>
              <a:buChar char=""/>
              <a:tabLst>
                <a:tab pos="355600" algn="l"/>
                <a:tab pos="356235" algn="l"/>
              </a:tabLst>
            </a:pPr>
            <a:r>
              <a:rPr sz="2400" spc="-15" dirty="0">
                <a:latin typeface="Verdana"/>
                <a:cs typeface="Verdana"/>
              </a:rPr>
              <a:t>integrat </a:t>
            </a:r>
            <a:r>
              <a:rPr sz="2400" spc="-5" dirty="0">
                <a:latin typeface="Verdana"/>
                <a:cs typeface="Verdana"/>
              </a:rPr>
              <a:t>prin </a:t>
            </a:r>
            <a:r>
              <a:rPr sz="2400" spc="-15" dirty="0">
                <a:latin typeface="Verdana"/>
                <a:cs typeface="Verdana"/>
              </a:rPr>
              <a:t>intermediul </a:t>
            </a:r>
            <a:r>
              <a:rPr sz="2400" dirty="0">
                <a:latin typeface="Verdana"/>
                <a:cs typeface="Verdana"/>
              </a:rPr>
              <a:t>unor </a:t>
            </a:r>
            <a:r>
              <a:rPr sz="2400" spc="-5" dirty="0">
                <a:latin typeface="Verdana"/>
                <a:cs typeface="Verdana"/>
              </a:rPr>
              <a:t>aplicaţii specifice  de </a:t>
            </a:r>
            <a:r>
              <a:rPr sz="2400" spc="-10" dirty="0">
                <a:latin typeface="Verdana"/>
                <a:cs typeface="Verdana"/>
              </a:rPr>
              <a:t>interogare </a:t>
            </a:r>
            <a:r>
              <a:rPr sz="2400" dirty="0">
                <a:latin typeface="Verdana"/>
                <a:cs typeface="Verdana"/>
              </a:rPr>
              <a:t>a</a:t>
            </a:r>
            <a:r>
              <a:rPr sz="2400" spc="35" dirty="0">
                <a:latin typeface="Verdana"/>
                <a:cs typeface="Verdana"/>
              </a:rPr>
              <a:t> </a:t>
            </a:r>
            <a:r>
              <a:rPr sz="2400" spc="-5" dirty="0">
                <a:latin typeface="Verdana"/>
                <a:cs typeface="Verdana"/>
              </a:rPr>
              <a:t>datelor.</a:t>
            </a:r>
            <a:endParaRPr sz="2400" dirty="0">
              <a:latin typeface="Verdana"/>
              <a:cs typeface="Verdana"/>
            </a:endParaRPr>
          </a:p>
          <a:p>
            <a:pPr marL="355600" marR="5080" indent="-343535">
              <a:lnSpc>
                <a:spcPts val="2590"/>
              </a:lnSpc>
              <a:spcBef>
                <a:spcPts val="580"/>
              </a:spcBef>
              <a:buClr>
                <a:srgbClr val="666600"/>
              </a:buClr>
              <a:buSzPct val="75000"/>
              <a:buFont typeface="Wingdings"/>
              <a:buChar char=""/>
              <a:tabLst>
                <a:tab pos="355600" algn="l"/>
                <a:tab pos="356235" algn="l"/>
              </a:tabLst>
            </a:pPr>
            <a:r>
              <a:rPr sz="2400" dirty="0">
                <a:latin typeface="Verdana"/>
                <a:cs typeface="Verdana"/>
              </a:rPr>
              <a:t>suprapun </a:t>
            </a:r>
            <a:r>
              <a:rPr sz="2400" spc="-5" dirty="0">
                <a:latin typeface="Verdana"/>
                <a:cs typeface="Verdana"/>
              </a:rPr>
              <a:t>peste primul </a:t>
            </a:r>
            <a:r>
              <a:rPr sz="2400" dirty="0">
                <a:latin typeface="Verdana"/>
                <a:cs typeface="Verdana"/>
              </a:rPr>
              <a:t>nivel </a:t>
            </a:r>
            <a:r>
              <a:rPr sz="2400" spc="-5" dirty="0">
                <a:latin typeface="Verdana"/>
                <a:cs typeface="Verdana"/>
              </a:rPr>
              <a:t>de abstractizare </a:t>
            </a:r>
            <a:r>
              <a:rPr sz="2400" dirty="0">
                <a:latin typeface="Verdana"/>
                <a:cs typeface="Verdana"/>
              </a:rPr>
              <a:t>al  modelului </a:t>
            </a:r>
            <a:r>
              <a:rPr sz="2400" spc="-5" dirty="0">
                <a:latin typeface="Verdana"/>
                <a:cs typeface="Verdana"/>
              </a:rPr>
              <a:t>ERP </a:t>
            </a:r>
            <a:r>
              <a:rPr sz="2400" b="1" i="1" dirty="0">
                <a:solidFill>
                  <a:srgbClr val="0000FF"/>
                </a:solidFill>
                <a:latin typeface="Verdana"/>
                <a:cs typeface="Verdana"/>
              </a:rPr>
              <a:t>un </a:t>
            </a:r>
            <a:r>
              <a:rPr sz="2400" b="1" i="1" spc="-5" dirty="0">
                <a:solidFill>
                  <a:srgbClr val="0000FF"/>
                </a:solidFill>
                <a:latin typeface="Verdana"/>
                <a:cs typeface="Verdana"/>
              </a:rPr>
              <a:t>nivel de abstractizare </a:t>
            </a:r>
            <a:r>
              <a:rPr sz="2400" b="1" i="1" spc="-10" dirty="0">
                <a:solidFill>
                  <a:srgbClr val="0000FF"/>
                </a:solidFill>
                <a:latin typeface="Verdana"/>
                <a:cs typeface="Verdana"/>
              </a:rPr>
              <a:t>propriu,  </a:t>
            </a:r>
            <a:r>
              <a:rPr sz="2400" spc="-5" dirty="0">
                <a:latin typeface="Verdana"/>
                <a:cs typeface="Verdana"/>
              </a:rPr>
              <a:t>specific fiecărui</a:t>
            </a:r>
            <a:r>
              <a:rPr sz="2400" spc="85" dirty="0">
                <a:latin typeface="Verdana"/>
                <a:cs typeface="Verdana"/>
              </a:rPr>
              <a:t> </a:t>
            </a:r>
            <a:r>
              <a:rPr sz="2400" spc="-10" dirty="0">
                <a:latin typeface="Verdana"/>
                <a:cs typeface="Verdana"/>
              </a:rPr>
              <a:t>utilizator</a:t>
            </a:r>
            <a:endParaRPr sz="2400" dirty="0">
              <a:latin typeface="Verdana"/>
              <a:cs typeface="Verdana"/>
            </a:endParaRPr>
          </a:p>
          <a:p>
            <a:pPr marL="355600" marR="234950" indent="-343535">
              <a:lnSpc>
                <a:spcPts val="2590"/>
              </a:lnSpc>
              <a:spcBef>
                <a:spcPts val="585"/>
              </a:spcBef>
              <a:buClr>
                <a:srgbClr val="666600"/>
              </a:buClr>
              <a:buSzPct val="75000"/>
              <a:buFont typeface="Wingdings"/>
              <a:buChar char=""/>
              <a:tabLst>
                <a:tab pos="355600" algn="l"/>
                <a:tab pos="356235" algn="l"/>
              </a:tabLst>
            </a:pPr>
            <a:r>
              <a:rPr sz="2400" dirty="0">
                <a:latin typeface="Verdana"/>
                <a:cs typeface="Verdana"/>
              </a:rPr>
              <a:t>sunt </a:t>
            </a:r>
            <a:r>
              <a:rPr sz="2400" spc="-10" dirty="0">
                <a:latin typeface="Verdana"/>
                <a:cs typeface="Verdana"/>
              </a:rPr>
              <a:t>realizate </a:t>
            </a:r>
            <a:r>
              <a:rPr sz="2400" b="1" i="1" spc="-10" dirty="0">
                <a:solidFill>
                  <a:srgbClr val="0000FF"/>
                </a:solidFill>
                <a:latin typeface="Verdana"/>
                <a:cs typeface="Verdana"/>
              </a:rPr>
              <a:t>interfeţe </a:t>
            </a:r>
            <a:r>
              <a:rPr sz="2400" b="1" i="1" spc="-5" dirty="0">
                <a:solidFill>
                  <a:srgbClr val="0000FF"/>
                </a:solidFill>
                <a:latin typeface="Verdana"/>
                <a:cs typeface="Verdana"/>
              </a:rPr>
              <a:t>dedicate </a:t>
            </a:r>
            <a:r>
              <a:rPr sz="2400" spc="-5" dirty="0">
                <a:latin typeface="Verdana"/>
                <a:cs typeface="Verdana"/>
              </a:rPr>
              <a:t>fiecărui </a:t>
            </a:r>
            <a:r>
              <a:rPr sz="2400" dirty="0">
                <a:latin typeface="Verdana"/>
                <a:cs typeface="Verdana"/>
              </a:rPr>
              <a:t>modul  </a:t>
            </a:r>
            <a:r>
              <a:rPr sz="2400" spc="-5" dirty="0">
                <a:latin typeface="Verdana"/>
                <a:cs typeface="Verdana"/>
              </a:rPr>
              <a:t>din sistemul</a:t>
            </a:r>
            <a:r>
              <a:rPr sz="2400" spc="60" dirty="0">
                <a:latin typeface="Verdana"/>
                <a:cs typeface="Verdana"/>
              </a:rPr>
              <a:t> </a:t>
            </a:r>
            <a:r>
              <a:rPr sz="2400" spc="-10" dirty="0">
                <a:latin typeface="Verdana"/>
                <a:cs typeface="Verdana"/>
              </a:rPr>
              <a:t>integrat.</a:t>
            </a:r>
            <a:endParaRPr sz="2400" dirty="0">
              <a:latin typeface="Verdana"/>
              <a:cs typeface="Verdana"/>
            </a:endParaRPr>
          </a:p>
          <a:p>
            <a:pPr marL="355600" indent="-343535">
              <a:lnSpc>
                <a:spcPct val="100000"/>
              </a:lnSpc>
              <a:spcBef>
                <a:spcPts val="254"/>
              </a:spcBef>
              <a:buClr>
                <a:srgbClr val="666600"/>
              </a:buClr>
              <a:buSzPct val="75000"/>
              <a:buFont typeface="Wingdings"/>
              <a:buChar char=""/>
              <a:tabLst>
                <a:tab pos="355600" algn="l"/>
                <a:tab pos="356235" algn="l"/>
              </a:tabLst>
            </a:pPr>
            <a:r>
              <a:rPr sz="2400" b="1" spc="-5" dirty="0">
                <a:latin typeface="Verdana"/>
                <a:cs typeface="Verdana"/>
              </a:rPr>
              <a:t>Dezavantaje</a:t>
            </a:r>
            <a:endParaRPr sz="2400" dirty="0">
              <a:latin typeface="Verdana"/>
              <a:cs typeface="Verdana"/>
            </a:endParaRPr>
          </a:p>
          <a:p>
            <a:pPr marL="756285" lvl="1" indent="-287020">
              <a:lnSpc>
                <a:spcPct val="100000"/>
              </a:lnSpc>
              <a:spcBef>
                <a:spcPts val="229"/>
              </a:spcBef>
              <a:buClr>
                <a:srgbClr val="999900"/>
              </a:buClr>
              <a:buSzPct val="75000"/>
              <a:buFont typeface="Wingdings"/>
              <a:buChar char=""/>
              <a:tabLst>
                <a:tab pos="756285" algn="l"/>
                <a:tab pos="756920" algn="l"/>
              </a:tabLst>
            </a:pPr>
            <a:r>
              <a:rPr sz="2000" spc="-5" dirty="0">
                <a:latin typeface="Verdana"/>
                <a:cs typeface="Verdana"/>
              </a:rPr>
              <a:t>limitele impuse de </a:t>
            </a:r>
            <a:r>
              <a:rPr sz="2000" dirty="0">
                <a:latin typeface="Verdana"/>
                <a:cs typeface="Verdana"/>
              </a:rPr>
              <a:t>suporturile</a:t>
            </a:r>
            <a:r>
              <a:rPr sz="2000" spc="-10" dirty="0">
                <a:latin typeface="Verdana"/>
                <a:cs typeface="Verdana"/>
              </a:rPr>
              <a:t> </a:t>
            </a:r>
            <a:r>
              <a:rPr sz="2000" spc="-5" dirty="0">
                <a:latin typeface="Verdana"/>
                <a:cs typeface="Verdana"/>
              </a:rPr>
              <a:t>tehnice.</a:t>
            </a:r>
            <a:endParaRPr sz="2000" dirty="0">
              <a:latin typeface="Verdana"/>
              <a:cs typeface="Verdana"/>
            </a:endParaRPr>
          </a:p>
          <a:p>
            <a:pPr marL="756285" marR="307340" lvl="1" indent="-287020">
              <a:lnSpc>
                <a:spcPts val="2160"/>
              </a:lnSpc>
              <a:spcBef>
                <a:spcPts val="515"/>
              </a:spcBef>
              <a:buClr>
                <a:srgbClr val="999900"/>
              </a:buClr>
              <a:buSzPct val="75000"/>
              <a:buFont typeface="Wingdings"/>
              <a:buChar char=""/>
              <a:tabLst>
                <a:tab pos="756285" algn="l"/>
                <a:tab pos="756920" algn="l"/>
              </a:tabLst>
            </a:pPr>
            <a:r>
              <a:rPr sz="2000" u="heavy" dirty="0">
                <a:uFill>
                  <a:solidFill>
                    <a:srgbClr val="000000"/>
                  </a:solidFill>
                </a:uFill>
                <a:latin typeface="Verdana"/>
                <a:cs typeface="Verdana"/>
              </a:rPr>
              <a:t>viziunea </a:t>
            </a:r>
            <a:r>
              <a:rPr sz="2000" u="heavy" spc="-5" dirty="0">
                <a:uFill>
                  <a:solidFill>
                    <a:srgbClr val="000000"/>
                  </a:solidFill>
                </a:uFill>
                <a:latin typeface="Verdana"/>
                <a:cs typeface="Verdana"/>
              </a:rPr>
              <a:t>istorică</a:t>
            </a:r>
            <a:r>
              <a:rPr sz="2000" spc="-5" dirty="0">
                <a:latin typeface="Verdana"/>
                <a:cs typeface="Verdana"/>
              </a:rPr>
              <a:t> </a:t>
            </a:r>
            <a:r>
              <a:rPr sz="2000" dirty="0">
                <a:latin typeface="Verdana"/>
                <a:cs typeface="Verdana"/>
              </a:rPr>
              <a:t>se suprapune </a:t>
            </a:r>
            <a:r>
              <a:rPr sz="2000" spc="-5" dirty="0">
                <a:latin typeface="Verdana"/>
                <a:cs typeface="Verdana"/>
              </a:rPr>
              <a:t>rareori </a:t>
            </a:r>
            <a:r>
              <a:rPr sz="2000" dirty="0">
                <a:latin typeface="Verdana"/>
                <a:cs typeface="Verdana"/>
              </a:rPr>
              <a:t>cu</a:t>
            </a:r>
            <a:r>
              <a:rPr sz="2000" spc="-100" dirty="0">
                <a:latin typeface="Verdana"/>
                <a:cs typeface="Verdana"/>
              </a:rPr>
              <a:t> </a:t>
            </a:r>
            <a:r>
              <a:rPr sz="2000" spc="-5" dirty="0">
                <a:latin typeface="Verdana"/>
                <a:cs typeface="Verdana"/>
              </a:rPr>
              <a:t>necesităţile  sistemelor tranzacţionale</a:t>
            </a:r>
            <a:endParaRPr sz="2000" dirty="0">
              <a:latin typeface="Verdana"/>
              <a:cs typeface="Verdana"/>
            </a:endParaRPr>
          </a:p>
          <a:p>
            <a:pPr marL="756285" lvl="1" indent="-287020">
              <a:lnSpc>
                <a:spcPts val="2280"/>
              </a:lnSpc>
              <a:spcBef>
                <a:spcPts val="204"/>
              </a:spcBef>
              <a:buClr>
                <a:srgbClr val="999900"/>
              </a:buClr>
              <a:buSzPct val="75000"/>
              <a:buFont typeface="Wingdings"/>
              <a:buChar char=""/>
              <a:tabLst>
                <a:tab pos="756285" algn="l"/>
                <a:tab pos="756920" algn="l"/>
              </a:tabLst>
            </a:pPr>
            <a:r>
              <a:rPr sz="2000" dirty="0">
                <a:latin typeface="Verdana"/>
                <a:cs typeface="Verdana"/>
              </a:rPr>
              <a:t>este o </a:t>
            </a:r>
            <a:r>
              <a:rPr sz="2000" u="heavy" spc="-5" dirty="0">
                <a:uFill>
                  <a:solidFill>
                    <a:srgbClr val="000000"/>
                  </a:solidFill>
                </a:uFill>
                <a:latin typeface="Verdana"/>
                <a:cs typeface="Verdana"/>
              </a:rPr>
              <a:t>soluţie </a:t>
            </a:r>
            <a:r>
              <a:rPr sz="2000" u="heavy" dirty="0">
                <a:uFill>
                  <a:solidFill>
                    <a:srgbClr val="000000"/>
                  </a:solidFill>
                </a:uFill>
                <a:latin typeface="Verdana"/>
                <a:cs typeface="Verdana"/>
              </a:rPr>
              <a:t>de </a:t>
            </a:r>
            <a:r>
              <a:rPr sz="2000" u="heavy" spc="-5" dirty="0">
                <a:uFill>
                  <a:solidFill>
                    <a:srgbClr val="000000"/>
                  </a:solidFill>
                </a:uFill>
                <a:latin typeface="Verdana"/>
                <a:cs typeface="Verdana"/>
              </a:rPr>
              <a:t>compromis</a:t>
            </a:r>
            <a:r>
              <a:rPr sz="2000" spc="-5" dirty="0">
                <a:latin typeface="Verdana"/>
                <a:cs typeface="Verdana"/>
              </a:rPr>
              <a:t> </a:t>
            </a:r>
            <a:r>
              <a:rPr sz="2000" dirty="0">
                <a:latin typeface="Verdana"/>
                <a:cs typeface="Verdana"/>
              </a:rPr>
              <a:t>ce poată fi</a:t>
            </a:r>
            <a:r>
              <a:rPr sz="2000" spc="-80" dirty="0">
                <a:latin typeface="Verdana"/>
                <a:cs typeface="Verdana"/>
              </a:rPr>
              <a:t> </a:t>
            </a:r>
            <a:r>
              <a:rPr sz="2000" spc="-5" dirty="0">
                <a:latin typeface="Verdana"/>
                <a:cs typeface="Verdana"/>
              </a:rPr>
              <a:t>exploatată</a:t>
            </a:r>
            <a:endParaRPr sz="2000" dirty="0">
              <a:latin typeface="Verdana"/>
              <a:cs typeface="Verdana"/>
            </a:endParaRPr>
          </a:p>
          <a:p>
            <a:pPr marL="756285">
              <a:lnSpc>
                <a:spcPts val="2280"/>
              </a:lnSpc>
            </a:pPr>
            <a:r>
              <a:rPr sz="2000" spc="-5" dirty="0">
                <a:latin typeface="Verdana"/>
                <a:cs typeface="Verdana"/>
              </a:rPr>
              <a:t>temporar</a:t>
            </a:r>
            <a:endParaRPr sz="2000" dirty="0">
              <a:latin typeface="Verdana"/>
              <a:cs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8150860" cy="690574"/>
          </a:xfrm>
          <a:prstGeom prst="rect">
            <a:avLst/>
          </a:prstGeom>
        </p:spPr>
        <p:txBody>
          <a:bodyPr vert="horz" wrap="square" lIns="0" tIns="13335" rIns="0" bIns="0" rtlCol="0">
            <a:spAutoFit/>
          </a:bodyPr>
          <a:lstStyle/>
          <a:p>
            <a:pPr marL="12700">
              <a:lnSpc>
                <a:spcPct val="100000"/>
              </a:lnSpc>
              <a:spcBef>
                <a:spcPts val="105"/>
              </a:spcBef>
            </a:pPr>
            <a:r>
              <a:rPr sz="4400" b="1" spc="-185" dirty="0">
                <a:solidFill>
                  <a:srgbClr val="FF0000"/>
                </a:solidFill>
              </a:rPr>
              <a:t>Acces </a:t>
            </a:r>
            <a:r>
              <a:rPr sz="4400" b="1" spc="-275" dirty="0">
                <a:solidFill>
                  <a:srgbClr val="FF0000"/>
                </a:solidFill>
              </a:rPr>
              <a:t>direct </a:t>
            </a:r>
            <a:r>
              <a:rPr sz="4400" b="1" spc="-340" dirty="0">
                <a:solidFill>
                  <a:srgbClr val="FF0000"/>
                </a:solidFill>
              </a:rPr>
              <a:t>la </a:t>
            </a:r>
            <a:r>
              <a:rPr sz="4400" b="1" spc="-305" dirty="0">
                <a:solidFill>
                  <a:srgbClr val="FF0000"/>
                </a:solidFill>
              </a:rPr>
              <a:t>datele</a:t>
            </a:r>
            <a:r>
              <a:rPr sz="4400" b="1" spc="-605" dirty="0">
                <a:solidFill>
                  <a:srgbClr val="FF0000"/>
                </a:solidFill>
              </a:rPr>
              <a:t> </a:t>
            </a:r>
            <a:r>
              <a:rPr sz="4400" b="1" spc="-185" dirty="0">
                <a:solidFill>
                  <a:srgbClr val="FF0000"/>
                </a:solidFill>
              </a:rPr>
              <a:t>ERP</a:t>
            </a:r>
            <a:endParaRPr sz="4400" b="1" dirty="0">
              <a:solidFill>
                <a:srgbClr val="FF0000"/>
              </a:solidFill>
            </a:endParaRPr>
          </a:p>
        </p:txBody>
      </p:sp>
      <p:sp>
        <p:nvSpPr>
          <p:cNvPr id="3" name="object 3"/>
          <p:cNvSpPr/>
          <p:nvPr/>
        </p:nvSpPr>
        <p:spPr>
          <a:xfrm>
            <a:off x="1371599" y="1371674"/>
            <a:ext cx="6602515" cy="5095981"/>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25</a:t>
            </a:fld>
            <a:endParaRPr spc="-5"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99186"/>
            <a:ext cx="8455660" cy="1244600"/>
          </a:xfrm>
          <a:prstGeom prst="rect">
            <a:avLst/>
          </a:prstGeom>
        </p:spPr>
        <p:txBody>
          <a:bodyPr vert="horz" wrap="square" lIns="0" tIns="12065" rIns="0" bIns="0" rtlCol="0">
            <a:spAutoFit/>
          </a:bodyPr>
          <a:lstStyle/>
          <a:p>
            <a:pPr marL="12700" marR="5080">
              <a:lnSpc>
                <a:spcPct val="100000"/>
              </a:lnSpc>
              <a:spcBef>
                <a:spcPts val="95"/>
              </a:spcBef>
            </a:pPr>
            <a:r>
              <a:rPr sz="4000" b="1" spc="-245" dirty="0">
                <a:solidFill>
                  <a:srgbClr val="FF0000"/>
                </a:solidFill>
              </a:rPr>
              <a:t>b.Arhitecturi: </a:t>
            </a:r>
            <a:r>
              <a:rPr sz="4000" b="1" spc="-160" dirty="0">
                <a:solidFill>
                  <a:srgbClr val="FF0000"/>
                </a:solidFill>
              </a:rPr>
              <a:t>Depozit </a:t>
            </a:r>
            <a:r>
              <a:rPr sz="4000" b="1" spc="-285" dirty="0">
                <a:solidFill>
                  <a:srgbClr val="FF0000"/>
                </a:solidFill>
              </a:rPr>
              <a:t>de </a:t>
            </a:r>
            <a:r>
              <a:rPr sz="4000" b="1" spc="-295" dirty="0">
                <a:solidFill>
                  <a:srgbClr val="FF0000"/>
                </a:solidFill>
              </a:rPr>
              <a:t>date </a:t>
            </a:r>
            <a:r>
              <a:rPr sz="4000" b="1" spc="-325" dirty="0">
                <a:solidFill>
                  <a:srgbClr val="FF0000"/>
                </a:solidFill>
              </a:rPr>
              <a:t>ataşat  </a:t>
            </a:r>
            <a:r>
              <a:rPr sz="4000" b="1" spc="-170" dirty="0">
                <a:solidFill>
                  <a:srgbClr val="FF0000"/>
                </a:solidFill>
              </a:rPr>
              <a:t>ERP</a:t>
            </a:r>
            <a:endParaRPr sz="40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26</a:t>
            </a:fld>
            <a:endParaRPr spc="-5" dirty="0"/>
          </a:p>
        </p:txBody>
      </p:sp>
      <p:sp>
        <p:nvSpPr>
          <p:cNvPr id="3" name="object 3"/>
          <p:cNvSpPr txBox="1"/>
          <p:nvPr/>
        </p:nvSpPr>
        <p:spPr>
          <a:xfrm>
            <a:off x="535940" y="1589659"/>
            <a:ext cx="8007984" cy="4164965"/>
          </a:xfrm>
          <a:prstGeom prst="rect">
            <a:avLst/>
          </a:prstGeom>
        </p:spPr>
        <p:txBody>
          <a:bodyPr vert="horz" wrap="square" lIns="0" tIns="60960" rIns="0" bIns="0" rtlCol="0">
            <a:spAutoFit/>
          </a:bodyPr>
          <a:lstStyle/>
          <a:p>
            <a:pPr marL="355600" marR="247015" indent="-343535">
              <a:lnSpc>
                <a:spcPts val="3020"/>
              </a:lnSpc>
              <a:spcBef>
                <a:spcPts val="480"/>
              </a:spcBef>
              <a:buClr>
                <a:srgbClr val="666600"/>
              </a:buClr>
              <a:buSzPct val="75000"/>
              <a:buFont typeface="Wingdings"/>
              <a:buChar char=""/>
              <a:tabLst>
                <a:tab pos="356235" algn="l"/>
              </a:tabLst>
            </a:pPr>
            <a:r>
              <a:rPr sz="2800" spc="-5" dirty="0">
                <a:latin typeface="Verdana"/>
                <a:cs typeface="Verdana"/>
              </a:rPr>
              <a:t>sistem de asistare a </a:t>
            </a:r>
            <a:r>
              <a:rPr sz="2800" spc="-10" dirty="0">
                <a:latin typeface="Verdana"/>
                <a:cs typeface="Verdana"/>
              </a:rPr>
              <a:t>deciziei </a:t>
            </a:r>
            <a:r>
              <a:rPr sz="2800" b="1" spc="-5" dirty="0">
                <a:latin typeface="Verdana"/>
                <a:cs typeface="Verdana"/>
              </a:rPr>
              <a:t>specializat</a:t>
            </a:r>
            <a:r>
              <a:rPr sz="2800" spc="-5" dirty="0">
                <a:latin typeface="Verdana"/>
                <a:cs typeface="Verdana"/>
              </a:rPr>
              <a:t>,  </a:t>
            </a:r>
            <a:r>
              <a:rPr sz="2800" spc="-10" dirty="0">
                <a:latin typeface="Verdana"/>
                <a:cs typeface="Verdana"/>
              </a:rPr>
              <a:t>construit </a:t>
            </a:r>
            <a:r>
              <a:rPr sz="2800" spc="-5" dirty="0">
                <a:latin typeface="Verdana"/>
                <a:cs typeface="Verdana"/>
              </a:rPr>
              <a:t>pe </a:t>
            </a:r>
            <a:r>
              <a:rPr sz="2800" spc="-10" dirty="0">
                <a:latin typeface="Verdana"/>
                <a:cs typeface="Verdana"/>
              </a:rPr>
              <a:t>baza unui </a:t>
            </a:r>
            <a:r>
              <a:rPr sz="2800" b="1" i="1" spc="-10" dirty="0">
                <a:solidFill>
                  <a:srgbClr val="0000FF"/>
                </a:solidFill>
                <a:latin typeface="Verdana"/>
                <a:cs typeface="Verdana"/>
              </a:rPr>
              <a:t>depozit de date  </a:t>
            </a:r>
            <a:r>
              <a:rPr sz="2800" spc="-5" dirty="0">
                <a:latin typeface="Verdana"/>
                <a:cs typeface="Verdana"/>
              </a:rPr>
              <a:t>sau a </a:t>
            </a:r>
            <a:r>
              <a:rPr sz="2800" spc="-10" dirty="0">
                <a:latin typeface="Verdana"/>
                <a:cs typeface="Verdana"/>
              </a:rPr>
              <a:t>unei </a:t>
            </a:r>
            <a:r>
              <a:rPr sz="2800" spc="-15" dirty="0">
                <a:latin typeface="Verdana"/>
                <a:cs typeface="Verdana"/>
              </a:rPr>
              <a:t>colecţii </a:t>
            </a:r>
            <a:r>
              <a:rPr sz="2800" spc="-5" dirty="0">
                <a:latin typeface="Verdana"/>
                <a:cs typeface="Verdana"/>
              </a:rPr>
              <a:t>de </a:t>
            </a:r>
            <a:r>
              <a:rPr sz="2800" b="1" i="1" spc="-10" dirty="0">
                <a:solidFill>
                  <a:srgbClr val="0000FF"/>
                </a:solidFill>
                <a:latin typeface="Verdana"/>
                <a:cs typeface="Verdana"/>
              </a:rPr>
              <a:t>data</a:t>
            </a:r>
            <a:r>
              <a:rPr sz="2800" b="1" i="1" spc="160" dirty="0">
                <a:solidFill>
                  <a:srgbClr val="0000FF"/>
                </a:solidFill>
                <a:latin typeface="Verdana"/>
                <a:cs typeface="Verdana"/>
              </a:rPr>
              <a:t> </a:t>
            </a:r>
            <a:r>
              <a:rPr sz="2800" b="1" i="1" spc="-5" dirty="0">
                <a:solidFill>
                  <a:srgbClr val="0000FF"/>
                </a:solidFill>
                <a:latin typeface="Verdana"/>
                <a:cs typeface="Verdana"/>
              </a:rPr>
              <a:t>marts</a:t>
            </a:r>
            <a:r>
              <a:rPr sz="2800" i="1" spc="-5" dirty="0">
                <a:solidFill>
                  <a:srgbClr val="0000FF"/>
                </a:solidFill>
                <a:latin typeface="Verdana"/>
                <a:cs typeface="Verdana"/>
              </a:rPr>
              <a:t>.</a:t>
            </a:r>
            <a:endParaRPr sz="2800" i="1" dirty="0">
              <a:solidFill>
                <a:srgbClr val="0000FF"/>
              </a:solidFill>
              <a:latin typeface="Verdana"/>
              <a:cs typeface="Verdana"/>
            </a:endParaRPr>
          </a:p>
          <a:p>
            <a:pPr marL="355600" indent="-343535">
              <a:lnSpc>
                <a:spcPct val="100000"/>
              </a:lnSpc>
              <a:spcBef>
                <a:spcPts val="300"/>
              </a:spcBef>
              <a:buClr>
                <a:srgbClr val="666600"/>
              </a:buClr>
              <a:buSzPct val="75000"/>
              <a:buFont typeface="Wingdings"/>
              <a:buChar char=""/>
              <a:tabLst>
                <a:tab pos="356235" algn="l"/>
              </a:tabLst>
            </a:pPr>
            <a:r>
              <a:rPr sz="2800" b="1" i="1" spc="-10" dirty="0">
                <a:solidFill>
                  <a:srgbClr val="0000FF"/>
                </a:solidFill>
                <a:latin typeface="Verdana"/>
                <a:cs typeface="Verdana"/>
              </a:rPr>
              <a:t>dicţionar de date</a:t>
            </a:r>
            <a:r>
              <a:rPr sz="2800" b="1" i="1" spc="75" dirty="0">
                <a:solidFill>
                  <a:srgbClr val="0000FF"/>
                </a:solidFill>
                <a:latin typeface="Verdana"/>
                <a:cs typeface="Verdana"/>
              </a:rPr>
              <a:t> </a:t>
            </a:r>
            <a:r>
              <a:rPr sz="2800" b="1" i="1" spc="-10" dirty="0">
                <a:solidFill>
                  <a:srgbClr val="0000FF"/>
                </a:solidFill>
                <a:latin typeface="Verdana"/>
                <a:cs typeface="Verdana"/>
              </a:rPr>
              <a:t>propriu</a:t>
            </a:r>
            <a:endParaRPr sz="2800" i="1" dirty="0">
              <a:solidFill>
                <a:srgbClr val="0000FF"/>
              </a:solidFill>
              <a:latin typeface="Verdana"/>
              <a:cs typeface="Verdana"/>
            </a:endParaRPr>
          </a:p>
          <a:p>
            <a:pPr marL="355600" marR="5080" indent="-343535">
              <a:lnSpc>
                <a:spcPts val="3020"/>
              </a:lnSpc>
              <a:spcBef>
                <a:spcPts val="720"/>
              </a:spcBef>
              <a:buClr>
                <a:srgbClr val="666600"/>
              </a:buClr>
              <a:buSzPct val="75000"/>
              <a:buFont typeface="Wingdings"/>
              <a:buChar char=""/>
              <a:tabLst>
                <a:tab pos="356235" algn="l"/>
              </a:tabLst>
            </a:pPr>
            <a:r>
              <a:rPr sz="2800" spc="-5" dirty="0">
                <a:latin typeface="Verdana"/>
                <a:cs typeface="Verdana"/>
              </a:rPr>
              <a:t>ca aplicaţie </a:t>
            </a:r>
            <a:r>
              <a:rPr sz="2800" spc="-10" dirty="0">
                <a:latin typeface="Verdana"/>
                <a:cs typeface="Verdana"/>
              </a:rPr>
              <a:t>independentă </a:t>
            </a:r>
            <a:r>
              <a:rPr sz="2800" spc="-5" dirty="0">
                <a:latin typeface="Verdana"/>
                <a:cs typeface="Verdana"/>
              </a:rPr>
              <a:t>sau ca un modul  al </a:t>
            </a:r>
            <a:r>
              <a:rPr sz="2800" spc="-10" dirty="0">
                <a:latin typeface="Verdana"/>
                <a:cs typeface="Verdana"/>
              </a:rPr>
              <a:t>ERP (SAP</a:t>
            </a:r>
            <a:r>
              <a:rPr sz="2800" spc="40" dirty="0">
                <a:latin typeface="Verdana"/>
                <a:cs typeface="Verdana"/>
              </a:rPr>
              <a:t> </a:t>
            </a:r>
            <a:r>
              <a:rPr sz="2800" dirty="0">
                <a:latin typeface="Verdana"/>
                <a:cs typeface="Verdana"/>
              </a:rPr>
              <a:t>BI)</a:t>
            </a:r>
          </a:p>
          <a:p>
            <a:pPr marL="355600" marR="149225" indent="-343535">
              <a:lnSpc>
                <a:spcPts val="3020"/>
              </a:lnSpc>
              <a:spcBef>
                <a:spcPts val="685"/>
              </a:spcBef>
              <a:buClr>
                <a:srgbClr val="666600"/>
              </a:buClr>
              <a:buSzPct val="75000"/>
              <a:buFont typeface="Wingdings"/>
              <a:buChar char=""/>
              <a:tabLst>
                <a:tab pos="356235" algn="l"/>
              </a:tabLst>
            </a:pPr>
            <a:r>
              <a:rPr sz="2800" spc="-10" dirty="0">
                <a:latin typeface="Verdana"/>
                <a:cs typeface="Verdana"/>
              </a:rPr>
              <a:t>eforturi considerabil </a:t>
            </a:r>
            <a:r>
              <a:rPr sz="2800" spc="-5" dirty="0">
                <a:latin typeface="Verdana"/>
                <a:cs typeface="Verdana"/>
              </a:rPr>
              <a:t>mai mari atât </a:t>
            </a:r>
            <a:r>
              <a:rPr sz="2800" spc="-15" dirty="0">
                <a:latin typeface="Verdana"/>
                <a:cs typeface="Verdana"/>
              </a:rPr>
              <a:t>în  </a:t>
            </a:r>
            <a:r>
              <a:rPr sz="2800" spc="-5" dirty="0">
                <a:latin typeface="Verdana"/>
                <a:cs typeface="Verdana"/>
              </a:rPr>
              <a:t>etapele de </a:t>
            </a:r>
            <a:r>
              <a:rPr sz="2800" spc="-15" dirty="0">
                <a:latin typeface="Verdana"/>
                <a:cs typeface="Verdana"/>
              </a:rPr>
              <a:t>proiectare </a:t>
            </a:r>
            <a:r>
              <a:rPr sz="2800" spc="-5" dirty="0">
                <a:latin typeface="Verdana"/>
                <a:cs typeface="Verdana"/>
              </a:rPr>
              <a:t>si </a:t>
            </a:r>
            <a:r>
              <a:rPr sz="2800" spc="-15" dirty="0">
                <a:latin typeface="Verdana"/>
                <a:cs typeface="Verdana"/>
              </a:rPr>
              <a:t>implementare </a:t>
            </a:r>
            <a:r>
              <a:rPr sz="2800" spc="-10" dirty="0">
                <a:latin typeface="Verdana"/>
                <a:cs typeface="Verdana"/>
              </a:rPr>
              <a:t>=&gt;  </a:t>
            </a:r>
            <a:r>
              <a:rPr sz="2800" spc="-5" dirty="0">
                <a:latin typeface="Verdana"/>
                <a:cs typeface="Verdana"/>
              </a:rPr>
              <a:t>avantaje </a:t>
            </a:r>
            <a:r>
              <a:rPr sz="2800" spc="-10" dirty="0">
                <a:latin typeface="Verdana"/>
                <a:cs typeface="Verdana"/>
              </a:rPr>
              <a:t>prin prisma performanţelor </a:t>
            </a:r>
            <a:r>
              <a:rPr sz="2800" spc="-15" dirty="0">
                <a:latin typeface="Verdana"/>
                <a:cs typeface="Verdana"/>
              </a:rPr>
              <a:t>în  </a:t>
            </a:r>
            <a:r>
              <a:rPr sz="2800" spc="-5" dirty="0">
                <a:latin typeface="Verdana"/>
                <a:cs typeface="Verdana"/>
              </a:rPr>
              <a:t>exploatare</a:t>
            </a:r>
            <a:endParaRPr sz="2800" dirty="0">
              <a:latin typeface="Verdana"/>
              <a:cs typeface="Verdan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7846060" cy="690574"/>
          </a:xfrm>
          <a:prstGeom prst="rect">
            <a:avLst/>
          </a:prstGeom>
        </p:spPr>
        <p:txBody>
          <a:bodyPr vert="horz" wrap="square" lIns="0" tIns="13335" rIns="0" bIns="0" rtlCol="0">
            <a:spAutoFit/>
          </a:bodyPr>
          <a:lstStyle/>
          <a:p>
            <a:pPr marL="12700">
              <a:lnSpc>
                <a:spcPct val="100000"/>
              </a:lnSpc>
              <a:spcBef>
                <a:spcPts val="105"/>
              </a:spcBef>
            </a:pPr>
            <a:r>
              <a:rPr sz="4400" b="1" spc="-170" dirty="0">
                <a:solidFill>
                  <a:srgbClr val="FF0000"/>
                </a:solidFill>
              </a:rPr>
              <a:t>Depozit </a:t>
            </a:r>
            <a:r>
              <a:rPr sz="4400" b="1" spc="-305" dirty="0">
                <a:solidFill>
                  <a:srgbClr val="FF0000"/>
                </a:solidFill>
              </a:rPr>
              <a:t>de </a:t>
            </a:r>
            <a:r>
              <a:rPr sz="4400" b="1" spc="-325" dirty="0">
                <a:solidFill>
                  <a:srgbClr val="FF0000"/>
                </a:solidFill>
              </a:rPr>
              <a:t>date </a:t>
            </a:r>
            <a:r>
              <a:rPr sz="4400" b="1" spc="-350" dirty="0">
                <a:solidFill>
                  <a:srgbClr val="FF0000"/>
                </a:solidFill>
              </a:rPr>
              <a:t>ataşat</a:t>
            </a:r>
            <a:r>
              <a:rPr sz="4400" b="1" spc="-570" dirty="0">
                <a:solidFill>
                  <a:srgbClr val="FF0000"/>
                </a:solidFill>
              </a:rPr>
              <a:t> </a:t>
            </a:r>
            <a:r>
              <a:rPr sz="4400" b="1" spc="-185" dirty="0">
                <a:solidFill>
                  <a:srgbClr val="FF0000"/>
                </a:solidFill>
              </a:rPr>
              <a:t>ERP</a:t>
            </a:r>
            <a:endParaRPr sz="4400" b="1" dirty="0">
              <a:solidFill>
                <a:srgbClr val="FF0000"/>
              </a:solidFill>
            </a:endParaRPr>
          </a:p>
        </p:txBody>
      </p:sp>
      <p:sp>
        <p:nvSpPr>
          <p:cNvPr id="3" name="object 3"/>
          <p:cNvSpPr/>
          <p:nvPr/>
        </p:nvSpPr>
        <p:spPr>
          <a:xfrm>
            <a:off x="1030224" y="1447702"/>
            <a:ext cx="7399222" cy="479574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27</a:t>
            </a:fld>
            <a:endParaRPr spc="-5"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marR="5080">
              <a:lnSpc>
                <a:spcPct val="100000"/>
              </a:lnSpc>
              <a:spcBef>
                <a:spcPts val="100"/>
              </a:spcBef>
            </a:pPr>
            <a:r>
              <a:rPr sz="4400" b="1" spc="-180" dirty="0">
                <a:solidFill>
                  <a:srgbClr val="FF0000"/>
                </a:solidFill>
              </a:rPr>
              <a:t>SAP </a:t>
            </a:r>
            <a:r>
              <a:rPr sz="4400" b="1" spc="-165" dirty="0">
                <a:solidFill>
                  <a:srgbClr val="FF0000"/>
                </a:solidFill>
              </a:rPr>
              <a:t>BI </a:t>
            </a:r>
            <a:r>
              <a:rPr sz="4400" b="1" spc="-330" dirty="0">
                <a:solidFill>
                  <a:srgbClr val="FF0000"/>
                </a:solidFill>
              </a:rPr>
              <a:t>(</a:t>
            </a:r>
            <a:r>
              <a:rPr b="1" spc="-330" dirty="0">
                <a:solidFill>
                  <a:srgbClr val="FF0000"/>
                </a:solidFill>
              </a:rPr>
              <a:t>Business </a:t>
            </a:r>
            <a:r>
              <a:rPr b="1" spc="-290" dirty="0">
                <a:solidFill>
                  <a:srgbClr val="FF0000"/>
                </a:solidFill>
              </a:rPr>
              <a:t>Information  </a:t>
            </a:r>
            <a:r>
              <a:rPr b="1" spc="-360" dirty="0">
                <a:solidFill>
                  <a:srgbClr val="FF0000"/>
                </a:solidFill>
              </a:rPr>
              <a:t>Warehouse)</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28</a:t>
            </a:fld>
            <a:endParaRPr spc="-5" dirty="0"/>
          </a:p>
        </p:txBody>
      </p:sp>
      <p:sp>
        <p:nvSpPr>
          <p:cNvPr id="3" name="object 3"/>
          <p:cNvSpPr txBox="1"/>
          <p:nvPr/>
        </p:nvSpPr>
        <p:spPr>
          <a:xfrm>
            <a:off x="535940" y="1546986"/>
            <a:ext cx="7585075" cy="4634230"/>
          </a:xfrm>
          <a:prstGeom prst="rect">
            <a:avLst/>
          </a:prstGeom>
        </p:spPr>
        <p:txBody>
          <a:bodyPr vert="horz" wrap="square" lIns="0" tIns="93980" rIns="0" bIns="0" rtlCol="0">
            <a:spAutoFit/>
          </a:bodyPr>
          <a:lstStyle/>
          <a:p>
            <a:pPr marL="355600" marR="1026160" indent="-343535">
              <a:lnSpc>
                <a:spcPts val="2690"/>
              </a:lnSpc>
              <a:spcBef>
                <a:spcPts val="740"/>
              </a:spcBef>
              <a:buClr>
                <a:srgbClr val="666600"/>
              </a:buClr>
              <a:buSzPct val="75000"/>
              <a:buFont typeface="Wingdings"/>
              <a:buChar char=""/>
              <a:tabLst>
                <a:tab pos="356235" algn="l"/>
              </a:tabLst>
            </a:pPr>
            <a:r>
              <a:rPr sz="2800" b="1" spc="-5" dirty="0">
                <a:latin typeface="Verdana"/>
                <a:cs typeface="Verdana"/>
              </a:rPr>
              <a:t>Business Content </a:t>
            </a:r>
            <a:r>
              <a:rPr sz="2800" spc="-5" dirty="0">
                <a:latin typeface="Verdana"/>
                <a:cs typeface="Verdana"/>
              </a:rPr>
              <a:t>= </a:t>
            </a:r>
            <a:r>
              <a:rPr sz="2800" spc="-10" dirty="0">
                <a:latin typeface="Verdana"/>
                <a:cs typeface="Verdana"/>
              </a:rPr>
              <a:t>container </a:t>
            </a:r>
            <a:r>
              <a:rPr sz="2800" spc="-5" dirty="0">
                <a:latin typeface="Verdana"/>
                <a:cs typeface="Verdana"/>
              </a:rPr>
              <a:t>ce  </a:t>
            </a:r>
            <a:r>
              <a:rPr sz="2800" spc="-10" dirty="0">
                <a:latin typeface="Verdana"/>
                <a:cs typeface="Verdana"/>
              </a:rPr>
              <a:t>cuprinde</a:t>
            </a:r>
            <a:endParaRPr sz="2800">
              <a:latin typeface="Verdana"/>
              <a:cs typeface="Verdana"/>
            </a:endParaRPr>
          </a:p>
          <a:p>
            <a:pPr marL="756285" lvl="1" indent="-287020">
              <a:lnSpc>
                <a:spcPct val="100000"/>
              </a:lnSpc>
              <a:spcBef>
                <a:spcPts val="25"/>
              </a:spcBef>
              <a:buClr>
                <a:srgbClr val="999900"/>
              </a:buClr>
              <a:buSzPct val="75000"/>
              <a:buFont typeface="Wingdings"/>
              <a:buChar char=""/>
              <a:tabLst>
                <a:tab pos="756920" algn="l"/>
              </a:tabLst>
            </a:pPr>
            <a:r>
              <a:rPr sz="2400" spc="-5" dirty="0">
                <a:latin typeface="Verdana"/>
                <a:cs typeface="Verdana"/>
              </a:rPr>
              <a:t>Infocuburi (peste</a:t>
            </a:r>
            <a:r>
              <a:rPr sz="2400" spc="45" dirty="0">
                <a:latin typeface="Verdana"/>
                <a:cs typeface="Verdana"/>
              </a:rPr>
              <a:t> </a:t>
            </a:r>
            <a:r>
              <a:rPr sz="2400" dirty="0">
                <a:latin typeface="Verdana"/>
                <a:cs typeface="Verdana"/>
              </a:rPr>
              <a:t>420),</a:t>
            </a:r>
            <a:endParaRPr sz="2400">
              <a:latin typeface="Verdana"/>
              <a:cs typeface="Verdana"/>
            </a:endParaRPr>
          </a:p>
          <a:p>
            <a:pPr marL="756285" lvl="1" indent="-287020">
              <a:lnSpc>
                <a:spcPct val="100000"/>
              </a:lnSpc>
              <a:buClr>
                <a:srgbClr val="999900"/>
              </a:buClr>
              <a:buSzPct val="75000"/>
              <a:buFont typeface="Wingdings"/>
              <a:buChar char=""/>
              <a:tabLst>
                <a:tab pos="756920" algn="l"/>
              </a:tabLst>
            </a:pPr>
            <a:r>
              <a:rPr sz="2400" spc="-5" dirty="0">
                <a:latin typeface="Verdana"/>
                <a:cs typeface="Verdana"/>
              </a:rPr>
              <a:t>Query-uri (peste</a:t>
            </a:r>
            <a:r>
              <a:rPr sz="2400" spc="25" dirty="0">
                <a:latin typeface="Verdana"/>
                <a:cs typeface="Verdana"/>
              </a:rPr>
              <a:t> </a:t>
            </a:r>
            <a:r>
              <a:rPr sz="2400" dirty="0">
                <a:latin typeface="Verdana"/>
                <a:cs typeface="Verdana"/>
              </a:rPr>
              <a:t>1700),</a:t>
            </a:r>
            <a:endParaRPr sz="2400">
              <a:latin typeface="Verdana"/>
              <a:cs typeface="Verdana"/>
            </a:endParaRPr>
          </a:p>
          <a:p>
            <a:pPr marL="756285" lvl="1" indent="-287020">
              <a:lnSpc>
                <a:spcPct val="100000"/>
              </a:lnSpc>
              <a:spcBef>
                <a:spcPts val="5"/>
              </a:spcBef>
              <a:buClr>
                <a:srgbClr val="999900"/>
              </a:buClr>
              <a:buSzPct val="75000"/>
              <a:buFont typeface="Wingdings"/>
              <a:buChar char=""/>
              <a:tabLst>
                <a:tab pos="756920" algn="l"/>
              </a:tabLst>
            </a:pPr>
            <a:r>
              <a:rPr sz="2400" spc="-10" dirty="0">
                <a:latin typeface="Verdana"/>
                <a:cs typeface="Verdana"/>
              </a:rPr>
              <a:t>Rapoarte</a:t>
            </a:r>
            <a:r>
              <a:rPr sz="2400" spc="10" dirty="0">
                <a:latin typeface="Verdana"/>
                <a:cs typeface="Verdana"/>
              </a:rPr>
              <a:t> </a:t>
            </a:r>
            <a:r>
              <a:rPr sz="2400" dirty="0">
                <a:latin typeface="Verdana"/>
                <a:cs typeface="Verdana"/>
              </a:rPr>
              <a:t>si</a:t>
            </a:r>
            <a:endParaRPr sz="2400">
              <a:latin typeface="Verdana"/>
              <a:cs typeface="Verdana"/>
            </a:endParaRPr>
          </a:p>
          <a:p>
            <a:pPr marL="756285" lvl="1" indent="-287020">
              <a:lnSpc>
                <a:spcPct val="100000"/>
              </a:lnSpc>
              <a:buClr>
                <a:srgbClr val="999900"/>
              </a:buClr>
              <a:buSzPct val="75000"/>
              <a:buFont typeface="Wingdings"/>
              <a:buChar char=""/>
              <a:tabLst>
                <a:tab pos="756920" algn="l"/>
              </a:tabLst>
            </a:pPr>
            <a:r>
              <a:rPr sz="2400" spc="-5" dirty="0">
                <a:latin typeface="Verdana"/>
                <a:cs typeface="Verdana"/>
              </a:rPr>
              <a:t>Roluri</a:t>
            </a:r>
            <a:r>
              <a:rPr sz="2400" spc="40" dirty="0">
                <a:latin typeface="Verdana"/>
                <a:cs typeface="Verdana"/>
              </a:rPr>
              <a:t> </a:t>
            </a:r>
            <a:r>
              <a:rPr sz="2400" spc="-10" dirty="0">
                <a:latin typeface="Verdana"/>
                <a:cs typeface="Verdana"/>
              </a:rPr>
              <a:t>utilizator</a:t>
            </a:r>
            <a:endParaRPr sz="2400">
              <a:latin typeface="Verdana"/>
              <a:cs typeface="Verdana"/>
            </a:endParaRPr>
          </a:p>
          <a:p>
            <a:pPr marL="756285" marR="763905" indent="-287020">
              <a:lnSpc>
                <a:spcPts val="2300"/>
              </a:lnSpc>
              <a:spcBef>
                <a:spcPts val="560"/>
              </a:spcBef>
            </a:pPr>
            <a:r>
              <a:rPr sz="2400" dirty="0">
                <a:latin typeface="Verdana"/>
                <a:cs typeface="Verdana"/>
              </a:rPr>
              <a:t>cu </a:t>
            </a:r>
            <a:r>
              <a:rPr sz="2400" spc="-5" dirty="0">
                <a:latin typeface="Verdana"/>
                <a:cs typeface="Verdana"/>
              </a:rPr>
              <a:t>specific industrial </a:t>
            </a:r>
            <a:r>
              <a:rPr sz="2400" dirty="0">
                <a:latin typeface="Verdana"/>
                <a:cs typeface="Verdana"/>
              </a:rPr>
              <a:t>si functional= </a:t>
            </a:r>
            <a:r>
              <a:rPr sz="2400" spc="-10" dirty="0">
                <a:latin typeface="Verdana"/>
                <a:cs typeface="Verdana"/>
              </a:rPr>
              <a:t>solutii  preconfigurate </a:t>
            </a:r>
            <a:r>
              <a:rPr sz="2400" spc="-5" dirty="0">
                <a:latin typeface="Verdana"/>
                <a:cs typeface="Verdana"/>
              </a:rPr>
              <a:t>pentru </a:t>
            </a:r>
            <a:r>
              <a:rPr sz="2400" spc="-10" dirty="0">
                <a:latin typeface="Verdana"/>
                <a:cs typeface="Verdana"/>
              </a:rPr>
              <a:t>diferite</a:t>
            </a:r>
            <a:r>
              <a:rPr sz="2400" spc="105" dirty="0">
                <a:latin typeface="Verdana"/>
                <a:cs typeface="Verdana"/>
              </a:rPr>
              <a:t> </a:t>
            </a:r>
            <a:r>
              <a:rPr sz="2400" spc="-10" dirty="0">
                <a:latin typeface="Verdana"/>
                <a:cs typeface="Verdana"/>
              </a:rPr>
              <a:t>industrii</a:t>
            </a:r>
            <a:endParaRPr sz="2400">
              <a:latin typeface="Verdana"/>
              <a:cs typeface="Verdana"/>
            </a:endParaRPr>
          </a:p>
          <a:p>
            <a:pPr marL="355600" marR="5080" indent="-343535">
              <a:lnSpc>
                <a:spcPts val="2690"/>
              </a:lnSpc>
              <a:spcBef>
                <a:spcPts val="670"/>
              </a:spcBef>
              <a:buClr>
                <a:srgbClr val="666600"/>
              </a:buClr>
              <a:buSzPct val="75000"/>
              <a:buFont typeface="Wingdings"/>
              <a:buChar char=""/>
              <a:tabLst>
                <a:tab pos="356235" algn="l"/>
              </a:tabLst>
            </a:pPr>
            <a:r>
              <a:rPr sz="2800" b="1" spc="-10" dirty="0">
                <a:latin typeface="Verdana"/>
                <a:cs typeface="Verdana"/>
              </a:rPr>
              <a:t>Extractori </a:t>
            </a:r>
            <a:r>
              <a:rPr sz="2800" spc="-10" dirty="0">
                <a:latin typeface="Verdana"/>
                <a:cs typeface="Verdana"/>
              </a:rPr>
              <a:t>(„plug-in“) </a:t>
            </a:r>
            <a:r>
              <a:rPr sz="2800" spc="-5" dirty="0">
                <a:latin typeface="Verdana"/>
                <a:cs typeface="Verdana"/>
              </a:rPr>
              <a:t>- extragerea  </a:t>
            </a:r>
            <a:r>
              <a:rPr sz="2800" spc="-10" dirty="0">
                <a:latin typeface="Verdana"/>
                <a:cs typeface="Verdana"/>
              </a:rPr>
              <a:t>datelor din SAP ERP </a:t>
            </a:r>
            <a:r>
              <a:rPr sz="2800" spc="-5" dirty="0">
                <a:latin typeface="Verdana"/>
                <a:cs typeface="Verdana"/>
              </a:rPr>
              <a:t>si </a:t>
            </a:r>
            <a:r>
              <a:rPr sz="2800" spc="-10" dirty="0">
                <a:latin typeface="Verdana"/>
                <a:cs typeface="Verdana"/>
              </a:rPr>
              <a:t>incarcarea in SAP  </a:t>
            </a:r>
            <a:r>
              <a:rPr sz="2800" spc="-5" dirty="0">
                <a:latin typeface="Verdana"/>
                <a:cs typeface="Verdana"/>
              </a:rPr>
              <a:t>BW</a:t>
            </a:r>
            <a:endParaRPr sz="2800">
              <a:latin typeface="Verdana"/>
              <a:cs typeface="Verdana"/>
            </a:endParaRPr>
          </a:p>
          <a:p>
            <a:pPr marL="1155700" indent="-229235">
              <a:lnSpc>
                <a:spcPct val="100000"/>
              </a:lnSpc>
              <a:spcBef>
                <a:spcPts val="15"/>
              </a:spcBef>
              <a:buClr>
                <a:srgbClr val="99CC00"/>
              </a:buClr>
              <a:buSzPct val="65000"/>
              <a:buFont typeface="Wingdings"/>
              <a:buChar char=""/>
              <a:tabLst>
                <a:tab pos="1156335" algn="l"/>
              </a:tabLst>
            </a:pPr>
            <a:r>
              <a:rPr sz="2000" spc="-5" dirty="0">
                <a:latin typeface="Verdana"/>
                <a:cs typeface="Verdana"/>
              </a:rPr>
              <a:t>complet </a:t>
            </a:r>
            <a:r>
              <a:rPr sz="2000" dirty="0">
                <a:latin typeface="Verdana"/>
                <a:cs typeface="Verdana"/>
              </a:rPr>
              <a:t>(full extraction)</a:t>
            </a:r>
            <a:r>
              <a:rPr sz="2000" spc="-45" dirty="0">
                <a:latin typeface="Verdana"/>
                <a:cs typeface="Verdana"/>
              </a:rPr>
              <a:t> </a:t>
            </a:r>
            <a:r>
              <a:rPr sz="2000" dirty="0">
                <a:latin typeface="Verdana"/>
                <a:cs typeface="Verdana"/>
              </a:rPr>
              <a:t>sau</a:t>
            </a:r>
            <a:endParaRPr sz="2000">
              <a:latin typeface="Verdana"/>
              <a:cs typeface="Verdana"/>
            </a:endParaRPr>
          </a:p>
          <a:p>
            <a:pPr marL="1155700" indent="-229235">
              <a:lnSpc>
                <a:spcPct val="100000"/>
              </a:lnSpc>
              <a:buClr>
                <a:srgbClr val="99CC00"/>
              </a:buClr>
              <a:buSzPct val="65000"/>
              <a:buFont typeface="Wingdings"/>
              <a:buChar char=""/>
              <a:tabLst>
                <a:tab pos="1156335" algn="l"/>
              </a:tabLst>
            </a:pPr>
            <a:r>
              <a:rPr sz="2000" spc="-5" dirty="0">
                <a:latin typeface="Verdana"/>
                <a:cs typeface="Verdana"/>
              </a:rPr>
              <a:t>partial (delta</a:t>
            </a:r>
            <a:r>
              <a:rPr sz="2000" dirty="0">
                <a:latin typeface="Verdana"/>
                <a:cs typeface="Verdana"/>
              </a:rPr>
              <a:t> extraction).</a:t>
            </a:r>
            <a:endParaRPr sz="2000">
              <a:latin typeface="Verdana"/>
              <a:cs typeface="Verdan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8600" y="2889504"/>
            <a:ext cx="8610600" cy="201295"/>
            <a:chOff x="228600" y="2889504"/>
            <a:chExt cx="8610600" cy="201295"/>
          </a:xfrm>
        </p:grpSpPr>
        <p:sp>
          <p:nvSpPr>
            <p:cNvPr id="3" name="object 3"/>
            <p:cNvSpPr/>
            <p:nvPr/>
          </p:nvSpPr>
          <p:spPr>
            <a:xfrm>
              <a:off x="228600" y="2889504"/>
              <a:ext cx="2870200" cy="201295"/>
            </a:xfrm>
            <a:custGeom>
              <a:avLst/>
              <a:gdLst/>
              <a:ahLst/>
              <a:cxnLst/>
              <a:rect l="l" t="t" r="r" b="b"/>
              <a:pathLst>
                <a:path w="2870200" h="201294">
                  <a:moveTo>
                    <a:pt x="2869692" y="0"/>
                  </a:moveTo>
                  <a:lnTo>
                    <a:pt x="0" y="0"/>
                  </a:lnTo>
                  <a:lnTo>
                    <a:pt x="0" y="201167"/>
                  </a:lnTo>
                  <a:lnTo>
                    <a:pt x="2869692" y="201167"/>
                  </a:lnTo>
                  <a:lnTo>
                    <a:pt x="2869692" y="0"/>
                  </a:lnTo>
                  <a:close/>
                </a:path>
              </a:pathLst>
            </a:custGeom>
            <a:solidFill>
              <a:srgbClr val="666600"/>
            </a:solidFill>
          </p:spPr>
          <p:txBody>
            <a:bodyPr wrap="square" lIns="0" tIns="0" rIns="0" bIns="0" rtlCol="0"/>
            <a:lstStyle/>
            <a:p>
              <a:endParaRPr/>
            </a:p>
          </p:txBody>
        </p:sp>
        <p:sp>
          <p:nvSpPr>
            <p:cNvPr id="4" name="object 4"/>
            <p:cNvSpPr/>
            <p:nvPr/>
          </p:nvSpPr>
          <p:spPr>
            <a:xfrm>
              <a:off x="3098292" y="2889504"/>
              <a:ext cx="2871470" cy="201295"/>
            </a:xfrm>
            <a:custGeom>
              <a:avLst/>
              <a:gdLst/>
              <a:ahLst/>
              <a:cxnLst/>
              <a:rect l="l" t="t" r="r" b="b"/>
              <a:pathLst>
                <a:path w="2871470" h="201294">
                  <a:moveTo>
                    <a:pt x="2871216" y="0"/>
                  </a:moveTo>
                  <a:lnTo>
                    <a:pt x="0" y="0"/>
                  </a:lnTo>
                  <a:lnTo>
                    <a:pt x="0" y="201167"/>
                  </a:lnTo>
                  <a:lnTo>
                    <a:pt x="2871216" y="201167"/>
                  </a:lnTo>
                  <a:lnTo>
                    <a:pt x="2871216" y="0"/>
                  </a:lnTo>
                  <a:close/>
                </a:path>
              </a:pathLst>
            </a:custGeom>
            <a:solidFill>
              <a:srgbClr val="99CC00"/>
            </a:solidFill>
          </p:spPr>
          <p:txBody>
            <a:bodyPr wrap="square" lIns="0" tIns="0" rIns="0" bIns="0" rtlCol="0"/>
            <a:lstStyle/>
            <a:p>
              <a:endParaRPr/>
            </a:p>
          </p:txBody>
        </p:sp>
        <p:sp>
          <p:nvSpPr>
            <p:cNvPr id="5" name="object 5"/>
            <p:cNvSpPr/>
            <p:nvPr/>
          </p:nvSpPr>
          <p:spPr>
            <a:xfrm>
              <a:off x="5969508" y="2889504"/>
              <a:ext cx="2870200" cy="201295"/>
            </a:xfrm>
            <a:custGeom>
              <a:avLst/>
              <a:gdLst/>
              <a:ahLst/>
              <a:cxnLst/>
              <a:rect l="l" t="t" r="r" b="b"/>
              <a:pathLst>
                <a:path w="2870200" h="201294">
                  <a:moveTo>
                    <a:pt x="2869691" y="0"/>
                  </a:moveTo>
                  <a:lnTo>
                    <a:pt x="0" y="0"/>
                  </a:lnTo>
                  <a:lnTo>
                    <a:pt x="0" y="201167"/>
                  </a:lnTo>
                  <a:lnTo>
                    <a:pt x="2869691" y="201167"/>
                  </a:lnTo>
                  <a:lnTo>
                    <a:pt x="2869691" y="0"/>
                  </a:lnTo>
                  <a:close/>
                </a:path>
              </a:pathLst>
            </a:custGeom>
            <a:solidFill>
              <a:srgbClr val="999900"/>
            </a:solidFill>
          </p:spPr>
          <p:txBody>
            <a:bodyPr wrap="square" lIns="0" tIns="0" rIns="0" bIns="0" rtlCol="0"/>
            <a:lstStyle/>
            <a:p>
              <a:endParaRPr/>
            </a:p>
          </p:txBody>
        </p:sp>
      </p:grpSp>
      <p:sp>
        <p:nvSpPr>
          <p:cNvPr id="6" name="object 6"/>
          <p:cNvSpPr txBox="1">
            <a:spLocks noGrp="1"/>
          </p:cNvSpPr>
          <p:nvPr>
            <p:ph type="title"/>
          </p:nvPr>
        </p:nvSpPr>
        <p:spPr>
          <a:xfrm>
            <a:off x="3220973" y="927861"/>
            <a:ext cx="2705100" cy="909319"/>
          </a:xfrm>
          <a:prstGeom prst="rect">
            <a:avLst/>
          </a:prstGeom>
        </p:spPr>
        <p:txBody>
          <a:bodyPr vert="horz" wrap="square" lIns="0" tIns="12065" rIns="0" bIns="0" rtlCol="0">
            <a:spAutoFit/>
          </a:bodyPr>
          <a:lstStyle/>
          <a:p>
            <a:pPr marL="12700">
              <a:lnSpc>
                <a:spcPct val="100000"/>
              </a:lnSpc>
              <a:spcBef>
                <a:spcPts val="95"/>
              </a:spcBef>
            </a:pPr>
            <a:r>
              <a:rPr sz="5800" spc="-395" dirty="0">
                <a:solidFill>
                  <a:srgbClr val="FF0000"/>
                </a:solidFill>
              </a:rPr>
              <a:t>3.</a:t>
            </a:r>
            <a:r>
              <a:rPr sz="5800" spc="-20" dirty="0">
                <a:solidFill>
                  <a:srgbClr val="FF0000"/>
                </a:solidFill>
              </a:rPr>
              <a:t> </a:t>
            </a:r>
            <a:r>
              <a:rPr sz="5800" b="1" spc="-120" dirty="0">
                <a:solidFill>
                  <a:srgbClr val="FF0000"/>
                </a:solidFill>
                <a:latin typeface="Times New Roman"/>
                <a:cs typeface="Times New Roman"/>
              </a:rPr>
              <a:t>OLAP</a:t>
            </a:r>
            <a:endParaRPr sz="5800" dirty="0">
              <a:solidFill>
                <a:srgbClr val="FF0000"/>
              </a:solidFill>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29</a:t>
            </a:fld>
            <a:endParaRPr spc="-5" dirty="0"/>
          </a:p>
        </p:txBody>
      </p:sp>
      <p:sp>
        <p:nvSpPr>
          <p:cNvPr id="7" name="object 7"/>
          <p:cNvSpPr txBox="1">
            <a:spLocks noGrp="1"/>
          </p:cNvSpPr>
          <p:nvPr>
            <p:ph type="body" idx="1"/>
          </p:nvPr>
        </p:nvSpPr>
        <p:spPr>
          <a:xfrm>
            <a:off x="1981200" y="3276600"/>
            <a:ext cx="5613020" cy="2089033"/>
          </a:xfrm>
          <a:prstGeom prst="rect">
            <a:avLst/>
          </a:prstGeom>
        </p:spPr>
        <p:txBody>
          <a:bodyPr vert="horz" wrap="square" lIns="0" tIns="74930" rIns="0" bIns="0" rtlCol="0">
            <a:spAutoFit/>
          </a:bodyPr>
          <a:lstStyle/>
          <a:p>
            <a:pPr marL="213360" indent="-148590">
              <a:lnSpc>
                <a:spcPct val="100000"/>
              </a:lnSpc>
              <a:spcBef>
                <a:spcPts val="590"/>
              </a:spcBef>
              <a:buClr>
                <a:srgbClr val="99CC00"/>
              </a:buClr>
              <a:buSzPct val="60000"/>
              <a:buFont typeface="Wingdings"/>
              <a:buChar char=""/>
              <a:tabLst>
                <a:tab pos="214629" algn="l"/>
              </a:tabLst>
            </a:pPr>
            <a:r>
              <a:rPr sz="2400" spc="-5" dirty="0"/>
              <a:t>Cerinte </a:t>
            </a:r>
            <a:r>
              <a:rPr sz="2400" dirty="0"/>
              <a:t>functionale</a:t>
            </a:r>
            <a:r>
              <a:rPr sz="2400" spc="-75" dirty="0"/>
              <a:t> </a:t>
            </a:r>
            <a:r>
              <a:rPr sz="2400" spc="-5" dirty="0"/>
              <a:t>OLAP</a:t>
            </a:r>
          </a:p>
          <a:p>
            <a:pPr marL="628015" lvl="1" indent="-106045">
              <a:lnSpc>
                <a:spcPct val="100000"/>
              </a:lnSpc>
              <a:spcBef>
                <a:spcPts val="440"/>
              </a:spcBef>
              <a:buClr>
                <a:srgbClr val="666600"/>
              </a:buClr>
              <a:buSzPct val="94444"/>
              <a:buFont typeface="Wingdings"/>
              <a:buChar char=""/>
              <a:tabLst>
                <a:tab pos="629285" algn="l"/>
              </a:tabLst>
            </a:pPr>
            <a:r>
              <a:rPr sz="2400" spc="-5" dirty="0">
                <a:latin typeface="Verdana"/>
                <a:cs typeface="Verdana"/>
              </a:rPr>
              <a:t>Regulile </a:t>
            </a:r>
            <a:r>
              <a:rPr sz="2400" dirty="0">
                <a:latin typeface="Verdana"/>
                <a:cs typeface="Verdana"/>
              </a:rPr>
              <a:t>lui</a:t>
            </a:r>
            <a:r>
              <a:rPr sz="2400" spc="15" dirty="0">
                <a:latin typeface="Verdana"/>
                <a:cs typeface="Verdana"/>
              </a:rPr>
              <a:t> </a:t>
            </a:r>
            <a:r>
              <a:rPr sz="2400" spc="-5" dirty="0">
                <a:latin typeface="Verdana"/>
                <a:cs typeface="Verdana"/>
              </a:rPr>
              <a:t>Codd</a:t>
            </a:r>
            <a:endParaRPr sz="2400" dirty="0">
              <a:latin typeface="Verdana"/>
              <a:cs typeface="Verdana"/>
            </a:endParaRPr>
          </a:p>
          <a:p>
            <a:pPr marL="628015" lvl="1" indent="-106045">
              <a:lnSpc>
                <a:spcPct val="100000"/>
              </a:lnSpc>
              <a:spcBef>
                <a:spcPts val="434"/>
              </a:spcBef>
              <a:buClr>
                <a:srgbClr val="666600"/>
              </a:buClr>
              <a:buSzPct val="94444"/>
              <a:buFont typeface="Wingdings"/>
              <a:buChar char=""/>
              <a:tabLst>
                <a:tab pos="629285" algn="l"/>
              </a:tabLst>
            </a:pPr>
            <a:r>
              <a:rPr sz="2400" spc="-5" dirty="0">
                <a:latin typeface="Verdana"/>
                <a:cs typeface="Verdana"/>
              </a:rPr>
              <a:t>Regulile</a:t>
            </a:r>
            <a:r>
              <a:rPr sz="2400" spc="5" dirty="0">
                <a:latin typeface="Verdana"/>
                <a:cs typeface="Verdana"/>
              </a:rPr>
              <a:t> </a:t>
            </a:r>
            <a:r>
              <a:rPr sz="2400" dirty="0">
                <a:latin typeface="Verdana"/>
                <a:cs typeface="Verdana"/>
              </a:rPr>
              <a:t>FASMI</a:t>
            </a:r>
          </a:p>
          <a:p>
            <a:pPr marL="65405" marR="5080">
              <a:lnSpc>
                <a:spcPct val="100000"/>
              </a:lnSpc>
              <a:spcBef>
                <a:spcPts val="470"/>
              </a:spcBef>
              <a:buClr>
                <a:srgbClr val="99CC00"/>
              </a:buClr>
              <a:buSzPct val="60000"/>
              <a:buFont typeface="Wingdings"/>
              <a:buChar char=""/>
              <a:tabLst>
                <a:tab pos="214629" algn="l"/>
              </a:tabLst>
            </a:pPr>
            <a:r>
              <a:rPr sz="2400" dirty="0"/>
              <a:t>Arhitecturi </a:t>
            </a:r>
            <a:r>
              <a:rPr sz="2400" spc="-5" dirty="0"/>
              <a:t>OLAP: ROLAP,</a:t>
            </a:r>
            <a:r>
              <a:rPr sz="2400" spc="-135" dirty="0"/>
              <a:t> </a:t>
            </a:r>
            <a:r>
              <a:rPr sz="2400" dirty="0"/>
              <a:t>MOLAP,  desktop </a:t>
            </a:r>
            <a:r>
              <a:rPr sz="2400" spc="-5" dirty="0"/>
              <a:t>OLAP si </a:t>
            </a:r>
            <a:r>
              <a:rPr sz="2400" dirty="0"/>
              <a:t>Hybrid</a:t>
            </a:r>
            <a:r>
              <a:rPr sz="2400" spc="-75" dirty="0"/>
              <a:t> </a:t>
            </a:r>
            <a:r>
              <a:rPr sz="2400" spc="-5" dirty="0"/>
              <a:t>OLAP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1888" y="6282944"/>
            <a:ext cx="10604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Verdana"/>
                <a:cs typeface="Verdana"/>
              </a:rPr>
              <a:t>3</a:t>
            </a:r>
            <a:endParaRPr sz="1000">
              <a:latin typeface="Verdana"/>
              <a:cs typeface="Verdana"/>
            </a:endParaRPr>
          </a:p>
        </p:txBody>
      </p:sp>
      <p:sp>
        <p:nvSpPr>
          <p:cNvPr id="3" name="object 3"/>
          <p:cNvSpPr txBox="1">
            <a:spLocks noGrp="1"/>
          </p:cNvSpPr>
          <p:nvPr>
            <p:ph type="title"/>
          </p:nvPr>
        </p:nvSpPr>
        <p:spPr>
          <a:xfrm>
            <a:off x="536548" y="642874"/>
            <a:ext cx="8455051" cy="690574"/>
          </a:xfrm>
          <a:prstGeom prst="rect">
            <a:avLst/>
          </a:prstGeom>
        </p:spPr>
        <p:txBody>
          <a:bodyPr vert="horz" wrap="square" lIns="0" tIns="13335" rIns="0" bIns="0" rtlCol="0">
            <a:spAutoFit/>
          </a:bodyPr>
          <a:lstStyle/>
          <a:p>
            <a:pPr marL="12700">
              <a:lnSpc>
                <a:spcPct val="100000"/>
              </a:lnSpc>
              <a:spcBef>
                <a:spcPts val="105"/>
              </a:spcBef>
            </a:pPr>
            <a:r>
              <a:rPr sz="4400" b="1" spc="-250" dirty="0" smtClean="0">
                <a:solidFill>
                  <a:srgbClr val="FF0000"/>
                </a:solidFill>
              </a:rPr>
              <a:t>Data </a:t>
            </a:r>
            <a:r>
              <a:rPr sz="4400" b="1" spc="-325" dirty="0">
                <a:solidFill>
                  <a:srgbClr val="FF0000"/>
                </a:solidFill>
              </a:rPr>
              <a:t>Warehouse </a:t>
            </a:r>
            <a:r>
              <a:rPr sz="4400" b="1" spc="-290" dirty="0">
                <a:solidFill>
                  <a:srgbClr val="FF0000"/>
                </a:solidFill>
              </a:rPr>
              <a:t>si</a:t>
            </a:r>
            <a:r>
              <a:rPr sz="4400" b="1" spc="-235" dirty="0">
                <a:solidFill>
                  <a:srgbClr val="FF0000"/>
                </a:solidFill>
              </a:rPr>
              <a:t> </a:t>
            </a:r>
            <a:r>
              <a:rPr sz="4400" b="1" spc="-250" dirty="0">
                <a:solidFill>
                  <a:srgbClr val="FF0000"/>
                </a:solidFill>
              </a:rPr>
              <a:t>Data </a:t>
            </a:r>
            <a:r>
              <a:rPr sz="4400" b="1" spc="-340" dirty="0">
                <a:solidFill>
                  <a:srgbClr val="FF0000"/>
                </a:solidFill>
              </a:rPr>
              <a:t>mining</a:t>
            </a:r>
            <a:endParaRPr sz="4400" b="1" dirty="0">
              <a:solidFill>
                <a:srgbClr val="FF0000"/>
              </a:solidFill>
            </a:endParaRPr>
          </a:p>
        </p:txBody>
      </p:sp>
      <p:sp>
        <p:nvSpPr>
          <p:cNvPr id="4" name="object 4"/>
          <p:cNvSpPr txBox="1"/>
          <p:nvPr/>
        </p:nvSpPr>
        <p:spPr>
          <a:xfrm>
            <a:off x="765454" y="1626488"/>
            <a:ext cx="7501890" cy="4443095"/>
          </a:xfrm>
          <a:prstGeom prst="rect">
            <a:avLst/>
          </a:prstGeom>
        </p:spPr>
        <p:txBody>
          <a:bodyPr vert="horz" wrap="square" lIns="0" tIns="94615" rIns="0" bIns="0" rtlCol="0">
            <a:spAutoFit/>
          </a:bodyPr>
          <a:lstStyle/>
          <a:p>
            <a:pPr marL="355600" indent="-342900">
              <a:lnSpc>
                <a:spcPct val="100000"/>
              </a:lnSpc>
              <a:spcBef>
                <a:spcPts val="745"/>
              </a:spcBef>
              <a:buClr>
                <a:srgbClr val="666600"/>
              </a:buClr>
              <a:buSzPct val="75000"/>
              <a:buFont typeface="Wingdings"/>
              <a:buChar char=""/>
              <a:tabLst>
                <a:tab pos="354965" algn="l"/>
                <a:tab pos="355600" algn="l"/>
              </a:tabLst>
            </a:pPr>
            <a:r>
              <a:rPr sz="1800" spc="-5" dirty="0">
                <a:latin typeface="Verdana"/>
                <a:cs typeface="Verdana"/>
              </a:rPr>
              <a:t>Trei tipuri de </a:t>
            </a:r>
            <a:r>
              <a:rPr sz="1800" dirty="0">
                <a:latin typeface="Verdana"/>
                <a:cs typeface="Verdana"/>
              </a:rPr>
              <a:t>aplicatii </a:t>
            </a:r>
            <a:r>
              <a:rPr sz="1800" spc="-5" dirty="0">
                <a:latin typeface="Verdana"/>
                <a:cs typeface="Verdana"/>
              </a:rPr>
              <a:t>de</a:t>
            </a:r>
            <a:r>
              <a:rPr sz="1800" spc="65" dirty="0">
                <a:latin typeface="Verdana"/>
                <a:cs typeface="Verdana"/>
              </a:rPr>
              <a:t> </a:t>
            </a:r>
            <a:r>
              <a:rPr sz="1800" dirty="0">
                <a:latin typeface="Verdana"/>
                <a:cs typeface="Verdana"/>
              </a:rPr>
              <a:t>DW</a:t>
            </a:r>
            <a:endParaRPr sz="1800">
              <a:latin typeface="Verdana"/>
              <a:cs typeface="Verdana"/>
            </a:endParaRPr>
          </a:p>
          <a:p>
            <a:pPr marL="756285" lvl="1" indent="-287020">
              <a:lnSpc>
                <a:spcPct val="100000"/>
              </a:lnSpc>
              <a:spcBef>
                <a:spcPts val="650"/>
              </a:spcBef>
              <a:buClr>
                <a:srgbClr val="999900"/>
              </a:buClr>
              <a:buSzPct val="75000"/>
              <a:buFont typeface="Wingdings"/>
              <a:buChar char=""/>
              <a:tabLst>
                <a:tab pos="756285" algn="l"/>
                <a:tab pos="756920" algn="l"/>
              </a:tabLst>
            </a:pPr>
            <a:r>
              <a:rPr sz="1800" b="1" spc="-5" dirty="0">
                <a:latin typeface="Verdana"/>
                <a:cs typeface="Verdana"/>
              </a:rPr>
              <a:t>Procesarea</a:t>
            </a:r>
            <a:r>
              <a:rPr sz="1800" b="1" spc="5" dirty="0">
                <a:latin typeface="Verdana"/>
                <a:cs typeface="Verdana"/>
              </a:rPr>
              <a:t> </a:t>
            </a:r>
            <a:r>
              <a:rPr sz="1800" b="1" spc="-5" dirty="0">
                <a:latin typeface="Verdana"/>
                <a:cs typeface="Verdana"/>
              </a:rPr>
              <a:t>informatiilor</a:t>
            </a:r>
            <a:endParaRPr sz="1800">
              <a:latin typeface="Verdana"/>
              <a:cs typeface="Verdana"/>
            </a:endParaRPr>
          </a:p>
          <a:p>
            <a:pPr marL="1155065" lvl="2" indent="-229235">
              <a:lnSpc>
                <a:spcPct val="100000"/>
              </a:lnSpc>
              <a:spcBef>
                <a:spcPts val="650"/>
              </a:spcBef>
              <a:buClr>
                <a:srgbClr val="99CC00"/>
              </a:buClr>
              <a:buSzPct val="63888"/>
              <a:buFont typeface="Wingdings"/>
              <a:buChar char=""/>
              <a:tabLst>
                <a:tab pos="1155700" algn="l"/>
              </a:tabLst>
            </a:pPr>
            <a:r>
              <a:rPr sz="1800" spc="-5" dirty="0">
                <a:latin typeface="Verdana"/>
                <a:cs typeface="Verdana"/>
              </a:rPr>
              <a:t>Interogari, </a:t>
            </a:r>
            <a:r>
              <a:rPr sz="1800" dirty="0">
                <a:latin typeface="Verdana"/>
                <a:cs typeface="Verdana"/>
              </a:rPr>
              <a:t>analize statistice </a:t>
            </a:r>
            <a:r>
              <a:rPr sz="1800" spc="-5" dirty="0">
                <a:latin typeface="Verdana"/>
                <a:cs typeface="Verdana"/>
              </a:rPr>
              <a:t>de baza, raportari</a:t>
            </a:r>
            <a:r>
              <a:rPr sz="1800" spc="40" dirty="0">
                <a:latin typeface="Verdana"/>
                <a:cs typeface="Verdana"/>
              </a:rPr>
              <a:t> </a:t>
            </a:r>
            <a:r>
              <a:rPr sz="1800" dirty="0">
                <a:latin typeface="Verdana"/>
                <a:cs typeface="Verdana"/>
              </a:rPr>
              <a:t>folosind</a:t>
            </a:r>
            <a:endParaRPr sz="1800">
              <a:latin typeface="Verdana"/>
              <a:cs typeface="Verdana"/>
            </a:endParaRPr>
          </a:p>
          <a:p>
            <a:pPr marL="1155065">
              <a:lnSpc>
                <a:spcPct val="100000"/>
              </a:lnSpc>
              <a:spcBef>
                <a:spcPts val="215"/>
              </a:spcBef>
            </a:pPr>
            <a:r>
              <a:rPr sz="1800" spc="-5" dirty="0">
                <a:latin typeface="Verdana"/>
                <a:cs typeface="Verdana"/>
              </a:rPr>
              <a:t>tabele, grafice,</a:t>
            </a:r>
            <a:r>
              <a:rPr sz="1800" spc="20" dirty="0">
                <a:latin typeface="Verdana"/>
                <a:cs typeface="Verdana"/>
              </a:rPr>
              <a:t> </a:t>
            </a:r>
            <a:r>
              <a:rPr sz="1800" dirty="0">
                <a:latin typeface="Verdana"/>
                <a:cs typeface="Verdana"/>
              </a:rPr>
              <a:t>figuri</a:t>
            </a:r>
            <a:endParaRPr sz="1800">
              <a:latin typeface="Verdana"/>
              <a:cs typeface="Verdana"/>
            </a:endParaRPr>
          </a:p>
          <a:p>
            <a:pPr marL="756285" lvl="1" indent="-287020">
              <a:lnSpc>
                <a:spcPct val="100000"/>
              </a:lnSpc>
              <a:spcBef>
                <a:spcPts val="650"/>
              </a:spcBef>
              <a:buClr>
                <a:srgbClr val="999900"/>
              </a:buClr>
              <a:buSzPct val="75000"/>
              <a:buFont typeface="Wingdings"/>
              <a:buChar char=""/>
              <a:tabLst>
                <a:tab pos="756285" algn="l"/>
                <a:tab pos="756920" algn="l"/>
              </a:tabLst>
            </a:pPr>
            <a:r>
              <a:rPr sz="1800" b="1" dirty="0">
                <a:latin typeface="Verdana"/>
                <a:cs typeface="Verdana"/>
              </a:rPr>
              <a:t>Procesare</a:t>
            </a:r>
            <a:r>
              <a:rPr sz="1800" b="1" spc="5" dirty="0">
                <a:latin typeface="Verdana"/>
                <a:cs typeface="Verdana"/>
              </a:rPr>
              <a:t> </a:t>
            </a:r>
            <a:r>
              <a:rPr sz="1800" b="1" spc="-5" dirty="0">
                <a:latin typeface="Verdana"/>
                <a:cs typeface="Verdana"/>
              </a:rPr>
              <a:t>analitica</a:t>
            </a:r>
            <a:endParaRPr sz="1800">
              <a:latin typeface="Verdana"/>
              <a:cs typeface="Verdana"/>
            </a:endParaRPr>
          </a:p>
          <a:p>
            <a:pPr marL="1155065" lvl="2" indent="-229235">
              <a:lnSpc>
                <a:spcPct val="100000"/>
              </a:lnSpc>
              <a:spcBef>
                <a:spcPts val="650"/>
              </a:spcBef>
              <a:buClr>
                <a:srgbClr val="99CC00"/>
              </a:buClr>
              <a:buSzPct val="63888"/>
              <a:buFont typeface="Wingdings"/>
              <a:buChar char=""/>
              <a:tabLst>
                <a:tab pos="1155700" algn="l"/>
              </a:tabLst>
            </a:pPr>
            <a:r>
              <a:rPr sz="1800" dirty="0">
                <a:latin typeface="Verdana"/>
                <a:cs typeface="Verdana"/>
              </a:rPr>
              <a:t>Analiza multidimensionala a </a:t>
            </a:r>
            <a:r>
              <a:rPr sz="1800" spc="-5" dirty="0">
                <a:latin typeface="Verdana"/>
                <a:cs typeface="Verdana"/>
              </a:rPr>
              <a:t>datelor</a:t>
            </a:r>
            <a:r>
              <a:rPr sz="1800" spc="-55" dirty="0">
                <a:latin typeface="Verdana"/>
                <a:cs typeface="Verdana"/>
              </a:rPr>
              <a:t> </a:t>
            </a:r>
            <a:r>
              <a:rPr sz="1800" spc="5" dirty="0">
                <a:latin typeface="Verdana"/>
                <a:cs typeface="Verdana"/>
              </a:rPr>
              <a:t>DW</a:t>
            </a:r>
            <a:endParaRPr sz="1800">
              <a:latin typeface="Verdana"/>
              <a:cs typeface="Verdana"/>
            </a:endParaRPr>
          </a:p>
          <a:p>
            <a:pPr marL="1155065" lvl="2" indent="-229235">
              <a:lnSpc>
                <a:spcPct val="100000"/>
              </a:lnSpc>
              <a:spcBef>
                <a:spcPts val="645"/>
              </a:spcBef>
              <a:buClr>
                <a:srgbClr val="99CC00"/>
              </a:buClr>
              <a:buSzPct val="63888"/>
              <a:buFont typeface="Wingdings"/>
              <a:buChar char=""/>
              <a:tabLst>
                <a:tab pos="1155700" algn="l"/>
              </a:tabLst>
            </a:pPr>
            <a:r>
              <a:rPr sz="1800" spc="-5" dirty="0">
                <a:latin typeface="Verdana"/>
                <a:cs typeface="Verdana"/>
              </a:rPr>
              <a:t>Operatii OLAP de baza, </a:t>
            </a:r>
            <a:r>
              <a:rPr sz="1800" dirty="0">
                <a:latin typeface="Verdana"/>
                <a:cs typeface="Verdana"/>
              </a:rPr>
              <a:t>navigare prin </a:t>
            </a:r>
            <a:r>
              <a:rPr sz="1800" spc="-5" dirty="0">
                <a:latin typeface="Verdana"/>
                <a:cs typeface="Verdana"/>
              </a:rPr>
              <a:t>date,</a:t>
            </a:r>
            <a:r>
              <a:rPr sz="1800" spc="-15" dirty="0">
                <a:latin typeface="Verdana"/>
                <a:cs typeface="Verdana"/>
              </a:rPr>
              <a:t> </a:t>
            </a:r>
            <a:r>
              <a:rPr sz="1800" dirty="0">
                <a:latin typeface="Verdana"/>
                <a:cs typeface="Verdana"/>
              </a:rPr>
              <a:t>pivotari,</a:t>
            </a:r>
            <a:endParaRPr sz="1800">
              <a:latin typeface="Verdana"/>
              <a:cs typeface="Verdana"/>
            </a:endParaRPr>
          </a:p>
          <a:p>
            <a:pPr marL="1155065">
              <a:lnSpc>
                <a:spcPct val="100000"/>
              </a:lnSpc>
              <a:spcBef>
                <a:spcPts val="215"/>
              </a:spcBef>
            </a:pPr>
            <a:r>
              <a:rPr sz="1800" dirty="0">
                <a:latin typeface="Verdana"/>
                <a:cs typeface="Verdana"/>
              </a:rPr>
              <a:t>rotatii,</a:t>
            </a:r>
            <a:r>
              <a:rPr sz="1800" spc="-25" dirty="0">
                <a:latin typeface="Verdana"/>
                <a:cs typeface="Verdana"/>
              </a:rPr>
              <a:t> </a:t>
            </a:r>
            <a:r>
              <a:rPr sz="1800" spc="-5" dirty="0">
                <a:latin typeface="Verdana"/>
                <a:cs typeface="Verdana"/>
              </a:rPr>
              <a:t>sectionari</a:t>
            </a:r>
            <a:endParaRPr sz="1800">
              <a:latin typeface="Verdana"/>
              <a:cs typeface="Verdana"/>
            </a:endParaRPr>
          </a:p>
          <a:p>
            <a:pPr marL="756285" lvl="1" indent="-287020">
              <a:lnSpc>
                <a:spcPct val="100000"/>
              </a:lnSpc>
              <a:spcBef>
                <a:spcPts val="650"/>
              </a:spcBef>
              <a:buClr>
                <a:srgbClr val="999900"/>
              </a:buClr>
              <a:buSzPct val="75000"/>
              <a:buFont typeface="Wingdings"/>
              <a:buChar char=""/>
              <a:tabLst>
                <a:tab pos="756285" algn="l"/>
                <a:tab pos="756920" algn="l"/>
              </a:tabLst>
            </a:pPr>
            <a:r>
              <a:rPr sz="1800" b="1" spc="-5" dirty="0">
                <a:latin typeface="Verdana"/>
                <a:cs typeface="Verdana"/>
              </a:rPr>
              <a:t>Data</a:t>
            </a:r>
            <a:r>
              <a:rPr sz="1800" b="1" dirty="0">
                <a:latin typeface="Verdana"/>
                <a:cs typeface="Verdana"/>
              </a:rPr>
              <a:t> mining</a:t>
            </a:r>
            <a:endParaRPr sz="1800">
              <a:latin typeface="Verdana"/>
              <a:cs typeface="Verdana"/>
            </a:endParaRPr>
          </a:p>
          <a:p>
            <a:pPr marL="1155065" lvl="2" indent="-229235">
              <a:lnSpc>
                <a:spcPct val="100000"/>
              </a:lnSpc>
              <a:spcBef>
                <a:spcPts val="650"/>
              </a:spcBef>
              <a:buClr>
                <a:srgbClr val="99CC00"/>
              </a:buClr>
              <a:buSzPct val="63888"/>
              <a:buFont typeface="Wingdings"/>
              <a:buChar char=""/>
              <a:tabLst>
                <a:tab pos="1155700" algn="l"/>
              </a:tabLst>
            </a:pPr>
            <a:r>
              <a:rPr sz="1800" spc="-5" dirty="0">
                <a:latin typeface="Verdana"/>
                <a:cs typeface="Verdana"/>
              </a:rPr>
              <a:t>Descoperire de </a:t>
            </a:r>
            <a:r>
              <a:rPr sz="1800" dirty="0">
                <a:latin typeface="Verdana"/>
                <a:cs typeface="Verdana"/>
              </a:rPr>
              <a:t>cunostinte </a:t>
            </a:r>
            <a:r>
              <a:rPr sz="1800" spc="-5" dirty="0">
                <a:latin typeface="Verdana"/>
                <a:cs typeface="Verdana"/>
              </a:rPr>
              <a:t>din </a:t>
            </a:r>
            <a:r>
              <a:rPr sz="1800" dirty="0">
                <a:latin typeface="Verdana"/>
                <a:cs typeface="Verdana"/>
              </a:rPr>
              <a:t>modele</a:t>
            </a:r>
            <a:r>
              <a:rPr sz="1800" spc="45" dirty="0">
                <a:latin typeface="Verdana"/>
                <a:cs typeface="Verdana"/>
              </a:rPr>
              <a:t> </a:t>
            </a:r>
            <a:r>
              <a:rPr sz="1800" spc="-5" dirty="0">
                <a:latin typeface="Verdana"/>
                <a:cs typeface="Verdana"/>
              </a:rPr>
              <a:t>ascunse</a:t>
            </a:r>
            <a:endParaRPr sz="1800">
              <a:latin typeface="Verdana"/>
              <a:cs typeface="Verdana"/>
            </a:endParaRPr>
          </a:p>
          <a:p>
            <a:pPr marL="1155065" marR="307340" lvl="2" indent="-228600">
              <a:lnSpc>
                <a:spcPct val="110100"/>
              </a:lnSpc>
              <a:spcBef>
                <a:spcPts val="430"/>
              </a:spcBef>
              <a:buClr>
                <a:srgbClr val="99CC00"/>
              </a:buClr>
              <a:buSzPct val="63888"/>
              <a:buFont typeface="Wingdings"/>
              <a:buChar char=""/>
              <a:tabLst>
                <a:tab pos="1155700" algn="l"/>
              </a:tabLst>
            </a:pPr>
            <a:r>
              <a:rPr sz="1800" dirty="0">
                <a:latin typeface="Verdana"/>
                <a:cs typeface="Verdana"/>
              </a:rPr>
              <a:t>Asocieri, construire </a:t>
            </a:r>
            <a:r>
              <a:rPr sz="1800" spc="-5" dirty="0">
                <a:latin typeface="Verdana"/>
                <a:cs typeface="Verdana"/>
              </a:rPr>
              <a:t>de </a:t>
            </a:r>
            <a:r>
              <a:rPr sz="1800" dirty="0">
                <a:latin typeface="Verdana"/>
                <a:cs typeface="Verdana"/>
              </a:rPr>
              <a:t>modele analitice, </a:t>
            </a:r>
            <a:r>
              <a:rPr sz="1800" spc="-5" dirty="0">
                <a:latin typeface="Verdana"/>
                <a:cs typeface="Verdana"/>
              </a:rPr>
              <a:t>realizare </a:t>
            </a:r>
            <a:r>
              <a:rPr sz="1800" spc="-10" dirty="0">
                <a:latin typeface="Verdana"/>
                <a:cs typeface="Verdana"/>
              </a:rPr>
              <a:t>de  </a:t>
            </a:r>
            <a:r>
              <a:rPr sz="1800" dirty="0">
                <a:latin typeface="Verdana"/>
                <a:cs typeface="Verdana"/>
              </a:rPr>
              <a:t>clasificari </a:t>
            </a:r>
            <a:r>
              <a:rPr sz="1800" spc="-5" dirty="0">
                <a:latin typeface="Verdana"/>
                <a:cs typeface="Verdana"/>
              </a:rPr>
              <a:t>si predictii, si prezentarea rezultatelor </a:t>
            </a:r>
            <a:r>
              <a:rPr sz="1800" dirty="0">
                <a:latin typeface="Verdana"/>
                <a:cs typeface="Verdana"/>
              </a:rPr>
              <a:t>cu  </a:t>
            </a:r>
            <a:r>
              <a:rPr sz="1800" spc="-5" dirty="0">
                <a:latin typeface="Verdana"/>
                <a:cs typeface="Verdana"/>
              </a:rPr>
              <a:t>instrumente de</a:t>
            </a:r>
            <a:r>
              <a:rPr sz="1800" spc="25" dirty="0">
                <a:latin typeface="Verdana"/>
                <a:cs typeface="Verdana"/>
              </a:rPr>
              <a:t> </a:t>
            </a:r>
            <a:r>
              <a:rPr sz="1800" spc="-5" dirty="0">
                <a:latin typeface="Verdana"/>
                <a:cs typeface="Verdana"/>
              </a:rPr>
              <a:t>vizualizare</a:t>
            </a:r>
            <a:endParaRPr sz="1800">
              <a:latin typeface="Verdana"/>
              <a:cs typeface="Verdana"/>
            </a:endParaRPr>
          </a:p>
        </p:txBody>
      </p:sp>
      <p:sp>
        <p:nvSpPr>
          <p:cNvPr id="5" name="object 5"/>
          <p:cNvSpPr txBox="1"/>
          <p:nvPr/>
        </p:nvSpPr>
        <p:spPr>
          <a:xfrm>
            <a:off x="1679829" y="6126276"/>
            <a:ext cx="4511675" cy="299720"/>
          </a:xfrm>
          <a:prstGeom prst="rect">
            <a:avLst/>
          </a:prstGeom>
        </p:spPr>
        <p:txBody>
          <a:bodyPr vert="horz" wrap="square" lIns="0" tIns="12700" rIns="0" bIns="0" rtlCol="0">
            <a:spAutoFit/>
          </a:bodyPr>
          <a:lstStyle/>
          <a:p>
            <a:pPr marL="241300" indent="-228600">
              <a:lnSpc>
                <a:spcPct val="100000"/>
              </a:lnSpc>
              <a:spcBef>
                <a:spcPts val="100"/>
              </a:spcBef>
              <a:buClr>
                <a:srgbClr val="99CC00"/>
              </a:buClr>
              <a:buSzPct val="63888"/>
              <a:buFont typeface="Wingdings"/>
              <a:buChar char=""/>
              <a:tabLst>
                <a:tab pos="241300" algn="l"/>
              </a:tabLst>
            </a:pPr>
            <a:r>
              <a:rPr sz="1800" spc="-5" dirty="0">
                <a:latin typeface="Verdana"/>
                <a:cs typeface="Verdana"/>
              </a:rPr>
              <a:t>OLAM </a:t>
            </a:r>
            <a:r>
              <a:rPr sz="1800" dirty="0">
                <a:latin typeface="Verdana"/>
                <a:cs typeface="Verdana"/>
              </a:rPr>
              <a:t>–Online Analitycal Data</a:t>
            </a:r>
            <a:r>
              <a:rPr sz="1800" spc="-110" dirty="0">
                <a:latin typeface="Verdana"/>
                <a:cs typeface="Verdana"/>
              </a:rPr>
              <a:t> </a:t>
            </a:r>
            <a:r>
              <a:rPr sz="1800" dirty="0">
                <a:latin typeface="Verdana"/>
                <a:cs typeface="Verdana"/>
              </a:rPr>
              <a:t>Mining</a:t>
            </a:r>
            <a:endParaRPr sz="1800">
              <a:latin typeface="Verdana"/>
              <a:cs typeface="Verdan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52400"/>
            <a:ext cx="4188460" cy="696595"/>
          </a:xfrm>
          <a:prstGeom prst="rect">
            <a:avLst/>
          </a:prstGeom>
        </p:spPr>
        <p:txBody>
          <a:bodyPr vert="horz" wrap="square" lIns="0" tIns="13335" rIns="0" bIns="0" rtlCol="0">
            <a:spAutoFit/>
          </a:bodyPr>
          <a:lstStyle/>
          <a:p>
            <a:pPr marL="12700">
              <a:lnSpc>
                <a:spcPct val="100000"/>
              </a:lnSpc>
              <a:spcBef>
                <a:spcPts val="105"/>
              </a:spcBef>
            </a:pPr>
            <a:r>
              <a:rPr sz="4400" b="1" spc="-165" dirty="0">
                <a:solidFill>
                  <a:srgbClr val="FF0000"/>
                </a:solidFill>
              </a:rPr>
              <a:t>Ce </a:t>
            </a:r>
            <a:r>
              <a:rPr sz="4400" b="1" spc="-280" dirty="0">
                <a:solidFill>
                  <a:srgbClr val="FF0000"/>
                </a:solidFill>
              </a:rPr>
              <a:t>este</a:t>
            </a:r>
            <a:r>
              <a:rPr sz="4400" b="1" spc="170" dirty="0">
                <a:solidFill>
                  <a:srgbClr val="FF0000"/>
                </a:solidFill>
              </a:rPr>
              <a:t> </a:t>
            </a:r>
            <a:r>
              <a:rPr sz="4400" b="1" spc="-40" dirty="0">
                <a:solidFill>
                  <a:srgbClr val="FF0000"/>
                </a:solidFill>
              </a:rPr>
              <a:t>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30</a:t>
            </a:fld>
            <a:endParaRPr spc="-5" dirty="0"/>
          </a:p>
        </p:txBody>
      </p:sp>
      <p:sp>
        <p:nvSpPr>
          <p:cNvPr id="3" name="object 3"/>
          <p:cNvSpPr txBox="1"/>
          <p:nvPr/>
        </p:nvSpPr>
        <p:spPr>
          <a:xfrm>
            <a:off x="535940" y="1558493"/>
            <a:ext cx="8379460" cy="4672330"/>
          </a:xfrm>
          <a:prstGeom prst="rect">
            <a:avLst/>
          </a:prstGeom>
        </p:spPr>
        <p:txBody>
          <a:bodyPr vert="horz" wrap="square" lIns="0" tIns="85725" rIns="0" bIns="0" rtlCol="0">
            <a:spAutoFit/>
          </a:bodyPr>
          <a:lstStyle/>
          <a:p>
            <a:pPr marL="355600" marR="785495" indent="-343535">
              <a:lnSpc>
                <a:spcPct val="80000"/>
              </a:lnSpc>
              <a:spcBef>
                <a:spcPts val="675"/>
              </a:spcBef>
              <a:buClr>
                <a:srgbClr val="666600"/>
              </a:buClr>
              <a:buSzPct val="75000"/>
              <a:buFont typeface="Wingdings"/>
              <a:buChar char=""/>
              <a:tabLst>
                <a:tab pos="355600" algn="l"/>
                <a:tab pos="356235" algn="l"/>
              </a:tabLst>
            </a:pPr>
            <a:r>
              <a:rPr sz="2400" dirty="0">
                <a:latin typeface="Verdana"/>
                <a:cs typeface="Verdana"/>
              </a:rPr>
              <a:t>Dc </a:t>
            </a:r>
            <a:r>
              <a:rPr sz="2400" spc="-10" dirty="0">
                <a:latin typeface="Verdana"/>
                <a:cs typeface="Verdana"/>
              </a:rPr>
              <a:t>instrumentele </a:t>
            </a:r>
            <a:r>
              <a:rPr sz="2400" spc="-5" dirty="0">
                <a:latin typeface="Verdana"/>
                <a:cs typeface="Verdana"/>
              </a:rPr>
              <a:t>de interfata </a:t>
            </a:r>
            <a:r>
              <a:rPr sz="2400" dirty="0">
                <a:latin typeface="Verdana"/>
                <a:cs typeface="Verdana"/>
              </a:rPr>
              <a:t>si structura BD  suporta </a:t>
            </a:r>
            <a:r>
              <a:rPr sz="2400" u="heavy" spc="-5" dirty="0">
                <a:uFill>
                  <a:solidFill>
                    <a:srgbClr val="000000"/>
                  </a:solidFill>
                </a:uFill>
                <a:latin typeface="Verdana"/>
                <a:cs typeface="Verdana"/>
              </a:rPr>
              <a:t>analiza multidimesionala</a:t>
            </a:r>
            <a:r>
              <a:rPr sz="2400" spc="-5" dirty="0">
                <a:latin typeface="Verdana"/>
                <a:cs typeface="Verdana"/>
              </a:rPr>
              <a:t>, </a:t>
            </a:r>
            <a:r>
              <a:rPr sz="2400" u="heavy" spc="-5" dirty="0">
                <a:uFill>
                  <a:solidFill>
                    <a:srgbClr val="000000"/>
                  </a:solidFill>
                </a:uFill>
                <a:latin typeface="Verdana"/>
                <a:cs typeface="Verdana"/>
              </a:rPr>
              <a:t>acces  </a:t>
            </a:r>
            <a:r>
              <a:rPr sz="2400" u="heavy" spc="-10" dirty="0">
                <a:uFill>
                  <a:solidFill>
                    <a:srgbClr val="000000"/>
                  </a:solidFill>
                </a:uFill>
                <a:latin typeface="Verdana"/>
                <a:cs typeface="Verdana"/>
              </a:rPr>
              <a:t>instantaneu</a:t>
            </a:r>
            <a:r>
              <a:rPr sz="2400" spc="-10" dirty="0">
                <a:latin typeface="Verdana"/>
                <a:cs typeface="Verdana"/>
              </a:rPr>
              <a:t> </a:t>
            </a:r>
            <a:r>
              <a:rPr sz="2400" dirty="0">
                <a:latin typeface="Verdana"/>
                <a:cs typeface="Verdana"/>
              </a:rPr>
              <a:t>si </a:t>
            </a:r>
            <a:r>
              <a:rPr sz="2400" u="heavy" spc="-10" dirty="0">
                <a:uFill>
                  <a:solidFill>
                    <a:srgbClr val="000000"/>
                  </a:solidFill>
                </a:uFill>
                <a:latin typeface="Verdana"/>
                <a:cs typeface="Verdana"/>
              </a:rPr>
              <a:t>manipulare </a:t>
            </a:r>
            <a:r>
              <a:rPr sz="2400" u="heavy" spc="-5" dirty="0">
                <a:uFill>
                  <a:solidFill>
                    <a:srgbClr val="000000"/>
                  </a:solidFill>
                </a:uFill>
                <a:latin typeface="Verdana"/>
                <a:cs typeface="Verdana"/>
              </a:rPr>
              <a:t>usoara</a:t>
            </a:r>
            <a:r>
              <a:rPr sz="2400" spc="-5" dirty="0">
                <a:latin typeface="Verdana"/>
                <a:cs typeface="Verdana"/>
              </a:rPr>
              <a:t> </a:t>
            </a:r>
            <a:r>
              <a:rPr sz="2400" dirty="0">
                <a:latin typeface="Verdana"/>
                <a:cs typeface="Verdana"/>
              </a:rPr>
              <a:t>=&gt; </a:t>
            </a:r>
            <a:r>
              <a:rPr sz="2400" b="1" i="1" spc="-5" dirty="0">
                <a:solidFill>
                  <a:srgbClr val="0000FF"/>
                </a:solidFill>
                <a:latin typeface="Verdana"/>
                <a:cs typeface="Verdana"/>
              </a:rPr>
              <a:t>online  analytical processing</a:t>
            </a:r>
            <a:endParaRPr sz="2400" i="1" dirty="0">
              <a:solidFill>
                <a:srgbClr val="0000FF"/>
              </a:solidFill>
              <a:latin typeface="Verdana"/>
              <a:cs typeface="Verdana"/>
            </a:endParaRPr>
          </a:p>
          <a:p>
            <a:pPr marL="355600" marR="112395" indent="-343535">
              <a:lnSpc>
                <a:spcPct val="80000"/>
              </a:lnSpc>
              <a:spcBef>
                <a:spcPts val="580"/>
              </a:spcBef>
              <a:buClr>
                <a:srgbClr val="666600"/>
              </a:buClr>
              <a:buSzPct val="75000"/>
              <a:buFont typeface="Wingdings"/>
              <a:buChar char=""/>
              <a:tabLst>
                <a:tab pos="355600" algn="l"/>
                <a:tab pos="356235" algn="l"/>
              </a:tabLst>
            </a:pPr>
            <a:r>
              <a:rPr sz="2400" b="1" spc="-5" dirty="0">
                <a:latin typeface="Verdana"/>
                <a:cs typeface="Verdana"/>
              </a:rPr>
              <a:t>Codd</a:t>
            </a:r>
            <a:r>
              <a:rPr sz="2400" spc="-5" dirty="0">
                <a:latin typeface="Verdana"/>
                <a:cs typeface="Verdana"/>
              </a:rPr>
              <a:t>, </a:t>
            </a:r>
            <a:r>
              <a:rPr sz="2400" spc="-10" dirty="0">
                <a:latin typeface="Verdana"/>
                <a:cs typeface="Verdana"/>
              </a:rPr>
              <a:t>parintele </a:t>
            </a:r>
            <a:r>
              <a:rPr sz="2400" spc="-5" dirty="0">
                <a:latin typeface="Verdana"/>
                <a:cs typeface="Verdana"/>
              </a:rPr>
              <a:t>acestui termen </a:t>
            </a:r>
            <a:r>
              <a:rPr sz="2400" dirty="0">
                <a:latin typeface="Verdana"/>
                <a:cs typeface="Verdana"/>
              </a:rPr>
              <a:t>a </a:t>
            </a:r>
            <a:r>
              <a:rPr sz="2400" spc="-5" dirty="0">
                <a:latin typeface="Verdana"/>
                <a:cs typeface="Verdana"/>
              </a:rPr>
              <a:t>evidentiat  diferentele OLTP-OLAP- 1993 </a:t>
            </a:r>
            <a:r>
              <a:rPr sz="2400" dirty="0">
                <a:latin typeface="Verdana"/>
                <a:cs typeface="Verdana"/>
              </a:rPr>
              <a:t>- </a:t>
            </a:r>
            <a:r>
              <a:rPr sz="2400" b="1" spc="-5" dirty="0">
                <a:latin typeface="Verdana"/>
                <a:cs typeface="Verdana"/>
              </a:rPr>
              <a:t>criterii generale  </a:t>
            </a:r>
            <a:r>
              <a:rPr sz="2400" spc="-5" dirty="0">
                <a:latin typeface="Verdana"/>
                <a:cs typeface="Verdana"/>
              </a:rPr>
              <a:t>pentru </a:t>
            </a:r>
            <a:r>
              <a:rPr sz="2400" dirty="0">
                <a:latin typeface="Verdana"/>
                <a:cs typeface="Verdana"/>
              </a:rPr>
              <a:t>BD</a:t>
            </a:r>
            <a:r>
              <a:rPr sz="2400" spc="25" dirty="0">
                <a:latin typeface="Verdana"/>
                <a:cs typeface="Verdana"/>
              </a:rPr>
              <a:t> </a:t>
            </a:r>
            <a:r>
              <a:rPr sz="2400" spc="-5" dirty="0">
                <a:latin typeface="Verdana"/>
                <a:cs typeface="Verdana"/>
              </a:rPr>
              <a:t>OLAP.</a:t>
            </a:r>
            <a:endParaRPr sz="2400" dirty="0">
              <a:latin typeface="Verdana"/>
              <a:cs typeface="Verdana"/>
            </a:endParaRPr>
          </a:p>
          <a:p>
            <a:pPr marL="355600" indent="-343535">
              <a:lnSpc>
                <a:spcPct val="100000"/>
              </a:lnSpc>
              <a:buClr>
                <a:srgbClr val="666600"/>
              </a:buClr>
              <a:buSzPct val="75000"/>
              <a:buFont typeface="Wingdings"/>
              <a:buChar char=""/>
              <a:tabLst>
                <a:tab pos="355600" algn="l"/>
                <a:tab pos="356235" algn="l"/>
              </a:tabLst>
            </a:pPr>
            <a:r>
              <a:rPr sz="2400" b="1" i="1" spc="-5" dirty="0">
                <a:solidFill>
                  <a:srgbClr val="0000FF"/>
                </a:solidFill>
                <a:latin typeface="Verdana"/>
                <a:cs typeface="Verdana"/>
              </a:rPr>
              <a:t>ANALIZA</a:t>
            </a:r>
            <a:r>
              <a:rPr sz="2400" b="1" i="1" spc="10" dirty="0">
                <a:solidFill>
                  <a:srgbClr val="0000FF"/>
                </a:solidFill>
                <a:latin typeface="Verdana"/>
                <a:cs typeface="Verdana"/>
              </a:rPr>
              <a:t> </a:t>
            </a:r>
            <a:r>
              <a:rPr sz="2400" b="1" i="1" spc="-5" dirty="0">
                <a:solidFill>
                  <a:srgbClr val="0000FF"/>
                </a:solidFill>
                <a:latin typeface="Verdana"/>
                <a:cs typeface="Verdana"/>
              </a:rPr>
              <a:t>MULTIDIMENSIONALA</a:t>
            </a:r>
            <a:endParaRPr sz="2400" i="1" dirty="0">
              <a:solidFill>
                <a:srgbClr val="0000FF"/>
              </a:solidFill>
              <a:latin typeface="Verdana"/>
              <a:cs typeface="Verdana"/>
            </a:endParaRPr>
          </a:p>
          <a:p>
            <a:pPr marL="1155700" lvl="1" indent="-229235">
              <a:lnSpc>
                <a:spcPts val="1945"/>
              </a:lnSpc>
              <a:buClr>
                <a:srgbClr val="99CC00"/>
              </a:buClr>
              <a:buSzPct val="63888"/>
              <a:buFont typeface="Wingdings"/>
              <a:buChar char=""/>
              <a:tabLst>
                <a:tab pos="1156335" algn="l"/>
              </a:tabLst>
            </a:pPr>
            <a:r>
              <a:rPr sz="1800" dirty="0">
                <a:latin typeface="Verdana"/>
                <a:cs typeface="Verdana"/>
              </a:rPr>
              <a:t>Aplicarea </a:t>
            </a:r>
            <a:r>
              <a:rPr sz="1800" spc="-5" dirty="0">
                <a:latin typeface="Verdana"/>
                <a:cs typeface="Verdana"/>
              </a:rPr>
              <a:t>de </a:t>
            </a:r>
            <a:r>
              <a:rPr sz="1800" b="1" spc="-5" dirty="0">
                <a:latin typeface="Verdana"/>
                <a:cs typeface="Verdana"/>
              </a:rPr>
              <a:t>formule şi modele </a:t>
            </a:r>
            <a:r>
              <a:rPr sz="1800" spc="-5" dirty="0">
                <a:latin typeface="Verdana"/>
                <a:cs typeface="Verdana"/>
              </a:rPr>
              <a:t>asupra </a:t>
            </a:r>
            <a:r>
              <a:rPr sz="1800" dirty="0">
                <a:latin typeface="Verdana"/>
                <a:cs typeface="Verdana"/>
              </a:rPr>
              <a:t>dimensiunilor</a:t>
            </a:r>
            <a:r>
              <a:rPr sz="1800" spc="-35" dirty="0">
                <a:latin typeface="Verdana"/>
                <a:cs typeface="Verdana"/>
              </a:rPr>
              <a:t> </a:t>
            </a:r>
            <a:r>
              <a:rPr sz="1800" spc="-5" dirty="0">
                <a:latin typeface="Verdana"/>
                <a:cs typeface="Verdana"/>
              </a:rPr>
              <a:t>şi</a:t>
            </a:r>
            <a:endParaRPr sz="1800" dirty="0">
              <a:latin typeface="Verdana"/>
              <a:cs typeface="Verdana"/>
            </a:endParaRPr>
          </a:p>
          <a:p>
            <a:pPr marL="1155700">
              <a:lnSpc>
                <a:spcPts val="1945"/>
              </a:lnSpc>
            </a:pPr>
            <a:r>
              <a:rPr sz="1800" dirty="0">
                <a:latin typeface="Verdana"/>
                <a:cs typeface="Verdana"/>
              </a:rPr>
              <a:t>ierarhiilor;</a:t>
            </a:r>
          </a:p>
          <a:p>
            <a:pPr marL="1155700" lvl="1" indent="-229235">
              <a:lnSpc>
                <a:spcPts val="1945"/>
              </a:lnSpc>
              <a:buClr>
                <a:srgbClr val="99CC00"/>
              </a:buClr>
              <a:buSzPct val="63888"/>
              <a:buFont typeface="Wingdings"/>
              <a:buChar char=""/>
              <a:tabLst>
                <a:tab pos="1156335" algn="l"/>
              </a:tabLst>
            </a:pPr>
            <a:r>
              <a:rPr sz="1800" spc="-5" dirty="0">
                <a:latin typeface="Verdana"/>
                <a:cs typeface="Verdana"/>
              </a:rPr>
              <a:t>Vizualizarea datelor prin </a:t>
            </a:r>
            <a:r>
              <a:rPr sz="1800" b="1" spc="-5" dirty="0">
                <a:latin typeface="Verdana"/>
                <a:cs typeface="Verdana"/>
              </a:rPr>
              <a:t>mai multe filtre sau</a:t>
            </a:r>
            <a:r>
              <a:rPr sz="1800" b="1" spc="20" dirty="0">
                <a:latin typeface="Verdana"/>
                <a:cs typeface="Verdana"/>
              </a:rPr>
              <a:t> </a:t>
            </a:r>
            <a:r>
              <a:rPr sz="1800" b="1" spc="-5" dirty="0">
                <a:latin typeface="Verdana"/>
                <a:cs typeface="Verdana"/>
              </a:rPr>
              <a:t>dimensiuni</a:t>
            </a:r>
            <a:endParaRPr sz="1800" dirty="0">
              <a:latin typeface="Verdana"/>
              <a:cs typeface="Verdana"/>
            </a:endParaRPr>
          </a:p>
          <a:p>
            <a:pPr marL="1155700">
              <a:lnSpc>
                <a:spcPts val="1945"/>
              </a:lnSpc>
            </a:pPr>
            <a:r>
              <a:rPr sz="1800" dirty="0">
                <a:latin typeface="Verdana"/>
                <a:cs typeface="Verdana"/>
              </a:rPr>
              <a:t>in acelasi</a:t>
            </a:r>
            <a:r>
              <a:rPr sz="1800" spc="-5" dirty="0">
                <a:latin typeface="Verdana"/>
                <a:cs typeface="Verdana"/>
              </a:rPr>
              <a:t> </a:t>
            </a:r>
            <a:r>
              <a:rPr sz="1800" dirty="0">
                <a:latin typeface="Verdana"/>
                <a:cs typeface="Verdana"/>
              </a:rPr>
              <a:t>timp</a:t>
            </a:r>
          </a:p>
          <a:p>
            <a:pPr marL="1155700" lvl="1" indent="-229235">
              <a:lnSpc>
                <a:spcPct val="100000"/>
              </a:lnSpc>
              <a:buClr>
                <a:srgbClr val="99CC00"/>
              </a:buClr>
              <a:buSzPct val="63888"/>
              <a:buFont typeface="Wingdings"/>
              <a:buChar char=""/>
              <a:tabLst>
                <a:tab pos="1156335" algn="l"/>
              </a:tabLst>
            </a:pPr>
            <a:r>
              <a:rPr sz="1800" b="1" spc="-5" dirty="0">
                <a:latin typeface="Verdana"/>
                <a:cs typeface="Verdana"/>
              </a:rPr>
              <a:t>Analiza de trend </a:t>
            </a:r>
            <a:r>
              <a:rPr sz="1800" spc="-5" dirty="0">
                <a:latin typeface="Verdana"/>
                <a:cs typeface="Verdana"/>
              </a:rPr>
              <a:t>pe perioade diferite de</a:t>
            </a:r>
            <a:r>
              <a:rPr sz="1800" spc="105" dirty="0">
                <a:latin typeface="Verdana"/>
                <a:cs typeface="Verdana"/>
              </a:rPr>
              <a:t> </a:t>
            </a:r>
            <a:r>
              <a:rPr sz="1800" dirty="0">
                <a:latin typeface="Verdana"/>
                <a:cs typeface="Verdana"/>
              </a:rPr>
              <a:t>timp;</a:t>
            </a:r>
          </a:p>
          <a:p>
            <a:pPr marL="1155700" lvl="1" indent="-229235">
              <a:lnSpc>
                <a:spcPct val="100000"/>
              </a:lnSpc>
              <a:buClr>
                <a:srgbClr val="99CC00"/>
              </a:buClr>
              <a:buSzPct val="63888"/>
              <a:buFont typeface="Wingdings"/>
              <a:buChar char=""/>
              <a:tabLst>
                <a:tab pos="1156335" algn="l"/>
              </a:tabLst>
            </a:pPr>
            <a:r>
              <a:rPr sz="1800" dirty="0">
                <a:latin typeface="Verdana"/>
                <a:cs typeface="Verdana"/>
              </a:rPr>
              <a:t>Analiza în </a:t>
            </a:r>
            <a:r>
              <a:rPr sz="1800" spc="-5" dirty="0">
                <a:latin typeface="Verdana"/>
                <a:cs typeface="Verdana"/>
              </a:rPr>
              <a:t>adancime</a:t>
            </a:r>
            <a:r>
              <a:rPr sz="1800" spc="-45" dirty="0">
                <a:latin typeface="Verdana"/>
                <a:cs typeface="Verdana"/>
              </a:rPr>
              <a:t> </a:t>
            </a:r>
            <a:r>
              <a:rPr sz="1800" spc="-5" dirty="0">
                <a:latin typeface="Verdana"/>
                <a:cs typeface="Verdana"/>
              </a:rPr>
              <a:t>(</a:t>
            </a:r>
            <a:r>
              <a:rPr sz="1800" b="1" spc="-5" dirty="0">
                <a:latin typeface="Verdana"/>
                <a:cs typeface="Verdana"/>
              </a:rPr>
              <a:t>drill-down</a:t>
            </a:r>
            <a:r>
              <a:rPr sz="1800" spc="-5" dirty="0">
                <a:latin typeface="Verdana"/>
                <a:cs typeface="Verdana"/>
              </a:rPr>
              <a:t>);</a:t>
            </a:r>
            <a:endParaRPr sz="1800" dirty="0">
              <a:latin typeface="Verdana"/>
              <a:cs typeface="Verdana"/>
            </a:endParaRPr>
          </a:p>
          <a:p>
            <a:pPr marL="1155700" lvl="1" indent="-229235">
              <a:lnSpc>
                <a:spcPct val="100000"/>
              </a:lnSpc>
              <a:buClr>
                <a:srgbClr val="99CC00"/>
              </a:buClr>
              <a:buSzPct val="63888"/>
              <a:buFont typeface="Wingdings"/>
              <a:buChar char=""/>
              <a:tabLst>
                <a:tab pos="1156335" algn="l"/>
              </a:tabLst>
            </a:pPr>
            <a:r>
              <a:rPr sz="1800" b="1" spc="-5" dirty="0">
                <a:latin typeface="Verdana"/>
                <a:cs typeface="Verdana"/>
              </a:rPr>
              <a:t>Extragerea </a:t>
            </a:r>
            <a:r>
              <a:rPr sz="1800" b="1" dirty="0">
                <a:latin typeface="Verdana"/>
                <a:cs typeface="Verdana"/>
              </a:rPr>
              <a:t>unui </a:t>
            </a:r>
            <a:r>
              <a:rPr sz="1800" b="1" spc="-5" dirty="0">
                <a:latin typeface="Verdana"/>
                <a:cs typeface="Verdana"/>
              </a:rPr>
              <a:t>subset </a:t>
            </a:r>
            <a:r>
              <a:rPr sz="1800" spc="-5" dirty="0">
                <a:latin typeface="Verdana"/>
                <a:cs typeface="Verdana"/>
              </a:rPr>
              <a:t>de date pentru</a:t>
            </a:r>
            <a:r>
              <a:rPr sz="1800" spc="130" dirty="0">
                <a:latin typeface="Verdana"/>
                <a:cs typeface="Verdana"/>
              </a:rPr>
              <a:t> </a:t>
            </a:r>
            <a:r>
              <a:rPr sz="1800" spc="-5" dirty="0">
                <a:latin typeface="Verdana"/>
                <a:cs typeface="Verdana"/>
              </a:rPr>
              <a:t>vizualizare(slice);</a:t>
            </a:r>
            <a:endParaRPr sz="1800" dirty="0">
              <a:latin typeface="Verdana"/>
              <a:cs typeface="Verdana"/>
            </a:endParaRPr>
          </a:p>
          <a:p>
            <a:pPr marL="1155700" lvl="1" indent="-229235">
              <a:lnSpc>
                <a:spcPct val="100000"/>
              </a:lnSpc>
              <a:buClr>
                <a:srgbClr val="99CC00"/>
              </a:buClr>
              <a:buSzPct val="63888"/>
              <a:buFont typeface="Wingdings"/>
              <a:buChar char=""/>
              <a:tabLst>
                <a:tab pos="1156335" algn="l"/>
              </a:tabLst>
            </a:pPr>
            <a:r>
              <a:rPr sz="1800" b="1" spc="-5" dirty="0">
                <a:latin typeface="Verdana"/>
                <a:cs typeface="Verdana"/>
              </a:rPr>
              <a:t>Rotaţii </a:t>
            </a:r>
            <a:r>
              <a:rPr sz="1800" spc="5" dirty="0">
                <a:latin typeface="Verdana"/>
                <a:cs typeface="Verdana"/>
              </a:rPr>
              <a:t>în </a:t>
            </a:r>
            <a:r>
              <a:rPr sz="1800" spc="-5" dirty="0">
                <a:latin typeface="Verdana"/>
                <a:cs typeface="Verdana"/>
              </a:rPr>
              <a:t>cadrul</a:t>
            </a:r>
            <a:r>
              <a:rPr sz="1800" spc="50" dirty="0">
                <a:latin typeface="Verdana"/>
                <a:cs typeface="Verdana"/>
              </a:rPr>
              <a:t> </a:t>
            </a:r>
            <a:r>
              <a:rPr sz="1800" dirty="0">
                <a:latin typeface="Verdana"/>
                <a:cs typeface="Verdana"/>
              </a:rPr>
              <a:t>dimensiunilor;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4798060" cy="690574"/>
          </a:xfrm>
          <a:prstGeom prst="rect">
            <a:avLst/>
          </a:prstGeom>
        </p:spPr>
        <p:txBody>
          <a:bodyPr vert="horz" wrap="square" lIns="0" tIns="13335" rIns="0" bIns="0" rtlCol="0">
            <a:spAutoFit/>
          </a:bodyPr>
          <a:lstStyle/>
          <a:p>
            <a:pPr marL="12700">
              <a:lnSpc>
                <a:spcPct val="100000"/>
              </a:lnSpc>
              <a:spcBef>
                <a:spcPts val="105"/>
              </a:spcBef>
            </a:pPr>
            <a:r>
              <a:rPr sz="4400" b="1" spc="-40" dirty="0">
                <a:solidFill>
                  <a:srgbClr val="FF0000"/>
                </a:solidFill>
              </a:rPr>
              <a:t>OLAP </a:t>
            </a:r>
            <a:r>
              <a:rPr sz="4400" b="1" spc="-290" dirty="0">
                <a:solidFill>
                  <a:srgbClr val="FF0000"/>
                </a:solidFill>
              </a:rPr>
              <a:t>si</a:t>
            </a:r>
            <a:r>
              <a:rPr sz="4400" b="1" spc="35" dirty="0">
                <a:solidFill>
                  <a:srgbClr val="FF0000"/>
                </a:solidFill>
              </a:rPr>
              <a:t> </a:t>
            </a:r>
            <a:r>
              <a:rPr sz="4400" b="1" spc="-150" dirty="0">
                <a:solidFill>
                  <a:srgbClr val="FF0000"/>
                </a:solidFill>
              </a:rPr>
              <a:t>DW</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31</a:t>
            </a:fld>
            <a:endParaRPr spc="-5" dirty="0"/>
          </a:p>
        </p:txBody>
      </p:sp>
      <p:sp>
        <p:nvSpPr>
          <p:cNvPr id="3" name="object 3"/>
          <p:cNvSpPr txBox="1"/>
          <p:nvPr/>
        </p:nvSpPr>
        <p:spPr>
          <a:xfrm>
            <a:off x="535940" y="1632330"/>
            <a:ext cx="8014970" cy="4069704"/>
          </a:xfrm>
          <a:prstGeom prst="rect">
            <a:avLst/>
          </a:prstGeom>
        </p:spPr>
        <p:txBody>
          <a:bodyPr vert="horz" wrap="square" lIns="0" tIns="12065" rIns="0" bIns="0" rtlCol="0">
            <a:spAutoFit/>
          </a:bodyPr>
          <a:lstStyle/>
          <a:p>
            <a:pPr marL="355600" marR="74930" indent="-343535">
              <a:lnSpc>
                <a:spcPct val="100000"/>
              </a:lnSpc>
              <a:spcBef>
                <a:spcPts val="95"/>
              </a:spcBef>
              <a:buClr>
                <a:srgbClr val="666600"/>
              </a:buClr>
              <a:buSzPct val="75000"/>
              <a:buFont typeface="Wingdings"/>
              <a:buChar char=""/>
              <a:tabLst>
                <a:tab pos="356235" algn="l"/>
              </a:tabLst>
            </a:pPr>
            <a:r>
              <a:rPr sz="2800" spc="-5" dirty="0">
                <a:latin typeface="Verdana"/>
                <a:cs typeface="Verdana"/>
              </a:rPr>
              <a:t>Sistemele </a:t>
            </a:r>
            <a:r>
              <a:rPr sz="2800" spc="-10" dirty="0">
                <a:latin typeface="Verdana"/>
                <a:cs typeface="Verdana"/>
              </a:rPr>
              <a:t>OLAP </a:t>
            </a:r>
            <a:r>
              <a:rPr sz="2800" spc="-5" dirty="0">
                <a:latin typeface="Verdana"/>
                <a:cs typeface="Verdana"/>
              </a:rPr>
              <a:t>şi DW - sisteme </a:t>
            </a:r>
            <a:r>
              <a:rPr sz="2800" spc="-10" dirty="0">
                <a:latin typeface="Verdana"/>
                <a:cs typeface="Verdana"/>
              </a:rPr>
              <a:t>suport de  decizie orientate </a:t>
            </a:r>
            <a:r>
              <a:rPr sz="2800" spc="-5" dirty="0">
                <a:latin typeface="Verdana"/>
                <a:cs typeface="Verdana"/>
              </a:rPr>
              <a:t>pe </a:t>
            </a:r>
            <a:r>
              <a:rPr sz="2800" spc="-10" dirty="0">
                <a:latin typeface="Verdana"/>
                <a:cs typeface="Verdana"/>
              </a:rPr>
              <a:t>date </a:t>
            </a:r>
            <a:r>
              <a:rPr sz="2800" spc="-5" dirty="0">
                <a:latin typeface="Verdana"/>
                <a:cs typeface="Verdana"/>
              </a:rPr>
              <a:t>şi sunt</a:t>
            </a:r>
            <a:r>
              <a:rPr sz="2800" spc="150" dirty="0">
                <a:latin typeface="Verdana"/>
                <a:cs typeface="Verdana"/>
              </a:rPr>
              <a:t> </a:t>
            </a:r>
            <a:r>
              <a:rPr sz="2800" spc="-10" dirty="0">
                <a:latin typeface="Verdana"/>
                <a:cs typeface="Verdana"/>
              </a:rPr>
              <a:t>similare.</a:t>
            </a:r>
            <a:endParaRPr sz="2800" dirty="0">
              <a:latin typeface="Verdana"/>
              <a:cs typeface="Verdana"/>
            </a:endParaRPr>
          </a:p>
          <a:p>
            <a:pPr marL="355600" marR="5080" indent="-343535">
              <a:lnSpc>
                <a:spcPct val="100000"/>
              </a:lnSpc>
              <a:spcBef>
                <a:spcPts val="670"/>
              </a:spcBef>
              <a:buClr>
                <a:srgbClr val="666600"/>
              </a:buClr>
              <a:buSzPct val="75000"/>
              <a:buFont typeface="Wingdings"/>
              <a:buChar char=""/>
              <a:tabLst>
                <a:tab pos="356235" algn="l"/>
              </a:tabLst>
            </a:pPr>
            <a:r>
              <a:rPr sz="2800" b="1" spc="-10" dirty="0">
                <a:latin typeface="Verdana"/>
                <a:cs typeface="Verdana"/>
              </a:rPr>
              <a:t>DW </a:t>
            </a:r>
            <a:r>
              <a:rPr sz="2800" spc="-10" dirty="0">
                <a:latin typeface="Verdana"/>
                <a:cs typeface="Verdana"/>
              </a:rPr>
              <a:t>pune </a:t>
            </a:r>
            <a:r>
              <a:rPr sz="2800" spc="-5" dirty="0">
                <a:latin typeface="Verdana"/>
                <a:cs typeface="Verdana"/>
              </a:rPr>
              <a:t>accentul pe </a:t>
            </a:r>
            <a:r>
              <a:rPr sz="2800" spc="-10" dirty="0">
                <a:latin typeface="Verdana"/>
                <a:cs typeface="Verdana"/>
              </a:rPr>
              <a:t>procesele ce asigură  consistenţa, corectitudinea </a:t>
            </a:r>
            <a:r>
              <a:rPr sz="2800" spc="-5" dirty="0">
                <a:latin typeface="Verdana"/>
                <a:cs typeface="Verdana"/>
              </a:rPr>
              <a:t>şi </a:t>
            </a:r>
            <a:r>
              <a:rPr sz="2800" spc="-10" dirty="0">
                <a:latin typeface="Verdana"/>
                <a:cs typeface="Verdana"/>
              </a:rPr>
              <a:t>valabilitatea  datelor la</a:t>
            </a:r>
            <a:r>
              <a:rPr sz="2800" spc="45" dirty="0">
                <a:latin typeface="Verdana"/>
                <a:cs typeface="Verdana"/>
              </a:rPr>
              <a:t> </a:t>
            </a:r>
            <a:r>
              <a:rPr sz="2800" spc="-10" dirty="0">
                <a:latin typeface="Verdana"/>
                <a:cs typeface="Verdana"/>
              </a:rPr>
              <a:t>utilizatori,</a:t>
            </a:r>
            <a:endParaRPr sz="2800" dirty="0">
              <a:latin typeface="Verdana"/>
              <a:cs typeface="Verdana"/>
            </a:endParaRPr>
          </a:p>
          <a:p>
            <a:pPr marL="355600" marR="1581785" indent="-343535">
              <a:lnSpc>
                <a:spcPct val="100000"/>
              </a:lnSpc>
              <a:spcBef>
                <a:spcPts val="675"/>
              </a:spcBef>
              <a:buClr>
                <a:srgbClr val="666600"/>
              </a:buClr>
              <a:buSzPct val="75000"/>
              <a:buFont typeface="Wingdings"/>
              <a:buChar char=""/>
              <a:tabLst>
                <a:tab pos="356235" algn="l"/>
              </a:tabLst>
            </a:pPr>
            <a:r>
              <a:rPr sz="2800" b="1" spc="-10" dirty="0">
                <a:latin typeface="Verdana"/>
                <a:cs typeface="Verdana"/>
              </a:rPr>
              <a:t>sistemele OLAP </a:t>
            </a:r>
            <a:r>
              <a:rPr sz="2800" spc="-5" dirty="0">
                <a:latin typeface="Verdana"/>
                <a:cs typeface="Verdana"/>
              </a:rPr>
              <a:t>pun accentul </a:t>
            </a:r>
            <a:r>
              <a:rPr sz="2800" spc="-10" dirty="0">
                <a:latin typeface="Verdana"/>
                <a:cs typeface="Verdana"/>
              </a:rPr>
              <a:t>pe </a:t>
            </a:r>
            <a:r>
              <a:rPr sz="2800" spc="-10" dirty="0">
                <a:solidFill>
                  <a:srgbClr val="666600"/>
                </a:solidFill>
                <a:latin typeface="Verdana"/>
                <a:cs typeface="Verdana"/>
              </a:rPr>
              <a:t> </a:t>
            </a:r>
            <a:r>
              <a:rPr sz="2800" b="1" i="1" spc="-10" dirty="0">
                <a:solidFill>
                  <a:srgbClr val="0000FF"/>
                </a:solidFill>
                <a:latin typeface="Verdana"/>
                <a:cs typeface="Verdana"/>
              </a:rPr>
              <a:t>cerinţele </a:t>
            </a:r>
            <a:r>
              <a:rPr sz="2800" b="1" i="1" spc="-5" dirty="0">
                <a:solidFill>
                  <a:srgbClr val="0000FF"/>
                </a:solidFill>
                <a:latin typeface="Verdana"/>
                <a:cs typeface="Verdana"/>
              </a:rPr>
              <a:t>analitice </a:t>
            </a:r>
            <a:r>
              <a:rPr sz="2800" spc="-5" dirty="0">
                <a:latin typeface="Verdana"/>
                <a:cs typeface="Verdana"/>
              </a:rPr>
              <a:t>şi </a:t>
            </a:r>
            <a:r>
              <a:rPr sz="2800" b="1" i="1" spc="-5" dirty="0">
                <a:solidFill>
                  <a:srgbClr val="0000FF"/>
                </a:solidFill>
                <a:latin typeface="Verdana"/>
                <a:cs typeface="Verdana"/>
              </a:rPr>
              <a:t>procesele </a:t>
            </a:r>
            <a:r>
              <a:rPr sz="2800" b="1" i="1" spc="-10" dirty="0">
                <a:solidFill>
                  <a:srgbClr val="0000FF"/>
                </a:solidFill>
                <a:latin typeface="Verdana"/>
                <a:cs typeface="Verdana"/>
              </a:rPr>
              <a:t>de  modelare </a:t>
            </a:r>
            <a:r>
              <a:rPr sz="2800" b="1" i="1" spc="-5" dirty="0">
                <a:solidFill>
                  <a:srgbClr val="0000FF"/>
                </a:solidFill>
                <a:latin typeface="Verdana"/>
                <a:cs typeface="Verdana"/>
              </a:rPr>
              <a:t>şi calcul</a:t>
            </a:r>
            <a:r>
              <a:rPr sz="2800" b="1" i="1" spc="65" dirty="0">
                <a:solidFill>
                  <a:srgbClr val="0000FF"/>
                </a:solidFill>
                <a:latin typeface="Verdana"/>
                <a:cs typeface="Verdana"/>
              </a:rPr>
              <a:t> </a:t>
            </a:r>
            <a:r>
              <a:rPr sz="2800" spc="-5" dirty="0">
                <a:latin typeface="Verdana"/>
                <a:cs typeface="Verdana"/>
              </a:rPr>
              <a:t>necesare.</a:t>
            </a:r>
            <a:endParaRPr sz="2800" dirty="0">
              <a:latin typeface="Verdana"/>
              <a:cs typeface="Verdan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457200"/>
            <a:ext cx="8839200" cy="690574"/>
          </a:xfrm>
          <a:prstGeom prst="rect">
            <a:avLst/>
          </a:prstGeom>
        </p:spPr>
        <p:txBody>
          <a:bodyPr vert="horz" wrap="square" lIns="0" tIns="13335" rIns="0" bIns="0" rtlCol="0">
            <a:spAutoFit/>
          </a:bodyPr>
          <a:lstStyle/>
          <a:p>
            <a:pPr marL="12700">
              <a:lnSpc>
                <a:spcPct val="100000"/>
              </a:lnSpc>
              <a:spcBef>
                <a:spcPts val="105"/>
              </a:spcBef>
            </a:pPr>
            <a:r>
              <a:rPr sz="4400" b="1" spc="-265" dirty="0">
                <a:solidFill>
                  <a:srgbClr val="FF0000"/>
                </a:solidFill>
              </a:rPr>
              <a:t>Cerinte functionale </a:t>
            </a:r>
            <a:r>
              <a:rPr sz="4400" b="1" spc="-40" dirty="0">
                <a:solidFill>
                  <a:srgbClr val="FF0000"/>
                </a:solidFill>
              </a:rPr>
              <a:t>OLAP </a:t>
            </a:r>
            <a:r>
              <a:rPr sz="4400" b="1" spc="-270" dirty="0">
                <a:solidFill>
                  <a:srgbClr val="FF0000"/>
                </a:solidFill>
              </a:rPr>
              <a:t>-</a:t>
            </a:r>
            <a:r>
              <a:rPr sz="4400" b="1" spc="-65" dirty="0">
                <a:solidFill>
                  <a:srgbClr val="FF0000"/>
                </a:solidFill>
              </a:rPr>
              <a:t> </a:t>
            </a:r>
            <a:r>
              <a:rPr sz="4400" b="1" spc="-210" dirty="0">
                <a:solidFill>
                  <a:srgbClr val="FF0000"/>
                </a:solidFill>
              </a:rPr>
              <a:t>Codd</a:t>
            </a:r>
            <a:endParaRPr sz="4400" b="1" dirty="0">
              <a:solidFill>
                <a:srgbClr val="FF0000"/>
              </a:solidFill>
            </a:endParaRPr>
          </a:p>
        </p:txBody>
      </p:sp>
      <p:sp>
        <p:nvSpPr>
          <p:cNvPr id="3" name="object 3"/>
          <p:cNvSpPr txBox="1"/>
          <p:nvPr/>
        </p:nvSpPr>
        <p:spPr>
          <a:xfrm>
            <a:off x="535940" y="1633169"/>
            <a:ext cx="145415" cy="187325"/>
          </a:xfrm>
          <a:prstGeom prst="rect">
            <a:avLst/>
          </a:prstGeom>
        </p:spPr>
        <p:txBody>
          <a:bodyPr vert="horz" wrap="square" lIns="0" tIns="13335" rIns="0" bIns="0" rtlCol="0">
            <a:spAutoFit/>
          </a:bodyPr>
          <a:lstStyle/>
          <a:p>
            <a:pPr marL="12700">
              <a:lnSpc>
                <a:spcPct val="100000"/>
              </a:lnSpc>
              <a:spcBef>
                <a:spcPts val="105"/>
              </a:spcBef>
            </a:pPr>
            <a:r>
              <a:rPr sz="1050" spc="5" dirty="0">
                <a:solidFill>
                  <a:srgbClr val="666600"/>
                </a:solidFill>
                <a:latin typeface="Wingdings"/>
                <a:cs typeface="Wingdings"/>
              </a:rPr>
              <a:t></a:t>
            </a:r>
            <a:endParaRPr sz="1050">
              <a:latin typeface="Wingdings"/>
              <a:cs typeface="Wingdings"/>
            </a:endParaRPr>
          </a:p>
        </p:txBody>
      </p:sp>
      <p:sp>
        <p:nvSpPr>
          <p:cNvPr id="4" name="object 4"/>
          <p:cNvSpPr/>
          <p:nvPr/>
        </p:nvSpPr>
        <p:spPr>
          <a:xfrm>
            <a:off x="673125" y="1625561"/>
            <a:ext cx="3963670" cy="4309110"/>
          </a:xfrm>
          <a:custGeom>
            <a:avLst/>
            <a:gdLst/>
            <a:ahLst/>
            <a:cxnLst/>
            <a:rect l="l" t="t" r="r" b="b"/>
            <a:pathLst>
              <a:path w="3963670" h="4309110">
                <a:moveTo>
                  <a:pt x="3963276" y="0"/>
                </a:moveTo>
                <a:lnTo>
                  <a:pt x="3870109" y="0"/>
                </a:lnTo>
                <a:lnTo>
                  <a:pt x="93154" y="0"/>
                </a:lnTo>
                <a:lnTo>
                  <a:pt x="0" y="0"/>
                </a:lnTo>
                <a:lnTo>
                  <a:pt x="0" y="4236364"/>
                </a:lnTo>
                <a:lnTo>
                  <a:pt x="0" y="4308945"/>
                </a:lnTo>
                <a:lnTo>
                  <a:pt x="3963276" y="4308945"/>
                </a:lnTo>
                <a:lnTo>
                  <a:pt x="3963276" y="4236364"/>
                </a:lnTo>
                <a:lnTo>
                  <a:pt x="3963276" y="0"/>
                </a:lnTo>
                <a:close/>
              </a:path>
            </a:pathLst>
          </a:custGeom>
          <a:solidFill>
            <a:srgbClr val="FFFF00"/>
          </a:solidFill>
        </p:spPr>
        <p:txBody>
          <a:bodyPr wrap="square" lIns="0" tIns="0" rIns="0" bIns="0" rtlCol="0"/>
          <a:lstStyle/>
          <a:p>
            <a:endParaRPr/>
          </a:p>
        </p:txBody>
      </p:sp>
      <p:sp>
        <p:nvSpPr>
          <p:cNvPr id="5" name="object 5"/>
          <p:cNvSpPr txBox="1">
            <a:spLocks noGrp="1"/>
          </p:cNvSpPr>
          <p:nvPr>
            <p:ph sz="half" idx="2"/>
          </p:nvPr>
        </p:nvSpPr>
        <p:spPr>
          <a:prstGeom prst="rect">
            <a:avLst/>
          </a:prstGeom>
        </p:spPr>
        <p:txBody>
          <a:bodyPr vert="horz" wrap="square" lIns="0" tIns="13335" rIns="0" bIns="0" rtlCol="0">
            <a:spAutoFit/>
          </a:bodyPr>
          <a:lstStyle/>
          <a:p>
            <a:pPr marL="12700">
              <a:lnSpc>
                <a:spcPts val="1989"/>
              </a:lnSpc>
              <a:spcBef>
                <a:spcPts val="105"/>
              </a:spcBef>
            </a:pPr>
            <a:r>
              <a:rPr dirty="0"/>
              <a:t>Caracteristici de</a:t>
            </a:r>
            <a:r>
              <a:rPr spc="-10" dirty="0"/>
              <a:t> </a:t>
            </a:r>
            <a:r>
              <a:rPr spc="-5" dirty="0"/>
              <a:t>bază</a:t>
            </a:r>
          </a:p>
          <a:p>
            <a:pPr marL="662305" marR="748665">
              <a:lnSpc>
                <a:spcPts val="1960"/>
              </a:lnSpc>
              <a:spcBef>
                <a:spcPts val="85"/>
              </a:spcBef>
            </a:pPr>
            <a:r>
              <a:rPr b="0" dirty="0">
                <a:latin typeface="Times New Roman"/>
                <a:cs typeface="Times New Roman"/>
              </a:rPr>
              <a:t>1: O viziune</a:t>
            </a:r>
            <a:r>
              <a:rPr b="0" spc="-55" dirty="0">
                <a:latin typeface="Times New Roman"/>
                <a:cs typeface="Times New Roman"/>
              </a:rPr>
              <a:t> </a:t>
            </a:r>
            <a:r>
              <a:rPr b="0" dirty="0">
                <a:latin typeface="Times New Roman"/>
                <a:cs typeface="Times New Roman"/>
              </a:rPr>
              <a:t>conceptuală  multidimensională</a:t>
            </a:r>
          </a:p>
          <a:p>
            <a:pPr marL="662305" marR="9525">
              <a:lnSpc>
                <a:spcPts val="1960"/>
              </a:lnSpc>
              <a:spcBef>
                <a:spcPts val="5"/>
              </a:spcBef>
            </a:pPr>
            <a:r>
              <a:rPr b="0" dirty="0">
                <a:latin typeface="Times New Roman"/>
                <a:cs typeface="Times New Roman"/>
              </a:rPr>
              <a:t>2: Manipularea intuitivă a</a:t>
            </a:r>
            <a:r>
              <a:rPr b="0" spc="-60" dirty="0">
                <a:latin typeface="Times New Roman"/>
                <a:cs typeface="Times New Roman"/>
              </a:rPr>
              <a:t> </a:t>
            </a:r>
            <a:r>
              <a:rPr b="0" dirty="0">
                <a:latin typeface="Times New Roman"/>
                <a:cs typeface="Times New Roman"/>
              </a:rPr>
              <a:t>datelor  3:</a:t>
            </a:r>
            <a:r>
              <a:rPr b="0" spc="-5" dirty="0">
                <a:latin typeface="Times New Roman"/>
                <a:cs typeface="Times New Roman"/>
              </a:rPr>
              <a:t> </a:t>
            </a:r>
            <a:r>
              <a:rPr b="0" dirty="0">
                <a:latin typeface="Times New Roman"/>
                <a:cs typeface="Times New Roman"/>
              </a:rPr>
              <a:t>Accesibilitate</a:t>
            </a:r>
          </a:p>
          <a:p>
            <a:pPr marL="662305">
              <a:lnSpc>
                <a:spcPts val="1875"/>
              </a:lnSpc>
            </a:pPr>
            <a:r>
              <a:rPr b="0" dirty="0">
                <a:latin typeface="Times New Roman"/>
                <a:cs typeface="Times New Roman"/>
              </a:rPr>
              <a:t>4: Surse de date</a:t>
            </a:r>
            <a:r>
              <a:rPr b="0" spc="-15" dirty="0">
                <a:latin typeface="Times New Roman"/>
                <a:cs typeface="Times New Roman"/>
              </a:rPr>
              <a:t> </a:t>
            </a:r>
            <a:r>
              <a:rPr b="0" dirty="0">
                <a:latin typeface="Times New Roman"/>
                <a:cs typeface="Times New Roman"/>
              </a:rPr>
              <a:t>variate</a:t>
            </a:r>
          </a:p>
          <a:p>
            <a:pPr marL="662305" marR="479425">
              <a:lnSpc>
                <a:spcPts val="1960"/>
              </a:lnSpc>
              <a:spcBef>
                <a:spcPts val="90"/>
              </a:spcBef>
            </a:pPr>
            <a:r>
              <a:rPr b="0" dirty="0">
                <a:latin typeface="Times New Roman"/>
                <a:cs typeface="Times New Roman"/>
              </a:rPr>
              <a:t>5: Modele </a:t>
            </a:r>
            <a:r>
              <a:rPr b="0" spc="-5" dirty="0">
                <a:latin typeface="Times New Roman"/>
                <a:cs typeface="Times New Roman"/>
              </a:rPr>
              <a:t>de </a:t>
            </a:r>
            <a:r>
              <a:rPr b="0" dirty="0">
                <a:latin typeface="Times New Roman"/>
                <a:cs typeface="Times New Roman"/>
              </a:rPr>
              <a:t>analiză </a:t>
            </a:r>
            <a:r>
              <a:rPr b="0" spc="-5" dirty="0">
                <a:latin typeface="Times New Roman"/>
                <a:cs typeface="Times New Roman"/>
              </a:rPr>
              <a:t>OLAP  </a:t>
            </a:r>
            <a:r>
              <a:rPr b="0" dirty="0">
                <a:latin typeface="Times New Roman"/>
                <a:cs typeface="Times New Roman"/>
              </a:rPr>
              <a:t>6: Arhitectura</a:t>
            </a:r>
            <a:r>
              <a:rPr b="0" spc="-30" dirty="0">
                <a:latin typeface="Times New Roman"/>
                <a:cs typeface="Times New Roman"/>
              </a:rPr>
              <a:t> </a:t>
            </a:r>
            <a:r>
              <a:rPr b="0" dirty="0">
                <a:latin typeface="Times New Roman"/>
                <a:cs typeface="Times New Roman"/>
              </a:rPr>
              <a:t>client/server</a:t>
            </a:r>
          </a:p>
          <a:p>
            <a:pPr marL="662305">
              <a:lnSpc>
                <a:spcPts val="1875"/>
              </a:lnSpc>
            </a:pPr>
            <a:r>
              <a:rPr b="0" dirty="0">
                <a:latin typeface="Times New Roman"/>
                <a:cs typeface="Times New Roman"/>
              </a:rPr>
              <a:t>7:</a:t>
            </a:r>
            <a:r>
              <a:rPr b="0" spc="-5" dirty="0">
                <a:latin typeface="Times New Roman"/>
                <a:cs typeface="Times New Roman"/>
              </a:rPr>
              <a:t> </a:t>
            </a:r>
            <a:r>
              <a:rPr b="0" dirty="0">
                <a:latin typeface="Times New Roman"/>
                <a:cs typeface="Times New Roman"/>
              </a:rPr>
              <a:t>Transparenţă</a:t>
            </a:r>
          </a:p>
          <a:p>
            <a:pPr marL="662305">
              <a:lnSpc>
                <a:spcPts val="1970"/>
              </a:lnSpc>
            </a:pPr>
            <a:r>
              <a:rPr b="0" dirty="0">
                <a:latin typeface="Times New Roman"/>
                <a:cs typeface="Times New Roman"/>
              </a:rPr>
              <a:t>8: Suport</a:t>
            </a:r>
            <a:r>
              <a:rPr b="0" spc="-10" dirty="0">
                <a:latin typeface="Times New Roman"/>
                <a:cs typeface="Times New Roman"/>
              </a:rPr>
              <a:t> </a:t>
            </a:r>
            <a:r>
              <a:rPr b="0" dirty="0">
                <a:latin typeface="Times New Roman"/>
                <a:cs typeface="Times New Roman"/>
              </a:rPr>
              <a:t>multiutilizator</a:t>
            </a:r>
          </a:p>
          <a:p>
            <a:pPr marL="12700">
              <a:lnSpc>
                <a:spcPts val="1960"/>
              </a:lnSpc>
            </a:pPr>
            <a:r>
              <a:rPr dirty="0"/>
              <a:t>Caracteristici</a:t>
            </a:r>
            <a:r>
              <a:rPr spc="-5" dirty="0"/>
              <a:t> </a:t>
            </a:r>
            <a:r>
              <a:rPr dirty="0"/>
              <a:t>speciale</a:t>
            </a:r>
          </a:p>
          <a:p>
            <a:pPr marL="662305">
              <a:lnSpc>
                <a:spcPts val="1955"/>
              </a:lnSpc>
            </a:pPr>
            <a:r>
              <a:rPr b="0" dirty="0">
                <a:latin typeface="Times New Roman"/>
                <a:cs typeface="Times New Roman"/>
              </a:rPr>
              <a:t>9: Denormalizarea</a:t>
            </a:r>
            <a:r>
              <a:rPr b="0" spc="-10" dirty="0">
                <a:latin typeface="Times New Roman"/>
                <a:cs typeface="Times New Roman"/>
              </a:rPr>
              <a:t> </a:t>
            </a:r>
            <a:r>
              <a:rPr b="0" dirty="0">
                <a:latin typeface="Times New Roman"/>
                <a:cs typeface="Times New Roman"/>
              </a:rPr>
              <a:t>datelor</a:t>
            </a:r>
          </a:p>
          <a:p>
            <a:pPr marL="662305" marR="5080">
              <a:lnSpc>
                <a:spcPts val="1960"/>
              </a:lnSpc>
              <a:spcBef>
                <a:spcPts val="95"/>
              </a:spcBef>
            </a:pPr>
            <a:r>
              <a:rPr b="0" dirty="0">
                <a:latin typeface="Times New Roman"/>
                <a:cs typeface="Times New Roman"/>
              </a:rPr>
              <a:t>10: Stocarea rezultatelor</a:t>
            </a:r>
            <a:r>
              <a:rPr b="0" spc="-55" dirty="0">
                <a:latin typeface="Times New Roman"/>
                <a:cs typeface="Times New Roman"/>
              </a:rPr>
              <a:t> </a:t>
            </a:r>
            <a:r>
              <a:rPr b="0" dirty="0">
                <a:latin typeface="Times New Roman"/>
                <a:cs typeface="Times New Roman"/>
              </a:rPr>
              <a:t>generate  de instrumentul</a:t>
            </a:r>
            <a:r>
              <a:rPr b="0" spc="-5" dirty="0">
                <a:latin typeface="Times New Roman"/>
                <a:cs typeface="Times New Roman"/>
              </a:rPr>
              <a:t> </a:t>
            </a:r>
            <a:r>
              <a:rPr b="0" dirty="0">
                <a:latin typeface="Times New Roman"/>
                <a:cs typeface="Times New Roman"/>
              </a:rPr>
              <a:t>OLAP</a:t>
            </a:r>
          </a:p>
          <a:p>
            <a:pPr marL="662305" marR="183515" algn="just">
              <a:lnSpc>
                <a:spcPts val="1960"/>
              </a:lnSpc>
              <a:spcBef>
                <a:spcPts val="5"/>
              </a:spcBef>
            </a:pPr>
            <a:r>
              <a:rPr b="0" dirty="0">
                <a:latin typeface="Times New Roman"/>
                <a:cs typeface="Times New Roman"/>
              </a:rPr>
              <a:t>11: Manipularea valorilor lipsă  12: Modul </a:t>
            </a:r>
            <a:r>
              <a:rPr b="0" spc="-5" dirty="0">
                <a:latin typeface="Times New Roman"/>
                <a:cs typeface="Times New Roman"/>
              </a:rPr>
              <a:t>de </a:t>
            </a:r>
            <a:r>
              <a:rPr b="0" dirty="0">
                <a:latin typeface="Times New Roman"/>
                <a:cs typeface="Times New Roman"/>
              </a:rPr>
              <a:t>tratare a valorilor  lipsă</a:t>
            </a:r>
          </a:p>
        </p:txBody>
      </p:sp>
      <p:sp>
        <p:nvSpPr>
          <p:cNvPr id="6" name="object 6"/>
          <p:cNvSpPr txBox="1"/>
          <p:nvPr/>
        </p:nvSpPr>
        <p:spPr>
          <a:xfrm>
            <a:off x="4725532" y="1597688"/>
            <a:ext cx="3659504" cy="2775585"/>
          </a:xfrm>
          <a:prstGeom prst="rect">
            <a:avLst/>
          </a:prstGeom>
        </p:spPr>
        <p:txBody>
          <a:bodyPr vert="horz" wrap="square" lIns="0" tIns="13335" rIns="0" bIns="0" rtlCol="0">
            <a:spAutoFit/>
          </a:bodyPr>
          <a:lstStyle/>
          <a:p>
            <a:pPr marL="12700">
              <a:lnSpc>
                <a:spcPts val="1989"/>
              </a:lnSpc>
              <a:spcBef>
                <a:spcPts val="105"/>
              </a:spcBef>
            </a:pPr>
            <a:r>
              <a:rPr sz="1700" b="1" dirty="0">
                <a:latin typeface="Times New Roman"/>
                <a:cs typeface="Times New Roman"/>
              </a:rPr>
              <a:t>Modul de prezentare a</a:t>
            </a:r>
            <a:r>
              <a:rPr sz="1700" b="1" spc="-10" dirty="0">
                <a:latin typeface="Times New Roman"/>
                <a:cs typeface="Times New Roman"/>
              </a:rPr>
              <a:t> </a:t>
            </a:r>
            <a:r>
              <a:rPr sz="1700" b="1" dirty="0">
                <a:latin typeface="Times New Roman"/>
                <a:cs typeface="Times New Roman"/>
              </a:rPr>
              <a:t>datelor</a:t>
            </a:r>
            <a:endParaRPr sz="1700">
              <a:latin typeface="Times New Roman"/>
              <a:cs typeface="Times New Roman"/>
            </a:endParaRPr>
          </a:p>
          <a:p>
            <a:pPr marL="662940">
              <a:lnSpc>
                <a:spcPts val="1955"/>
              </a:lnSpc>
            </a:pPr>
            <a:r>
              <a:rPr sz="1700" dirty="0">
                <a:latin typeface="Times New Roman"/>
                <a:cs typeface="Times New Roman"/>
              </a:rPr>
              <a:t>13: Flexibilitatea</a:t>
            </a:r>
            <a:r>
              <a:rPr sz="1700" spc="-10" dirty="0">
                <a:latin typeface="Times New Roman"/>
                <a:cs typeface="Times New Roman"/>
              </a:rPr>
              <a:t> </a:t>
            </a:r>
            <a:r>
              <a:rPr sz="1700" dirty="0">
                <a:latin typeface="Times New Roman"/>
                <a:cs typeface="Times New Roman"/>
              </a:rPr>
              <a:t>rapoartelor</a:t>
            </a:r>
            <a:endParaRPr sz="1700">
              <a:latin typeface="Times New Roman"/>
              <a:cs typeface="Times New Roman"/>
            </a:endParaRPr>
          </a:p>
          <a:p>
            <a:pPr marL="662940">
              <a:lnSpc>
                <a:spcPts val="1960"/>
              </a:lnSpc>
            </a:pPr>
            <a:r>
              <a:rPr sz="1700" dirty="0">
                <a:latin typeface="Times New Roman"/>
                <a:cs typeface="Times New Roman"/>
              </a:rPr>
              <a:t>14: Performanţa</a:t>
            </a:r>
            <a:r>
              <a:rPr sz="1700" spc="-5" dirty="0">
                <a:latin typeface="Times New Roman"/>
                <a:cs typeface="Times New Roman"/>
              </a:rPr>
              <a:t> </a:t>
            </a:r>
            <a:r>
              <a:rPr sz="1700" dirty="0">
                <a:latin typeface="Times New Roman"/>
                <a:cs typeface="Times New Roman"/>
              </a:rPr>
              <a:t>raportării</a:t>
            </a:r>
            <a:endParaRPr sz="1700">
              <a:latin typeface="Times New Roman"/>
              <a:cs typeface="Times New Roman"/>
            </a:endParaRPr>
          </a:p>
          <a:p>
            <a:pPr marL="662940" marR="5080">
              <a:lnSpc>
                <a:spcPts val="1960"/>
              </a:lnSpc>
              <a:spcBef>
                <a:spcPts val="90"/>
              </a:spcBef>
            </a:pPr>
            <a:r>
              <a:rPr sz="1700" dirty="0">
                <a:latin typeface="Times New Roman"/>
                <a:cs typeface="Times New Roman"/>
              </a:rPr>
              <a:t>15: </a:t>
            </a:r>
            <a:r>
              <a:rPr sz="1700" spc="-5" dirty="0">
                <a:latin typeface="Times New Roman"/>
                <a:cs typeface="Times New Roman"/>
              </a:rPr>
              <a:t>Ajustarea </a:t>
            </a:r>
            <a:r>
              <a:rPr sz="1700" dirty="0">
                <a:latin typeface="Times New Roman"/>
                <a:cs typeface="Times New Roman"/>
              </a:rPr>
              <a:t>automată a nivelului  fizic</a:t>
            </a:r>
            <a:endParaRPr sz="1700">
              <a:latin typeface="Times New Roman"/>
              <a:cs typeface="Times New Roman"/>
            </a:endParaRPr>
          </a:p>
          <a:p>
            <a:pPr marL="12700">
              <a:lnSpc>
                <a:spcPts val="1885"/>
              </a:lnSpc>
            </a:pPr>
            <a:r>
              <a:rPr sz="1700" b="1" dirty="0">
                <a:latin typeface="Times New Roman"/>
                <a:cs typeface="Times New Roman"/>
              </a:rPr>
              <a:t>Controlul</a:t>
            </a:r>
            <a:r>
              <a:rPr sz="1700" b="1" spc="-5" dirty="0">
                <a:latin typeface="Times New Roman"/>
                <a:cs typeface="Times New Roman"/>
              </a:rPr>
              <a:t> </a:t>
            </a:r>
            <a:r>
              <a:rPr sz="1700" b="1" dirty="0">
                <a:latin typeface="Times New Roman"/>
                <a:cs typeface="Times New Roman"/>
              </a:rPr>
              <a:t>dimensiunilor</a:t>
            </a:r>
            <a:endParaRPr sz="1700">
              <a:latin typeface="Times New Roman"/>
              <a:cs typeface="Times New Roman"/>
            </a:endParaRPr>
          </a:p>
          <a:p>
            <a:pPr marL="662940" marR="390525">
              <a:lnSpc>
                <a:spcPts val="1960"/>
              </a:lnSpc>
              <a:spcBef>
                <a:spcPts val="85"/>
              </a:spcBef>
            </a:pPr>
            <a:r>
              <a:rPr sz="1700" dirty="0">
                <a:latin typeface="Times New Roman"/>
                <a:cs typeface="Times New Roman"/>
              </a:rPr>
              <a:t>16: Dimensionalitate</a:t>
            </a:r>
            <a:r>
              <a:rPr sz="1700" spc="-65" dirty="0">
                <a:latin typeface="Times New Roman"/>
                <a:cs typeface="Times New Roman"/>
              </a:rPr>
              <a:t> </a:t>
            </a:r>
            <a:r>
              <a:rPr sz="1700" dirty="0">
                <a:latin typeface="Times New Roman"/>
                <a:cs typeface="Times New Roman"/>
              </a:rPr>
              <a:t>generică  17: Dimensiuni </a:t>
            </a:r>
            <a:r>
              <a:rPr sz="1700" spc="-5" dirty="0">
                <a:latin typeface="Times New Roman"/>
                <a:cs typeface="Times New Roman"/>
              </a:rPr>
              <a:t>şi </a:t>
            </a:r>
            <a:r>
              <a:rPr sz="1700" dirty="0">
                <a:latin typeface="Times New Roman"/>
                <a:cs typeface="Times New Roman"/>
              </a:rPr>
              <a:t>niveluri de  agregare</a:t>
            </a:r>
            <a:r>
              <a:rPr sz="1700" spc="-5" dirty="0">
                <a:latin typeface="Times New Roman"/>
                <a:cs typeface="Times New Roman"/>
              </a:rPr>
              <a:t> </a:t>
            </a:r>
            <a:r>
              <a:rPr sz="1700" dirty="0">
                <a:latin typeface="Times New Roman"/>
                <a:cs typeface="Times New Roman"/>
              </a:rPr>
              <a:t>nelimitate</a:t>
            </a:r>
            <a:endParaRPr sz="1700">
              <a:latin typeface="Times New Roman"/>
              <a:cs typeface="Times New Roman"/>
            </a:endParaRPr>
          </a:p>
          <a:p>
            <a:pPr marL="662940" marR="508634">
              <a:lnSpc>
                <a:spcPts val="1960"/>
              </a:lnSpc>
              <a:spcBef>
                <a:spcPts val="5"/>
              </a:spcBef>
            </a:pPr>
            <a:r>
              <a:rPr sz="1550" spc="5" dirty="0">
                <a:latin typeface="Times New Roman"/>
                <a:cs typeface="Times New Roman"/>
              </a:rPr>
              <a:t>18: </a:t>
            </a:r>
            <a:r>
              <a:rPr sz="1700" spc="-5" dirty="0">
                <a:latin typeface="Times New Roman"/>
                <a:cs typeface="Times New Roman"/>
              </a:rPr>
              <a:t>Operaţii </a:t>
            </a:r>
            <a:r>
              <a:rPr sz="1700" dirty="0">
                <a:latin typeface="Times New Roman"/>
                <a:cs typeface="Times New Roman"/>
              </a:rPr>
              <a:t>între</a:t>
            </a:r>
            <a:r>
              <a:rPr sz="1700" spc="-35" dirty="0">
                <a:latin typeface="Times New Roman"/>
                <a:cs typeface="Times New Roman"/>
              </a:rPr>
              <a:t> </a:t>
            </a:r>
            <a:r>
              <a:rPr sz="1700" dirty="0">
                <a:latin typeface="Times New Roman"/>
                <a:cs typeface="Times New Roman"/>
              </a:rPr>
              <a:t>dimensiuni  nerestrictive</a:t>
            </a:r>
            <a:endParaRPr sz="1700">
              <a:latin typeface="Times New Roman"/>
              <a:cs typeface="Times New Roman"/>
            </a:endParaRPr>
          </a:p>
        </p:txBody>
      </p:sp>
      <p:grpSp>
        <p:nvGrpSpPr>
          <p:cNvPr id="7" name="object 7"/>
          <p:cNvGrpSpPr/>
          <p:nvPr/>
        </p:nvGrpSpPr>
        <p:grpSpPr>
          <a:xfrm>
            <a:off x="663741" y="1616165"/>
            <a:ext cx="7947025" cy="4327525"/>
            <a:chOff x="663741" y="1616165"/>
            <a:chExt cx="7947025" cy="4327525"/>
          </a:xfrm>
        </p:grpSpPr>
        <p:sp>
          <p:nvSpPr>
            <p:cNvPr id="8" name="object 8"/>
            <p:cNvSpPr/>
            <p:nvPr/>
          </p:nvSpPr>
          <p:spPr>
            <a:xfrm>
              <a:off x="664463" y="1616887"/>
              <a:ext cx="8890" cy="8890"/>
            </a:xfrm>
            <a:custGeom>
              <a:avLst/>
              <a:gdLst/>
              <a:ahLst/>
              <a:cxnLst/>
              <a:rect l="l" t="t" r="r" b="b"/>
              <a:pathLst>
                <a:path w="8890"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9" name="object 9"/>
            <p:cNvSpPr/>
            <p:nvPr/>
          </p:nvSpPr>
          <p:spPr>
            <a:xfrm>
              <a:off x="665005" y="1617429"/>
              <a:ext cx="7620" cy="7620"/>
            </a:xfrm>
            <a:custGeom>
              <a:avLst/>
              <a:gdLst/>
              <a:ahLst/>
              <a:cxnLst/>
              <a:rect l="l" t="t" r="r" b="b"/>
              <a:pathLst>
                <a:path w="7620" h="7619">
                  <a:moveTo>
                    <a:pt x="0" y="0"/>
                  </a:moveTo>
                  <a:lnTo>
                    <a:pt x="7582" y="0"/>
                  </a:lnTo>
                </a:path>
                <a:path w="7620" h="7619">
                  <a:moveTo>
                    <a:pt x="0" y="0"/>
                  </a:moveTo>
                  <a:lnTo>
                    <a:pt x="0" y="7582"/>
                  </a:lnTo>
                </a:path>
              </a:pathLst>
            </a:custGeom>
            <a:ln w="3175">
              <a:solidFill>
                <a:srgbClr val="000000"/>
              </a:solidFill>
            </a:ln>
          </p:spPr>
          <p:txBody>
            <a:bodyPr wrap="square" lIns="0" tIns="0" rIns="0" bIns="0" rtlCol="0"/>
            <a:lstStyle/>
            <a:p>
              <a:endParaRPr/>
            </a:p>
          </p:txBody>
        </p:sp>
        <p:sp>
          <p:nvSpPr>
            <p:cNvPr id="10" name="object 10"/>
            <p:cNvSpPr/>
            <p:nvPr/>
          </p:nvSpPr>
          <p:spPr>
            <a:xfrm>
              <a:off x="664463" y="1616887"/>
              <a:ext cx="8890" cy="8890"/>
            </a:xfrm>
            <a:custGeom>
              <a:avLst/>
              <a:gdLst/>
              <a:ahLst/>
              <a:cxnLst/>
              <a:rect l="l" t="t" r="r" b="b"/>
              <a:pathLst>
                <a:path w="8890"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11" name="object 11"/>
            <p:cNvSpPr/>
            <p:nvPr/>
          </p:nvSpPr>
          <p:spPr>
            <a:xfrm>
              <a:off x="665005" y="1617429"/>
              <a:ext cx="7620" cy="7620"/>
            </a:xfrm>
            <a:custGeom>
              <a:avLst/>
              <a:gdLst/>
              <a:ahLst/>
              <a:cxnLst/>
              <a:rect l="l" t="t" r="r" b="b"/>
              <a:pathLst>
                <a:path w="7620" h="7619">
                  <a:moveTo>
                    <a:pt x="0" y="0"/>
                  </a:moveTo>
                  <a:lnTo>
                    <a:pt x="7582" y="0"/>
                  </a:lnTo>
                </a:path>
                <a:path w="7620" h="7619">
                  <a:moveTo>
                    <a:pt x="0" y="0"/>
                  </a:moveTo>
                  <a:lnTo>
                    <a:pt x="0" y="7582"/>
                  </a:lnTo>
                </a:path>
              </a:pathLst>
            </a:custGeom>
            <a:ln w="3175">
              <a:solidFill>
                <a:srgbClr val="000000"/>
              </a:solidFill>
            </a:ln>
          </p:spPr>
          <p:txBody>
            <a:bodyPr wrap="square" lIns="0" tIns="0" rIns="0" bIns="0" rtlCol="0"/>
            <a:lstStyle/>
            <a:p>
              <a:endParaRPr/>
            </a:p>
          </p:txBody>
        </p:sp>
        <p:sp>
          <p:nvSpPr>
            <p:cNvPr id="12" name="object 12"/>
            <p:cNvSpPr/>
            <p:nvPr/>
          </p:nvSpPr>
          <p:spPr>
            <a:xfrm>
              <a:off x="673130" y="1616887"/>
              <a:ext cx="3963670" cy="8890"/>
            </a:xfrm>
            <a:custGeom>
              <a:avLst/>
              <a:gdLst/>
              <a:ahLst/>
              <a:cxnLst/>
              <a:rect l="l" t="t" r="r" b="b"/>
              <a:pathLst>
                <a:path w="3963670" h="8889">
                  <a:moveTo>
                    <a:pt x="3963276" y="0"/>
                  </a:moveTo>
                  <a:lnTo>
                    <a:pt x="0" y="0"/>
                  </a:lnTo>
                  <a:lnTo>
                    <a:pt x="0" y="8666"/>
                  </a:lnTo>
                  <a:lnTo>
                    <a:pt x="3963276" y="8666"/>
                  </a:lnTo>
                  <a:lnTo>
                    <a:pt x="3963276" y="0"/>
                  </a:lnTo>
                  <a:close/>
                </a:path>
              </a:pathLst>
            </a:custGeom>
            <a:solidFill>
              <a:srgbClr val="000000"/>
            </a:solidFill>
          </p:spPr>
          <p:txBody>
            <a:bodyPr wrap="square" lIns="0" tIns="0" rIns="0" bIns="0" rtlCol="0"/>
            <a:lstStyle/>
            <a:p>
              <a:endParaRPr/>
            </a:p>
          </p:txBody>
        </p:sp>
        <p:sp>
          <p:nvSpPr>
            <p:cNvPr id="13" name="object 13"/>
            <p:cNvSpPr/>
            <p:nvPr/>
          </p:nvSpPr>
          <p:spPr>
            <a:xfrm>
              <a:off x="673671" y="1617429"/>
              <a:ext cx="3962400" cy="0"/>
            </a:xfrm>
            <a:custGeom>
              <a:avLst/>
              <a:gdLst/>
              <a:ahLst/>
              <a:cxnLst/>
              <a:rect l="l" t="t" r="r" b="b"/>
              <a:pathLst>
                <a:path w="3962400">
                  <a:moveTo>
                    <a:pt x="0" y="0"/>
                  </a:moveTo>
                  <a:lnTo>
                    <a:pt x="3962193" y="0"/>
                  </a:lnTo>
                </a:path>
              </a:pathLst>
            </a:custGeom>
            <a:ln w="3175">
              <a:solidFill>
                <a:srgbClr val="000000"/>
              </a:solidFill>
            </a:ln>
          </p:spPr>
          <p:txBody>
            <a:bodyPr wrap="square" lIns="0" tIns="0" rIns="0" bIns="0" rtlCol="0"/>
            <a:lstStyle/>
            <a:p>
              <a:endParaRPr/>
            </a:p>
          </p:txBody>
        </p:sp>
        <p:sp>
          <p:nvSpPr>
            <p:cNvPr id="14" name="object 14"/>
            <p:cNvSpPr/>
            <p:nvPr/>
          </p:nvSpPr>
          <p:spPr>
            <a:xfrm>
              <a:off x="4636406" y="1616887"/>
              <a:ext cx="8890" cy="8890"/>
            </a:xfrm>
            <a:custGeom>
              <a:avLst/>
              <a:gdLst/>
              <a:ahLst/>
              <a:cxnLst/>
              <a:rect l="l" t="t" r="r" b="b"/>
              <a:pathLst>
                <a:path w="8889"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15" name="object 15"/>
            <p:cNvSpPr/>
            <p:nvPr/>
          </p:nvSpPr>
          <p:spPr>
            <a:xfrm>
              <a:off x="4636948" y="1617429"/>
              <a:ext cx="7620" cy="7620"/>
            </a:xfrm>
            <a:custGeom>
              <a:avLst/>
              <a:gdLst/>
              <a:ahLst/>
              <a:cxnLst/>
              <a:rect l="l" t="t" r="r" b="b"/>
              <a:pathLst>
                <a:path w="7620" h="7619">
                  <a:moveTo>
                    <a:pt x="0" y="0"/>
                  </a:moveTo>
                  <a:lnTo>
                    <a:pt x="7582" y="0"/>
                  </a:lnTo>
                </a:path>
                <a:path w="7620" h="7619">
                  <a:moveTo>
                    <a:pt x="0" y="0"/>
                  </a:moveTo>
                  <a:lnTo>
                    <a:pt x="0" y="7582"/>
                  </a:lnTo>
                </a:path>
              </a:pathLst>
            </a:custGeom>
            <a:ln w="3175">
              <a:solidFill>
                <a:srgbClr val="000000"/>
              </a:solidFill>
            </a:ln>
          </p:spPr>
          <p:txBody>
            <a:bodyPr wrap="square" lIns="0" tIns="0" rIns="0" bIns="0" rtlCol="0"/>
            <a:lstStyle/>
            <a:p>
              <a:endParaRPr/>
            </a:p>
          </p:txBody>
        </p:sp>
        <p:sp>
          <p:nvSpPr>
            <p:cNvPr id="16" name="object 16"/>
            <p:cNvSpPr/>
            <p:nvPr/>
          </p:nvSpPr>
          <p:spPr>
            <a:xfrm>
              <a:off x="4645072" y="1616887"/>
              <a:ext cx="3961129" cy="8890"/>
            </a:xfrm>
            <a:custGeom>
              <a:avLst/>
              <a:gdLst/>
              <a:ahLst/>
              <a:cxnLst/>
              <a:rect l="l" t="t" r="r" b="b"/>
              <a:pathLst>
                <a:path w="3961129" h="8889">
                  <a:moveTo>
                    <a:pt x="3961109" y="0"/>
                  </a:moveTo>
                  <a:lnTo>
                    <a:pt x="0" y="0"/>
                  </a:lnTo>
                  <a:lnTo>
                    <a:pt x="0" y="8666"/>
                  </a:lnTo>
                  <a:lnTo>
                    <a:pt x="3961109" y="8666"/>
                  </a:lnTo>
                  <a:lnTo>
                    <a:pt x="3961109" y="0"/>
                  </a:lnTo>
                  <a:close/>
                </a:path>
              </a:pathLst>
            </a:custGeom>
            <a:solidFill>
              <a:srgbClr val="000000"/>
            </a:solidFill>
          </p:spPr>
          <p:txBody>
            <a:bodyPr wrap="square" lIns="0" tIns="0" rIns="0" bIns="0" rtlCol="0"/>
            <a:lstStyle/>
            <a:p>
              <a:endParaRPr/>
            </a:p>
          </p:txBody>
        </p:sp>
        <p:sp>
          <p:nvSpPr>
            <p:cNvPr id="17" name="object 17"/>
            <p:cNvSpPr/>
            <p:nvPr/>
          </p:nvSpPr>
          <p:spPr>
            <a:xfrm>
              <a:off x="4645613" y="1617429"/>
              <a:ext cx="3960495" cy="0"/>
            </a:xfrm>
            <a:custGeom>
              <a:avLst/>
              <a:gdLst/>
              <a:ahLst/>
              <a:cxnLst/>
              <a:rect l="l" t="t" r="r" b="b"/>
              <a:pathLst>
                <a:path w="3960495">
                  <a:moveTo>
                    <a:pt x="0" y="0"/>
                  </a:moveTo>
                  <a:lnTo>
                    <a:pt x="3960026" y="0"/>
                  </a:lnTo>
                </a:path>
              </a:pathLst>
            </a:custGeom>
            <a:ln w="3175">
              <a:solidFill>
                <a:srgbClr val="000000"/>
              </a:solidFill>
            </a:ln>
          </p:spPr>
          <p:txBody>
            <a:bodyPr wrap="square" lIns="0" tIns="0" rIns="0" bIns="0" rtlCol="0"/>
            <a:lstStyle/>
            <a:p>
              <a:endParaRPr/>
            </a:p>
          </p:txBody>
        </p:sp>
        <p:sp>
          <p:nvSpPr>
            <p:cNvPr id="18" name="object 18"/>
            <p:cNvSpPr/>
            <p:nvPr/>
          </p:nvSpPr>
          <p:spPr>
            <a:xfrm>
              <a:off x="8606181" y="1616888"/>
              <a:ext cx="5080" cy="8890"/>
            </a:xfrm>
            <a:custGeom>
              <a:avLst/>
              <a:gdLst/>
              <a:ahLst/>
              <a:cxnLst/>
              <a:rect l="l" t="t" r="r" b="b"/>
              <a:pathLst>
                <a:path w="5079" h="8889">
                  <a:moveTo>
                    <a:pt x="0" y="8666"/>
                  </a:moveTo>
                  <a:lnTo>
                    <a:pt x="4513" y="8666"/>
                  </a:lnTo>
                  <a:lnTo>
                    <a:pt x="4513" y="0"/>
                  </a:lnTo>
                  <a:lnTo>
                    <a:pt x="0" y="0"/>
                  </a:lnTo>
                  <a:lnTo>
                    <a:pt x="0" y="8666"/>
                  </a:lnTo>
                  <a:close/>
                </a:path>
              </a:pathLst>
            </a:custGeom>
            <a:solidFill>
              <a:srgbClr val="000000"/>
            </a:solidFill>
          </p:spPr>
          <p:txBody>
            <a:bodyPr wrap="square" lIns="0" tIns="0" rIns="0" bIns="0" rtlCol="0"/>
            <a:lstStyle/>
            <a:p>
              <a:endParaRPr/>
            </a:p>
          </p:txBody>
        </p:sp>
        <p:sp>
          <p:nvSpPr>
            <p:cNvPr id="19" name="object 19"/>
            <p:cNvSpPr/>
            <p:nvPr/>
          </p:nvSpPr>
          <p:spPr>
            <a:xfrm>
              <a:off x="8606723" y="1617429"/>
              <a:ext cx="4445" cy="7620"/>
            </a:xfrm>
            <a:custGeom>
              <a:avLst/>
              <a:gdLst/>
              <a:ahLst/>
              <a:cxnLst/>
              <a:rect l="l" t="t" r="r" b="b"/>
              <a:pathLst>
                <a:path w="4445" h="7619">
                  <a:moveTo>
                    <a:pt x="0" y="0"/>
                  </a:moveTo>
                  <a:lnTo>
                    <a:pt x="3971" y="0"/>
                  </a:lnTo>
                </a:path>
                <a:path w="4445" h="7619">
                  <a:moveTo>
                    <a:pt x="0" y="0"/>
                  </a:moveTo>
                  <a:lnTo>
                    <a:pt x="0" y="7582"/>
                  </a:lnTo>
                </a:path>
              </a:pathLst>
            </a:custGeom>
            <a:ln w="3175">
              <a:solidFill>
                <a:srgbClr val="000000"/>
              </a:solidFill>
            </a:ln>
          </p:spPr>
          <p:txBody>
            <a:bodyPr wrap="square" lIns="0" tIns="0" rIns="0" bIns="0" rtlCol="0"/>
            <a:lstStyle/>
            <a:p>
              <a:endParaRPr/>
            </a:p>
          </p:txBody>
        </p:sp>
        <p:sp>
          <p:nvSpPr>
            <p:cNvPr id="20" name="object 20"/>
            <p:cNvSpPr/>
            <p:nvPr/>
          </p:nvSpPr>
          <p:spPr>
            <a:xfrm>
              <a:off x="8606181" y="1616888"/>
              <a:ext cx="5080" cy="8890"/>
            </a:xfrm>
            <a:custGeom>
              <a:avLst/>
              <a:gdLst/>
              <a:ahLst/>
              <a:cxnLst/>
              <a:rect l="l" t="t" r="r" b="b"/>
              <a:pathLst>
                <a:path w="5079" h="8889">
                  <a:moveTo>
                    <a:pt x="0" y="8666"/>
                  </a:moveTo>
                  <a:lnTo>
                    <a:pt x="4513" y="8666"/>
                  </a:lnTo>
                  <a:lnTo>
                    <a:pt x="4513" y="0"/>
                  </a:lnTo>
                  <a:lnTo>
                    <a:pt x="0" y="0"/>
                  </a:lnTo>
                  <a:lnTo>
                    <a:pt x="0" y="8666"/>
                  </a:lnTo>
                  <a:close/>
                </a:path>
              </a:pathLst>
            </a:custGeom>
            <a:solidFill>
              <a:srgbClr val="000000"/>
            </a:solidFill>
          </p:spPr>
          <p:txBody>
            <a:bodyPr wrap="square" lIns="0" tIns="0" rIns="0" bIns="0" rtlCol="0"/>
            <a:lstStyle/>
            <a:p>
              <a:endParaRPr/>
            </a:p>
          </p:txBody>
        </p:sp>
        <p:sp>
          <p:nvSpPr>
            <p:cNvPr id="21" name="object 21"/>
            <p:cNvSpPr/>
            <p:nvPr/>
          </p:nvSpPr>
          <p:spPr>
            <a:xfrm>
              <a:off x="8606723" y="1617429"/>
              <a:ext cx="4445" cy="7620"/>
            </a:xfrm>
            <a:custGeom>
              <a:avLst/>
              <a:gdLst/>
              <a:ahLst/>
              <a:cxnLst/>
              <a:rect l="l" t="t" r="r" b="b"/>
              <a:pathLst>
                <a:path w="4445" h="7619">
                  <a:moveTo>
                    <a:pt x="0" y="0"/>
                  </a:moveTo>
                  <a:lnTo>
                    <a:pt x="3971" y="0"/>
                  </a:lnTo>
                </a:path>
                <a:path w="4445" h="7619">
                  <a:moveTo>
                    <a:pt x="0" y="0"/>
                  </a:moveTo>
                  <a:lnTo>
                    <a:pt x="0" y="7582"/>
                  </a:lnTo>
                </a:path>
              </a:pathLst>
            </a:custGeom>
            <a:ln w="3175">
              <a:solidFill>
                <a:srgbClr val="000000"/>
              </a:solidFill>
            </a:ln>
          </p:spPr>
          <p:txBody>
            <a:bodyPr wrap="square" lIns="0" tIns="0" rIns="0" bIns="0" rtlCol="0"/>
            <a:lstStyle/>
            <a:p>
              <a:endParaRPr/>
            </a:p>
          </p:txBody>
        </p:sp>
        <p:sp>
          <p:nvSpPr>
            <p:cNvPr id="22" name="object 22"/>
            <p:cNvSpPr/>
            <p:nvPr/>
          </p:nvSpPr>
          <p:spPr>
            <a:xfrm>
              <a:off x="664463" y="1625553"/>
              <a:ext cx="8890" cy="4309110"/>
            </a:xfrm>
            <a:custGeom>
              <a:avLst/>
              <a:gdLst/>
              <a:ahLst/>
              <a:cxnLst/>
              <a:rect l="l" t="t" r="r" b="b"/>
              <a:pathLst>
                <a:path w="8890" h="4309110">
                  <a:moveTo>
                    <a:pt x="8666" y="0"/>
                  </a:moveTo>
                  <a:lnTo>
                    <a:pt x="0" y="0"/>
                  </a:lnTo>
                  <a:lnTo>
                    <a:pt x="0" y="4308943"/>
                  </a:lnTo>
                  <a:lnTo>
                    <a:pt x="8666" y="4308943"/>
                  </a:lnTo>
                  <a:lnTo>
                    <a:pt x="8666" y="0"/>
                  </a:lnTo>
                  <a:close/>
                </a:path>
              </a:pathLst>
            </a:custGeom>
            <a:solidFill>
              <a:srgbClr val="000000"/>
            </a:solidFill>
          </p:spPr>
          <p:txBody>
            <a:bodyPr wrap="square" lIns="0" tIns="0" rIns="0" bIns="0" rtlCol="0"/>
            <a:lstStyle/>
            <a:p>
              <a:endParaRPr/>
            </a:p>
          </p:txBody>
        </p:sp>
        <p:sp>
          <p:nvSpPr>
            <p:cNvPr id="23" name="object 23"/>
            <p:cNvSpPr/>
            <p:nvPr/>
          </p:nvSpPr>
          <p:spPr>
            <a:xfrm>
              <a:off x="665005" y="1626095"/>
              <a:ext cx="0" cy="4308475"/>
            </a:xfrm>
            <a:custGeom>
              <a:avLst/>
              <a:gdLst/>
              <a:ahLst/>
              <a:cxnLst/>
              <a:rect l="l" t="t" r="r" b="b"/>
              <a:pathLst>
                <a:path h="4308475">
                  <a:moveTo>
                    <a:pt x="0" y="0"/>
                  </a:moveTo>
                  <a:lnTo>
                    <a:pt x="0" y="4307860"/>
                  </a:lnTo>
                </a:path>
              </a:pathLst>
            </a:custGeom>
            <a:ln w="3175">
              <a:solidFill>
                <a:srgbClr val="000000"/>
              </a:solidFill>
            </a:ln>
          </p:spPr>
          <p:txBody>
            <a:bodyPr wrap="square" lIns="0" tIns="0" rIns="0" bIns="0" rtlCol="0"/>
            <a:lstStyle/>
            <a:p>
              <a:endParaRPr/>
            </a:p>
          </p:txBody>
        </p:sp>
        <p:sp>
          <p:nvSpPr>
            <p:cNvPr id="24" name="object 24"/>
            <p:cNvSpPr/>
            <p:nvPr/>
          </p:nvSpPr>
          <p:spPr>
            <a:xfrm>
              <a:off x="664464" y="5934497"/>
              <a:ext cx="8890" cy="8890"/>
            </a:xfrm>
            <a:custGeom>
              <a:avLst/>
              <a:gdLst/>
              <a:ahLst/>
              <a:cxnLst/>
              <a:rect l="l" t="t" r="r" b="b"/>
              <a:pathLst>
                <a:path w="8890"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25" name="object 25"/>
            <p:cNvSpPr/>
            <p:nvPr/>
          </p:nvSpPr>
          <p:spPr>
            <a:xfrm>
              <a:off x="665005" y="5935039"/>
              <a:ext cx="7620" cy="7620"/>
            </a:xfrm>
            <a:custGeom>
              <a:avLst/>
              <a:gdLst/>
              <a:ahLst/>
              <a:cxnLst/>
              <a:rect l="l" t="t" r="r" b="b"/>
              <a:pathLst>
                <a:path w="7620" h="7620">
                  <a:moveTo>
                    <a:pt x="0" y="0"/>
                  </a:moveTo>
                  <a:lnTo>
                    <a:pt x="7582" y="0"/>
                  </a:lnTo>
                </a:path>
                <a:path w="7620" h="7620">
                  <a:moveTo>
                    <a:pt x="0" y="0"/>
                  </a:moveTo>
                  <a:lnTo>
                    <a:pt x="0" y="7582"/>
                  </a:lnTo>
                </a:path>
              </a:pathLst>
            </a:custGeom>
            <a:ln w="3175">
              <a:solidFill>
                <a:srgbClr val="000000"/>
              </a:solidFill>
            </a:ln>
          </p:spPr>
          <p:txBody>
            <a:bodyPr wrap="square" lIns="0" tIns="0" rIns="0" bIns="0" rtlCol="0"/>
            <a:lstStyle/>
            <a:p>
              <a:endParaRPr/>
            </a:p>
          </p:txBody>
        </p:sp>
        <p:sp>
          <p:nvSpPr>
            <p:cNvPr id="26" name="object 26"/>
            <p:cNvSpPr/>
            <p:nvPr/>
          </p:nvSpPr>
          <p:spPr>
            <a:xfrm>
              <a:off x="664464" y="5934497"/>
              <a:ext cx="8890" cy="8890"/>
            </a:xfrm>
            <a:custGeom>
              <a:avLst/>
              <a:gdLst/>
              <a:ahLst/>
              <a:cxnLst/>
              <a:rect l="l" t="t" r="r" b="b"/>
              <a:pathLst>
                <a:path w="8890"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27" name="object 27"/>
            <p:cNvSpPr/>
            <p:nvPr/>
          </p:nvSpPr>
          <p:spPr>
            <a:xfrm>
              <a:off x="665005" y="5935039"/>
              <a:ext cx="7620" cy="7620"/>
            </a:xfrm>
            <a:custGeom>
              <a:avLst/>
              <a:gdLst/>
              <a:ahLst/>
              <a:cxnLst/>
              <a:rect l="l" t="t" r="r" b="b"/>
              <a:pathLst>
                <a:path w="7620" h="7620">
                  <a:moveTo>
                    <a:pt x="0" y="0"/>
                  </a:moveTo>
                  <a:lnTo>
                    <a:pt x="7582" y="0"/>
                  </a:lnTo>
                </a:path>
                <a:path w="7620" h="7620">
                  <a:moveTo>
                    <a:pt x="0" y="0"/>
                  </a:moveTo>
                  <a:lnTo>
                    <a:pt x="0" y="7582"/>
                  </a:lnTo>
                </a:path>
              </a:pathLst>
            </a:custGeom>
            <a:ln w="3175">
              <a:solidFill>
                <a:srgbClr val="000000"/>
              </a:solidFill>
            </a:ln>
          </p:spPr>
          <p:txBody>
            <a:bodyPr wrap="square" lIns="0" tIns="0" rIns="0" bIns="0" rtlCol="0"/>
            <a:lstStyle/>
            <a:p>
              <a:endParaRPr/>
            </a:p>
          </p:txBody>
        </p:sp>
        <p:sp>
          <p:nvSpPr>
            <p:cNvPr id="28" name="object 28"/>
            <p:cNvSpPr/>
            <p:nvPr/>
          </p:nvSpPr>
          <p:spPr>
            <a:xfrm>
              <a:off x="673130" y="5934497"/>
              <a:ext cx="3963670" cy="8890"/>
            </a:xfrm>
            <a:custGeom>
              <a:avLst/>
              <a:gdLst/>
              <a:ahLst/>
              <a:cxnLst/>
              <a:rect l="l" t="t" r="r" b="b"/>
              <a:pathLst>
                <a:path w="3963670" h="8889">
                  <a:moveTo>
                    <a:pt x="3963276" y="0"/>
                  </a:moveTo>
                  <a:lnTo>
                    <a:pt x="0" y="0"/>
                  </a:lnTo>
                  <a:lnTo>
                    <a:pt x="0" y="8666"/>
                  </a:lnTo>
                  <a:lnTo>
                    <a:pt x="3963276" y="8666"/>
                  </a:lnTo>
                  <a:lnTo>
                    <a:pt x="3963276" y="0"/>
                  </a:lnTo>
                  <a:close/>
                </a:path>
              </a:pathLst>
            </a:custGeom>
            <a:solidFill>
              <a:srgbClr val="000000"/>
            </a:solidFill>
          </p:spPr>
          <p:txBody>
            <a:bodyPr wrap="square" lIns="0" tIns="0" rIns="0" bIns="0" rtlCol="0"/>
            <a:lstStyle/>
            <a:p>
              <a:endParaRPr/>
            </a:p>
          </p:txBody>
        </p:sp>
        <p:sp>
          <p:nvSpPr>
            <p:cNvPr id="29" name="object 29"/>
            <p:cNvSpPr/>
            <p:nvPr/>
          </p:nvSpPr>
          <p:spPr>
            <a:xfrm>
              <a:off x="673671" y="5935039"/>
              <a:ext cx="3962400" cy="0"/>
            </a:xfrm>
            <a:custGeom>
              <a:avLst/>
              <a:gdLst/>
              <a:ahLst/>
              <a:cxnLst/>
              <a:rect l="l" t="t" r="r" b="b"/>
              <a:pathLst>
                <a:path w="3962400">
                  <a:moveTo>
                    <a:pt x="0" y="0"/>
                  </a:moveTo>
                  <a:lnTo>
                    <a:pt x="3962193" y="0"/>
                  </a:lnTo>
                </a:path>
              </a:pathLst>
            </a:custGeom>
            <a:ln w="3175">
              <a:solidFill>
                <a:srgbClr val="000000"/>
              </a:solidFill>
            </a:ln>
          </p:spPr>
          <p:txBody>
            <a:bodyPr wrap="square" lIns="0" tIns="0" rIns="0" bIns="0" rtlCol="0"/>
            <a:lstStyle/>
            <a:p>
              <a:endParaRPr/>
            </a:p>
          </p:txBody>
        </p:sp>
        <p:sp>
          <p:nvSpPr>
            <p:cNvPr id="30" name="object 30"/>
            <p:cNvSpPr/>
            <p:nvPr/>
          </p:nvSpPr>
          <p:spPr>
            <a:xfrm>
              <a:off x="4636406" y="1625554"/>
              <a:ext cx="8890" cy="4309110"/>
            </a:xfrm>
            <a:custGeom>
              <a:avLst/>
              <a:gdLst/>
              <a:ahLst/>
              <a:cxnLst/>
              <a:rect l="l" t="t" r="r" b="b"/>
              <a:pathLst>
                <a:path w="8889" h="4309110">
                  <a:moveTo>
                    <a:pt x="8666" y="0"/>
                  </a:moveTo>
                  <a:lnTo>
                    <a:pt x="0" y="0"/>
                  </a:lnTo>
                  <a:lnTo>
                    <a:pt x="0" y="4308943"/>
                  </a:lnTo>
                  <a:lnTo>
                    <a:pt x="8666" y="4308943"/>
                  </a:lnTo>
                  <a:lnTo>
                    <a:pt x="8666" y="0"/>
                  </a:lnTo>
                  <a:close/>
                </a:path>
              </a:pathLst>
            </a:custGeom>
            <a:solidFill>
              <a:srgbClr val="000000"/>
            </a:solidFill>
          </p:spPr>
          <p:txBody>
            <a:bodyPr wrap="square" lIns="0" tIns="0" rIns="0" bIns="0" rtlCol="0"/>
            <a:lstStyle/>
            <a:p>
              <a:endParaRPr/>
            </a:p>
          </p:txBody>
        </p:sp>
        <p:sp>
          <p:nvSpPr>
            <p:cNvPr id="31" name="object 31"/>
            <p:cNvSpPr/>
            <p:nvPr/>
          </p:nvSpPr>
          <p:spPr>
            <a:xfrm>
              <a:off x="4636948" y="1626095"/>
              <a:ext cx="0" cy="4308475"/>
            </a:xfrm>
            <a:custGeom>
              <a:avLst/>
              <a:gdLst/>
              <a:ahLst/>
              <a:cxnLst/>
              <a:rect l="l" t="t" r="r" b="b"/>
              <a:pathLst>
                <a:path h="4308475">
                  <a:moveTo>
                    <a:pt x="0" y="0"/>
                  </a:moveTo>
                  <a:lnTo>
                    <a:pt x="0" y="4307860"/>
                  </a:lnTo>
                </a:path>
              </a:pathLst>
            </a:custGeom>
            <a:ln w="3175">
              <a:solidFill>
                <a:srgbClr val="000000"/>
              </a:solidFill>
            </a:ln>
          </p:spPr>
          <p:txBody>
            <a:bodyPr wrap="square" lIns="0" tIns="0" rIns="0" bIns="0" rtlCol="0"/>
            <a:lstStyle/>
            <a:p>
              <a:endParaRPr/>
            </a:p>
          </p:txBody>
        </p:sp>
        <p:sp>
          <p:nvSpPr>
            <p:cNvPr id="32" name="object 32"/>
            <p:cNvSpPr/>
            <p:nvPr/>
          </p:nvSpPr>
          <p:spPr>
            <a:xfrm>
              <a:off x="4636406" y="5934498"/>
              <a:ext cx="8890" cy="8890"/>
            </a:xfrm>
            <a:custGeom>
              <a:avLst/>
              <a:gdLst/>
              <a:ahLst/>
              <a:cxnLst/>
              <a:rect l="l" t="t" r="r" b="b"/>
              <a:pathLst>
                <a:path w="8889" h="8889">
                  <a:moveTo>
                    <a:pt x="8666" y="0"/>
                  </a:moveTo>
                  <a:lnTo>
                    <a:pt x="0" y="0"/>
                  </a:lnTo>
                  <a:lnTo>
                    <a:pt x="0" y="8666"/>
                  </a:lnTo>
                  <a:lnTo>
                    <a:pt x="8666" y="8666"/>
                  </a:lnTo>
                  <a:lnTo>
                    <a:pt x="8666" y="0"/>
                  </a:lnTo>
                  <a:close/>
                </a:path>
              </a:pathLst>
            </a:custGeom>
            <a:solidFill>
              <a:srgbClr val="000000"/>
            </a:solidFill>
          </p:spPr>
          <p:txBody>
            <a:bodyPr wrap="square" lIns="0" tIns="0" rIns="0" bIns="0" rtlCol="0"/>
            <a:lstStyle/>
            <a:p>
              <a:endParaRPr/>
            </a:p>
          </p:txBody>
        </p:sp>
        <p:sp>
          <p:nvSpPr>
            <p:cNvPr id="33" name="object 33"/>
            <p:cNvSpPr/>
            <p:nvPr/>
          </p:nvSpPr>
          <p:spPr>
            <a:xfrm>
              <a:off x="4636948" y="5935039"/>
              <a:ext cx="7620" cy="7620"/>
            </a:xfrm>
            <a:custGeom>
              <a:avLst/>
              <a:gdLst/>
              <a:ahLst/>
              <a:cxnLst/>
              <a:rect l="l" t="t" r="r" b="b"/>
              <a:pathLst>
                <a:path w="7620" h="7620">
                  <a:moveTo>
                    <a:pt x="0" y="0"/>
                  </a:moveTo>
                  <a:lnTo>
                    <a:pt x="7582" y="0"/>
                  </a:lnTo>
                </a:path>
                <a:path w="7620" h="7620">
                  <a:moveTo>
                    <a:pt x="0" y="0"/>
                  </a:moveTo>
                  <a:lnTo>
                    <a:pt x="0" y="7582"/>
                  </a:lnTo>
                </a:path>
              </a:pathLst>
            </a:custGeom>
            <a:ln w="3175">
              <a:solidFill>
                <a:srgbClr val="000000"/>
              </a:solidFill>
            </a:ln>
          </p:spPr>
          <p:txBody>
            <a:bodyPr wrap="square" lIns="0" tIns="0" rIns="0" bIns="0" rtlCol="0"/>
            <a:lstStyle/>
            <a:p>
              <a:endParaRPr/>
            </a:p>
          </p:txBody>
        </p:sp>
        <p:sp>
          <p:nvSpPr>
            <p:cNvPr id="34" name="object 34"/>
            <p:cNvSpPr/>
            <p:nvPr/>
          </p:nvSpPr>
          <p:spPr>
            <a:xfrm>
              <a:off x="4645072" y="5934498"/>
              <a:ext cx="3961129" cy="8890"/>
            </a:xfrm>
            <a:custGeom>
              <a:avLst/>
              <a:gdLst/>
              <a:ahLst/>
              <a:cxnLst/>
              <a:rect l="l" t="t" r="r" b="b"/>
              <a:pathLst>
                <a:path w="3961129" h="8889">
                  <a:moveTo>
                    <a:pt x="3961109" y="0"/>
                  </a:moveTo>
                  <a:lnTo>
                    <a:pt x="0" y="0"/>
                  </a:lnTo>
                  <a:lnTo>
                    <a:pt x="0" y="8666"/>
                  </a:lnTo>
                  <a:lnTo>
                    <a:pt x="3961109" y="8666"/>
                  </a:lnTo>
                  <a:lnTo>
                    <a:pt x="3961109" y="0"/>
                  </a:lnTo>
                  <a:close/>
                </a:path>
              </a:pathLst>
            </a:custGeom>
            <a:solidFill>
              <a:srgbClr val="000000"/>
            </a:solidFill>
          </p:spPr>
          <p:txBody>
            <a:bodyPr wrap="square" lIns="0" tIns="0" rIns="0" bIns="0" rtlCol="0"/>
            <a:lstStyle/>
            <a:p>
              <a:endParaRPr/>
            </a:p>
          </p:txBody>
        </p:sp>
        <p:sp>
          <p:nvSpPr>
            <p:cNvPr id="35" name="object 35"/>
            <p:cNvSpPr/>
            <p:nvPr/>
          </p:nvSpPr>
          <p:spPr>
            <a:xfrm>
              <a:off x="4645613" y="5935039"/>
              <a:ext cx="3960495" cy="0"/>
            </a:xfrm>
            <a:custGeom>
              <a:avLst/>
              <a:gdLst/>
              <a:ahLst/>
              <a:cxnLst/>
              <a:rect l="l" t="t" r="r" b="b"/>
              <a:pathLst>
                <a:path w="3960495">
                  <a:moveTo>
                    <a:pt x="0" y="0"/>
                  </a:moveTo>
                  <a:lnTo>
                    <a:pt x="3960026" y="0"/>
                  </a:lnTo>
                </a:path>
              </a:pathLst>
            </a:custGeom>
            <a:ln w="3175">
              <a:solidFill>
                <a:srgbClr val="000000"/>
              </a:solidFill>
            </a:ln>
          </p:spPr>
          <p:txBody>
            <a:bodyPr wrap="square" lIns="0" tIns="0" rIns="0" bIns="0" rtlCol="0"/>
            <a:lstStyle/>
            <a:p>
              <a:endParaRPr/>
            </a:p>
          </p:txBody>
        </p:sp>
        <p:sp>
          <p:nvSpPr>
            <p:cNvPr id="36" name="object 36"/>
            <p:cNvSpPr/>
            <p:nvPr/>
          </p:nvSpPr>
          <p:spPr>
            <a:xfrm>
              <a:off x="8606181" y="1625554"/>
              <a:ext cx="5080" cy="4309110"/>
            </a:xfrm>
            <a:custGeom>
              <a:avLst/>
              <a:gdLst/>
              <a:ahLst/>
              <a:cxnLst/>
              <a:rect l="l" t="t" r="r" b="b"/>
              <a:pathLst>
                <a:path w="5079" h="4309110">
                  <a:moveTo>
                    <a:pt x="0" y="4308943"/>
                  </a:moveTo>
                  <a:lnTo>
                    <a:pt x="4513" y="4308943"/>
                  </a:lnTo>
                  <a:lnTo>
                    <a:pt x="4513" y="0"/>
                  </a:lnTo>
                  <a:lnTo>
                    <a:pt x="0" y="0"/>
                  </a:lnTo>
                  <a:lnTo>
                    <a:pt x="0" y="4308943"/>
                  </a:lnTo>
                  <a:close/>
                </a:path>
              </a:pathLst>
            </a:custGeom>
            <a:solidFill>
              <a:srgbClr val="000000"/>
            </a:solidFill>
          </p:spPr>
          <p:txBody>
            <a:bodyPr wrap="square" lIns="0" tIns="0" rIns="0" bIns="0" rtlCol="0"/>
            <a:lstStyle/>
            <a:p>
              <a:endParaRPr/>
            </a:p>
          </p:txBody>
        </p:sp>
        <p:sp>
          <p:nvSpPr>
            <p:cNvPr id="37" name="object 37"/>
            <p:cNvSpPr/>
            <p:nvPr/>
          </p:nvSpPr>
          <p:spPr>
            <a:xfrm>
              <a:off x="8606723" y="1626095"/>
              <a:ext cx="0" cy="4308475"/>
            </a:xfrm>
            <a:custGeom>
              <a:avLst/>
              <a:gdLst/>
              <a:ahLst/>
              <a:cxnLst/>
              <a:rect l="l" t="t" r="r" b="b"/>
              <a:pathLst>
                <a:path h="4308475">
                  <a:moveTo>
                    <a:pt x="0" y="0"/>
                  </a:moveTo>
                  <a:lnTo>
                    <a:pt x="0" y="4307860"/>
                  </a:lnTo>
                </a:path>
              </a:pathLst>
            </a:custGeom>
            <a:ln w="3175">
              <a:solidFill>
                <a:srgbClr val="000000"/>
              </a:solidFill>
            </a:ln>
          </p:spPr>
          <p:txBody>
            <a:bodyPr wrap="square" lIns="0" tIns="0" rIns="0" bIns="0" rtlCol="0"/>
            <a:lstStyle/>
            <a:p>
              <a:endParaRPr/>
            </a:p>
          </p:txBody>
        </p:sp>
        <p:sp>
          <p:nvSpPr>
            <p:cNvPr id="38" name="object 38"/>
            <p:cNvSpPr/>
            <p:nvPr/>
          </p:nvSpPr>
          <p:spPr>
            <a:xfrm>
              <a:off x="8606181" y="5934498"/>
              <a:ext cx="5080" cy="8890"/>
            </a:xfrm>
            <a:custGeom>
              <a:avLst/>
              <a:gdLst/>
              <a:ahLst/>
              <a:cxnLst/>
              <a:rect l="l" t="t" r="r" b="b"/>
              <a:pathLst>
                <a:path w="5079" h="8889">
                  <a:moveTo>
                    <a:pt x="0" y="8666"/>
                  </a:moveTo>
                  <a:lnTo>
                    <a:pt x="4513" y="8666"/>
                  </a:lnTo>
                  <a:lnTo>
                    <a:pt x="4513" y="0"/>
                  </a:lnTo>
                  <a:lnTo>
                    <a:pt x="0" y="0"/>
                  </a:lnTo>
                  <a:lnTo>
                    <a:pt x="0" y="8666"/>
                  </a:lnTo>
                  <a:close/>
                </a:path>
              </a:pathLst>
            </a:custGeom>
            <a:solidFill>
              <a:srgbClr val="000000"/>
            </a:solidFill>
          </p:spPr>
          <p:txBody>
            <a:bodyPr wrap="square" lIns="0" tIns="0" rIns="0" bIns="0" rtlCol="0"/>
            <a:lstStyle/>
            <a:p>
              <a:endParaRPr/>
            </a:p>
          </p:txBody>
        </p:sp>
        <p:sp>
          <p:nvSpPr>
            <p:cNvPr id="39" name="object 39"/>
            <p:cNvSpPr/>
            <p:nvPr/>
          </p:nvSpPr>
          <p:spPr>
            <a:xfrm>
              <a:off x="8606723" y="5935039"/>
              <a:ext cx="4445" cy="7620"/>
            </a:xfrm>
            <a:custGeom>
              <a:avLst/>
              <a:gdLst/>
              <a:ahLst/>
              <a:cxnLst/>
              <a:rect l="l" t="t" r="r" b="b"/>
              <a:pathLst>
                <a:path w="4445" h="7620">
                  <a:moveTo>
                    <a:pt x="0" y="0"/>
                  </a:moveTo>
                  <a:lnTo>
                    <a:pt x="3971" y="0"/>
                  </a:lnTo>
                </a:path>
                <a:path w="4445" h="7620">
                  <a:moveTo>
                    <a:pt x="0" y="0"/>
                  </a:moveTo>
                  <a:lnTo>
                    <a:pt x="0" y="7582"/>
                  </a:lnTo>
                </a:path>
              </a:pathLst>
            </a:custGeom>
            <a:ln w="3175">
              <a:solidFill>
                <a:srgbClr val="000000"/>
              </a:solidFill>
            </a:ln>
          </p:spPr>
          <p:txBody>
            <a:bodyPr wrap="square" lIns="0" tIns="0" rIns="0" bIns="0" rtlCol="0"/>
            <a:lstStyle/>
            <a:p>
              <a:endParaRPr/>
            </a:p>
          </p:txBody>
        </p:sp>
        <p:sp>
          <p:nvSpPr>
            <p:cNvPr id="40" name="object 40"/>
            <p:cNvSpPr/>
            <p:nvPr/>
          </p:nvSpPr>
          <p:spPr>
            <a:xfrm>
              <a:off x="8606181" y="5934498"/>
              <a:ext cx="5080" cy="8890"/>
            </a:xfrm>
            <a:custGeom>
              <a:avLst/>
              <a:gdLst/>
              <a:ahLst/>
              <a:cxnLst/>
              <a:rect l="l" t="t" r="r" b="b"/>
              <a:pathLst>
                <a:path w="5079" h="8889">
                  <a:moveTo>
                    <a:pt x="0" y="8666"/>
                  </a:moveTo>
                  <a:lnTo>
                    <a:pt x="4513" y="8666"/>
                  </a:lnTo>
                  <a:lnTo>
                    <a:pt x="4513" y="0"/>
                  </a:lnTo>
                  <a:lnTo>
                    <a:pt x="0" y="0"/>
                  </a:lnTo>
                  <a:lnTo>
                    <a:pt x="0" y="8666"/>
                  </a:lnTo>
                  <a:close/>
                </a:path>
              </a:pathLst>
            </a:custGeom>
            <a:solidFill>
              <a:srgbClr val="000000"/>
            </a:solidFill>
          </p:spPr>
          <p:txBody>
            <a:bodyPr wrap="square" lIns="0" tIns="0" rIns="0" bIns="0" rtlCol="0"/>
            <a:lstStyle/>
            <a:p>
              <a:endParaRPr/>
            </a:p>
          </p:txBody>
        </p:sp>
        <p:sp>
          <p:nvSpPr>
            <p:cNvPr id="41" name="object 41"/>
            <p:cNvSpPr/>
            <p:nvPr/>
          </p:nvSpPr>
          <p:spPr>
            <a:xfrm>
              <a:off x="8606723" y="5935039"/>
              <a:ext cx="4445" cy="7620"/>
            </a:xfrm>
            <a:custGeom>
              <a:avLst/>
              <a:gdLst/>
              <a:ahLst/>
              <a:cxnLst/>
              <a:rect l="l" t="t" r="r" b="b"/>
              <a:pathLst>
                <a:path w="4445" h="7620">
                  <a:moveTo>
                    <a:pt x="0" y="0"/>
                  </a:moveTo>
                  <a:lnTo>
                    <a:pt x="3971" y="0"/>
                  </a:lnTo>
                </a:path>
                <a:path w="4445" h="7620">
                  <a:moveTo>
                    <a:pt x="0" y="0"/>
                  </a:moveTo>
                  <a:lnTo>
                    <a:pt x="0" y="7582"/>
                  </a:lnTo>
                </a:path>
              </a:pathLst>
            </a:custGeom>
            <a:ln w="3175">
              <a:solidFill>
                <a:srgbClr val="000000"/>
              </a:solidFill>
            </a:ln>
          </p:spPr>
          <p:txBody>
            <a:bodyPr wrap="square" lIns="0" tIns="0" rIns="0" bIns="0" rtlCol="0"/>
            <a:lstStyle/>
            <a:p>
              <a:endParaRPr/>
            </a:p>
          </p:txBody>
        </p:sp>
      </p:grpSp>
      <p:sp>
        <p:nvSpPr>
          <p:cNvPr id="42" name="object 42"/>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32</a:t>
            </a:fld>
            <a:endParaRPr spc="-5"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381000"/>
            <a:ext cx="9067800" cy="659155"/>
          </a:xfrm>
          <a:prstGeom prst="rect">
            <a:avLst/>
          </a:prstGeom>
        </p:spPr>
        <p:txBody>
          <a:bodyPr vert="horz" wrap="square" lIns="0" tIns="12700" rIns="0" bIns="0" rtlCol="0">
            <a:spAutoFit/>
          </a:bodyPr>
          <a:lstStyle/>
          <a:p>
            <a:pPr marL="12700">
              <a:lnSpc>
                <a:spcPct val="100000"/>
              </a:lnSpc>
              <a:spcBef>
                <a:spcPts val="100"/>
              </a:spcBef>
            </a:pPr>
            <a:r>
              <a:rPr sz="4200" b="1" spc="-285" dirty="0">
                <a:solidFill>
                  <a:srgbClr val="FF0000"/>
                </a:solidFill>
              </a:rPr>
              <a:t>Regulile </a:t>
            </a:r>
            <a:r>
              <a:rPr sz="4200" b="1" spc="-200" dirty="0">
                <a:solidFill>
                  <a:srgbClr val="FF0000"/>
                </a:solidFill>
              </a:rPr>
              <a:t>FASMI </a:t>
            </a:r>
            <a:r>
              <a:rPr sz="4200" b="1" spc="-254" dirty="0">
                <a:solidFill>
                  <a:srgbClr val="FF0000"/>
                </a:solidFill>
              </a:rPr>
              <a:t>(1995 </a:t>
            </a:r>
            <a:r>
              <a:rPr sz="4200" b="1" spc="-210" dirty="0">
                <a:solidFill>
                  <a:srgbClr val="FF0000"/>
                </a:solidFill>
              </a:rPr>
              <a:t>Nigel </a:t>
            </a:r>
            <a:r>
              <a:rPr sz="4200" b="1" spc="-285" dirty="0">
                <a:solidFill>
                  <a:srgbClr val="FF0000"/>
                </a:solidFill>
              </a:rPr>
              <a:t>Pendse</a:t>
            </a:r>
            <a:r>
              <a:rPr sz="4200" b="1" spc="-370" dirty="0">
                <a:solidFill>
                  <a:srgbClr val="FF0000"/>
                </a:solidFill>
              </a:rPr>
              <a:t> </a:t>
            </a:r>
            <a:r>
              <a:rPr sz="4200" b="1" spc="-355" dirty="0">
                <a:solidFill>
                  <a:srgbClr val="FF0000"/>
                </a:solidFill>
              </a:rPr>
              <a:t>)</a:t>
            </a:r>
            <a:endParaRPr sz="42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33</a:t>
            </a:fld>
            <a:endParaRPr spc="-5" dirty="0"/>
          </a:p>
        </p:txBody>
      </p:sp>
      <p:sp>
        <p:nvSpPr>
          <p:cNvPr id="3" name="object 3"/>
          <p:cNvSpPr txBox="1"/>
          <p:nvPr/>
        </p:nvSpPr>
        <p:spPr>
          <a:xfrm>
            <a:off x="535940" y="1569414"/>
            <a:ext cx="8056880" cy="4578818"/>
          </a:xfrm>
          <a:prstGeom prst="rect">
            <a:avLst/>
          </a:prstGeom>
        </p:spPr>
        <p:txBody>
          <a:bodyPr vert="horz" wrap="square" lIns="0" tIns="43815" rIns="0" bIns="0" rtlCol="0">
            <a:spAutoFit/>
          </a:bodyPr>
          <a:lstStyle/>
          <a:p>
            <a:pPr marL="355600" indent="-343535">
              <a:lnSpc>
                <a:spcPct val="100000"/>
              </a:lnSpc>
              <a:spcBef>
                <a:spcPts val="345"/>
              </a:spcBef>
              <a:buClr>
                <a:srgbClr val="666600"/>
              </a:buClr>
              <a:buSzPct val="75000"/>
              <a:buFont typeface="Wingdings"/>
              <a:buChar char=""/>
              <a:tabLst>
                <a:tab pos="355600" algn="l"/>
                <a:tab pos="356235" algn="l"/>
              </a:tabLst>
            </a:pPr>
            <a:r>
              <a:rPr sz="2000" b="1" dirty="0">
                <a:latin typeface="Verdana"/>
                <a:cs typeface="Verdana"/>
              </a:rPr>
              <a:t>Fast Analysis of Shared </a:t>
            </a:r>
            <a:r>
              <a:rPr sz="2000" b="1" spc="-5" dirty="0">
                <a:latin typeface="Verdana"/>
                <a:cs typeface="Verdana"/>
              </a:rPr>
              <a:t>Multidimensional</a:t>
            </a:r>
            <a:r>
              <a:rPr sz="2000" b="1" spc="-60" dirty="0">
                <a:latin typeface="Verdana"/>
                <a:cs typeface="Verdana"/>
              </a:rPr>
              <a:t> </a:t>
            </a:r>
            <a:r>
              <a:rPr sz="2000" b="1" dirty="0">
                <a:latin typeface="Verdana"/>
                <a:cs typeface="Verdana"/>
              </a:rPr>
              <a:t>Information</a:t>
            </a:r>
            <a:endParaRPr sz="2000" dirty="0">
              <a:latin typeface="Verdana"/>
              <a:cs typeface="Verdana"/>
            </a:endParaRPr>
          </a:p>
          <a:p>
            <a:pPr marL="355600" marR="915669" indent="-343535">
              <a:lnSpc>
                <a:spcPts val="2160"/>
              </a:lnSpc>
              <a:spcBef>
                <a:spcPts val="515"/>
              </a:spcBef>
              <a:buClr>
                <a:srgbClr val="666600"/>
              </a:buClr>
              <a:buSzPct val="75000"/>
              <a:buFont typeface="Wingdings"/>
              <a:buChar char=""/>
              <a:tabLst>
                <a:tab pos="355600" algn="l"/>
                <a:tab pos="356235" algn="l"/>
              </a:tabLst>
            </a:pPr>
            <a:r>
              <a:rPr sz="2000" b="1" i="1" dirty="0">
                <a:solidFill>
                  <a:srgbClr val="0000FF"/>
                </a:solidFill>
                <a:latin typeface="Verdana"/>
                <a:cs typeface="Verdana"/>
              </a:rPr>
              <a:t>FAST</a:t>
            </a:r>
            <a:r>
              <a:rPr sz="2000" b="1" i="1" dirty="0">
                <a:solidFill>
                  <a:srgbClr val="FFCC00"/>
                </a:solidFill>
                <a:latin typeface="Verdana"/>
                <a:cs typeface="Verdana"/>
              </a:rPr>
              <a:t> </a:t>
            </a:r>
            <a:r>
              <a:rPr sz="2000" dirty="0">
                <a:latin typeface="Verdana"/>
                <a:cs typeface="Verdana"/>
              </a:rPr>
              <a:t>- cat </a:t>
            </a:r>
            <a:r>
              <a:rPr sz="2000" spc="-5" dirty="0">
                <a:latin typeface="Verdana"/>
                <a:cs typeface="Verdana"/>
              </a:rPr>
              <a:t>mai multe raspunsuri utilizatorilor </a:t>
            </a:r>
            <a:r>
              <a:rPr sz="2000" dirty="0">
                <a:latin typeface="Verdana"/>
                <a:cs typeface="Verdana"/>
              </a:rPr>
              <a:t>intr-un  </a:t>
            </a:r>
            <a:r>
              <a:rPr sz="2000" spc="-5" dirty="0">
                <a:latin typeface="Verdana"/>
                <a:cs typeface="Verdana"/>
              </a:rPr>
              <a:t>termen mai </a:t>
            </a:r>
            <a:r>
              <a:rPr sz="2000" dirty="0">
                <a:latin typeface="Verdana"/>
                <a:cs typeface="Verdana"/>
              </a:rPr>
              <a:t>scurt </a:t>
            </a:r>
            <a:r>
              <a:rPr sz="2000" spc="-5" dirty="0">
                <a:latin typeface="Verdana"/>
                <a:cs typeface="Verdana"/>
              </a:rPr>
              <a:t>de </a:t>
            </a:r>
            <a:r>
              <a:rPr sz="2000" dirty="0">
                <a:latin typeface="Verdana"/>
                <a:cs typeface="Verdana"/>
              </a:rPr>
              <a:t>5</a:t>
            </a:r>
            <a:r>
              <a:rPr sz="2000" spc="-50" dirty="0">
                <a:latin typeface="Verdana"/>
                <a:cs typeface="Verdana"/>
              </a:rPr>
              <a:t> </a:t>
            </a:r>
            <a:r>
              <a:rPr sz="2000" spc="-5" dirty="0">
                <a:latin typeface="Verdana"/>
                <a:cs typeface="Verdana"/>
              </a:rPr>
              <a:t>sec</a:t>
            </a:r>
            <a:endParaRPr sz="2000" dirty="0">
              <a:latin typeface="Verdana"/>
              <a:cs typeface="Verdana"/>
            </a:endParaRPr>
          </a:p>
          <a:p>
            <a:pPr marL="355600" marR="114935" indent="-343535">
              <a:lnSpc>
                <a:spcPct val="90000"/>
              </a:lnSpc>
              <a:spcBef>
                <a:spcPts val="445"/>
              </a:spcBef>
              <a:buClr>
                <a:srgbClr val="666600"/>
              </a:buClr>
              <a:buSzPct val="75000"/>
              <a:buFont typeface="Wingdings"/>
              <a:buChar char=""/>
              <a:tabLst>
                <a:tab pos="355600" algn="l"/>
                <a:tab pos="356235" algn="l"/>
              </a:tabLst>
            </a:pPr>
            <a:r>
              <a:rPr sz="2000" b="1" i="1" spc="-5" dirty="0">
                <a:solidFill>
                  <a:srgbClr val="0000FF"/>
                </a:solidFill>
                <a:latin typeface="Verdana"/>
                <a:cs typeface="Verdana"/>
              </a:rPr>
              <a:t>ANALYSIS </a:t>
            </a:r>
            <a:r>
              <a:rPr sz="2000" dirty="0">
                <a:latin typeface="Verdana"/>
                <a:cs typeface="Verdana"/>
              </a:rPr>
              <a:t>- </a:t>
            </a:r>
            <a:r>
              <a:rPr sz="2000" spc="-5" dirty="0">
                <a:latin typeface="Verdana"/>
                <a:cs typeface="Verdana"/>
              </a:rPr>
              <a:t>orice </a:t>
            </a:r>
            <a:r>
              <a:rPr sz="2000" u="heavy" spc="-5" dirty="0">
                <a:uFill>
                  <a:solidFill>
                    <a:srgbClr val="000000"/>
                  </a:solidFill>
                </a:uFill>
                <a:latin typeface="Verdana"/>
                <a:cs typeface="Verdana"/>
              </a:rPr>
              <a:t>logica de afaceri</a:t>
            </a:r>
            <a:r>
              <a:rPr sz="2000" spc="-5" dirty="0">
                <a:latin typeface="Verdana"/>
                <a:cs typeface="Verdana"/>
              </a:rPr>
              <a:t> si </a:t>
            </a:r>
            <a:r>
              <a:rPr sz="2000" u="heavy" spc="-5" dirty="0">
                <a:uFill>
                  <a:solidFill>
                    <a:srgbClr val="000000"/>
                  </a:solidFill>
                </a:uFill>
                <a:latin typeface="Verdana"/>
                <a:cs typeface="Verdana"/>
              </a:rPr>
              <a:t>analiza </a:t>
            </a:r>
            <a:r>
              <a:rPr sz="2000" u="heavy" dirty="0">
                <a:uFill>
                  <a:solidFill>
                    <a:srgbClr val="000000"/>
                  </a:solidFill>
                </a:uFill>
                <a:latin typeface="Verdana"/>
                <a:cs typeface="Verdana"/>
              </a:rPr>
              <a:t>statistica </a:t>
            </a:r>
            <a:r>
              <a:rPr sz="2000" dirty="0">
                <a:latin typeface="Verdana"/>
                <a:cs typeface="Verdana"/>
              </a:rPr>
              <a:t> </a:t>
            </a:r>
            <a:r>
              <a:rPr sz="2000" spc="-5" dirty="0">
                <a:latin typeface="Verdana"/>
                <a:cs typeface="Verdana"/>
              </a:rPr>
              <a:t>relevanta </a:t>
            </a:r>
            <a:r>
              <a:rPr sz="2000" dirty="0">
                <a:latin typeface="Verdana"/>
                <a:cs typeface="Verdana"/>
              </a:rPr>
              <a:t>pentru </a:t>
            </a:r>
            <a:r>
              <a:rPr sz="2000" spc="-5" dirty="0">
                <a:latin typeface="Verdana"/>
                <a:cs typeface="Verdana"/>
              </a:rPr>
              <a:t>aplicatie </a:t>
            </a:r>
            <a:r>
              <a:rPr sz="2000" dirty="0">
                <a:latin typeface="Verdana"/>
                <a:cs typeface="Verdana"/>
              </a:rPr>
              <a:t>sau </a:t>
            </a:r>
            <a:r>
              <a:rPr sz="2000" spc="-5" dirty="0">
                <a:latin typeface="Verdana"/>
                <a:cs typeface="Verdana"/>
              </a:rPr>
              <a:t>utilizator, </a:t>
            </a:r>
            <a:r>
              <a:rPr sz="2000" dirty="0">
                <a:latin typeface="Verdana"/>
                <a:cs typeface="Verdana"/>
              </a:rPr>
              <a:t>suficient de </a:t>
            </a:r>
            <a:r>
              <a:rPr sz="2000" spc="-5" dirty="0">
                <a:latin typeface="Verdana"/>
                <a:cs typeface="Verdana"/>
              </a:rPr>
              <a:t>simplu  pentru utilizatorul</a:t>
            </a:r>
            <a:r>
              <a:rPr sz="2000" spc="-40" dirty="0">
                <a:latin typeface="Verdana"/>
                <a:cs typeface="Verdana"/>
              </a:rPr>
              <a:t> </a:t>
            </a:r>
            <a:r>
              <a:rPr sz="2000" dirty="0">
                <a:latin typeface="Verdana"/>
                <a:cs typeface="Verdana"/>
              </a:rPr>
              <a:t>final</a:t>
            </a:r>
          </a:p>
          <a:p>
            <a:pPr marL="355600" marR="369570" indent="-343535" algn="just">
              <a:lnSpc>
                <a:spcPts val="2160"/>
              </a:lnSpc>
              <a:spcBef>
                <a:spcPts val="515"/>
              </a:spcBef>
              <a:buClr>
                <a:srgbClr val="666600"/>
              </a:buClr>
              <a:buSzPct val="75000"/>
              <a:buFont typeface="Wingdings"/>
              <a:buChar char=""/>
              <a:tabLst>
                <a:tab pos="356235" algn="l"/>
              </a:tabLst>
            </a:pPr>
            <a:r>
              <a:rPr sz="2000" b="1" i="1" dirty="0">
                <a:solidFill>
                  <a:srgbClr val="0000FF"/>
                </a:solidFill>
                <a:latin typeface="Verdana"/>
                <a:cs typeface="Verdana"/>
              </a:rPr>
              <a:t>SHARED </a:t>
            </a:r>
            <a:r>
              <a:rPr sz="2000" dirty="0">
                <a:latin typeface="Verdana"/>
                <a:cs typeface="Verdana"/>
              </a:rPr>
              <a:t>- </a:t>
            </a:r>
            <a:r>
              <a:rPr sz="2000" spc="-5" dirty="0">
                <a:latin typeface="Verdana"/>
                <a:cs typeface="Verdana"/>
              </a:rPr>
              <a:t>toate </a:t>
            </a:r>
            <a:r>
              <a:rPr sz="2000" u="heavy" spc="-5" dirty="0">
                <a:uFill>
                  <a:solidFill>
                    <a:srgbClr val="000000"/>
                  </a:solidFill>
                </a:uFill>
                <a:latin typeface="Verdana"/>
                <a:cs typeface="Verdana"/>
              </a:rPr>
              <a:t>cerintele de securitate</a:t>
            </a:r>
            <a:r>
              <a:rPr sz="2000" spc="-5" dirty="0">
                <a:latin typeface="Verdana"/>
                <a:cs typeface="Verdana"/>
              </a:rPr>
              <a:t> pentru </a:t>
            </a:r>
            <a:r>
              <a:rPr sz="2000" dirty="0">
                <a:latin typeface="Verdana"/>
                <a:cs typeface="Verdana"/>
              </a:rPr>
              <a:t>confiden-  </a:t>
            </a:r>
            <a:r>
              <a:rPr sz="2000" spc="-5" dirty="0">
                <a:latin typeface="Verdana"/>
                <a:cs typeface="Verdana"/>
              </a:rPr>
              <a:t>tialitate, dar si blocarea actualizarilor concomitente, daca  </a:t>
            </a:r>
            <a:r>
              <a:rPr sz="2000" dirty="0">
                <a:latin typeface="Verdana"/>
                <a:cs typeface="Verdana"/>
              </a:rPr>
              <a:t>este </a:t>
            </a:r>
            <a:r>
              <a:rPr sz="2000" spc="-5" dirty="0">
                <a:latin typeface="Verdana"/>
                <a:cs typeface="Verdana"/>
              </a:rPr>
              <a:t>necesar </a:t>
            </a:r>
            <a:r>
              <a:rPr sz="2000" dirty="0">
                <a:latin typeface="Verdana"/>
                <a:cs typeface="Verdana"/>
              </a:rPr>
              <a:t>accesul </a:t>
            </a:r>
            <a:r>
              <a:rPr sz="2000" spc="-5" dirty="0">
                <a:latin typeface="Verdana"/>
                <a:cs typeface="Verdana"/>
              </a:rPr>
              <a:t>multiplu </a:t>
            </a:r>
            <a:r>
              <a:rPr sz="2000" spc="-10" dirty="0">
                <a:latin typeface="Verdana"/>
                <a:cs typeface="Verdana"/>
              </a:rPr>
              <a:t>la</a:t>
            </a:r>
            <a:r>
              <a:rPr sz="2000" spc="-80" dirty="0">
                <a:latin typeface="Verdana"/>
                <a:cs typeface="Verdana"/>
              </a:rPr>
              <a:t> </a:t>
            </a:r>
            <a:r>
              <a:rPr sz="2000" spc="-5" dirty="0">
                <a:latin typeface="Verdana"/>
                <a:cs typeface="Verdana"/>
              </a:rPr>
              <a:t>scriere</a:t>
            </a:r>
            <a:endParaRPr sz="2000" dirty="0">
              <a:latin typeface="Verdana"/>
              <a:cs typeface="Verdana"/>
            </a:endParaRPr>
          </a:p>
          <a:p>
            <a:pPr marL="355600" marR="65405" indent="-343535">
              <a:lnSpc>
                <a:spcPts val="2160"/>
              </a:lnSpc>
              <a:spcBef>
                <a:spcPts val="480"/>
              </a:spcBef>
              <a:buClr>
                <a:srgbClr val="666600"/>
              </a:buClr>
              <a:buSzPct val="75000"/>
              <a:buFont typeface="Wingdings"/>
              <a:buChar char=""/>
              <a:tabLst>
                <a:tab pos="355600" algn="l"/>
                <a:tab pos="356235" algn="l"/>
              </a:tabLst>
            </a:pPr>
            <a:r>
              <a:rPr sz="2000" b="1" i="1" u="heavy" dirty="0">
                <a:solidFill>
                  <a:srgbClr val="0000FF"/>
                </a:solidFill>
                <a:uFill>
                  <a:solidFill>
                    <a:srgbClr val="FFCC00"/>
                  </a:solidFill>
                </a:uFill>
                <a:latin typeface="Verdana"/>
                <a:cs typeface="Verdana"/>
              </a:rPr>
              <a:t>MULTIDIMENSIONAL</a:t>
            </a:r>
            <a:r>
              <a:rPr sz="2000" b="1" dirty="0">
                <a:solidFill>
                  <a:srgbClr val="FFCC00"/>
                </a:solidFill>
                <a:latin typeface="Verdana"/>
                <a:cs typeface="Verdana"/>
              </a:rPr>
              <a:t> </a:t>
            </a:r>
            <a:r>
              <a:rPr sz="2000" dirty="0">
                <a:latin typeface="Verdana"/>
                <a:cs typeface="Verdana"/>
              </a:rPr>
              <a:t>- viziune </a:t>
            </a:r>
            <a:r>
              <a:rPr sz="2000" b="1" spc="-5" dirty="0">
                <a:latin typeface="Verdana"/>
                <a:cs typeface="Verdana"/>
              </a:rPr>
              <a:t>conceptuala  multidimensionala </a:t>
            </a:r>
            <a:r>
              <a:rPr sz="2000" spc="-5" dirty="0">
                <a:latin typeface="Verdana"/>
                <a:cs typeface="Verdana"/>
              </a:rPr>
              <a:t>asupra datelor, </a:t>
            </a:r>
            <a:r>
              <a:rPr sz="2000" spc="-10" dirty="0">
                <a:latin typeface="Verdana"/>
                <a:cs typeface="Verdana"/>
              </a:rPr>
              <a:t>incusiv </a:t>
            </a:r>
            <a:r>
              <a:rPr sz="2000" dirty="0">
                <a:latin typeface="Verdana"/>
                <a:cs typeface="Verdana"/>
              </a:rPr>
              <a:t>suport </a:t>
            </a:r>
            <a:r>
              <a:rPr sz="2000" spc="-5" dirty="0">
                <a:latin typeface="Verdana"/>
                <a:cs typeface="Verdana"/>
              </a:rPr>
              <a:t>complet  pentru ierarhii </a:t>
            </a:r>
            <a:r>
              <a:rPr sz="2000" dirty="0">
                <a:latin typeface="Verdana"/>
                <a:cs typeface="Verdana"/>
              </a:rPr>
              <a:t>si </a:t>
            </a:r>
            <a:r>
              <a:rPr sz="2000" spc="-5" dirty="0">
                <a:latin typeface="Verdana"/>
                <a:cs typeface="Verdana"/>
              </a:rPr>
              <a:t>ierarhii</a:t>
            </a:r>
            <a:r>
              <a:rPr sz="2000" spc="-25" dirty="0">
                <a:latin typeface="Verdana"/>
                <a:cs typeface="Verdana"/>
              </a:rPr>
              <a:t> </a:t>
            </a:r>
            <a:r>
              <a:rPr sz="2000" spc="-5" dirty="0">
                <a:latin typeface="Verdana"/>
                <a:cs typeface="Verdana"/>
              </a:rPr>
              <a:t>multiple</a:t>
            </a:r>
            <a:endParaRPr sz="2000" dirty="0">
              <a:latin typeface="Verdana"/>
              <a:cs typeface="Verdana"/>
            </a:endParaRPr>
          </a:p>
          <a:p>
            <a:pPr marL="355600" marR="469900" indent="-343535">
              <a:lnSpc>
                <a:spcPct val="90000"/>
              </a:lnSpc>
              <a:spcBef>
                <a:spcPts val="450"/>
              </a:spcBef>
              <a:buClr>
                <a:srgbClr val="666600"/>
              </a:buClr>
              <a:buSzPct val="75000"/>
              <a:buFont typeface="Wingdings"/>
              <a:buChar char=""/>
              <a:tabLst>
                <a:tab pos="355600" algn="l"/>
                <a:tab pos="356235" algn="l"/>
              </a:tabLst>
            </a:pPr>
            <a:r>
              <a:rPr sz="2000" b="1" i="1" dirty="0">
                <a:solidFill>
                  <a:srgbClr val="0000FF"/>
                </a:solidFill>
                <a:latin typeface="Verdana"/>
                <a:cs typeface="Verdana"/>
              </a:rPr>
              <a:t>INFORMATION</a:t>
            </a:r>
            <a:r>
              <a:rPr sz="2000" b="1" dirty="0">
                <a:solidFill>
                  <a:srgbClr val="FFCC00"/>
                </a:solidFill>
                <a:latin typeface="Verdana"/>
                <a:cs typeface="Verdana"/>
              </a:rPr>
              <a:t> </a:t>
            </a:r>
            <a:r>
              <a:rPr sz="2000" spc="-5" dirty="0">
                <a:latin typeface="Verdana"/>
                <a:cs typeface="Verdana"/>
              </a:rPr>
              <a:t>reprezinta toate datele </a:t>
            </a:r>
            <a:r>
              <a:rPr sz="2000" dirty="0">
                <a:latin typeface="Verdana"/>
                <a:cs typeface="Verdana"/>
              </a:rPr>
              <a:t>si </a:t>
            </a:r>
            <a:r>
              <a:rPr sz="2000" spc="-5" dirty="0">
                <a:latin typeface="Verdana"/>
                <a:cs typeface="Verdana"/>
              </a:rPr>
              <a:t>informatiile  derivate </a:t>
            </a:r>
            <a:r>
              <a:rPr sz="2000" dirty="0">
                <a:latin typeface="Verdana"/>
                <a:cs typeface="Verdana"/>
              </a:rPr>
              <a:t>necesare </a:t>
            </a:r>
            <a:r>
              <a:rPr sz="2000" u="heavy" spc="-5" dirty="0">
                <a:uFill>
                  <a:solidFill>
                    <a:srgbClr val="000000"/>
                  </a:solidFill>
                </a:uFill>
                <a:latin typeface="Verdana"/>
                <a:cs typeface="Verdana"/>
              </a:rPr>
              <a:t>oriunde </a:t>
            </a:r>
            <a:r>
              <a:rPr sz="2000" u="heavy" dirty="0">
                <a:uFill>
                  <a:solidFill>
                    <a:srgbClr val="000000"/>
                  </a:solidFill>
                </a:uFill>
                <a:latin typeface="Verdana"/>
                <a:cs typeface="Verdana"/>
              </a:rPr>
              <a:t>se afla si </a:t>
            </a:r>
            <a:r>
              <a:rPr sz="2000" u="heavy" spc="-5" dirty="0">
                <a:uFill>
                  <a:solidFill>
                    <a:srgbClr val="000000"/>
                  </a:solidFill>
                </a:uFill>
                <a:latin typeface="Verdana"/>
                <a:cs typeface="Verdana"/>
              </a:rPr>
              <a:t>in orice </a:t>
            </a:r>
            <a:r>
              <a:rPr sz="2000" u="heavy" dirty="0">
                <a:uFill>
                  <a:solidFill>
                    <a:srgbClr val="000000"/>
                  </a:solidFill>
                </a:uFill>
                <a:latin typeface="Verdana"/>
                <a:cs typeface="Verdana"/>
              </a:rPr>
              <a:t>masura</a:t>
            </a:r>
            <a:r>
              <a:rPr sz="2000" spc="-125" dirty="0">
                <a:latin typeface="Verdana"/>
                <a:cs typeface="Verdana"/>
              </a:rPr>
              <a:t> </a:t>
            </a:r>
            <a:r>
              <a:rPr sz="2000" dirty="0">
                <a:latin typeface="Verdana"/>
                <a:cs typeface="Verdana"/>
              </a:rPr>
              <a:t>este  </a:t>
            </a:r>
            <a:r>
              <a:rPr sz="2000" spc="-5" dirty="0">
                <a:latin typeface="Verdana"/>
                <a:cs typeface="Verdana"/>
              </a:rPr>
              <a:t>relevanta pentru</a:t>
            </a:r>
            <a:r>
              <a:rPr sz="2000" spc="-35" dirty="0">
                <a:latin typeface="Verdana"/>
                <a:cs typeface="Verdana"/>
              </a:rPr>
              <a:t> </a:t>
            </a:r>
            <a:r>
              <a:rPr sz="2000" spc="-5" dirty="0">
                <a:latin typeface="Verdana"/>
                <a:cs typeface="Verdana"/>
              </a:rPr>
              <a:t>aplicatie.</a:t>
            </a:r>
            <a:endParaRPr sz="2000" dirty="0">
              <a:latin typeface="Verdana"/>
              <a:cs typeface="Verdan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8455660" cy="690574"/>
          </a:xfrm>
          <a:prstGeom prst="rect">
            <a:avLst/>
          </a:prstGeom>
        </p:spPr>
        <p:txBody>
          <a:bodyPr vert="horz" wrap="square" lIns="0" tIns="13335" rIns="0" bIns="0" rtlCol="0">
            <a:spAutoFit/>
          </a:bodyPr>
          <a:lstStyle/>
          <a:p>
            <a:pPr marL="12700">
              <a:lnSpc>
                <a:spcPct val="100000"/>
              </a:lnSpc>
              <a:spcBef>
                <a:spcPts val="105"/>
              </a:spcBef>
            </a:pPr>
            <a:r>
              <a:rPr sz="4400" b="1" spc="-330" dirty="0">
                <a:solidFill>
                  <a:srgbClr val="FF0000"/>
                </a:solidFill>
              </a:rPr>
              <a:t>a. </a:t>
            </a:r>
            <a:r>
              <a:rPr sz="4400" b="1" spc="-265" dirty="0">
                <a:solidFill>
                  <a:srgbClr val="FF0000"/>
                </a:solidFill>
              </a:rPr>
              <a:t>Arhitecturi </a:t>
            </a:r>
            <a:r>
              <a:rPr sz="4400" b="1" spc="-40" dirty="0">
                <a:solidFill>
                  <a:srgbClr val="FF0000"/>
                </a:solidFill>
              </a:rPr>
              <a:t>OLAP </a:t>
            </a:r>
            <a:r>
              <a:rPr sz="4400" b="1" spc="-270" dirty="0">
                <a:solidFill>
                  <a:srgbClr val="FF0000"/>
                </a:solidFill>
              </a:rPr>
              <a:t>-</a:t>
            </a:r>
            <a:r>
              <a:rPr sz="4400" b="1" spc="45" dirty="0">
                <a:solidFill>
                  <a:srgbClr val="FF0000"/>
                </a:solidFill>
              </a:rPr>
              <a:t> </a:t>
            </a:r>
            <a:r>
              <a:rPr sz="4400" b="1" spc="-100" dirty="0">
                <a:solidFill>
                  <a:srgbClr val="FF0000"/>
                </a:solidFill>
              </a:rPr>
              <a:t>ROLAP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34</a:t>
            </a:fld>
            <a:endParaRPr spc="-5" dirty="0"/>
          </a:p>
        </p:txBody>
      </p:sp>
      <p:sp>
        <p:nvSpPr>
          <p:cNvPr id="3" name="object 3"/>
          <p:cNvSpPr txBox="1"/>
          <p:nvPr/>
        </p:nvSpPr>
        <p:spPr>
          <a:xfrm>
            <a:off x="535940" y="1570456"/>
            <a:ext cx="8041640" cy="4142104"/>
          </a:xfrm>
          <a:prstGeom prst="rect">
            <a:avLst/>
          </a:prstGeom>
        </p:spPr>
        <p:txBody>
          <a:bodyPr vert="horz" wrap="square" lIns="0" tIns="73660" rIns="0" bIns="0" rtlCol="0">
            <a:spAutoFit/>
          </a:bodyPr>
          <a:lstStyle/>
          <a:p>
            <a:pPr marL="355600" indent="-343535">
              <a:lnSpc>
                <a:spcPct val="100000"/>
              </a:lnSpc>
              <a:spcBef>
                <a:spcPts val="580"/>
              </a:spcBef>
              <a:buClr>
                <a:srgbClr val="666600"/>
              </a:buClr>
              <a:buSzPct val="75000"/>
              <a:buFont typeface="Wingdings"/>
              <a:buChar char=""/>
              <a:tabLst>
                <a:tab pos="355600" algn="l"/>
                <a:tab pos="356235" algn="l"/>
              </a:tabLst>
            </a:pPr>
            <a:r>
              <a:rPr sz="2000" b="1" dirty="0">
                <a:latin typeface="Verdana"/>
                <a:cs typeface="Verdana"/>
              </a:rPr>
              <a:t>Relational </a:t>
            </a:r>
            <a:r>
              <a:rPr sz="2000" b="1" spc="-5" dirty="0">
                <a:latin typeface="Verdana"/>
                <a:cs typeface="Verdana"/>
              </a:rPr>
              <a:t>OnLine </a:t>
            </a:r>
            <a:r>
              <a:rPr sz="2000" b="1" dirty="0">
                <a:latin typeface="Verdana"/>
                <a:cs typeface="Verdana"/>
              </a:rPr>
              <a:t>Analytic</a:t>
            </a:r>
            <a:r>
              <a:rPr sz="2000" b="1" spc="-55" dirty="0">
                <a:latin typeface="Verdana"/>
                <a:cs typeface="Verdana"/>
              </a:rPr>
              <a:t> </a:t>
            </a:r>
            <a:r>
              <a:rPr sz="2000" b="1" dirty="0">
                <a:latin typeface="Verdana"/>
                <a:cs typeface="Verdana"/>
              </a:rPr>
              <a:t>Processing</a:t>
            </a:r>
            <a:endParaRPr sz="2000">
              <a:latin typeface="Verdana"/>
              <a:cs typeface="Verdana"/>
            </a:endParaRPr>
          </a:p>
          <a:p>
            <a:pPr marL="355600" indent="-343535">
              <a:lnSpc>
                <a:spcPct val="100000"/>
              </a:lnSpc>
              <a:spcBef>
                <a:spcPts val="480"/>
              </a:spcBef>
              <a:buClr>
                <a:srgbClr val="666600"/>
              </a:buClr>
              <a:buSzPct val="75000"/>
              <a:buFont typeface="Wingdings"/>
              <a:buChar char=""/>
              <a:tabLst>
                <a:tab pos="355600" algn="l"/>
                <a:tab pos="356235" algn="l"/>
              </a:tabLst>
            </a:pPr>
            <a:r>
              <a:rPr sz="2000" spc="-5" dirty="0">
                <a:latin typeface="Verdana"/>
                <a:cs typeface="Verdana"/>
              </a:rPr>
              <a:t>tehnologia relaţionala, </a:t>
            </a:r>
            <a:r>
              <a:rPr sz="2000" dirty="0">
                <a:latin typeface="Verdana"/>
                <a:cs typeface="Verdana"/>
              </a:rPr>
              <a:t>adaptată şi</a:t>
            </a:r>
            <a:r>
              <a:rPr sz="2000" spc="-20" dirty="0">
                <a:latin typeface="Verdana"/>
                <a:cs typeface="Verdana"/>
              </a:rPr>
              <a:t> </a:t>
            </a:r>
            <a:r>
              <a:rPr sz="2000" dirty="0">
                <a:latin typeface="Verdana"/>
                <a:cs typeface="Verdana"/>
              </a:rPr>
              <a:t>extinsă</a:t>
            </a:r>
            <a:endParaRPr sz="2000">
              <a:latin typeface="Verdana"/>
              <a:cs typeface="Verdana"/>
            </a:endParaRPr>
          </a:p>
          <a:p>
            <a:pPr marL="355600" indent="-343535">
              <a:lnSpc>
                <a:spcPct val="100000"/>
              </a:lnSpc>
              <a:spcBef>
                <a:spcPts val="480"/>
              </a:spcBef>
              <a:buClr>
                <a:srgbClr val="666600"/>
              </a:buClr>
              <a:buSzPct val="75000"/>
              <a:buFont typeface="Wingdings"/>
              <a:buChar char=""/>
              <a:tabLst>
                <a:tab pos="355600" algn="l"/>
                <a:tab pos="356235" algn="l"/>
              </a:tabLst>
            </a:pPr>
            <a:r>
              <a:rPr sz="2000" u="heavy" spc="-5" dirty="0">
                <a:uFill>
                  <a:solidFill>
                    <a:srgbClr val="000000"/>
                  </a:solidFill>
                </a:uFill>
                <a:latin typeface="Verdana"/>
                <a:cs typeface="Verdana"/>
              </a:rPr>
              <a:t>agregările</a:t>
            </a:r>
            <a:r>
              <a:rPr sz="2000" spc="-5" dirty="0">
                <a:latin typeface="Verdana"/>
                <a:cs typeface="Verdana"/>
              </a:rPr>
              <a:t> </a:t>
            </a:r>
            <a:r>
              <a:rPr sz="2000" dirty="0">
                <a:latin typeface="Verdana"/>
                <a:cs typeface="Verdana"/>
              </a:rPr>
              <a:t>sunt </a:t>
            </a:r>
            <a:r>
              <a:rPr sz="2000" spc="-5" dirty="0">
                <a:latin typeface="Verdana"/>
                <a:cs typeface="Verdana"/>
              </a:rPr>
              <a:t>stocate în </a:t>
            </a:r>
            <a:r>
              <a:rPr sz="2000" dirty="0">
                <a:latin typeface="Verdana"/>
                <a:cs typeface="Verdana"/>
              </a:rPr>
              <a:t>cadrul </a:t>
            </a:r>
            <a:r>
              <a:rPr sz="2000" spc="-5" dirty="0">
                <a:latin typeface="Verdana"/>
                <a:cs typeface="Verdana"/>
              </a:rPr>
              <a:t>BD relaţionale</a:t>
            </a:r>
            <a:r>
              <a:rPr sz="2000" spc="-60" dirty="0">
                <a:latin typeface="Verdana"/>
                <a:cs typeface="Verdana"/>
              </a:rPr>
              <a:t> </a:t>
            </a:r>
            <a:r>
              <a:rPr sz="2000" dirty="0">
                <a:latin typeface="Verdana"/>
                <a:cs typeface="Verdana"/>
              </a:rPr>
              <a:t>sursă</a:t>
            </a:r>
            <a:endParaRPr sz="2000">
              <a:latin typeface="Verdana"/>
              <a:cs typeface="Verdana"/>
            </a:endParaRPr>
          </a:p>
          <a:p>
            <a:pPr marL="355600" indent="-343535">
              <a:lnSpc>
                <a:spcPct val="100000"/>
              </a:lnSpc>
              <a:spcBef>
                <a:spcPts val="480"/>
              </a:spcBef>
              <a:buClr>
                <a:srgbClr val="666600"/>
              </a:buClr>
              <a:buSzPct val="75000"/>
              <a:buFont typeface="Wingdings"/>
              <a:buChar char=""/>
              <a:tabLst>
                <a:tab pos="355600" algn="l"/>
                <a:tab pos="356235" algn="l"/>
              </a:tabLst>
            </a:pPr>
            <a:r>
              <a:rPr sz="2000" dirty="0">
                <a:latin typeface="Verdana"/>
                <a:cs typeface="Verdana"/>
              </a:rPr>
              <a:t>cea mai </a:t>
            </a:r>
            <a:r>
              <a:rPr sz="2000" spc="-5" dirty="0">
                <a:latin typeface="Verdana"/>
                <a:cs typeface="Verdana"/>
              </a:rPr>
              <a:t>lentă soluţie, </a:t>
            </a:r>
            <a:r>
              <a:rPr sz="2000" dirty="0">
                <a:latin typeface="Verdana"/>
                <a:cs typeface="Verdana"/>
              </a:rPr>
              <a:t>ex: </a:t>
            </a:r>
            <a:r>
              <a:rPr sz="2000" dirty="0">
                <a:solidFill>
                  <a:srgbClr val="006FC0"/>
                </a:solidFill>
                <a:latin typeface="Verdana"/>
                <a:cs typeface="Verdana"/>
              </a:rPr>
              <a:t>DSS</a:t>
            </a:r>
            <a:r>
              <a:rPr sz="2000" spc="-65" dirty="0">
                <a:solidFill>
                  <a:srgbClr val="006FC0"/>
                </a:solidFill>
                <a:latin typeface="Verdana"/>
                <a:cs typeface="Verdana"/>
              </a:rPr>
              <a:t> </a:t>
            </a:r>
            <a:r>
              <a:rPr sz="2000" spc="-5" dirty="0">
                <a:solidFill>
                  <a:srgbClr val="006FC0"/>
                </a:solidFill>
                <a:latin typeface="Verdana"/>
                <a:cs typeface="Verdana"/>
              </a:rPr>
              <a:t>Server/Microstrategy</a:t>
            </a:r>
            <a:endParaRPr sz="2000">
              <a:latin typeface="Verdana"/>
              <a:cs typeface="Verdana"/>
            </a:endParaRPr>
          </a:p>
          <a:p>
            <a:pPr marL="355600" indent="-343535">
              <a:lnSpc>
                <a:spcPct val="100000"/>
              </a:lnSpc>
              <a:spcBef>
                <a:spcPts val="675"/>
              </a:spcBef>
              <a:buClr>
                <a:srgbClr val="666600"/>
              </a:buClr>
              <a:buSzPct val="75000"/>
              <a:buFont typeface="Wingdings"/>
              <a:buChar char=""/>
              <a:tabLst>
                <a:tab pos="356235" algn="l"/>
              </a:tabLst>
            </a:pPr>
            <a:r>
              <a:rPr sz="2800" spc="-5" dirty="0">
                <a:latin typeface="Verdana"/>
                <a:cs typeface="Verdana"/>
              </a:rPr>
              <a:t>Avantaje:</a:t>
            </a:r>
            <a:endParaRPr sz="2800">
              <a:latin typeface="Verdana"/>
              <a:cs typeface="Verdana"/>
            </a:endParaRPr>
          </a:p>
          <a:p>
            <a:pPr marL="756285" lvl="1" indent="-287020">
              <a:lnSpc>
                <a:spcPct val="100000"/>
              </a:lnSpc>
              <a:spcBef>
                <a:spcPts val="434"/>
              </a:spcBef>
              <a:buClr>
                <a:srgbClr val="999900"/>
              </a:buClr>
              <a:buSzPct val="75000"/>
              <a:buFont typeface="Wingdings"/>
              <a:buChar char=""/>
              <a:tabLst>
                <a:tab pos="756285" algn="l"/>
                <a:tab pos="756920" algn="l"/>
              </a:tabLst>
            </a:pPr>
            <a:r>
              <a:rPr sz="1800" dirty="0">
                <a:latin typeface="Verdana"/>
                <a:cs typeface="Verdana"/>
              </a:rPr>
              <a:t>se </a:t>
            </a:r>
            <a:r>
              <a:rPr sz="1800" spc="-5" dirty="0">
                <a:latin typeface="Verdana"/>
                <a:cs typeface="Verdana"/>
              </a:rPr>
              <a:t>integrează </a:t>
            </a:r>
            <a:r>
              <a:rPr sz="1800" dirty="0">
                <a:latin typeface="Verdana"/>
                <a:cs typeface="Verdana"/>
              </a:rPr>
              <a:t>cu </a:t>
            </a:r>
            <a:r>
              <a:rPr sz="1800" spc="-5" dirty="0">
                <a:latin typeface="Verdana"/>
                <a:cs typeface="Verdana"/>
              </a:rPr>
              <a:t>tehnologia </a:t>
            </a:r>
            <a:r>
              <a:rPr sz="1800" dirty="0">
                <a:latin typeface="Verdana"/>
                <a:cs typeface="Verdana"/>
              </a:rPr>
              <a:t>şi </a:t>
            </a:r>
            <a:r>
              <a:rPr sz="1800" u="heavy" spc="-5" dirty="0">
                <a:uFill>
                  <a:solidFill>
                    <a:srgbClr val="000000"/>
                  </a:solidFill>
                </a:uFill>
                <a:latin typeface="Verdana"/>
                <a:cs typeface="Verdana"/>
              </a:rPr>
              <a:t>standardele</a:t>
            </a:r>
            <a:r>
              <a:rPr sz="1800" u="heavy" spc="60" dirty="0">
                <a:uFill>
                  <a:solidFill>
                    <a:srgbClr val="000000"/>
                  </a:solidFill>
                </a:uFill>
                <a:latin typeface="Verdana"/>
                <a:cs typeface="Verdana"/>
              </a:rPr>
              <a:t> </a:t>
            </a:r>
            <a:r>
              <a:rPr sz="1800" u="heavy" spc="-5" dirty="0">
                <a:uFill>
                  <a:solidFill>
                    <a:srgbClr val="000000"/>
                  </a:solidFill>
                </a:uFill>
                <a:latin typeface="Verdana"/>
                <a:cs typeface="Verdana"/>
              </a:rPr>
              <a:t>existente</a:t>
            </a:r>
            <a:r>
              <a:rPr sz="1800" spc="-5" dirty="0">
                <a:latin typeface="Verdana"/>
                <a:cs typeface="Verdana"/>
              </a:rPr>
              <a:t>;</a:t>
            </a:r>
            <a:endParaRPr sz="1800">
              <a:latin typeface="Verdana"/>
              <a:cs typeface="Verdana"/>
            </a:endParaRPr>
          </a:p>
          <a:p>
            <a:pPr marL="756285" lvl="1" indent="-287020">
              <a:lnSpc>
                <a:spcPct val="100000"/>
              </a:lnSpc>
              <a:spcBef>
                <a:spcPts val="434"/>
              </a:spcBef>
              <a:buClr>
                <a:srgbClr val="999900"/>
              </a:buClr>
              <a:buSzPct val="75000"/>
              <a:buFont typeface="Wingdings"/>
              <a:buChar char=""/>
              <a:tabLst>
                <a:tab pos="756285" algn="l"/>
                <a:tab pos="756920" algn="l"/>
              </a:tabLst>
            </a:pPr>
            <a:r>
              <a:rPr sz="1800" u="heavy" spc="-5" dirty="0">
                <a:uFill>
                  <a:solidFill>
                    <a:srgbClr val="000000"/>
                  </a:solidFill>
                </a:uFill>
                <a:latin typeface="Verdana"/>
                <a:cs typeface="Verdana"/>
              </a:rPr>
              <a:t>actualizarea</a:t>
            </a:r>
            <a:r>
              <a:rPr sz="1800" spc="-5" dirty="0">
                <a:latin typeface="Verdana"/>
                <a:cs typeface="Verdana"/>
              </a:rPr>
              <a:t> </a:t>
            </a:r>
            <a:r>
              <a:rPr sz="1800" dirty="0">
                <a:latin typeface="Verdana"/>
                <a:cs typeface="Verdana"/>
              </a:rPr>
              <a:t>sistemelor </a:t>
            </a:r>
            <a:r>
              <a:rPr sz="1800" spc="-5" dirty="0">
                <a:latin typeface="Verdana"/>
                <a:cs typeface="Verdana"/>
              </a:rPr>
              <a:t>MOLAP este</a:t>
            </a:r>
            <a:r>
              <a:rPr sz="1800" spc="-15" dirty="0">
                <a:latin typeface="Verdana"/>
                <a:cs typeface="Verdana"/>
              </a:rPr>
              <a:t> </a:t>
            </a:r>
            <a:r>
              <a:rPr sz="1800" dirty="0">
                <a:latin typeface="Verdana"/>
                <a:cs typeface="Verdana"/>
              </a:rPr>
              <a:t>dificilă;</a:t>
            </a:r>
            <a:endParaRPr sz="1800">
              <a:latin typeface="Verdana"/>
              <a:cs typeface="Verdana"/>
            </a:endParaRPr>
          </a:p>
          <a:p>
            <a:pPr marL="756285" marR="5080" lvl="1" indent="-287020">
              <a:lnSpc>
                <a:spcPct val="100000"/>
              </a:lnSpc>
              <a:spcBef>
                <a:spcPts val="434"/>
              </a:spcBef>
              <a:buClr>
                <a:srgbClr val="999900"/>
              </a:buClr>
              <a:buSzPct val="75000"/>
              <a:buFont typeface="Wingdings"/>
              <a:buChar char=""/>
              <a:tabLst>
                <a:tab pos="756285" algn="l"/>
                <a:tab pos="756920" algn="l"/>
              </a:tabLst>
            </a:pPr>
            <a:r>
              <a:rPr sz="1800" spc="-5" dirty="0">
                <a:latin typeface="Verdana"/>
                <a:cs typeface="Verdana"/>
              </a:rPr>
              <a:t>ROLAP </a:t>
            </a:r>
            <a:r>
              <a:rPr sz="1800" dirty="0">
                <a:latin typeface="Verdana"/>
                <a:cs typeface="Verdana"/>
              </a:rPr>
              <a:t>sunt </a:t>
            </a:r>
            <a:r>
              <a:rPr sz="1800" spc="-5" dirty="0">
                <a:latin typeface="Verdana"/>
                <a:cs typeface="Verdana"/>
              </a:rPr>
              <a:t>adecvate pentru </a:t>
            </a:r>
            <a:r>
              <a:rPr sz="1800" dirty="0">
                <a:latin typeface="Verdana"/>
                <a:cs typeface="Verdana"/>
              </a:rPr>
              <a:t>a stoca volume mari </a:t>
            </a:r>
            <a:r>
              <a:rPr sz="1800" spc="-5" dirty="0">
                <a:latin typeface="Verdana"/>
                <a:cs typeface="Verdana"/>
              </a:rPr>
              <a:t>de date, </a:t>
            </a:r>
            <a:r>
              <a:rPr sz="1800" dirty="0">
                <a:latin typeface="Verdana"/>
                <a:cs typeface="Verdana"/>
              </a:rPr>
              <a:t>prin  utilizarea</a:t>
            </a:r>
            <a:r>
              <a:rPr sz="1800" u="heavy" dirty="0">
                <a:uFill>
                  <a:solidFill>
                    <a:srgbClr val="000000"/>
                  </a:solidFill>
                </a:uFill>
                <a:latin typeface="Verdana"/>
                <a:cs typeface="Verdana"/>
              </a:rPr>
              <a:t> </a:t>
            </a:r>
            <a:r>
              <a:rPr sz="1800" b="1" u="heavy" dirty="0">
                <a:uFill>
                  <a:solidFill>
                    <a:srgbClr val="000000"/>
                  </a:solidFill>
                </a:uFill>
                <a:latin typeface="Verdana"/>
                <a:cs typeface="Verdana"/>
              </a:rPr>
              <a:t>procesării </a:t>
            </a:r>
            <a:r>
              <a:rPr sz="1800" b="1" u="heavy" spc="-5" dirty="0">
                <a:uFill>
                  <a:solidFill>
                    <a:srgbClr val="000000"/>
                  </a:solidFill>
                </a:uFill>
                <a:latin typeface="Verdana"/>
                <a:cs typeface="Verdana"/>
              </a:rPr>
              <a:t>paralele</a:t>
            </a:r>
            <a:r>
              <a:rPr sz="1800" b="1" spc="-5" dirty="0">
                <a:latin typeface="Verdana"/>
                <a:cs typeface="Verdana"/>
              </a:rPr>
              <a:t> </a:t>
            </a:r>
            <a:r>
              <a:rPr sz="1800" dirty="0">
                <a:latin typeface="Verdana"/>
                <a:cs typeface="Verdana"/>
              </a:rPr>
              <a:t>şi a </a:t>
            </a:r>
            <a:r>
              <a:rPr sz="1800" b="1" u="heavy" spc="-5" dirty="0">
                <a:uFill>
                  <a:solidFill>
                    <a:srgbClr val="000000"/>
                  </a:solidFill>
                </a:uFill>
                <a:latin typeface="Verdana"/>
                <a:cs typeface="Verdana"/>
              </a:rPr>
              <a:t>tehnologiilor</a:t>
            </a:r>
            <a:r>
              <a:rPr sz="1800" b="1" u="heavy" spc="-20" dirty="0">
                <a:uFill>
                  <a:solidFill>
                    <a:srgbClr val="000000"/>
                  </a:solidFill>
                </a:uFill>
                <a:latin typeface="Verdana"/>
                <a:cs typeface="Verdana"/>
              </a:rPr>
              <a:t> </a:t>
            </a:r>
            <a:r>
              <a:rPr sz="1800" b="1" u="heavy" spc="-5" dirty="0">
                <a:uFill>
                  <a:solidFill>
                    <a:srgbClr val="000000"/>
                  </a:solidFill>
                </a:uFill>
                <a:latin typeface="Verdana"/>
                <a:cs typeface="Verdana"/>
              </a:rPr>
              <a:t>de</a:t>
            </a:r>
            <a:endParaRPr sz="1800">
              <a:latin typeface="Verdana"/>
              <a:cs typeface="Verdana"/>
            </a:endParaRPr>
          </a:p>
          <a:p>
            <a:pPr marL="756285">
              <a:lnSpc>
                <a:spcPct val="100000"/>
              </a:lnSpc>
            </a:pPr>
            <a:r>
              <a:rPr sz="1800" u="heavy" spc="-450" dirty="0">
                <a:uFill>
                  <a:solidFill>
                    <a:srgbClr val="000000"/>
                  </a:solidFill>
                </a:uFill>
                <a:latin typeface="Times New Roman"/>
                <a:cs typeface="Times New Roman"/>
              </a:rPr>
              <a:t> </a:t>
            </a:r>
            <a:r>
              <a:rPr sz="1800" b="1" u="heavy" spc="-5" dirty="0">
                <a:uFill>
                  <a:solidFill>
                    <a:srgbClr val="000000"/>
                  </a:solidFill>
                </a:uFill>
                <a:latin typeface="Verdana"/>
                <a:cs typeface="Verdana"/>
              </a:rPr>
              <a:t>partiţionare</a:t>
            </a:r>
            <a:r>
              <a:rPr sz="1800" spc="-5" dirty="0">
                <a:latin typeface="Verdana"/>
                <a:cs typeface="Verdana"/>
              </a:rPr>
              <a:t>;</a:t>
            </a:r>
            <a:endParaRPr sz="1800">
              <a:latin typeface="Verdana"/>
              <a:cs typeface="Verdana"/>
            </a:endParaRPr>
          </a:p>
          <a:p>
            <a:pPr marL="756285" lvl="1" indent="-287020">
              <a:lnSpc>
                <a:spcPct val="100000"/>
              </a:lnSpc>
              <a:spcBef>
                <a:spcPts val="430"/>
              </a:spcBef>
              <a:buClr>
                <a:srgbClr val="999900"/>
              </a:buClr>
              <a:buSzPct val="75000"/>
              <a:buFont typeface="Wingdings"/>
              <a:buChar char=""/>
              <a:tabLst>
                <a:tab pos="756285" algn="l"/>
                <a:tab pos="756920" algn="l"/>
              </a:tabLst>
            </a:pPr>
            <a:r>
              <a:rPr sz="1800" spc="-5" dirty="0">
                <a:latin typeface="Verdana"/>
                <a:cs typeface="Verdana"/>
              </a:rPr>
              <a:t>ROLAP </a:t>
            </a:r>
            <a:r>
              <a:rPr sz="1800" dirty="0">
                <a:latin typeface="Verdana"/>
                <a:cs typeface="Verdana"/>
              </a:rPr>
              <a:t>sunt </a:t>
            </a:r>
            <a:r>
              <a:rPr sz="1800" spc="-5" dirty="0">
                <a:latin typeface="Verdana"/>
                <a:cs typeface="Verdana"/>
              </a:rPr>
              <a:t>recomandate pentru </a:t>
            </a:r>
            <a:r>
              <a:rPr sz="1800" dirty="0">
                <a:latin typeface="Verdana"/>
                <a:cs typeface="Verdana"/>
              </a:rPr>
              <a:t>aplicaţiile cu</a:t>
            </a:r>
            <a:r>
              <a:rPr sz="1800" spc="5" dirty="0">
                <a:latin typeface="Verdana"/>
                <a:cs typeface="Verdana"/>
              </a:rPr>
              <a:t> </a:t>
            </a:r>
            <a:r>
              <a:rPr sz="1800" u="heavy" dirty="0">
                <a:uFill>
                  <a:solidFill>
                    <a:srgbClr val="000000"/>
                  </a:solidFill>
                </a:uFill>
                <a:latin typeface="Verdana"/>
                <a:cs typeface="Verdana"/>
              </a:rPr>
              <a:t>volatilitate</a:t>
            </a:r>
            <a:endParaRPr sz="1800">
              <a:latin typeface="Verdana"/>
              <a:cs typeface="Verdana"/>
            </a:endParaRPr>
          </a:p>
          <a:p>
            <a:pPr marL="756285">
              <a:lnSpc>
                <a:spcPct val="100000"/>
              </a:lnSpc>
            </a:pPr>
            <a:r>
              <a:rPr sz="1800" spc="-5" dirty="0">
                <a:latin typeface="Verdana"/>
                <a:cs typeface="Verdana"/>
              </a:rPr>
              <a:t>ridicată </a:t>
            </a:r>
            <a:r>
              <a:rPr sz="1800" dirty="0">
                <a:latin typeface="Verdana"/>
                <a:cs typeface="Verdana"/>
              </a:rPr>
              <a:t>a </a:t>
            </a:r>
            <a:r>
              <a:rPr sz="1800" spc="-5" dirty="0">
                <a:latin typeface="Verdana"/>
                <a:cs typeface="Verdana"/>
              </a:rPr>
              <a:t>datelor (antecalcul</a:t>
            </a:r>
            <a:r>
              <a:rPr sz="1800" dirty="0">
                <a:latin typeface="Verdana"/>
                <a:cs typeface="Verdana"/>
              </a:rPr>
              <a:t> </a:t>
            </a:r>
            <a:r>
              <a:rPr sz="1800" spc="-5" dirty="0">
                <a:latin typeface="Verdana"/>
                <a:cs typeface="Verdana"/>
              </a:rPr>
              <a:t>agregari)</a:t>
            </a:r>
            <a:endParaRPr sz="1800">
              <a:latin typeface="Verdana"/>
              <a:cs typeface="Verdan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864860" cy="696595"/>
          </a:xfrm>
          <a:prstGeom prst="rect">
            <a:avLst/>
          </a:prstGeom>
        </p:spPr>
        <p:txBody>
          <a:bodyPr vert="horz" wrap="square" lIns="0" tIns="13335" rIns="0" bIns="0" rtlCol="0">
            <a:spAutoFit/>
          </a:bodyPr>
          <a:lstStyle/>
          <a:p>
            <a:pPr marL="12700">
              <a:lnSpc>
                <a:spcPct val="100000"/>
              </a:lnSpc>
              <a:spcBef>
                <a:spcPts val="105"/>
              </a:spcBef>
            </a:pPr>
            <a:r>
              <a:rPr sz="4400" b="1" spc="-100" dirty="0">
                <a:solidFill>
                  <a:srgbClr val="FF0000"/>
                </a:solidFill>
              </a:rPr>
              <a:t>ROLAP </a:t>
            </a:r>
            <a:r>
              <a:rPr sz="4400" b="1" spc="-310" dirty="0">
                <a:solidFill>
                  <a:srgbClr val="FF0000"/>
                </a:solidFill>
              </a:rPr>
              <a:t>atunci</a:t>
            </a:r>
            <a:r>
              <a:rPr sz="4400" b="1" spc="120" dirty="0">
                <a:solidFill>
                  <a:srgbClr val="FF0000"/>
                </a:solidFill>
              </a:rPr>
              <a:t> </a:t>
            </a:r>
            <a:r>
              <a:rPr sz="4400" b="1" spc="-340" dirty="0">
                <a:solidFill>
                  <a:srgbClr val="FF0000"/>
                </a:solidFill>
              </a:rPr>
              <a:t>cand:</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35</a:t>
            </a:fld>
            <a:endParaRPr spc="-5" dirty="0"/>
          </a:p>
        </p:txBody>
      </p:sp>
      <p:sp>
        <p:nvSpPr>
          <p:cNvPr id="3" name="object 3"/>
          <p:cNvSpPr txBox="1"/>
          <p:nvPr/>
        </p:nvSpPr>
        <p:spPr>
          <a:xfrm>
            <a:off x="535940" y="1632330"/>
            <a:ext cx="7828280" cy="3537585"/>
          </a:xfrm>
          <a:prstGeom prst="rect">
            <a:avLst/>
          </a:prstGeom>
        </p:spPr>
        <p:txBody>
          <a:bodyPr vert="horz" wrap="square" lIns="0" tIns="12700" rIns="0" bIns="0" rtlCol="0">
            <a:spAutoFit/>
          </a:bodyPr>
          <a:lstStyle/>
          <a:p>
            <a:pPr marL="469900" marR="525780" indent="-457834">
              <a:lnSpc>
                <a:spcPct val="100000"/>
              </a:lnSpc>
              <a:spcBef>
                <a:spcPts val="100"/>
              </a:spcBef>
              <a:buClr>
                <a:srgbClr val="666600"/>
              </a:buClr>
              <a:buSzPct val="75000"/>
              <a:buAutoNum type="alphaLcParenR"/>
              <a:tabLst>
                <a:tab pos="469900" algn="l"/>
                <a:tab pos="470534" algn="l"/>
              </a:tabLst>
            </a:pPr>
            <a:r>
              <a:rPr sz="2400" spc="-5" dirty="0">
                <a:latin typeface="Verdana"/>
                <a:cs typeface="Verdana"/>
              </a:rPr>
              <a:t>Volumul de date </a:t>
            </a:r>
            <a:r>
              <a:rPr sz="2400" dirty="0">
                <a:latin typeface="Verdana"/>
                <a:cs typeface="Verdana"/>
              </a:rPr>
              <a:t>este </a:t>
            </a:r>
            <a:r>
              <a:rPr sz="2400" b="1" i="1" spc="-5" dirty="0">
                <a:latin typeface="Verdana"/>
                <a:cs typeface="Verdana"/>
              </a:rPr>
              <a:t>prea mare </a:t>
            </a:r>
            <a:r>
              <a:rPr sz="2400" spc="-5" dirty="0">
                <a:latin typeface="Verdana"/>
                <a:cs typeface="Verdana"/>
              </a:rPr>
              <a:t>pentru </a:t>
            </a:r>
            <a:r>
              <a:rPr sz="2400" dirty="0">
                <a:latin typeface="Verdana"/>
                <a:cs typeface="Verdana"/>
              </a:rPr>
              <a:t>a fi  </a:t>
            </a:r>
            <a:r>
              <a:rPr sz="2400" spc="-5" dirty="0">
                <a:latin typeface="Verdana"/>
                <a:cs typeface="Verdana"/>
              </a:rPr>
              <a:t>duplicat.</a:t>
            </a:r>
            <a:endParaRPr sz="2400">
              <a:latin typeface="Verdana"/>
              <a:cs typeface="Verdana"/>
            </a:endParaRPr>
          </a:p>
          <a:p>
            <a:pPr marL="469900" marR="76835" indent="-457834">
              <a:lnSpc>
                <a:spcPct val="100000"/>
              </a:lnSpc>
              <a:spcBef>
                <a:spcPts val="575"/>
              </a:spcBef>
              <a:buClr>
                <a:srgbClr val="666600"/>
              </a:buClr>
              <a:buSzPct val="75000"/>
              <a:buAutoNum type="alphaLcParenR"/>
              <a:tabLst>
                <a:tab pos="469900" algn="l"/>
                <a:tab pos="470534" algn="l"/>
              </a:tabLst>
            </a:pPr>
            <a:r>
              <a:rPr sz="2400" spc="-5" dirty="0">
                <a:latin typeface="Verdana"/>
                <a:cs typeface="Verdana"/>
              </a:rPr>
              <a:t>Datele </a:t>
            </a:r>
            <a:r>
              <a:rPr sz="2400" dirty="0">
                <a:latin typeface="Verdana"/>
                <a:cs typeface="Verdana"/>
              </a:rPr>
              <a:t>sursă </a:t>
            </a:r>
            <a:r>
              <a:rPr sz="2400" b="1" i="1" spc="-5" dirty="0">
                <a:latin typeface="Verdana"/>
                <a:cs typeface="Verdana"/>
              </a:rPr>
              <a:t>se modifică frecvent </a:t>
            </a:r>
            <a:r>
              <a:rPr sz="2400" dirty="0">
                <a:latin typeface="Verdana"/>
                <a:cs typeface="Verdana"/>
              </a:rPr>
              <a:t>şi este mai  </a:t>
            </a:r>
            <a:r>
              <a:rPr sz="2400" spc="-5" dirty="0">
                <a:latin typeface="Verdana"/>
                <a:cs typeface="Verdana"/>
              </a:rPr>
              <a:t>bine de </a:t>
            </a:r>
            <a:r>
              <a:rPr sz="2400" dirty="0">
                <a:latin typeface="Verdana"/>
                <a:cs typeface="Verdana"/>
              </a:rPr>
              <a:t>a citi </a:t>
            </a:r>
            <a:r>
              <a:rPr sz="2400" spc="-10" dirty="0">
                <a:latin typeface="Verdana"/>
                <a:cs typeface="Verdana"/>
              </a:rPr>
              <a:t>în </a:t>
            </a:r>
            <a:r>
              <a:rPr sz="2400" spc="-5" dirty="0">
                <a:latin typeface="Verdana"/>
                <a:cs typeface="Verdana"/>
              </a:rPr>
              <a:t>timp real decât din</a:t>
            </a:r>
            <a:r>
              <a:rPr sz="2400" spc="105" dirty="0">
                <a:latin typeface="Verdana"/>
                <a:cs typeface="Verdana"/>
              </a:rPr>
              <a:t> </a:t>
            </a:r>
            <a:r>
              <a:rPr sz="2400" spc="-5" dirty="0">
                <a:latin typeface="Verdana"/>
                <a:cs typeface="Verdana"/>
              </a:rPr>
              <a:t>copii;</a:t>
            </a:r>
            <a:endParaRPr sz="2400">
              <a:latin typeface="Verdana"/>
              <a:cs typeface="Verdana"/>
            </a:endParaRPr>
          </a:p>
          <a:p>
            <a:pPr marL="469900" indent="-457834">
              <a:lnSpc>
                <a:spcPct val="100000"/>
              </a:lnSpc>
              <a:spcBef>
                <a:spcPts val="575"/>
              </a:spcBef>
              <a:buClr>
                <a:srgbClr val="666600"/>
              </a:buClr>
              <a:buSzPct val="75000"/>
              <a:buAutoNum type="alphaLcParenR"/>
              <a:tabLst>
                <a:tab pos="469900" algn="l"/>
                <a:tab pos="470534" algn="l"/>
              </a:tabLst>
            </a:pPr>
            <a:r>
              <a:rPr sz="2400" dirty="0">
                <a:latin typeface="Verdana"/>
                <a:cs typeface="Verdana"/>
              </a:rPr>
              <a:t>Se </a:t>
            </a:r>
            <a:r>
              <a:rPr sz="2400" spc="-5" dirty="0">
                <a:latin typeface="Verdana"/>
                <a:cs typeface="Verdana"/>
              </a:rPr>
              <a:t>doreşte </a:t>
            </a:r>
            <a:r>
              <a:rPr sz="2400" b="1" i="1" spc="-5" dirty="0">
                <a:latin typeface="Verdana"/>
                <a:cs typeface="Verdana"/>
              </a:rPr>
              <a:t>integrarea cu </a:t>
            </a:r>
            <a:r>
              <a:rPr sz="2400" b="1" i="1" dirty="0">
                <a:latin typeface="Verdana"/>
                <a:cs typeface="Verdana"/>
              </a:rPr>
              <a:t>alte</a:t>
            </a:r>
            <a:r>
              <a:rPr sz="2400" b="1" i="1" spc="30" dirty="0">
                <a:latin typeface="Verdana"/>
                <a:cs typeface="Verdana"/>
              </a:rPr>
              <a:t> </a:t>
            </a:r>
            <a:r>
              <a:rPr sz="2400" b="1" i="1" spc="-5" dirty="0">
                <a:latin typeface="Verdana"/>
                <a:cs typeface="Verdana"/>
              </a:rPr>
              <a:t>sisteme</a:t>
            </a:r>
            <a:endParaRPr sz="2400">
              <a:latin typeface="Verdana"/>
              <a:cs typeface="Verdana"/>
            </a:endParaRPr>
          </a:p>
          <a:p>
            <a:pPr marL="469900">
              <a:lnSpc>
                <a:spcPct val="100000"/>
              </a:lnSpc>
              <a:spcBef>
                <a:spcPts val="5"/>
              </a:spcBef>
            </a:pPr>
            <a:r>
              <a:rPr sz="2400" spc="-10" dirty="0">
                <a:latin typeface="Verdana"/>
                <a:cs typeface="Verdana"/>
              </a:rPr>
              <a:t>informatice </a:t>
            </a:r>
            <a:r>
              <a:rPr sz="2400" spc="-5" dirty="0">
                <a:latin typeface="Verdana"/>
                <a:cs typeface="Verdana"/>
              </a:rPr>
              <a:t>relaţionale</a:t>
            </a:r>
            <a:r>
              <a:rPr sz="2400" spc="105" dirty="0">
                <a:latin typeface="Verdana"/>
                <a:cs typeface="Verdana"/>
              </a:rPr>
              <a:t> </a:t>
            </a:r>
            <a:r>
              <a:rPr sz="2400" spc="-5" dirty="0">
                <a:latin typeface="Verdana"/>
                <a:cs typeface="Verdana"/>
              </a:rPr>
              <a:t>existente;</a:t>
            </a:r>
            <a:endParaRPr sz="2400">
              <a:latin typeface="Verdana"/>
              <a:cs typeface="Verdana"/>
            </a:endParaRPr>
          </a:p>
          <a:p>
            <a:pPr marL="469900" marR="5080" indent="-457834">
              <a:lnSpc>
                <a:spcPct val="100000"/>
              </a:lnSpc>
              <a:spcBef>
                <a:spcPts val="575"/>
              </a:spcBef>
              <a:buClr>
                <a:srgbClr val="666600"/>
              </a:buClr>
              <a:buSzPct val="75000"/>
              <a:buAutoNum type="alphaLcParenR" startAt="4"/>
              <a:tabLst>
                <a:tab pos="469900" algn="l"/>
                <a:tab pos="470534" algn="l"/>
              </a:tabLst>
            </a:pPr>
            <a:r>
              <a:rPr sz="2400" spc="-5" dirty="0">
                <a:latin typeface="Verdana"/>
                <a:cs typeface="Verdana"/>
              </a:rPr>
              <a:t>Firma are </a:t>
            </a:r>
            <a:r>
              <a:rPr sz="2400" dirty="0">
                <a:latin typeface="Verdana"/>
                <a:cs typeface="Verdana"/>
              </a:rPr>
              <a:t>o </a:t>
            </a:r>
            <a:r>
              <a:rPr sz="2400" b="1" i="1" spc="-5" dirty="0">
                <a:latin typeface="Verdana"/>
                <a:cs typeface="Verdana"/>
              </a:rPr>
              <a:t>politică de neduplicare </a:t>
            </a:r>
            <a:r>
              <a:rPr sz="2400" dirty="0">
                <a:latin typeface="Verdana"/>
                <a:cs typeface="Verdana"/>
              </a:rPr>
              <a:t>a </a:t>
            </a:r>
            <a:r>
              <a:rPr sz="2400" spc="-5" dirty="0">
                <a:latin typeface="Verdana"/>
                <a:cs typeface="Verdana"/>
              </a:rPr>
              <a:t>datelor,  pentru securitate </a:t>
            </a:r>
            <a:r>
              <a:rPr sz="2400" dirty="0">
                <a:latin typeface="Verdana"/>
                <a:cs typeface="Verdana"/>
              </a:rPr>
              <a:t>sau </a:t>
            </a:r>
            <a:r>
              <a:rPr sz="2400" spc="-5" dirty="0">
                <a:latin typeface="Verdana"/>
                <a:cs typeface="Verdana"/>
              </a:rPr>
              <a:t>alte motive, </a:t>
            </a:r>
            <a:r>
              <a:rPr sz="2400" dirty="0">
                <a:latin typeface="Verdana"/>
                <a:cs typeface="Verdana"/>
              </a:rPr>
              <a:t>chiar </a:t>
            </a:r>
            <a:r>
              <a:rPr sz="2400" spc="-5" dirty="0">
                <a:latin typeface="Verdana"/>
                <a:cs typeface="Verdana"/>
              </a:rPr>
              <a:t>dacă  aceasta conduce la aplicaţii </a:t>
            </a:r>
            <a:r>
              <a:rPr sz="2400" dirty="0">
                <a:latin typeface="Verdana"/>
                <a:cs typeface="Verdana"/>
              </a:rPr>
              <a:t>mai </a:t>
            </a:r>
            <a:r>
              <a:rPr sz="2400" spc="-5" dirty="0">
                <a:latin typeface="Verdana"/>
                <a:cs typeface="Verdana"/>
              </a:rPr>
              <a:t>puţin</a:t>
            </a:r>
            <a:r>
              <a:rPr sz="2400" spc="100" dirty="0">
                <a:latin typeface="Verdana"/>
                <a:cs typeface="Verdana"/>
              </a:rPr>
              <a:t> </a:t>
            </a:r>
            <a:r>
              <a:rPr sz="2400" spc="-5" dirty="0">
                <a:latin typeface="Verdana"/>
                <a:cs typeface="Verdana"/>
              </a:rPr>
              <a:t>eficiente</a:t>
            </a:r>
            <a:endParaRPr sz="2400">
              <a:latin typeface="Verdana"/>
              <a:cs typeface="Verdan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8074660" cy="696595"/>
          </a:xfrm>
          <a:prstGeom prst="rect">
            <a:avLst/>
          </a:prstGeom>
        </p:spPr>
        <p:txBody>
          <a:bodyPr vert="horz" wrap="square" lIns="0" tIns="13335" rIns="0" bIns="0" rtlCol="0">
            <a:spAutoFit/>
          </a:bodyPr>
          <a:lstStyle/>
          <a:p>
            <a:pPr marL="12700">
              <a:lnSpc>
                <a:spcPct val="100000"/>
              </a:lnSpc>
              <a:spcBef>
                <a:spcPts val="105"/>
              </a:spcBef>
            </a:pPr>
            <a:r>
              <a:rPr sz="4400" b="1" spc="-225" dirty="0">
                <a:solidFill>
                  <a:srgbClr val="FF0000"/>
                </a:solidFill>
              </a:rPr>
              <a:t>b. </a:t>
            </a:r>
            <a:r>
              <a:rPr sz="4400" b="1" spc="-265" dirty="0">
                <a:solidFill>
                  <a:srgbClr val="FF0000"/>
                </a:solidFill>
              </a:rPr>
              <a:t>Arhitecturi </a:t>
            </a:r>
            <a:r>
              <a:rPr sz="4400" b="1" spc="-40" dirty="0">
                <a:solidFill>
                  <a:srgbClr val="FF0000"/>
                </a:solidFill>
              </a:rPr>
              <a:t>OLAP </a:t>
            </a:r>
            <a:r>
              <a:rPr sz="4400" b="1" spc="-270" dirty="0">
                <a:solidFill>
                  <a:srgbClr val="FF0000"/>
                </a:solidFill>
              </a:rPr>
              <a:t>-</a:t>
            </a:r>
            <a:r>
              <a:rPr sz="4400" b="1" spc="-120" dirty="0">
                <a:solidFill>
                  <a:srgbClr val="FF0000"/>
                </a:solidFill>
              </a:rPr>
              <a:t> </a:t>
            </a:r>
            <a:r>
              <a:rPr sz="4400" b="1" spc="-114" dirty="0">
                <a:solidFill>
                  <a:srgbClr val="FF0000"/>
                </a:solidFill>
              </a:rPr>
              <a:t>MOLAP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36</a:t>
            </a:fld>
            <a:endParaRPr spc="-5" dirty="0"/>
          </a:p>
        </p:txBody>
      </p:sp>
      <p:sp>
        <p:nvSpPr>
          <p:cNvPr id="3" name="object 3"/>
          <p:cNvSpPr txBox="1"/>
          <p:nvPr/>
        </p:nvSpPr>
        <p:spPr>
          <a:xfrm>
            <a:off x="535940" y="1564664"/>
            <a:ext cx="7996555" cy="4250690"/>
          </a:xfrm>
          <a:prstGeom prst="rect">
            <a:avLst/>
          </a:prstGeom>
        </p:spPr>
        <p:txBody>
          <a:bodyPr vert="horz" wrap="square" lIns="0" tIns="79375" rIns="0" bIns="0" rtlCol="0">
            <a:spAutoFit/>
          </a:bodyPr>
          <a:lstStyle/>
          <a:p>
            <a:pPr marL="355600" indent="-343535">
              <a:lnSpc>
                <a:spcPct val="100000"/>
              </a:lnSpc>
              <a:spcBef>
                <a:spcPts val="625"/>
              </a:spcBef>
              <a:buClr>
                <a:srgbClr val="666600"/>
              </a:buClr>
              <a:buSzPct val="75000"/>
              <a:buFont typeface="Wingdings"/>
              <a:buChar char=""/>
              <a:tabLst>
                <a:tab pos="355600" algn="l"/>
                <a:tab pos="356235" algn="l"/>
              </a:tabLst>
            </a:pPr>
            <a:r>
              <a:rPr sz="2200" b="1" spc="-5" dirty="0">
                <a:latin typeface="Verdana"/>
                <a:cs typeface="Verdana"/>
              </a:rPr>
              <a:t>Multidimensional OnLine </a:t>
            </a:r>
            <a:r>
              <a:rPr sz="2200" b="1" spc="-10" dirty="0">
                <a:latin typeface="Verdana"/>
                <a:cs typeface="Verdana"/>
              </a:rPr>
              <a:t>Analytic</a:t>
            </a:r>
            <a:r>
              <a:rPr sz="2200" b="1" spc="40" dirty="0">
                <a:latin typeface="Verdana"/>
                <a:cs typeface="Verdana"/>
              </a:rPr>
              <a:t> </a:t>
            </a:r>
            <a:r>
              <a:rPr sz="2200" b="1" spc="-5" dirty="0">
                <a:latin typeface="Verdana"/>
                <a:cs typeface="Verdana"/>
              </a:rPr>
              <a:t>Processing</a:t>
            </a:r>
            <a:endParaRPr sz="2200" dirty="0">
              <a:latin typeface="Verdana"/>
              <a:cs typeface="Verdana"/>
            </a:endParaRPr>
          </a:p>
          <a:p>
            <a:pPr marL="355600" indent="-343535">
              <a:lnSpc>
                <a:spcPct val="100000"/>
              </a:lnSpc>
              <a:spcBef>
                <a:spcPts val="530"/>
              </a:spcBef>
              <a:buClr>
                <a:srgbClr val="666600"/>
              </a:buClr>
              <a:buSzPct val="75000"/>
              <a:buFont typeface="Wingdings"/>
              <a:buChar char=""/>
              <a:tabLst>
                <a:tab pos="355600" algn="l"/>
                <a:tab pos="356235" algn="l"/>
              </a:tabLst>
            </a:pPr>
            <a:r>
              <a:rPr sz="2200" spc="-5" dirty="0">
                <a:latin typeface="Verdana"/>
                <a:cs typeface="Verdana"/>
              </a:rPr>
              <a:t>stocarea datelor </a:t>
            </a:r>
            <a:r>
              <a:rPr sz="2200" dirty="0">
                <a:latin typeface="Verdana"/>
                <a:cs typeface="Verdana"/>
              </a:rPr>
              <a:t>în </a:t>
            </a:r>
            <a:r>
              <a:rPr sz="2200" spc="-5" dirty="0">
                <a:latin typeface="Verdana"/>
                <a:cs typeface="Verdana"/>
              </a:rPr>
              <a:t>formă</a:t>
            </a:r>
            <a:r>
              <a:rPr sz="2200" spc="-5" dirty="0">
                <a:solidFill>
                  <a:srgbClr val="0000FF"/>
                </a:solidFill>
                <a:latin typeface="Verdana"/>
                <a:cs typeface="Verdana"/>
              </a:rPr>
              <a:t> multidimensională</a:t>
            </a:r>
            <a:r>
              <a:rPr sz="2200" spc="-5" dirty="0">
                <a:latin typeface="Verdana"/>
                <a:cs typeface="Verdana"/>
              </a:rPr>
              <a:t>,</a:t>
            </a:r>
            <a:r>
              <a:rPr sz="2200" spc="50" dirty="0">
                <a:latin typeface="Verdana"/>
                <a:cs typeface="Verdana"/>
              </a:rPr>
              <a:t> </a:t>
            </a:r>
            <a:r>
              <a:rPr sz="2200" spc="-5" dirty="0">
                <a:latin typeface="Verdana"/>
                <a:cs typeface="Verdana"/>
              </a:rPr>
              <a:t>folosind</a:t>
            </a:r>
            <a:endParaRPr sz="2200" dirty="0">
              <a:latin typeface="Verdana"/>
              <a:cs typeface="Verdana"/>
            </a:endParaRPr>
          </a:p>
          <a:p>
            <a:pPr marL="355600">
              <a:lnSpc>
                <a:spcPct val="100000"/>
              </a:lnSpc>
            </a:pPr>
            <a:r>
              <a:rPr sz="2200" b="1" spc="-10" dirty="0">
                <a:latin typeface="Verdana"/>
                <a:cs typeface="Verdana"/>
              </a:rPr>
              <a:t>structuri de date </a:t>
            </a:r>
            <a:r>
              <a:rPr sz="2200" b="1" spc="-5" dirty="0">
                <a:latin typeface="Verdana"/>
                <a:cs typeface="Verdana"/>
              </a:rPr>
              <a:t>vector </a:t>
            </a:r>
            <a:r>
              <a:rPr sz="2200" b="1" spc="-10" dirty="0">
                <a:latin typeface="Verdana"/>
                <a:cs typeface="Verdana"/>
              </a:rPr>
              <a:t>(tehnica </a:t>
            </a:r>
            <a:r>
              <a:rPr sz="2200" b="1" spc="-5" dirty="0">
                <a:latin typeface="Verdana"/>
                <a:cs typeface="Verdana"/>
              </a:rPr>
              <a:t>matricilor</a:t>
            </a:r>
            <a:r>
              <a:rPr sz="2200" b="1" spc="85" dirty="0">
                <a:latin typeface="Verdana"/>
                <a:cs typeface="Verdana"/>
              </a:rPr>
              <a:t> </a:t>
            </a:r>
            <a:r>
              <a:rPr sz="2200" b="1" spc="-10" dirty="0">
                <a:latin typeface="Verdana"/>
                <a:cs typeface="Verdana"/>
              </a:rPr>
              <a:t>rare)</a:t>
            </a:r>
            <a:endParaRPr sz="2200" dirty="0">
              <a:latin typeface="Verdana"/>
              <a:cs typeface="Verdana"/>
            </a:endParaRPr>
          </a:p>
          <a:p>
            <a:pPr marL="355600" indent="-343535">
              <a:lnSpc>
                <a:spcPct val="100000"/>
              </a:lnSpc>
              <a:spcBef>
                <a:spcPts val="530"/>
              </a:spcBef>
              <a:buClr>
                <a:srgbClr val="666600"/>
              </a:buClr>
              <a:buSzPct val="75000"/>
              <a:buFont typeface="Wingdings"/>
              <a:buChar char=""/>
              <a:tabLst>
                <a:tab pos="355600" algn="l"/>
                <a:tab pos="356235" algn="l"/>
              </a:tabLst>
            </a:pPr>
            <a:r>
              <a:rPr sz="2200" spc="-5" dirty="0">
                <a:latin typeface="Verdana"/>
                <a:cs typeface="Verdana"/>
              </a:rPr>
              <a:t>atât </a:t>
            </a:r>
            <a:r>
              <a:rPr sz="2200" u="heavy" spc="-5" dirty="0">
                <a:uFill>
                  <a:solidFill>
                    <a:srgbClr val="000000"/>
                  </a:solidFill>
                </a:uFill>
                <a:latin typeface="Verdana"/>
                <a:cs typeface="Verdana"/>
              </a:rPr>
              <a:t>datele sursă,</a:t>
            </a:r>
            <a:r>
              <a:rPr sz="2200" spc="-5" dirty="0">
                <a:latin typeface="Verdana"/>
                <a:cs typeface="Verdana"/>
              </a:rPr>
              <a:t> cât şi </a:t>
            </a:r>
            <a:r>
              <a:rPr sz="2200" u="heavy" spc="-5" dirty="0">
                <a:uFill>
                  <a:solidFill>
                    <a:srgbClr val="000000"/>
                  </a:solidFill>
                </a:uFill>
                <a:latin typeface="Verdana"/>
                <a:cs typeface="Verdana"/>
              </a:rPr>
              <a:t>agregările</a:t>
            </a:r>
            <a:r>
              <a:rPr sz="2200" spc="-5" dirty="0">
                <a:latin typeface="Verdana"/>
                <a:cs typeface="Verdana"/>
              </a:rPr>
              <a:t> sunt stocate</a:t>
            </a:r>
            <a:r>
              <a:rPr sz="2200" spc="114" dirty="0">
                <a:latin typeface="Verdana"/>
                <a:cs typeface="Verdana"/>
              </a:rPr>
              <a:t> </a:t>
            </a:r>
            <a:r>
              <a:rPr sz="2200" dirty="0">
                <a:latin typeface="Verdana"/>
                <a:cs typeface="Verdana"/>
              </a:rPr>
              <a:t>în</a:t>
            </a:r>
          </a:p>
          <a:p>
            <a:pPr marL="355600">
              <a:lnSpc>
                <a:spcPct val="100000"/>
              </a:lnSpc>
            </a:pPr>
            <a:r>
              <a:rPr sz="2200" spc="-5" dirty="0">
                <a:latin typeface="Verdana"/>
                <a:cs typeface="Verdana"/>
              </a:rPr>
              <a:t>format</a:t>
            </a:r>
            <a:r>
              <a:rPr sz="2200" spc="10" dirty="0">
                <a:latin typeface="Verdana"/>
                <a:cs typeface="Verdana"/>
              </a:rPr>
              <a:t> </a:t>
            </a:r>
            <a:r>
              <a:rPr sz="2200" spc="-5" dirty="0">
                <a:latin typeface="Verdana"/>
                <a:cs typeface="Verdana"/>
              </a:rPr>
              <a:t>multidimensional</a:t>
            </a:r>
            <a:endParaRPr sz="2200" dirty="0">
              <a:latin typeface="Verdana"/>
              <a:cs typeface="Verdana"/>
            </a:endParaRPr>
          </a:p>
          <a:p>
            <a:pPr marL="355600" indent="-343535">
              <a:lnSpc>
                <a:spcPct val="100000"/>
              </a:lnSpc>
              <a:spcBef>
                <a:spcPts val="530"/>
              </a:spcBef>
              <a:buClr>
                <a:srgbClr val="666600"/>
              </a:buClr>
              <a:buSzPct val="75000"/>
              <a:buFont typeface="Wingdings"/>
              <a:buChar char=""/>
              <a:tabLst>
                <a:tab pos="355600" algn="l"/>
                <a:tab pos="356235" algn="l"/>
              </a:tabLst>
            </a:pPr>
            <a:r>
              <a:rPr sz="2200" spc="-5" dirty="0">
                <a:latin typeface="Verdana"/>
                <a:cs typeface="Verdana"/>
              </a:rPr>
              <a:t>indexare rapida a datelor</a:t>
            </a:r>
            <a:r>
              <a:rPr sz="2200" spc="40" dirty="0">
                <a:latin typeface="Verdana"/>
                <a:cs typeface="Verdana"/>
              </a:rPr>
              <a:t> </a:t>
            </a:r>
            <a:r>
              <a:rPr sz="2200" spc="-10" dirty="0">
                <a:latin typeface="Verdana"/>
                <a:cs typeface="Verdana"/>
              </a:rPr>
              <a:t>preagregate</a:t>
            </a:r>
            <a:endParaRPr sz="2200" dirty="0">
              <a:latin typeface="Verdana"/>
              <a:cs typeface="Verdana"/>
            </a:endParaRPr>
          </a:p>
          <a:p>
            <a:pPr marL="355600" indent="-343535">
              <a:lnSpc>
                <a:spcPct val="100000"/>
              </a:lnSpc>
              <a:spcBef>
                <a:spcPts val="525"/>
              </a:spcBef>
              <a:buClr>
                <a:srgbClr val="666600"/>
              </a:buClr>
              <a:buSzPct val="75000"/>
              <a:buFont typeface="Wingdings"/>
              <a:buChar char=""/>
              <a:tabLst>
                <a:tab pos="355600" algn="l"/>
                <a:tab pos="356235" algn="l"/>
              </a:tabLst>
            </a:pPr>
            <a:r>
              <a:rPr sz="2200" spc="-5" dirty="0">
                <a:latin typeface="Verdana"/>
                <a:cs typeface="Verdana"/>
              </a:rPr>
              <a:t>opţiunea cea mai </a:t>
            </a:r>
            <a:r>
              <a:rPr sz="2200" i="1" spc="-5" dirty="0">
                <a:latin typeface="Verdana"/>
                <a:cs typeface="Verdana"/>
              </a:rPr>
              <a:t>rapidă </a:t>
            </a:r>
            <a:r>
              <a:rPr sz="2200" i="1" spc="-10" dirty="0">
                <a:latin typeface="Verdana"/>
                <a:cs typeface="Verdana"/>
              </a:rPr>
              <a:t>pentru</a:t>
            </a:r>
            <a:r>
              <a:rPr sz="2200" i="1" spc="55" dirty="0">
                <a:latin typeface="Verdana"/>
                <a:cs typeface="Verdana"/>
              </a:rPr>
              <a:t> </a:t>
            </a:r>
            <a:r>
              <a:rPr sz="2200" i="1" spc="-5" dirty="0">
                <a:latin typeface="Verdana"/>
                <a:cs typeface="Verdana"/>
              </a:rPr>
              <a:t>consultare</a:t>
            </a:r>
            <a:endParaRPr sz="2200" dirty="0">
              <a:latin typeface="Verdana"/>
              <a:cs typeface="Verdana"/>
            </a:endParaRPr>
          </a:p>
          <a:p>
            <a:pPr marL="355600" indent="-343535">
              <a:lnSpc>
                <a:spcPct val="100000"/>
              </a:lnSpc>
              <a:spcBef>
                <a:spcPts val="530"/>
              </a:spcBef>
              <a:buClr>
                <a:srgbClr val="666600"/>
              </a:buClr>
              <a:buSzPct val="75000"/>
              <a:buFont typeface="Wingdings"/>
              <a:buChar char=""/>
              <a:tabLst>
                <a:tab pos="355600" algn="l"/>
                <a:tab pos="356235" algn="l"/>
              </a:tabLst>
            </a:pPr>
            <a:r>
              <a:rPr sz="2200" spc="-5" dirty="0">
                <a:latin typeface="Verdana"/>
                <a:cs typeface="Verdana"/>
              </a:rPr>
              <a:t>necesită cel mai </a:t>
            </a:r>
            <a:r>
              <a:rPr sz="2200" i="1" spc="-10" dirty="0">
                <a:latin typeface="Verdana"/>
                <a:cs typeface="Verdana"/>
              </a:rPr>
              <a:t>mult </a:t>
            </a:r>
            <a:r>
              <a:rPr sz="2200" i="1" spc="-5" dirty="0">
                <a:latin typeface="Verdana"/>
                <a:cs typeface="Verdana"/>
              </a:rPr>
              <a:t>spatiu </a:t>
            </a:r>
            <a:r>
              <a:rPr sz="2200" spc="-5" dirty="0">
                <a:latin typeface="Verdana"/>
                <a:cs typeface="Verdana"/>
              </a:rPr>
              <a:t>de</a:t>
            </a:r>
            <a:r>
              <a:rPr sz="2200" spc="70" dirty="0">
                <a:latin typeface="Verdana"/>
                <a:cs typeface="Verdana"/>
              </a:rPr>
              <a:t> </a:t>
            </a:r>
            <a:r>
              <a:rPr sz="2200" spc="-5" dirty="0">
                <a:latin typeface="Verdana"/>
                <a:cs typeface="Verdana"/>
              </a:rPr>
              <a:t>disc</a:t>
            </a:r>
            <a:endParaRPr sz="2200" dirty="0">
              <a:latin typeface="Verdana"/>
              <a:cs typeface="Verdana"/>
            </a:endParaRPr>
          </a:p>
          <a:p>
            <a:pPr marL="355600" marR="50800" indent="-343535">
              <a:lnSpc>
                <a:spcPct val="100000"/>
              </a:lnSpc>
              <a:spcBef>
                <a:spcPts val="530"/>
              </a:spcBef>
              <a:buClr>
                <a:srgbClr val="666600"/>
              </a:buClr>
              <a:buSzPct val="75000"/>
              <a:buFont typeface="Wingdings"/>
              <a:buChar char=""/>
              <a:tabLst>
                <a:tab pos="355600" algn="l"/>
                <a:tab pos="356235" algn="l"/>
              </a:tabLst>
            </a:pPr>
            <a:r>
              <a:rPr sz="2200" spc="-10" dirty="0">
                <a:latin typeface="Verdana"/>
                <a:cs typeface="Verdana"/>
              </a:rPr>
              <a:t>s</a:t>
            </a:r>
            <a:r>
              <a:rPr sz="2200" u="heavy" spc="-10" dirty="0">
                <a:uFill>
                  <a:solidFill>
                    <a:srgbClr val="000000"/>
                  </a:solidFill>
                </a:uFill>
                <a:latin typeface="Verdana"/>
                <a:cs typeface="Verdana"/>
              </a:rPr>
              <a:t>tocarea </a:t>
            </a:r>
            <a:r>
              <a:rPr sz="2200" u="heavy" dirty="0">
                <a:uFill>
                  <a:solidFill>
                    <a:srgbClr val="000000"/>
                  </a:solidFill>
                </a:uFill>
                <a:latin typeface="Verdana"/>
                <a:cs typeface="Verdana"/>
              </a:rPr>
              <a:t>fizică</a:t>
            </a:r>
            <a:r>
              <a:rPr sz="2200" dirty="0">
                <a:latin typeface="Verdana"/>
                <a:cs typeface="Verdana"/>
              </a:rPr>
              <a:t> </a:t>
            </a:r>
            <a:r>
              <a:rPr sz="2200" spc="-5" dirty="0">
                <a:latin typeface="Verdana"/>
                <a:cs typeface="Verdana"/>
              </a:rPr>
              <a:t>a datelor multidimensionale, </a:t>
            </a:r>
            <a:r>
              <a:rPr sz="2200" spc="-10" dirty="0">
                <a:latin typeface="Verdana"/>
                <a:cs typeface="Verdana"/>
              </a:rPr>
              <a:t>precum </a:t>
            </a:r>
            <a:r>
              <a:rPr sz="2200" spc="-5" dirty="0">
                <a:latin typeface="Verdana"/>
                <a:cs typeface="Verdana"/>
              </a:rPr>
              <a:t>şi </a:t>
            </a:r>
            <a:r>
              <a:rPr sz="2200" u="heavy" spc="-5" dirty="0">
                <a:uFill>
                  <a:solidFill>
                    <a:srgbClr val="000000"/>
                  </a:solidFill>
                </a:uFill>
                <a:latin typeface="Verdana"/>
                <a:cs typeface="Verdana"/>
              </a:rPr>
              <a:t> fenomenul de împrăştiere</a:t>
            </a:r>
            <a:r>
              <a:rPr sz="2200" spc="-5" dirty="0">
                <a:latin typeface="Verdana"/>
                <a:cs typeface="Verdana"/>
              </a:rPr>
              <a:t> sunt </a:t>
            </a:r>
            <a:r>
              <a:rPr sz="2200" spc="-10" dirty="0">
                <a:latin typeface="Verdana"/>
                <a:cs typeface="Verdana"/>
              </a:rPr>
              <a:t>preocupări</a:t>
            </a:r>
            <a:r>
              <a:rPr sz="2200" spc="75" dirty="0">
                <a:latin typeface="Verdana"/>
                <a:cs typeface="Verdana"/>
              </a:rPr>
              <a:t> </a:t>
            </a:r>
            <a:r>
              <a:rPr sz="2200" spc="-5" dirty="0">
                <a:latin typeface="Verdana"/>
                <a:cs typeface="Verdana"/>
              </a:rPr>
              <a:t>majore</a:t>
            </a:r>
            <a:endParaRPr sz="2200" dirty="0">
              <a:latin typeface="Verdana"/>
              <a:cs typeface="Verdana"/>
            </a:endParaRPr>
          </a:p>
          <a:p>
            <a:pPr marL="355600" indent="-343535">
              <a:lnSpc>
                <a:spcPct val="100000"/>
              </a:lnSpc>
              <a:spcBef>
                <a:spcPts val="530"/>
              </a:spcBef>
              <a:buClr>
                <a:srgbClr val="666600"/>
              </a:buClr>
              <a:buSzPct val="75000"/>
              <a:buFont typeface="Wingdings"/>
              <a:buChar char=""/>
              <a:tabLst>
                <a:tab pos="355600" algn="l"/>
                <a:tab pos="356235" algn="l"/>
              </a:tabLst>
            </a:pPr>
            <a:r>
              <a:rPr sz="2200" spc="-5" dirty="0">
                <a:latin typeface="Verdana"/>
                <a:cs typeface="Verdana"/>
              </a:rPr>
              <a:t>Ex: </a:t>
            </a:r>
            <a:r>
              <a:rPr sz="2200" spc="-5" dirty="0">
                <a:solidFill>
                  <a:srgbClr val="006FC0"/>
                </a:solidFill>
                <a:latin typeface="Verdana"/>
                <a:cs typeface="Verdana"/>
              </a:rPr>
              <a:t>Oracle</a:t>
            </a:r>
            <a:r>
              <a:rPr sz="2200" spc="20" dirty="0">
                <a:solidFill>
                  <a:srgbClr val="006FC0"/>
                </a:solidFill>
                <a:latin typeface="Verdana"/>
                <a:cs typeface="Verdana"/>
              </a:rPr>
              <a:t> </a:t>
            </a:r>
            <a:r>
              <a:rPr sz="2200" spc="-10" dirty="0">
                <a:solidFill>
                  <a:srgbClr val="006FC0"/>
                </a:solidFill>
                <a:latin typeface="Verdana"/>
                <a:cs typeface="Verdana"/>
              </a:rPr>
              <a:t>Essbase</a:t>
            </a:r>
            <a:endParaRPr sz="2200" dirty="0">
              <a:latin typeface="Verdana"/>
              <a:cs typeface="Verdan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5636260" cy="696595"/>
          </a:xfrm>
          <a:prstGeom prst="rect">
            <a:avLst/>
          </a:prstGeom>
        </p:spPr>
        <p:txBody>
          <a:bodyPr vert="horz" wrap="square" lIns="0" tIns="13335" rIns="0" bIns="0" rtlCol="0">
            <a:spAutoFit/>
          </a:bodyPr>
          <a:lstStyle/>
          <a:p>
            <a:pPr marL="12700">
              <a:lnSpc>
                <a:spcPct val="100000"/>
              </a:lnSpc>
              <a:spcBef>
                <a:spcPts val="105"/>
              </a:spcBef>
            </a:pPr>
            <a:r>
              <a:rPr sz="4400" b="1" spc="-270" dirty="0">
                <a:solidFill>
                  <a:srgbClr val="FF0000"/>
                </a:solidFill>
              </a:rPr>
              <a:t>Avantaje</a:t>
            </a:r>
            <a:r>
              <a:rPr sz="4400" b="1" spc="5" dirty="0">
                <a:solidFill>
                  <a:srgbClr val="FF0000"/>
                </a:solidFill>
              </a:rPr>
              <a:t> </a:t>
            </a:r>
            <a:r>
              <a:rPr sz="4400" b="1" spc="-120" dirty="0">
                <a:solidFill>
                  <a:srgbClr val="FF0000"/>
                </a:solidFill>
              </a:rPr>
              <a:t>MOLAP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37</a:t>
            </a:fld>
            <a:endParaRPr spc="-5" dirty="0"/>
          </a:p>
        </p:txBody>
      </p:sp>
      <p:sp>
        <p:nvSpPr>
          <p:cNvPr id="3" name="object 3"/>
          <p:cNvSpPr txBox="1"/>
          <p:nvPr/>
        </p:nvSpPr>
        <p:spPr>
          <a:xfrm>
            <a:off x="535940" y="1632330"/>
            <a:ext cx="7321550" cy="3183255"/>
          </a:xfrm>
          <a:prstGeom prst="rect">
            <a:avLst/>
          </a:prstGeom>
        </p:spPr>
        <p:txBody>
          <a:bodyPr vert="horz" wrap="square" lIns="0" tIns="12065" rIns="0" bIns="0" rtlCol="0">
            <a:spAutoFit/>
          </a:bodyPr>
          <a:lstStyle/>
          <a:p>
            <a:pPr marL="355600" marR="5080" indent="-343535">
              <a:lnSpc>
                <a:spcPct val="100000"/>
              </a:lnSpc>
              <a:spcBef>
                <a:spcPts val="95"/>
              </a:spcBef>
              <a:buClr>
                <a:srgbClr val="666600"/>
              </a:buClr>
              <a:buSzPct val="75000"/>
              <a:buFont typeface="Wingdings"/>
              <a:buChar char=""/>
              <a:tabLst>
                <a:tab pos="356235" algn="l"/>
              </a:tabLst>
            </a:pPr>
            <a:r>
              <a:rPr sz="2800" spc="-10" dirty="0">
                <a:latin typeface="Verdana"/>
                <a:cs typeface="Verdana"/>
              </a:rPr>
              <a:t>Structurile </a:t>
            </a:r>
            <a:r>
              <a:rPr sz="2800" spc="-5" dirty="0">
                <a:latin typeface="Verdana"/>
                <a:cs typeface="Verdana"/>
              </a:rPr>
              <a:t>relationale nu </a:t>
            </a:r>
            <a:r>
              <a:rPr sz="2800" spc="-10" dirty="0">
                <a:latin typeface="Verdana"/>
                <a:cs typeface="Verdana"/>
              </a:rPr>
              <a:t>sunt </a:t>
            </a:r>
            <a:r>
              <a:rPr sz="2800" spc="-15" dirty="0">
                <a:latin typeface="Verdana"/>
                <a:cs typeface="Verdana"/>
              </a:rPr>
              <a:t>potrivite  </a:t>
            </a:r>
            <a:r>
              <a:rPr sz="2800" spc="-10" dirty="0">
                <a:latin typeface="Verdana"/>
                <a:cs typeface="Verdana"/>
              </a:rPr>
              <a:t>pentru date</a:t>
            </a:r>
            <a:r>
              <a:rPr sz="2800" spc="55" dirty="0">
                <a:latin typeface="Verdana"/>
                <a:cs typeface="Verdana"/>
              </a:rPr>
              <a:t> </a:t>
            </a:r>
            <a:r>
              <a:rPr sz="2800" spc="-10" dirty="0">
                <a:latin typeface="Verdana"/>
                <a:cs typeface="Verdana"/>
              </a:rPr>
              <a:t>multidimensionale;</a:t>
            </a:r>
            <a:endParaRPr sz="2800">
              <a:latin typeface="Verdana"/>
              <a:cs typeface="Verdana"/>
            </a:endParaRPr>
          </a:p>
          <a:p>
            <a:pPr marL="355600" marR="75565" indent="-343535">
              <a:lnSpc>
                <a:spcPct val="100000"/>
              </a:lnSpc>
              <a:spcBef>
                <a:spcPts val="670"/>
              </a:spcBef>
              <a:buClr>
                <a:srgbClr val="666600"/>
              </a:buClr>
              <a:buSzPct val="75000"/>
              <a:buFont typeface="Wingdings"/>
              <a:buChar char=""/>
              <a:tabLst>
                <a:tab pos="356235" algn="l"/>
              </a:tabLst>
            </a:pPr>
            <a:r>
              <a:rPr sz="2800" b="1" spc="-5" dirty="0">
                <a:latin typeface="Verdana"/>
                <a:cs typeface="Verdana"/>
              </a:rPr>
              <a:t>matricile </a:t>
            </a:r>
            <a:r>
              <a:rPr sz="2800" b="1" spc="-10" dirty="0">
                <a:latin typeface="Verdana"/>
                <a:cs typeface="Verdana"/>
              </a:rPr>
              <a:t>multidimensionale </a:t>
            </a:r>
            <a:r>
              <a:rPr sz="2800" spc="-5" dirty="0">
                <a:latin typeface="Verdana"/>
                <a:cs typeface="Verdana"/>
              </a:rPr>
              <a:t>permit  stocarea eficientă a </a:t>
            </a:r>
            <a:r>
              <a:rPr sz="2800" spc="-10" dirty="0">
                <a:latin typeface="Verdana"/>
                <a:cs typeface="Verdana"/>
              </a:rPr>
              <a:t>datelor  multidimensionale;</a:t>
            </a:r>
            <a:endParaRPr sz="2800">
              <a:latin typeface="Verdana"/>
              <a:cs typeface="Verdana"/>
            </a:endParaRPr>
          </a:p>
          <a:p>
            <a:pPr marL="355600" marR="328295" indent="-343535">
              <a:lnSpc>
                <a:spcPct val="100000"/>
              </a:lnSpc>
              <a:spcBef>
                <a:spcPts val="675"/>
              </a:spcBef>
              <a:buClr>
                <a:srgbClr val="666600"/>
              </a:buClr>
              <a:buSzPct val="75000"/>
              <a:buFont typeface="Wingdings"/>
              <a:buChar char=""/>
              <a:tabLst>
                <a:tab pos="356235" algn="l"/>
              </a:tabLst>
            </a:pPr>
            <a:r>
              <a:rPr sz="2800" b="1" spc="-5" dirty="0">
                <a:latin typeface="Verdana"/>
                <a:cs typeface="Verdana"/>
              </a:rPr>
              <a:t>limbajul SQL </a:t>
            </a:r>
            <a:r>
              <a:rPr sz="2800" spc="-5" dirty="0">
                <a:latin typeface="Verdana"/>
                <a:cs typeface="Verdana"/>
              </a:rPr>
              <a:t>nu este corespunzător  </a:t>
            </a:r>
            <a:r>
              <a:rPr sz="2800" spc="-10" dirty="0">
                <a:latin typeface="Verdana"/>
                <a:cs typeface="Verdana"/>
              </a:rPr>
              <a:t>pentru </a:t>
            </a:r>
            <a:r>
              <a:rPr sz="2800" spc="-5" dirty="0">
                <a:latin typeface="Verdana"/>
                <a:cs typeface="Verdana"/>
              </a:rPr>
              <a:t>operaţii</a:t>
            </a:r>
            <a:r>
              <a:rPr sz="2800" spc="65" dirty="0">
                <a:latin typeface="Verdana"/>
                <a:cs typeface="Verdana"/>
              </a:rPr>
              <a:t> </a:t>
            </a:r>
            <a:r>
              <a:rPr sz="2800" spc="-10" dirty="0">
                <a:latin typeface="Verdana"/>
                <a:cs typeface="Verdana"/>
              </a:rPr>
              <a:t>OLAP</a:t>
            </a:r>
            <a:endParaRPr sz="2800">
              <a:latin typeface="Verdana"/>
              <a:cs typeface="Verdan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7922260" cy="696595"/>
          </a:xfrm>
          <a:prstGeom prst="rect">
            <a:avLst/>
          </a:prstGeom>
        </p:spPr>
        <p:txBody>
          <a:bodyPr vert="horz" wrap="square" lIns="0" tIns="13335" rIns="0" bIns="0" rtlCol="0">
            <a:spAutoFit/>
          </a:bodyPr>
          <a:lstStyle/>
          <a:p>
            <a:pPr marL="12700">
              <a:lnSpc>
                <a:spcPct val="100000"/>
              </a:lnSpc>
              <a:spcBef>
                <a:spcPts val="105"/>
              </a:spcBef>
            </a:pPr>
            <a:r>
              <a:rPr sz="4400" b="1" spc="-195" dirty="0">
                <a:solidFill>
                  <a:srgbClr val="FF0000"/>
                </a:solidFill>
              </a:rPr>
              <a:t>c. </a:t>
            </a:r>
            <a:r>
              <a:rPr sz="4400" b="1" spc="-265" dirty="0">
                <a:solidFill>
                  <a:srgbClr val="FF0000"/>
                </a:solidFill>
              </a:rPr>
              <a:t>Arhitecturi </a:t>
            </a:r>
            <a:r>
              <a:rPr sz="4400" b="1" spc="-40" dirty="0">
                <a:solidFill>
                  <a:srgbClr val="FF0000"/>
                </a:solidFill>
              </a:rPr>
              <a:t>OLAP </a:t>
            </a:r>
            <a:r>
              <a:rPr sz="4400" b="1" spc="-270" dirty="0">
                <a:solidFill>
                  <a:srgbClr val="FF0000"/>
                </a:solidFill>
              </a:rPr>
              <a:t>-</a:t>
            </a:r>
            <a:r>
              <a:rPr sz="4400" b="1" spc="-150" dirty="0">
                <a:solidFill>
                  <a:srgbClr val="FF0000"/>
                </a:solidFill>
              </a:rPr>
              <a:t> </a:t>
            </a:r>
            <a:r>
              <a:rPr sz="4400" b="1" spc="-85" dirty="0">
                <a:solidFill>
                  <a:srgbClr val="FF0000"/>
                </a:solidFill>
              </a:rPr>
              <a:t>HOLAP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38</a:t>
            </a:fld>
            <a:endParaRPr spc="-5" dirty="0"/>
          </a:p>
        </p:txBody>
      </p:sp>
      <p:sp>
        <p:nvSpPr>
          <p:cNvPr id="3" name="object 3"/>
          <p:cNvSpPr txBox="1"/>
          <p:nvPr/>
        </p:nvSpPr>
        <p:spPr>
          <a:xfrm>
            <a:off x="535940" y="1559179"/>
            <a:ext cx="7670800" cy="3994785"/>
          </a:xfrm>
          <a:prstGeom prst="rect">
            <a:avLst/>
          </a:prstGeom>
        </p:spPr>
        <p:txBody>
          <a:bodyPr vert="horz" wrap="square" lIns="0" tIns="85725" rIns="0" bIns="0" rtlCol="0">
            <a:spAutoFit/>
          </a:bodyPr>
          <a:lstStyle/>
          <a:p>
            <a:pPr marL="355600" indent="-343535">
              <a:lnSpc>
                <a:spcPct val="100000"/>
              </a:lnSpc>
              <a:spcBef>
                <a:spcPts val="675"/>
              </a:spcBef>
              <a:buClr>
                <a:srgbClr val="666600"/>
              </a:buClr>
              <a:buSzPct val="75000"/>
              <a:buFont typeface="Wingdings"/>
              <a:buChar char=""/>
              <a:tabLst>
                <a:tab pos="355600" algn="l"/>
                <a:tab pos="356235" algn="l"/>
              </a:tabLst>
            </a:pPr>
            <a:r>
              <a:rPr sz="2400" b="1" spc="-5" dirty="0">
                <a:latin typeface="Verdana"/>
                <a:cs typeface="Verdana"/>
              </a:rPr>
              <a:t>Hybrid OnLine Analytic</a:t>
            </a:r>
            <a:r>
              <a:rPr sz="2400" b="1" spc="70" dirty="0">
                <a:latin typeface="Verdana"/>
                <a:cs typeface="Verdana"/>
              </a:rPr>
              <a:t> </a:t>
            </a:r>
            <a:r>
              <a:rPr sz="2400" b="1" spc="-5" dirty="0">
                <a:latin typeface="Verdana"/>
                <a:cs typeface="Verdana"/>
              </a:rPr>
              <a:t>Processing</a:t>
            </a:r>
            <a:endParaRPr sz="2400" dirty="0">
              <a:latin typeface="Verdana"/>
              <a:cs typeface="Verdana"/>
            </a:endParaRPr>
          </a:p>
          <a:p>
            <a:pPr marL="355600" indent="-343535">
              <a:lnSpc>
                <a:spcPct val="100000"/>
              </a:lnSpc>
              <a:spcBef>
                <a:spcPts val="575"/>
              </a:spcBef>
              <a:buClr>
                <a:srgbClr val="666600"/>
              </a:buClr>
              <a:buSzPct val="75000"/>
              <a:buFont typeface="Wingdings"/>
              <a:buChar char=""/>
              <a:tabLst>
                <a:tab pos="355600" algn="l"/>
                <a:tab pos="356235" algn="l"/>
              </a:tabLst>
            </a:pPr>
            <a:r>
              <a:rPr sz="2400" spc="-5" dirty="0">
                <a:latin typeface="Verdana"/>
                <a:cs typeface="Verdana"/>
              </a:rPr>
              <a:t>combinaţie </a:t>
            </a:r>
            <a:r>
              <a:rPr sz="2400" dirty="0">
                <a:latin typeface="Verdana"/>
                <a:cs typeface="Verdana"/>
              </a:rPr>
              <a:t>a </a:t>
            </a:r>
            <a:r>
              <a:rPr sz="2400" spc="-5" dirty="0">
                <a:latin typeface="Verdana"/>
                <a:cs typeface="Verdana"/>
              </a:rPr>
              <a:t>primelor două</a:t>
            </a:r>
            <a:r>
              <a:rPr sz="2400" spc="90" dirty="0">
                <a:latin typeface="Verdana"/>
                <a:cs typeface="Verdana"/>
              </a:rPr>
              <a:t> </a:t>
            </a:r>
            <a:r>
              <a:rPr sz="2400" dirty="0">
                <a:latin typeface="Verdana"/>
                <a:cs typeface="Verdana"/>
              </a:rPr>
              <a:t>modele</a:t>
            </a:r>
          </a:p>
          <a:p>
            <a:pPr marL="355600" indent="-343535">
              <a:lnSpc>
                <a:spcPct val="100000"/>
              </a:lnSpc>
              <a:spcBef>
                <a:spcPts val="575"/>
              </a:spcBef>
              <a:buClr>
                <a:srgbClr val="666600"/>
              </a:buClr>
              <a:buSzPct val="75000"/>
              <a:buFont typeface="Wingdings"/>
              <a:buChar char=""/>
              <a:tabLst>
                <a:tab pos="355600" algn="l"/>
                <a:tab pos="356235" algn="l"/>
              </a:tabLst>
            </a:pPr>
            <a:r>
              <a:rPr sz="2400" u="heavy" dirty="0">
                <a:uFill>
                  <a:solidFill>
                    <a:srgbClr val="000000"/>
                  </a:solidFill>
                </a:uFill>
                <a:latin typeface="Verdana"/>
                <a:cs typeface="Verdana"/>
              </a:rPr>
              <a:t>Arhitecturi</a:t>
            </a:r>
            <a:r>
              <a:rPr sz="2400" u="heavy" spc="15" dirty="0">
                <a:uFill>
                  <a:solidFill>
                    <a:srgbClr val="000000"/>
                  </a:solidFill>
                </a:uFill>
                <a:latin typeface="Verdana"/>
                <a:cs typeface="Verdana"/>
              </a:rPr>
              <a:t> </a:t>
            </a:r>
            <a:r>
              <a:rPr sz="2400" u="heavy" spc="-5" dirty="0">
                <a:uFill>
                  <a:solidFill>
                    <a:srgbClr val="000000"/>
                  </a:solidFill>
                </a:uFill>
                <a:latin typeface="Verdana"/>
                <a:cs typeface="Verdana"/>
              </a:rPr>
              <a:t>HOLAP</a:t>
            </a:r>
            <a:endParaRPr sz="2400" dirty="0">
              <a:latin typeface="Verdana"/>
              <a:cs typeface="Verdana"/>
            </a:endParaRPr>
          </a:p>
          <a:p>
            <a:pPr marL="756285" marR="5080" lvl="1" indent="-287020">
              <a:lnSpc>
                <a:spcPct val="100000"/>
              </a:lnSpc>
              <a:spcBef>
                <a:spcPts val="509"/>
              </a:spcBef>
              <a:buClr>
                <a:srgbClr val="999900"/>
              </a:buClr>
              <a:buSzPct val="73809"/>
              <a:buFont typeface="Wingdings"/>
              <a:buChar char=""/>
              <a:tabLst>
                <a:tab pos="756285" algn="l"/>
                <a:tab pos="756920" algn="l"/>
              </a:tabLst>
            </a:pPr>
            <a:r>
              <a:rPr sz="2100" u="heavy" dirty="0">
                <a:uFill>
                  <a:solidFill>
                    <a:srgbClr val="000000"/>
                  </a:solidFill>
                </a:uFill>
                <a:latin typeface="Verdana"/>
                <a:cs typeface="Verdana"/>
              </a:rPr>
              <a:t>agregările</a:t>
            </a:r>
            <a:r>
              <a:rPr sz="2100" dirty="0">
                <a:latin typeface="Verdana"/>
                <a:cs typeface="Verdana"/>
              </a:rPr>
              <a:t> - </a:t>
            </a:r>
            <a:r>
              <a:rPr sz="2100" spc="-5" dirty="0">
                <a:latin typeface="Verdana"/>
                <a:cs typeface="Verdana"/>
              </a:rPr>
              <a:t>stocate in </a:t>
            </a:r>
            <a:r>
              <a:rPr sz="2100" dirty="0">
                <a:latin typeface="Verdana"/>
                <a:cs typeface="Verdana"/>
              </a:rPr>
              <a:t>structură </a:t>
            </a:r>
            <a:r>
              <a:rPr sz="2100" spc="-5" dirty="0">
                <a:latin typeface="Verdana"/>
                <a:cs typeface="Verdana"/>
              </a:rPr>
              <a:t>multidimensională,  </a:t>
            </a:r>
            <a:r>
              <a:rPr sz="2100" dirty="0">
                <a:latin typeface="Verdana"/>
                <a:cs typeface="Verdana"/>
              </a:rPr>
              <a:t>nivelul </a:t>
            </a:r>
            <a:r>
              <a:rPr sz="2100" u="heavy" dirty="0">
                <a:uFill>
                  <a:solidFill>
                    <a:srgbClr val="000000"/>
                  </a:solidFill>
                </a:uFill>
                <a:latin typeface="Verdana"/>
                <a:cs typeface="Verdana"/>
              </a:rPr>
              <a:t>celulelor </a:t>
            </a:r>
            <a:r>
              <a:rPr sz="2100" u="heavy" spc="-5" dirty="0">
                <a:uFill>
                  <a:solidFill>
                    <a:srgbClr val="000000"/>
                  </a:solidFill>
                </a:uFill>
                <a:latin typeface="Verdana"/>
                <a:cs typeface="Verdana"/>
              </a:rPr>
              <a:t>de bază</a:t>
            </a:r>
            <a:r>
              <a:rPr sz="2100" spc="-5" dirty="0">
                <a:latin typeface="Verdana"/>
                <a:cs typeface="Verdana"/>
              </a:rPr>
              <a:t> în </a:t>
            </a:r>
            <a:r>
              <a:rPr sz="2100" dirty="0">
                <a:latin typeface="Verdana"/>
                <a:cs typeface="Verdana"/>
              </a:rPr>
              <a:t>formă</a:t>
            </a:r>
            <a:r>
              <a:rPr sz="2100" spc="-65" dirty="0">
                <a:latin typeface="Verdana"/>
                <a:cs typeface="Verdana"/>
              </a:rPr>
              <a:t> </a:t>
            </a:r>
            <a:r>
              <a:rPr sz="2100" dirty="0">
                <a:latin typeface="Verdana"/>
                <a:cs typeface="Verdana"/>
              </a:rPr>
              <a:t>relaţională</a:t>
            </a:r>
          </a:p>
          <a:p>
            <a:pPr marL="756285" lvl="1" indent="-287020">
              <a:lnSpc>
                <a:spcPct val="100000"/>
              </a:lnSpc>
              <a:spcBef>
                <a:spcPts val="500"/>
              </a:spcBef>
              <a:buClr>
                <a:srgbClr val="999900"/>
              </a:buClr>
              <a:buSzPct val="73809"/>
              <a:buFont typeface="Wingdings"/>
              <a:buChar char=""/>
              <a:tabLst>
                <a:tab pos="756285" algn="l"/>
                <a:tab pos="756920" algn="l"/>
              </a:tabLst>
            </a:pPr>
            <a:r>
              <a:rPr sz="2100" dirty="0">
                <a:latin typeface="Verdana"/>
                <a:cs typeface="Verdana"/>
              </a:rPr>
              <a:t>cele mai </a:t>
            </a:r>
            <a:r>
              <a:rPr sz="2100" spc="-5" dirty="0">
                <a:latin typeface="Verdana"/>
                <a:cs typeface="Verdana"/>
              </a:rPr>
              <a:t>recente </a:t>
            </a:r>
            <a:r>
              <a:rPr sz="2100" dirty="0">
                <a:latin typeface="Verdana"/>
                <a:cs typeface="Verdana"/>
              </a:rPr>
              <a:t>felii </a:t>
            </a:r>
            <a:r>
              <a:rPr sz="2100" spc="-5" dirty="0">
                <a:latin typeface="Verdana"/>
                <a:cs typeface="Verdana"/>
              </a:rPr>
              <a:t>de date stocate in MOLAP</a:t>
            </a:r>
            <a:r>
              <a:rPr sz="2100" spc="-10" dirty="0">
                <a:latin typeface="Verdana"/>
                <a:cs typeface="Verdana"/>
              </a:rPr>
              <a:t> </a:t>
            </a:r>
            <a:r>
              <a:rPr sz="2100" dirty="0">
                <a:latin typeface="Verdana"/>
                <a:cs typeface="Verdana"/>
              </a:rPr>
              <a:t>si</a:t>
            </a:r>
          </a:p>
          <a:p>
            <a:pPr marL="756285">
              <a:lnSpc>
                <a:spcPct val="100000"/>
              </a:lnSpc>
            </a:pPr>
            <a:r>
              <a:rPr sz="2100" spc="-5" dirty="0">
                <a:latin typeface="Verdana"/>
                <a:cs typeface="Verdana"/>
              </a:rPr>
              <a:t>restul </a:t>
            </a:r>
            <a:r>
              <a:rPr sz="2100" spc="-10" dirty="0">
                <a:latin typeface="Verdana"/>
                <a:cs typeface="Verdana"/>
              </a:rPr>
              <a:t>in </a:t>
            </a:r>
            <a:r>
              <a:rPr sz="2100" spc="-5" dirty="0">
                <a:latin typeface="Verdana"/>
                <a:cs typeface="Verdana"/>
              </a:rPr>
              <a:t>ROLAP</a:t>
            </a:r>
            <a:endParaRPr sz="2100" dirty="0">
              <a:latin typeface="Verdana"/>
              <a:cs typeface="Verdana"/>
            </a:endParaRPr>
          </a:p>
          <a:p>
            <a:pPr marL="355600" marR="454025" indent="-343535">
              <a:lnSpc>
                <a:spcPct val="100000"/>
              </a:lnSpc>
              <a:spcBef>
                <a:spcPts val="580"/>
              </a:spcBef>
              <a:buClr>
                <a:srgbClr val="666600"/>
              </a:buClr>
              <a:buSzPct val="75000"/>
              <a:buFont typeface="Wingdings"/>
              <a:buChar char=""/>
              <a:tabLst>
                <a:tab pos="355600" algn="l"/>
                <a:tab pos="356235" algn="l"/>
              </a:tabLst>
            </a:pPr>
            <a:r>
              <a:rPr sz="2400" spc="-5" dirty="0">
                <a:latin typeface="Verdana"/>
                <a:cs typeface="Verdana"/>
              </a:rPr>
              <a:t>oferă performanţele </a:t>
            </a:r>
            <a:r>
              <a:rPr sz="2400" dirty="0">
                <a:latin typeface="Verdana"/>
                <a:cs typeface="Verdana"/>
              </a:rPr>
              <a:t>MOLAP atunci când este  </a:t>
            </a:r>
            <a:r>
              <a:rPr sz="2400" spc="-5" dirty="0">
                <a:latin typeface="Verdana"/>
                <a:cs typeface="Verdana"/>
              </a:rPr>
              <a:t>nevoie de preluarea datelor din</a:t>
            </a:r>
            <a:r>
              <a:rPr sz="2400" spc="85" dirty="0">
                <a:latin typeface="Verdana"/>
                <a:cs typeface="Verdana"/>
              </a:rPr>
              <a:t> </a:t>
            </a:r>
            <a:r>
              <a:rPr sz="2400" spc="-5" dirty="0">
                <a:latin typeface="Verdana"/>
                <a:cs typeface="Verdana"/>
              </a:rPr>
              <a:t>tabele</a:t>
            </a:r>
            <a:endParaRPr sz="2400" dirty="0">
              <a:latin typeface="Verdana"/>
              <a:cs typeface="Verdana"/>
            </a:endParaRPr>
          </a:p>
          <a:p>
            <a:pPr marL="355600" indent="-343535">
              <a:lnSpc>
                <a:spcPct val="100000"/>
              </a:lnSpc>
              <a:spcBef>
                <a:spcPts val="575"/>
              </a:spcBef>
              <a:buClr>
                <a:srgbClr val="666600"/>
              </a:buClr>
              <a:buSzPct val="75000"/>
              <a:buFont typeface="Wingdings"/>
              <a:buChar char=""/>
              <a:tabLst>
                <a:tab pos="355600" algn="l"/>
                <a:tab pos="356235" algn="l"/>
              </a:tabLst>
            </a:pPr>
            <a:r>
              <a:rPr sz="2400" spc="-10" dirty="0">
                <a:latin typeface="Verdana"/>
                <a:cs typeface="Verdana"/>
              </a:rPr>
              <a:t>Ex: </a:t>
            </a:r>
            <a:r>
              <a:rPr sz="2400" b="1" spc="-5" dirty="0">
                <a:solidFill>
                  <a:srgbClr val="006FC0"/>
                </a:solidFill>
                <a:latin typeface="Verdana"/>
                <a:cs typeface="Verdana"/>
              </a:rPr>
              <a:t>Microsoft </a:t>
            </a:r>
            <a:r>
              <a:rPr sz="2400" b="1" dirty="0">
                <a:solidFill>
                  <a:srgbClr val="006FC0"/>
                </a:solidFill>
                <a:latin typeface="Verdana"/>
                <a:cs typeface="Verdana"/>
              </a:rPr>
              <a:t>SQL </a:t>
            </a:r>
            <a:r>
              <a:rPr sz="2400" b="1" spc="-5" dirty="0">
                <a:solidFill>
                  <a:srgbClr val="006FC0"/>
                </a:solidFill>
                <a:latin typeface="Verdana"/>
                <a:cs typeface="Verdana"/>
              </a:rPr>
              <a:t>Server OLAP</a:t>
            </a:r>
            <a:r>
              <a:rPr sz="2400" b="1" spc="75" dirty="0">
                <a:solidFill>
                  <a:srgbClr val="006FC0"/>
                </a:solidFill>
                <a:latin typeface="Verdana"/>
                <a:cs typeface="Verdana"/>
              </a:rPr>
              <a:t> </a:t>
            </a:r>
            <a:r>
              <a:rPr sz="2400" b="1" spc="-5" dirty="0">
                <a:solidFill>
                  <a:srgbClr val="006FC0"/>
                </a:solidFill>
                <a:latin typeface="Verdana"/>
                <a:cs typeface="Verdana"/>
              </a:rPr>
              <a:t>Services</a:t>
            </a:r>
            <a:endParaRPr sz="2400" b="1" dirty="0">
              <a:latin typeface="Verdana"/>
              <a:cs typeface="Verdan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6169660" cy="696595"/>
          </a:xfrm>
          <a:prstGeom prst="rect">
            <a:avLst/>
          </a:prstGeom>
        </p:spPr>
        <p:txBody>
          <a:bodyPr vert="horz" wrap="square" lIns="0" tIns="13335" rIns="0" bIns="0" rtlCol="0">
            <a:spAutoFit/>
          </a:bodyPr>
          <a:lstStyle/>
          <a:p>
            <a:pPr marL="12700">
              <a:lnSpc>
                <a:spcPct val="100000"/>
              </a:lnSpc>
              <a:spcBef>
                <a:spcPts val="105"/>
              </a:spcBef>
            </a:pPr>
            <a:r>
              <a:rPr sz="4400" b="1" spc="-275" dirty="0">
                <a:solidFill>
                  <a:srgbClr val="FF0000"/>
                </a:solidFill>
              </a:rPr>
              <a:t>Caracteristici</a:t>
            </a:r>
            <a:r>
              <a:rPr sz="4400" b="1" dirty="0">
                <a:solidFill>
                  <a:srgbClr val="FF0000"/>
                </a:solidFill>
              </a:rPr>
              <a:t> </a:t>
            </a:r>
            <a:r>
              <a:rPr sz="4400" b="1" spc="-85" dirty="0">
                <a:solidFill>
                  <a:srgbClr val="FF0000"/>
                </a:solidFill>
              </a:rPr>
              <a:t>HOLAP</a:t>
            </a:r>
            <a:endParaRPr sz="4400" b="1" dirty="0">
              <a:solidFill>
                <a:srgbClr val="FF0000"/>
              </a:solidFill>
            </a:endParaRPr>
          </a:p>
        </p:txBody>
      </p:sp>
      <p:sp>
        <p:nvSpPr>
          <p:cNvPr id="4" name="object 4"/>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39</a:t>
            </a:fld>
            <a:endParaRPr spc="-5" dirty="0"/>
          </a:p>
        </p:txBody>
      </p:sp>
      <p:sp>
        <p:nvSpPr>
          <p:cNvPr id="3" name="object 3"/>
          <p:cNvSpPr txBox="1"/>
          <p:nvPr/>
        </p:nvSpPr>
        <p:spPr>
          <a:xfrm>
            <a:off x="535940" y="1546377"/>
            <a:ext cx="7477125" cy="2586355"/>
          </a:xfrm>
          <a:prstGeom prst="rect">
            <a:avLst/>
          </a:prstGeom>
        </p:spPr>
        <p:txBody>
          <a:bodyPr vert="horz" wrap="square" lIns="0" tIns="97790" rIns="0" bIns="0" rtlCol="0">
            <a:spAutoFit/>
          </a:bodyPr>
          <a:lstStyle/>
          <a:p>
            <a:pPr marL="355600" indent="-343535">
              <a:lnSpc>
                <a:spcPct val="100000"/>
              </a:lnSpc>
              <a:spcBef>
                <a:spcPts val="770"/>
              </a:spcBef>
              <a:buClr>
                <a:srgbClr val="666600"/>
              </a:buClr>
              <a:buSzPct val="75000"/>
              <a:buFont typeface="Wingdings"/>
              <a:buChar char=""/>
              <a:tabLst>
                <a:tab pos="356235" algn="l"/>
              </a:tabLst>
            </a:pPr>
            <a:r>
              <a:rPr sz="2800" spc="-5" dirty="0">
                <a:latin typeface="Verdana"/>
                <a:cs typeface="Verdana"/>
              </a:rPr>
              <a:t>transparenţa </a:t>
            </a:r>
            <a:r>
              <a:rPr sz="2800" spc="-10" dirty="0">
                <a:latin typeface="Verdana"/>
                <a:cs typeface="Verdana"/>
              </a:rPr>
              <a:t>locaţiei </a:t>
            </a:r>
            <a:r>
              <a:rPr sz="2800" spc="-5" dirty="0">
                <a:latin typeface="Verdana"/>
                <a:cs typeface="Verdana"/>
              </a:rPr>
              <a:t>şi a</a:t>
            </a:r>
            <a:r>
              <a:rPr sz="2800" spc="114" dirty="0">
                <a:latin typeface="Verdana"/>
                <a:cs typeface="Verdana"/>
              </a:rPr>
              <a:t> </a:t>
            </a:r>
            <a:r>
              <a:rPr sz="2800" spc="-10" dirty="0">
                <a:latin typeface="Verdana"/>
                <a:cs typeface="Verdana"/>
              </a:rPr>
              <a:t>accesului</a:t>
            </a:r>
            <a:endParaRPr sz="2800">
              <a:latin typeface="Verdana"/>
              <a:cs typeface="Verdana"/>
            </a:endParaRPr>
          </a:p>
          <a:p>
            <a:pPr marL="355600" indent="-343535">
              <a:lnSpc>
                <a:spcPct val="100000"/>
              </a:lnSpc>
              <a:spcBef>
                <a:spcPts val="675"/>
              </a:spcBef>
              <a:buClr>
                <a:srgbClr val="666600"/>
              </a:buClr>
              <a:buSzPct val="75000"/>
              <a:buFont typeface="Wingdings"/>
              <a:buChar char=""/>
              <a:tabLst>
                <a:tab pos="356235" algn="l"/>
              </a:tabLst>
            </a:pPr>
            <a:r>
              <a:rPr sz="2800" spc="-5" dirty="0">
                <a:latin typeface="Verdana"/>
                <a:cs typeface="Verdana"/>
              </a:rPr>
              <a:t>transparenţa</a:t>
            </a:r>
            <a:r>
              <a:rPr sz="2800" spc="60" dirty="0">
                <a:latin typeface="Verdana"/>
                <a:cs typeface="Verdana"/>
              </a:rPr>
              <a:t> </a:t>
            </a:r>
            <a:r>
              <a:rPr sz="2800" spc="-5" dirty="0">
                <a:latin typeface="Verdana"/>
                <a:cs typeface="Verdana"/>
              </a:rPr>
              <a:t>fragmentării</a:t>
            </a:r>
            <a:endParaRPr sz="2800">
              <a:latin typeface="Verdana"/>
              <a:cs typeface="Verdana"/>
            </a:endParaRPr>
          </a:p>
          <a:p>
            <a:pPr marL="355600" indent="-343535">
              <a:lnSpc>
                <a:spcPct val="100000"/>
              </a:lnSpc>
              <a:spcBef>
                <a:spcPts val="670"/>
              </a:spcBef>
              <a:buClr>
                <a:srgbClr val="666600"/>
              </a:buClr>
              <a:buSzPct val="75000"/>
              <a:buFont typeface="Wingdings"/>
              <a:buChar char=""/>
              <a:tabLst>
                <a:tab pos="356235" algn="l"/>
              </a:tabLst>
            </a:pPr>
            <a:r>
              <a:rPr sz="2800" spc="-10" dirty="0">
                <a:latin typeface="Verdana"/>
                <a:cs typeface="Verdana"/>
              </a:rPr>
              <a:t>transparenţa</a:t>
            </a:r>
            <a:r>
              <a:rPr sz="2800" spc="70" dirty="0">
                <a:latin typeface="Verdana"/>
                <a:cs typeface="Verdana"/>
              </a:rPr>
              <a:t> </a:t>
            </a:r>
            <a:r>
              <a:rPr sz="2800" spc="-5" dirty="0">
                <a:latin typeface="Verdana"/>
                <a:cs typeface="Verdana"/>
              </a:rPr>
              <a:t>performanţei</a:t>
            </a:r>
            <a:endParaRPr sz="2800">
              <a:latin typeface="Verdana"/>
              <a:cs typeface="Verdana"/>
            </a:endParaRPr>
          </a:p>
          <a:p>
            <a:pPr marL="355600" indent="-343535">
              <a:lnSpc>
                <a:spcPct val="100000"/>
              </a:lnSpc>
              <a:spcBef>
                <a:spcPts val="675"/>
              </a:spcBef>
              <a:buClr>
                <a:srgbClr val="666600"/>
              </a:buClr>
              <a:buSzPct val="75000"/>
              <a:buFont typeface="Wingdings"/>
              <a:buChar char=""/>
              <a:tabLst>
                <a:tab pos="356235" algn="l"/>
              </a:tabLst>
            </a:pPr>
            <a:r>
              <a:rPr sz="2800" spc="-5" dirty="0">
                <a:latin typeface="Verdana"/>
                <a:cs typeface="Verdana"/>
              </a:rPr>
              <a:t>un model de </a:t>
            </a:r>
            <a:r>
              <a:rPr sz="2800" spc="-10" dirty="0">
                <a:latin typeface="Verdana"/>
                <a:cs typeface="Verdana"/>
              </a:rPr>
              <a:t>date</a:t>
            </a:r>
            <a:r>
              <a:rPr sz="2800" spc="45" dirty="0">
                <a:latin typeface="Verdana"/>
                <a:cs typeface="Verdana"/>
              </a:rPr>
              <a:t> </a:t>
            </a:r>
            <a:r>
              <a:rPr sz="2800" spc="-5" dirty="0">
                <a:latin typeface="Verdana"/>
                <a:cs typeface="Verdana"/>
              </a:rPr>
              <a:t>comun</a:t>
            </a:r>
            <a:endParaRPr sz="2800">
              <a:latin typeface="Verdana"/>
              <a:cs typeface="Verdana"/>
            </a:endParaRPr>
          </a:p>
          <a:p>
            <a:pPr marL="355600" indent="-343535">
              <a:lnSpc>
                <a:spcPct val="100000"/>
              </a:lnSpc>
              <a:spcBef>
                <a:spcPts val="670"/>
              </a:spcBef>
              <a:buClr>
                <a:srgbClr val="666600"/>
              </a:buClr>
              <a:buSzPct val="75000"/>
              <a:buFont typeface="Wingdings"/>
              <a:buChar char=""/>
              <a:tabLst>
                <a:tab pos="356235" algn="l"/>
              </a:tabLst>
            </a:pPr>
            <a:r>
              <a:rPr sz="2800" spc="-10" dirty="0">
                <a:latin typeface="Verdana"/>
                <a:cs typeface="Verdana"/>
              </a:rPr>
              <a:t>alocarea </a:t>
            </a:r>
            <a:r>
              <a:rPr sz="2800" spc="-5" dirty="0">
                <a:latin typeface="Verdana"/>
                <a:cs typeface="Verdana"/>
              </a:rPr>
              <a:t>optimă </a:t>
            </a:r>
            <a:r>
              <a:rPr sz="2800" spc="-10" dirty="0">
                <a:latin typeface="Verdana"/>
                <a:cs typeface="Verdana"/>
              </a:rPr>
              <a:t>în </a:t>
            </a:r>
            <a:r>
              <a:rPr sz="2800" spc="-5" dirty="0">
                <a:latin typeface="Verdana"/>
                <a:cs typeface="Verdana"/>
              </a:rPr>
              <a:t>sistemele de</a:t>
            </a:r>
            <a:r>
              <a:rPr sz="2800" spc="100" dirty="0">
                <a:latin typeface="Verdana"/>
                <a:cs typeface="Verdana"/>
              </a:rPr>
              <a:t> </a:t>
            </a:r>
            <a:r>
              <a:rPr sz="2800" spc="-5" dirty="0">
                <a:latin typeface="Verdana"/>
                <a:cs typeface="Verdana"/>
              </a:rPr>
              <a:t>stocare</a:t>
            </a:r>
            <a:endParaRPr sz="2800">
              <a:latin typeface="Verdana"/>
              <a:cs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6093460" cy="696595"/>
          </a:xfrm>
          <a:prstGeom prst="rect">
            <a:avLst/>
          </a:prstGeom>
        </p:spPr>
        <p:txBody>
          <a:bodyPr vert="horz" wrap="square" lIns="0" tIns="13335" rIns="0" bIns="0" rtlCol="0">
            <a:spAutoFit/>
          </a:bodyPr>
          <a:lstStyle/>
          <a:p>
            <a:pPr marL="12700">
              <a:lnSpc>
                <a:spcPct val="100000"/>
              </a:lnSpc>
              <a:spcBef>
                <a:spcPts val="105"/>
              </a:spcBef>
            </a:pPr>
            <a:r>
              <a:rPr sz="4400" b="1" spc="-235" dirty="0">
                <a:solidFill>
                  <a:srgbClr val="FF0000"/>
                </a:solidFill>
              </a:rPr>
              <a:t>Despre </a:t>
            </a:r>
            <a:r>
              <a:rPr sz="4400" b="1" spc="-355" dirty="0">
                <a:solidFill>
                  <a:srgbClr val="FF0000"/>
                </a:solidFill>
              </a:rPr>
              <a:t>data</a:t>
            </a:r>
            <a:r>
              <a:rPr sz="4400" b="1" spc="250" dirty="0">
                <a:solidFill>
                  <a:srgbClr val="FF0000"/>
                </a:solidFill>
              </a:rPr>
              <a:t> </a:t>
            </a:r>
            <a:r>
              <a:rPr sz="4400" b="1" spc="-340" dirty="0">
                <a:solidFill>
                  <a:srgbClr val="FF0000"/>
                </a:solidFill>
              </a:rPr>
              <a:t>mining</a:t>
            </a:r>
            <a:endParaRPr sz="4400" b="1" dirty="0">
              <a:solidFill>
                <a:srgbClr val="FF0000"/>
              </a:solidFill>
            </a:endParaRPr>
          </a:p>
        </p:txBody>
      </p:sp>
      <p:sp>
        <p:nvSpPr>
          <p:cNvPr id="3" name="object 3"/>
          <p:cNvSpPr txBox="1"/>
          <p:nvPr/>
        </p:nvSpPr>
        <p:spPr>
          <a:xfrm>
            <a:off x="535940" y="1600936"/>
            <a:ext cx="8042909" cy="4587875"/>
          </a:xfrm>
          <a:prstGeom prst="rect">
            <a:avLst/>
          </a:prstGeom>
        </p:spPr>
        <p:txBody>
          <a:bodyPr vert="horz" wrap="square" lIns="0" tIns="12700" rIns="0" bIns="0" rtlCol="0">
            <a:spAutoFit/>
          </a:bodyPr>
          <a:lstStyle/>
          <a:p>
            <a:pPr marL="355600" marR="396240" indent="-343535">
              <a:lnSpc>
                <a:spcPct val="110000"/>
              </a:lnSpc>
              <a:spcBef>
                <a:spcPts val="100"/>
              </a:spcBef>
              <a:buClr>
                <a:srgbClr val="666600"/>
              </a:buClr>
              <a:buSzPct val="75000"/>
              <a:buFont typeface="Wingdings"/>
              <a:buChar char=""/>
              <a:tabLst>
                <a:tab pos="355600" algn="l"/>
                <a:tab pos="356235" algn="l"/>
              </a:tabLst>
            </a:pPr>
            <a:r>
              <a:rPr sz="2000" spc="-5" dirty="0">
                <a:latin typeface="Verdana"/>
                <a:cs typeface="Verdana"/>
              </a:rPr>
              <a:t>Converteste </a:t>
            </a:r>
            <a:r>
              <a:rPr sz="2000" b="1" dirty="0">
                <a:latin typeface="Verdana"/>
                <a:cs typeface="Verdana"/>
              </a:rPr>
              <a:t>datele </a:t>
            </a:r>
            <a:r>
              <a:rPr sz="2000" spc="-5" dirty="0">
                <a:latin typeface="Verdana"/>
                <a:cs typeface="Verdana"/>
              </a:rPr>
              <a:t>in </a:t>
            </a:r>
            <a:r>
              <a:rPr sz="2000" b="1" spc="-5" dirty="0">
                <a:latin typeface="Verdana"/>
                <a:cs typeface="Verdana"/>
              </a:rPr>
              <a:t>cunostinte </a:t>
            </a:r>
            <a:r>
              <a:rPr sz="2000" b="1" dirty="0">
                <a:latin typeface="Verdana"/>
                <a:cs typeface="Verdana"/>
              </a:rPr>
              <a:t>valoroase </a:t>
            </a:r>
            <a:r>
              <a:rPr sz="2000" spc="-5" dirty="0">
                <a:latin typeface="Verdana"/>
                <a:cs typeface="Verdana"/>
              </a:rPr>
              <a:t>care pot </a:t>
            </a:r>
            <a:r>
              <a:rPr sz="2000" dirty="0">
                <a:latin typeface="Verdana"/>
                <a:cs typeface="Verdana"/>
              </a:rPr>
              <a:t>fi  </a:t>
            </a:r>
            <a:r>
              <a:rPr sz="2000" spc="-5" dirty="0">
                <a:latin typeface="Verdana"/>
                <a:cs typeface="Verdana"/>
              </a:rPr>
              <a:t>folosite </a:t>
            </a:r>
            <a:r>
              <a:rPr sz="2000" dirty="0">
                <a:latin typeface="Verdana"/>
                <a:cs typeface="Verdana"/>
              </a:rPr>
              <a:t>ca suport </a:t>
            </a:r>
            <a:r>
              <a:rPr sz="2000" spc="-5" dirty="0">
                <a:latin typeface="Verdana"/>
                <a:cs typeface="Verdana"/>
              </a:rPr>
              <a:t>pentru</a:t>
            </a:r>
            <a:r>
              <a:rPr sz="2000" spc="-90" dirty="0">
                <a:latin typeface="Verdana"/>
                <a:cs typeface="Verdana"/>
              </a:rPr>
              <a:t> </a:t>
            </a:r>
            <a:r>
              <a:rPr sz="2000" spc="-5" dirty="0">
                <a:latin typeface="Verdana"/>
                <a:cs typeface="Verdana"/>
              </a:rPr>
              <a:t>decizii</a:t>
            </a:r>
            <a:endParaRPr sz="2000" dirty="0">
              <a:latin typeface="Verdana"/>
              <a:cs typeface="Verdana"/>
            </a:endParaRPr>
          </a:p>
          <a:p>
            <a:pPr marL="355600" marR="543560" indent="-343535">
              <a:lnSpc>
                <a:spcPct val="110000"/>
              </a:lnSpc>
              <a:spcBef>
                <a:spcPts val="395"/>
              </a:spcBef>
              <a:buClr>
                <a:srgbClr val="666600"/>
              </a:buClr>
              <a:buSzPct val="75000"/>
              <a:buFont typeface="Wingdings"/>
              <a:buChar char=""/>
              <a:tabLst>
                <a:tab pos="355600" algn="l"/>
                <a:tab pos="356235" algn="l"/>
                <a:tab pos="6874509" algn="l"/>
              </a:tabLst>
            </a:pPr>
            <a:r>
              <a:rPr sz="2000" dirty="0">
                <a:latin typeface="Verdana"/>
                <a:cs typeface="Verdana"/>
              </a:rPr>
              <a:t>Este </a:t>
            </a:r>
            <a:r>
              <a:rPr sz="2000" b="1" dirty="0">
                <a:solidFill>
                  <a:srgbClr val="0000FF"/>
                </a:solidFill>
                <a:latin typeface="Verdana"/>
                <a:cs typeface="Verdana"/>
              </a:rPr>
              <a:t>o </a:t>
            </a:r>
            <a:r>
              <a:rPr sz="2000" b="1" i="1" dirty="0">
                <a:solidFill>
                  <a:srgbClr val="0000FF"/>
                </a:solidFill>
                <a:latin typeface="Verdana"/>
                <a:cs typeface="Verdana"/>
              </a:rPr>
              <a:t>colectie </a:t>
            </a:r>
            <a:r>
              <a:rPr sz="2000" b="1" i="1" spc="-5" dirty="0">
                <a:solidFill>
                  <a:srgbClr val="0000FF"/>
                </a:solidFill>
                <a:latin typeface="Verdana"/>
                <a:cs typeface="Verdana"/>
              </a:rPr>
              <a:t>de metodologii, tehnici</a:t>
            </a:r>
            <a:r>
              <a:rPr sz="2000" b="1" i="1" spc="-70" dirty="0">
                <a:solidFill>
                  <a:srgbClr val="0000FF"/>
                </a:solidFill>
                <a:latin typeface="Verdana"/>
                <a:cs typeface="Verdana"/>
              </a:rPr>
              <a:t> </a:t>
            </a:r>
            <a:r>
              <a:rPr sz="2000" b="1" i="1" spc="-5" dirty="0">
                <a:solidFill>
                  <a:srgbClr val="0000FF"/>
                </a:solidFill>
                <a:latin typeface="Verdana"/>
                <a:cs typeface="Verdana"/>
              </a:rPr>
              <a:t>si</a:t>
            </a:r>
            <a:r>
              <a:rPr sz="2000" b="1" i="1" spc="5" dirty="0">
                <a:solidFill>
                  <a:srgbClr val="0000FF"/>
                </a:solidFill>
                <a:latin typeface="Verdana"/>
                <a:cs typeface="Verdana"/>
              </a:rPr>
              <a:t> </a:t>
            </a:r>
            <a:r>
              <a:rPr sz="2000" b="1" i="1" dirty="0">
                <a:solidFill>
                  <a:srgbClr val="0000FF"/>
                </a:solidFill>
                <a:latin typeface="Verdana"/>
                <a:cs typeface="Verdana"/>
              </a:rPr>
              <a:t>algoritmi	</a:t>
            </a:r>
            <a:r>
              <a:rPr sz="2000" b="1" i="1" spc="-5" dirty="0">
                <a:solidFill>
                  <a:srgbClr val="0000FF"/>
                </a:solidFill>
                <a:latin typeface="Verdana"/>
                <a:cs typeface="Verdana"/>
              </a:rPr>
              <a:t>de  </a:t>
            </a:r>
            <a:r>
              <a:rPr sz="2000" b="1" i="1" dirty="0">
                <a:solidFill>
                  <a:srgbClr val="0000FF"/>
                </a:solidFill>
                <a:latin typeface="Verdana"/>
                <a:cs typeface="Verdana"/>
              </a:rPr>
              <a:t>analiza a </a:t>
            </a:r>
            <a:r>
              <a:rPr sz="2000" b="1" i="1" spc="-5" dirty="0">
                <a:solidFill>
                  <a:srgbClr val="0000FF"/>
                </a:solidFill>
                <a:latin typeface="Verdana"/>
                <a:cs typeface="Verdana"/>
              </a:rPr>
              <a:t>datelor </a:t>
            </a:r>
            <a:r>
              <a:rPr sz="2000" dirty="0">
                <a:latin typeface="Verdana"/>
                <a:cs typeface="Verdana"/>
              </a:rPr>
              <a:t>pentru </a:t>
            </a:r>
            <a:r>
              <a:rPr sz="2000" spc="-5" dirty="0">
                <a:latin typeface="Verdana"/>
                <a:cs typeface="Verdana"/>
              </a:rPr>
              <a:t>descoperirea </a:t>
            </a:r>
            <a:r>
              <a:rPr sz="2000" dirty="0">
                <a:latin typeface="Verdana"/>
                <a:cs typeface="Verdana"/>
              </a:rPr>
              <a:t>de </a:t>
            </a:r>
            <a:r>
              <a:rPr sz="2000" b="1" dirty="0">
                <a:latin typeface="Verdana"/>
                <a:cs typeface="Verdana"/>
              </a:rPr>
              <a:t>modele noi</a:t>
            </a:r>
            <a:r>
              <a:rPr sz="2000" b="1" spc="-160" dirty="0">
                <a:latin typeface="Verdana"/>
                <a:cs typeface="Verdana"/>
              </a:rPr>
              <a:t> </a:t>
            </a:r>
            <a:r>
              <a:rPr sz="2000" spc="-10" dirty="0">
                <a:latin typeface="Verdana"/>
                <a:cs typeface="Verdana"/>
              </a:rPr>
              <a:t>in  </a:t>
            </a:r>
            <a:r>
              <a:rPr sz="2000" spc="-5" dirty="0">
                <a:latin typeface="Verdana"/>
                <a:cs typeface="Verdana"/>
              </a:rPr>
              <a:t>date</a:t>
            </a:r>
            <a:endParaRPr sz="2000" dirty="0">
              <a:latin typeface="Verdana"/>
              <a:cs typeface="Verdana"/>
            </a:endParaRPr>
          </a:p>
          <a:p>
            <a:pPr marL="355600" indent="-343535">
              <a:lnSpc>
                <a:spcPct val="100000"/>
              </a:lnSpc>
              <a:spcBef>
                <a:spcPts val="645"/>
              </a:spcBef>
              <a:buClr>
                <a:srgbClr val="666600"/>
              </a:buClr>
              <a:buSzPct val="75000"/>
              <a:buFont typeface="Wingdings"/>
              <a:buChar char=""/>
              <a:tabLst>
                <a:tab pos="355600" algn="l"/>
                <a:tab pos="356235" algn="l"/>
              </a:tabLst>
            </a:pPr>
            <a:r>
              <a:rPr sz="2000" dirty="0">
                <a:latin typeface="Verdana"/>
                <a:cs typeface="Verdana"/>
              </a:rPr>
              <a:t>Este </a:t>
            </a:r>
            <a:r>
              <a:rPr sz="2000" spc="-5" dirty="0">
                <a:latin typeface="Verdana"/>
                <a:cs typeface="Verdana"/>
              </a:rPr>
              <a:t>folosit </a:t>
            </a:r>
            <a:r>
              <a:rPr sz="2000" dirty="0">
                <a:latin typeface="Verdana"/>
                <a:cs typeface="Verdana"/>
              </a:rPr>
              <a:t>pentru </a:t>
            </a:r>
            <a:r>
              <a:rPr sz="2000" b="1" spc="-5" dirty="0">
                <a:latin typeface="Verdana"/>
                <a:cs typeface="Verdana"/>
              </a:rPr>
              <a:t>seturi </a:t>
            </a:r>
            <a:r>
              <a:rPr sz="2000" b="1" dirty="0">
                <a:latin typeface="Verdana"/>
                <a:cs typeface="Verdana"/>
              </a:rPr>
              <a:t>mari de</a:t>
            </a:r>
            <a:r>
              <a:rPr sz="2000" b="1" spc="-80" dirty="0">
                <a:latin typeface="Verdana"/>
                <a:cs typeface="Verdana"/>
              </a:rPr>
              <a:t> </a:t>
            </a:r>
            <a:r>
              <a:rPr sz="2000" b="1" dirty="0">
                <a:latin typeface="Verdana"/>
                <a:cs typeface="Verdana"/>
              </a:rPr>
              <a:t>date</a:t>
            </a:r>
            <a:endParaRPr sz="2000" dirty="0">
              <a:latin typeface="Verdana"/>
              <a:cs typeface="Verdana"/>
            </a:endParaRPr>
          </a:p>
          <a:p>
            <a:pPr marL="355600" indent="-343535">
              <a:lnSpc>
                <a:spcPct val="100000"/>
              </a:lnSpc>
              <a:spcBef>
                <a:spcPts val="640"/>
              </a:spcBef>
              <a:buClr>
                <a:srgbClr val="666600"/>
              </a:buClr>
              <a:buSzPct val="75000"/>
              <a:buFont typeface="Wingdings"/>
              <a:buChar char=""/>
              <a:tabLst>
                <a:tab pos="355600" algn="l"/>
                <a:tab pos="356235" algn="l"/>
              </a:tabLst>
            </a:pPr>
            <a:r>
              <a:rPr sz="2000" spc="-5" dirty="0">
                <a:latin typeface="Verdana"/>
                <a:cs typeface="Verdana"/>
              </a:rPr>
              <a:t>Procesul este </a:t>
            </a:r>
            <a:r>
              <a:rPr sz="2000" b="1" dirty="0">
                <a:latin typeface="Verdana"/>
                <a:cs typeface="Verdana"/>
              </a:rPr>
              <a:t>automatizat</a:t>
            </a:r>
            <a:r>
              <a:rPr sz="2000" dirty="0">
                <a:latin typeface="Verdana"/>
                <a:cs typeface="Verdana"/>
              </a:rPr>
              <a:t>, nu e </a:t>
            </a:r>
            <a:r>
              <a:rPr sz="2000" spc="-5" dirty="0">
                <a:latin typeface="Verdana"/>
                <a:cs typeface="Verdana"/>
              </a:rPr>
              <a:t>necesara</a:t>
            </a:r>
            <a:r>
              <a:rPr sz="2000" spc="-130" dirty="0">
                <a:latin typeface="Verdana"/>
                <a:cs typeface="Verdana"/>
              </a:rPr>
              <a:t> </a:t>
            </a:r>
            <a:r>
              <a:rPr sz="2000" spc="-5" dirty="0">
                <a:latin typeface="Verdana"/>
                <a:cs typeface="Verdana"/>
              </a:rPr>
              <a:t>interventia</a:t>
            </a:r>
            <a:endParaRPr sz="2000" dirty="0">
              <a:latin typeface="Verdana"/>
              <a:cs typeface="Verdana"/>
            </a:endParaRPr>
          </a:p>
          <a:p>
            <a:pPr marL="355600">
              <a:lnSpc>
                <a:spcPct val="100000"/>
              </a:lnSpc>
              <a:spcBef>
                <a:spcPts val="240"/>
              </a:spcBef>
            </a:pPr>
            <a:r>
              <a:rPr sz="2000" dirty="0">
                <a:latin typeface="Verdana"/>
                <a:cs typeface="Verdana"/>
              </a:rPr>
              <a:t>umana</a:t>
            </a:r>
          </a:p>
          <a:p>
            <a:pPr marL="355600" marR="5080" indent="-343535">
              <a:lnSpc>
                <a:spcPct val="110000"/>
              </a:lnSpc>
              <a:spcBef>
                <a:spcPts val="395"/>
              </a:spcBef>
              <a:buClr>
                <a:srgbClr val="666600"/>
              </a:buClr>
              <a:buSzPct val="75000"/>
              <a:buFont typeface="Wingdings"/>
              <a:buChar char=""/>
              <a:tabLst>
                <a:tab pos="355600" algn="l"/>
                <a:tab pos="356235" algn="l"/>
              </a:tabLst>
            </a:pPr>
            <a:r>
              <a:rPr sz="2000" b="1" i="1" dirty="0">
                <a:latin typeface="Verdana"/>
                <a:cs typeface="Verdana"/>
              </a:rPr>
              <a:t>Data </a:t>
            </a:r>
            <a:r>
              <a:rPr sz="2000" b="1" i="1" spc="-5" dirty="0">
                <a:latin typeface="Verdana"/>
                <a:cs typeface="Verdana"/>
              </a:rPr>
              <a:t>mining </a:t>
            </a:r>
            <a:r>
              <a:rPr sz="2000" spc="-5" dirty="0">
                <a:latin typeface="Verdana"/>
                <a:cs typeface="Verdana"/>
              </a:rPr>
              <a:t>si </a:t>
            </a:r>
            <a:r>
              <a:rPr sz="2000" b="1" i="1" dirty="0">
                <a:latin typeface="Verdana"/>
                <a:cs typeface="Verdana"/>
              </a:rPr>
              <a:t>Knowledge </a:t>
            </a:r>
            <a:r>
              <a:rPr sz="2000" b="1" i="1" spc="-5" dirty="0">
                <a:latin typeface="Verdana"/>
                <a:cs typeface="Verdana"/>
              </a:rPr>
              <a:t>Discovery </a:t>
            </a:r>
            <a:r>
              <a:rPr sz="2000" b="1" i="1" dirty="0">
                <a:latin typeface="Verdana"/>
                <a:cs typeface="Verdana"/>
              </a:rPr>
              <a:t>in Databases  (KDD) </a:t>
            </a:r>
            <a:r>
              <a:rPr sz="2000" dirty="0">
                <a:latin typeface="Verdana"/>
                <a:cs typeface="Verdana"/>
              </a:rPr>
              <a:t>sunt </a:t>
            </a:r>
            <a:r>
              <a:rPr sz="2000" spc="-5" dirty="0">
                <a:latin typeface="Verdana"/>
                <a:cs typeface="Verdana"/>
              </a:rPr>
              <a:t>considerate de </a:t>
            </a:r>
            <a:r>
              <a:rPr sz="2000" dirty="0">
                <a:latin typeface="Verdana"/>
                <a:cs typeface="Verdana"/>
              </a:rPr>
              <a:t>unii autori ca </a:t>
            </a:r>
            <a:r>
              <a:rPr sz="2000" spc="-5" dirty="0">
                <a:latin typeface="Verdana"/>
                <a:cs typeface="Verdana"/>
              </a:rPr>
              <a:t>reprezentand  acelasi </a:t>
            </a:r>
            <a:r>
              <a:rPr sz="2000" dirty="0">
                <a:latin typeface="Verdana"/>
                <a:cs typeface="Verdana"/>
              </a:rPr>
              <a:t>lucru. </a:t>
            </a:r>
            <a:r>
              <a:rPr sz="2000" spc="-5" dirty="0">
                <a:latin typeface="Verdana"/>
                <a:cs typeface="Verdana"/>
              </a:rPr>
              <a:t>Altii considera data mining-ul </a:t>
            </a:r>
            <a:r>
              <a:rPr sz="2000" dirty="0">
                <a:latin typeface="Verdana"/>
                <a:cs typeface="Verdana"/>
              </a:rPr>
              <a:t>ca </a:t>
            </a:r>
            <a:r>
              <a:rPr sz="2000" spc="-5" dirty="0">
                <a:latin typeface="Verdana"/>
                <a:cs typeface="Verdana"/>
              </a:rPr>
              <a:t>fiind </a:t>
            </a:r>
            <a:r>
              <a:rPr sz="2000" i="1" u="heavy" spc="-5" dirty="0">
                <a:uFill>
                  <a:solidFill>
                    <a:srgbClr val="000000"/>
                  </a:solidFill>
                </a:uFill>
                <a:latin typeface="Verdana"/>
                <a:cs typeface="Verdana"/>
              </a:rPr>
              <a:t>pasul de  </a:t>
            </a:r>
            <a:r>
              <a:rPr sz="2000" i="1" u="heavy" dirty="0">
                <a:uFill>
                  <a:solidFill>
                    <a:srgbClr val="000000"/>
                  </a:solidFill>
                </a:uFill>
                <a:latin typeface="Verdana"/>
                <a:cs typeface="Verdana"/>
              </a:rPr>
              <a:t>analiza</a:t>
            </a:r>
            <a:r>
              <a:rPr sz="2000" i="1" dirty="0">
                <a:latin typeface="Verdana"/>
                <a:cs typeface="Verdana"/>
              </a:rPr>
              <a:t> </a:t>
            </a:r>
            <a:r>
              <a:rPr sz="2000" spc="-5" dirty="0">
                <a:latin typeface="Verdana"/>
                <a:cs typeface="Verdana"/>
              </a:rPr>
              <a:t>in procesul </a:t>
            </a:r>
            <a:r>
              <a:rPr sz="2000" dirty="0">
                <a:latin typeface="Verdana"/>
                <a:cs typeface="Verdana"/>
              </a:rPr>
              <a:t>KDD, </a:t>
            </a:r>
            <a:r>
              <a:rPr sz="2000" spc="-5" dirty="0">
                <a:latin typeface="Verdana"/>
                <a:cs typeface="Verdana"/>
              </a:rPr>
              <a:t>dupa curatarea si transformarea  datelor si inainte de vizualizare/ evaluarea</a:t>
            </a:r>
            <a:r>
              <a:rPr sz="2000" spc="10" dirty="0">
                <a:latin typeface="Verdana"/>
                <a:cs typeface="Verdana"/>
              </a:rPr>
              <a:t> </a:t>
            </a:r>
            <a:r>
              <a:rPr sz="2000" spc="-5" dirty="0">
                <a:latin typeface="Verdana"/>
                <a:cs typeface="Verdana"/>
              </a:rPr>
              <a:t>rezultatelor</a:t>
            </a:r>
            <a:endParaRPr sz="2000" dirty="0">
              <a:latin typeface="Verdana"/>
              <a:cs typeface="Verdan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sldNum" sz="quarter" idx="7"/>
          </p:nvPr>
        </p:nvSpPr>
        <p:spPr>
          <a:prstGeom prst="rect">
            <a:avLst/>
          </a:prstGeom>
        </p:spPr>
        <p:txBody>
          <a:bodyPr vert="horz" wrap="square" lIns="0" tIns="12700" rIns="0" bIns="0" rtlCol="0">
            <a:spAutoFit/>
          </a:bodyPr>
          <a:lstStyle/>
          <a:p>
            <a:pPr marL="38100">
              <a:lnSpc>
                <a:spcPct val="100000"/>
              </a:lnSpc>
              <a:spcBef>
                <a:spcPts val="100"/>
              </a:spcBef>
            </a:pPr>
            <a:fld id="{81D60167-4931-47E6-BA6A-407CBD079E47}" type="slidenum">
              <a:rPr spc="-5" dirty="0"/>
              <a:pPr marL="38100">
                <a:lnSpc>
                  <a:spcPct val="100000"/>
                </a:lnSpc>
                <a:spcBef>
                  <a:spcPts val="100"/>
                </a:spcBef>
              </a:pPr>
              <a:t>40</a:t>
            </a:fld>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6093460" cy="696595"/>
          </a:xfrm>
          <a:prstGeom prst="rect">
            <a:avLst/>
          </a:prstGeom>
        </p:spPr>
        <p:txBody>
          <a:bodyPr vert="horz" wrap="square" lIns="0" tIns="13335" rIns="0" bIns="0" rtlCol="0">
            <a:spAutoFit/>
          </a:bodyPr>
          <a:lstStyle/>
          <a:p>
            <a:pPr marL="12700">
              <a:lnSpc>
                <a:spcPct val="100000"/>
              </a:lnSpc>
              <a:spcBef>
                <a:spcPts val="105"/>
              </a:spcBef>
            </a:pPr>
            <a:r>
              <a:rPr sz="4400" b="1" spc="-235" dirty="0">
                <a:solidFill>
                  <a:srgbClr val="FF0000"/>
                </a:solidFill>
              </a:rPr>
              <a:t>Despre </a:t>
            </a:r>
            <a:r>
              <a:rPr sz="4400" b="1" spc="-355" dirty="0">
                <a:solidFill>
                  <a:srgbClr val="FF0000"/>
                </a:solidFill>
              </a:rPr>
              <a:t>data</a:t>
            </a:r>
            <a:r>
              <a:rPr sz="4400" b="1" spc="254" dirty="0">
                <a:solidFill>
                  <a:srgbClr val="FF0000"/>
                </a:solidFill>
              </a:rPr>
              <a:t> </a:t>
            </a:r>
            <a:r>
              <a:rPr sz="4400" b="1" spc="-340" dirty="0">
                <a:solidFill>
                  <a:srgbClr val="FF0000"/>
                </a:solidFill>
              </a:rPr>
              <a:t>mining</a:t>
            </a:r>
            <a:endParaRPr sz="4400" b="1" dirty="0">
              <a:solidFill>
                <a:srgbClr val="FF0000"/>
              </a:solidFill>
            </a:endParaRPr>
          </a:p>
        </p:txBody>
      </p:sp>
      <p:sp>
        <p:nvSpPr>
          <p:cNvPr id="3" name="object 3"/>
          <p:cNvSpPr txBox="1"/>
          <p:nvPr/>
        </p:nvSpPr>
        <p:spPr>
          <a:xfrm>
            <a:off x="543255" y="1523593"/>
            <a:ext cx="7906384" cy="2911475"/>
          </a:xfrm>
          <a:prstGeom prst="rect">
            <a:avLst/>
          </a:prstGeom>
        </p:spPr>
        <p:txBody>
          <a:bodyPr vert="horz" wrap="square" lIns="0" tIns="93345" rIns="0" bIns="0" rtlCol="0">
            <a:spAutoFit/>
          </a:bodyPr>
          <a:lstStyle/>
          <a:p>
            <a:pPr marL="355600" indent="-342900">
              <a:lnSpc>
                <a:spcPct val="100000"/>
              </a:lnSpc>
              <a:spcBef>
                <a:spcPts val="735"/>
              </a:spcBef>
              <a:buClr>
                <a:srgbClr val="666600"/>
              </a:buClr>
              <a:buSzPct val="75000"/>
              <a:buFont typeface="Wingdings"/>
              <a:buChar char=""/>
              <a:tabLst>
                <a:tab pos="354965" algn="l"/>
                <a:tab pos="355600" algn="l"/>
              </a:tabLst>
            </a:pPr>
            <a:r>
              <a:rPr sz="2000" spc="-5" dirty="0">
                <a:latin typeface="Verdana"/>
                <a:cs typeface="Verdana"/>
              </a:rPr>
              <a:t>Modelele trebuie </a:t>
            </a:r>
            <a:r>
              <a:rPr sz="2000" dirty="0">
                <a:latin typeface="Verdana"/>
                <a:cs typeface="Verdana"/>
              </a:rPr>
              <a:t>sa fie </a:t>
            </a:r>
            <a:r>
              <a:rPr sz="2000" i="1" u="heavy" dirty="0">
                <a:uFill>
                  <a:solidFill>
                    <a:srgbClr val="000000"/>
                  </a:solidFill>
                </a:uFill>
                <a:latin typeface="Verdana"/>
                <a:cs typeface="Verdana"/>
              </a:rPr>
              <a:t>valide</a:t>
            </a:r>
            <a:r>
              <a:rPr sz="2000" dirty="0">
                <a:latin typeface="Verdana"/>
                <a:cs typeface="Verdana"/>
              </a:rPr>
              <a:t>, </a:t>
            </a:r>
            <a:r>
              <a:rPr sz="2000" i="1" u="heavy" dirty="0">
                <a:uFill>
                  <a:solidFill>
                    <a:srgbClr val="000000"/>
                  </a:solidFill>
                </a:uFill>
                <a:latin typeface="Verdana"/>
                <a:cs typeface="Verdana"/>
              </a:rPr>
              <a:t>utile</a:t>
            </a:r>
            <a:r>
              <a:rPr sz="2000" i="1" dirty="0">
                <a:latin typeface="Verdana"/>
                <a:cs typeface="Verdana"/>
              </a:rPr>
              <a:t> </a:t>
            </a:r>
            <a:r>
              <a:rPr sz="2000" dirty="0">
                <a:latin typeface="Verdana"/>
                <a:cs typeface="Verdana"/>
              </a:rPr>
              <a:t>si</a:t>
            </a:r>
            <a:r>
              <a:rPr sz="2000" spc="-90" dirty="0">
                <a:latin typeface="Verdana"/>
                <a:cs typeface="Verdana"/>
              </a:rPr>
              <a:t> </a:t>
            </a:r>
            <a:r>
              <a:rPr sz="2000" i="1" u="heavy" spc="-5" dirty="0">
                <a:uFill>
                  <a:solidFill>
                    <a:srgbClr val="000000"/>
                  </a:solidFill>
                </a:uFill>
                <a:latin typeface="Verdana"/>
                <a:cs typeface="Verdana"/>
              </a:rPr>
              <a:t>inteligibile</a:t>
            </a:r>
            <a:endParaRPr sz="2000">
              <a:latin typeface="Verdana"/>
              <a:cs typeface="Verdana"/>
            </a:endParaRPr>
          </a:p>
          <a:p>
            <a:pPr marL="354965" marR="5080" indent="-342900">
              <a:lnSpc>
                <a:spcPct val="110000"/>
              </a:lnSpc>
              <a:spcBef>
                <a:spcPts val="400"/>
              </a:spcBef>
              <a:buClr>
                <a:srgbClr val="666600"/>
              </a:buClr>
              <a:buSzPct val="75000"/>
              <a:buFont typeface="Wingdings"/>
              <a:buChar char=""/>
              <a:tabLst>
                <a:tab pos="354965" algn="l"/>
                <a:tab pos="355600" algn="l"/>
              </a:tabLst>
            </a:pPr>
            <a:r>
              <a:rPr sz="2000" spc="-5" dirty="0">
                <a:latin typeface="Verdana"/>
                <a:cs typeface="Verdana"/>
              </a:rPr>
              <a:t>Implica </a:t>
            </a:r>
            <a:r>
              <a:rPr sz="2000" b="1" dirty="0">
                <a:latin typeface="Verdana"/>
                <a:cs typeface="Verdana"/>
              </a:rPr>
              <a:t>metode </a:t>
            </a:r>
            <a:r>
              <a:rPr sz="2000" spc="-5" dirty="0">
                <a:latin typeface="Verdana"/>
                <a:cs typeface="Verdana"/>
              </a:rPr>
              <a:t>care </a:t>
            </a:r>
            <a:r>
              <a:rPr sz="2000" dirty="0">
                <a:latin typeface="Verdana"/>
                <a:cs typeface="Verdana"/>
              </a:rPr>
              <a:t>sunt </a:t>
            </a:r>
            <a:r>
              <a:rPr sz="2000" spc="-5" dirty="0">
                <a:latin typeface="Verdana"/>
                <a:cs typeface="Verdana"/>
              </a:rPr>
              <a:t>la intersectia intre inteligenta  artificiala, invatare </a:t>
            </a:r>
            <a:r>
              <a:rPr sz="2000" dirty="0">
                <a:latin typeface="Verdana"/>
                <a:cs typeface="Verdana"/>
              </a:rPr>
              <a:t>automata (machine </a:t>
            </a:r>
            <a:r>
              <a:rPr sz="2000" spc="-5" dirty="0">
                <a:latin typeface="Verdana"/>
                <a:cs typeface="Verdana"/>
              </a:rPr>
              <a:t>learning), statistica  </a:t>
            </a:r>
            <a:r>
              <a:rPr sz="2000" dirty="0">
                <a:latin typeface="Verdana"/>
                <a:cs typeface="Verdana"/>
              </a:rPr>
              <a:t>si </a:t>
            </a:r>
            <a:r>
              <a:rPr sz="2000" spc="-5" dirty="0">
                <a:latin typeface="Verdana"/>
                <a:cs typeface="Verdana"/>
              </a:rPr>
              <a:t>sisteme de baze de</a:t>
            </a:r>
            <a:r>
              <a:rPr sz="2000" spc="-45" dirty="0">
                <a:latin typeface="Verdana"/>
                <a:cs typeface="Verdana"/>
              </a:rPr>
              <a:t> </a:t>
            </a:r>
            <a:r>
              <a:rPr sz="2000" spc="-5" dirty="0">
                <a:latin typeface="Verdana"/>
                <a:cs typeface="Verdana"/>
              </a:rPr>
              <a:t>date.</a:t>
            </a:r>
            <a:endParaRPr sz="2000">
              <a:latin typeface="Verdana"/>
              <a:cs typeface="Verdana"/>
            </a:endParaRPr>
          </a:p>
          <a:p>
            <a:pPr marL="354965" marR="301625" indent="-342900">
              <a:lnSpc>
                <a:spcPct val="110000"/>
              </a:lnSpc>
              <a:spcBef>
                <a:spcPts val="405"/>
              </a:spcBef>
              <a:buClr>
                <a:srgbClr val="666600"/>
              </a:buClr>
              <a:buSzPct val="75000"/>
              <a:buFont typeface="Wingdings"/>
              <a:buChar char=""/>
              <a:tabLst>
                <a:tab pos="354965" algn="l"/>
                <a:tab pos="355600" algn="l"/>
              </a:tabLst>
            </a:pPr>
            <a:r>
              <a:rPr sz="2000" spc="-5" dirty="0">
                <a:latin typeface="Verdana"/>
                <a:cs typeface="Verdana"/>
              </a:rPr>
              <a:t>Cele </a:t>
            </a:r>
            <a:r>
              <a:rPr sz="2000" dirty="0">
                <a:latin typeface="Verdana"/>
                <a:cs typeface="Verdana"/>
              </a:rPr>
              <a:t>mai </a:t>
            </a:r>
            <a:r>
              <a:rPr sz="2000" spc="-5" dirty="0">
                <a:latin typeface="Verdana"/>
                <a:cs typeface="Verdana"/>
              </a:rPr>
              <a:t>valoroase </a:t>
            </a:r>
            <a:r>
              <a:rPr sz="2000" b="1" spc="-5" dirty="0">
                <a:latin typeface="Verdana"/>
                <a:cs typeface="Verdana"/>
              </a:rPr>
              <a:t>rezultate </a:t>
            </a:r>
            <a:r>
              <a:rPr sz="2000" spc="-5" dirty="0">
                <a:latin typeface="Verdana"/>
                <a:cs typeface="Verdana"/>
              </a:rPr>
              <a:t>obtinute prin </a:t>
            </a:r>
            <a:r>
              <a:rPr sz="2000" spc="5" dirty="0">
                <a:latin typeface="Verdana"/>
                <a:cs typeface="Verdana"/>
              </a:rPr>
              <a:t>DM sunt:  </a:t>
            </a:r>
            <a:r>
              <a:rPr sz="2000" spc="-5" dirty="0">
                <a:latin typeface="Verdana"/>
                <a:cs typeface="Verdana"/>
              </a:rPr>
              <a:t>clusterizarea, clasificarea, estimarea, predictia si gasirea  lucrurilor care apar impreuna.</a:t>
            </a:r>
            <a:endParaRPr sz="2000">
              <a:latin typeface="Verdana"/>
              <a:cs typeface="Verdana"/>
            </a:endParaRPr>
          </a:p>
          <a:p>
            <a:pPr marL="355600" indent="-342900">
              <a:lnSpc>
                <a:spcPct val="100000"/>
              </a:lnSpc>
              <a:spcBef>
                <a:spcPts val="640"/>
              </a:spcBef>
              <a:buClr>
                <a:srgbClr val="666600"/>
              </a:buClr>
              <a:buSzPct val="75000"/>
              <a:buFont typeface="Wingdings"/>
              <a:buChar char=""/>
              <a:tabLst>
                <a:tab pos="354965" algn="l"/>
                <a:tab pos="355600" algn="l"/>
              </a:tabLst>
            </a:pPr>
            <a:r>
              <a:rPr sz="2000" spc="-5" dirty="0">
                <a:latin typeface="Verdana"/>
                <a:cs typeface="Verdana"/>
              </a:rPr>
              <a:t>Principalele instrumente de </a:t>
            </a:r>
            <a:r>
              <a:rPr sz="2000" dirty="0">
                <a:latin typeface="Verdana"/>
                <a:cs typeface="Verdana"/>
              </a:rPr>
              <a:t>DM</a:t>
            </a:r>
            <a:r>
              <a:rPr sz="2000" spc="-25" dirty="0">
                <a:latin typeface="Verdana"/>
                <a:cs typeface="Verdana"/>
              </a:rPr>
              <a:t> </a:t>
            </a:r>
            <a:r>
              <a:rPr sz="2000" spc="-5" dirty="0">
                <a:latin typeface="Verdana"/>
                <a:cs typeface="Verdana"/>
              </a:rPr>
              <a:t>includ:</a:t>
            </a:r>
            <a:endParaRPr sz="2000">
              <a:latin typeface="Verdana"/>
              <a:cs typeface="Verdana"/>
            </a:endParaRPr>
          </a:p>
        </p:txBody>
      </p:sp>
      <p:sp>
        <p:nvSpPr>
          <p:cNvPr id="4" name="object 4"/>
          <p:cNvSpPr txBox="1"/>
          <p:nvPr/>
        </p:nvSpPr>
        <p:spPr>
          <a:xfrm>
            <a:off x="1145844" y="4833365"/>
            <a:ext cx="3099435" cy="756920"/>
          </a:xfrm>
          <a:prstGeom prst="rect">
            <a:avLst/>
          </a:prstGeom>
        </p:spPr>
        <p:txBody>
          <a:bodyPr vert="horz" wrap="square" lIns="0" tIns="12065" rIns="0" bIns="0" rtlCol="0">
            <a:spAutoFit/>
          </a:bodyPr>
          <a:lstStyle/>
          <a:p>
            <a:pPr marL="354965" indent="-342900">
              <a:lnSpc>
                <a:spcPct val="100000"/>
              </a:lnSpc>
              <a:spcBef>
                <a:spcPts val="95"/>
              </a:spcBef>
              <a:buFont typeface="Arial"/>
              <a:buChar char="•"/>
              <a:tabLst>
                <a:tab pos="354965" algn="l"/>
                <a:tab pos="355600" algn="l"/>
              </a:tabLst>
            </a:pPr>
            <a:r>
              <a:rPr sz="1600" spc="-5" dirty="0">
                <a:latin typeface="Verdana"/>
                <a:cs typeface="Verdana"/>
              </a:rPr>
              <a:t>Arbori de</a:t>
            </a:r>
            <a:r>
              <a:rPr sz="1600" spc="30" dirty="0">
                <a:latin typeface="Verdana"/>
                <a:cs typeface="Verdana"/>
              </a:rPr>
              <a:t> </a:t>
            </a:r>
            <a:r>
              <a:rPr sz="1600" spc="-10" dirty="0">
                <a:latin typeface="Verdana"/>
                <a:cs typeface="Verdana"/>
              </a:rPr>
              <a:t>decizie,</a:t>
            </a:r>
            <a:endParaRPr sz="1600">
              <a:latin typeface="Verdana"/>
              <a:cs typeface="Verdana"/>
            </a:endParaRPr>
          </a:p>
          <a:p>
            <a:pPr marL="354965" indent="-342900">
              <a:lnSpc>
                <a:spcPct val="100000"/>
              </a:lnSpc>
              <a:buFont typeface="Arial"/>
              <a:buChar char="•"/>
              <a:tabLst>
                <a:tab pos="354965" algn="l"/>
                <a:tab pos="355600" algn="l"/>
              </a:tabLst>
            </a:pPr>
            <a:r>
              <a:rPr sz="1600" spc="-15" dirty="0">
                <a:latin typeface="Verdana"/>
                <a:cs typeface="Verdana"/>
              </a:rPr>
              <a:t>Retele</a:t>
            </a:r>
            <a:r>
              <a:rPr sz="1600" dirty="0">
                <a:latin typeface="Verdana"/>
                <a:cs typeface="Verdana"/>
              </a:rPr>
              <a:t> </a:t>
            </a:r>
            <a:r>
              <a:rPr sz="1600" spc="-5" dirty="0">
                <a:latin typeface="Verdana"/>
                <a:cs typeface="Verdana"/>
              </a:rPr>
              <a:t>neuronale</a:t>
            </a:r>
            <a:endParaRPr sz="1600">
              <a:latin typeface="Verdana"/>
              <a:cs typeface="Verdana"/>
            </a:endParaRPr>
          </a:p>
          <a:p>
            <a:pPr marL="354965" indent="-342900">
              <a:lnSpc>
                <a:spcPct val="100000"/>
              </a:lnSpc>
              <a:buFont typeface="Arial"/>
              <a:buChar char="•"/>
              <a:tabLst>
                <a:tab pos="354965" algn="l"/>
                <a:tab pos="355600" algn="l"/>
              </a:tabLst>
            </a:pPr>
            <a:r>
              <a:rPr sz="1600" spc="-5" dirty="0">
                <a:latin typeface="Verdana"/>
                <a:cs typeface="Verdana"/>
              </a:rPr>
              <a:t>Instrumente de</a:t>
            </a:r>
            <a:r>
              <a:rPr sz="1600" spc="-45" dirty="0">
                <a:latin typeface="Verdana"/>
                <a:cs typeface="Verdana"/>
              </a:rPr>
              <a:t> </a:t>
            </a:r>
            <a:r>
              <a:rPr sz="1600" spc="-5" dirty="0">
                <a:latin typeface="Verdana"/>
                <a:cs typeface="Verdana"/>
              </a:rPr>
              <a:t>vizualizare</a:t>
            </a:r>
            <a:endParaRPr sz="1600">
              <a:latin typeface="Verdana"/>
              <a:cs typeface="Verdana"/>
            </a:endParaRPr>
          </a:p>
        </p:txBody>
      </p:sp>
      <p:sp>
        <p:nvSpPr>
          <p:cNvPr id="5" name="object 5"/>
          <p:cNvSpPr txBox="1"/>
          <p:nvPr/>
        </p:nvSpPr>
        <p:spPr>
          <a:xfrm>
            <a:off x="4750689" y="4833365"/>
            <a:ext cx="2907030" cy="75692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4965" algn="l"/>
                <a:tab pos="355600" algn="l"/>
              </a:tabLst>
            </a:pPr>
            <a:r>
              <a:rPr sz="1600" spc="-5" dirty="0">
                <a:latin typeface="Verdana"/>
                <a:cs typeface="Verdana"/>
              </a:rPr>
              <a:t>Algoritmi</a:t>
            </a:r>
            <a:r>
              <a:rPr sz="1600" spc="30" dirty="0">
                <a:latin typeface="Verdana"/>
                <a:cs typeface="Verdana"/>
              </a:rPr>
              <a:t> </a:t>
            </a:r>
            <a:r>
              <a:rPr sz="1600" spc="-10" dirty="0">
                <a:latin typeface="Verdana"/>
                <a:cs typeface="Verdana"/>
              </a:rPr>
              <a:t>genetici</a:t>
            </a:r>
            <a:endParaRPr sz="1600">
              <a:latin typeface="Verdana"/>
              <a:cs typeface="Verdana"/>
            </a:endParaRPr>
          </a:p>
          <a:p>
            <a:pPr marL="355600" indent="-342900">
              <a:lnSpc>
                <a:spcPct val="100000"/>
              </a:lnSpc>
              <a:buFont typeface="Arial"/>
              <a:buChar char="•"/>
              <a:tabLst>
                <a:tab pos="354965" algn="l"/>
                <a:tab pos="355600" algn="l"/>
              </a:tabLst>
            </a:pPr>
            <a:r>
              <a:rPr sz="1600" spc="-5" dirty="0">
                <a:latin typeface="Verdana"/>
                <a:cs typeface="Verdana"/>
              </a:rPr>
              <a:t>Logica</a:t>
            </a:r>
            <a:r>
              <a:rPr sz="1600" spc="10" dirty="0">
                <a:latin typeface="Verdana"/>
                <a:cs typeface="Verdana"/>
              </a:rPr>
              <a:t> </a:t>
            </a:r>
            <a:r>
              <a:rPr sz="1600" spc="-5" dirty="0">
                <a:latin typeface="Verdana"/>
                <a:cs typeface="Verdana"/>
              </a:rPr>
              <a:t>fuzzy</a:t>
            </a:r>
            <a:endParaRPr sz="1600">
              <a:latin typeface="Verdana"/>
              <a:cs typeface="Verdana"/>
            </a:endParaRPr>
          </a:p>
          <a:p>
            <a:pPr marL="355600" indent="-342900">
              <a:lnSpc>
                <a:spcPct val="100000"/>
              </a:lnSpc>
              <a:buFont typeface="Arial"/>
              <a:buChar char="•"/>
              <a:tabLst>
                <a:tab pos="354965" algn="l"/>
                <a:tab pos="355600" algn="l"/>
              </a:tabLst>
            </a:pPr>
            <a:r>
              <a:rPr sz="1600" spc="-5" dirty="0">
                <a:latin typeface="Verdana"/>
                <a:cs typeface="Verdana"/>
              </a:rPr>
              <a:t>Metode statistice</a:t>
            </a:r>
            <a:r>
              <a:rPr sz="1600" spc="-10" dirty="0">
                <a:latin typeface="Verdana"/>
                <a:cs typeface="Verdana"/>
              </a:rPr>
              <a:t> clasice.</a:t>
            </a:r>
            <a:endParaRPr sz="1600">
              <a:latin typeface="Verdana"/>
              <a:cs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7541260" cy="696595"/>
          </a:xfrm>
          <a:prstGeom prst="rect">
            <a:avLst/>
          </a:prstGeom>
        </p:spPr>
        <p:txBody>
          <a:bodyPr vert="horz" wrap="square" lIns="0" tIns="13335" rIns="0" bIns="0" rtlCol="0">
            <a:spAutoFit/>
          </a:bodyPr>
          <a:lstStyle/>
          <a:p>
            <a:pPr marL="12700">
              <a:lnSpc>
                <a:spcPct val="100000"/>
              </a:lnSpc>
              <a:spcBef>
                <a:spcPts val="105"/>
              </a:spcBef>
            </a:pPr>
            <a:r>
              <a:rPr sz="4400" b="1" spc="-100" dirty="0">
                <a:solidFill>
                  <a:srgbClr val="FF0000"/>
                </a:solidFill>
              </a:rPr>
              <a:t>De </a:t>
            </a:r>
            <a:r>
              <a:rPr sz="4400" b="1" spc="-340" dirty="0">
                <a:solidFill>
                  <a:srgbClr val="FF0000"/>
                </a:solidFill>
              </a:rPr>
              <a:t>unde</a:t>
            </a:r>
            <a:r>
              <a:rPr sz="4400" b="1" spc="110" dirty="0">
                <a:solidFill>
                  <a:srgbClr val="FF0000"/>
                </a:solidFill>
              </a:rPr>
              <a:t> </a:t>
            </a:r>
            <a:r>
              <a:rPr sz="4400" b="1" spc="-290" dirty="0">
                <a:solidFill>
                  <a:srgbClr val="FF0000"/>
                </a:solidFill>
              </a:rPr>
              <a:t>provine?</a:t>
            </a:r>
            <a:endParaRPr sz="4400" b="1" dirty="0">
              <a:solidFill>
                <a:srgbClr val="FF0000"/>
              </a:solidFill>
            </a:endParaRPr>
          </a:p>
        </p:txBody>
      </p:sp>
      <p:sp>
        <p:nvSpPr>
          <p:cNvPr id="3" name="object 3"/>
          <p:cNvSpPr txBox="1"/>
          <p:nvPr/>
        </p:nvSpPr>
        <p:spPr>
          <a:xfrm>
            <a:off x="8501888" y="6282944"/>
            <a:ext cx="10604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Verdana"/>
                <a:cs typeface="Verdana"/>
              </a:rPr>
              <a:t>6</a:t>
            </a:r>
            <a:endParaRPr sz="1000">
              <a:latin typeface="Verdana"/>
              <a:cs typeface="Verdana"/>
            </a:endParaRPr>
          </a:p>
        </p:txBody>
      </p:sp>
      <p:sp>
        <p:nvSpPr>
          <p:cNvPr id="4" name="object 4"/>
          <p:cNvSpPr/>
          <p:nvPr/>
        </p:nvSpPr>
        <p:spPr>
          <a:xfrm>
            <a:off x="2382011" y="1604772"/>
            <a:ext cx="4610099" cy="4523232"/>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4283455" y="3664153"/>
            <a:ext cx="808990" cy="550545"/>
          </a:xfrm>
          <a:prstGeom prst="rect">
            <a:avLst/>
          </a:prstGeom>
        </p:spPr>
        <p:txBody>
          <a:bodyPr vert="horz" wrap="square" lIns="0" tIns="12700" rIns="0" bIns="0" rtlCol="0">
            <a:spAutoFit/>
          </a:bodyPr>
          <a:lstStyle/>
          <a:p>
            <a:pPr marL="132715">
              <a:lnSpc>
                <a:spcPts val="2065"/>
              </a:lnSpc>
              <a:spcBef>
                <a:spcPts val="100"/>
              </a:spcBef>
            </a:pPr>
            <a:r>
              <a:rPr sz="1800" dirty="0">
                <a:solidFill>
                  <a:srgbClr val="FF0000"/>
                </a:solidFill>
                <a:latin typeface="Verdana"/>
                <a:cs typeface="Verdana"/>
              </a:rPr>
              <a:t>Data</a:t>
            </a:r>
            <a:endParaRPr sz="1800">
              <a:latin typeface="Verdana"/>
              <a:cs typeface="Verdana"/>
            </a:endParaRPr>
          </a:p>
          <a:p>
            <a:pPr marL="12700">
              <a:lnSpc>
                <a:spcPts val="2065"/>
              </a:lnSpc>
            </a:pPr>
            <a:r>
              <a:rPr sz="1800" dirty="0">
                <a:solidFill>
                  <a:srgbClr val="FF0000"/>
                </a:solidFill>
                <a:latin typeface="Verdana"/>
                <a:cs typeface="Verdana"/>
              </a:rPr>
              <a:t>m</a:t>
            </a:r>
            <a:r>
              <a:rPr sz="1800" spc="10" dirty="0">
                <a:solidFill>
                  <a:srgbClr val="FF0000"/>
                </a:solidFill>
                <a:latin typeface="Verdana"/>
                <a:cs typeface="Verdana"/>
              </a:rPr>
              <a:t>i</a:t>
            </a:r>
            <a:r>
              <a:rPr sz="1800" dirty="0">
                <a:solidFill>
                  <a:srgbClr val="FF0000"/>
                </a:solidFill>
                <a:latin typeface="Verdana"/>
                <a:cs typeface="Verdana"/>
              </a:rPr>
              <a:t>n</a:t>
            </a:r>
            <a:r>
              <a:rPr sz="1800" spc="10" dirty="0">
                <a:solidFill>
                  <a:srgbClr val="FF0000"/>
                </a:solidFill>
                <a:latin typeface="Verdana"/>
                <a:cs typeface="Verdana"/>
              </a:rPr>
              <a:t>i</a:t>
            </a:r>
            <a:r>
              <a:rPr sz="1800" dirty="0">
                <a:solidFill>
                  <a:srgbClr val="FF0000"/>
                </a:solidFill>
                <a:latin typeface="Verdana"/>
                <a:cs typeface="Verdana"/>
              </a:rPr>
              <a:t>ng</a:t>
            </a:r>
            <a:endParaRPr sz="1800">
              <a:latin typeface="Verdana"/>
              <a:cs typeface="Verdana"/>
            </a:endParaRPr>
          </a:p>
        </p:txBody>
      </p:sp>
      <p:sp>
        <p:nvSpPr>
          <p:cNvPr id="6" name="object 6"/>
          <p:cNvSpPr txBox="1"/>
          <p:nvPr/>
        </p:nvSpPr>
        <p:spPr>
          <a:xfrm>
            <a:off x="4421885" y="2036191"/>
            <a:ext cx="530225" cy="316230"/>
          </a:xfrm>
          <a:prstGeom prst="rect">
            <a:avLst/>
          </a:prstGeom>
        </p:spPr>
        <p:txBody>
          <a:bodyPr vert="horz" wrap="square" lIns="0" tIns="27940" rIns="0" bIns="0" rtlCol="0">
            <a:spAutoFit/>
          </a:bodyPr>
          <a:lstStyle/>
          <a:p>
            <a:pPr marL="125095" marR="5080" indent="-113030">
              <a:lnSpc>
                <a:spcPts val="1090"/>
              </a:lnSpc>
              <a:spcBef>
                <a:spcPts val="220"/>
              </a:spcBef>
            </a:pPr>
            <a:r>
              <a:rPr sz="1000" spc="-5" dirty="0">
                <a:solidFill>
                  <a:srgbClr val="FFFFFF"/>
                </a:solidFill>
                <a:latin typeface="Verdana"/>
                <a:cs typeface="Verdana"/>
              </a:rPr>
              <a:t>Baze</a:t>
            </a:r>
            <a:r>
              <a:rPr sz="1000" spc="-75" dirty="0">
                <a:solidFill>
                  <a:srgbClr val="FFFFFF"/>
                </a:solidFill>
                <a:latin typeface="Verdana"/>
                <a:cs typeface="Verdana"/>
              </a:rPr>
              <a:t> </a:t>
            </a:r>
            <a:r>
              <a:rPr sz="1000" spc="-5" dirty="0">
                <a:solidFill>
                  <a:srgbClr val="FFFFFF"/>
                </a:solidFill>
                <a:latin typeface="Verdana"/>
                <a:cs typeface="Verdana"/>
              </a:rPr>
              <a:t>de  date</a:t>
            </a:r>
            <a:endParaRPr sz="1000">
              <a:latin typeface="Verdana"/>
              <a:cs typeface="Verdana"/>
            </a:endParaRPr>
          </a:p>
        </p:txBody>
      </p:sp>
      <p:sp>
        <p:nvSpPr>
          <p:cNvPr id="7" name="object 7"/>
          <p:cNvSpPr txBox="1"/>
          <p:nvPr/>
        </p:nvSpPr>
        <p:spPr>
          <a:xfrm>
            <a:off x="5648071" y="2626232"/>
            <a:ext cx="817244" cy="454659"/>
          </a:xfrm>
          <a:prstGeom prst="rect">
            <a:avLst/>
          </a:prstGeom>
        </p:spPr>
        <p:txBody>
          <a:bodyPr vert="horz" wrap="square" lIns="0" tIns="27940" rIns="0" bIns="0" rtlCol="0">
            <a:spAutoFit/>
          </a:bodyPr>
          <a:lstStyle/>
          <a:p>
            <a:pPr marL="12700" marR="5080" algn="ctr">
              <a:lnSpc>
                <a:spcPts val="1090"/>
              </a:lnSpc>
              <a:spcBef>
                <a:spcPts val="220"/>
              </a:spcBef>
            </a:pPr>
            <a:r>
              <a:rPr sz="1000" spc="-10" dirty="0">
                <a:solidFill>
                  <a:srgbClr val="FFFFFF"/>
                </a:solidFill>
                <a:latin typeface="Verdana"/>
                <a:cs typeface="Verdana"/>
              </a:rPr>
              <a:t>Ca</a:t>
            </a:r>
            <a:r>
              <a:rPr sz="1000" spc="10" dirty="0">
                <a:solidFill>
                  <a:srgbClr val="FFFFFF"/>
                </a:solidFill>
                <a:latin typeface="Verdana"/>
                <a:cs typeface="Verdana"/>
              </a:rPr>
              <a:t>l</a:t>
            </a:r>
            <a:r>
              <a:rPr sz="1000" spc="-5" dirty="0">
                <a:solidFill>
                  <a:srgbClr val="FFFFFF"/>
                </a:solidFill>
                <a:latin typeface="Verdana"/>
                <a:cs typeface="Verdana"/>
              </a:rPr>
              <a:t>cu</a:t>
            </a:r>
            <a:r>
              <a:rPr sz="1000" spc="10" dirty="0">
                <a:solidFill>
                  <a:srgbClr val="FFFFFF"/>
                </a:solidFill>
                <a:latin typeface="Verdana"/>
                <a:cs typeface="Verdana"/>
              </a:rPr>
              <a:t>l</a:t>
            </a:r>
            <a:r>
              <a:rPr sz="1000" spc="-5" dirty="0">
                <a:solidFill>
                  <a:srgbClr val="FFFFFF"/>
                </a:solidFill>
                <a:latin typeface="Verdana"/>
                <a:cs typeface="Verdana"/>
              </a:rPr>
              <a:t>at</a:t>
            </a:r>
            <a:r>
              <a:rPr sz="1000" spc="-10" dirty="0">
                <a:solidFill>
                  <a:srgbClr val="FFFFFF"/>
                </a:solidFill>
                <a:latin typeface="Verdana"/>
                <a:cs typeface="Verdana"/>
              </a:rPr>
              <a:t>o</a:t>
            </a:r>
            <a:r>
              <a:rPr sz="1000" spc="-5" dirty="0">
                <a:solidFill>
                  <a:srgbClr val="FFFFFF"/>
                </a:solidFill>
                <a:latin typeface="Verdana"/>
                <a:cs typeface="Verdana"/>
              </a:rPr>
              <a:t>a</a:t>
            </a:r>
            <a:r>
              <a:rPr sz="1000" spc="-10" dirty="0">
                <a:solidFill>
                  <a:srgbClr val="FFFFFF"/>
                </a:solidFill>
                <a:latin typeface="Verdana"/>
                <a:cs typeface="Verdana"/>
              </a:rPr>
              <a:t>r</a:t>
            </a:r>
            <a:r>
              <a:rPr sz="1000" spc="-5" dirty="0">
                <a:solidFill>
                  <a:srgbClr val="FFFFFF"/>
                </a:solidFill>
                <a:latin typeface="Verdana"/>
                <a:cs typeface="Verdana"/>
              </a:rPr>
              <a:t>e  foarte  p</a:t>
            </a:r>
            <a:r>
              <a:rPr sz="1000" spc="-15" dirty="0">
                <a:solidFill>
                  <a:srgbClr val="FFFFFF"/>
                </a:solidFill>
                <a:latin typeface="Verdana"/>
                <a:cs typeface="Verdana"/>
              </a:rPr>
              <a:t>e</a:t>
            </a:r>
            <a:r>
              <a:rPr sz="1000" spc="-10" dirty="0">
                <a:solidFill>
                  <a:srgbClr val="FFFFFF"/>
                </a:solidFill>
                <a:latin typeface="Verdana"/>
                <a:cs typeface="Verdana"/>
              </a:rPr>
              <a:t>r</a:t>
            </a:r>
            <a:r>
              <a:rPr sz="1000" spc="-5" dirty="0">
                <a:solidFill>
                  <a:srgbClr val="FFFFFF"/>
                </a:solidFill>
                <a:latin typeface="Verdana"/>
                <a:cs typeface="Verdana"/>
              </a:rPr>
              <a:t>f</a:t>
            </a:r>
            <a:r>
              <a:rPr sz="1000" spc="-15" dirty="0">
                <a:solidFill>
                  <a:srgbClr val="FFFFFF"/>
                </a:solidFill>
                <a:latin typeface="Verdana"/>
                <a:cs typeface="Verdana"/>
              </a:rPr>
              <a:t>o</a:t>
            </a:r>
            <a:r>
              <a:rPr sz="1000" spc="-10" dirty="0">
                <a:solidFill>
                  <a:srgbClr val="FFFFFF"/>
                </a:solidFill>
                <a:latin typeface="Verdana"/>
                <a:cs typeface="Verdana"/>
              </a:rPr>
              <a:t>r</a:t>
            </a:r>
            <a:r>
              <a:rPr sz="1000" spc="-5" dirty="0">
                <a:solidFill>
                  <a:srgbClr val="FFFFFF"/>
                </a:solidFill>
                <a:latin typeface="Verdana"/>
                <a:cs typeface="Verdana"/>
              </a:rPr>
              <a:t>ma</a:t>
            </a:r>
            <a:r>
              <a:rPr sz="1000" dirty="0">
                <a:solidFill>
                  <a:srgbClr val="FFFFFF"/>
                </a:solidFill>
                <a:latin typeface="Verdana"/>
                <a:cs typeface="Verdana"/>
              </a:rPr>
              <a:t>n</a:t>
            </a:r>
            <a:r>
              <a:rPr sz="1000" spc="-5" dirty="0">
                <a:solidFill>
                  <a:srgbClr val="FFFFFF"/>
                </a:solidFill>
                <a:latin typeface="Verdana"/>
                <a:cs typeface="Verdana"/>
              </a:rPr>
              <a:t>te</a:t>
            </a:r>
            <a:endParaRPr sz="1000">
              <a:latin typeface="Verdana"/>
              <a:cs typeface="Verdana"/>
            </a:endParaRPr>
          </a:p>
        </p:txBody>
      </p:sp>
      <p:sp>
        <p:nvSpPr>
          <p:cNvPr id="8" name="object 8"/>
          <p:cNvSpPr txBox="1"/>
          <p:nvPr/>
        </p:nvSpPr>
        <p:spPr>
          <a:xfrm>
            <a:off x="6036690" y="4247134"/>
            <a:ext cx="71691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FFFFFF"/>
                </a:solidFill>
                <a:latin typeface="Verdana"/>
                <a:cs typeface="Verdana"/>
              </a:rPr>
              <a:t>V</a:t>
            </a:r>
            <a:r>
              <a:rPr sz="1000" spc="10" dirty="0">
                <a:solidFill>
                  <a:srgbClr val="FFFFFF"/>
                </a:solidFill>
                <a:latin typeface="Verdana"/>
                <a:cs typeface="Verdana"/>
              </a:rPr>
              <a:t>i</a:t>
            </a:r>
            <a:r>
              <a:rPr sz="1000" spc="-5" dirty="0">
                <a:solidFill>
                  <a:srgbClr val="FFFFFF"/>
                </a:solidFill>
                <a:latin typeface="Verdana"/>
                <a:cs typeface="Verdana"/>
              </a:rPr>
              <a:t>z</a:t>
            </a:r>
            <a:r>
              <a:rPr sz="1000" dirty="0">
                <a:solidFill>
                  <a:srgbClr val="FFFFFF"/>
                </a:solidFill>
                <a:latin typeface="Verdana"/>
                <a:cs typeface="Verdana"/>
              </a:rPr>
              <a:t>u</a:t>
            </a:r>
            <a:r>
              <a:rPr sz="1000" spc="-5" dirty="0">
                <a:solidFill>
                  <a:srgbClr val="FFFFFF"/>
                </a:solidFill>
                <a:latin typeface="Verdana"/>
                <a:cs typeface="Verdana"/>
              </a:rPr>
              <a:t>a</a:t>
            </a:r>
            <a:r>
              <a:rPr sz="1000" spc="10" dirty="0">
                <a:solidFill>
                  <a:srgbClr val="FFFFFF"/>
                </a:solidFill>
                <a:latin typeface="Verdana"/>
                <a:cs typeface="Verdana"/>
              </a:rPr>
              <a:t>l</a:t>
            </a:r>
            <a:r>
              <a:rPr sz="1000" spc="-5" dirty="0">
                <a:solidFill>
                  <a:srgbClr val="FFFFFF"/>
                </a:solidFill>
                <a:latin typeface="Verdana"/>
                <a:cs typeface="Verdana"/>
              </a:rPr>
              <a:t>iza</a:t>
            </a:r>
            <a:r>
              <a:rPr sz="1000" spc="-10" dirty="0">
                <a:solidFill>
                  <a:srgbClr val="FFFFFF"/>
                </a:solidFill>
                <a:latin typeface="Verdana"/>
                <a:cs typeface="Verdana"/>
              </a:rPr>
              <a:t>r</a:t>
            </a:r>
            <a:r>
              <a:rPr sz="1000" spc="-5" dirty="0">
                <a:solidFill>
                  <a:srgbClr val="FFFFFF"/>
                </a:solidFill>
                <a:latin typeface="Verdana"/>
                <a:cs typeface="Verdana"/>
              </a:rPr>
              <a:t>e</a:t>
            </a:r>
            <a:endParaRPr sz="1000">
              <a:latin typeface="Verdana"/>
              <a:cs typeface="Verdana"/>
            </a:endParaRPr>
          </a:p>
        </p:txBody>
      </p:sp>
      <p:sp>
        <p:nvSpPr>
          <p:cNvPr id="9" name="object 9"/>
          <p:cNvSpPr txBox="1"/>
          <p:nvPr/>
        </p:nvSpPr>
        <p:spPr>
          <a:xfrm>
            <a:off x="5137530" y="5366130"/>
            <a:ext cx="620395" cy="316230"/>
          </a:xfrm>
          <a:prstGeom prst="rect">
            <a:avLst/>
          </a:prstGeom>
        </p:spPr>
        <p:txBody>
          <a:bodyPr vert="horz" wrap="square" lIns="0" tIns="28575" rIns="0" bIns="0" rtlCol="0">
            <a:spAutoFit/>
          </a:bodyPr>
          <a:lstStyle/>
          <a:p>
            <a:pPr marL="60960" marR="5080" indent="-48895">
              <a:lnSpc>
                <a:spcPts val="1090"/>
              </a:lnSpc>
              <a:spcBef>
                <a:spcPts val="225"/>
              </a:spcBef>
            </a:pPr>
            <a:r>
              <a:rPr sz="1000" spc="-5" dirty="0">
                <a:solidFill>
                  <a:srgbClr val="FFFFFF"/>
                </a:solidFill>
                <a:latin typeface="Verdana"/>
                <a:cs typeface="Verdana"/>
              </a:rPr>
              <a:t>S</a:t>
            </a:r>
            <a:r>
              <a:rPr sz="1000" dirty="0">
                <a:solidFill>
                  <a:srgbClr val="FFFFFF"/>
                </a:solidFill>
                <a:latin typeface="Verdana"/>
                <a:cs typeface="Verdana"/>
              </a:rPr>
              <a:t>t</a:t>
            </a:r>
            <a:r>
              <a:rPr sz="1000" spc="-5" dirty="0">
                <a:solidFill>
                  <a:srgbClr val="FFFFFF"/>
                </a:solidFill>
                <a:latin typeface="Verdana"/>
                <a:cs typeface="Verdana"/>
              </a:rPr>
              <a:t>at</a:t>
            </a:r>
            <a:r>
              <a:rPr sz="1000" spc="5" dirty="0">
                <a:solidFill>
                  <a:srgbClr val="FFFFFF"/>
                </a:solidFill>
                <a:latin typeface="Verdana"/>
                <a:cs typeface="Verdana"/>
              </a:rPr>
              <a:t>i</a:t>
            </a:r>
            <a:r>
              <a:rPr sz="1000" spc="-5" dirty="0">
                <a:solidFill>
                  <a:srgbClr val="FFFFFF"/>
                </a:solidFill>
                <a:latin typeface="Verdana"/>
                <a:cs typeface="Verdana"/>
              </a:rPr>
              <a:t>st</a:t>
            </a:r>
            <a:r>
              <a:rPr sz="1000" spc="10" dirty="0">
                <a:solidFill>
                  <a:srgbClr val="FFFFFF"/>
                </a:solidFill>
                <a:latin typeface="Verdana"/>
                <a:cs typeface="Verdana"/>
              </a:rPr>
              <a:t>i</a:t>
            </a:r>
            <a:r>
              <a:rPr sz="1000" spc="-5" dirty="0">
                <a:solidFill>
                  <a:srgbClr val="FFFFFF"/>
                </a:solidFill>
                <a:latin typeface="Verdana"/>
                <a:cs typeface="Verdana"/>
              </a:rPr>
              <a:t>ca  </a:t>
            </a:r>
            <a:r>
              <a:rPr sz="1000" dirty="0">
                <a:solidFill>
                  <a:srgbClr val="FFFFFF"/>
                </a:solidFill>
                <a:latin typeface="Verdana"/>
                <a:cs typeface="Verdana"/>
              </a:rPr>
              <a:t>aplicata</a:t>
            </a:r>
            <a:endParaRPr sz="1000">
              <a:latin typeface="Verdana"/>
              <a:cs typeface="Verdana"/>
            </a:endParaRPr>
          </a:p>
        </p:txBody>
      </p:sp>
      <p:sp>
        <p:nvSpPr>
          <p:cNvPr id="10" name="object 10"/>
          <p:cNvSpPr txBox="1"/>
          <p:nvPr/>
        </p:nvSpPr>
        <p:spPr>
          <a:xfrm>
            <a:off x="3518408" y="5296661"/>
            <a:ext cx="816610" cy="454659"/>
          </a:xfrm>
          <a:prstGeom prst="rect">
            <a:avLst/>
          </a:prstGeom>
        </p:spPr>
        <p:txBody>
          <a:bodyPr vert="horz" wrap="square" lIns="0" tIns="28575" rIns="0" bIns="0" rtlCol="0">
            <a:spAutoFit/>
          </a:bodyPr>
          <a:lstStyle/>
          <a:p>
            <a:pPr marL="12700" marR="5080" algn="ctr">
              <a:lnSpc>
                <a:spcPts val="1090"/>
              </a:lnSpc>
              <a:spcBef>
                <a:spcPts val="225"/>
              </a:spcBef>
            </a:pPr>
            <a:r>
              <a:rPr sz="1000" spc="-5" dirty="0">
                <a:solidFill>
                  <a:srgbClr val="FFFFFF"/>
                </a:solidFill>
                <a:latin typeface="Verdana"/>
                <a:cs typeface="Verdana"/>
              </a:rPr>
              <a:t>R</a:t>
            </a:r>
            <a:r>
              <a:rPr sz="1000" spc="-15" dirty="0">
                <a:solidFill>
                  <a:srgbClr val="FFFFFF"/>
                </a:solidFill>
                <a:latin typeface="Verdana"/>
                <a:cs typeface="Verdana"/>
              </a:rPr>
              <a:t>e</a:t>
            </a:r>
            <a:r>
              <a:rPr sz="1000" spc="-5" dirty="0">
                <a:solidFill>
                  <a:srgbClr val="FFFFFF"/>
                </a:solidFill>
                <a:latin typeface="Verdana"/>
                <a:cs typeface="Verdana"/>
              </a:rPr>
              <a:t>cu</a:t>
            </a:r>
            <a:r>
              <a:rPr sz="1000" dirty="0">
                <a:solidFill>
                  <a:srgbClr val="FFFFFF"/>
                </a:solidFill>
                <a:latin typeface="Verdana"/>
                <a:cs typeface="Verdana"/>
              </a:rPr>
              <a:t>n</a:t>
            </a:r>
            <a:r>
              <a:rPr sz="1000" spc="-10" dirty="0">
                <a:solidFill>
                  <a:srgbClr val="FFFFFF"/>
                </a:solidFill>
                <a:latin typeface="Verdana"/>
                <a:cs typeface="Verdana"/>
              </a:rPr>
              <a:t>o</a:t>
            </a:r>
            <a:r>
              <a:rPr sz="1000" spc="-5" dirty="0">
                <a:solidFill>
                  <a:srgbClr val="FFFFFF"/>
                </a:solidFill>
                <a:latin typeface="Verdana"/>
                <a:cs typeface="Verdana"/>
              </a:rPr>
              <a:t>aste-  re modele  (pattern)</a:t>
            </a:r>
            <a:endParaRPr sz="1000">
              <a:latin typeface="Verdana"/>
              <a:cs typeface="Verdana"/>
            </a:endParaRPr>
          </a:p>
        </p:txBody>
      </p:sp>
      <p:sp>
        <p:nvSpPr>
          <p:cNvPr id="11" name="object 11"/>
          <p:cNvSpPr txBox="1"/>
          <p:nvPr/>
        </p:nvSpPr>
        <p:spPr>
          <a:xfrm>
            <a:off x="2677414" y="4177665"/>
            <a:ext cx="602615" cy="316230"/>
          </a:xfrm>
          <a:prstGeom prst="rect">
            <a:avLst/>
          </a:prstGeom>
        </p:spPr>
        <p:txBody>
          <a:bodyPr vert="horz" wrap="square" lIns="0" tIns="28575" rIns="0" bIns="0" rtlCol="0">
            <a:spAutoFit/>
          </a:bodyPr>
          <a:lstStyle/>
          <a:p>
            <a:pPr marL="67310" marR="5080" indent="-55244">
              <a:lnSpc>
                <a:spcPts val="1090"/>
              </a:lnSpc>
              <a:spcBef>
                <a:spcPts val="225"/>
              </a:spcBef>
            </a:pPr>
            <a:r>
              <a:rPr sz="1000" spc="-5" dirty="0">
                <a:solidFill>
                  <a:srgbClr val="FFFFFF"/>
                </a:solidFill>
                <a:latin typeface="Verdana"/>
                <a:cs typeface="Verdana"/>
              </a:rPr>
              <a:t>A</a:t>
            </a:r>
            <a:r>
              <a:rPr sz="1000" spc="10" dirty="0">
                <a:solidFill>
                  <a:srgbClr val="FFFFFF"/>
                </a:solidFill>
                <a:latin typeface="Verdana"/>
                <a:cs typeface="Verdana"/>
              </a:rPr>
              <a:t>l</a:t>
            </a:r>
            <a:r>
              <a:rPr sz="1000" spc="-5" dirty="0">
                <a:solidFill>
                  <a:srgbClr val="FFFFFF"/>
                </a:solidFill>
                <a:latin typeface="Verdana"/>
                <a:cs typeface="Verdana"/>
              </a:rPr>
              <a:t>g</a:t>
            </a:r>
            <a:r>
              <a:rPr sz="1000" spc="-10" dirty="0">
                <a:solidFill>
                  <a:srgbClr val="FFFFFF"/>
                </a:solidFill>
                <a:latin typeface="Verdana"/>
                <a:cs typeface="Verdana"/>
              </a:rPr>
              <a:t>or</a:t>
            </a:r>
            <a:r>
              <a:rPr sz="1000" spc="5" dirty="0">
                <a:solidFill>
                  <a:srgbClr val="FFFFFF"/>
                </a:solidFill>
                <a:latin typeface="Verdana"/>
                <a:cs typeface="Verdana"/>
              </a:rPr>
              <a:t>i</a:t>
            </a:r>
            <a:r>
              <a:rPr sz="1000" spc="-5" dirty="0">
                <a:solidFill>
                  <a:srgbClr val="FFFFFF"/>
                </a:solidFill>
                <a:latin typeface="Verdana"/>
                <a:cs typeface="Verdana"/>
              </a:rPr>
              <a:t>tmi  paraleli</a:t>
            </a:r>
            <a:endParaRPr sz="1000">
              <a:latin typeface="Verdana"/>
              <a:cs typeface="Verdana"/>
            </a:endParaRPr>
          </a:p>
        </p:txBody>
      </p:sp>
      <p:sp>
        <p:nvSpPr>
          <p:cNvPr id="12" name="object 12"/>
          <p:cNvSpPr txBox="1"/>
          <p:nvPr/>
        </p:nvSpPr>
        <p:spPr>
          <a:xfrm>
            <a:off x="3057905" y="2709163"/>
            <a:ext cx="547370" cy="316230"/>
          </a:xfrm>
          <a:prstGeom prst="rect">
            <a:avLst/>
          </a:prstGeom>
        </p:spPr>
        <p:txBody>
          <a:bodyPr vert="horz" wrap="square" lIns="0" tIns="27940" rIns="0" bIns="0" rtlCol="0">
            <a:spAutoFit/>
          </a:bodyPr>
          <a:lstStyle/>
          <a:p>
            <a:pPr marL="13970" marR="5080" indent="-1905">
              <a:lnSpc>
                <a:spcPts val="1090"/>
              </a:lnSpc>
              <a:spcBef>
                <a:spcPts val="220"/>
              </a:spcBef>
            </a:pPr>
            <a:r>
              <a:rPr sz="1000" spc="-5" dirty="0">
                <a:solidFill>
                  <a:srgbClr val="FFFFFF"/>
                </a:solidFill>
                <a:latin typeface="Verdana"/>
                <a:cs typeface="Verdana"/>
              </a:rPr>
              <a:t>Mach</a:t>
            </a:r>
            <a:r>
              <a:rPr sz="1000" spc="5" dirty="0">
                <a:solidFill>
                  <a:srgbClr val="FFFFFF"/>
                </a:solidFill>
                <a:latin typeface="Verdana"/>
                <a:cs typeface="Verdana"/>
              </a:rPr>
              <a:t>i</a:t>
            </a:r>
            <a:r>
              <a:rPr sz="1000" dirty="0">
                <a:solidFill>
                  <a:srgbClr val="FFFFFF"/>
                </a:solidFill>
                <a:latin typeface="Verdana"/>
                <a:cs typeface="Verdana"/>
              </a:rPr>
              <a:t>n</a:t>
            </a:r>
            <a:r>
              <a:rPr sz="1000" spc="-5" dirty="0">
                <a:solidFill>
                  <a:srgbClr val="FFFFFF"/>
                </a:solidFill>
                <a:latin typeface="Verdana"/>
                <a:cs typeface="Verdana"/>
              </a:rPr>
              <a:t>e  </a:t>
            </a:r>
            <a:r>
              <a:rPr sz="1000" spc="5" dirty="0">
                <a:solidFill>
                  <a:srgbClr val="FFFFFF"/>
                </a:solidFill>
                <a:latin typeface="Verdana"/>
                <a:cs typeface="Verdana"/>
              </a:rPr>
              <a:t>l</a:t>
            </a:r>
            <a:r>
              <a:rPr sz="1000" spc="-15" dirty="0">
                <a:solidFill>
                  <a:srgbClr val="FFFFFF"/>
                </a:solidFill>
                <a:latin typeface="Verdana"/>
                <a:cs typeface="Verdana"/>
              </a:rPr>
              <a:t>e</a:t>
            </a:r>
            <a:r>
              <a:rPr sz="1000" spc="-5" dirty="0">
                <a:solidFill>
                  <a:srgbClr val="FFFFFF"/>
                </a:solidFill>
                <a:latin typeface="Verdana"/>
                <a:cs typeface="Verdana"/>
              </a:rPr>
              <a:t>a</a:t>
            </a:r>
            <a:r>
              <a:rPr sz="1000" spc="-10" dirty="0">
                <a:solidFill>
                  <a:srgbClr val="FFFFFF"/>
                </a:solidFill>
                <a:latin typeface="Verdana"/>
                <a:cs typeface="Verdana"/>
              </a:rPr>
              <a:t>r</a:t>
            </a:r>
            <a:r>
              <a:rPr sz="1000" dirty="0">
                <a:solidFill>
                  <a:srgbClr val="FFFFFF"/>
                </a:solidFill>
                <a:latin typeface="Verdana"/>
                <a:cs typeface="Verdana"/>
              </a:rPr>
              <a:t>n</a:t>
            </a:r>
            <a:r>
              <a:rPr sz="1000" spc="5" dirty="0">
                <a:solidFill>
                  <a:srgbClr val="FFFFFF"/>
                </a:solidFill>
                <a:latin typeface="Verdana"/>
                <a:cs typeface="Verdana"/>
              </a:rPr>
              <a:t>i</a:t>
            </a:r>
            <a:r>
              <a:rPr sz="1000" dirty="0">
                <a:solidFill>
                  <a:srgbClr val="FFFFFF"/>
                </a:solidFill>
                <a:latin typeface="Verdana"/>
                <a:cs typeface="Verdana"/>
              </a:rPr>
              <a:t>n</a:t>
            </a:r>
            <a:r>
              <a:rPr sz="1000" spc="-5" dirty="0">
                <a:solidFill>
                  <a:srgbClr val="FFFFFF"/>
                </a:solidFill>
                <a:latin typeface="Verdana"/>
                <a:cs typeface="Verdana"/>
              </a:rPr>
              <a:t>g</a:t>
            </a:r>
            <a:endParaRPr sz="1000">
              <a:latin typeface="Verdana"/>
              <a:cs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34058" y="391490"/>
            <a:ext cx="5666741" cy="697230"/>
          </a:xfrm>
          <a:prstGeom prst="rect">
            <a:avLst/>
          </a:prstGeom>
        </p:spPr>
        <p:txBody>
          <a:bodyPr vert="horz" wrap="square" lIns="0" tIns="13335" rIns="0" bIns="0" rtlCol="0">
            <a:spAutoFit/>
          </a:bodyPr>
          <a:lstStyle/>
          <a:p>
            <a:pPr marL="12700">
              <a:lnSpc>
                <a:spcPct val="100000"/>
              </a:lnSpc>
              <a:spcBef>
                <a:spcPts val="105"/>
              </a:spcBef>
            </a:pPr>
            <a:r>
              <a:rPr sz="4400" b="1" spc="-225" dirty="0">
                <a:solidFill>
                  <a:srgbClr val="FF0000"/>
                </a:solidFill>
              </a:rPr>
              <a:t>Povesti </a:t>
            </a:r>
            <a:r>
              <a:rPr sz="4400" b="1" spc="-310" dirty="0">
                <a:solidFill>
                  <a:srgbClr val="FF0000"/>
                </a:solidFill>
              </a:rPr>
              <a:t>de</a:t>
            </a:r>
            <a:r>
              <a:rPr sz="4400" b="1" spc="235" dirty="0">
                <a:solidFill>
                  <a:srgbClr val="FF0000"/>
                </a:solidFill>
              </a:rPr>
              <a:t> </a:t>
            </a:r>
            <a:r>
              <a:rPr sz="4400" b="1" spc="-265" dirty="0">
                <a:solidFill>
                  <a:srgbClr val="FF0000"/>
                </a:solidFill>
              </a:rPr>
              <a:t>succes</a:t>
            </a:r>
            <a:endParaRPr sz="4400" b="1" dirty="0">
              <a:solidFill>
                <a:srgbClr val="FF0000"/>
              </a:solidFill>
            </a:endParaRPr>
          </a:p>
        </p:txBody>
      </p:sp>
      <p:sp>
        <p:nvSpPr>
          <p:cNvPr id="3" name="object 3"/>
          <p:cNvSpPr txBox="1"/>
          <p:nvPr/>
        </p:nvSpPr>
        <p:spPr>
          <a:xfrm>
            <a:off x="707542" y="1608428"/>
            <a:ext cx="7700645" cy="4001770"/>
          </a:xfrm>
          <a:prstGeom prst="rect">
            <a:avLst/>
          </a:prstGeom>
        </p:spPr>
        <p:txBody>
          <a:bodyPr vert="horz" wrap="square" lIns="0" tIns="36195" rIns="0" bIns="0" rtlCol="0">
            <a:spAutoFit/>
          </a:bodyPr>
          <a:lstStyle/>
          <a:p>
            <a:pPr marL="355600" indent="-342900">
              <a:lnSpc>
                <a:spcPct val="100000"/>
              </a:lnSpc>
              <a:spcBef>
                <a:spcPts val="285"/>
              </a:spcBef>
              <a:buClr>
                <a:srgbClr val="666600"/>
              </a:buClr>
              <a:buSzPct val="73333"/>
              <a:buFont typeface="Wingdings"/>
              <a:buChar char=""/>
              <a:tabLst>
                <a:tab pos="354965" algn="l"/>
                <a:tab pos="355600" algn="l"/>
              </a:tabLst>
            </a:pPr>
            <a:r>
              <a:rPr sz="1500" b="1" spc="-5" dirty="0">
                <a:latin typeface="Verdana"/>
                <a:cs typeface="Verdana"/>
              </a:rPr>
              <a:t>Arbori de decizie </a:t>
            </a:r>
            <a:r>
              <a:rPr sz="1500" spc="-5" dirty="0">
                <a:latin typeface="Verdana"/>
                <a:cs typeface="Verdana"/>
              </a:rPr>
              <a:t>construiti pe baza </a:t>
            </a:r>
            <a:r>
              <a:rPr sz="1500" spc="-10" dirty="0">
                <a:latin typeface="Verdana"/>
                <a:cs typeface="Verdana"/>
              </a:rPr>
              <a:t>istoricului </a:t>
            </a:r>
            <a:r>
              <a:rPr sz="1500" b="1" spc="-5" dirty="0">
                <a:latin typeface="Verdana"/>
                <a:cs typeface="Verdana"/>
              </a:rPr>
              <a:t>imprumuturilor</a:t>
            </a:r>
            <a:r>
              <a:rPr sz="1500" b="1" spc="150" dirty="0">
                <a:latin typeface="Verdana"/>
                <a:cs typeface="Verdana"/>
              </a:rPr>
              <a:t> </a:t>
            </a:r>
            <a:r>
              <a:rPr sz="1500" spc="-5" dirty="0">
                <a:latin typeface="Verdana"/>
                <a:cs typeface="Verdana"/>
              </a:rPr>
              <a:t>acordate</a:t>
            </a:r>
            <a:endParaRPr sz="1500">
              <a:latin typeface="Verdana"/>
              <a:cs typeface="Verdana"/>
            </a:endParaRPr>
          </a:p>
          <a:p>
            <a:pPr marL="355600">
              <a:lnSpc>
                <a:spcPct val="100000"/>
              </a:lnSpc>
              <a:spcBef>
                <a:spcPts val="180"/>
              </a:spcBef>
            </a:pPr>
            <a:r>
              <a:rPr sz="1500" spc="-5" dirty="0">
                <a:latin typeface="Verdana"/>
                <a:cs typeface="Verdana"/>
              </a:rPr>
              <a:t>de banci pentru </a:t>
            </a:r>
            <a:r>
              <a:rPr sz="1500" dirty="0">
                <a:latin typeface="Verdana"/>
                <a:cs typeface="Verdana"/>
              </a:rPr>
              <a:t>a </a:t>
            </a:r>
            <a:r>
              <a:rPr sz="1500" spc="-10" dirty="0">
                <a:latin typeface="Verdana"/>
                <a:cs typeface="Verdana"/>
              </a:rPr>
              <a:t>decide </a:t>
            </a:r>
            <a:r>
              <a:rPr sz="1500" spc="-5" dirty="0">
                <a:latin typeface="Verdana"/>
                <a:cs typeface="Verdana"/>
              </a:rPr>
              <a:t>daca sa acorde </a:t>
            </a:r>
            <a:r>
              <a:rPr sz="1500" dirty="0">
                <a:latin typeface="Verdana"/>
                <a:cs typeface="Verdana"/>
              </a:rPr>
              <a:t>un</a:t>
            </a:r>
            <a:r>
              <a:rPr sz="1500" spc="40" dirty="0">
                <a:latin typeface="Verdana"/>
                <a:cs typeface="Verdana"/>
              </a:rPr>
              <a:t> </a:t>
            </a:r>
            <a:r>
              <a:rPr sz="1500" spc="-5" dirty="0">
                <a:latin typeface="Verdana"/>
                <a:cs typeface="Verdana"/>
              </a:rPr>
              <a:t>imprumut</a:t>
            </a:r>
            <a:endParaRPr sz="1500">
              <a:latin typeface="Verdana"/>
              <a:cs typeface="Verdana"/>
            </a:endParaRPr>
          </a:p>
          <a:p>
            <a:pPr marL="355600" marR="384175" indent="-342900">
              <a:lnSpc>
                <a:spcPct val="110000"/>
              </a:lnSpc>
              <a:spcBef>
                <a:spcPts val="400"/>
              </a:spcBef>
              <a:buClr>
                <a:srgbClr val="666600"/>
              </a:buClr>
              <a:buSzPct val="73333"/>
              <a:buFont typeface="Wingdings"/>
              <a:buChar char=""/>
              <a:tabLst>
                <a:tab pos="354965" algn="l"/>
                <a:tab pos="355600" algn="l"/>
              </a:tabLst>
            </a:pPr>
            <a:r>
              <a:rPr sz="1500" b="1" spc="-5" dirty="0">
                <a:latin typeface="Verdana"/>
                <a:cs typeface="Verdana"/>
              </a:rPr>
              <a:t>Modele </a:t>
            </a:r>
            <a:r>
              <a:rPr sz="1500" b="1" dirty="0">
                <a:latin typeface="Verdana"/>
                <a:cs typeface="Verdana"/>
              </a:rPr>
              <a:t>ale </a:t>
            </a:r>
            <a:r>
              <a:rPr sz="1500" b="1" spc="-5" dirty="0">
                <a:latin typeface="Verdana"/>
                <a:cs typeface="Verdana"/>
              </a:rPr>
              <a:t>comportamentului de </a:t>
            </a:r>
            <a:r>
              <a:rPr sz="1500" b="1" dirty="0">
                <a:latin typeface="Verdana"/>
                <a:cs typeface="Verdana"/>
              </a:rPr>
              <a:t>calatori </a:t>
            </a:r>
            <a:r>
              <a:rPr sz="1500" spc="-10" dirty="0">
                <a:latin typeface="Verdana"/>
                <a:cs typeface="Verdana"/>
              </a:rPr>
              <a:t>utilizate </a:t>
            </a:r>
            <a:r>
              <a:rPr sz="1500" spc="-5" dirty="0">
                <a:latin typeface="Verdana"/>
                <a:cs typeface="Verdana"/>
              </a:rPr>
              <a:t>pentru </a:t>
            </a:r>
            <a:r>
              <a:rPr sz="1500" dirty="0">
                <a:latin typeface="Verdana"/>
                <a:cs typeface="Verdana"/>
              </a:rPr>
              <a:t>a </a:t>
            </a:r>
            <a:r>
              <a:rPr sz="1500" spc="-5" dirty="0">
                <a:latin typeface="Verdana"/>
                <a:cs typeface="Verdana"/>
              </a:rPr>
              <a:t>gestiona  vanzarea </a:t>
            </a:r>
            <a:r>
              <a:rPr sz="1500" dirty="0">
                <a:latin typeface="Verdana"/>
                <a:cs typeface="Verdana"/>
              </a:rPr>
              <a:t>cu </a:t>
            </a:r>
            <a:r>
              <a:rPr sz="1500" spc="-5" dirty="0">
                <a:latin typeface="Verdana"/>
                <a:cs typeface="Verdana"/>
              </a:rPr>
              <a:t>discount </a:t>
            </a:r>
            <a:r>
              <a:rPr sz="1500" dirty="0">
                <a:latin typeface="Verdana"/>
                <a:cs typeface="Verdana"/>
              </a:rPr>
              <a:t>a </a:t>
            </a:r>
            <a:r>
              <a:rPr sz="1500" spc="-10" dirty="0">
                <a:latin typeface="Verdana"/>
                <a:cs typeface="Verdana"/>
              </a:rPr>
              <a:t>biletelor </a:t>
            </a:r>
            <a:r>
              <a:rPr sz="1500" spc="-5" dirty="0">
                <a:latin typeface="Verdana"/>
                <a:cs typeface="Verdana"/>
              </a:rPr>
              <a:t>de avion, camerelor de hotel,</a:t>
            </a:r>
            <a:r>
              <a:rPr sz="1500" spc="125" dirty="0">
                <a:latin typeface="Verdana"/>
                <a:cs typeface="Verdana"/>
              </a:rPr>
              <a:t> </a:t>
            </a:r>
            <a:r>
              <a:rPr sz="1500" spc="-10" dirty="0">
                <a:latin typeface="Verdana"/>
                <a:cs typeface="Verdana"/>
              </a:rPr>
              <a:t>etc.</a:t>
            </a:r>
            <a:endParaRPr sz="1500">
              <a:latin typeface="Verdana"/>
              <a:cs typeface="Verdana"/>
            </a:endParaRPr>
          </a:p>
          <a:p>
            <a:pPr marL="355600" marR="144780" indent="-342900">
              <a:lnSpc>
                <a:spcPct val="110000"/>
              </a:lnSpc>
              <a:spcBef>
                <a:spcPts val="395"/>
              </a:spcBef>
              <a:buClr>
                <a:srgbClr val="666600"/>
              </a:buClr>
              <a:buSzPct val="73333"/>
              <a:buFont typeface="Wingdings"/>
              <a:buChar char=""/>
              <a:tabLst>
                <a:tab pos="422275" algn="l"/>
                <a:tab pos="422909" algn="l"/>
              </a:tabLst>
            </a:pPr>
            <a:r>
              <a:rPr dirty="0"/>
              <a:t>	</a:t>
            </a:r>
            <a:r>
              <a:rPr sz="1500" b="1" spc="-5" dirty="0">
                <a:latin typeface="Verdana"/>
                <a:cs typeface="Verdana"/>
              </a:rPr>
              <a:t>“Scutece si bere" </a:t>
            </a:r>
            <a:r>
              <a:rPr sz="1500" spc="-10" dirty="0">
                <a:latin typeface="Verdana"/>
                <a:cs typeface="Verdana"/>
              </a:rPr>
              <a:t>Observatia </a:t>
            </a:r>
            <a:r>
              <a:rPr sz="1500" spc="-5" dirty="0">
                <a:latin typeface="Verdana"/>
                <a:cs typeface="Verdana"/>
              </a:rPr>
              <a:t>ca acei </a:t>
            </a:r>
            <a:r>
              <a:rPr sz="1500" spc="-10" dirty="0">
                <a:latin typeface="Verdana"/>
                <a:cs typeface="Verdana"/>
              </a:rPr>
              <a:t>clienti </a:t>
            </a:r>
            <a:r>
              <a:rPr sz="1500" spc="-5" dirty="0">
                <a:latin typeface="Verdana"/>
                <a:cs typeface="Verdana"/>
              </a:rPr>
              <a:t>care </a:t>
            </a:r>
            <a:r>
              <a:rPr sz="1500" dirty="0">
                <a:latin typeface="Verdana"/>
                <a:cs typeface="Verdana"/>
              </a:rPr>
              <a:t>cumpara </a:t>
            </a:r>
            <a:r>
              <a:rPr sz="1500" spc="-5" dirty="0">
                <a:latin typeface="Verdana"/>
                <a:cs typeface="Verdana"/>
              </a:rPr>
              <a:t>scutece au  </a:t>
            </a:r>
            <a:r>
              <a:rPr sz="1500" spc="-10" dirty="0">
                <a:latin typeface="Verdana"/>
                <a:cs typeface="Verdana"/>
              </a:rPr>
              <a:t>probabilitate </a:t>
            </a:r>
            <a:r>
              <a:rPr sz="1500" dirty="0">
                <a:latin typeface="Verdana"/>
                <a:cs typeface="Verdana"/>
              </a:rPr>
              <a:t>mai </a:t>
            </a:r>
            <a:r>
              <a:rPr sz="1500" spc="-5" dirty="0">
                <a:latin typeface="Verdana"/>
                <a:cs typeface="Verdana"/>
              </a:rPr>
              <a:t>mare decat </a:t>
            </a:r>
            <a:r>
              <a:rPr sz="1500" spc="-10" dirty="0">
                <a:latin typeface="Verdana"/>
                <a:cs typeface="Verdana"/>
              </a:rPr>
              <a:t>media </a:t>
            </a:r>
            <a:r>
              <a:rPr sz="1500" spc="-5" dirty="0">
                <a:latin typeface="Verdana"/>
                <a:cs typeface="Verdana"/>
              </a:rPr>
              <a:t>de </a:t>
            </a:r>
            <a:r>
              <a:rPr sz="1500" dirty="0">
                <a:latin typeface="Verdana"/>
                <a:cs typeface="Verdana"/>
              </a:rPr>
              <a:t>a cumpara </a:t>
            </a:r>
            <a:r>
              <a:rPr sz="1500" spc="-5" dirty="0">
                <a:latin typeface="Verdana"/>
                <a:cs typeface="Verdana"/>
              </a:rPr>
              <a:t>si bere </a:t>
            </a:r>
            <a:r>
              <a:rPr sz="1500" dirty="0">
                <a:latin typeface="Verdana"/>
                <a:cs typeface="Verdana"/>
              </a:rPr>
              <a:t>a </a:t>
            </a:r>
            <a:r>
              <a:rPr sz="1500" spc="-10" dirty="0">
                <a:latin typeface="Verdana"/>
                <a:cs typeface="Verdana"/>
              </a:rPr>
              <a:t>permis  </a:t>
            </a:r>
            <a:r>
              <a:rPr sz="1500" spc="-5" dirty="0">
                <a:latin typeface="Verdana"/>
                <a:cs typeface="Verdana"/>
              </a:rPr>
              <a:t>supermarket-urilor sa amplaseze Berea langa scutece. Si chips-urile langa.  Au crescut vanzarile </a:t>
            </a:r>
            <a:r>
              <a:rPr sz="1500" spc="-10" dirty="0">
                <a:latin typeface="Verdana"/>
                <a:cs typeface="Verdana"/>
              </a:rPr>
              <a:t>la </a:t>
            </a:r>
            <a:r>
              <a:rPr sz="1500" spc="-5" dirty="0">
                <a:latin typeface="Verdana"/>
                <a:cs typeface="Verdana"/>
              </a:rPr>
              <a:t>toate</a:t>
            </a:r>
            <a:r>
              <a:rPr sz="1500" spc="55" dirty="0">
                <a:latin typeface="Verdana"/>
                <a:cs typeface="Verdana"/>
              </a:rPr>
              <a:t> </a:t>
            </a:r>
            <a:r>
              <a:rPr sz="1500" spc="-10" dirty="0">
                <a:latin typeface="Verdana"/>
                <a:cs typeface="Verdana"/>
              </a:rPr>
              <a:t>trei.</a:t>
            </a:r>
            <a:endParaRPr sz="1500">
              <a:latin typeface="Verdana"/>
              <a:cs typeface="Verdana"/>
            </a:endParaRPr>
          </a:p>
          <a:p>
            <a:pPr marL="355600" marR="5080" indent="-342900">
              <a:lnSpc>
                <a:spcPct val="110100"/>
              </a:lnSpc>
              <a:spcBef>
                <a:spcPts val="405"/>
              </a:spcBef>
              <a:buClr>
                <a:srgbClr val="666600"/>
              </a:buClr>
              <a:buSzPct val="73333"/>
              <a:buFont typeface="Wingdings"/>
              <a:buChar char=""/>
              <a:tabLst>
                <a:tab pos="354965" algn="l"/>
                <a:tab pos="355600" algn="l"/>
              </a:tabLst>
            </a:pPr>
            <a:r>
              <a:rPr sz="1500" spc="-5" dirty="0">
                <a:latin typeface="Verdana"/>
                <a:cs typeface="Verdana"/>
              </a:rPr>
              <a:t>Skycat si </a:t>
            </a:r>
            <a:r>
              <a:rPr sz="1500" spc="-10" dirty="0">
                <a:latin typeface="Verdana"/>
                <a:cs typeface="Verdana"/>
              </a:rPr>
              <a:t>Sloan </a:t>
            </a:r>
            <a:r>
              <a:rPr sz="1500" spc="-5" dirty="0">
                <a:latin typeface="Verdana"/>
                <a:cs typeface="Verdana"/>
              </a:rPr>
              <a:t>Sky Survey: </a:t>
            </a:r>
            <a:r>
              <a:rPr sz="1500" b="1" spc="-5" dirty="0">
                <a:latin typeface="Verdana"/>
                <a:cs typeface="Verdana"/>
              </a:rPr>
              <a:t>clusterizarea corpurilor ceresti </a:t>
            </a:r>
            <a:r>
              <a:rPr sz="1500" spc="-10" dirty="0">
                <a:latin typeface="Verdana"/>
                <a:cs typeface="Verdana"/>
              </a:rPr>
              <a:t>in </a:t>
            </a:r>
            <a:r>
              <a:rPr sz="1500" spc="-5" dirty="0">
                <a:latin typeface="Verdana"/>
                <a:cs typeface="Verdana"/>
              </a:rPr>
              <a:t>functie de  </a:t>
            </a:r>
            <a:r>
              <a:rPr sz="1500" spc="-10" dirty="0">
                <a:latin typeface="Verdana"/>
                <a:cs typeface="Verdana"/>
              </a:rPr>
              <a:t>nivelul lor </a:t>
            </a:r>
            <a:r>
              <a:rPr sz="1500" spc="-5" dirty="0">
                <a:latin typeface="Verdana"/>
                <a:cs typeface="Verdana"/>
              </a:rPr>
              <a:t>de </a:t>
            </a:r>
            <a:r>
              <a:rPr sz="1500" spc="-10" dirty="0">
                <a:latin typeface="Verdana"/>
                <a:cs typeface="Verdana"/>
              </a:rPr>
              <a:t>radiatii in </a:t>
            </a:r>
            <a:r>
              <a:rPr sz="1500" spc="-5" dirty="0">
                <a:latin typeface="Verdana"/>
                <a:cs typeface="Verdana"/>
              </a:rPr>
              <a:t>diferite benzi, </a:t>
            </a:r>
            <a:r>
              <a:rPr sz="1500" dirty="0">
                <a:latin typeface="Verdana"/>
                <a:cs typeface="Verdana"/>
              </a:rPr>
              <a:t>a </a:t>
            </a:r>
            <a:r>
              <a:rPr sz="1500" spc="-5" dirty="0">
                <a:latin typeface="Verdana"/>
                <a:cs typeface="Verdana"/>
              </a:rPr>
              <a:t>permis astronomilor sa </a:t>
            </a:r>
            <a:r>
              <a:rPr sz="1500" spc="-10" dirty="0">
                <a:latin typeface="Verdana"/>
                <a:cs typeface="Verdana"/>
              </a:rPr>
              <a:t>diferentieze  intre </a:t>
            </a:r>
            <a:r>
              <a:rPr sz="1500" spc="-5" dirty="0">
                <a:latin typeface="Verdana"/>
                <a:cs typeface="Verdana"/>
              </a:rPr>
              <a:t>galaxy, stele </a:t>
            </a:r>
            <a:r>
              <a:rPr sz="1500" spc="-10" dirty="0">
                <a:latin typeface="Verdana"/>
                <a:cs typeface="Verdana"/>
              </a:rPr>
              <a:t>in </a:t>
            </a:r>
            <a:r>
              <a:rPr sz="1500" spc="-5" dirty="0">
                <a:latin typeface="Verdana"/>
                <a:cs typeface="Verdana"/>
              </a:rPr>
              <a:t>formare si alte </a:t>
            </a:r>
            <a:r>
              <a:rPr sz="1500" spc="-10" dirty="0">
                <a:latin typeface="Verdana"/>
                <a:cs typeface="Verdana"/>
              </a:rPr>
              <a:t>tipuri </a:t>
            </a:r>
            <a:r>
              <a:rPr sz="1500" spc="-5" dirty="0">
                <a:latin typeface="Verdana"/>
                <a:cs typeface="Verdana"/>
              </a:rPr>
              <a:t>de obiecte</a:t>
            </a:r>
            <a:r>
              <a:rPr sz="1500" spc="110" dirty="0">
                <a:latin typeface="Verdana"/>
                <a:cs typeface="Verdana"/>
              </a:rPr>
              <a:t> </a:t>
            </a:r>
            <a:r>
              <a:rPr sz="1500" spc="-10" dirty="0">
                <a:latin typeface="Verdana"/>
                <a:cs typeface="Verdana"/>
              </a:rPr>
              <a:t>ceresti.</a:t>
            </a:r>
            <a:endParaRPr sz="1500">
              <a:latin typeface="Verdana"/>
              <a:cs typeface="Verdana"/>
            </a:endParaRPr>
          </a:p>
          <a:p>
            <a:pPr marL="355600" marR="113664" indent="-342900">
              <a:lnSpc>
                <a:spcPct val="110000"/>
              </a:lnSpc>
              <a:spcBef>
                <a:spcPts val="395"/>
              </a:spcBef>
              <a:buClr>
                <a:srgbClr val="666600"/>
              </a:buClr>
              <a:buSzPct val="73333"/>
              <a:buFont typeface="Wingdings"/>
              <a:buChar char=""/>
              <a:tabLst>
                <a:tab pos="354965" algn="l"/>
                <a:tab pos="355600" algn="l"/>
              </a:tabLst>
            </a:pPr>
            <a:r>
              <a:rPr sz="1500" b="1" spc="-5" dirty="0">
                <a:latin typeface="Verdana"/>
                <a:cs typeface="Verdana"/>
              </a:rPr>
              <a:t>Compararea genotipului </a:t>
            </a:r>
            <a:r>
              <a:rPr sz="1500" dirty="0">
                <a:latin typeface="Verdana"/>
                <a:cs typeface="Verdana"/>
              </a:rPr>
              <a:t>unor </a:t>
            </a:r>
            <a:r>
              <a:rPr sz="1500" spc="-5" dirty="0">
                <a:latin typeface="Verdana"/>
                <a:cs typeface="Verdana"/>
              </a:rPr>
              <a:t>persoane care </a:t>
            </a:r>
            <a:r>
              <a:rPr sz="1500" dirty="0">
                <a:latin typeface="Verdana"/>
                <a:cs typeface="Verdana"/>
              </a:rPr>
              <a:t>au/ nu </a:t>
            </a:r>
            <a:r>
              <a:rPr sz="1500" spc="-5" dirty="0">
                <a:latin typeface="Verdana"/>
                <a:cs typeface="Verdana"/>
              </a:rPr>
              <a:t>au anumite afectiuni  au </a:t>
            </a:r>
            <a:r>
              <a:rPr sz="1500" spc="-10" dirty="0">
                <a:latin typeface="Verdana"/>
                <a:cs typeface="Verdana"/>
              </a:rPr>
              <a:t>permis </a:t>
            </a:r>
            <a:r>
              <a:rPr sz="1500" spc="-5" dirty="0">
                <a:latin typeface="Verdana"/>
                <a:cs typeface="Verdana"/>
              </a:rPr>
              <a:t>descoperirea </a:t>
            </a:r>
            <a:r>
              <a:rPr sz="1500" dirty="0">
                <a:latin typeface="Verdana"/>
                <a:cs typeface="Verdana"/>
              </a:rPr>
              <a:t>unor </a:t>
            </a:r>
            <a:r>
              <a:rPr sz="1500" spc="-5" dirty="0">
                <a:latin typeface="Verdana"/>
                <a:cs typeface="Verdana"/>
              </a:rPr>
              <a:t>seturi de gene responsabile pentru </a:t>
            </a:r>
            <a:r>
              <a:rPr sz="1500" spc="-10" dirty="0">
                <a:latin typeface="Verdana"/>
                <a:cs typeface="Verdana"/>
              </a:rPr>
              <a:t>cele </a:t>
            </a:r>
            <a:r>
              <a:rPr sz="1500" dirty="0">
                <a:latin typeface="Verdana"/>
                <a:cs typeface="Verdana"/>
              </a:rPr>
              <a:t>mai  </a:t>
            </a:r>
            <a:r>
              <a:rPr sz="1500" spc="-5" dirty="0">
                <a:latin typeface="Verdana"/>
                <a:cs typeface="Verdana"/>
              </a:rPr>
              <a:t>multe </a:t>
            </a:r>
            <a:r>
              <a:rPr sz="1500" spc="-10" dirty="0">
                <a:latin typeface="Verdana"/>
                <a:cs typeface="Verdana"/>
              </a:rPr>
              <a:t>din </a:t>
            </a:r>
            <a:r>
              <a:rPr sz="1500" spc="-5" dirty="0">
                <a:latin typeface="Verdana"/>
                <a:cs typeface="Verdana"/>
              </a:rPr>
              <a:t>cazurile de </a:t>
            </a:r>
            <a:r>
              <a:rPr sz="1500" spc="-10" dirty="0">
                <a:latin typeface="Verdana"/>
                <a:cs typeface="Verdana"/>
              </a:rPr>
              <a:t>diabet. </a:t>
            </a:r>
            <a:r>
              <a:rPr sz="1500" spc="-5" dirty="0">
                <a:latin typeface="Verdana"/>
                <a:cs typeface="Verdana"/>
              </a:rPr>
              <a:t>Acest gen de DM </a:t>
            </a:r>
            <a:r>
              <a:rPr sz="1500" dirty="0">
                <a:latin typeface="Verdana"/>
                <a:cs typeface="Verdana"/>
              </a:rPr>
              <a:t>va </a:t>
            </a:r>
            <a:r>
              <a:rPr sz="1500" spc="-5" dirty="0">
                <a:latin typeface="Verdana"/>
                <a:cs typeface="Verdana"/>
              </a:rPr>
              <a:t>deveni tot </a:t>
            </a:r>
            <a:r>
              <a:rPr sz="1500" dirty="0">
                <a:latin typeface="Verdana"/>
                <a:cs typeface="Verdana"/>
              </a:rPr>
              <a:t>mai </a:t>
            </a:r>
            <a:r>
              <a:rPr sz="1500" spc="-10" dirty="0">
                <a:latin typeface="Verdana"/>
                <a:cs typeface="Verdana"/>
              </a:rPr>
              <a:t>util, </a:t>
            </a:r>
            <a:r>
              <a:rPr sz="1500" dirty="0">
                <a:latin typeface="Verdana"/>
                <a:cs typeface="Verdana"/>
              </a:rPr>
              <a:t>odata  </a:t>
            </a:r>
            <a:r>
              <a:rPr sz="1500" spc="-5" dirty="0">
                <a:latin typeface="Verdana"/>
                <a:cs typeface="Verdana"/>
              </a:rPr>
              <a:t>ce genomul </a:t>
            </a:r>
            <a:r>
              <a:rPr sz="1500" dirty="0">
                <a:latin typeface="Verdana"/>
                <a:cs typeface="Verdana"/>
              </a:rPr>
              <a:t>uman </a:t>
            </a:r>
            <a:r>
              <a:rPr sz="1500" spc="-5" dirty="0">
                <a:latin typeface="Verdana"/>
                <a:cs typeface="Verdana"/>
              </a:rPr>
              <a:t>este construit</a:t>
            </a:r>
            <a:endParaRPr sz="1500">
              <a:latin typeface="Verdana"/>
              <a:cs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1888" y="6282944"/>
            <a:ext cx="10604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Verdana"/>
                <a:cs typeface="Verdana"/>
              </a:rPr>
              <a:t>8</a:t>
            </a:r>
            <a:endParaRPr sz="1000">
              <a:latin typeface="Verdana"/>
              <a:cs typeface="Verdana"/>
            </a:endParaRPr>
          </a:p>
        </p:txBody>
      </p:sp>
      <p:sp>
        <p:nvSpPr>
          <p:cNvPr id="3" name="object 3"/>
          <p:cNvSpPr txBox="1">
            <a:spLocks noGrp="1"/>
          </p:cNvSpPr>
          <p:nvPr>
            <p:ph type="title"/>
          </p:nvPr>
        </p:nvSpPr>
        <p:spPr>
          <a:xfrm>
            <a:off x="535940" y="643255"/>
            <a:ext cx="6398260" cy="696595"/>
          </a:xfrm>
          <a:prstGeom prst="rect">
            <a:avLst/>
          </a:prstGeom>
        </p:spPr>
        <p:txBody>
          <a:bodyPr vert="horz" wrap="square" lIns="0" tIns="13335" rIns="0" bIns="0" rtlCol="0">
            <a:spAutoFit/>
          </a:bodyPr>
          <a:lstStyle/>
          <a:p>
            <a:pPr marL="12700">
              <a:lnSpc>
                <a:spcPct val="100000"/>
              </a:lnSpc>
              <a:spcBef>
                <a:spcPts val="105"/>
              </a:spcBef>
            </a:pPr>
            <a:r>
              <a:rPr sz="4400" b="1" spc="-250" dirty="0">
                <a:solidFill>
                  <a:srgbClr val="FF0000"/>
                </a:solidFill>
              </a:rPr>
              <a:t>Data</a:t>
            </a:r>
            <a:r>
              <a:rPr sz="4400" b="1" spc="-30" dirty="0">
                <a:solidFill>
                  <a:srgbClr val="FF0000"/>
                </a:solidFill>
              </a:rPr>
              <a:t> </a:t>
            </a:r>
            <a:r>
              <a:rPr sz="4400" b="1" spc="-340" dirty="0">
                <a:solidFill>
                  <a:srgbClr val="FF0000"/>
                </a:solidFill>
              </a:rPr>
              <a:t>mining</a:t>
            </a:r>
            <a:endParaRPr sz="4400" b="1" dirty="0">
              <a:solidFill>
                <a:srgbClr val="FF0000"/>
              </a:solidFill>
            </a:endParaRPr>
          </a:p>
        </p:txBody>
      </p:sp>
      <p:sp>
        <p:nvSpPr>
          <p:cNvPr id="4" name="object 4"/>
          <p:cNvSpPr txBox="1"/>
          <p:nvPr/>
        </p:nvSpPr>
        <p:spPr>
          <a:xfrm>
            <a:off x="535940" y="1581872"/>
            <a:ext cx="7049770" cy="2258695"/>
          </a:xfrm>
          <a:prstGeom prst="rect">
            <a:avLst/>
          </a:prstGeom>
        </p:spPr>
        <p:txBody>
          <a:bodyPr vert="horz" wrap="square" lIns="0" tIns="62230" rIns="0" bIns="0" rtlCol="0">
            <a:spAutoFit/>
          </a:bodyPr>
          <a:lstStyle/>
          <a:p>
            <a:pPr marL="355600" indent="-343535">
              <a:lnSpc>
                <a:spcPct val="100000"/>
              </a:lnSpc>
              <a:spcBef>
                <a:spcPts val="490"/>
              </a:spcBef>
              <a:buClr>
                <a:srgbClr val="666600"/>
              </a:buClr>
              <a:buSzPct val="75000"/>
              <a:buFont typeface="Wingdings"/>
              <a:buChar char=""/>
              <a:tabLst>
                <a:tab pos="355600" algn="l"/>
                <a:tab pos="356235" algn="l"/>
              </a:tabLst>
            </a:pPr>
            <a:r>
              <a:rPr sz="1600" b="1" spc="-5" dirty="0">
                <a:latin typeface="Verdana"/>
                <a:cs typeface="Verdana"/>
              </a:rPr>
              <a:t>Pasi</a:t>
            </a:r>
            <a:r>
              <a:rPr sz="1600" spc="-5" dirty="0">
                <a:latin typeface="Verdana"/>
                <a:cs typeface="Verdana"/>
              </a:rPr>
              <a:t>:</a:t>
            </a:r>
            <a:endParaRPr sz="1600">
              <a:latin typeface="Verdana"/>
              <a:cs typeface="Verdana"/>
            </a:endParaRPr>
          </a:p>
          <a:p>
            <a:pPr marL="1155700" lvl="1" indent="-229235">
              <a:lnSpc>
                <a:spcPct val="100000"/>
              </a:lnSpc>
              <a:spcBef>
                <a:spcPts val="385"/>
              </a:spcBef>
              <a:buClr>
                <a:srgbClr val="99CC00"/>
              </a:buClr>
              <a:buSzPct val="65625"/>
              <a:buFont typeface="Wingdings"/>
              <a:buChar char=""/>
              <a:tabLst>
                <a:tab pos="1156335" algn="l"/>
              </a:tabLst>
            </a:pPr>
            <a:r>
              <a:rPr sz="1600" spc="-5" dirty="0">
                <a:latin typeface="Verdana"/>
                <a:cs typeface="Verdana"/>
              </a:rPr>
              <a:t>i: </a:t>
            </a:r>
            <a:r>
              <a:rPr sz="1500" spc="-10" dirty="0">
                <a:latin typeface="Verdana"/>
                <a:cs typeface="Verdana"/>
              </a:rPr>
              <a:t>Culegerea</a:t>
            </a:r>
            <a:r>
              <a:rPr sz="1500" spc="30" dirty="0">
                <a:latin typeface="Verdana"/>
                <a:cs typeface="Verdana"/>
              </a:rPr>
              <a:t> </a:t>
            </a:r>
            <a:r>
              <a:rPr sz="1500" spc="-10" dirty="0">
                <a:latin typeface="Verdana"/>
                <a:cs typeface="Verdana"/>
              </a:rPr>
              <a:t>datelor</a:t>
            </a:r>
            <a:endParaRPr sz="1500">
              <a:latin typeface="Verdana"/>
              <a:cs typeface="Verdana"/>
            </a:endParaRPr>
          </a:p>
          <a:p>
            <a:pPr marL="1155700" lvl="1" indent="-229235">
              <a:lnSpc>
                <a:spcPct val="100000"/>
              </a:lnSpc>
              <a:spcBef>
                <a:spcPts val="365"/>
              </a:spcBef>
              <a:buClr>
                <a:srgbClr val="99CC00"/>
              </a:buClr>
              <a:buSzPct val="63333"/>
              <a:buFont typeface="Wingdings"/>
              <a:buChar char=""/>
              <a:tabLst>
                <a:tab pos="1156335" algn="l"/>
              </a:tabLst>
            </a:pPr>
            <a:r>
              <a:rPr sz="1500" spc="-15" dirty="0">
                <a:latin typeface="Verdana"/>
                <a:cs typeface="Verdana"/>
              </a:rPr>
              <a:t>ii: </a:t>
            </a:r>
            <a:r>
              <a:rPr sz="1500" spc="-10" dirty="0">
                <a:latin typeface="Verdana"/>
                <a:cs typeface="Verdana"/>
              </a:rPr>
              <a:t>Preprocesarea (pregatirea) datelor </a:t>
            </a:r>
            <a:r>
              <a:rPr sz="1500" spc="-5" dirty="0">
                <a:latin typeface="Verdana"/>
                <a:cs typeface="Verdana"/>
              </a:rPr>
              <a:t>de</a:t>
            </a:r>
            <a:r>
              <a:rPr sz="1500" spc="100" dirty="0">
                <a:latin typeface="Verdana"/>
                <a:cs typeface="Verdana"/>
              </a:rPr>
              <a:t> </a:t>
            </a:r>
            <a:r>
              <a:rPr sz="1500" spc="-10" dirty="0">
                <a:latin typeface="Verdana"/>
                <a:cs typeface="Verdana"/>
              </a:rPr>
              <a:t>analizat.</a:t>
            </a:r>
            <a:endParaRPr sz="1500">
              <a:latin typeface="Verdana"/>
              <a:cs typeface="Verdana"/>
            </a:endParaRPr>
          </a:p>
          <a:p>
            <a:pPr marL="1155700" lvl="1" indent="-229235">
              <a:lnSpc>
                <a:spcPct val="100000"/>
              </a:lnSpc>
              <a:spcBef>
                <a:spcPts val="360"/>
              </a:spcBef>
              <a:buClr>
                <a:srgbClr val="99CC00"/>
              </a:buClr>
              <a:buSzPct val="63333"/>
              <a:buFont typeface="Wingdings"/>
              <a:buChar char=""/>
              <a:tabLst>
                <a:tab pos="1156335" algn="l"/>
              </a:tabLst>
            </a:pPr>
            <a:r>
              <a:rPr sz="1500" spc="-15" dirty="0">
                <a:latin typeface="Verdana"/>
                <a:cs typeface="Verdana"/>
              </a:rPr>
              <a:t>iii: </a:t>
            </a:r>
            <a:r>
              <a:rPr sz="1500" spc="-10" dirty="0">
                <a:latin typeface="Verdana"/>
                <a:cs typeface="Verdana"/>
              </a:rPr>
              <a:t>Analiza datelor </a:t>
            </a:r>
            <a:r>
              <a:rPr sz="1500" dirty="0">
                <a:latin typeface="Verdana"/>
                <a:cs typeface="Verdana"/>
              </a:rPr>
              <a:t>sau </a:t>
            </a:r>
            <a:r>
              <a:rPr sz="1500" spc="-10" dirty="0">
                <a:latin typeface="Verdana"/>
                <a:cs typeface="Verdana"/>
              </a:rPr>
              <a:t>aplicarea </a:t>
            </a:r>
            <a:r>
              <a:rPr sz="1500" spc="-5" dirty="0">
                <a:latin typeface="Verdana"/>
                <a:cs typeface="Verdana"/>
              </a:rPr>
              <a:t>unui </a:t>
            </a:r>
            <a:r>
              <a:rPr sz="1500" spc="-10" dirty="0">
                <a:latin typeface="Verdana"/>
                <a:cs typeface="Verdana"/>
              </a:rPr>
              <a:t>algoritm/metode </a:t>
            </a:r>
            <a:r>
              <a:rPr sz="1500" spc="-5" dirty="0">
                <a:latin typeface="Verdana"/>
                <a:cs typeface="Verdana"/>
              </a:rPr>
              <a:t>de</a:t>
            </a:r>
            <a:r>
              <a:rPr sz="1500" spc="250" dirty="0">
                <a:latin typeface="Verdana"/>
                <a:cs typeface="Verdana"/>
              </a:rPr>
              <a:t> </a:t>
            </a:r>
            <a:r>
              <a:rPr sz="1500" spc="-5" dirty="0">
                <a:latin typeface="Verdana"/>
                <a:cs typeface="Verdana"/>
              </a:rPr>
              <a:t>DM</a:t>
            </a:r>
            <a:endParaRPr sz="1500">
              <a:latin typeface="Verdana"/>
              <a:cs typeface="Verdana"/>
            </a:endParaRPr>
          </a:p>
          <a:p>
            <a:pPr marL="1612900" lvl="2" indent="-229235">
              <a:lnSpc>
                <a:spcPct val="100000"/>
              </a:lnSpc>
              <a:spcBef>
                <a:spcPts val="360"/>
              </a:spcBef>
              <a:buClr>
                <a:srgbClr val="666600"/>
              </a:buClr>
              <a:buFont typeface="Wingdings"/>
              <a:buChar char=""/>
              <a:tabLst>
                <a:tab pos="1612900" algn="l"/>
                <a:tab pos="1613535" algn="l"/>
              </a:tabLst>
            </a:pPr>
            <a:r>
              <a:rPr sz="1500" spc="-5" dirty="0">
                <a:latin typeface="Verdana"/>
                <a:cs typeface="Verdana"/>
              </a:rPr>
              <a:t>Invatare</a:t>
            </a:r>
            <a:r>
              <a:rPr sz="1500" dirty="0">
                <a:latin typeface="Verdana"/>
                <a:cs typeface="Verdana"/>
              </a:rPr>
              <a:t> </a:t>
            </a:r>
            <a:r>
              <a:rPr sz="1500" spc="-5" dirty="0">
                <a:latin typeface="Verdana"/>
                <a:cs typeface="Verdana"/>
              </a:rPr>
              <a:t>supervizata</a:t>
            </a:r>
            <a:endParaRPr sz="1500">
              <a:latin typeface="Verdana"/>
              <a:cs typeface="Verdana"/>
            </a:endParaRPr>
          </a:p>
          <a:p>
            <a:pPr marL="1612900" lvl="2" indent="-229235">
              <a:lnSpc>
                <a:spcPct val="100000"/>
              </a:lnSpc>
              <a:spcBef>
                <a:spcPts val="360"/>
              </a:spcBef>
              <a:buClr>
                <a:srgbClr val="666600"/>
              </a:buClr>
              <a:buFont typeface="Wingdings"/>
              <a:buChar char=""/>
              <a:tabLst>
                <a:tab pos="1612900" algn="l"/>
                <a:tab pos="1613535" algn="l"/>
              </a:tabLst>
            </a:pPr>
            <a:r>
              <a:rPr sz="1500" spc="-5" dirty="0">
                <a:latin typeface="Verdana"/>
                <a:cs typeface="Verdana"/>
              </a:rPr>
              <a:t>Invatare</a:t>
            </a:r>
            <a:r>
              <a:rPr sz="1500" dirty="0">
                <a:latin typeface="Verdana"/>
                <a:cs typeface="Verdana"/>
              </a:rPr>
              <a:t> </a:t>
            </a:r>
            <a:r>
              <a:rPr sz="1500" spc="-5" dirty="0">
                <a:latin typeface="Verdana"/>
                <a:cs typeface="Verdana"/>
              </a:rPr>
              <a:t>nesupervizata</a:t>
            </a:r>
            <a:endParaRPr sz="1500">
              <a:latin typeface="Verdana"/>
              <a:cs typeface="Verdana"/>
            </a:endParaRPr>
          </a:p>
          <a:p>
            <a:pPr marL="1155700" lvl="1" indent="-229235">
              <a:lnSpc>
                <a:spcPct val="100000"/>
              </a:lnSpc>
              <a:spcBef>
                <a:spcPts val="360"/>
              </a:spcBef>
              <a:buClr>
                <a:srgbClr val="99CC00"/>
              </a:buClr>
              <a:buSzPct val="63333"/>
              <a:buFont typeface="Wingdings"/>
              <a:buChar char=""/>
              <a:tabLst>
                <a:tab pos="1156335" algn="l"/>
              </a:tabLst>
            </a:pPr>
            <a:r>
              <a:rPr sz="1500" spc="-10" dirty="0">
                <a:latin typeface="Verdana"/>
                <a:cs typeface="Verdana"/>
              </a:rPr>
              <a:t>iv: Vizualizarea </a:t>
            </a:r>
            <a:r>
              <a:rPr sz="1500" spc="-5" dirty="0">
                <a:latin typeface="Verdana"/>
                <a:cs typeface="Verdana"/>
              </a:rPr>
              <a:t>si </a:t>
            </a:r>
            <a:r>
              <a:rPr sz="1500" spc="-10" dirty="0">
                <a:latin typeface="Verdana"/>
                <a:cs typeface="Verdana"/>
              </a:rPr>
              <a:t>interpretarea rezultatelor</a:t>
            </a:r>
            <a:r>
              <a:rPr sz="1500" spc="165" dirty="0">
                <a:latin typeface="Verdana"/>
                <a:cs typeface="Verdana"/>
              </a:rPr>
              <a:t> </a:t>
            </a:r>
            <a:r>
              <a:rPr sz="1500" spc="-10" dirty="0">
                <a:latin typeface="Verdana"/>
                <a:cs typeface="Verdana"/>
              </a:rPr>
              <a:t>algoritmului</a:t>
            </a:r>
            <a:endParaRPr sz="1500">
              <a:latin typeface="Verdana"/>
              <a:cs typeface="Verdana"/>
            </a:endParaRPr>
          </a:p>
          <a:p>
            <a:pPr marL="1155700" lvl="1" indent="-229235">
              <a:lnSpc>
                <a:spcPct val="100000"/>
              </a:lnSpc>
              <a:spcBef>
                <a:spcPts val="360"/>
              </a:spcBef>
              <a:buClr>
                <a:srgbClr val="99CC00"/>
              </a:buClr>
              <a:buSzPct val="63333"/>
              <a:buFont typeface="Wingdings"/>
              <a:buChar char=""/>
              <a:tabLst>
                <a:tab pos="1156335" algn="l"/>
              </a:tabLst>
            </a:pPr>
            <a:r>
              <a:rPr sz="1500" dirty="0">
                <a:latin typeface="Verdana"/>
                <a:cs typeface="Verdana"/>
              </a:rPr>
              <a:t>v: </a:t>
            </a:r>
            <a:r>
              <a:rPr sz="1500" spc="-10" dirty="0">
                <a:latin typeface="Verdana"/>
                <a:cs typeface="Verdana"/>
              </a:rPr>
              <a:t>Aplicarea rezultatelor </a:t>
            </a:r>
            <a:r>
              <a:rPr sz="1500" spc="-5" dirty="0">
                <a:latin typeface="Verdana"/>
                <a:cs typeface="Verdana"/>
              </a:rPr>
              <a:t>obtinute </a:t>
            </a:r>
            <a:r>
              <a:rPr sz="1500" spc="-10" dirty="0">
                <a:latin typeface="Verdana"/>
                <a:cs typeface="Verdana"/>
              </a:rPr>
              <a:t>la </a:t>
            </a:r>
            <a:r>
              <a:rPr sz="1500" dirty="0">
                <a:latin typeface="Verdana"/>
                <a:cs typeface="Verdana"/>
              </a:rPr>
              <a:t>noi</a:t>
            </a:r>
            <a:r>
              <a:rPr sz="1500" spc="110" dirty="0">
                <a:latin typeface="Verdana"/>
                <a:cs typeface="Verdana"/>
              </a:rPr>
              <a:t> </a:t>
            </a:r>
            <a:r>
              <a:rPr sz="1500" spc="-10" dirty="0">
                <a:latin typeface="Verdana"/>
                <a:cs typeface="Verdana"/>
              </a:rPr>
              <a:t>probleme.</a:t>
            </a:r>
            <a:endParaRPr sz="1500">
              <a:latin typeface="Verdana"/>
              <a:cs typeface="Verdana"/>
            </a:endParaRPr>
          </a:p>
        </p:txBody>
      </p:sp>
      <p:sp>
        <p:nvSpPr>
          <p:cNvPr id="5" name="object 5"/>
          <p:cNvSpPr txBox="1"/>
          <p:nvPr/>
        </p:nvSpPr>
        <p:spPr>
          <a:xfrm>
            <a:off x="3317477" y="3896388"/>
            <a:ext cx="1518920" cy="654050"/>
          </a:xfrm>
          <a:prstGeom prst="rect">
            <a:avLst/>
          </a:prstGeom>
          <a:ln w="13202">
            <a:solidFill>
              <a:srgbClr val="000000"/>
            </a:solidFill>
          </a:ln>
        </p:spPr>
        <p:txBody>
          <a:bodyPr vert="horz" wrap="square" lIns="0" tIns="72390" rIns="0" bIns="0" rtlCol="0">
            <a:spAutoFit/>
          </a:bodyPr>
          <a:lstStyle/>
          <a:p>
            <a:pPr marL="147955" marR="301625">
              <a:lnSpc>
                <a:spcPts val="1989"/>
              </a:lnSpc>
              <a:spcBef>
                <a:spcPts val="570"/>
              </a:spcBef>
            </a:pPr>
            <a:r>
              <a:rPr sz="1700" spc="20" dirty="0">
                <a:latin typeface="Times New Roman"/>
                <a:cs typeface="Times New Roman"/>
              </a:rPr>
              <a:t>Strategii </a:t>
            </a:r>
            <a:r>
              <a:rPr sz="1700" spc="30" dirty="0">
                <a:latin typeface="Times New Roman"/>
                <a:cs typeface="Times New Roman"/>
              </a:rPr>
              <a:t>de  </a:t>
            </a:r>
            <a:r>
              <a:rPr sz="1700" spc="35" dirty="0">
                <a:latin typeface="Times New Roman"/>
                <a:cs typeface="Times New Roman"/>
              </a:rPr>
              <a:t>data</a:t>
            </a:r>
            <a:r>
              <a:rPr sz="1700" spc="-65" dirty="0">
                <a:latin typeface="Times New Roman"/>
                <a:cs typeface="Times New Roman"/>
              </a:rPr>
              <a:t> </a:t>
            </a:r>
            <a:r>
              <a:rPr sz="1700" spc="15" dirty="0">
                <a:latin typeface="Times New Roman"/>
                <a:cs typeface="Times New Roman"/>
              </a:rPr>
              <a:t>mining</a:t>
            </a:r>
            <a:endParaRPr sz="1700" dirty="0">
              <a:latin typeface="Times New Roman"/>
              <a:cs typeface="Times New Roman"/>
            </a:endParaRPr>
          </a:p>
        </p:txBody>
      </p:sp>
      <p:sp>
        <p:nvSpPr>
          <p:cNvPr id="6" name="object 6"/>
          <p:cNvSpPr/>
          <p:nvPr/>
        </p:nvSpPr>
        <p:spPr>
          <a:xfrm>
            <a:off x="1969582" y="4876790"/>
            <a:ext cx="1518920" cy="654050"/>
          </a:xfrm>
          <a:custGeom>
            <a:avLst/>
            <a:gdLst/>
            <a:ahLst/>
            <a:cxnLst/>
            <a:rect l="l" t="t" r="r" b="b"/>
            <a:pathLst>
              <a:path w="1518920" h="654050">
                <a:moveTo>
                  <a:pt x="0" y="653830"/>
                </a:moveTo>
                <a:lnTo>
                  <a:pt x="1518413" y="653830"/>
                </a:lnTo>
                <a:lnTo>
                  <a:pt x="1518413" y="0"/>
                </a:lnTo>
                <a:lnTo>
                  <a:pt x="0" y="0"/>
                </a:lnTo>
                <a:lnTo>
                  <a:pt x="0" y="653830"/>
                </a:lnTo>
                <a:close/>
              </a:path>
            </a:pathLst>
          </a:custGeom>
          <a:ln w="13198">
            <a:solidFill>
              <a:srgbClr val="000000"/>
            </a:solidFill>
          </a:ln>
        </p:spPr>
        <p:txBody>
          <a:bodyPr wrap="square" lIns="0" tIns="0" rIns="0" bIns="0" rtlCol="0"/>
          <a:lstStyle/>
          <a:p>
            <a:endParaRPr/>
          </a:p>
        </p:txBody>
      </p:sp>
      <p:sp>
        <p:nvSpPr>
          <p:cNvPr id="7" name="object 7"/>
          <p:cNvSpPr txBox="1"/>
          <p:nvPr/>
        </p:nvSpPr>
        <p:spPr>
          <a:xfrm>
            <a:off x="2105207" y="4921242"/>
            <a:ext cx="1050290" cy="797654"/>
          </a:xfrm>
          <a:prstGeom prst="rect">
            <a:avLst/>
          </a:prstGeom>
        </p:spPr>
        <p:txBody>
          <a:bodyPr vert="horz" wrap="square" lIns="0" tIns="27940" rIns="0" bIns="0" rtlCol="0">
            <a:spAutoFit/>
          </a:bodyPr>
          <a:lstStyle/>
          <a:p>
            <a:pPr marL="12700" marR="5080">
              <a:lnSpc>
                <a:spcPts val="1989"/>
              </a:lnSpc>
              <a:spcBef>
                <a:spcPts val="220"/>
              </a:spcBef>
            </a:pPr>
            <a:r>
              <a:rPr sz="1700" b="1" spc="25" dirty="0">
                <a:solidFill>
                  <a:srgbClr val="0000FF"/>
                </a:solidFill>
                <a:latin typeface="Times New Roman"/>
                <a:cs typeface="Times New Roman"/>
              </a:rPr>
              <a:t>Invatare  </a:t>
            </a:r>
            <a:r>
              <a:rPr sz="1700" b="1" spc="5" dirty="0">
                <a:solidFill>
                  <a:srgbClr val="0000FF"/>
                </a:solidFill>
                <a:latin typeface="Times New Roman"/>
                <a:cs typeface="Times New Roman"/>
              </a:rPr>
              <a:t>s</a:t>
            </a:r>
            <a:r>
              <a:rPr sz="1700" b="1" spc="30" dirty="0">
                <a:solidFill>
                  <a:srgbClr val="0000FF"/>
                </a:solidFill>
                <a:latin typeface="Times New Roman"/>
                <a:cs typeface="Times New Roman"/>
              </a:rPr>
              <a:t>up</a:t>
            </a:r>
            <a:r>
              <a:rPr sz="1700" b="1" spc="20" dirty="0">
                <a:solidFill>
                  <a:srgbClr val="0000FF"/>
                </a:solidFill>
                <a:latin typeface="Times New Roman"/>
                <a:cs typeface="Times New Roman"/>
              </a:rPr>
              <a:t>e</a:t>
            </a:r>
            <a:r>
              <a:rPr sz="1700" b="1" spc="30" dirty="0">
                <a:solidFill>
                  <a:srgbClr val="0000FF"/>
                </a:solidFill>
                <a:latin typeface="Times New Roman"/>
                <a:cs typeface="Times New Roman"/>
              </a:rPr>
              <a:t>rv</a:t>
            </a:r>
            <a:r>
              <a:rPr sz="1700" b="1" spc="-20" dirty="0">
                <a:solidFill>
                  <a:srgbClr val="0000FF"/>
                </a:solidFill>
                <a:latin typeface="Times New Roman"/>
                <a:cs typeface="Times New Roman"/>
              </a:rPr>
              <a:t>i</a:t>
            </a:r>
            <a:r>
              <a:rPr sz="1700" b="1" spc="55" dirty="0">
                <a:solidFill>
                  <a:srgbClr val="0000FF"/>
                </a:solidFill>
                <a:latin typeface="Times New Roman"/>
                <a:cs typeface="Times New Roman"/>
              </a:rPr>
              <a:t>z</a:t>
            </a:r>
            <a:r>
              <a:rPr sz="1700" b="1" spc="20" dirty="0">
                <a:solidFill>
                  <a:srgbClr val="0000FF"/>
                </a:solidFill>
                <a:latin typeface="Times New Roman"/>
                <a:cs typeface="Times New Roman"/>
              </a:rPr>
              <a:t>a</a:t>
            </a:r>
            <a:r>
              <a:rPr sz="1700" b="1" spc="50" dirty="0">
                <a:solidFill>
                  <a:srgbClr val="0000FF"/>
                </a:solidFill>
                <a:latin typeface="Times New Roman"/>
                <a:cs typeface="Times New Roman"/>
              </a:rPr>
              <a:t>t</a:t>
            </a:r>
            <a:r>
              <a:rPr sz="1700" b="1" spc="30" dirty="0">
                <a:solidFill>
                  <a:srgbClr val="0000FF"/>
                </a:solidFill>
                <a:latin typeface="Times New Roman"/>
                <a:cs typeface="Times New Roman"/>
              </a:rPr>
              <a:t>a</a:t>
            </a:r>
            <a:endParaRPr sz="1700" b="1" dirty="0">
              <a:solidFill>
                <a:srgbClr val="0000FF"/>
              </a:solidFill>
              <a:latin typeface="Times New Roman"/>
              <a:cs typeface="Times New Roman"/>
            </a:endParaRPr>
          </a:p>
        </p:txBody>
      </p:sp>
      <p:sp>
        <p:nvSpPr>
          <p:cNvPr id="8" name="object 8"/>
          <p:cNvSpPr/>
          <p:nvPr/>
        </p:nvSpPr>
        <p:spPr>
          <a:xfrm>
            <a:off x="5002276" y="4876790"/>
            <a:ext cx="1685289" cy="654050"/>
          </a:xfrm>
          <a:custGeom>
            <a:avLst/>
            <a:gdLst/>
            <a:ahLst/>
            <a:cxnLst/>
            <a:rect l="l" t="t" r="r" b="b"/>
            <a:pathLst>
              <a:path w="1685290" h="654050">
                <a:moveTo>
                  <a:pt x="0" y="653830"/>
                </a:moveTo>
                <a:lnTo>
                  <a:pt x="1684817" y="653830"/>
                </a:lnTo>
                <a:lnTo>
                  <a:pt x="1684817" y="0"/>
                </a:lnTo>
                <a:lnTo>
                  <a:pt x="0" y="0"/>
                </a:lnTo>
                <a:lnTo>
                  <a:pt x="0" y="653830"/>
                </a:lnTo>
                <a:close/>
              </a:path>
            </a:pathLst>
          </a:custGeom>
          <a:ln w="13187">
            <a:solidFill>
              <a:srgbClr val="000000"/>
            </a:solidFill>
          </a:ln>
        </p:spPr>
        <p:txBody>
          <a:bodyPr wrap="square" lIns="0" tIns="0" rIns="0" bIns="0" rtlCol="0"/>
          <a:lstStyle/>
          <a:p>
            <a:endParaRPr/>
          </a:p>
        </p:txBody>
      </p:sp>
      <p:sp>
        <p:nvSpPr>
          <p:cNvPr id="9" name="object 9"/>
          <p:cNvSpPr txBox="1"/>
          <p:nvPr/>
        </p:nvSpPr>
        <p:spPr>
          <a:xfrm>
            <a:off x="5138032" y="4921242"/>
            <a:ext cx="1491368" cy="539750"/>
          </a:xfrm>
          <a:prstGeom prst="rect">
            <a:avLst/>
          </a:prstGeom>
        </p:spPr>
        <p:txBody>
          <a:bodyPr vert="horz" wrap="square" lIns="0" tIns="27940" rIns="0" bIns="0" rtlCol="0">
            <a:spAutoFit/>
          </a:bodyPr>
          <a:lstStyle/>
          <a:p>
            <a:pPr marL="12700" marR="5080">
              <a:lnSpc>
                <a:spcPts val="1989"/>
              </a:lnSpc>
              <a:spcBef>
                <a:spcPts val="220"/>
              </a:spcBef>
            </a:pPr>
            <a:r>
              <a:rPr sz="1700" b="1" spc="25" dirty="0">
                <a:solidFill>
                  <a:srgbClr val="00B050"/>
                </a:solidFill>
                <a:latin typeface="Times New Roman"/>
                <a:cs typeface="Times New Roman"/>
              </a:rPr>
              <a:t>Invatare  </a:t>
            </a:r>
            <a:r>
              <a:rPr sz="1700" b="1" spc="-5" dirty="0">
                <a:solidFill>
                  <a:srgbClr val="00B050"/>
                </a:solidFill>
                <a:latin typeface="Times New Roman"/>
                <a:cs typeface="Times New Roman"/>
              </a:rPr>
              <a:t>n</a:t>
            </a:r>
            <a:r>
              <a:rPr sz="1700" b="1" spc="55" dirty="0">
                <a:solidFill>
                  <a:srgbClr val="00B050"/>
                </a:solidFill>
                <a:latin typeface="Times New Roman"/>
                <a:cs typeface="Times New Roman"/>
              </a:rPr>
              <a:t>e</a:t>
            </a:r>
            <a:r>
              <a:rPr sz="1700" b="1" spc="5" dirty="0">
                <a:solidFill>
                  <a:srgbClr val="00B050"/>
                </a:solidFill>
                <a:latin typeface="Times New Roman"/>
                <a:cs typeface="Times New Roman"/>
              </a:rPr>
              <a:t>s</a:t>
            </a:r>
            <a:r>
              <a:rPr sz="1700" b="1" spc="30" dirty="0">
                <a:solidFill>
                  <a:srgbClr val="00B050"/>
                </a:solidFill>
                <a:latin typeface="Times New Roman"/>
                <a:cs typeface="Times New Roman"/>
              </a:rPr>
              <a:t>up</a:t>
            </a:r>
            <a:r>
              <a:rPr sz="1700" b="1" spc="20" dirty="0">
                <a:solidFill>
                  <a:srgbClr val="00B050"/>
                </a:solidFill>
                <a:latin typeface="Times New Roman"/>
                <a:cs typeface="Times New Roman"/>
              </a:rPr>
              <a:t>e</a:t>
            </a:r>
            <a:r>
              <a:rPr sz="1700" b="1" spc="30" dirty="0">
                <a:solidFill>
                  <a:srgbClr val="00B050"/>
                </a:solidFill>
                <a:latin typeface="Times New Roman"/>
                <a:cs typeface="Times New Roman"/>
              </a:rPr>
              <a:t>rv</a:t>
            </a:r>
            <a:r>
              <a:rPr sz="1700" b="1" spc="-20" dirty="0">
                <a:solidFill>
                  <a:srgbClr val="00B050"/>
                </a:solidFill>
                <a:latin typeface="Times New Roman"/>
                <a:cs typeface="Times New Roman"/>
              </a:rPr>
              <a:t>i</a:t>
            </a:r>
            <a:r>
              <a:rPr sz="1700" b="1" spc="55" dirty="0">
                <a:solidFill>
                  <a:srgbClr val="00B050"/>
                </a:solidFill>
                <a:latin typeface="Times New Roman"/>
                <a:cs typeface="Times New Roman"/>
              </a:rPr>
              <a:t>z</a:t>
            </a:r>
            <a:r>
              <a:rPr sz="1700" b="1" spc="20" dirty="0">
                <a:solidFill>
                  <a:srgbClr val="00B050"/>
                </a:solidFill>
                <a:latin typeface="Times New Roman"/>
                <a:cs typeface="Times New Roman"/>
              </a:rPr>
              <a:t>a</a:t>
            </a:r>
            <a:r>
              <a:rPr sz="1700" b="1" spc="50" dirty="0">
                <a:solidFill>
                  <a:srgbClr val="00B050"/>
                </a:solidFill>
                <a:latin typeface="Times New Roman"/>
                <a:cs typeface="Times New Roman"/>
              </a:rPr>
              <a:t>t</a:t>
            </a:r>
            <a:r>
              <a:rPr sz="1700" b="1" spc="30" dirty="0">
                <a:solidFill>
                  <a:srgbClr val="00B050"/>
                </a:solidFill>
                <a:latin typeface="Times New Roman"/>
                <a:cs typeface="Times New Roman"/>
              </a:rPr>
              <a:t>a</a:t>
            </a:r>
            <a:endParaRPr sz="1700" b="1" dirty="0">
              <a:solidFill>
                <a:srgbClr val="00B050"/>
              </a:solidFill>
              <a:latin typeface="Times New Roman"/>
              <a:cs typeface="Times New Roman"/>
            </a:endParaRPr>
          </a:p>
        </p:txBody>
      </p:sp>
      <p:grpSp>
        <p:nvGrpSpPr>
          <p:cNvPr id="10" name="object 10"/>
          <p:cNvGrpSpPr/>
          <p:nvPr/>
        </p:nvGrpSpPr>
        <p:grpSpPr>
          <a:xfrm>
            <a:off x="614973" y="4543833"/>
            <a:ext cx="3226435" cy="1812925"/>
            <a:chOff x="614973" y="4543833"/>
            <a:chExt cx="3226435" cy="1812925"/>
          </a:xfrm>
        </p:grpSpPr>
        <p:sp>
          <p:nvSpPr>
            <p:cNvPr id="11" name="object 11"/>
            <p:cNvSpPr/>
            <p:nvPr/>
          </p:nvSpPr>
          <p:spPr>
            <a:xfrm>
              <a:off x="2648120" y="4546056"/>
              <a:ext cx="1191260" cy="361950"/>
            </a:xfrm>
            <a:custGeom>
              <a:avLst/>
              <a:gdLst/>
              <a:ahLst/>
              <a:cxnLst/>
              <a:rect l="l" t="t" r="r" b="b"/>
              <a:pathLst>
                <a:path w="1191260" h="361950">
                  <a:moveTo>
                    <a:pt x="94420" y="257167"/>
                  </a:moveTo>
                  <a:lnTo>
                    <a:pt x="0" y="335348"/>
                  </a:lnTo>
                  <a:lnTo>
                    <a:pt x="125644" y="361590"/>
                  </a:lnTo>
                  <a:lnTo>
                    <a:pt x="114010" y="322680"/>
                  </a:lnTo>
                  <a:lnTo>
                    <a:pt x="85445" y="322680"/>
                  </a:lnTo>
                  <a:lnTo>
                    <a:pt x="85445" y="318156"/>
                  </a:lnTo>
                  <a:lnTo>
                    <a:pt x="80958" y="313812"/>
                  </a:lnTo>
                  <a:lnTo>
                    <a:pt x="85445" y="309469"/>
                  </a:lnTo>
                  <a:lnTo>
                    <a:pt x="85445" y="305125"/>
                  </a:lnTo>
                  <a:lnTo>
                    <a:pt x="89933" y="305125"/>
                  </a:lnTo>
                  <a:lnTo>
                    <a:pt x="107303" y="300251"/>
                  </a:lnTo>
                  <a:lnTo>
                    <a:pt x="94420" y="257167"/>
                  </a:lnTo>
                  <a:close/>
                </a:path>
                <a:path w="1191260" h="361950">
                  <a:moveTo>
                    <a:pt x="107303" y="300251"/>
                  </a:moveTo>
                  <a:lnTo>
                    <a:pt x="89933" y="305125"/>
                  </a:lnTo>
                  <a:lnTo>
                    <a:pt x="85445" y="305125"/>
                  </a:lnTo>
                  <a:lnTo>
                    <a:pt x="85445" y="309469"/>
                  </a:lnTo>
                  <a:lnTo>
                    <a:pt x="80958" y="313812"/>
                  </a:lnTo>
                  <a:lnTo>
                    <a:pt x="85445" y="318156"/>
                  </a:lnTo>
                  <a:lnTo>
                    <a:pt x="85445" y="322680"/>
                  </a:lnTo>
                  <a:lnTo>
                    <a:pt x="94420" y="322680"/>
                  </a:lnTo>
                  <a:lnTo>
                    <a:pt x="112492" y="317604"/>
                  </a:lnTo>
                  <a:lnTo>
                    <a:pt x="107303" y="300251"/>
                  </a:lnTo>
                  <a:close/>
                </a:path>
                <a:path w="1191260" h="361950">
                  <a:moveTo>
                    <a:pt x="112492" y="317604"/>
                  </a:moveTo>
                  <a:lnTo>
                    <a:pt x="94420" y="322680"/>
                  </a:lnTo>
                  <a:lnTo>
                    <a:pt x="114010" y="322680"/>
                  </a:lnTo>
                  <a:lnTo>
                    <a:pt x="112492" y="317604"/>
                  </a:lnTo>
                  <a:close/>
                </a:path>
                <a:path w="1191260" h="361950">
                  <a:moveTo>
                    <a:pt x="1182032" y="0"/>
                  </a:moveTo>
                  <a:lnTo>
                    <a:pt x="1177358" y="0"/>
                  </a:lnTo>
                  <a:lnTo>
                    <a:pt x="107303" y="300251"/>
                  </a:lnTo>
                  <a:lnTo>
                    <a:pt x="112492" y="317604"/>
                  </a:lnTo>
                  <a:lnTo>
                    <a:pt x="1182032" y="17192"/>
                  </a:lnTo>
                  <a:lnTo>
                    <a:pt x="1185959" y="17192"/>
                  </a:lnTo>
                  <a:lnTo>
                    <a:pt x="1190633" y="13211"/>
                  </a:lnTo>
                  <a:lnTo>
                    <a:pt x="1190633" y="8867"/>
                  </a:lnTo>
                  <a:lnTo>
                    <a:pt x="1185959" y="4524"/>
                  </a:lnTo>
                  <a:lnTo>
                    <a:pt x="1182032" y="0"/>
                  </a:lnTo>
                  <a:close/>
                </a:path>
              </a:pathLst>
            </a:custGeom>
            <a:solidFill>
              <a:srgbClr val="000000"/>
            </a:solidFill>
          </p:spPr>
          <p:txBody>
            <a:bodyPr wrap="square" lIns="0" tIns="0" rIns="0" bIns="0" rtlCol="0"/>
            <a:lstStyle/>
            <a:p>
              <a:endParaRPr/>
            </a:p>
          </p:txBody>
        </p:sp>
        <p:sp>
          <p:nvSpPr>
            <p:cNvPr id="12" name="object 12"/>
            <p:cNvSpPr/>
            <p:nvPr/>
          </p:nvSpPr>
          <p:spPr>
            <a:xfrm>
              <a:off x="2648120" y="4546056"/>
              <a:ext cx="1191260" cy="361950"/>
            </a:xfrm>
            <a:custGeom>
              <a:avLst/>
              <a:gdLst/>
              <a:ahLst/>
              <a:cxnLst/>
              <a:rect l="l" t="t" r="r" b="b"/>
              <a:pathLst>
                <a:path w="1191260" h="361950">
                  <a:moveTo>
                    <a:pt x="1182032" y="17192"/>
                  </a:moveTo>
                  <a:lnTo>
                    <a:pt x="94420" y="322680"/>
                  </a:lnTo>
                  <a:lnTo>
                    <a:pt x="89933" y="322680"/>
                  </a:lnTo>
                  <a:lnTo>
                    <a:pt x="85445" y="322680"/>
                  </a:lnTo>
                  <a:lnTo>
                    <a:pt x="85445" y="318156"/>
                  </a:lnTo>
                  <a:lnTo>
                    <a:pt x="80958" y="313812"/>
                  </a:lnTo>
                  <a:lnTo>
                    <a:pt x="85445" y="309469"/>
                  </a:lnTo>
                  <a:lnTo>
                    <a:pt x="85445" y="305125"/>
                  </a:lnTo>
                  <a:lnTo>
                    <a:pt x="89933" y="305125"/>
                  </a:lnTo>
                  <a:lnTo>
                    <a:pt x="1177358" y="0"/>
                  </a:lnTo>
                  <a:lnTo>
                    <a:pt x="1182032" y="0"/>
                  </a:lnTo>
                  <a:lnTo>
                    <a:pt x="1185959" y="4524"/>
                  </a:lnTo>
                  <a:lnTo>
                    <a:pt x="1190633" y="8867"/>
                  </a:lnTo>
                  <a:lnTo>
                    <a:pt x="1190633" y="13211"/>
                  </a:lnTo>
                  <a:lnTo>
                    <a:pt x="1185959" y="17192"/>
                  </a:lnTo>
                  <a:lnTo>
                    <a:pt x="1182032" y="17192"/>
                  </a:lnTo>
                  <a:close/>
                </a:path>
                <a:path w="1191260" h="361950">
                  <a:moveTo>
                    <a:pt x="125644" y="361590"/>
                  </a:moveTo>
                  <a:lnTo>
                    <a:pt x="0" y="335348"/>
                  </a:lnTo>
                  <a:lnTo>
                    <a:pt x="94420" y="257167"/>
                  </a:lnTo>
                  <a:lnTo>
                    <a:pt x="125644" y="361590"/>
                  </a:lnTo>
                  <a:close/>
                </a:path>
              </a:pathLst>
            </a:custGeom>
            <a:ln w="4449">
              <a:solidFill>
                <a:srgbClr val="000000"/>
              </a:solidFill>
            </a:ln>
          </p:spPr>
          <p:txBody>
            <a:bodyPr wrap="square" lIns="0" tIns="0" rIns="0" bIns="0" rtlCol="0"/>
            <a:lstStyle/>
            <a:p>
              <a:endParaRPr/>
            </a:p>
          </p:txBody>
        </p:sp>
        <p:sp>
          <p:nvSpPr>
            <p:cNvPr id="13" name="object 13"/>
            <p:cNvSpPr/>
            <p:nvPr/>
          </p:nvSpPr>
          <p:spPr>
            <a:xfrm>
              <a:off x="621641" y="5857536"/>
              <a:ext cx="1348105" cy="492759"/>
            </a:xfrm>
            <a:custGeom>
              <a:avLst/>
              <a:gdLst/>
              <a:ahLst/>
              <a:cxnLst/>
              <a:rect l="l" t="t" r="r" b="b"/>
              <a:pathLst>
                <a:path w="1348105" h="492760">
                  <a:moveTo>
                    <a:pt x="0" y="492345"/>
                  </a:moveTo>
                  <a:lnTo>
                    <a:pt x="1347951" y="492345"/>
                  </a:lnTo>
                  <a:lnTo>
                    <a:pt x="1347951" y="0"/>
                  </a:lnTo>
                  <a:lnTo>
                    <a:pt x="0" y="0"/>
                  </a:lnTo>
                  <a:lnTo>
                    <a:pt x="0" y="492345"/>
                  </a:lnTo>
                  <a:close/>
                </a:path>
              </a:pathLst>
            </a:custGeom>
            <a:ln w="13181">
              <a:solidFill>
                <a:srgbClr val="000000"/>
              </a:solidFill>
            </a:ln>
          </p:spPr>
          <p:txBody>
            <a:bodyPr wrap="square" lIns="0" tIns="0" rIns="0" bIns="0" rtlCol="0"/>
            <a:lstStyle/>
            <a:p>
              <a:endParaRPr/>
            </a:p>
          </p:txBody>
        </p:sp>
      </p:grpSp>
      <p:grpSp>
        <p:nvGrpSpPr>
          <p:cNvPr id="14" name="object 14"/>
          <p:cNvGrpSpPr/>
          <p:nvPr/>
        </p:nvGrpSpPr>
        <p:grpSpPr>
          <a:xfrm>
            <a:off x="4322096" y="4543833"/>
            <a:ext cx="2205355" cy="1812925"/>
            <a:chOff x="4322096" y="4543833"/>
            <a:chExt cx="2205355" cy="1812925"/>
          </a:xfrm>
        </p:grpSpPr>
        <p:sp>
          <p:nvSpPr>
            <p:cNvPr id="15" name="object 15"/>
            <p:cNvSpPr/>
            <p:nvPr/>
          </p:nvSpPr>
          <p:spPr>
            <a:xfrm>
              <a:off x="4324318" y="4546056"/>
              <a:ext cx="1527810" cy="366395"/>
            </a:xfrm>
            <a:custGeom>
              <a:avLst/>
              <a:gdLst/>
              <a:ahLst/>
              <a:cxnLst/>
              <a:rect l="l" t="t" r="r" b="b"/>
              <a:pathLst>
                <a:path w="1527810" h="366395">
                  <a:moveTo>
                    <a:pt x="1415345" y="323248"/>
                  </a:moveTo>
                  <a:lnTo>
                    <a:pt x="1406211" y="366114"/>
                  </a:lnTo>
                  <a:lnTo>
                    <a:pt x="1527556" y="335348"/>
                  </a:lnTo>
                  <a:lnTo>
                    <a:pt x="1516356" y="327023"/>
                  </a:lnTo>
                  <a:lnTo>
                    <a:pt x="1432948" y="327023"/>
                  </a:lnTo>
                  <a:lnTo>
                    <a:pt x="1415345" y="323248"/>
                  </a:lnTo>
                  <a:close/>
                </a:path>
                <a:path w="1527810" h="366395">
                  <a:moveTo>
                    <a:pt x="1419128" y="305491"/>
                  </a:moveTo>
                  <a:lnTo>
                    <a:pt x="1415345" y="323248"/>
                  </a:lnTo>
                  <a:lnTo>
                    <a:pt x="1432948" y="327023"/>
                  </a:lnTo>
                  <a:lnTo>
                    <a:pt x="1441923" y="327023"/>
                  </a:lnTo>
                  <a:lnTo>
                    <a:pt x="1441923" y="322680"/>
                  </a:lnTo>
                  <a:lnTo>
                    <a:pt x="1446597" y="318156"/>
                  </a:lnTo>
                  <a:lnTo>
                    <a:pt x="1441923" y="313812"/>
                  </a:lnTo>
                  <a:lnTo>
                    <a:pt x="1441923" y="309469"/>
                  </a:lnTo>
                  <a:lnTo>
                    <a:pt x="1437435" y="309469"/>
                  </a:lnTo>
                  <a:lnTo>
                    <a:pt x="1419128" y="305491"/>
                  </a:lnTo>
                  <a:close/>
                </a:path>
                <a:path w="1527810" h="366395">
                  <a:moveTo>
                    <a:pt x="1428461" y="261691"/>
                  </a:moveTo>
                  <a:lnTo>
                    <a:pt x="1419128" y="305491"/>
                  </a:lnTo>
                  <a:lnTo>
                    <a:pt x="1437435" y="309469"/>
                  </a:lnTo>
                  <a:lnTo>
                    <a:pt x="1441923" y="309469"/>
                  </a:lnTo>
                  <a:lnTo>
                    <a:pt x="1441923" y="313812"/>
                  </a:lnTo>
                  <a:lnTo>
                    <a:pt x="1446597" y="318156"/>
                  </a:lnTo>
                  <a:lnTo>
                    <a:pt x="1441923" y="322680"/>
                  </a:lnTo>
                  <a:lnTo>
                    <a:pt x="1441923" y="327023"/>
                  </a:lnTo>
                  <a:lnTo>
                    <a:pt x="1516356" y="327023"/>
                  </a:lnTo>
                  <a:lnTo>
                    <a:pt x="1428461" y="261691"/>
                  </a:lnTo>
                  <a:close/>
                </a:path>
                <a:path w="1527810" h="366395">
                  <a:moveTo>
                    <a:pt x="13087" y="0"/>
                  </a:moveTo>
                  <a:lnTo>
                    <a:pt x="8600" y="0"/>
                  </a:lnTo>
                  <a:lnTo>
                    <a:pt x="4113" y="4524"/>
                  </a:lnTo>
                  <a:lnTo>
                    <a:pt x="0" y="8867"/>
                  </a:lnTo>
                  <a:lnTo>
                    <a:pt x="0" y="13211"/>
                  </a:lnTo>
                  <a:lnTo>
                    <a:pt x="8600" y="21536"/>
                  </a:lnTo>
                  <a:lnTo>
                    <a:pt x="1415345" y="323248"/>
                  </a:lnTo>
                  <a:lnTo>
                    <a:pt x="1419128" y="305491"/>
                  </a:lnTo>
                  <a:lnTo>
                    <a:pt x="13087" y="0"/>
                  </a:lnTo>
                  <a:close/>
                </a:path>
              </a:pathLst>
            </a:custGeom>
            <a:solidFill>
              <a:srgbClr val="000000"/>
            </a:solidFill>
          </p:spPr>
          <p:txBody>
            <a:bodyPr wrap="square" lIns="0" tIns="0" rIns="0" bIns="0" rtlCol="0"/>
            <a:lstStyle/>
            <a:p>
              <a:endParaRPr/>
            </a:p>
          </p:txBody>
        </p:sp>
        <p:sp>
          <p:nvSpPr>
            <p:cNvPr id="16" name="object 16"/>
            <p:cNvSpPr/>
            <p:nvPr/>
          </p:nvSpPr>
          <p:spPr>
            <a:xfrm>
              <a:off x="4324318" y="4546056"/>
              <a:ext cx="1527810" cy="366395"/>
            </a:xfrm>
            <a:custGeom>
              <a:avLst/>
              <a:gdLst/>
              <a:ahLst/>
              <a:cxnLst/>
              <a:rect l="l" t="t" r="r" b="b"/>
              <a:pathLst>
                <a:path w="1527810" h="366395">
                  <a:moveTo>
                    <a:pt x="13087" y="0"/>
                  </a:moveTo>
                  <a:lnTo>
                    <a:pt x="1437435" y="309469"/>
                  </a:lnTo>
                  <a:lnTo>
                    <a:pt x="1441923" y="309469"/>
                  </a:lnTo>
                  <a:lnTo>
                    <a:pt x="1441923" y="313812"/>
                  </a:lnTo>
                  <a:lnTo>
                    <a:pt x="1446597" y="318156"/>
                  </a:lnTo>
                  <a:lnTo>
                    <a:pt x="1441923" y="322680"/>
                  </a:lnTo>
                  <a:lnTo>
                    <a:pt x="1441923" y="327023"/>
                  </a:lnTo>
                  <a:lnTo>
                    <a:pt x="1437435" y="327023"/>
                  </a:lnTo>
                  <a:lnTo>
                    <a:pt x="1432948" y="327023"/>
                  </a:lnTo>
                  <a:lnTo>
                    <a:pt x="8600" y="21536"/>
                  </a:lnTo>
                  <a:lnTo>
                    <a:pt x="4113" y="17192"/>
                  </a:lnTo>
                  <a:lnTo>
                    <a:pt x="0" y="13211"/>
                  </a:lnTo>
                  <a:lnTo>
                    <a:pt x="0" y="8867"/>
                  </a:lnTo>
                  <a:lnTo>
                    <a:pt x="4113" y="4524"/>
                  </a:lnTo>
                  <a:lnTo>
                    <a:pt x="8600" y="0"/>
                  </a:lnTo>
                  <a:lnTo>
                    <a:pt x="13087" y="0"/>
                  </a:lnTo>
                  <a:close/>
                </a:path>
                <a:path w="1527810" h="366395">
                  <a:moveTo>
                    <a:pt x="1428461" y="261691"/>
                  </a:moveTo>
                  <a:lnTo>
                    <a:pt x="1527555" y="335348"/>
                  </a:lnTo>
                  <a:lnTo>
                    <a:pt x="1406211" y="366114"/>
                  </a:lnTo>
                  <a:lnTo>
                    <a:pt x="1428461" y="261691"/>
                  </a:lnTo>
                  <a:close/>
                </a:path>
              </a:pathLst>
            </a:custGeom>
            <a:ln w="4449">
              <a:solidFill>
                <a:srgbClr val="000000"/>
              </a:solidFill>
            </a:ln>
          </p:spPr>
          <p:txBody>
            <a:bodyPr wrap="square" lIns="0" tIns="0" rIns="0" bIns="0" rtlCol="0"/>
            <a:lstStyle/>
            <a:p>
              <a:endParaRPr/>
            </a:p>
          </p:txBody>
        </p:sp>
        <p:sp>
          <p:nvSpPr>
            <p:cNvPr id="17" name="object 17"/>
            <p:cNvSpPr/>
            <p:nvPr/>
          </p:nvSpPr>
          <p:spPr>
            <a:xfrm>
              <a:off x="5002276" y="5857536"/>
              <a:ext cx="1518920" cy="492759"/>
            </a:xfrm>
            <a:custGeom>
              <a:avLst/>
              <a:gdLst/>
              <a:ahLst/>
              <a:cxnLst/>
              <a:rect l="l" t="t" r="r" b="b"/>
              <a:pathLst>
                <a:path w="1518920" h="492760">
                  <a:moveTo>
                    <a:pt x="0" y="492345"/>
                  </a:moveTo>
                  <a:lnTo>
                    <a:pt x="1518413" y="492345"/>
                  </a:lnTo>
                  <a:lnTo>
                    <a:pt x="1518413" y="0"/>
                  </a:lnTo>
                  <a:lnTo>
                    <a:pt x="0" y="0"/>
                  </a:lnTo>
                  <a:lnTo>
                    <a:pt x="0" y="492345"/>
                  </a:lnTo>
                  <a:close/>
                </a:path>
              </a:pathLst>
            </a:custGeom>
            <a:ln w="13171">
              <a:solidFill>
                <a:srgbClr val="000000"/>
              </a:solidFill>
            </a:ln>
          </p:spPr>
          <p:txBody>
            <a:bodyPr wrap="square" lIns="0" tIns="0" rIns="0" bIns="0" rtlCol="0"/>
            <a:lstStyle/>
            <a:p>
              <a:endParaRPr/>
            </a:p>
          </p:txBody>
        </p:sp>
      </p:grpSp>
      <p:sp>
        <p:nvSpPr>
          <p:cNvPr id="18" name="object 18"/>
          <p:cNvSpPr txBox="1"/>
          <p:nvPr/>
        </p:nvSpPr>
        <p:spPr>
          <a:xfrm>
            <a:off x="757255" y="5906386"/>
            <a:ext cx="996315" cy="287020"/>
          </a:xfrm>
          <a:prstGeom prst="rect">
            <a:avLst/>
          </a:prstGeom>
        </p:spPr>
        <p:txBody>
          <a:bodyPr vert="horz" wrap="square" lIns="0" tIns="13970" rIns="0" bIns="0" rtlCol="0">
            <a:spAutoFit/>
          </a:bodyPr>
          <a:lstStyle/>
          <a:p>
            <a:pPr marL="12700">
              <a:lnSpc>
                <a:spcPct val="100000"/>
              </a:lnSpc>
              <a:spcBef>
                <a:spcPts val="110"/>
              </a:spcBef>
            </a:pPr>
            <a:r>
              <a:rPr sz="1700" spc="20" dirty="0">
                <a:latin typeface="Times New Roman"/>
                <a:cs typeface="Times New Roman"/>
              </a:rPr>
              <a:t>Clasificare</a:t>
            </a:r>
            <a:endParaRPr sz="1700">
              <a:latin typeface="Times New Roman"/>
              <a:cs typeface="Times New Roman"/>
            </a:endParaRPr>
          </a:p>
        </p:txBody>
      </p:sp>
      <p:sp>
        <p:nvSpPr>
          <p:cNvPr id="19" name="object 19"/>
          <p:cNvSpPr/>
          <p:nvPr/>
        </p:nvSpPr>
        <p:spPr>
          <a:xfrm>
            <a:off x="2140063" y="5857536"/>
            <a:ext cx="1177925" cy="492759"/>
          </a:xfrm>
          <a:custGeom>
            <a:avLst/>
            <a:gdLst/>
            <a:ahLst/>
            <a:cxnLst/>
            <a:rect l="l" t="t" r="r" b="b"/>
            <a:pathLst>
              <a:path w="1177925" h="492760">
                <a:moveTo>
                  <a:pt x="0" y="492345"/>
                </a:moveTo>
                <a:lnTo>
                  <a:pt x="1177470" y="492345"/>
                </a:lnTo>
                <a:lnTo>
                  <a:pt x="1177470" y="0"/>
                </a:lnTo>
                <a:lnTo>
                  <a:pt x="0" y="0"/>
                </a:lnTo>
                <a:lnTo>
                  <a:pt x="0" y="492345"/>
                </a:lnTo>
                <a:close/>
              </a:path>
            </a:pathLst>
          </a:custGeom>
          <a:ln w="13195">
            <a:solidFill>
              <a:srgbClr val="000000"/>
            </a:solidFill>
          </a:ln>
        </p:spPr>
        <p:txBody>
          <a:bodyPr wrap="square" lIns="0" tIns="0" rIns="0" bIns="0" rtlCol="0"/>
          <a:lstStyle/>
          <a:p>
            <a:endParaRPr/>
          </a:p>
        </p:txBody>
      </p:sp>
      <p:sp>
        <p:nvSpPr>
          <p:cNvPr id="20" name="object 20"/>
          <p:cNvSpPr txBox="1"/>
          <p:nvPr/>
        </p:nvSpPr>
        <p:spPr>
          <a:xfrm>
            <a:off x="2271162" y="5906386"/>
            <a:ext cx="821690" cy="287020"/>
          </a:xfrm>
          <a:prstGeom prst="rect">
            <a:avLst/>
          </a:prstGeom>
        </p:spPr>
        <p:txBody>
          <a:bodyPr vert="horz" wrap="square" lIns="0" tIns="13970" rIns="0" bIns="0" rtlCol="0">
            <a:spAutoFit/>
          </a:bodyPr>
          <a:lstStyle/>
          <a:p>
            <a:pPr marL="12700">
              <a:lnSpc>
                <a:spcPct val="100000"/>
              </a:lnSpc>
              <a:spcBef>
                <a:spcPts val="110"/>
              </a:spcBef>
            </a:pPr>
            <a:r>
              <a:rPr sz="1700" spc="50" dirty="0">
                <a:latin typeface="Times New Roman"/>
                <a:cs typeface="Times New Roman"/>
              </a:rPr>
              <a:t>E</a:t>
            </a:r>
            <a:r>
              <a:rPr sz="1700" spc="5" dirty="0">
                <a:latin typeface="Times New Roman"/>
                <a:cs typeface="Times New Roman"/>
              </a:rPr>
              <a:t>s</a:t>
            </a:r>
            <a:r>
              <a:rPr sz="1700" spc="50" dirty="0">
                <a:latin typeface="Times New Roman"/>
                <a:cs typeface="Times New Roman"/>
              </a:rPr>
              <a:t>t</a:t>
            </a:r>
            <a:r>
              <a:rPr sz="1700" spc="-20" dirty="0">
                <a:latin typeface="Times New Roman"/>
                <a:cs typeface="Times New Roman"/>
              </a:rPr>
              <a:t>i</a:t>
            </a:r>
            <a:r>
              <a:rPr sz="1700" spc="20" dirty="0">
                <a:latin typeface="Times New Roman"/>
                <a:cs typeface="Times New Roman"/>
              </a:rPr>
              <a:t>ma</a:t>
            </a:r>
            <a:r>
              <a:rPr sz="1700" spc="30" dirty="0">
                <a:latin typeface="Times New Roman"/>
                <a:cs typeface="Times New Roman"/>
              </a:rPr>
              <a:t>re</a:t>
            </a:r>
            <a:endParaRPr sz="1700">
              <a:latin typeface="Times New Roman"/>
              <a:cs typeface="Times New Roman"/>
            </a:endParaRPr>
          </a:p>
        </p:txBody>
      </p:sp>
      <p:sp>
        <p:nvSpPr>
          <p:cNvPr id="21" name="object 21"/>
          <p:cNvSpPr/>
          <p:nvPr/>
        </p:nvSpPr>
        <p:spPr>
          <a:xfrm>
            <a:off x="3487995" y="5857536"/>
            <a:ext cx="1348105" cy="492759"/>
          </a:xfrm>
          <a:custGeom>
            <a:avLst/>
            <a:gdLst/>
            <a:ahLst/>
            <a:cxnLst/>
            <a:rect l="l" t="t" r="r" b="b"/>
            <a:pathLst>
              <a:path w="1348104" h="492760">
                <a:moveTo>
                  <a:pt x="0" y="492345"/>
                </a:moveTo>
                <a:lnTo>
                  <a:pt x="1347951" y="492345"/>
                </a:lnTo>
                <a:lnTo>
                  <a:pt x="1347951" y="0"/>
                </a:lnTo>
                <a:lnTo>
                  <a:pt x="0" y="0"/>
                </a:lnTo>
                <a:lnTo>
                  <a:pt x="0" y="492345"/>
                </a:lnTo>
                <a:close/>
              </a:path>
            </a:pathLst>
          </a:custGeom>
          <a:ln w="13181">
            <a:solidFill>
              <a:srgbClr val="000000"/>
            </a:solidFill>
          </a:ln>
        </p:spPr>
        <p:txBody>
          <a:bodyPr wrap="square" lIns="0" tIns="0" rIns="0" bIns="0" rtlCol="0"/>
          <a:lstStyle/>
          <a:p>
            <a:endParaRPr/>
          </a:p>
        </p:txBody>
      </p:sp>
      <p:sp>
        <p:nvSpPr>
          <p:cNvPr id="22" name="object 22"/>
          <p:cNvSpPr txBox="1"/>
          <p:nvPr/>
        </p:nvSpPr>
        <p:spPr>
          <a:xfrm>
            <a:off x="3619076" y="5906386"/>
            <a:ext cx="982980" cy="287020"/>
          </a:xfrm>
          <a:prstGeom prst="rect">
            <a:avLst/>
          </a:prstGeom>
        </p:spPr>
        <p:txBody>
          <a:bodyPr vert="horz" wrap="square" lIns="0" tIns="13970" rIns="0" bIns="0" rtlCol="0">
            <a:spAutoFit/>
          </a:bodyPr>
          <a:lstStyle/>
          <a:p>
            <a:pPr marL="12700">
              <a:lnSpc>
                <a:spcPct val="100000"/>
              </a:lnSpc>
              <a:spcBef>
                <a:spcPts val="110"/>
              </a:spcBef>
            </a:pPr>
            <a:r>
              <a:rPr sz="1700" spc="20" dirty="0">
                <a:latin typeface="Times New Roman"/>
                <a:cs typeface="Times New Roman"/>
              </a:rPr>
              <a:t>Previziune</a:t>
            </a:r>
            <a:endParaRPr sz="1700">
              <a:latin typeface="Times New Roman"/>
              <a:cs typeface="Times New Roman"/>
            </a:endParaRPr>
          </a:p>
        </p:txBody>
      </p:sp>
      <p:grpSp>
        <p:nvGrpSpPr>
          <p:cNvPr id="23" name="object 23"/>
          <p:cNvGrpSpPr/>
          <p:nvPr/>
        </p:nvGrpSpPr>
        <p:grpSpPr>
          <a:xfrm>
            <a:off x="1297911" y="5524180"/>
            <a:ext cx="2700655" cy="371475"/>
            <a:chOff x="1297911" y="5524180"/>
            <a:chExt cx="2700655" cy="371475"/>
          </a:xfrm>
        </p:grpSpPr>
        <p:sp>
          <p:nvSpPr>
            <p:cNvPr id="24" name="object 24"/>
            <p:cNvSpPr/>
            <p:nvPr/>
          </p:nvSpPr>
          <p:spPr>
            <a:xfrm>
              <a:off x="1300131" y="5526440"/>
              <a:ext cx="1356995" cy="367030"/>
            </a:xfrm>
            <a:custGeom>
              <a:avLst/>
              <a:gdLst/>
              <a:ahLst/>
              <a:cxnLst/>
              <a:rect l="l" t="t" r="r" b="b"/>
              <a:pathLst>
                <a:path w="1356995" h="367029">
                  <a:moveTo>
                    <a:pt x="99038" y="257149"/>
                  </a:moveTo>
                  <a:lnTo>
                    <a:pt x="0" y="335692"/>
                  </a:lnTo>
                  <a:lnTo>
                    <a:pt x="126168" y="366422"/>
                  </a:lnTo>
                  <a:lnTo>
                    <a:pt x="115272" y="322535"/>
                  </a:lnTo>
                  <a:lnTo>
                    <a:pt x="85464" y="322535"/>
                  </a:lnTo>
                  <a:lnTo>
                    <a:pt x="85464" y="318138"/>
                  </a:lnTo>
                  <a:lnTo>
                    <a:pt x="80939" y="313758"/>
                  </a:lnTo>
                  <a:lnTo>
                    <a:pt x="85464" y="309360"/>
                  </a:lnTo>
                  <a:lnTo>
                    <a:pt x="89989" y="305415"/>
                  </a:lnTo>
                  <a:lnTo>
                    <a:pt x="109826" y="300599"/>
                  </a:lnTo>
                  <a:lnTo>
                    <a:pt x="99038" y="257149"/>
                  </a:lnTo>
                  <a:close/>
                </a:path>
                <a:path w="1356995" h="367029">
                  <a:moveTo>
                    <a:pt x="109826" y="300599"/>
                  </a:moveTo>
                  <a:lnTo>
                    <a:pt x="89989" y="305415"/>
                  </a:lnTo>
                  <a:lnTo>
                    <a:pt x="85464" y="309360"/>
                  </a:lnTo>
                  <a:lnTo>
                    <a:pt x="80939" y="313758"/>
                  </a:lnTo>
                  <a:lnTo>
                    <a:pt x="85464" y="318138"/>
                  </a:lnTo>
                  <a:lnTo>
                    <a:pt x="85464" y="322535"/>
                  </a:lnTo>
                  <a:lnTo>
                    <a:pt x="94514" y="322535"/>
                  </a:lnTo>
                  <a:lnTo>
                    <a:pt x="114093" y="317788"/>
                  </a:lnTo>
                  <a:lnTo>
                    <a:pt x="109826" y="300599"/>
                  </a:lnTo>
                  <a:close/>
                </a:path>
                <a:path w="1356995" h="367029">
                  <a:moveTo>
                    <a:pt x="114093" y="317788"/>
                  </a:moveTo>
                  <a:lnTo>
                    <a:pt x="94514" y="322535"/>
                  </a:lnTo>
                  <a:lnTo>
                    <a:pt x="115272" y="322535"/>
                  </a:lnTo>
                  <a:lnTo>
                    <a:pt x="114093" y="317788"/>
                  </a:lnTo>
                  <a:close/>
                </a:path>
                <a:path w="1356995" h="367029">
                  <a:moveTo>
                    <a:pt x="1352476" y="0"/>
                  </a:moveTo>
                  <a:lnTo>
                    <a:pt x="1347988" y="0"/>
                  </a:lnTo>
                  <a:lnTo>
                    <a:pt x="109826" y="300599"/>
                  </a:lnTo>
                  <a:lnTo>
                    <a:pt x="114093" y="317788"/>
                  </a:lnTo>
                  <a:lnTo>
                    <a:pt x="1352476" y="17554"/>
                  </a:lnTo>
                  <a:lnTo>
                    <a:pt x="1356963" y="17554"/>
                  </a:lnTo>
                  <a:lnTo>
                    <a:pt x="1356963" y="4397"/>
                  </a:lnTo>
                  <a:lnTo>
                    <a:pt x="1352476" y="4397"/>
                  </a:lnTo>
                  <a:lnTo>
                    <a:pt x="1352476" y="0"/>
                  </a:lnTo>
                  <a:close/>
                </a:path>
              </a:pathLst>
            </a:custGeom>
            <a:solidFill>
              <a:srgbClr val="000000"/>
            </a:solidFill>
          </p:spPr>
          <p:txBody>
            <a:bodyPr wrap="square" lIns="0" tIns="0" rIns="0" bIns="0" rtlCol="0"/>
            <a:lstStyle/>
            <a:p>
              <a:endParaRPr/>
            </a:p>
          </p:txBody>
        </p:sp>
        <p:sp>
          <p:nvSpPr>
            <p:cNvPr id="25" name="object 25"/>
            <p:cNvSpPr/>
            <p:nvPr/>
          </p:nvSpPr>
          <p:spPr>
            <a:xfrm>
              <a:off x="1300131" y="5526440"/>
              <a:ext cx="1356995" cy="367030"/>
            </a:xfrm>
            <a:custGeom>
              <a:avLst/>
              <a:gdLst/>
              <a:ahLst/>
              <a:cxnLst/>
              <a:rect l="l" t="t" r="r" b="b"/>
              <a:pathLst>
                <a:path w="1356995" h="367029">
                  <a:moveTo>
                    <a:pt x="1352476" y="17554"/>
                  </a:moveTo>
                  <a:lnTo>
                    <a:pt x="94514" y="322535"/>
                  </a:lnTo>
                  <a:lnTo>
                    <a:pt x="89989" y="322535"/>
                  </a:lnTo>
                  <a:lnTo>
                    <a:pt x="85464" y="322535"/>
                  </a:lnTo>
                  <a:lnTo>
                    <a:pt x="85464" y="318138"/>
                  </a:lnTo>
                  <a:lnTo>
                    <a:pt x="80939" y="313758"/>
                  </a:lnTo>
                  <a:lnTo>
                    <a:pt x="85464" y="309360"/>
                  </a:lnTo>
                  <a:lnTo>
                    <a:pt x="89989" y="305415"/>
                  </a:lnTo>
                  <a:lnTo>
                    <a:pt x="1347988" y="0"/>
                  </a:lnTo>
                  <a:lnTo>
                    <a:pt x="1352476" y="0"/>
                  </a:lnTo>
                  <a:lnTo>
                    <a:pt x="1352476" y="4397"/>
                  </a:lnTo>
                  <a:lnTo>
                    <a:pt x="1356963" y="4397"/>
                  </a:lnTo>
                  <a:lnTo>
                    <a:pt x="1356963" y="8777"/>
                  </a:lnTo>
                  <a:lnTo>
                    <a:pt x="1356963" y="13175"/>
                  </a:lnTo>
                  <a:lnTo>
                    <a:pt x="1356963" y="17554"/>
                  </a:lnTo>
                  <a:lnTo>
                    <a:pt x="1352476" y="17554"/>
                  </a:lnTo>
                  <a:close/>
                </a:path>
                <a:path w="1356995" h="367029">
                  <a:moveTo>
                    <a:pt x="126168" y="366422"/>
                  </a:moveTo>
                  <a:lnTo>
                    <a:pt x="0" y="335692"/>
                  </a:lnTo>
                  <a:lnTo>
                    <a:pt x="99038" y="257149"/>
                  </a:lnTo>
                  <a:lnTo>
                    <a:pt x="126168" y="366422"/>
                  </a:lnTo>
                  <a:close/>
                </a:path>
              </a:pathLst>
            </a:custGeom>
            <a:ln w="4449">
              <a:solidFill>
                <a:srgbClr val="000000"/>
              </a:solidFill>
            </a:ln>
          </p:spPr>
          <p:txBody>
            <a:bodyPr wrap="square" lIns="0" tIns="0" rIns="0" bIns="0" rtlCol="0"/>
            <a:lstStyle/>
            <a:p>
              <a:endParaRPr/>
            </a:p>
          </p:txBody>
        </p:sp>
        <p:sp>
          <p:nvSpPr>
            <p:cNvPr id="26" name="object 26"/>
            <p:cNvSpPr/>
            <p:nvPr/>
          </p:nvSpPr>
          <p:spPr>
            <a:xfrm>
              <a:off x="2594272" y="5526440"/>
              <a:ext cx="112395" cy="335915"/>
            </a:xfrm>
            <a:custGeom>
              <a:avLst/>
              <a:gdLst/>
              <a:ahLst/>
              <a:cxnLst/>
              <a:rect l="l" t="t" r="r" b="b"/>
              <a:pathLst>
                <a:path w="112394" h="335914">
                  <a:moveTo>
                    <a:pt x="44686" y="226871"/>
                  </a:moveTo>
                  <a:lnTo>
                    <a:pt x="0" y="226871"/>
                  </a:lnTo>
                  <a:lnTo>
                    <a:pt x="53847" y="335692"/>
                  </a:lnTo>
                  <a:lnTo>
                    <a:pt x="95952" y="257149"/>
                  </a:lnTo>
                  <a:lnTo>
                    <a:pt x="49360" y="257149"/>
                  </a:lnTo>
                  <a:lnTo>
                    <a:pt x="49360" y="252769"/>
                  </a:lnTo>
                  <a:lnTo>
                    <a:pt x="44686" y="248371"/>
                  </a:lnTo>
                  <a:lnTo>
                    <a:pt x="44686" y="226871"/>
                  </a:lnTo>
                  <a:close/>
                </a:path>
                <a:path w="112394" h="335914">
                  <a:moveTo>
                    <a:pt x="53847" y="0"/>
                  </a:moveTo>
                  <a:lnTo>
                    <a:pt x="49360" y="4397"/>
                  </a:lnTo>
                  <a:lnTo>
                    <a:pt x="44686" y="8777"/>
                  </a:lnTo>
                  <a:lnTo>
                    <a:pt x="44686" y="248371"/>
                  </a:lnTo>
                  <a:lnTo>
                    <a:pt x="49360" y="252769"/>
                  </a:lnTo>
                  <a:lnTo>
                    <a:pt x="49360" y="257149"/>
                  </a:lnTo>
                  <a:lnTo>
                    <a:pt x="58335" y="257149"/>
                  </a:lnTo>
                  <a:lnTo>
                    <a:pt x="62822" y="252769"/>
                  </a:lnTo>
                  <a:lnTo>
                    <a:pt x="62822" y="4397"/>
                  </a:lnTo>
                  <a:lnTo>
                    <a:pt x="58335" y="4397"/>
                  </a:lnTo>
                  <a:lnTo>
                    <a:pt x="53847" y="0"/>
                  </a:lnTo>
                  <a:close/>
                </a:path>
                <a:path w="112394" h="335914">
                  <a:moveTo>
                    <a:pt x="112182" y="226871"/>
                  </a:moveTo>
                  <a:lnTo>
                    <a:pt x="62822" y="226871"/>
                  </a:lnTo>
                  <a:lnTo>
                    <a:pt x="62822" y="252769"/>
                  </a:lnTo>
                  <a:lnTo>
                    <a:pt x="58335" y="257149"/>
                  </a:lnTo>
                  <a:lnTo>
                    <a:pt x="95952" y="257149"/>
                  </a:lnTo>
                  <a:lnTo>
                    <a:pt x="112182" y="226871"/>
                  </a:lnTo>
                  <a:close/>
                </a:path>
              </a:pathLst>
            </a:custGeom>
            <a:solidFill>
              <a:srgbClr val="000000"/>
            </a:solidFill>
          </p:spPr>
          <p:txBody>
            <a:bodyPr wrap="square" lIns="0" tIns="0" rIns="0" bIns="0" rtlCol="0"/>
            <a:lstStyle/>
            <a:p>
              <a:endParaRPr/>
            </a:p>
          </p:txBody>
        </p:sp>
        <p:sp>
          <p:nvSpPr>
            <p:cNvPr id="27" name="object 27"/>
            <p:cNvSpPr/>
            <p:nvPr/>
          </p:nvSpPr>
          <p:spPr>
            <a:xfrm>
              <a:off x="2594272" y="5526440"/>
              <a:ext cx="112395" cy="335915"/>
            </a:xfrm>
            <a:custGeom>
              <a:avLst/>
              <a:gdLst/>
              <a:ahLst/>
              <a:cxnLst/>
              <a:rect l="l" t="t" r="r" b="b"/>
              <a:pathLst>
                <a:path w="112394" h="335914">
                  <a:moveTo>
                    <a:pt x="62822" y="8777"/>
                  </a:moveTo>
                  <a:lnTo>
                    <a:pt x="62822" y="248371"/>
                  </a:lnTo>
                  <a:lnTo>
                    <a:pt x="62822" y="252769"/>
                  </a:lnTo>
                  <a:lnTo>
                    <a:pt x="58335" y="257149"/>
                  </a:lnTo>
                  <a:lnTo>
                    <a:pt x="53847" y="257149"/>
                  </a:lnTo>
                  <a:lnTo>
                    <a:pt x="49360" y="257149"/>
                  </a:lnTo>
                  <a:lnTo>
                    <a:pt x="49360" y="252769"/>
                  </a:lnTo>
                  <a:lnTo>
                    <a:pt x="44686" y="248371"/>
                  </a:lnTo>
                  <a:lnTo>
                    <a:pt x="44686" y="8777"/>
                  </a:lnTo>
                  <a:lnTo>
                    <a:pt x="49360" y="4397"/>
                  </a:lnTo>
                  <a:lnTo>
                    <a:pt x="53847" y="0"/>
                  </a:lnTo>
                  <a:lnTo>
                    <a:pt x="58335" y="4397"/>
                  </a:lnTo>
                  <a:lnTo>
                    <a:pt x="62822" y="4397"/>
                  </a:lnTo>
                  <a:lnTo>
                    <a:pt x="62822" y="8777"/>
                  </a:lnTo>
                  <a:close/>
                </a:path>
                <a:path w="112394" h="335914">
                  <a:moveTo>
                    <a:pt x="112182" y="226871"/>
                  </a:moveTo>
                  <a:lnTo>
                    <a:pt x="53847" y="335692"/>
                  </a:lnTo>
                  <a:lnTo>
                    <a:pt x="0" y="226871"/>
                  </a:lnTo>
                  <a:lnTo>
                    <a:pt x="112182" y="226871"/>
                  </a:lnTo>
                  <a:close/>
                </a:path>
              </a:pathLst>
            </a:custGeom>
            <a:ln w="4449">
              <a:solidFill>
                <a:srgbClr val="000000"/>
              </a:solidFill>
            </a:ln>
          </p:spPr>
          <p:txBody>
            <a:bodyPr wrap="square" lIns="0" tIns="0" rIns="0" bIns="0" rtlCol="0"/>
            <a:lstStyle/>
            <a:p>
              <a:endParaRPr/>
            </a:p>
          </p:txBody>
        </p:sp>
        <p:sp>
          <p:nvSpPr>
            <p:cNvPr id="28" name="object 28"/>
            <p:cNvSpPr/>
            <p:nvPr/>
          </p:nvSpPr>
          <p:spPr>
            <a:xfrm>
              <a:off x="2638958" y="5526440"/>
              <a:ext cx="1357630" cy="367030"/>
            </a:xfrm>
            <a:custGeom>
              <a:avLst/>
              <a:gdLst/>
              <a:ahLst/>
              <a:cxnLst/>
              <a:rect l="l" t="t" r="r" b="b"/>
              <a:pathLst>
                <a:path w="1357629" h="367029">
                  <a:moveTo>
                    <a:pt x="1247922" y="317885"/>
                  </a:moveTo>
                  <a:lnTo>
                    <a:pt x="1235880" y="366422"/>
                  </a:lnTo>
                  <a:lnTo>
                    <a:pt x="1357038" y="335692"/>
                  </a:lnTo>
                  <a:lnTo>
                    <a:pt x="1341284" y="322535"/>
                  </a:lnTo>
                  <a:lnTo>
                    <a:pt x="1267104" y="322535"/>
                  </a:lnTo>
                  <a:lnTo>
                    <a:pt x="1247922" y="317885"/>
                  </a:lnTo>
                  <a:close/>
                </a:path>
                <a:path w="1357629" h="367029">
                  <a:moveTo>
                    <a:pt x="1252185" y="300703"/>
                  </a:moveTo>
                  <a:lnTo>
                    <a:pt x="1247922" y="317885"/>
                  </a:lnTo>
                  <a:lnTo>
                    <a:pt x="1267104" y="322535"/>
                  </a:lnTo>
                  <a:lnTo>
                    <a:pt x="1276079" y="322535"/>
                  </a:lnTo>
                  <a:lnTo>
                    <a:pt x="1276079" y="309360"/>
                  </a:lnTo>
                  <a:lnTo>
                    <a:pt x="1271592" y="309360"/>
                  </a:lnTo>
                  <a:lnTo>
                    <a:pt x="1271592" y="305415"/>
                  </a:lnTo>
                  <a:lnTo>
                    <a:pt x="1252185" y="300703"/>
                  </a:lnTo>
                  <a:close/>
                </a:path>
                <a:path w="1357629" h="367029">
                  <a:moveTo>
                    <a:pt x="1262991" y="257149"/>
                  </a:moveTo>
                  <a:lnTo>
                    <a:pt x="1252185" y="300703"/>
                  </a:lnTo>
                  <a:lnTo>
                    <a:pt x="1271592" y="305415"/>
                  </a:lnTo>
                  <a:lnTo>
                    <a:pt x="1271592" y="309360"/>
                  </a:lnTo>
                  <a:lnTo>
                    <a:pt x="1276079" y="309360"/>
                  </a:lnTo>
                  <a:lnTo>
                    <a:pt x="1276079" y="322535"/>
                  </a:lnTo>
                  <a:lnTo>
                    <a:pt x="1341284" y="322535"/>
                  </a:lnTo>
                  <a:lnTo>
                    <a:pt x="1262991" y="257149"/>
                  </a:lnTo>
                  <a:close/>
                </a:path>
                <a:path w="1357629" h="367029">
                  <a:moveTo>
                    <a:pt x="13648" y="0"/>
                  </a:moveTo>
                  <a:lnTo>
                    <a:pt x="9161" y="0"/>
                  </a:lnTo>
                  <a:lnTo>
                    <a:pt x="4674" y="4397"/>
                  </a:lnTo>
                  <a:lnTo>
                    <a:pt x="0" y="8777"/>
                  </a:lnTo>
                  <a:lnTo>
                    <a:pt x="0" y="13175"/>
                  </a:lnTo>
                  <a:lnTo>
                    <a:pt x="4674" y="17554"/>
                  </a:lnTo>
                  <a:lnTo>
                    <a:pt x="9161" y="17554"/>
                  </a:lnTo>
                  <a:lnTo>
                    <a:pt x="1247922" y="317885"/>
                  </a:lnTo>
                  <a:lnTo>
                    <a:pt x="1252185" y="300703"/>
                  </a:lnTo>
                  <a:lnTo>
                    <a:pt x="13648" y="0"/>
                  </a:lnTo>
                  <a:close/>
                </a:path>
              </a:pathLst>
            </a:custGeom>
            <a:solidFill>
              <a:srgbClr val="000000"/>
            </a:solidFill>
          </p:spPr>
          <p:txBody>
            <a:bodyPr wrap="square" lIns="0" tIns="0" rIns="0" bIns="0" rtlCol="0"/>
            <a:lstStyle/>
            <a:p>
              <a:endParaRPr/>
            </a:p>
          </p:txBody>
        </p:sp>
        <p:sp>
          <p:nvSpPr>
            <p:cNvPr id="29" name="object 29"/>
            <p:cNvSpPr/>
            <p:nvPr/>
          </p:nvSpPr>
          <p:spPr>
            <a:xfrm>
              <a:off x="2638958" y="5526440"/>
              <a:ext cx="1357630" cy="367030"/>
            </a:xfrm>
            <a:custGeom>
              <a:avLst/>
              <a:gdLst/>
              <a:ahLst/>
              <a:cxnLst/>
              <a:rect l="l" t="t" r="r" b="b"/>
              <a:pathLst>
                <a:path w="1357629" h="367029">
                  <a:moveTo>
                    <a:pt x="13648" y="0"/>
                  </a:moveTo>
                  <a:lnTo>
                    <a:pt x="1271592" y="305415"/>
                  </a:lnTo>
                  <a:lnTo>
                    <a:pt x="1271592" y="309360"/>
                  </a:lnTo>
                  <a:lnTo>
                    <a:pt x="1276079" y="309360"/>
                  </a:lnTo>
                  <a:lnTo>
                    <a:pt x="1276079" y="313758"/>
                  </a:lnTo>
                  <a:lnTo>
                    <a:pt x="1276079" y="318138"/>
                  </a:lnTo>
                  <a:lnTo>
                    <a:pt x="1276079" y="322535"/>
                  </a:lnTo>
                  <a:lnTo>
                    <a:pt x="1271592" y="322535"/>
                  </a:lnTo>
                  <a:lnTo>
                    <a:pt x="1267104" y="322535"/>
                  </a:lnTo>
                  <a:lnTo>
                    <a:pt x="9161" y="17554"/>
                  </a:lnTo>
                  <a:lnTo>
                    <a:pt x="4674" y="17554"/>
                  </a:lnTo>
                  <a:lnTo>
                    <a:pt x="0" y="13175"/>
                  </a:lnTo>
                  <a:lnTo>
                    <a:pt x="0" y="8777"/>
                  </a:lnTo>
                  <a:lnTo>
                    <a:pt x="4674" y="4397"/>
                  </a:lnTo>
                  <a:lnTo>
                    <a:pt x="9161" y="0"/>
                  </a:lnTo>
                  <a:lnTo>
                    <a:pt x="13648" y="0"/>
                  </a:lnTo>
                  <a:close/>
                </a:path>
                <a:path w="1357629" h="367029">
                  <a:moveTo>
                    <a:pt x="1262991" y="257149"/>
                  </a:moveTo>
                  <a:lnTo>
                    <a:pt x="1357038" y="335692"/>
                  </a:lnTo>
                  <a:lnTo>
                    <a:pt x="1235880" y="366422"/>
                  </a:lnTo>
                  <a:lnTo>
                    <a:pt x="1262991" y="257149"/>
                  </a:lnTo>
                  <a:close/>
                </a:path>
              </a:pathLst>
            </a:custGeom>
            <a:ln w="4449">
              <a:solidFill>
                <a:srgbClr val="000000"/>
              </a:solidFill>
            </a:ln>
          </p:spPr>
          <p:txBody>
            <a:bodyPr wrap="square" lIns="0" tIns="0" rIns="0" bIns="0" rtlCol="0"/>
            <a:lstStyle/>
            <a:p>
              <a:endParaRPr/>
            </a:p>
          </p:txBody>
        </p:sp>
      </p:grpSp>
      <p:sp>
        <p:nvSpPr>
          <p:cNvPr id="30" name="object 30"/>
          <p:cNvSpPr txBox="1"/>
          <p:nvPr/>
        </p:nvSpPr>
        <p:spPr>
          <a:xfrm>
            <a:off x="5138032" y="5906386"/>
            <a:ext cx="1108075" cy="287020"/>
          </a:xfrm>
          <a:prstGeom prst="rect">
            <a:avLst/>
          </a:prstGeom>
        </p:spPr>
        <p:txBody>
          <a:bodyPr vert="horz" wrap="square" lIns="0" tIns="13970" rIns="0" bIns="0" rtlCol="0">
            <a:spAutoFit/>
          </a:bodyPr>
          <a:lstStyle/>
          <a:p>
            <a:pPr marL="12700">
              <a:lnSpc>
                <a:spcPct val="100000"/>
              </a:lnSpc>
              <a:spcBef>
                <a:spcPts val="110"/>
              </a:spcBef>
            </a:pPr>
            <a:r>
              <a:rPr sz="1700" spc="20" dirty="0">
                <a:latin typeface="Times New Roman"/>
                <a:cs typeface="Times New Roman"/>
              </a:rPr>
              <a:t>Clusterizare</a:t>
            </a:r>
            <a:endParaRPr sz="1700">
              <a:latin typeface="Times New Roman"/>
              <a:cs typeface="Times New Roman"/>
            </a:endParaRPr>
          </a:p>
        </p:txBody>
      </p:sp>
      <p:sp>
        <p:nvSpPr>
          <p:cNvPr id="31" name="object 31"/>
          <p:cNvSpPr/>
          <p:nvPr/>
        </p:nvSpPr>
        <p:spPr>
          <a:xfrm>
            <a:off x="6858154" y="5857529"/>
            <a:ext cx="1514475" cy="981075"/>
          </a:xfrm>
          <a:custGeom>
            <a:avLst/>
            <a:gdLst/>
            <a:ahLst/>
            <a:cxnLst/>
            <a:rect l="l" t="t" r="r" b="b"/>
            <a:pathLst>
              <a:path w="1514475" h="981075">
                <a:moveTo>
                  <a:pt x="0" y="980746"/>
                </a:moveTo>
                <a:lnTo>
                  <a:pt x="1513907" y="980746"/>
                </a:lnTo>
                <a:lnTo>
                  <a:pt x="1513907" y="0"/>
                </a:lnTo>
                <a:lnTo>
                  <a:pt x="0" y="0"/>
                </a:lnTo>
                <a:lnTo>
                  <a:pt x="0" y="980746"/>
                </a:lnTo>
                <a:close/>
              </a:path>
            </a:pathLst>
          </a:custGeom>
          <a:ln w="13258">
            <a:solidFill>
              <a:srgbClr val="000000"/>
            </a:solidFill>
          </a:ln>
        </p:spPr>
        <p:txBody>
          <a:bodyPr wrap="square" lIns="0" tIns="0" rIns="0" bIns="0" rtlCol="0"/>
          <a:lstStyle/>
          <a:p>
            <a:endParaRPr/>
          </a:p>
        </p:txBody>
      </p:sp>
      <p:sp>
        <p:nvSpPr>
          <p:cNvPr id="32" name="object 32"/>
          <p:cNvSpPr txBox="1"/>
          <p:nvPr/>
        </p:nvSpPr>
        <p:spPr>
          <a:xfrm>
            <a:off x="6989235" y="5901988"/>
            <a:ext cx="1116330" cy="792480"/>
          </a:xfrm>
          <a:prstGeom prst="rect">
            <a:avLst/>
          </a:prstGeom>
        </p:spPr>
        <p:txBody>
          <a:bodyPr vert="horz" wrap="square" lIns="0" tIns="20320" rIns="0" bIns="0" rtlCol="0">
            <a:spAutoFit/>
          </a:bodyPr>
          <a:lstStyle/>
          <a:p>
            <a:pPr marL="12700" marR="5080">
              <a:lnSpc>
                <a:spcPct val="97600"/>
              </a:lnSpc>
              <a:spcBef>
                <a:spcPts val="160"/>
              </a:spcBef>
            </a:pPr>
            <a:r>
              <a:rPr sz="1700" spc="20" dirty="0">
                <a:latin typeface="Times New Roman"/>
                <a:cs typeface="Times New Roman"/>
              </a:rPr>
              <a:t>Analiza  </a:t>
            </a:r>
            <a:r>
              <a:rPr sz="1700" spc="25" dirty="0">
                <a:latin typeface="Times New Roman"/>
                <a:cs typeface="Times New Roman"/>
              </a:rPr>
              <a:t>cosului </a:t>
            </a:r>
            <a:r>
              <a:rPr sz="1700" spc="30" dirty="0">
                <a:latin typeface="Times New Roman"/>
                <a:cs typeface="Times New Roman"/>
              </a:rPr>
              <a:t>de  </a:t>
            </a:r>
            <a:r>
              <a:rPr sz="1700" spc="20" dirty="0">
                <a:latin typeface="Times New Roman"/>
                <a:cs typeface="Times New Roman"/>
              </a:rPr>
              <a:t>c</a:t>
            </a:r>
            <a:r>
              <a:rPr sz="1700" spc="60" dirty="0">
                <a:latin typeface="Times New Roman"/>
                <a:cs typeface="Times New Roman"/>
              </a:rPr>
              <a:t>u</a:t>
            </a:r>
            <a:r>
              <a:rPr sz="1700" spc="-20" dirty="0">
                <a:latin typeface="Times New Roman"/>
                <a:cs typeface="Times New Roman"/>
              </a:rPr>
              <a:t>m</a:t>
            </a:r>
            <a:r>
              <a:rPr sz="1700" spc="30" dirty="0">
                <a:latin typeface="Times New Roman"/>
                <a:cs typeface="Times New Roman"/>
              </a:rPr>
              <a:t>p</a:t>
            </a:r>
            <a:r>
              <a:rPr sz="1700" spc="20" dirty="0">
                <a:latin typeface="Times New Roman"/>
                <a:cs typeface="Times New Roman"/>
              </a:rPr>
              <a:t>a</a:t>
            </a:r>
            <a:r>
              <a:rPr sz="1700" spc="30" dirty="0">
                <a:latin typeface="Times New Roman"/>
                <a:cs typeface="Times New Roman"/>
              </a:rPr>
              <a:t>r</a:t>
            </a:r>
            <a:r>
              <a:rPr sz="1700" spc="20" dirty="0">
                <a:latin typeface="Times New Roman"/>
                <a:cs typeface="Times New Roman"/>
              </a:rPr>
              <a:t>a</a:t>
            </a:r>
            <a:r>
              <a:rPr sz="1700" spc="50" dirty="0">
                <a:latin typeface="Times New Roman"/>
                <a:cs typeface="Times New Roman"/>
              </a:rPr>
              <a:t>t</a:t>
            </a:r>
            <a:r>
              <a:rPr sz="1700" spc="30" dirty="0">
                <a:latin typeface="Times New Roman"/>
                <a:cs typeface="Times New Roman"/>
              </a:rPr>
              <a:t>u</a:t>
            </a:r>
            <a:r>
              <a:rPr sz="1700" spc="60" dirty="0">
                <a:latin typeface="Times New Roman"/>
                <a:cs typeface="Times New Roman"/>
              </a:rPr>
              <a:t>r</a:t>
            </a:r>
            <a:r>
              <a:rPr sz="1700" spc="15" dirty="0">
                <a:latin typeface="Times New Roman"/>
                <a:cs typeface="Times New Roman"/>
              </a:rPr>
              <a:t>i</a:t>
            </a:r>
            <a:endParaRPr sz="1700">
              <a:latin typeface="Times New Roman"/>
              <a:cs typeface="Times New Roman"/>
            </a:endParaRPr>
          </a:p>
        </p:txBody>
      </p:sp>
      <p:grpSp>
        <p:nvGrpSpPr>
          <p:cNvPr id="33" name="object 33"/>
          <p:cNvGrpSpPr/>
          <p:nvPr/>
        </p:nvGrpSpPr>
        <p:grpSpPr>
          <a:xfrm>
            <a:off x="5512727" y="5524215"/>
            <a:ext cx="1856105" cy="371475"/>
            <a:chOff x="5512727" y="5524215"/>
            <a:chExt cx="1856105" cy="371475"/>
          </a:xfrm>
        </p:grpSpPr>
        <p:sp>
          <p:nvSpPr>
            <p:cNvPr id="34" name="object 34"/>
            <p:cNvSpPr/>
            <p:nvPr/>
          </p:nvSpPr>
          <p:spPr>
            <a:xfrm>
              <a:off x="5514952" y="5526440"/>
              <a:ext cx="346075" cy="335915"/>
            </a:xfrm>
            <a:custGeom>
              <a:avLst/>
              <a:gdLst/>
              <a:ahLst/>
              <a:cxnLst/>
              <a:rect l="l" t="t" r="r" b="b"/>
              <a:pathLst>
                <a:path w="346075" h="335914">
                  <a:moveTo>
                    <a:pt x="40198" y="222474"/>
                  </a:moveTo>
                  <a:lnTo>
                    <a:pt x="0" y="335692"/>
                  </a:lnTo>
                  <a:lnTo>
                    <a:pt x="116670" y="301035"/>
                  </a:lnTo>
                  <a:lnTo>
                    <a:pt x="99582" y="283481"/>
                  </a:lnTo>
                  <a:lnTo>
                    <a:pt x="62822" y="283481"/>
                  </a:lnTo>
                  <a:lnTo>
                    <a:pt x="53847" y="274703"/>
                  </a:lnTo>
                  <a:lnTo>
                    <a:pt x="58335" y="270306"/>
                  </a:lnTo>
                  <a:lnTo>
                    <a:pt x="58335" y="265926"/>
                  </a:lnTo>
                  <a:lnTo>
                    <a:pt x="70757" y="253868"/>
                  </a:lnTo>
                  <a:lnTo>
                    <a:pt x="40198" y="222474"/>
                  </a:lnTo>
                  <a:close/>
                </a:path>
                <a:path w="346075" h="335914">
                  <a:moveTo>
                    <a:pt x="70757" y="253868"/>
                  </a:moveTo>
                  <a:lnTo>
                    <a:pt x="58335" y="265926"/>
                  </a:lnTo>
                  <a:lnTo>
                    <a:pt x="58335" y="270306"/>
                  </a:lnTo>
                  <a:lnTo>
                    <a:pt x="53847" y="274703"/>
                  </a:lnTo>
                  <a:lnTo>
                    <a:pt x="62822" y="283481"/>
                  </a:lnTo>
                  <a:lnTo>
                    <a:pt x="67309" y="283481"/>
                  </a:lnTo>
                  <a:lnTo>
                    <a:pt x="71797" y="279083"/>
                  </a:lnTo>
                  <a:lnTo>
                    <a:pt x="83886" y="267356"/>
                  </a:lnTo>
                  <a:lnTo>
                    <a:pt x="70757" y="253868"/>
                  </a:lnTo>
                  <a:close/>
                </a:path>
                <a:path w="346075" h="335914">
                  <a:moveTo>
                    <a:pt x="83886" y="267356"/>
                  </a:moveTo>
                  <a:lnTo>
                    <a:pt x="71797" y="279083"/>
                  </a:lnTo>
                  <a:lnTo>
                    <a:pt x="67309" y="283481"/>
                  </a:lnTo>
                  <a:lnTo>
                    <a:pt x="99582" y="283481"/>
                  </a:lnTo>
                  <a:lnTo>
                    <a:pt x="83886" y="267356"/>
                  </a:lnTo>
                  <a:close/>
                </a:path>
                <a:path w="346075" h="335914">
                  <a:moveTo>
                    <a:pt x="336922" y="0"/>
                  </a:moveTo>
                  <a:lnTo>
                    <a:pt x="332248" y="4397"/>
                  </a:lnTo>
                  <a:lnTo>
                    <a:pt x="327760" y="4397"/>
                  </a:lnTo>
                  <a:lnTo>
                    <a:pt x="70757" y="253868"/>
                  </a:lnTo>
                  <a:lnTo>
                    <a:pt x="83886" y="267356"/>
                  </a:lnTo>
                  <a:lnTo>
                    <a:pt x="345897" y="13175"/>
                  </a:lnTo>
                  <a:lnTo>
                    <a:pt x="345897" y="8777"/>
                  </a:lnTo>
                  <a:lnTo>
                    <a:pt x="336922" y="0"/>
                  </a:lnTo>
                  <a:close/>
                </a:path>
              </a:pathLst>
            </a:custGeom>
            <a:solidFill>
              <a:srgbClr val="000000"/>
            </a:solidFill>
          </p:spPr>
          <p:txBody>
            <a:bodyPr wrap="square" lIns="0" tIns="0" rIns="0" bIns="0" rtlCol="0"/>
            <a:lstStyle/>
            <a:p>
              <a:endParaRPr/>
            </a:p>
          </p:txBody>
        </p:sp>
        <p:sp>
          <p:nvSpPr>
            <p:cNvPr id="35" name="object 35"/>
            <p:cNvSpPr/>
            <p:nvPr/>
          </p:nvSpPr>
          <p:spPr>
            <a:xfrm>
              <a:off x="5514952" y="5526440"/>
              <a:ext cx="346075" cy="335915"/>
            </a:xfrm>
            <a:custGeom>
              <a:avLst/>
              <a:gdLst/>
              <a:ahLst/>
              <a:cxnLst/>
              <a:rect l="l" t="t" r="r" b="b"/>
              <a:pathLst>
                <a:path w="346075" h="335914">
                  <a:moveTo>
                    <a:pt x="341409" y="17554"/>
                  </a:moveTo>
                  <a:lnTo>
                    <a:pt x="71797" y="279083"/>
                  </a:lnTo>
                  <a:lnTo>
                    <a:pt x="67309" y="283481"/>
                  </a:lnTo>
                  <a:lnTo>
                    <a:pt x="62822" y="283481"/>
                  </a:lnTo>
                  <a:lnTo>
                    <a:pt x="58335" y="279083"/>
                  </a:lnTo>
                  <a:lnTo>
                    <a:pt x="53847" y="274703"/>
                  </a:lnTo>
                  <a:lnTo>
                    <a:pt x="58335" y="270306"/>
                  </a:lnTo>
                  <a:lnTo>
                    <a:pt x="58335" y="265926"/>
                  </a:lnTo>
                  <a:lnTo>
                    <a:pt x="327760" y="4397"/>
                  </a:lnTo>
                  <a:lnTo>
                    <a:pt x="332248" y="4397"/>
                  </a:lnTo>
                  <a:lnTo>
                    <a:pt x="336922" y="0"/>
                  </a:lnTo>
                  <a:lnTo>
                    <a:pt x="341409" y="4397"/>
                  </a:lnTo>
                  <a:lnTo>
                    <a:pt x="345897" y="8777"/>
                  </a:lnTo>
                  <a:lnTo>
                    <a:pt x="345897" y="13175"/>
                  </a:lnTo>
                  <a:lnTo>
                    <a:pt x="341409" y="17554"/>
                  </a:lnTo>
                  <a:close/>
                </a:path>
                <a:path w="346075" h="335914">
                  <a:moveTo>
                    <a:pt x="116670" y="301035"/>
                  </a:moveTo>
                  <a:lnTo>
                    <a:pt x="0" y="335692"/>
                  </a:lnTo>
                  <a:lnTo>
                    <a:pt x="40198" y="222474"/>
                  </a:lnTo>
                  <a:lnTo>
                    <a:pt x="116670" y="301035"/>
                  </a:lnTo>
                  <a:close/>
                </a:path>
              </a:pathLst>
            </a:custGeom>
            <a:ln w="4449">
              <a:solidFill>
                <a:srgbClr val="000000"/>
              </a:solidFill>
            </a:ln>
          </p:spPr>
          <p:txBody>
            <a:bodyPr wrap="square" lIns="0" tIns="0" rIns="0" bIns="0" rtlCol="0"/>
            <a:lstStyle/>
            <a:p>
              <a:endParaRPr/>
            </a:p>
          </p:txBody>
        </p:sp>
        <p:sp>
          <p:nvSpPr>
            <p:cNvPr id="36" name="object 36"/>
            <p:cNvSpPr/>
            <p:nvPr/>
          </p:nvSpPr>
          <p:spPr>
            <a:xfrm>
              <a:off x="5842713" y="5526440"/>
              <a:ext cx="1524000" cy="367030"/>
            </a:xfrm>
            <a:custGeom>
              <a:avLst/>
              <a:gdLst/>
              <a:ahLst/>
              <a:cxnLst/>
              <a:rect l="l" t="t" r="r" b="b"/>
              <a:pathLst>
                <a:path w="1524000" h="367029">
                  <a:moveTo>
                    <a:pt x="1413063" y="322551"/>
                  </a:moveTo>
                  <a:lnTo>
                    <a:pt x="1401724" y="366422"/>
                  </a:lnTo>
                  <a:lnTo>
                    <a:pt x="1523442" y="335692"/>
                  </a:lnTo>
                  <a:lnTo>
                    <a:pt x="1512245" y="326915"/>
                  </a:lnTo>
                  <a:lnTo>
                    <a:pt x="1433509" y="326915"/>
                  </a:lnTo>
                  <a:lnTo>
                    <a:pt x="1413063" y="322551"/>
                  </a:lnTo>
                  <a:close/>
                </a:path>
                <a:path w="1524000" h="367029">
                  <a:moveTo>
                    <a:pt x="1417378" y="305857"/>
                  </a:moveTo>
                  <a:lnTo>
                    <a:pt x="1413063" y="322551"/>
                  </a:lnTo>
                  <a:lnTo>
                    <a:pt x="1433509" y="326915"/>
                  </a:lnTo>
                  <a:lnTo>
                    <a:pt x="1437996" y="326915"/>
                  </a:lnTo>
                  <a:lnTo>
                    <a:pt x="1442467" y="322551"/>
                  </a:lnTo>
                  <a:lnTo>
                    <a:pt x="1442484" y="313758"/>
                  </a:lnTo>
                  <a:lnTo>
                    <a:pt x="1437996" y="309360"/>
                  </a:lnTo>
                  <a:lnTo>
                    <a:pt x="1433509" y="309360"/>
                  </a:lnTo>
                  <a:lnTo>
                    <a:pt x="1417378" y="305857"/>
                  </a:lnTo>
                  <a:close/>
                </a:path>
                <a:path w="1524000" h="367029">
                  <a:moveTo>
                    <a:pt x="1428835" y="261528"/>
                  </a:moveTo>
                  <a:lnTo>
                    <a:pt x="1417378" y="305857"/>
                  </a:lnTo>
                  <a:lnTo>
                    <a:pt x="1433509" y="309360"/>
                  </a:lnTo>
                  <a:lnTo>
                    <a:pt x="1437996" y="309360"/>
                  </a:lnTo>
                  <a:lnTo>
                    <a:pt x="1442484" y="313758"/>
                  </a:lnTo>
                  <a:lnTo>
                    <a:pt x="1442467" y="322551"/>
                  </a:lnTo>
                  <a:lnTo>
                    <a:pt x="1437996" y="326915"/>
                  </a:lnTo>
                  <a:lnTo>
                    <a:pt x="1512245" y="326915"/>
                  </a:lnTo>
                  <a:lnTo>
                    <a:pt x="1428835" y="261528"/>
                  </a:lnTo>
                  <a:close/>
                </a:path>
                <a:path w="1524000" h="367029">
                  <a:moveTo>
                    <a:pt x="9161" y="0"/>
                  </a:moveTo>
                  <a:lnTo>
                    <a:pt x="4487" y="0"/>
                  </a:lnTo>
                  <a:lnTo>
                    <a:pt x="4487" y="4397"/>
                  </a:lnTo>
                  <a:lnTo>
                    <a:pt x="0" y="4397"/>
                  </a:lnTo>
                  <a:lnTo>
                    <a:pt x="0" y="17554"/>
                  </a:lnTo>
                  <a:lnTo>
                    <a:pt x="4487" y="17554"/>
                  </a:lnTo>
                  <a:lnTo>
                    <a:pt x="4487" y="21952"/>
                  </a:lnTo>
                  <a:lnTo>
                    <a:pt x="1413063" y="322551"/>
                  </a:lnTo>
                  <a:lnTo>
                    <a:pt x="1417378" y="305857"/>
                  </a:lnTo>
                  <a:lnTo>
                    <a:pt x="9161" y="0"/>
                  </a:lnTo>
                  <a:close/>
                </a:path>
              </a:pathLst>
            </a:custGeom>
            <a:solidFill>
              <a:srgbClr val="000000"/>
            </a:solidFill>
          </p:spPr>
          <p:txBody>
            <a:bodyPr wrap="square" lIns="0" tIns="0" rIns="0" bIns="0" rtlCol="0"/>
            <a:lstStyle/>
            <a:p>
              <a:endParaRPr/>
            </a:p>
          </p:txBody>
        </p:sp>
        <p:sp>
          <p:nvSpPr>
            <p:cNvPr id="37" name="object 37"/>
            <p:cNvSpPr/>
            <p:nvPr/>
          </p:nvSpPr>
          <p:spPr>
            <a:xfrm>
              <a:off x="5842712" y="5526440"/>
              <a:ext cx="1524000" cy="367030"/>
            </a:xfrm>
            <a:custGeom>
              <a:avLst/>
              <a:gdLst/>
              <a:ahLst/>
              <a:cxnLst/>
              <a:rect l="l" t="t" r="r" b="b"/>
              <a:pathLst>
                <a:path w="1524000" h="367029">
                  <a:moveTo>
                    <a:pt x="9161" y="0"/>
                  </a:moveTo>
                  <a:lnTo>
                    <a:pt x="1433509" y="309360"/>
                  </a:lnTo>
                  <a:lnTo>
                    <a:pt x="1437996" y="309360"/>
                  </a:lnTo>
                  <a:lnTo>
                    <a:pt x="1442484" y="313758"/>
                  </a:lnTo>
                  <a:lnTo>
                    <a:pt x="1442484" y="318138"/>
                  </a:lnTo>
                  <a:lnTo>
                    <a:pt x="1442484" y="322535"/>
                  </a:lnTo>
                  <a:lnTo>
                    <a:pt x="1437996" y="326915"/>
                  </a:lnTo>
                  <a:lnTo>
                    <a:pt x="1433509" y="326915"/>
                  </a:lnTo>
                  <a:lnTo>
                    <a:pt x="4487" y="21952"/>
                  </a:lnTo>
                  <a:lnTo>
                    <a:pt x="4487" y="17554"/>
                  </a:lnTo>
                  <a:lnTo>
                    <a:pt x="0" y="17554"/>
                  </a:lnTo>
                  <a:lnTo>
                    <a:pt x="0" y="13175"/>
                  </a:lnTo>
                  <a:lnTo>
                    <a:pt x="0" y="8777"/>
                  </a:lnTo>
                  <a:lnTo>
                    <a:pt x="0" y="4397"/>
                  </a:lnTo>
                  <a:lnTo>
                    <a:pt x="4487" y="4397"/>
                  </a:lnTo>
                  <a:lnTo>
                    <a:pt x="4487" y="0"/>
                  </a:lnTo>
                  <a:lnTo>
                    <a:pt x="9161" y="0"/>
                  </a:lnTo>
                  <a:close/>
                </a:path>
                <a:path w="1524000" h="367029">
                  <a:moveTo>
                    <a:pt x="1428835" y="261528"/>
                  </a:moveTo>
                  <a:lnTo>
                    <a:pt x="1523442" y="335692"/>
                  </a:lnTo>
                  <a:lnTo>
                    <a:pt x="1401724" y="366422"/>
                  </a:lnTo>
                  <a:lnTo>
                    <a:pt x="1428835" y="261528"/>
                  </a:lnTo>
                  <a:close/>
                </a:path>
              </a:pathLst>
            </a:custGeom>
            <a:ln w="4449">
              <a:solidFill>
                <a:srgbClr val="000000"/>
              </a:solidFill>
            </a:ln>
          </p:spPr>
          <p:txBody>
            <a:bodyPr wrap="square" lIns="0" tIns="0" rIns="0" bIns="0" rtlCol="0"/>
            <a:lstStyle/>
            <a:p>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43255"/>
            <a:ext cx="8303260" cy="690574"/>
          </a:xfrm>
          <a:prstGeom prst="rect">
            <a:avLst/>
          </a:prstGeom>
        </p:spPr>
        <p:txBody>
          <a:bodyPr vert="horz" wrap="square" lIns="0" tIns="13335" rIns="0" bIns="0" rtlCol="0">
            <a:spAutoFit/>
          </a:bodyPr>
          <a:lstStyle/>
          <a:p>
            <a:pPr marL="12700">
              <a:lnSpc>
                <a:spcPct val="100000"/>
              </a:lnSpc>
              <a:spcBef>
                <a:spcPts val="105"/>
              </a:spcBef>
            </a:pPr>
            <a:r>
              <a:rPr sz="4400" b="1" spc="-300" dirty="0">
                <a:solidFill>
                  <a:srgbClr val="FF0000"/>
                </a:solidFill>
              </a:rPr>
              <a:t>Pasii </a:t>
            </a:r>
            <a:r>
              <a:rPr sz="4400" b="1" spc="-285" dirty="0">
                <a:solidFill>
                  <a:srgbClr val="FF0000"/>
                </a:solidFill>
              </a:rPr>
              <a:t>procesului </a:t>
            </a:r>
            <a:r>
              <a:rPr sz="4400" b="1" spc="-310" dirty="0">
                <a:solidFill>
                  <a:srgbClr val="FF0000"/>
                </a:solidFill>
              </a:rPr>
              <a:t>de </a:t>
            </a:r>
            <a:r>
              <a:rPr sz="4400" b="1" spc="-355" dirty="0">
                <a:solidFill>
                  <a:srgbClr val="FF0000"/>
                </a:solidFill>
              </a:rPr>
              <a:t>data</a:t>
            </a:r>
            <a:r>
              <a:rPr sz="4400" b="1" spc="325" dirty="0">
                <a:solidFill>
                  <a:srgbClr val="FF0000"/>
                </a:solidFill>
              </a:rPr>
              <a:t> </a:t>
            </a:r>
            <a:r>
              <a:rPr sz="4400" b="1" spc="-340" dirty="0">
                <a:solidFill>
                  <a:srgbClr val="FF0000"/>
                </a:solidFill>
              </a:rPr>
              <a:t>mining</a:t>
            </a:r>
            <a:endParaRPr sz="4400" b="1" dirty="0">
              <a:solidFill>
                <a:srgbClr val="FF0000"/>
              </a:solidFill>
            </a:endParaRPr>
          </a:p>
        </p:txBody>
      </p:sp>
      <p:sp>
        <p:nvSpPr>
          <p:cNvPr id="3" name="object 3"/>
          <p:cNvSpPr txBox="1"/>
          <p:nvPr/>
        </p:nvSpPr>
        <p:spPr>
          <a:xfrm>
            <a:off x="535940" y="1447622"/>
            <a:ext cx="8056245" cy="4844415"/>
          </a:xfrm>
          <a:prstGeom prst="rect">
            <a:avLst/>
          </a:prstGeom>
        </p:spPr>
        <p:txBody>
          <a:bodyPr vert="horz" wrap="square" lIns="0" tIns="13335" rIns="0" bIns="0" rtlCol="0">
            <a:spAutoFit/>
          </a:bodyPr>
          <a:lstStyle/>
          <a:p>
            <a:pPr marL="398145" indent="-386080" algn="just">
              <a:lnSpc>
                <a:spcPct val="100000"/>
              </a:lnSpc>
              <a:spcBef>
                <a:spcPts val="105"/>
              </a:spcBef>
              <a:buSzPct val="75000"/>
              <a:buAutoNum type="arabicPeriod"/>
              <a:tabLst>
                <a:tab pos="398780" algn="l"/>
              </a:tabLst>
            </a:pPr>
            <a:r>
              <a:rPr sz="2000" b="1" dirty="0">
                <a:solidFill>
                  <a:srgbClr val="0000FF"/>
                </a:solidFill>
                <a:latin typeface="Verdana"/>
                <a:cs typeface="Verdana"/>
              </a:rPr>
              <a:t>Culegerea datelor</a:t>
            </a:r>
            <a:r>
              <a:rPr sz="2000" dirty="0">
                <a:solidFill>
                  <a:srgbClr val="0000FF"/>
                </a:solidFill>
                <a:latin typeface="Verdana"/>
                <a:cs typeface="Verdana"/>
              </a:rPr>
              <a:t>: </a:t>
            </a:r>
            <a:r>
              <a:rPr sz="2000" spc="-5" dirty="0">
                <a:latin typeface="Verdana"/>
                <a:cs typeface="Verdana"/>
              </a:rPr>
              <a:t>colectarea datelor din baze </a:t>
            </a:r>
            <a:r>
              <a:rPr sz="2000" dirty="0">
                <a:latin typeface="Verdana"/>
                <a:cs typeface="Verdana"/>
              </a:rPr>
              <a:t>de</a:t>
            </a:r>
            <a:r>
              <a:rPr sz="2000" spc="-70" dirty="0">
                <a:latin typeface="Verdana"/>
                <a:cs typeface="Verdana"/>
              </a:rPr>
              <a:t> </a:t>
            </a:r>
            <a:r>
              <a:rPr sz="2000" spc="-5" dirty="0">
                <a:latin typeface="Verdana"/>
                <a:cs typeface="Verdana"/>
              </a:rPr>
              <a:t>date</a:t>
            </a:r>
            <a:endParaRPr sz="2000" dirty="0">
              <a:latin typeface="Verdana"/>
              <a:cs typeface="Verdana"/>
            </a:endParaRPr>
          </a:p>
          <a:p>
            <a:pPr marL="398145" algn="just">
              <a:lnSpc>
                <a:spcPct val="100000"/>
              </a:lnSpc>
            </a:pPr>
            <a:r>
              <a:rPr sz="2000" dirty="0">
                <a:latin typeface="Verdana"/>
                <a:cs typeface="Verdana"/>
              </a:rPr>
              <a:t>sau </a:t>
            </a:r>
            <a:r>
              <a:rPr sz="2000" spc="-5" dirty="0">
                <a:latin typeface="Verdana"/>
                <a:cs typeface="Verdana"/>
              </a:rPr>
              <a:t>prin </a:t>
            </a:r>
            <a:r>
              <a:rPr sz="2000" dirty="0">
                <a:latin typeface="Verdana"/>
                <a:cs typeface="Verdana"/>
              </a:rPr>
              <a:t>cautari </a:t>
            </a:r>
            <a:r>
              <a:rPr sz="2000" spc="-5" dirty="0">
                <a:latin typeface="Verdana"/>
                <a:cs typeface="Verdana"/>
              </a:rPr>
              <a:t>pe</a:t>
            </a:r>
            <a:r>
              <a:rPr sz="2000" spc="-60" dirty="0">
                <a:latin typeface="Verdana"/>
                <a:cs typeface="Verdana"/>
              </a:rPr>
              <a:t> </a:t>
            </a:r>
            <a:r>
              <a:rPr sz="2000" spc="-5" dirty="0">
                <a:latin typeface="Verdana"/>
                <a:cs typeface="Verdana"/>
              </a:rPr>
              <a:t>Web</a:t>
            </a:r>
            <a:endParaRPr sz="2000" dirty="0">
              <a:latin typeface="Verdana"/>
              <a:cs typeface="Verdana"/>
            </a:endParaRPr>
          </a:p>
          <a:p>
            <a:pPr marL="398145" indent="-386080" algn="just">
              <a:lnSpc>
                <a:spcPct val="100000"/>
              </a:lnSpc>
              <a:spcBef>
                <a:spcPts val="480"/>
              </a:spcBef>
              <a:buSzPct val="75000"/>
              <a:buAutoNum type="arabicPeriod" startAt="2"/>
              <a:tabLst>
                <a:tab pos="398780" algn="l"/>
              </a:tabLst>
            </a:pPr>
            <a:r>
              <a:rPr sz="2000" b="1" dirty="0">
                <a:solidFill>
                  <a:srgbClr val="0000FF"/>
                </a:solidFill>
                <a:latin typeface="Verdana"/>
                <a:cs typeface="Verdana"/>
              </a:rPr>
              <a:t>Preprocesarea</a:t>
            </a:r>
            <a:r>
              <a:rPr sz="2000" b="1" spc="-35" dirty="0">
                <a:solidFill>
                  <a:srgbClr val="0000FF"/>
                </a:solidFill>
                <a:latin typeface="Verdana"/>
                <a:cs typeface="Verdana"/>
              </a:rPr>
              <a:t> </a:t>
            </a:r>
            <a:r>
              <a:rPr sz="2000" b="1" dirty="0">
                <a:solidFill>
                  <a:srgbClr val="0000FF"/>
                </a:solidFill>
                <a:latin typeface="Verdana"/>
                <a:cs typeface="Verdana"/>
              </a:rPr>
              <a:t>datelor</a:t>
            </a:r>
            <a:endParaRPr sz="2000" dirty="0">
              <a:solidFill>
                <a:srgbClr val="0000FF"/>
              </a:solidFill>
              <a:latin typeface="Verdana"/>
              <a:cs typeface="Verdana"/>
            </a:endParaRPr>
          </a:p>
          <a:p>
            <a:pPr marL="798830" marR="64135" lvl="1" indent="-386080" algn="just">
              <a:lnSpc>
                <a:spcPct val="100000"/>
              </a:lnSpc>
              <a:spcBef>
                <a:spcPts val="440"/>
              </a:spcBef>
              <a:buClr>
                <a:srgbClr val="999900"/>
              </a:buClr>
              <a:buSzPct val="75000"/>
              <a:buAutoNum type="alphaLcParenR"/>
              <a:tabLst>
                <a:tab pos="799465" algn="l"/>
              </a:tabLst>
            </a:pPr>
            <a:r>
              <a:rPr sz="1800" b="1" i="1" spc="-5" dirty="0">
                <a:latin typeface="Verdana"/>
                <a:cs typeface="Verdana"/>
              </a:rPr>
              <a:t>Curatarea datelor</a:t>
            </a:r>
            <a:r>
              <a:rPr sz="1800" spc="-5" dirty="0">
                <a:latin typeface="Verdana"/>
                <a:cs typeface="Verdana"/>
              </a:rPr>
              <a:t>: </a:t>
            </a:r>
            <a:r>
              <a:rPr sz="1800" dirty="0">
                <a:latin typeface="Verdana"/>
                <a:cs typeface="Verdana"/>
              </a:rPr>
              <a:t>inlocuirea </a:t>
            </a:r>
            <a:r>
              <a:rPr sz="1800" spc="-5" dirty="0">
                <a:latin typeface="Verdana"/>
                <a:cs typeface="Verdana"/>
              </a:rPr>
              <a:t>(sau stergerea) </a:t>
            </a:r>
            <a:r>
              <a:rPr sz="1800" dirty="0">
                <a:latin typeface="Verdana"/>
                <a:cs typeface="Verdana"/>
              </a:rPr>
              <a:t>valorilor lipsa,  eliminarea </a:t>
            </a:r>
            <a:r>
              <a:rPr sz="1800" spc="-5" dirty="0">
                <a:latin typeface="Verdana"/>
                <a:cs typeface="Verdana"/>
              </a:rPr>
              <a:t>sau doar </a:t>
            </a:r>
            <a:r>
              <a:rPr sz="1800" dirty="0">
                <a:latin typeface="Verdana"/>
                <a:cs typeface="Verdana"/>
              </a:rPr>
              <a:t>identificarea valorilor </a:t>
            </a:r>
            <a:r>
              <a:rPr sz="1800" spc="-5" dirty="0">
                <a:latin typeface="Verdana"/>
                <a:cs typeface="Verdana"/>
              </a:rPr>
              <a:t>extreme, </a:t>
            </a:r>
            <a:r>
              <a:rPr sz="1800" dirty="0">
                <a:latin typeface="Verdana"/>
                <a:cs typeface="Verdana"/>
              </a:rPr>
              <a:t>eliminarea  </a:t>
            </a:r>
            <a:r>
              <a:rPr sz="1800" spc="-5" dirty="0">
                <a:latin typeface="Verdana"/>
                <a:cs typeface="Verdana"/>
              </a:rPr>
              <a:t>zgomotelor din date, </a:t>
            </a:r>
            <a:r>
              <a:rPr sz="1800" dirty="0">
                <a:latin typeface="Verdana"/>
                <a:cs typeface="Verdana"/>
              </a:rPr>
              <a:t>inlaturarea</a:t>
            </a:r>
            <a:r>
              <a:rPr sz="1800" spc="10" dirty="0">
                <a:latin typeface="Verdana"/>
                <a:cs typeface="Verdana"/>
              </a:rPr>
              <a:t> </a:t>
            </a:r>
            <a:r>
              <a:rPr sz="1800" spc="-5" dirty="0">
                <a:latin typeface="Verdana"/>
                <a:cs typeface="Verdana"/>
              </a:rPr>
              <a:t>inconsistentelor.</a:t>
            </a:r>
            <a:endParaRPr sz="1800" dirty="0">
              <a:latin typeface="Verdana"/>
              <a:cs typeface="Verdana"/>
            </a:endParaRPr>
          </a:p>
          <a:p>
            <a:pPr marL="798830" marR="139065" lvl="1" indent="-386080">
              <a:lnSpc>
                <a:spcPct val="100000"/>
              </a:lnSpc>
              <a:spcBef>
                <a:spcPts val="434"/>
              </a:spcBef>
              <a:buClr>
                <a:srgbClr val="999900"/>
              </a:buClr>
              <a:buSzPct val="75000"/>
              <a:buAutoNum type="alphaLcParenR"/>
              <a:tabLst>
                <a:tab pos="798830" algn="l"/>
                <a:tab pos="799465" algn="l"/>
              </a:tabLst>
            </a:pPr>
            <a:r>
              <a:rPr sz="1800" b="1" i="1" spc="-5" dirty="0">
                <a:latin typeface="Verdana"/>
                <a:cs typeface="Verdana"/>
              </a:rPr>
              <a:t>Integrarea datelor</a:t>
            </a:r>
            <a:r>
              <a:rPr sz="1800" spc="-5" dirty="0">
                <a:latin typeface="Verdana"/>
                <a:cs typeface="Verdana"/>
              </a:rPr>
              <a:t>: datele </a:t>
            </a:r>
            <a:r>
              <a:rPr sz="1800" dirty="0">
                <a:latin typeface="Verdana"/>
                <a:cs typeface="Verdana"/>
              </a:rPr>
              <a:t>sunt </a:t>
            </a:r>
            <a:r>
              <a:rPr sz="1800" spc="-5" dirty="0">
                <a:latin typeface="Verdana"/>
                <a:cs typeface="Verdana"/>
              </a:rPr>
              <a:t>preluate din </a:t>
            </a:r>
            <a:r>
              <a:rPr sz="1800" dirty="0">
                <a:latin typeface="Verdana"/>
                <a:cs typeface="Verdana"/>
              </a:rPr>
              <a:t>surse multiple,  cu </a:t>
            </a:r>
            <a:r>
              <a:rPr sz="1800" spc="-5" dirty="0">
                <a:latin typeface="Verdana"/>
                <a:cs typeface="Verdana"/>
              </a:rPr>
              <a:t>tipuri de date si structure diferite, </a:t>
            </a:r>
            <a:r>
              <a:rPr sz="1800" dirty="0">
                <a:latin typeface="Verdana"/>
                <a:cs typeface="Verdana"/>
              </a:rPr>
              <a:t>sunt </a:t>
            </a:r>
            <a:r>
              <a:rPr sz="1800" spc="-5" dirty="0">
                <a:latin typeface="Verdana"/>
                <a:cs typeface="Verdana"/>
              </a:rPr>
              <a:t>integrate si </a:t>
            </a:r>
            <a:r>
              <a:rPr sz="1800" dirty="0">
                <a:latin typeface="Verdana"/>
                <a:cs typeface="Verdana"/>
              </a:rPr>
              <a:t>se  elimina </a:t>
            </a:r>
            <a:r>
              <a:rPr sz="1800" spc="-5" dirty="0">
                <a:latin typeface="Verdana"/>
                <a:cs typeface="Verdana"/>
              </a:rPr>
              <a:t>duplicatele si</a:t>
            </a:r>
            <a:r>
              <a:rPr sz="1800" spc="25" dirty="0">
                <a:latin typeface="Verdana"/>
                <a:cs typeface="Verdana"/>
              </a:rPr>
              <a:t> </a:t>
            </a:r>
            <a:r>
              <a:rPr sz="1800" spc="-5" dirty="0">
                <a:latin typeface="Verdana"/>
                <a:cs typeface="Verdana"/>
              </a:rPr>
              <a:t>inconsistentele</a:t>
            </a:r>
            <a:endParaRPr sz="1800" dirty="0">
              <a:latin typeface="Verdana"/>
              <a:cs typeface="Verdana"/>
            </a:endParaRPr>
          </a:p>
          <a:p>
            <a:pPr marL="798830" marR="118745" lvl="1" indent="-386080">
              <a:lnSpc>
                <a:spcPct val="100000"/>
              </a:lnSpc>
              <a:spcBef>
                <a:spcPts val="434"/>
              </a:spcBef>
              <a:buClr>
                <a:srgbClr val="999900"/>
              </a:buClr>
              <a:buSzPct val="75000"/>
              <a:buAutoNum type="alphaLcParenR"/>
              <a:tabLst>
                <a:tab pos="798830" algn="l"/>
                <a:tab pos="799465" algn="l"/>
              </a:tabLst>
            </a:pPr>
            <a:r>
              <a:rPr sz="1800" b="1" i="1" spc="-5" dirty="0">
                <a:latin typeface="Verdana"/>
                <a:cs typeface="Verdana"/>
              </a:rPr>
              <a:t>Transformarea datelor</a:t>
            </a:r>
            <a:r>
              <a:rPr sz="1800" spc="-5" dirty="0">
                <a:latin typeface="Verdana"/>
                <a:cs typeface="Verdana"/>
              </a:rPr>
              <a:t>: normalizarea (sau standardizarea),  </a:t>
            </a:r>
            <a:r>
              <a:rPr sz="1800" dirty="0">
                <a:latin typeface="Verdana"/>
                <a:cs typeface="Verdana"/>
              </a:rPr>
              <a:t>sumarizari, </a:t>
            </a:r>
            <a:r>
              <a:rPr sz="1800" spc="-5" dirty="0">
                <a:latin typeface="Verdana"/>
                <a:cs typeface="Verdana"/>
              </a:rPr>
              <a:t>generalizari, </a:t>
            </a:r>
            <a:r>
              <a:rPr sz="1800" dirty="0">
                <a:latin typeface="Verdana"/>
                <a:cs typeface="Verdana"/>
              </a:rPr>
              <a:t>construirea </a:t>
            </a:r>
            <a:r>
              <a:rPr sz="1800" spc="-5" dirty="0">
                <a:latin typeface="Verdana"/>
                <a:cs typeface="Verdana"/>
              </a:rPr>
              <a:t>de </a:t>
            </a:r>
            <a:r>
              <a:rPr sz="1800" dirty="0">
                <a:latin typeface="Verdana"/>
                <a:cs typeface="Verdana"/>
              </a:rPr>
              <a:t>noi </a:t>
            </a:r>
            <a:r>
              <a:rPr sz="1800" spc="-5" dirty="0">
                <a:latin typeface="Verdana"/>
                <a:cs typeface="Verdana"/>
              </a:rPr>
              <a:t>atribute,</a:t>
            </a:r>
            <a:r>
              <a:rPr sz="1800" spc="-35" dirty="0">
                <a:latin typeface="Verdana"/>
                <a:cs typeface="Verdana"/>
              </a:rPr>
              <a:t> </a:t>
            </a:r>
            <a:r>
              <a:rPr sz="1800" spc="-5" dirty="0">
                <a:latin typeface="Verdana"/>
                <a:cs typeface="Verdana"/>
              </a:rPr>
              <a:t>etc.</a:t>
            </a:r>
            <a:endParaRPr sz="1800" dirty="0">
              <a:latin typeface="Verdana"/>
              <a:cs typeface="Verdana"/>
            </a:endParaRPr>
          </a:p>
          <a:p>
            <a:pPr marL="798830" marR="71755" lvl="1" indent="-386080">
              <a:lnSpc>
                <a:spcPct val="100000"/>
              </a:lnSpc>
              <a:spcBef>
                <a:spcPts val="434"/>
              </a:spcBef>
              <a:buClr>
                <a:srgbClr val="999900"/>
              </a:buClr>
              <a:buSzPct val="75000"/>
              <a:buAutoNum type="alphaLcParenR"/>
              <a:tabLst>
                <a:tab pos="798830" algn="l"/>
                <a:tab pos="799465" algn="l"/>
              </a:tabLst>
            </a:pPr>
            <a:r>
              <a:rPr sz="1800" b="1" i="1" spc="-5" dirty="0">
                <a:latin typeface="Verdana"/>
                <a:cs typeface="Verdana"/>
              </a:rPr>
              <a:t>Reducerea datelor </a:t>
            </a:r>
            <a:r>
              <a:rPr sz="1800" spc="-5" dirty="0">
                <a:latin typeface="Verdana"/>
                <a:cs typeface="Verdana"/>
              </a:rPr>
              <a:t>(sau extragerea </a:t>
            </a:r>
            <a:r>
              <a:rPr sz="1800" dirty="0">
                <a:latin typeface="Verdana"/>
                <a:cs typeface="Verdana"/>
              </a:rPr>
              <a:t>caracteristicilor): </a:t>
            </a:r>
            <a:r>
              <a:rPr sz="1800" spc="-5" dirty="0">
                <a:latin typeface="Verdana"/>
                <a:cs typeface="Verdana"/>
              </a:rPr>
              <a:t>doar  atributele </a:t>
            </a:r>
            <a:r>
              <a:rPr sz="1800" dirty="0">
                <a:latin typeface="Verdana"/>
                <a:cs typeface="Verdana"/>
              </a:rPr>
              <a:t>relevante sunt </a:t>
            </a:r>
            <a:r>
              <a:rPr sz="1800" spc="-5" dirty="0">
                <a:latin typeface="Verdana"/>
                <a:cs typeface="Verdana"/>
              </a:rPr>
              <a:t>selectate pentru procesare</a:t>
            </a:r>
            <a:r>
              <a:rPr sz="1800" spc="60" dirty="0">
                <a:latin typeface="Verdana"/>
                <a:cs typeface="Verdana"/>
              </a:rPr>
              <a:t> </a:t>
            </a:r>
            <a:r>
              <a:rPr sz="1800" dirty="0">
                <a:latin typeface="Verdana"/>
                <a:cs typeface="Verdana"/>
              </a:rPr>
              <a:t>ulterioara</a:t>
            </a:r>
          </a:p>
          <a:p>
            <a:pPr marL="798830" marR="5080" lvl="1" indent="-386080" algn="just">
              <a:lnSpc>
                <a:spcPct val="100000"/>
              </a:lnSpc>
              <a:spcBef>
                <a:spcPts val="430"/>
              </a:spcBef>
              <a:buClr>
                <a:srgbClr val="999900"/>
              </a:buClr>
              <a:buSzPct val="75000"/>
              <a:buAutoNum type="alphaLcParenR"/>
              <a:tabLst>
                <a:tab pos="799465" algn="l"/>
              </a:tabLst>
            </a:pPr>
            <a:r>
              <a:rPr sz="1800" b="1" spc="-5" dirty="0">
                <a:latin typeface="Verdana"/>
                <a:cs typeface="Verdana"/>
              </a:rPr>
              <a:t>Discretizarea</a:t>
            </a:r>
            <a:r>
              <a:rPr sz="1800" spc="-5" dirty="0">
                <a:latin typeface="Verdana"/>
                <a:cs typeface="Verdana"/>
              </a:rPr>
              <a:t>: deoarece </a:t>
            </a:r>
            <a:r>
              <a:rPr sz="1800" dirty="0">
                <a:latin typeface="Verdana"/>
                <a:cs typeface="Verdana"/>
              </a:rPr>
              <a:t>unii algoritmi lucreaza </a:t>
            </a:r>
            <a:r>
              <a:rPr sz="1800" spc="-5" dirty="0">
                <a:latin typeface="Verdana"/>
                <a:cs typeface="Verdana"/>
              </a:rPr>
              <a:t>doar </a:t>
            </a:r>
            <a:r>
              <a:rPr sz="1800" dirty="0">
                <a:latin typeface="Verdana"/>
                <a:cs typeface="Verdana"/>
              </a:rPr>
              <a:t>cu valori  </a:t>
            </a:r>
            <a:r>
              <a:rPr sz="1800" spc="-5" dirty="0">
                <a:latin typeface="Verdana"/>
                <a:cs typeface="Verdana"/>
              </a:rPr>
              <a:t>discrete, </a:t>
            </a:r>
            <a:r>
              <a:rPr sz="1800" spc="5" dirty="0">
                <a:latin typeface="Verdana"/>
                <a:cs typeface="Verdana"/>
              </a:rPr>
              <a:t>valorile </a:t>
            </a:r>
            <a:r>
              <a:rPr sz="1800" spc="-5" dirty="0">
                <a:latin typeface="Verdana"/>
                <a:cs typeface="Verdana"/>
              </a:rPr>
              <a:t>atributelor </a:t>
            </a:r>
            <a:r>
              <a:rPr sz="1800" dirty="0">
                <a:latin typeface="Verdana"/>
                <a:cs typeface="Verdana"/>
              </a:rPr>
              <a:t>continue </a:t>
            </a:r>
            <a:r>
              <a:rPr sz="1800" spc="-5" dirty="0">
                <a:latin typeface="Verdana"/>
                <a:cs typeface="Verdana"/>
              </a:rPr>
              <a:t>trebuie </a:t>
            </a:r>
            <a:r>
              <a:rPr sz="1800" dirty="0">
                <a:latin typeface="Verdana"/>
                <a:cs typeface="Verdana"/>
              </a:rPr>
              <a:t>inlocuite cu valori  </a:t>
            </a:r>
            <a:r>
              <a:rPr sz="1800" spc="-5" dirty="0">
                <a:latin typeface="Verdana"/>
                <a:cs typeface="Verdana"/>
              </a:rPr>
              <a:t>discrete dintr-o </a:t>
            </a:r>
            <a:r>
              <a:rPr sz="1800" dirty="0">
                <a:latin typeface="Verdana"/>
                <a:cs typeface="Verdana"/>
              </a:rPr>
              <a:t>lista</a:t>
            </a:r>
            <a:r>
              <a:rPr sz="1800" spc="15" dirty="0">
                <a:latin typeface="Verdana"/>
                <a:cs typeface="Verdana"/>
              </a:rPr>
              <a:t> </a:t>
            </a:r>
            <a:r>
              <a:rPr sz="1800" spc="-5" dirty="0">
                <a:latin typeface="Verdana"/>
                <a:cs typeface="Verdana"/>
              </a:rPr>
              <a:t>predefinita</a:t>
            </a:r>
            <a:endParaRPr sz="1800" dirty="0">
              <a:latin typeface="Verdana"/>
              <a:cs typeface="Verdan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053E16253D3A40AFE75F9F6CEF65E2" ma:contentTypeVersion="13" ma:contentTypeDescription="Create a new document." ma:contentTypeScope="" ma:versionID="43c011adfc650474a20d8866deac9fcf">
  <xsd:schema xmlns:xsd="http://www.w3.org/2001/XMLSchema" xmlns:xs="http://www.w3.org/2001/XMLSchema" xmlns:p="http://schemas.microsoft.com/office/2006/metadata/properties" xmlns:ns2="044d0670-1a6c-4664-b841-ae524bacf9c0" xmlns:ns3="953f93ad-5b9a-4fc1-9d60-6707bbaa2d97" targetNamespace="http://schemas.microsoft.com/office/2006/metadata/properties" ma:root="true" ma:fieldsID="6df33d8c25d3e5aa6ed27b13f6e2291b" ns2:_="" ns3:_="">
    <xsd:import namespace="044d0670-1a6c-4664-b841-ae524bacf9c0"/>
    <xsd:import namespace="953f93ad-5b9a-4fc1-9d60-6707bbaa2d97"/>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4d0670-1a6c-4664-b841-ae524bacf9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39604bc-6d51-4ad0-ae06-d2e0826ae45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53f93ad-5b9a-4fc1-9d60-6707bbaa2d9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88469ca-5477-4615-a4d6-e6f5c4387181}" ma:internalName="TaxCatchAll" ma:showField="CatchAllData" ma:web="953f93ad-5b9a-4fc1-9d60-6707bbaa2d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53f93ad-5b9a-4fc1-9d60-6707bbaa2d97" xsi:nil="true"/>
    <lcf76f155ced4ddcb4097134ff3c332f xmlns="044d0670-1a6c-4664-b841-ae524bacf9c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D643D12-192F-4F19-ADD2-5F5AF5A9B417}"/>
</file>

<file path=customXml/itemProps2.xml><?xml version="1.0" encoding="utf-8"?>
<ds:datastoreItem xmlns:ds="http://schemas.openxmlformats.org/officeDocument/2006/customXml" ds:itemID="{142FCF75-5A7F-4F94-8C1C-84D046CEBED5}"/>
</file>

<file path=customXml/itemProps3.xml><?xml version="1.0" encoding="utf-8"?>
<ds:datastoreItem xmlns:ds="http://schemas.openxmlformats.org/officeDocument/2006/customXml" ds:itemID="{B8353017-1FCD-4E56-A6C2-E5E396FE3557}"/>
</file>

<file path=docProps/app.xml><?xml version="1.0" encoding="utf-8"?>
<Properties xmlns="http://schemas.openxmlformats.org/officeDocument/2006/extended-properties" xmlns:vt="http://schemas.openxmlformats.org/officeDocument/2006/docPropsVTypes">
  <Template/>
  <TotalTime>66</TotalTime>
  <Words>2125</Words>
  <Application>Microsoft Office PowerPoint</Application>
  <PresentationFormat>On-screen Show (4:3)</PresentationFormat>
  <Paragraphs>327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Business Intelligence   </vt:lpstr>
      <vt:lpstr>Continut </vt:lpstr>
      <vt:lpstr>Data Warehouse si Data mining</vt:lpstr>
      <vt:lpstr>Despre data mining</vt:lpstr>
      <vt:lpstr>Despre data mining</vt:lpstr>
      <vt:lpstr>De unde provine?</vt:lpstr>
      <vt:lpstr>Povesti de succes</vt:lpstr>
      <vt:lpstr>Data mining</vt:lpstr>
      <vt:lpstr>Pasii procesului de data mining</vt:lpstr>
      <vt:lpstr>Pasii procesului de data mining</vt:lpstr>
      <vt:lpstr>Metode de data mining</vt:lpstr>
      <vt:lpstr>2 Întrebari!</vt:lpstr>
      <vt:lpstr>DM in DW</vt:lpstr>
      <vt:lpstr>Arhitectura sistem OLAM</vt:lpstr>
      <vt:lpstr>Aplicatii DM</vt:lpstr>
      <vt:lpstr>2. Integrarea datelor</vt:lpstr>
      <vt:lpstr>2. Integrarea datelor</vt:lpstr>
      <vt:lpstr>2. Integrarea datelor</vt:lpstr>
      <vt:lpstr>Ce este un sistem ERP</vt:lpstr>
      <vt:lpstr>Arhitectura client-server</vt:lpstr>
      <vt:lpstr>Proprietati fundamentale</vt:lpstr>
      <vt:lpstr>Orientare pe procese/ pe   subiecte</vt:lpstr>
      <vt:lpstr>BI si ERP</vt:lpstr>
      <vt:lpstr>a.Arhitecturi: Sistem BI cu acces direct la  datele din sistemul ERP</vt:lpstr>
      <vt:lpstr>Acces direct la datele ERP</vt:lpstr>
      <vt:lpstr>b.Arhitecturi: Depozit de date ataşat  ERP</vt:lpstr>
      <vt:lpstr>Depozit de date ataşat ERP</vt:lpstr>
      <vt:lpstr>SAP BI (Business Information  Warehouse)</vt:lpstr>
      <vt:lpstr>3. OLAP</vt:lpstr>
      <vt:lpstr>Ce este OLAP</vt:lpstr>
      <vt:lpstr>OLAP si DW</vt:lpstr>
      <vt:lpstr>Cerinte functionale OLAP - Codd</vt:lpstr>
      <vt:lpstr>Regulile FASMI (1995 Nigel Pendse )</vt:lpstr>
      <vt:lpstr>a. Arhitecturi OLAP - ROLAP</vt:lpstr>
      <vt:lpstr>ROLAP atunci cand:</vt:lpstr>
      <vt:lpstr>b. Arhitecturi OLAP - MOLAP</vt:lpstr>
      <vt:lpstr>Avantaje MOLAP</vt:lpstr>
      <vt:lpstr>c. Arhitecturi OLAP - HOLAP</vt:lpstr>
      <vt:lpstr>Caracteristici HOLAP</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Xummit</dc:creator>
  <cp:lastModifiedBy>Mihai</cp:lastModifiedBy>
  <cp:revision>1</cp:revision>
  <dcterms:created xsi:type="dcterms:W3CDTF">2021-10-17T08:32:39Z</dcterms:created>
  <dcterms:modified xsi:type="dcterms:W3CDTF">2022-03-06T17:19:11Z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2018-10-30T00:00:00Z</vt:filetime>
  </property>
  <property fmtid="{D5CDD505-2E9C-101B-9397-08002B2CF9AE}" pid="3" name="Creator">
    <vt:lpwstr>Microsoft® PowerPoint® 2016</vt:lpwstr>
  </property>
  <property fmtid="{D5CDD505-2E9C-101B-9397-08002B2CF9AE}" pid="4" name="LastSaved">
    <vt:filetime>2021-10-17T00:00:00Z</vt:filetime>
  </property>
  <property fmtid="{D5CDD505-2E9C-101B-9397-08002B2CF9AE}" pid="5" name="ContentTypeId">
    <vt:lpwstr>0x010100CA053E16253D3A40AFE75F9F6CEF65E2</vt:lpwstr>
  </property>
  <property fmtid="{D5CDD505-2E9C-101B-9397-08002B2CF9AE}" pid="6" name="MediaServiceImageTags">
    <vt:lpwstr/>
  </property>
</Properties>
</file>