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Default Extension="jpg" ContentType="image/jpg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1869" y="657859"/>
            <a:ext cx="716026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D24716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Perpetua"/>
                <a:cs typeface="Perpetu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D24716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D24716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500" y="69850"/>
            <a:ext cx="9013190" cy="6692900"/>
          </a:xfrm>
          <a:custGeom>
            <a:avLst/>
            <a:gdLst/>
            <a:ahLst/>
            <a:cxnLst/>
            <a:rect l="l" t="t" r="r" b="b"/>
            <a:pathLst>
              <a:path w="9013190" h="6692900">
                <a:moveTo>
                  <a:pt x="328930" y="0"/>
                </a:moveTo>
                <a:lnTo>
                  <a:pt x="284056" y="3968"/>
                </a:lnTo>
                <a:lnTo>
                  <a:pt x="239978" y="15373"/>
                </a:lnTo>
                <a:lnTo>
                  <a:pt x="197429" y="33465"/>
                </a:lnTo>
                <a:lnTo>
                  <a:pt x="157141" y="57494"/>
                </a:lnTo>
                <a:lnTo>
                  <a:pt x="119847" y="86710"/>
                </a:lnTo>
                <a:lnTo>
                  <a:pt x="86280" y="120362"/>
                </a:lnTo>
                <a:lnTo>
                  <a:pt x="57173" y="157702"/>
                </a:lnTo>
                <a:lnTo>
                  <a:pt x="33259" y="197978"/>
                </a:lnTo>
                <a:lnTo>
                  <a:pt x="15270" y="240442"/>
                </a:lnTo>
                <a:lnTo>
                  <a:pt x="3939" y="284342"/>
                </a:lnTo>
                <a:lnTo>
                  <a:pt x="0" y="328929"/>
                </a:lnTo>
                <a:lnTo>
                  <a:pt x="0" y="6362700"/>
                </a:lnTo>
                <a:lnTo>
                  <a:pt x="3939" y="6407603"/>
                </a:lnTo>
                <a:lnTo>
                  <a:pt x="15270" y="6451762"/>
                </a:lnTo>
                <a:lnTo>
                  <a:pt x="33259" y="6494432"/>
                </a:lnTo>
                <a:lnTo>
                  <a:pt x="57173" y="6534870"/>
                </a:lnTo>
                <a:lnTo>
                  <a:pt x="86280" y="6572331"/>
                </a:lnTo>
                <a:lnTo>
                  <a:pt x="119847" y="6606070"/>
                </a:lnTo>
                <a:lnTo>
                  <a:pt x="157141" y="6635344"/>
                </a:lnTo>
                <a:lnTo>
                  <a:pt x="197429" y="6659408"/>
                </a:lnTo>
                <a:lnTo>
                  <a:pt x="239978" y="6677518"/>
                </a:lnTo>
                <a:lnTo>
                  <a:pt x="284056" y="6688930"/>
                </a:lnTo>
                <a:lnTo>
                  <a:pt x="328930" y="6692900"/>
                </a:lnTo>
                <a:lnTo>
                  <a:pt x="8684260" y="6692900"/>
                </a:lnTo>
                <a:lnTo>
                  <a:pt x="8728847" y="6688930"/>
                </a:lnTo>
                <a:lnTo>
                  <a:pt x="8772747" y="6677518"/>
                </a:lnTo>
                <a:lnTo>
                  <a:pt x="8815211" y="6659408"/>
                </a:lnTo>
                <a:lnTo>
                  <a:pt x="8855487" y="6635344"/>
                </a:lnTo>
                <a:lnTo>
                  <a:pt x="8892827" y="6606070"/>
                </a:lnTo>
                <a:lnTo>
                  <a:pt x="8926479" y="6572331"/>
                </a:lnTo>
                <a:lnTo>
                  <a:pt x="8955695" y="6534870"/>
                </a:lnTo>
                <a:lnTo>
                  <a:pt x="8979724" y="6494432"/>
                </a:lnTo>
                <a:lnTo>
                  <a:pt x="8997816" y="6451762"/>
                </a:lnTo>
                <a:lnTo>
                  <a:pt x="9009221" y="6407603"/>
                </a:lnTo>
                <a:lnTo>
                  <a:pt x="9013190" y="6362700"/>
                </a:lnTo>
                <a:lnTo>
                  <a:pt x="9013190" y="328929"/>
                </a:lnTo>
                <a:lnTo>
                  <a:pt x="9009221" y="284342"/>
                </a:lnTo>
                <a:lnTo>
                  <a:pt x="8997816" y="240442"/>
                </a:lnTo>
                <a:lnTo>
                  <a:pt x="8979724" y="197978"/>
                </a:lnTo>
                <a:lnTo>
                  <a:pt x="8955695" y="157702"/>
                </a:lnTo>
                <a:lnTo>
                  <a:pt x="8926479" y="120362"/>
                </a:lnTo>
                <a:lnTo>
                  <a:pt x="8892827" y="86710"/>
                </a:lnTo>
                <a:lnTo>
                  <a:pt x="8855487" y="57494"/>
                </a:lnTo>
                <a:lnTo>
                  <a:pt x="8815211" y="33465"/>
                </a:lnTo>
                <a:lnTo>
                  <a:pt x="8772747" y="15373"/>
                </a:lnTo>
                <a:lnTo>
                  <a:pt x="8728847" y="3968"/>
                </a:lnTo>
                <a:lnTo>
                  <a:pt x="8684260" y="0"/>
                </a:lnTo>
                <a:lnTo>
                  <a:pt x="328930" y="0"/>
                </a:lnTo>
                <a:close/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1710" y="63500"/>
            <a:ext cx="7180579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D24716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3090" y="1482090"/>
            <a:ext cx="7957819" cy="4203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Perpetua"/>
                <a:cs typeface="Perpetu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769" y="69850"/>
            <a:ext cx="9014460" cy="6691630"/>
          </a:xfrm>
          <a:custGeom>
            <a:avLst/>
            <a:gdLst/>
            <a:ahLst/>
            <a:cxnLst/>
            <a:rect l="l" t="t" r="r" b="b"/>
            <a:pathLst>
              <a:path w="9014460" h="6691630">
                <a:moveTo>
                  <a:pt x="330200" y="0"/>
                </a:moveTo>
                <a:lnTo>
                  <a:pt x="285296" y="3968"/>
                </a:lnTo>
                <a:lnTo>
                  <a:pt x="241137" y="15373"/>
                </a:lnTo>
                <a:lnTo>
                  <a:pt x="198467" y="33465"/>
                </a:lnTo>
                <a:lnTo>
                  <a:pt x="158029" y="57494"/>
                </a:lnTo>
                <a:lnTo>
                  <a:pt x="120568" y="86710"/>
                </a:lnTo>
                <a:lnTo>
                  <a:pt x="86829" y="120362"/>
                </a:lnTo>
                <a:lnTo>
                  <a:pt x="57555" y="157702"/>
                </a:lnTo>
                <a:lnTo>
                  <a:pt x="33491" y="197978"/>
                </a:lnTo>
                <a:lnTo>
                  <a:pt x="15381" y="240442"/>
                </a:lnTo>
                <a:lnTo>
                  <a:pt x="3969" y="284342"/>
                </a:lnTo>
                <a:lnTo>
                  <a:pt x="0" y="328929"/>
                </a:lnTo>
                <a:lnTo>
                  <a:pt x="0" y="6361430"/>
                </a:lnTo>
                <a:lnTo>
                  <a:pt x="3969" y="6406333"/>
                </a:lnTo>
                <a:lnTo>
                  <a:pt x="15381" y="6450492"/>
                </a:lnTo>
                <a:lnTo>
                  <a:pt x="33491" y="6493162"/>
                </a:lnTo>
                <a:lnTo>
                  <a:pt x="57555" y="6533600"/>
                </a:lnTo>
                <a:lnTo>
                  <a:pt x="86829" y="6571061"/>
                </a:lnTo>
                <a:lnTo>
                  <a:pt x="120568" y="6604800"/>
                </a:lnTo>
                <a:lnTo>
                  <a:pt x="158029" y="6634074"/>
                </a:lnTo>
                <a:lnTo>
                  <a:pt x="198467" y="6658138"/>
                </a:lnTo>
                <a:lnTo>
                  <a:pt x="241137" y="6676248"/>
                </a:lnTo>
                <a:lnTo>
                  <a:pt x="285296" y="6687660"/>
                </a:lnTo>
                <a:lnTo>
                  <a:pt x="330200" y="6691630"/>
                </a:lnTo>
                <a:lnTo>
                  <a:pt x="8684260" y="6691630"/>
                </a:lnTo>
                <a:lnTo>
                  <a:pt x="8729163" y="6687660"/>
                </a:lnTo>
                <a:lnTo>
                  <a:pt x="8773322" y="6676248"/>
                </a:lnTo>
                <a:lnTo>
                  <a:pt x="8815992" y="6658138"/>
                </a:lnTo>
                <a:lnTo>
                  <a:pt x="8856430" y="6634074"/>
                </a:lnTo>
                <a:lnTo>
                  <a:pt x="8893891" y="6604800"/>
                </a:lnTo>
                <a:lnTo>
                  <a:pt x="8927630" y="6571061"/>
                </a:lnTo>
                <a:lnTo>
                  <a:pt x="8956904" y="6533600"/>
                </a:lnTo>
                <a:lnTo>
                  <a:pt x="8980968" y="6493162"/>
                </a:lnTo>
                <a:lnTo>
                  <a:pt x="8999078" y="6450492"/>
                </a:lnTo>
                <a:lnTo>
                  <a:pt x="9010490" y="6406333"/>
                </a:lnTo>
                <a:lnTo>
                  <a:pt x="9014460" y="6361430"/>
                </a:lnTo>
                <a:lnTo>
                  <a:pt x="9014460" y="328929"/>
                </a:lnTo>
                <a:lnTo>
                  <a:pt x="9010490" y="284342"/>
                </a:lnTo>
                <a:lnTo>
                  <a:pt x="8999078" y="240442"/>
                </a:lnTo>
                <a:lnTo>
                  <a:pt x="8980968" y="197978"/>
                </a:lnTo>
                <a:lnTo>
                  <a:pt x="8956904" y="157702"/>
                </a:lnTo>
                <a:lnTo>
                  <a:pt x="8927630" y="120362"/>
                </a:lnTo>
                <a:lnTo>
                  <a:pt x="8893891" y="86710"/>
                </a:lnTo>
                <a:lnTo>
                  <a:pt x="8856430" y="57494"/>
                </a:lnTo>
                <a:lnTo>
                  <a:pt x="8815992" y="33465"/>
                </a:lnTo>
                <a:lnTo>
                  <a:pt x="8773322" y="15373"/>
                </a:lnTo>
                <a:lnTo>
                  <a:pt x="8729163" y="3968"/>
                </a:lnTo>
                <a:lnTo>
                  <a:pt x="8684260" y="0"/>
                </a:lnTo>
                <a:lnTo>
                  <a:pt x="330200" y="0"/>
                </a:lnTo>
                <a:close/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3500" y="1397000"/>
            <a:ext cx="9019540" cy="120650"/>
          </a:xfrm>
          <a:custGeom>
            <a:avLst/>
            <a:gdLst/>
            <a:ahLst/>
            <a:cxnLst/>
            <a:rect l="l" t="t" r="r" b="b"/>
            <a:pathLst>
              <a:path w="9019540" h="120650">
                <a:moveTo>
                  <a:pt x="9019540" y="0"/>
                </a:moveTo>
                <a:lnTo>
                  <a:pt x="0" y="0"/>
                </a:lnTo>
                <a:lnTo>
                  <a:pt x="0" y="120650"/>
                </a:lnTo>
                <a:lnTo>
                  <a:pt x="9019540" y="120650"/>
                </a:lnTo>
                <a:lnTo>
                  <a:pt x="9019540" y="0"/>
                </a:lnTo>
                <a:close/>
              </a:path>
            </a:pathLst>
          </a:custGeom>
          <a:solidFill>
            <a:srgbClr val="E5B0A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3500" y="2975610"/>
            <a:ext cx="9019540" cy="111760"/>
          </a:xfrm>
          <a:custGeom>
            <a:avLst/>
            <a:gdLst/>
            <a:ahLst/>
            <a:cxnLst/>
            <a:rect l="l" t="t" r="r" b="b"/>
            <a:pathLst>
              <a:path w="9019540" h="111760">
                <a:moveTo>
                  <a:pt x="9019540" y="0"/>
                </a:moveTo>
                <a:lnTo>
                  <a:pt x="0" y="0"/>
                </a:lnTo>
                <a:lnTo>
                  <a:pt x="0" y="111760"/>
                </a:lnTo>
                <a:lnTo>
                  <a:pt x="9019540" y="111760"/>
                </a:lnTo>
                <a:lnTo>
                  <a:pt x="9019540" y="0"/>
                </a:lnTo>
                <a:close/>
              </a:path>
            </a:pathLst>
          </a:custGeom>
          <a:solidFill>
            <a:srgbClr val="90838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328159" y="5749290"/>
            <a:ext cx="231584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15" b="1">
                <a:solidFill>
                  <a:srgbClr val="686363"/>
                </a:solidFill>
                <a:latin typeface="Perpetua"/>
                <a:cs typeface="Perpetua"/>
              </a:rPr>
              <a:t>Prof. </a:t>
            </a:r>
            <a:r>
              <a:rPr dirty="0" sz="2500" spc="-5" b="1">
                <a:solidFill>
                  <a:srgbClr val="686363"/>
                </a:solidFill>
                <a:latin typeface="Perpetua"/>
                <a:cs typeface="Perpetua"/>
              </a:rPr>
              <a:t>Sunita</a:t>
            </a:r>
            <a:r>
              <a:rPr dirty="0" sz="2500" spc="-200" b="1">
                <a:solidFill>
                  <a:srgbClr val="686363"/>
                </a:solidFill>
                <a:latin typeface="Perpetua"/>
                <a:cs typeface="Perpetua"/>
              </a:rPr>
              <a:t> </a:t>
            </a:r>
            <a:r>
              <a:rPr dirty="0" sz="2500" spc="-5" b="1">
                <a:solidFill>
                  <a:srgbClr val="686363"/>
                </a:solidFill>
                <a:latin typeface="Perpetua"/>
                <a:cs typeface="Perpetua"/>
              </a:rPr>
              <a:t>Sahu</a:t>
            </a:r>
            <a:endParaRPr sz="2500">
              <a:latin typeface="Perpetua"/>
              <a:cs typeface="Perpetu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3500" y="1517650"/>
            <a:ext cx="9019540" cy="1457960"/>
          </a:xfrm>
          <a:prstGeom prst="rect"/>
          <a:solidFill>
            <a:srgbClr val="D24716"/>
          </a:solidFill>
        </p:spPr>
        <p:txBody>
          <a:bodyPr wrap="square" lIns="0" tIns="335280" rIns="0" bIns="0" rtlCol="0" vert="horz">
            <a:spAutoFit/>
          </a:bodyPr>
          <a:lstStyle/>
          <a:p>
            <a:pPr algn="ctr" marR="54610">
              <a:lnSpc>
                <a:spcPct val="100000"/>
              </a:lnSpc>
              <a:spcBef>
                <a:spcPts val="2640"/>
              </a:spcBef>
              <a:tabLst>
                <a:tab pos="3963035" algn="l"/>
              </a:tabLst>
            </a:pPr>
            <a:r>
              <a:rPr dirty="0" sz="4800" spc="355">
                <a:solidFill>
                  <a:srgbClr val="FFFFFF"/>
                </a:solidFill>
              </a:rPr>
              <a:t>Dimensional	</a:t>
            </a:r>
            <a:r>
              <a:rPr dirty="0" sz="4800" spc="340">
                <a:solidFill>
                  <a:srgbClr val="FFFFFF"/>
                </a:solidFill>
              </a:rPr>
              <a:t>Modeling</a:t>
            </a:r>
            <a:endParaRPr sz="4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86250" y="4572000"/>
            <a:ext cx="396240" cy="260350"/>
          </a:xfrm>
          <a:custGeom>
            <a:avLst/>
            <a:gdLst/>
            <a:ahLst/>
            <a:cxnLst/>
            <a:rect l="l" t="t" r="r" b="b"/>
            <a:pathLst>
              <a:path w="396239" h="260350">
                <a:moveTo>
                  <a:pt x="0" y="0"/>
                </a:moveTo>
                <a:lnTo>
                  <a:pt x="396239" y="260350"/>
                </a:lnTo>
              </a:path>
            </a:pathLst>
          </a:custGeom>
          <a:ln w="38100">
            <a:solidFill>
              <a:srgbClr val="AE33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620259" y="4744720"/>
            <a:ext cx="212090" cy="184150"/>
          </a:xfrm>
          <a:custGeom>
            <a:avLst/>
            <a:gdLst/>
            <a:ahLst/>
            <a:cxnLst/>
            <a:rect l="l" t="t" r="r" b="b"/>
            <a:pathLst>
              <a:path w="212089" h="184150">
                <a:moveTo>
                  <a:pt x="104139" y="0"/>
                </a:moveTo>
                <a:lnTo>
                  <a:pt x="115569" y="121919"/>
                </a:lnTo>
                <a:lnTo>
                  <a:pt x="0" y="160019"/>
                </a:lnTo>
                <a:lnTo>
                  <a:pt x="212089" y="184149"/>
                </a:lnTo>
                <a:lnTo>
                  <a:pt x="104139" y="0"/>
                </a:lnTo>
                <a:close/>
              </a:path>
            </a:pathLst>
          </a:custGeom>
          <a:solidFill>
            <a:srgbClr val="AE33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28740" y="4685029"/>
            <a:ext cx="469900" cy="386080"/>
          </a:xfrm>
          <a:custGeom>
            <a:avLst/>
            <a:gdLst/>
            <a:ahLst/>
            <a:cxnLst/>
            <a:rect l="l" t="t" r="r" b="b"/>
            <a:pathLst>
              <a:path w="469900" h="386079">
                <a:moveTo>
                  <a:pt x="0" y="386080"/>
                </a:moveTo>
                <a:lnTo>
                  <a:pt x="469900" y="0"/>
                </a:lnTo>
              </a:path>
            </a:pathLst>
          </a:custGeom>
          <a:ln w="38100">
            <a:solidFill>
              <a:srgbClr val="AE33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827519" y="4570729"/>
            <a:ext cx="208279" cy="195580"/>
          </a:xfrm>
          <a:custGeom>
            <a:avLst/>
            <a:gdLst/>
            <a:ahLst/>
            <a:cxnLst/>
            <a:rect l="l" t="t" r="r" b="b"/>
            <a:pathLst>
              <a:path w="208279" h="195579">
                <a:moveTo>
                  <a:pt x="208279" y="0"/>
                </a:moveTo>
                <a:lnTo>
                  <a:pt x="0" y="48260"/>
                </a:lnTo>
                <a:lnTo>
                  <a:pt x="120650" y="73660"/>
                </a:lnTo>
                <a:lnTo>
                  <a:pt x="121920" y="195580"/>
                </a:lnTo>
                <a:lnTo>
                  <a:pt x="208279" y="0"/>
                </a:lnTo>
                <a:close/>
              </a:path>
            </a:pathLst>
          </a:custGeom>
          <a:solidFill>
            <a:srgbClr val="AE33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501129" y="2233929"/>
            <a:ext cx="687070" cy="480059"/>
          </a:xfrm>
          <a:custGeom>
            <a:avLst/>
            <a:gdLst/>
            <a:ahLst/>
            <a:cxnLst/>
            <a:rect l="l" t="t" r="r" b="b"/>
            <a:pathLst>
              <a:path w="687070" h="480060">
                <a:moveTo>
                  <a:pt x="0" y="480060"/>
                </a:moveTo>
                <a:lnTo>
                  <a:pt x="687070" y="0"/>
                </a:lnTo>
              </a:path>
            </a:pathLst>
          </a:custGeom>
          <a:ln w="38100">
            <a:solidFill>
              <a:srgbClr val="AE33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123430" y="2131060"/>
            <a:ext cx="210820" cy="187960"/>
          </a:xfrm>
          <a:custGeom>
            <a:avLst/>
            <a:gdLst/>
            <a:ahLst/>
            <a:cxnLst/>
            <a:rect l="l" t="t" r="r" b="b"/>
            <a:pathLst>
              <a:path w="210820" h="187960">
                <a:moveTo>
                  <a:pt x="210820" y="0"/>
                </a:moveTo>
                <a:lnTo>
                  <a:pt x="0" y="31750"/>
                </a:lnTo>
                <a:lnTo>
                  <a:pt x="116840" y="66039"/>
                </a:lnTo>
                <a:lnTo>
                  <a:pt x="109220" y="187960"/>
                </a:lnTo>
                <a:lnTo>
                  <a:pt x="210820" y="0"/>
                </a:lnTo>
                <a:close/>
              </a:path>
            </a:pathLst>
          </a:custGeom>
          <a:solidFill>
            <a:srgbClr val="AE33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715509" y="2357120"/>
            <a:ext cx="499109" cy="179070"/>
          </a:xfrm>
          <a:custGeom>
            <a:avLst/>
            <a:gdLst/>
            <a:ahLst/>
            <a:cxnLst/>
            <a:rect l="l" t="t" r="r" b="b"/>
            <a:pathLst>
              <a:path w="499110" h="179069">
                <a:moveTo>
                  <a:pt x="0" y="0"/>
                </a:moveTo>
                <a:lnTo>
                  <a:pt x="499110" y="179069"/>
                </a:lnTo>
              </a:path>
            </a:pathLst>
          </a:custGeom>
          <a:ln w="38100">
            <a:solidFill>
              <a:srgbClr val="AE33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170170" y="2442210"/>
            <a:ext cx="212090" cy="179070"/>
          </a:xfrm>
          <a:custGeom>
            <a:avLst/>
            <a:gdLst/>
            <a:ahLst/>
            <a:cxnLst/>
            <a:rect l="l" t="t" r="r" b="b"/>
            <a:pathLst>
              <a:path w="212089" h="179069">
                <a:moveTo>
                  <a:pt x="64769" y="0"/>
                </a:moveTo>
                <a:lnTo>
                  <a:pt x="104139" y="115569"/>
                </a:lnTo>
                <a:lnTo>
                  <a:pt x="0" y="179069"/>
                </a:lnTo>
                <a:lnTo>
                  <a:pt x="212089" y="153669"/>
                </a:lnTo>
                <a:lnTo>
                  <a:pt x="64769" y="0"/>
                </a:lnTo>
                <a:close/>
              </a:path>
            </a:pathLst>
          </a:custGeom>
          <a:solidFill>
            <a:srgbClr val="AE33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70100" y="3285490"/>
            <a:ext cx="511809" cy="781050"/>
          </a:xfrm>
          <a:custGeom>
            <a:avLst/>
            <a:gdLst/>
            <a:ahLst/>
            <a:cxnLst/>
            <a:rect l="l" t="t" r="r" b="b"/>
            <a:pathLst>
              <a:path w="511810" h="781050">
                <a:moveTo>
                  <a:pt x="0" y="0"/>
                </a:moveTo>
                <a:lnTo>
                  <a:pt x="511810" y="781050"/>
                </a:lnTo>
              </a:path>
            </a:pathLst>
          </a:custGeom>
          <a:ln w="38100">
            <a:solidFill>
              <a:srgbClr val="AE33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94279" y="4003040"/>
            <a:ext cx="185419" cy="2120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71370" y="2564129"/>
            <a:ext cx="1297940" cy="508000"/>
          </a:xfrm>
          <a:custGeom>
            <a:avLst/>
            <a:gdLst/>
            <a:ahLst/>
            <a:cxnLst/>
            <a:rect l="l" t="t" r="r" b="b"/>
            <a:pathLst>
              <a:path w="1297939" h="508000">
                <a:moveTo>
                  <a:pt x="0" y="508000"/>
                </a:moveTo>
                <a:lnTo>
                  <a:pt x="1297940" y="0"/>
                </a:lnTo>
              </a:path>
            </a:pathLst>
          </a:custGeom>
          <a:ln w="38100">
            <a:solidFill>
              <a:srgbClr val="AE33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22320" y="2480310"/>
            <a:ext cx="213360" cy="177800"/>
          </a:xfrm>
          <a:custGeom>
            <a:avLst/>
            <a:gdLst/>
            <a:ahLst/>
            <a:cxnLst/>
            <a:rect l="l" t="t" r="r" b="b"/>
            <a:pathLst>
              <a:path w="213360" h="177800">
                <a:moveTo>
                  <a:pt x="0" y="0"/>
                </a:moveTo>
                <a:lnTo>
                  <a:pt x="106679" y="60960"/>
                </a:lnTo>
                <a:lnTo>
                  <a:pt x="69850" y="177800"/>
                </a:lnTo>
                <a:lnTo>
                  <a:pt x="21335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AE33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647319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4665" algn="l"/>
                <a:tab pos="4105275" algn="l"/>
              </a:tabLst>
            </a:pPr>
            <a:r>
              <a:rPr dirty="0" sz="4000"/>
              <a:t>A	</a:t>
            </a:r>
            <a:r>
              <a:rPr dirty="0" sz="4000" spc="330"/>
              <a:t>T</a:t>
            </a:r>
            <a:r>
              <a:rPr dirty="0" sz="4000" spc="335"/>
              <a:t>r</a:t>
            </a:r>
            <a:r>
              <a:rPr dirty="0" sz="4000" spc="330"/>
              <a:t>a</a:t>
            </a:r>
            <a:r>
              <a:rPr dirty="0" sz="4000" spc="320"/>
              <a:t>n</a:t>
            </a:r>
            <a:r>
              <a:rPr dirty="0" sz="4000" spc="330"/>
              <a:t>sa</a:t>
            </a:r>
            <a:r>
              <a:rPr dirty="0" sz="4000" spc="320"/>
              <a:t>c</a:t>
            </a:r>
            <a:r>
              <a:rPr dirty="0" sz="4000" spc="325"/>
              <a:t>t</a:t>
            </a:r>
            <a:r>
              <a:rPr dirty="0" sz="4000" spc="330"/>
              <a:t>i</a:t>
            </a:r>
            <a:r>
              <a:rPr dirty="0" sz="4000" spc="325"/>
              <a:t>on</a:t>
            </a:r>
            <a:r>
              <a:rPr dirty="0" sz="4000" spc="320"/>
              <a:t>a</a:t>
            </a:r>
            <a:r>
              <a:rPr dirty="0" sz="4000"/>
              <a:t>l	</a:t>
            </a:r>
            <a:r>
              <a:rPr dirty="0" sz="4000" spc="320"/>
              <a:t>D</a:t>
            </a:r>
            <a:r>
              <a:rPr dirty="0" sz="4000" spc="330"/>
              <a:t>a</a:t>
            </a:r>
            <a:r>
              <a:rPr dirty="0" sz="4000" spc="325"/>
              <a:t>t</a:t>
            </a:r>
            <a:r>
              <a:rPr dirty="0" sz="4000" spc="330"/>
              <a:t>a</a:t>
            </a:r>
            <a:r>
              <a:rPr dirty="0" sz="4000" spc="325"/>
              <a:t>b</a:t>
            </a:r>
            <a:r>
              <a:rPr dirty="0" sz="4000" spc="330"/>
              <a:t>a</a:t>
            </a:r>
            <a:r>
              <a:rPr dirty="0" sz="4000" spc="320"/>
              <a:t>s</a:t>
            </a:r>
            <a:r>
              <a:rPr dirty="0" sz="4000"/>
              <a:t>e</a:t>
            </a:r>
            <a:endParaRPr sz="4000"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857750" y="4215129"/>
          <a:ext cx="1643380" cy="1482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3380"/>
              </a:tblGrid>
              <a:tr h="37083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OrderDetails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D2471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OrderHeaderID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EECECC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ProductID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Amount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715260" y="3714750"/>
          <a:ext cx="164211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2110"/>
              </a:tblGrid>
              <a:tr h="37211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OrderHeader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D24716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OrderHeaderID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CustomerID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F6E8E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OrderDate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EECECC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FreightAmount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7072630" y="3858259"/>
          <a:ext cx="1357630" cy="1482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7630"/>
              </a:tblGrid>
              <a:tr h="37083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Products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D24716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ProductID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EECECC"/>
                    </a:solidFill>
                  </a:tcPr>
                </a:tc>
              </a:tr>
              <a:tr h="37210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Description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Size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857250" y="2357120"/>
          <a:ext cx="128524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5240"/>
              </a:tblGrid>
              <a:tr h="37210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Customers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D2471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CustomerID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AddressID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Name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3572509" y="1785620"/>
          <a:ext cx="121412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120"/>
              </a:tblGrid>
              <a:tr h="37210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Addresses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D2471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AddressID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StateID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F6E8E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Street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429250" y="1856739"/>
          <a:ext cx="1143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37210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States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D2471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StateID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  <a:tr h="37210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CountryID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Desc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7372350" y="1428750"/>
          <a:ext cx="1286510" cy="1482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6510"/>
              </a:tblGrid>
              <a:tr h="3721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Countries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D24716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CountryID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Description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F6E8E6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58129" y="4000500"/>
            <a:ext cx="345440" cy="196850"/>
          </a:xfrm>
          <a:custGeom>
            <a:avLst/>
            <a:gdLst/>
            <a:ahLst/>
            <a:cxnLst/>
            <a:rect l="l" t="t" r="r" b="b"/>
            <a:pathLst>
              <a:path w="345439" h="196850">
                <a:moveTo>
                  <a:pt x="0" y="0"/>
                </a:moveTo>
                <a:lnTo>
                  <a:pt x="345440" y="196850"/>
                </a:lnTo>
              </a:path>
            </a:pathLst>
          </a:custGeom>
          <a:ln w="38100">
            <a:solidFill>
              <a:srgbClr val="AE33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645150" y="4108450"/>
            <a:ext cx="213360" cy="177800"/>
          </a:xfrm>
          <a:custGeom>
            <a:avLst/>
            <a:gdLst/>
            <a:ahLst/>
            <a:cxnLst/>
            <a:rect l="l" t="t" r="r" b="b"/>
            <a:pathLst>
              <a:path w="213360" h="177800">
                <a:moveTo>
                  <a:pt x="93979" y="0"/>
                </a:moveTo>
                <a:lnTo>
                  <a:pt x="113029" y="120650"/>
                </a:lnTo>
                <a:lnTo>
                  <a:pt x="0" y="166369"/>
                </a:lnTo>
                <a:lnTo>
                  <a:pt x="213360" y="177800"/>
                </a:lnTo>
                <a:lnTo>
                  <a:pt x="93979" y="0"/>
                </a:lnTo>
                <a:close/>
              </a:path>
            </a:pathLst>
          </a:custGeom>
          <a:solidFill>
            <a:srgbClr val="AE33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358129" y="3246120"/>
            <a:ext cx="354330" cy="254000"/>
          </a:xfrm>
          <a:custGeom>
            <a:avLst/>
            <a:gdLst/>
            <a:ahLst/>
            <a:cxnLst/>
            <a:rect l="l" t="t" r="r" b="b"/>
            <a:pathLst>
              <a:path w="354329" h="254000">
                <a:moveTo>
                  <a:pt x="0" y="254000"/>
                </a:moveTo>
                <a:lnTo>
                  <a:pt x="354330" y="0"/>
                </a:lnTo>
              </a:path>
            </a:pathLst>
          </a:custGeom>
          <a:ln w="38100">
            <a:solidFill>
              <a:srgbClr val="AE33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647690" y="3143250"/>
            <a:ext cx="210820" cy="187960"/>
          </a:xfrm>
          <a:custGeom>
            <a:avLst/>
            <a:gdLst/>
            <a:ahLst/>
            <a:cxnLst/>
            <a:rect l="l" t="t" r="r" b="b"/>
            <a:pathLst>
              <a:path w="210820" h="187960">
                <a:moveTo>
                  <a:pt x="210820" y="0"/>
                </a:moveTo>
                <a:lnTo>
                  <a:pt x="0" y="33020"/>
                </a:lnTo>
                <a:lnTo>
                  <a:pt x="116839" y="66039"/>
                </a:lnTo>
                <a:lnTo>
                  <a:pt x="110489" y="187960"/>
                </a:lnTo>
                <a:lnTo>
                  <a:pt x="210820" y="0"/>
                </a:lnTo>
                <a:close/>
              </a:path>
            </a:pathLst>
          </a:custGeom>
          <a:solidFill>
            <a:srgbClr val="AE33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86759" y="3247389"/>
            <a:ext cx="641350" cy="467359"/>
          </a:xfrm>
          <a:custGeom>
            <a:avLst/>
            <a:gdLst/>
            <a:ahLst/>
            <a:cxnLst/>
            <a:rect l="l" t="t" r="r" b="b"/>
            <a:pathLst>
              <a:path w="641350" h="467360">
                <a:moveTo>
                  <a:pt x="641350" y="467360"/>
                </a:moveTo>
                <a:lnTo>
                  <a:pt x="0" y="0"/>
                </a:lnTo>
              </a:path>
            </a:pathLst>
          </a:custGeom>
          <a:ln w="38100">
            <a:solidFill>
              <a:srgbClr val="AE330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41979" y="3143250"/>
            <a:ext cx="210820" cy="189230"/>
          </a:xfrm>
          <a:custGeom>
            <a:avLst/>
            <a:gdLst/>
            <a:ahLst/>
            <a:cxnLst/>
            <a:rect l="l" t="t" r="r" b="b"/>
            <a:pathLst>
              <a:path w="210820" h="189229">
                <a:moveTo>
                  <a:pt x="0" y="0"/>
                </a:moveTo>
                <a:lnTo>
                  <a:pt x="99059" y="189229"/>
                </a:lnTo>
                <a:lnTo>
                  <a:pt x="92709" y="67310"/>
                </a:lnTo>
                <a:lnTo>
                  <a:pt x="210819" y="34289"/>
                </a:lnTo>
                <a:lnTo>
                  <a:pt x="0" y="0"/>
                </a:lnTo>
                <a:close/>
              </a:path>
            </a:pathLst>
          </a:custGeom>
          <a:solidFill>
            <a:srgbClr val="AE330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530923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4665" algn="l"/>
                <a:tab pos="3797935" algn="l"/>
              </a:tabLst>
            </a:pPr>
            <a:r>
              <a:rPr dirty="0" sz="4000"/>
              <a:t>A	</a:t>
            </a:r>
            <a:r>
              <a:rPr dirty="0" sz="4000" spc="325"/>
              <a:t>D</a:t>
            </a:r>
            <a:r>
              <a:rPr dirty="0" sz="4000" spc="330"/>
              <a:t>im</a:t>
            </a:r>
            <a:r>
              <a:rPr dirty="0" sz="4000" spc="325"/>
              <a:t>e</a:t>
            </a:r>
            <a:r>
              <a:rPr dirty="0" sz="4000" spc="320"/>
              <a:t>n</a:t>
            </a:r>
            <a:r>
              <a:rPr dirty="0" sz="4000" spc="330"/>
              <a:t>si</a:t>
            </a:r>
            <a:r>
              <a:rPr dirty="0" sz="4000" spc="325"/>
              <a:t>o</a:t>
            </a:r>
            <a:r>
              <a:rPr dirty="0" sz="4000" spc="320"/>
              <a:t>n</a:t>
            </a:r>
            <a:r>
              <a:rPr dirty="0" sz="4000" spc="330"/>
              <a:t>a</a:t>
            </a:r>
            <a:r>
              <a:rPr dirty="0" sz="4000"/>
              <a:t>l	</a:t>
            </a:r>
            <a:r>
              <a:rPr dirty="0" sz="4000" spc="335"/>
              <a:t>M</a:t>
            </a:r>
            <a:r>
              <a:rPr dirty="0" sz="4000" spc="325"/>
              <a:t>o</a:t>
            </a:r>
            <a:r>
              <a:rPr dirty="0" sz="4000" spc="320"/>
              <a:t>d</a:t>
            </a:r>
            <a:r>
              <a:rPr dirty="0" sz="4000" spc="330"/>
              <a:t>e</a:t>
            </a:r>
            <a:r>
              <a:rPr dirty="0" sz="4000"/>
              <a:t>l</a:t>
            </a:r>
            <a:endParaRPr sz="4000"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714750" y="2786379"/>
          <a:ext cx="164338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3380"/>
              </a:tblGrid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 b="1">
                          <a:latin typeface="Perpetua"/>
                          <a:cs typeface="Perpetua"/>
                        </a:rPr>
                        <a:t>FactSales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FFFF00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CustomerID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EECECC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ProductID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TimeID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SalesAmount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5858509" y="3929379"/>
          <a:ext cx="135636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6360"/>
              </a:tblGrid>
              <a:tr h="37083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Products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D2471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ProductID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EECECC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Description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Size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Subcategory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Category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858509" y="1428750"/>
          <a:ext cx="128524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5240"/>
              </a:tblGrid>
              <a:tr h="37211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Customers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D24716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CustomerID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Name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F6E8E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Street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EECECC"/>
                    </a:solidFill>
                  </a:tcPr>
                </a:tc>
              </a:tr>
              <a:tr h="37210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State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Country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714500" y="2071370"/>
          <a:ext cx="1357630" cy="2226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7630"/>
              </a:tblGrid>
              <a:tr h="37210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Time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D2471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TimeID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Date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F6E8E6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Month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EECE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Quarter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5080">
                    <a:solidFill>
                      <a:srgbClr val="F6E8E6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5">
                          <a:latin typeface="Perpetua"/>
                          <a:cs typeface="Perpetua"/>
                        </a:rPr>
                        <a:t>Year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635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289623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7460" algn="l"/>
              </a:tabLst>
            </a:pPr>
            <a:r>
              <a:rPr dirty="0" sz="4000" spc="245"/>
              <a:t>Fact	</a:t>
            </a:r>
            <a:r>
              <a:rPr dirty="0" sz="4000" spc="270"/>
              <a:t>Tables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42720"/>
            <a:ext cx="7554595" cy="427609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298450" marR="18415" indent="-273050">
              <a:lnSpc>
                <a:spcPts val="2800"/>
              </a:lnSpc>
              <a:spcBef>
                <a:spcPts val="459"/>
              </a:spcBef>
            </a:pPr>
            <a:r>
              <a:rPr dirty="0" baseline="10101" sz="3300" spc="110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735">
                <a:latin typeface="Perpetua"/>
                <a:cs typeface="Perpetua"/>
              </a:rPr>
              <a:t>A</a:t>
            </a:r>
            <a:r>
              <a:rPr dirty="0" sz="2600" spc="15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fact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 spc="-5">
                <a:latin typeface="Perpetua"/>
                <a:cs typeface="Perpetua"/>
              </a:rPr>
              <a:t>stores quantitative information for analysis and  </a:t>
            </a:r>
            <a:r>
              <a:rPr dirty="0" sz="2600" spc="-645">
                <a:latin typeface="Perpetua"/>
                <a:cs typeface="Perpetua"/>
              </a:rPr>
              <a:t>is</a:t>
            </a:r>
            <a:r>
              <a:rPr dirty="0" sz="2600" spc="-5">
                <a:latin typeface="Perpetua"/>
                <a:cs typeface="Perpetua"/>
              </a:rPr>
              <a:t> often</a:t>
            </a:r>
            <a:r>
              <a:rPr dirty="0" sz="260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denormalized.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19"/>
              </a:spcBef>
            </a:pPr>
            <a:r>
              <a:rPr dirty="0" baseline="10101" sz="3300" spc="2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60">
                <a:latin typeface="Perpetua"/>
                <a:cs typeface="Perpetua"/>
              </a:rPr>
              <a:t>Contains </a:t>
            </a:r>
            <a:r>
              <a:rPr dirty="0" sz="2600" spc="-5">
                <a:latin typeface="Perpetua"/>
                <a:cs typeface="Perpetua"/>
              </a:rPr>
              <a:t>two </a:t>
            </a:r>
            <a:r>
              <a:rPr dirty="0" sz="2600" spc="-10">
                <a:latin typeface="Perpetua"/>
                <a:cs typeface="Perpetua"/>
              </a:rPr>
              <a:t>or </a:t>
            </a:r>
            <a:r>
              <a:rPr dirty="0" sz="2600" spc="-5">
                <a:latin typeface="Perpetua"/>
                <a:cs typeface="Perpetua"/>
              </a:rPr>
              <a:t>more foreign</a:t>
            </a:r>
            <a:r>
              <a:rPr dirty="0" sz="2600" spc="-145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keys.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60"/>
              </a:spcBef>
            </a:pPr>
            <a:r>
              <a:rPr dirty="0" baseline="10101" sz="3300" spc="434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90">
                <a:latin typeface="Perpetua"/>
                <a:cs typeface="Perpetua"/>
              </a:rPr>
              <a:t>Tend </a:t>
            </a:r>
            <a:r>
              <a:rPr dirty="0" sz="2600" spc="-10">
                <a:latin typeface="Perpetua"/>
                <a:cs typeface="Perpetua"/>
              </a:rPr>
              <a:t>to </a:t>
            </a:r>
            <a:r>
              <a:rPr dirty="0" sz="2600" spc="-5">
                <a:latin typeface="Perpetua"/>
                <a:cs typeface="Perpetua"/>
              </a:rPr>
              <a:t>have huge </a:t>
            </a:r>
            <a:r>
              <a:rPr dirty="0" sz="2600">
                <a:latin typeface="Perpetua"/>
                <a:cs typeface="Perpetua"/>
              </a:rPr>
              <a:t>numbers </a:t>
            </a:r>
            <a:r>
              <a:rPr dirty="0" sz="2600" spc="-10">
                <a:latin typeface="Perpetua"/>
                <a:cs typeface="Perpetua"/>
              </a:rPr>
              <a:t>of</a:t>
            </a:r>
            <a:r>
              <a:rPr dirty="0" sz="2600" spc="-29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records.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59"/>
              </a:spcBef>
            </a:pPr>
            <a:r>
              <a:rPr dirty="0" baseline="10101" sz="3300" spc="30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04">
                <a:latin typeface="Perpetua"/>
                <a:cs typeface="Perpetua"/>
              </a:rPr>
              <a:t>Useful </a:t>
            </a:r>
            <a:r>
              <a:rPr dirty="0" sz="2600" spc="-5">
                <a:latin typeface="Perpetua"/>
                <a:cs typeface="Perpetua"/>
              </a:rPr>
              <a:t>facts </a:t>
            </a:r>
            <a:r>
              <a:rPr dirty="0" sz="2600" spc="-10">
                <a:latin typeface="Perpetua"/>
                <a:cs typeface="Perpetua"/>
              </a:rPr>
              <a:t>tend </a:t>
            </a:r>
            <a:r>
              <a:rPr dirty="0" sz="2600" spc="-5">
                <a:latin typeface="Perpetua"/>
                <a:cs typeface="Perpetua"/>
              </a:rPr>
              <a:t>to </a:t>
            </a:r>
            <a:r>
              <a:rPr dirty="0" sz="2600">
                <a:latin typeface="Perpetua"/>
                <a:cs typeface="Perpetua"/>
              </a:rPr>
              <a:t>be numeric </a:t>
            </a:r>
            <a:r>
              <a:rPr dirty="0" sz="2600" spc="-5">
                <a:latin typeface="Perpetua"/>
                <a:cs typeface="Perpetua"/>
              </a:rPr>
              <a:t>and</a:t>
            </a:r>
            <a:r>
              <a:rPr dirty="0" sz="2600" spc="-229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additive.</a:t>
            </a:r>
            <a:endParaRPr sz="2600">
              <a:latin typeface="Perpetua"/>
              <a:cs typeface="Perpetua"/>
            </a:endParaRPr>
          </a:p>
          <a:p>
            <a:pPr marL="298450" marR="17780" indent="-273050">
              <a:lnSpc>
                <a:spcPct val="89900"/>
              </a:lnSpc>
              <a:spcBef>
                <a:spcPts val="575"/>
              </a:spcBef>
            </a:pPr>
            <a:r>
              <a:rPr dirty="0" baseline="10101" sz="3300" spc="110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735">
                <a:latin typeface="Perpetua"/>
                <a:cs typeface="Perpetua"/>
              </a:rPr>
              <a:t>A </a:t>
            </a:r>
            <a:r>
              <a:rPr dirty="0" sz="2600" spc="-5">
                <a:latin typeface="Perpetua"/>
                <a:cs typeface="Perpetua"/>
              </a:rPr>
              <a:t>fact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 spc="-5">
                <a:latin typeface="Perpetua"/>
                <a:cs typeface="Perpetua"/>
              </a:rPr>
              <a:t>holds the </a:t>
            </a:r>
            <a:r>
              <a:rPr dirty="0" sz="2600">
                <a:latin typeface="Perpetua"/>
                <a:cs typeface="Perpetua"/>
              </a:rPr>
              <a:t>data </a:t>
            </a:r>
            <a:r>
              <a:rPr dirty="0" sz="2600" spc="-5">
                <a:latin typeface="Perpetua"/>
                <a:cs typeface="Perpetua"/>
              </a:rPr>
              <a:t>to </a:t>
            </a:r>
            <a:r>
              <a:rPr dirty="0" sz="2600">
                <a:latin typeface="Perpetua"/>
                <a:cs typeface="Perpetua"/>
              </a:rPr>
              <a:t>be </a:t>
            </a:r>
            <a:r>
              <a:rPr dirty="0" sz="2600" spc="-5">
                <a:latin typeface="Perpetua"/>
                <a:cs typeface="Perpetua"/>
              </a:rPr>
              <a:t>analyzed, and </a:t>
            </a:r>
            <a:r>
              <a:rPr dirty="0" sz="2600">
                <a:latin typeface="Perpetua"/>
                <a:cs typeface="Perpetua"/>
              </a:rPr>
              <a:t>a </a:t>
            </a:r>
            <a:r>
              <a:rPr dirty="0" sz="2600" spc="-5">
                <a:latin typeface="Perpetua"/>
                <a:cs typeface="Perpetua"/>
              </a:rPr>
              <a:t>dimension 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 spc="-5">
                <a:latin typeface="Perpetua"/>
                <a:cs typeface="Perpetua"/>
              </a:rPr>
              <a:t>stores </a:t>
            </a:r>
            <a:r>
              <a:rPr dirty="0" sz="2600">
                <a:latin typeface="Perpetua"/>
                <a:cs typeface="Perpetua"/>
              </a:rPr>
              <a:t>data </a:t>
            </a:r>
            <a:r>
              <a:rPr dirty="0" sz="2600" spc="-5">
                <a:latin typeface="Perpetua"/>
                <a:cs typeface="Perpetua"/>
              </a:rPr>
              <a:t>about the ways in </a:t>
            </a:r>
            <a:r>
              <a:rPr dirty="0" sz="2600">
                <a:latin typeface="Perpetua"/>
                <a:cs typeface="Perpetua"/>
              </a:rPr>
              <a:t>which </a:t>
            </a:r>
            <a:r>
              <a:rPr dirty="0" sz="2600" spc="-10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data in the fact 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>
                <a:latin typeface="Perpetua"/>
                <a:cs typeface="Perpetua"/>
              </a:rPr>
              <a:t>can be </a:t>
            </a:r>
            <a:r>
              <a:rPr dirty="0" sz="2600" spc="-10">
                <a:latin typeface="Perpetua"/>
                <a:cs typeface="Perpetua"/>
              </a:rPr>
              <a:t>analyzed. </a:t>
            </a:r>
            <a:r>
              <a:rPr dirty="0" sz="2600" spc="-5">
                <a:latin typeface="Perpetua"/>
                <a:cs typeface="Perpetua"/>
              </a:rPr>
              <a:t>Thus, the fact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 spc="-5">
                <a:latin typeface="Perpetua"/>
                <a:cs typeface="Perpetua"/>
              </a:rPr>
              <a:t>consists </a:t>
            </a:r>
            <a:r>
              <a:rPr dirty="0" sz="2600">
                <a:latin typeface="Perpetua"/>
                <a:cs typeface="Perpetua"/>
              </a:rPr>
              <a:t>of </a:t>
            </a:r>
            <a:r>
              <a:rPr dirty="0" sz="2600" spc="-5">
                <a:latin typeface="Perpetua"/>
                <a:cs typeface="Perpetua"/>
              </a:rPr>
              <a:t>two  types </a:t>
            </a:r>
            <a:r>
              <a:rPr dirty="0" sz="2600">
                <a:latin typeface="Perpetua"/>
                <a:cs typeface="Perpetua"/>
              </a:rPr>
              <a:t>of </a:t>
            </a:r>
            <a:r>
              <a:rPr dirty="0" sz="2600" spc="-5">
                <a:latin typeface="Perpetua"/>
                <a:cs typeface="Perpetua"/>
              </a:rPr>
              <a:t>columns. The foreign </a:t>
            </a:r>
            <a:r>
              <a:rPr dirty="0" sz="2600" spc="-10">
                <a:latin typeface="Perpetua"/>
                <a:cs typeface="Perpetua"/>
              </a:rPr>
              <a:t>keys </a:t>
            </a:r>
            <a:r>
              <a:rPr dirty="0" sz="2600" spc="-5">
                <a:latin typeface="Perpetua"/>
                <a:cs typeface="Perpetua"/>
              </a:rPr>
              <a:t>column allows </a:t>
            </a:r>
            <a:r>
              <a:rPr dirty="0" sz="2600">
                <a:latin typeface="Perpetua"/>
                <a:cs typeface="Perpetua"/>
              </a:rPr>
              <a:t>joins </a:t>
            </a:r>
            <a:r>
              <a:rPr dirty="0" sz="2600" spc="-5">
                <a:latin typeface="Perpetua"/>
                <a:cs typeface="Perpetua"/>
              </a:rPr>
              <a:t>with  dimension </a:t>
            </a:r>
            <a:r>
              <a:rPr dirty="0" sz="2600" spc="-10">
                <a:latin typeface="Perpetua"/>
                <a:cs typeface="Perpetua"/>
              </a:rPr>
              <a:t>tables, </a:t>
            </a:r>
            <a:r>
              <a:rPr dirty="0" sz="2600" spc="-5">
                <a:latin typeface="Perpetua"/>
                <a:cs typeface="Perpetua"/>
              </a:rPr>
              <a:t>and the measures columns contain </a:t>
            </a:r>
            <a:r>
              <a:rPr dirty="0" sz="2600" spc="-10">
                <a:latin typeface="Perpetua"/>
                <a:cs typeface="Perpetua"/>
              </a:rPr>
              <a:t>the data  that </a:t>
            </a:r>
            <a:r>
              <a:rPr dirty="0" sz="2600" spc="5">
                <a:latin typeface="Perpetua"/>
                <a:cs typeface="Perpetua"/>
              </a:rPr>
              <a:t>is </a:t>
            </a:r>
            <a:r>
              <a:rPr dirty="0" sz="2600" spc="-5">
                <a:latin typeface="Perpetua"/>
                <a:cs typeface="Perpetua"/>
              </a:rPr>
              <a:t>being</a:t>
            </a:r>
            <a:r>
              <a:rPr dirty="0" sz="2600" spc="-25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analyzed.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507873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03145" algn="l"/>
                <a:tab pos="3726815" algn="l"/>
              </a:tabLst>
            </a:pPr>
            <a:r>
              <a:rPr dirty="0" sz="4000" spc="320"/>
              <a:t>E</a:t>
            </a:r>
            <a:r>
              <a:rPr dirty="0" sz="4000" spc="330"/>
              <a:t>x</a:t>
            </a:r>
            <a:r>
              <a:rPr dirty="0" sz="4000" spc="320"/>
              <a:t>a</a:t>
            </a:r>
            <a:r>
              <a:rPr dirty="0" sz="4000" spc="330"/>
              <a:t>m</a:t>
            </a:r>
            <a:r>
              <a:rPr dirty="0" sz="4000" spc="335"/>
              <a:t>p</a:t>
            </a:r>
            <a:r>
              <a:rPr dirty="0" sz="4000" spc="325"/>
              <a:t>l</a:t>
            </a:r>
            <a:r>
              <a:rPr dirty="0" sz="4000"/>
              <a:t>e	</a:t>
            </a:r>
            <a:r>
              <a:rPr dirty="0" sz="4000" spc="325"/>
              <a:t>:</a:t>
            </a:r>
            <a:r>
              <a:rPr dirty="0" sz="4000" spc="320"/>
              <a:t>F</a:t>
            </a:r>
            <a:r>
              <a:rPr dirty="0" sz="4000" spc="330"/>
              <a:t>ac</a:t>
            </a:r>
            <a:r>
              <a:rPr dirty="0" sz="4000"/>
              <a:t>t	</a:t>
            </a:r>
            <a:r>
              <a:rPr dirty="0" sz="4000" spc="330"/>
              <a:t>Ta</a:t>
            </a:r>
            <a:r>
              <a:rPr dirty="0" sz="4000" spc="325"/>
              <a:t>b</a:t>
            </a:r>
            <a:r>
              <a:rPr dirty="0" sz="4000" spc="335"/>
              <a:t>l</a:t>
            </a:r>
            <a:r>
              <a:rPr dirty="0" sz="4000"/>
              <a:t>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66469" y="1482090"/>
            <a:ext cx="7546975" cy="16249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10101" sz="3300" spc="27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80">
                <a:latin typeface="Perpetua"/>
                <a:cs typeface="Perpetua"/>
              </a:rPr>
              <a:t>Suppose </a:t>
            </a:r>
            <a:r>
              <a:rPr dirty="0" sz="2600" spc="-10">
                <a:latin typeface="Perpetua"/>
                <a:cs typeface="Perpetua"/>
              </a:rPr>
              <a:t>that </a:t>
            </a:r>
            <a:r>
              <a:rPr dirty="0" sz="2600">
                <a:latin typeface="Perpetua"/>
                <a:cs typeface="Perpetua"/>
              </a:rPr>
              <a:t>a </a:t>
            </a:r>
            <a:r>
              <a:rPr dirty="0" sz="2600" spc="-5">
                <a:latin typeface="Perpetua"/>
                <a:cs typeface="Perpetua"/>
              </a:rPr>
              <a:t>company sells </a:t>
            </a:r>
            <a:r>
              <a:rPr dirty="0" sz="2600">
                <a:latin typeface="Perpetua"/>
                <a:cs typeface="Perpetua"/>
              </a:rPr>
              <a:t>products </a:t>
            </a:r>
            <a:r>
              <a:rPr dirty="0" sz="2600" spc="-5">
                <a:latin typeface="Perpetua"/>
                <a:cs typeface="Perpetua"/>
              </a:rPr>
              <a:t>to </a:t>
            </a:r>
            <a:r>
              <a:rPr dirty="0" sz="2600">
                <a:latin typeface="Perpetua"/>
                <a:cs typeface="Perpetua"/>
              </a:rPr>
              <a:t>customers.</a:t>
            </a:r>
            <a:r>
              <a:rPr dirty="0" sz="2600" spc="-240">
                <a:latin typeface="Perpetua"/>
                <a:cs typeface="Perpetua"/>
              </a:rPr>
              <a:t> </a:t>
            </a:r>
            <a:r>
              <a:rPr dirty="0" sz="2600" spc="-20">
                <a:latin typeface="Perpetua"/>
                <a:cs typeface="Perpetua"/>
              </a:rPr>
              <a:t>Every  </a:t>
            </a:r>
            <a:r>
              <a:rPr dirty="0" sz="2600" spc="-5">
                <a:latin typeface="Perpetua"/>
                <a:cs typeface="Perpetua"/>
              </a:rPr>
              <a:t>sale </a:t>
            </a:r>
            <a:r>
              <a:rPr dirty="0" sz="2600">
                <a:latin typeface="Perpetua"/>
                <a:cs typeface="Perpetua"/>
              </a:rPr>
              <a:t>is a </a:t>
            </a:r>
            <a:r>
              <a:rPr dirty="0" sz="2600" spc="-5">
                <a:latin typeface="Perpetua"/>
                <a:cs typeface="Perpetua"/>
              </a:rPr>
              <a:t>fact that happens, </a:t>
            </a:r>
            <a:r>
              <a:rPr dirty="0" sz="2600" spc="-10">
                <a:latin typeface="Perpetua"/>
                <a:cs typeface="Perpetua"/>
              </a:rPr>
              <a:t>and </a:t>
            </a:r>
            <a:r>
              <a:rPr dirty="0" sz="2600" spc="-5">
                <a:latin typeface="Perpetua"/>
                <a:cs typeface="Perpetua"/>
              </a:rPr>
              <a:t>the fact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>
                <a:latin typeface="Perpetua"/>
                <a:cs typeface="Perpetua"/>
              </a:rPr>
              <a:t>is used </a:t>
            </a:r>
            <a:r>
              <a:rPr dirty="0" sz="2600" spc="-10">
                <a:latin typeface="Perpetua"/>
                <a:cs typeface="Perpetua"/>
              </a:rPr>
              <a:t>to </a:t>
            </a:r>
            <a:r>
              <a:rPr dirty="0" sz="2600" spc="-5">
                <a:latin typeface="Perpetua"/>
                <a:cs typeface="Perpetua"/>
              </a:rPr>
              <a:t>record  these facts. </a:t>
            </a:r>
            <a:r>
              <a:rPr dirty="0" sz="2600">
                <a:latin typeface="Perpetua"/>
                <a:cs typeface="Perpetua"/>
              </a:rPr>
              <a:t>For</a:t>
            </a:r>
            <a:r>
              <a:rPr dirty="0" sz="2600" spc="-5">
                <a:latin typeface="Perpetua"/>
                <a:cs typeface="Perpetua"/>
              </a:rPr>
              <a:t> example:</a:t>
            </a:r>
            <a:endParaRPr sz="2600">
              <a:latin typeface="Perpetua"/>
              <a:cs typeface="Perpetua"/>
            </a:endParaRPr>
          </a:p>
          <a:p>
            <a:pPr marL="38100">
              <a:lnSpc>
                <a:spcPct val="100000"/>
              </a:lnSpc>
              <a:spcBef>
                <a:spcPts val="590"/>
              </a:spcBef>
            </a:pPr>
            <a:r>
              <a:rPr dirty="0" sz="2200" spc="148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endParaRPr sz="2200">
              <a:latin typeface="Symbol"/>
              <a:cs typeface="Symbo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71600" y="3048000"/>
          <a:ext cx="6096000" cy="2128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9035"/>
                <a:gridCol w="1658619"/>
                <a:gridCol w="1599564"/>
                <a:gridCol w="1666875"/>
              </a:tblGrid>
              <a:tr h="274320">
                <a:tc>
                  <a:txBody>
                    <a:bodyPr/>
                    <a:lstStyle/>
                    <a:p>
                      <a:pPr>
                        <a:lnSpc>
                          <a:spcPts val="1839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Time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marL="354330">
                        <a:lnSpc>
                          <a:spcPts val="1839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Product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marL="219710">
                        <a:lnSpc>
                          <a:spcPts val="1839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Customer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ID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ts val="1839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Unit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Sold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D24716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algn="r" marR="346710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4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1010919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17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63855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2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1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algn="r" marR="346710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8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marL="1010919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21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63855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3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2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</a:tr>
              <a:tr h="372110">
                <a:tc>
                  <a:txBody>
                    <a:bodyPr/>
                    <a:lstStyle/>
                    <a:p>
                      <a:pPr algn="r" marR="346710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8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1064260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4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63855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1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ts val="1839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1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</a:tr>
              <a:tr h="369569">
                <a:tc>
                  <a:txBody>
                    <a:bodyPr/>
                    <a:lstStyle/>
                    <a:p>
                      <a:pPr algn="r" marR="346710">
                        <a:lnSpc>
                          <a:spcPts val="1830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5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marL="1010919">
                        <a:lnSpc>
                          <a:spcPts val="1830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20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63855">
                        <a:lnSpc>
                          <a:spcPts val="1830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2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ts val="1830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5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r" marR="346710">
                        <a:lnSpc>
                          <a:spcPts val="1830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3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1064260">
                        <a:lnSpc>
                          <a:spcPts val="1830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4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63855">
                        <a:lnSpc>
                          <a:spcPts val="1830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4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4145">
                        <a:lnSpc>
                          <a:spcPts val="1830"/>
                        </a:lnSpc>
                      </a:pPr>
                      <a:r>
                        <a:rPr dirty="0" sz="1800">
                          <a:latin typeface="Perpetua"/>
                          <a:cs typeface="Perpetua"/>
                        </a:rPr>
                        <a:t>7</a:t>
                      </a:r>
                      <a:endParaRPr sz="18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5669" y="610870"/>
            <a:ext cx="419671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44800" algn="l"/>
              </a:tabLst>
            </a:pPr>
            <a:r>
              <a:rPr dirty="0" sz="4000" spc="320"/>
              <a:t>D</a:t>
            </a:r>
            <a:r>
              <a:rPr dirty="0" sz="4000" spc="330"/>
              <a:t>im</a:t>
            </a:r>
            <a:r>
              <a:rPr dirty="0" sz="4000" spc="325"/>
              <a:t>en</a:t>
            </a:r>
            <a:r>
              <a:rPr dirty="0" sz="4000" spc="320"/>
              <a:t>s</a:t>
            </a:r>
            <a:r>
              <a:rPr dirty="0" sz="4000" spc="330"/>
              <a:t>i</a:t>
            </a:r>
            <a:r>
              <a:rPr dirty="0" sz="4000" spc="325"/>
              <a:t>o</a:t>
            </a:r>
            <a:r>
              <a:rPr dirty="0" sz="4000"/>
              <a:t>n	</a:t>
            </a:r>
            <a:r>
              <a:rPr dirty="0" sz="4000" spc="330"/>
              <a:t>Ta</a:t>
            </a:r>
            <a:r>
              <a:rPr dirty="0" sz="4000" spc="325"/>
              <a:t>b</a:t>
            </a:r>
            <a:r>
              <a:rPr dirty="0" sz="4000" spc="335"/>
              <a:t>l</a:t>
            </a:r>
            <a:r>
              <a:rPr dirty="0" sz="4000"/>
              <a:t>e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83895" marR="65151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10101" sz="3300" spc="110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735"/>
              <a:t>A</a:t>
            </a:r>
            <a:r>
              <a:rPr dirty="0" sz="2600" spc="65"/>
              <a:t> </a:t>
            </a:r>
            <a:r>
              <a:rPr dirty="0" sz="2600" spc="-5"/>
              <a:t>dimension </a:t>
            </a:r>
            <a:r>
              <a:rPr dirty="0" sz="2600" spc="-10"/>
              <a:t>table </a:t>
            </a:r>
            <a:r>
              <a:rPr dirty="0" sz="2600" spc="-5"/>
              <a:t>stores attributes, </a:t>
            </a:r>
            <a:r>
              <a:rPr dirty="0" sz="2600"/>
              <a:t>or </a:t>
            </a:r>
            <a:r>
              <a:rPr dirty="0" sz="2600" spc="-5"/>
              <a:t>dimensions, </a:t>
            </a:r>
            <a:r>
              <a:rPr dirty="0" sz="2600" spc="-365"/>
              <a:t>that  </a:t>
            </a:r>
            <a:r>
              <a:rPr dirty="0" sz="2600" spc="-5"/>
              <a:t>describe the objects </a:t>
            </a:r>
            <a:r>
              <a:rPr dirty="0" sz="2600"/>
              <a:t>in a </a:t>
            </a:r>
            <a:r>
              <a:rPr dirty="0" sz="2600" spc="-5"/>
              <a:t>fact</a:t>
            </a:r>
            <a:r>
              <a:rPr dirty="0" sz="2600" spc="-30"/>
              <a:t> </a:t>
            </a:r>
            <a:r>
              <a:rPr dirty="0" sz="2600" spc="-5"/>
              <a:t>table.</a:t>
            </a:r>
            <a:endParaRPr sz="2600">
              <a:latin typeface="Symbol"/>
              <a:cs typeface="Symbol"/>
            </a:endParaRPr>
          </a:p>
          <a:p>
            <a:pPr marL="683895" marR="1778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110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735"/>
              <a:t>A</a:t>
            </a:r>
            <a:r>
              <a:rPr dirty="0" sz="2600" spc="35"/>
              <a:t> </a:t>
            </a:r>
            <a:r>
              <a:rPr dirty="0" sz="2600" spc="-5"/>
              <a:t>data warehouse organizes descriptive attributes as </a:t>
            </a:r>
            <a:r>
              <a:rPr dirty="0" sz="2600" spc="-204"/>
              <a:t>columns  </a:t>
            </a:r>
            <a:r>
              <a:rPr dirty="0" sz="2600"/>
              <a:t>in </a:t>
            </a:r>
            <a:r>
              <a:rPr dirty="0" sz="2600" spc="-5"/>
              <a:t>dimension</a:t>
            </a:r>
            <a:r>
              <a:rPr dirty="0" sz="2600" spc="-15"/>
              <a:t> </a:t>
            </a:r>
            <a:r>
              <a:rPr dirty="0" sz="2600" spc="-10"/>
              <a:t>tables.</a:t>
            </a:r>
            <a:endParaRPr sz="2600">
              <a:latin typeface="Symbol"/>
              <a:cs typeface="Symbol"/>
            </a:endParaRPr>
          </a:p>
          <a:p>
            <a:pPr marL="683895" marR="59309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22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baseline="10101" sz="3300" spc="30">
                <a:solidFill>
                  <a:srgbClr val="D24716"/>
                </a:solidFill>
                <a:latin typeface="Times New Roman"/>
                <a:cs typeface="Times New Roman"/>
              </a:rPr>
              <a:t> </a:t>
            </a:r>
            <a:r>
              <a:rPr dirty="0" sz="2600"/>
              <a:t>For </a:t>
            </a:r>
            <a:r>
              <a:rPr dirty="0" sz="2600" spc="-5"/>
              <a:t>Example: </a:t>
            </a:r>
            <a:r>
              <a:rPr dirty="0" sz="2600"/>
              <a:t>A customer </a:t>
            </a:r>
            <a:r>
              <a:rPr dirty="0" sz="2600" spc="-5"/>
              <a:t>dimension’s attributes </a:t>
            </a:r>
            <a:r>
              <a:rPr dirty="0" sz="2600" spc="-204"/>
              <a:t>could  </a:t>
            </a:r>
            <a:r>
              <a:rPr dirty="0" sz="2600" spc="-5"/>
              <a:t>include first </a:t>
            </a:r>
            <a:r>
              <a:rPr dirty="0" sz="2600" spc="-10"/>
              <a:t>and </a:t>
            </a:r>
            <a:r>
              <a:rPr dirty="0" sz="2600" spc="-5"/>
              <a:t>last </a:t>
            </a:r>
            <a:r>
              <a:rPr dirty="0" sz="2600"/>
              <a:t>name, </a:t>
            </a:r>
            <a:r>
              <a:rPr dirty="0" sz="2600" spc="-5"/>
              <a:t>birth date, gender, etc., </a:t>
            </a:r>
            <a:r>
              <a:rPr dirty="0" sz="2600"/>
              <a:t>or a  </a:t>
            </a:r>
            <a:r>
              <a:rPr dirty="0" sz="2600" spc="-5"/>
              <a:t>website dimension would include site name and </a:t>
            </a:r>
            <a:r>
              <a:rPr dirty="0" sz="2600"/>
              <a:t>URL  </a:t>
            </a:r>
            <a:r>
              <a:rPr dirty="0" sz="2600" spc="-5"/>
              <a:t>attributes.</a:t>
            </a:r>
            <a:endParaRPr sz="2600">
              <a:latin typeface="Times New Roman"/>
              <a:cs typeface="Times New Roman"/>
            </a:endParaRPr>
          </a:p>
          <a:p>
            <a:pPr marL="683895" marR="351790" indent="-273050">
              <a:lnSpc>
                <a:spcPct val="100000"/>
              </a:lnSpc>
              <a:spcBef>
                <a:spcPts val="560"/>
              </a:spcBef>
            </a:pPr>
            <a:r>
              <a:rPr dirty="0" baseline="10101" sz="3300" spc="110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735"/>
              <a:t>A</a:t>
            </a:r>
            <a:r>
              <a:rPr dirty="0" sz="2600" spc="45"/>
              <a:t> </a:t>
            </a:r>
            <a:r>
              <a:rPr dirty="0" sz="2600" spc="-5"/>
              <a:t>dimension </a:t>
            </a:r>
            <a:r>
              <a:rPr dirty="0" sz="2600" spc="-10"/>
              <a:t>table has </a:t>
            </a:r>
            <a:r>
              <a:rPr dirty="0" sz="2600"/>
              <a:t>a </a:t>
            </a:r>
            <a:r>
              <a:rPr dirty="0" sz="2600" spc="-5"/>
              <a:t>primary key column that </a:t>
            </a:r>
            <a:r>
              <a:rPr dirty="0" sz="2600" spc="-180"/>
              <a:t>uniquely  </a:t>
            </a:r>
            <a:r>
              <a:rPr dirty="0" sz="2600" spc="-5"/>
              <a:t>identifies each dimension record</a:t>
            </a:r>
            <a:r>
              <a:rPr dirty="0" sz="2600" spc="5"/>
              <a:t> </a:t>
            </a:r>
            <a:r>
              <a:rPr dirty="0" sz="2600" spc="-5"/>
              <a:t>(row).</a:t>
            </a:r>
            <a:endParaRPr sz="26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648652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35245" algn="l"/>
              </a:tabLst>
            </a:pPr>
            <a:r>
              <a:rPr dirty="0" sz="4000" spc="320"/>
              <a:t>E</a:t>
            </a:r>
            <a:r>
              <a:rPr dirty="0" sz="4000" spc="330"/>
              <a:t>x</a:t>
            </a:r>
            <a:r>
              <a:rPr dirty="0" sz="4000" spc="320"/>
              <a:t>a</a:t>
            </a:r>
            <a:r>
              <a:rPr dirty="0" sz="4000" spc="330"/>
              <a:t>m</a:t>
            </a:r>
            <a:r>
              <a:rPr dirty="0" sz="4000" spc="335"/>
              <a:t>p</a:t>
            </a:r>
            <a:r>
              <a:rPr dirty="0" sz="4000" spc="325"/>
              <a:t>l</a:t>
            </a:r>
            <a:r>
              <a:rPr dirty="0" sz="4000" spc="330"/>
              <a:t>e</a:t>
            </a:r>
            <a:r>
              <a:rPr dirty="0" sz="4000" spc="325"/>
              <a:t>:D</a:t>
            </a:r>
            <a:r>
              <a:rPr dirty="0" sz="4000" spc="315"/>
              <a:t>i</a:t>
            </a:r>
            <a:r>
              <a:rPr dirty="0" sz="4000" spc="330"/>
              <a:t>m</a:t>
            </a:r>
            <a:r>
              <a:rPr dirty="0" sz="4000" spc="325"/>
              <a:t>en</a:t>
            </a:r>
            <a:r>
              <a:rPr dirty="0" sz="4000" spc="320"/>
              <a:t>s</a:t>
            </a:r>
            <a:r>
              <a:rPr dirty="0" sz="4000" spc="330"/>
              <a:t>i</a:t>
            </a:r>
            <a:r>
              <a:rPr dirty="0" sz="4000" spc="325"/>
              <a:t>o</a:t>
            </a:r>
            <a:r>
              <a:rPr dirty="0" sz="4000"/>
              <a:t>n	</a:t>
            </a:r>
            <a:r>
              <a:rPr dirty="0" sz="4000" spc="330"/>
              <a:t>Ta</a:t>
            </a:r>
            <a:r>
              <a:rPr dirty="0" sz="4000" spc="325"/>
              <a:t>b</a:t>
            </a:r>
            <a:r>
              <a:rPr dirty="0" sz="4000" spc="335"/>
              <a:t>l</a:t>
            </a:r>
            <a:r>
              <a:rPr dirty="0" sz="4000"/>
              <a:t>e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85800" y="2057400"/>
          <a:ext cx="7843520" cy="18440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7310"/>
                <a:gridCol w="1367155"/>
                <a:gridCol w="1210310"/>
                <a:gridCol w="1178560"/>
                <a:gridCol w="1514474"/>
                <a:gridCol w="1234440"/>
              </a:tblGrid>
              <a:tr h="731520">
                <a:tc>
                  <a:txBody>
                    <a:bodyPr/>
                    <a:lstStyle/>
                    <a:p>
                      <a:pPr algn="ctr" marL="29209">
                        <a:lnSpc>
                          <a:spcPts val="238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Customer</a:t>
                      </a:r>
                      <a:endParaRPr sz="2400">
                        <a:latin typeface="Perpetua"/>
                        <a:cs typeface="Perpetua"/>
                      </a:endParaRPr>
                    </a:p>
                    <a:p>
                      <a:pPr algn="ctr" marL="27940">
                        <a:lnSpc>
                          <a:spcPts val="281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ID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marL="311785">
                        <a:lnSpc>
                          <a:spcPts val="245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Name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5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Gender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ts val="245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Income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3815">
                        <a:lnSpc>
                          <a:spcPts val="245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Education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3340">
                        <a:lnSpc>
                          <a:spcPts val="245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Perpetua"/>
                          <a:cs typeface="Perpetua"/>
                        </a:rPr>
                        <a:t>Region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D24716"/>
                    </a:solidFill>
                  </a:tcPr>
                </a:tc>
              </a:tr>
              <a:tr h="369570">
                <a:tc>
                  <a:txBody>
                    <a:bodyPr/>
                    <a:lstStyle/>
                    <a:p>
                      <a:pPr algn="ctr" marL="28575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1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2450"/>
                        </a:lnSpc>
                      </a:pPr>
                      <a:r>
                        <a:rPr dirty="0" sz="2400" spc="-5">
                          <a:latin typeface="Perpetua"/>
                          <a:cs typeface="Perpetua"/>
                        </a:rPr>
                        <a:t>Brian</a:t>
                      </a:r>
                      <a:r>
                        <a:rPr dirty="0" sz="2400" spc="-20">
                          <a:latin typeface="Perpetua"/>
                          <a:cs typeface="Perpetua"/>
                        </a:rPr>
                        <a:t> </a:t>
                      </a:r>
                      <a:r>
                        <a:rPr dirty="0" sz="2400" spc="-5">
                          <a:latin typeface="Perpetua"/>
                          <a:cs typeface="Perpetua"/>
                        </a:rPr>
                        <a:t>Edge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M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2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3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3340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4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</a:tr>
              <a:tr h="372109">
                <a:tc>
                  <a:txBody>
                    <a:bodyPr/>
                    <a:lstStyle/>
                    <a:p>
                      <a:pPr algn="ctr" marL="28575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2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Fred</a:t>
                      </a:r>
                      <a:r>
                        <a:rPr dirty="0" sz="2400" spc="-40">
                          <a:latin typeface="Perpetua"/>
                          <a:cs typeface="Perpetua"/>
                        </a:rPr>
                        <a:t> </a:t>
                      </a:r>
                      <a:r>
                        <a:rPr dirty="0" sz="2400" spc="-5">
                          <a:latin typeface="Perpetua"/>
                          <a:cs typeface="Perpetua"/>
                        </a:rPr>
                        <a:t>Smith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M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3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5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3340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1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F6E8E6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 marL="28575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3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2450"/>
                        </a:lnSpc>
                      </a:pPr>
                      <a:r>
                        <a:rPr dirty="0" sz="2400" spc="-5">
                          <a:latin typeface="Perpetua"/>
                          <a:cs typeface="Perpetua"/>
                        </a:rPr>
                        <a:t>Sally</a:t>
                      </a:r>
                      <a:r>
                        <a:rPr dirty="0" sz="2400" spc="-40">
                          <a:latin typeface="Perpetua"/>
                          <a:cs typeface="Perpetua"/>
                        </a:rPr>
                        <a:t> </a:t>
                      </a:r>
                      <a:r>
                        <a:rPr dirty="0" sz="2400">
                          <a:latin typeface="Perpetua"/>
                          <a:cs typeface="Perpetua"/>
                        </a:rPr>
                        <a:t>Jones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F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1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7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3340">
                        <a:lnSpc>
                          <a:spcPts val="2450"/>
                        </a:lnSpc>
                      </a:pPr>
                      <a:r>
                        <a:rPr dirty="0" sz="2400">
                          <a:latin typeface="Perpetua"/>
                          <a:cs typeface="Perpetua"/>
                        </a:rPr>
                        <a:t>3</a:t>
                      </a:r>
                      <a:endParaRPr sz="2400">
                        <a:latin typeface="Perpetua"/>
                        <a:cs typeface="Perpetua"/>
                      </a:endParaRPr>
                    </a:p>
                  </a:txBody>
                  <a:tcPr marL="0" marR="0" marB="0" marT="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14400" y="4528820"/>
            <a:ext cx="6214745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4444"/>
              <a:buFont typeface="Arial"/>
              <a:buChar char="•"/>
              <a:tabLst>
                <a:tab pos="93980" algn="l"/>
              </a:tabLst>
            </a:pPr>
            <a:r>
              <a:rPr dirty="0" sz="1800" spc="-204">
                <a:latin typeface="Arial Black"/>
                <a:cs typeface="Arial Black"/>
              </a:rPr>
              <a:t>The </a:t>
            </a:r>
            <a:r>
              <a:rPr dirty="0" sz="1800" spc="-220">
                <a:latin typeface="Arial Black"/>
                <a:cs typeface="Arial Black"/>
              </a:rPr>
              <a:t>dimension </a:t>
            </a:r>
            <a:r>
              <a:rPr dirty="0" sz="1800" spc="-225">
                <a:latin typeface="Arial Black"/>
                <a:cs typeface="Arial Black"/>
              </a:rPr>
              <a:t>table </a:t>
            </a:r>
            <a:r>
              <a:rPr dirty="0" sz="1800" spc="-204">
                <a:latin typeface="Arial Black"/>
                <a:cs typeface="Arial Black"/>
              </a:rPr>
              <a:t>is </a:t>
            </a:r>
            <a:r>
              <a:rPr dirty="0" sz="1800" spc="-225">
                <a:latin typeface="Arial Black"/>
                <a:cs typeface="Arial Black"/>
              </a:rPr>
              <a:t>associated </a:t>
            </a:r>
            <a:r>
              <a:rPr dirty="0" sz="1800" spc="-280">
                <a:latin typeface="Arial Black"/>
                <a:cs typeface="Arial Black"/>
              </a:rPr>
              <a:t>with </a:t>
            </a:r>
            <a:r>
              <a:rPr dirty="0" sz="1800" spc="-200">
                <a:latin typeface="Arial Black"/>
                <a:cs typeface="Arial Black"/>
              </a:rPr>
              <a:t>a </a:t>
            </a:r>
            <a:r>
              <a:rPr dirty="0" sz="1800" spc="-260">
                <a:latin typeface="Arial Black"/>
                <a:cs typeface="Arial Black"/>
              </a:rPr>
              <a:t>fact </a:t>
            </a:r>
            <a:r>
              <a:rPr dirty="0" sz="1800" spc="-225">
                <a:latin typeface="Arial Black"/>
                <a:cs typeface="Arial Black"/>
              </a:rPr>
              <a:t>table </a:t>
            </a:r>
            <a:r>
              <a:rPr dirty="0" sz="1800" spc="-210">
                <a:latin typeface="Arial Black"/>
                <a:cs typeface="Arial Black"/>
              </a:rPr>
              <a:t>using </a:t>
            </a:r>
            <a:r>
              <a:rPr dirty="0" sz="1800" spc="-229">
                <a:latin typeface="Arial Black"/>
                <a:cs typeface="Arial Black"/>
              </a:rPr>
              <a:t>this  </a:t>
            </a:r>
            <a:r>
              <a:rPr dirty="0" sz="1800" spc="-165">
                <a:latin typeface="Arial Black"/>
                <a:cs typeface="Arial Black"/>
              </a:rPr>
              <a:t>PRIMARY</a:t>
            </a:r>
            <a:r>
              <a:rPr dirty="0" sz="1800" spc="-114">
                <a:latin typeface="Arial Black"/>
                <a:cs typeface="Arial Black"/>
              </a:rPr>
              <a:t> </a:t>
            </a:r>
            <a:r>
              <a:rPr dirty="0" sz="1800" spc="-204">
                <a:latin typeface="Arial Black"/>
                <a:cs typeface="Arial Black"/>
              </a:rPr>
              <a:t>key.</a:t>
            </a:r>
            <a:endParaRPr sz="1800">
              <a:latin typeface="Arial Black"/>
              <a:cs typeface="Arial Black"/>
            </a:endParaRPr>
          </a:p>
          <a:p>
            <a:pPr marL="12700" marR="179705">
              <a:lnSpc>
                <a:spcPct val="100000"/>
              </a:lnSpc>
              <a:buSzPct val="94444"/>
              <a:buFont typeface="Arial"/>
              <a:buChar char="•"/>
              <a:tabLst>
                <a:tab pos="93980" algn="l"/>
              </a:tabLst>
            </a:pPr>
            <a:r>
              <a:rPr dirty="0" sz="1800" spc="-254">
                <a:latin typeface="Arial Black"/>
                <a:cs typeface="Arial Black"/>
              </a:rPr>
              <a:t>It </a:t>
            </a:r>
            <a:r>
              <a:rPr dirty="0" sz="1800" spc="-204">
                <a:latin typeface="Arial Black"/>
                <a:cs typeface="Arial Black"/>
              </a:rPr>
              <a:t>is </a:t>
            </a:r>
            <a:r>
              <a:rPr dirty="0" sz="1800" spc="-240">
                <a:latin typeface="Arial Black"/>
                <a:cs typeface="Arial Black"/>
              </a:rPr>
              <a:t>not </a:t>
            </a:r>
            <a:r>
              <a:rPr dirty="0" sz="1800" spc="-245">
                <a:latin typeface="Arial Black"/>
                <a:cs typeface="Arial Black"/>
              </a:rPr>
              <a:t>uncommon </a:t>
            </a:r>
            <a:r>
              <a:rPr dirty="0" sz="1800" spc="-204">
                <a:latin typeface="Arial Black"/>
                <a:cs typeface="Arial Black"/>
              </a:rPr>
              <a:t>for </a:t>
            </a:r>
            <a:r>
              <a:rPr dirty="0" sz="1800" spc="-200">
                <a:latin typeface="Arial Black"/>
                <a:cs typeface="Arial Black"/>
              </a:rPr>
              <a:t>a </a:t>
            </a:r>
            <a:r>
              <a:rPr dirty="0" sz="1800" spc="-220">
                <a:latin typeface="Arial Black"/>
                <a:cs typeface="Arial Black"/>
              </a:rPr>
              <a:t>dimension </a:t>
            </a:r>
            <a:r>
              <a:rPr dirty="0" sz="1800" spc="-225">
                <a:latin typeface="Arial Black"/>
                <a:cs typeface="Arial Black"/>
              </a:rPr>
              <a:t>table </a:t>
            </a:r>
            <a:r>
              <a:rPr dirty="0" sz="1800" spc="-250">
                <a:latin typeface="Arial Black"/>
                <a:cs typeface="Arial Black"/>
              </a:rPr>
              <a:t>to </a:t>
            </a:r>
            <a:r>
              <a:rPr dirty="0" sz="1800" spc="-210">
                <a:latin typeface="Arial Black"/>
                <a:cs typeface="Arial Black"/>
              </a:rPr>
              <a:t>have </a:t>
            </a:r>
            <a:r>
              <a:rPr dirty="0" sz="1800" spc="-204">
                <a:latin typeface="Arial Black"/>
                <a:cs typeface="Arial Black"/>
              </a:rPr>
              <a:t>50 </a:t>
            </a:r>
            <a:r>
              <a:rPr dirty="0" sz="1800" spc="-254">
                <a:latin typeface="Arial Black"/>
                <a:cs typeface="Arial Black"/>
              </a:rPr>
              <a:t>to </a:t>
            </a:r>
            <a:r>
              <a:rPr dirty="0" sz="1800" spc="-210">
                <a:latin typeface="Arial Black"/>
                <a:cs typeface="Arial Black"/>
              </a:rPr>
              <a:t>100  </a:t>
            </a:r>
            <a:r>
              <a:rPr dirty="0" sz="1800" spc="-225">
                <a:latin typeface="Arial Black"/>
                <a:cs typeface="Arial Black"/>
              </a:rPr>
              <a:t>attributes;</a:t>
            </a:r>
            <a:endParaRPr sz="1800">
              <a:latin typeface="Arial Black"/>
              <a:cs typeface="Arial Black"/>
            </a:endParaRPr>
          </a:p>
          <a:p>
            <a:pPr marL="93980" indent="-81280">
              <a:lnSpc>
                <a:spcPct val="100000"/>
              </a:lnSpc>
              <a:buSzPct val="94444"/>
              <a:buFont typeface="Arial"/>
              <a:buChar char="•"/>
              <a:tabLst>
                <a:tab pos="93980" algn="l"/>
              </a:tabLst>
            </a:pPr>
            <a:r>
              <a:rPr dirty="0" sz="1800" spc="-210">
                <a:latin typeface="Arial Black"/>
                <a:cs typeface="Arial Black"/>
              </a:rPr>
              <a:t>Dimension </a:t>
            </a:r>
            <a:r>
              <a:rPr dirty="0" sz="1800" spc="-225">
                <a:latin typeface="Arial Black"/>
                <a:cs typeface="Arial Black"/>
              </a:rPr>
              <a:t>tables </a:t>
            </a:r>
            <a:r>
              <a:rPr dirty="0" sz="1800" spc="-229">
                <a:latin typeface="Arial Black"/>
                <a:cs typeface="Arial Black"/>
              </a:rPr>
              <a:t>tend </a:t>
            </a:r>
            <a:r>
              <a:rPr dirty="0" sz="1800" spc="-250">
                <a:latin typeface="Arial Black"/>
                <a:cs typeface="Arial Black"/>
              </a:rPr>
              <a:t>to </a:t>
            </a:r>
            <a:r>
              <a:rPr dirty="0" sz="1800" spc="-204">
                <a:latin typeface="Arial Black"/>
                <a:cs typeface="Arial Black"/>
              </a:rPr>
              <a:t>have </a:t>
            </a:r>
            <a:r>
              <a:rPr dirty="0" sz="1800" spc="-250">
                <a:latin typeface="Arial Black"/>
                <a:cs typeface="Arial Black"/>
              </a:rPr>
              <a:t>fewer rows </a:t>
            </a:r>
            <a:r>
              <a:rPr dirty="0" sz="1800" spc="-229">
                <a:latin typeface="Arial Black"/>
                <a:cs typeface="Arial Black"/>
              </a:rPr>
              <a:t>than </a:t>
            </a:r>
            <a:r>
              <a:rPr dirty="0" sz="1800" spc="-254">
                <a:latin typeface="Arial Black"/>
                <a:cs typeface="Arial Black"/>
              </a:rPr>
              <a:t>fact</a:t>
            </a:r>
            <a:r>
              <a:rPr dirty="0" sz="1800" spc="-145">
                <a:latin typeface="Arial Black"/>
                <a:cs typeface="Arial Black"/>
              </a:rPr>
              <a:t> </a:t>
            </a:r>
            <a:r>
              <a:rPr dirty="0" sz="1800" spc="-225">
                <a:latin typeface="Arial Black"/>
                <a:cs typeface="Arial Black"/>
              </a:rPr>
              <a:t>tables</a:t>
            </a:r>
            <a:endParaRPr sz="1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6469" y="1409700"/>
            <a:ext cx="7642859" cy="387985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70"/>
              </a:spcBef>
            </a:pPr>
            <a:r>
              <a:rPr dirty="0" baseline="10101" sz="3300" spc="21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45">
                <a:latin typeface="Perpetua"/>
                <a:cs typeface="Perpetua"/>
              </a:rPr>
              <a:t>Dimension </a:t>
            </a:r>
            <a:r>
              <a:rPr dirty="0" sz="2600" spc="-5">
                <a:latin typeface="Perpetua"/>
                <a:cs typeface="Perpetua"/>
              </a:rPr>
              <a:t>tables are referenced by fact tables </a:t>
            </a:r>
            <a:r>
              <a:rPr dirty="0" sz="2600">
                <a:latin typeface="Perpetua"/>
                <a:cs typeface="Perpetua"/>
              </a:rPr>
              <a:t>using</a:t>
            </a:r>
            <a:r>
              <a:rPr dirty="0" sz="2600" spc="-16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keys.</a:t>
            </a:r>
            <a:endParaRPr sz="2600">
              <a:latin typeface="Perpetua"/>
              <a:cs typeface="Perpetua"/>
            </a:endParaRPr>
          </a:p>
          <a:p>
            <a:pPr marL="311150" marR="419734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434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90">
                <a:latin typeface="Perpetua"/>
                <a:cs typeface="Perpetua"/>
              </a:rPr>
              <a:t>When </a:t>
            </a:r>
            <a:r>
              <a:rPr dirty="0" sz="2600" spc="-5">
                <a:latin typeface="Perpetua"/>
                <a:cs typeface="Perpetua"/>
              </a:rPr>
              <a:t>creating </a:t>
            </a:r>
            <a:r>
              <a:rPr dirty="0" sz="2600">
                <a:latin typeface="Perpetua"/>
                <a:cs typeface="Perpetua"/>
              </a:rPr>
              <a:t>a </a:t>
            </a:r>
            <a:r>
              <a:rPr dirty="0" sz="2600" spc="-5">
                <a:latin typeface="Perpetua"/>
                <a:cs typeface="Perpetua"/>
              </a:rPr>
              <a:t>dimension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>
                <a:latin typeface="Perpetua"/>
                <a:cs typeface="Perpetua"/>
              </a:rPr>
              <a:t>in a </a:t>
            </a:r>
            <a:r>
              <a:rPr dirty="0" sz="2600" spc="-5">
                <a:latin typeface="Perpetua"/>
                <a:cs typeface="Perpetua"/>
              </a:rPr>
              <a:t>data warehouse, </a:t>
            </a:r>
            <a:r>
              <a:rPr dirty="0" sz="2600">
                <a:latin typeface="Perpetua"/>
                <a:cs typeface="Perpetua"/>
              </a:rPr>
              <a:t>a  </a:t>
            </a:r>
            <a:r>
              <a:rPr dirty="0" sz="2600" spc="-5">
                <a:latin typeface="Perpetua"/>
                <a:cs typeface="Perpetua"/>
              </a:rPr>
              <a:t>system-generated key </a:t>
            </a:r>
            <a:r>
              <a:rPr dirty="0" sz="2600">
                <a:latin typeface="Perpetua"/>
                <a:cs typeface="Perpetua"/>
              </a:rPr>
              <a:t>is used </a:t>
            </a:r>
            <a:r>
              <a:rPr dirty="0" sz="2600" spc="-5">
                <a:latin typeface="Perpetua"/>
                <a:cs typeface="Perpetua"/>
              </a:rPr>
              <a:t>to uniquely identify </a:t>
            </a:r>
            <a:r>
              <a:rPr dirty="0" sz="2600">
                <a:latin typeface="Perpetua"/>
                <a:cs typeface="Perpetua"/>
              </a:rPr>
              <a:t>a row in  </a:t>
            </a:r>
            <a:r>
              <a:rPr dirty="0" sz="2600" spc="-10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dimension. This key </a:t>
            </a:r>
            <a:r>
              <a:rPr dirty="0" sz="2600">
                <a:latin typeface="Perpetua"/>
                <a:cs typeface="Perpetua"/>
              </a:rPr>
              <a:t>is </a:t>
            </a:r>
            <a:r>
              <a:rPr dirty="0" sz="2600" spc="-5">
                <a:latin typeface="Perpetua"/>
                <a:cs typeface="Perpetua"/>
              </a:rPr>
              <a:t>also known as </a:t>
            </a:r>
            <a:r>
              <a:rPr dirty="0" sz="2600">
                <a:latin typeface="Perpetua"/>
                <a:cs typeface="Perpetua"/>
              </a:rPr>
              <a:t>a </a:t>
            </a:r>
            <a:r>
              <a:rPr dirty="0" sz="2600" spc="-5">
                <a:latin typeface="Perpetua"/>
                <a:cs typeface="Perpetua"/>
              </a:rPr>
              <a:t>surrogate</a:t>
            </a:r>
            <a:r>
              <a:rPr dirty="0" sz="2600" spc="40">
                <a:latin typeface="Perpetua"/>
                <a:cs typeface="Perpetua"/>
              </a:rPr>
              <a:t> </a:t>
            </a:r>
            <a:r>
              <a:rPr dirty="0" sz="2600" spc="-10">
                <a:latin typeface="Perpetua"/>
                <a:cs typeface="Perpetua"/>
              </a:rPr>
              <a:t>key.</a:t>
            </a:r>
            <a:endParaRPr sz="2600">
              <a:latin typeface="Perpetua"/>
              <a:cs typeface="Perpetua"/>
            </a:endParaRPr>
          </a:p>
          <a:p>
            <a:pPr marL="311150" marR="1289685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surrogate key </a:t>
            </a:r>
            <a:r>
              <a:rPr dirty="0" sz="2600">
                <a:latin typeface="Perpetua"/>
                <a:cs typeface="Perpetua"/>
              </a:rPr>
              <a:t>is used </a:t>
            </a:r>
            <a:r>
              <a:rPr dirty="0" sz="2600" spc="-5">
                <a:latin typeface="Perpetua"/>
                <a:cs typeface="Perpetua"/>
              </a:rPr>
              <a:t>as the primary key </a:t>
            </a:r>
            <a:r>
              <a:rPr dirty="0" sz="2600">
                <a:latin typeface="Perpetua"/>
                <a:cs typeface="Perpetua"/>
              </a:rPr>
              <a:t>in</a:t>
            </a:r>
            <a:r>
              <a:rPr dirty="0" sz="2600" spc="-395">
                <a:latin typeface="Perpetua"/>
                <a:cs typeface="Perpetua"/>
              </a:rPr>
              <a:t> </a:t>
            </a:r>
            <a:r>
              <a:rPr dirty="0" sz="2600" spc="-480">
                <a:latin typeface="Perpetua"/>
                <a:cs typeface="Perpetua"/>
              </a:rPr>
              <a:t>the  </a:t>
            </a:r>
            <a:r>
              <a:rPr dirty="0" sz="2600" spc="-5">
                <a:latin typeface="Perpetua"/>
                <a:cs typeface="Perpetua"/>
              </a:rPr>
              <a:t>dimension table.</a:t>
            </a:r>
            <a:endParaRPr sz="2600">
              <a:latin typeface="Perpetua"/>
              <a:cs typeface="Perpetua"/>
            </a:endParaRPr>
          </a:p>
          <a:p>
            <a:pPr algn="just" marL="311150" marR="3048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surrogate key </a:t>
            </a:r>
            <a:r>
              <a:rPr dirty="0" sz="2600">
                <a:latin typeface="Perpetua"/>
                <a:cs typeface="Perpetua"/>
              </a:rPr>
              <a:t>is </a:t>
            </a:r>
            <a:r>
              <a:rPr dirty="0" sz="2600" spc="-5">
                <a:latin typeface="Perpetua"/>
                <a:cs typeface="Perpetua"/>
              </a:rPr>
              <a:t>placed </a:t>
            </a:r>
            <a:r>
              <a:rPr dirty="0" sz="2600">
                <a:latin typeface="Perpetua"/>
                <a:cs typeface="Perpetua"/>
              </a:rPr>
              <a:t>in </a:t>
            </a:r>
            <a:r>
              <a:rPr dirty="0" sz="2600" spc="-5">
                <a:latin typeface="Perpetua"/>
                <a:cs typeface="Perpetua"/>
              </a:rPr>
              <a:t>the fact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 spc="-5">
                <a:latin typeface="Perpetua"/>
                <a:cs typeface="Perpetua"/>
              </a:rPr>
              <a:t>and </a:t>
            </a:r>
            <a:r>
              <a:rPr dirty="0" sz="2600">
                <a:latin typeface="Perpetua"/>
                <a:cs typeface="Perpetua"/>
              </a:rPr>
              <a:t>a </a:t>
            </a:r>
            <a:r>
              <a:rPr dirty="0" sz="2600" spc="-5">
                <a:latin typeface="Perpetua"/>
                <a:cs typeface="Perpetua"/>
              </a:rPr>
              <a:t>foreign</a:t>
            </a:r>
            <a:r>
              <a:rPr dirty="0" sz="2600" spc="-365">
                <a:latin typeface="Perpetua"/>
                <a:cs typeface="Perpetua"/>
              </a:rPr>
              <a:t> key  </a:t>
            </a:r>
            <a:r>
              <a:rPr dirty="0" sz="2600">
                <a:latin typeface="Perpetua"/>
                <a:cs typeface="Perpetua"/>
              </a:rPr>
              <a:t>is </a:t>
            </a:r>
            <a:r>
              <a:rPr dirty="0" sz="2600" spc="-5">
                <a:latin typeface="Perpetua"/>
                <a:cs typeface="Perpetua"/>
              </a:rPr>
              <a:t>defined between the two tables. When the data </a:t>
            </a:r>
            <a:r>
              <a:rPr dirty="0" sz="2600">
                <a:latin typeface="Perpetua"/>
                <a:cs typeface="Perpetua"/>
              </a:rPr>
              <a:t>is </a:t>
            </a:r>
            <a:r>
              <a:rPr dirty="0" sz="2600" spc="-5">
                <a:latin typeface="Perpetua"/>
                <a:cs typeface="Perpetua"/>
              </a:rPr>
              <a:t>joined, </a:t>
            </a:r>
            <a:r>
              <a:rPr dirty="0" sz="2600">
                <a:latin typeface="Perpetua"/>
                <a:cs typeface="Perpetua"/>
              </a:rPr>
              <a:t>it  </a:t>
            </a:r>
            <a:r>
              <a:rPr dirty="0" sz="2600" spc="-5">
                <a:latin typeface="Perpetua"/>
                <a:cs typeface="Perpetua"/>
              </a:rPr>
              <a:t>does </a:t>
            </a:r>
            <a:r>
              <a:rPr dirty="0" sz="2600">
                <a:latin typeface="Perpetua"/>
                <a:cs typeface="Perpetua"/>
              </a:rPr>
              <a:t>so </a:t>
            </a:r>
            <a:r>
              <a:rPr dirty="0" sz="2600" spc="-5">
                <a:latin typeface="Perpetua"/>
                <a:cs typeface="Perpetua"/>
              </a:rPr>
              <a:t>just as any other </a:t>
            </a:r>
            <a:r>
              <a:rPr dirty="0" sz="2600">
                <a:latin typeface="Perpetua"/>
                <a:cs typeface="Perpetua"/>
              </a:rPr>
              <a:t>join </a:t>
            </a:r>
            <a:r>
              <a:rPr dirty="0" sz="2600" spc="-5">
                <a:latin typeface="Perpetua"/>
                <a:cs typeface="Perpetua"/>
              </a:rPr>
              <a:t>within the</a:t>
            </a:r>
            <a:r>
              <a:rPr dirty="0" sz="2600" spc="-3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database.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6469" y="1482090"/>
            <a:ext cx="6929120" cy="8178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10101" sz="3300" spc="240">
                <a:latin typeface="Symbol"/>
                <a:cs typeface="Symbol"/>
              </a:rPr>
              <a:t></a:t>
            </a:r>
            <a:r>
              <a:rPr dirty="0" sz="2600" spc="160">
                <a:solidFill>
                  <a:srgbClr val="000000"/>
                </a:solidFill>
                <a:latin typeface="Perpetua"/>
                <a:cs typeface="Perpetua"/>
              </a:rPr>
              <a:t>describe </a:t>
            </a:r>
            <a:r>
              <a:rPr dirty="0" sz="2600" spc="-5">
                <a:solidFill>
                  <a:srgbClr val="000000"/>
                </a:solidFill>
                <a:latin typeface="Perpetua"/>
                <a:cs typeface="Perpetua"/>
              </a:rPr>
              <a:t>the “who, what, where, when, how, and</a:t>
            </a:r>
            <a:r>
              <a:rPr dirty="0" sz="2600" spc="-204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dirty="0" sz="2600" spc="-355">
                <a:solidFill>
                  <a:srgbClr val="000000"/>
                </a:solidFill>
                <a:latin typeface="Perpetua"/>
                <a:cs typeface="Perpetua"/>
              </a:rPr>
              <a:t>why”  </a:t>
            </a:r>
            <a:r>
              <a:rPr dirty="0" sz="2600" spc="-5">
                <a:solidFill>
                  <a:srgbClr val="000000"/>
                </a:solidFill>
                <a:latin typeface="Perpetua"/>
                <a:cs typeface="Perpetua"/>
              </a:rPr>
              <a:t>associated with the</a:t>
            </a:r>
            <a:r>
              <a:rPr dirty="0" sz="2600" spc="-15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dirty="0" sz="2600" spc="-5">
                <a:solidFill>
                  <a:srgbClr val="000000"/>
                </a:solidFill>
                <a:latin typeface="Perpetua"/>
                <a:cs typeface="Perpetua"/>
              </a:rPr>
              <a:t>event.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26531" y="2473872"/>
            <a:ext cx="3035029" cy="39695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269" y="734059"/>
            <a:ext cx="556768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43685" algn="l"/>
                <a:tab pos="2654935" algn="l"/>
              </a:tabLst>
            </a:pPr>
            <a:r>
              <a:rPr dirty="0" sz="4000" spc="260"/>
              <a:t>Facts	</a:t>
            </a:r>
            <a:r>
              <a:rPr dirty="0" sz="4000" spc="215"/>
              <a:t>and	</a:t>
            </a:r>
            <a:r>
              <a:rPr dirty="0" sz="4000" spc="290"/>
              <a:t>Dimensions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050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1585" y="4509"/>
                </a:lnTo>
                <a:lnTo>
                  <a:pt x="138231" y="17502"/>
                </a:lnTo>
                <a:lnTo>
                  <a:pt x="99342" y="38174"/>
                </a:lnTo>
                <a:lnTo>
                  <a:pt x="65722" y="65722"/>
                </a:lnTo>
                <a:lnTo>
                  <a:pt x="38174" y="99342"/>
                </a:lnTo>
                <a:lnTo>
                  <a:pt x="17502" y="138231"/>
                </a:lnTo>
                <a:lnTo>
                  <a:pt x="4509" y="181585"/>
                </a:lnTo>
                <a:lnTo>
                  <a:pt x="0" y="228600"/>
                </a:lnTo>
                <a:lnTo>
                  <a:pt x="4509" y="275614"/>
                </a:lnTo>
                <a:lnTo>
                  <a:pt x="17502" y="318968"/>
                </a:lnTo>
                <a:lnTo>
                  <a:pt x="38174" y="357857"/>
                </a:lnTo>
                <a:lnTo>
                  <a:pt x="65722" y="391477"/>
                </a:lnTo>
                <a:lnTo>
                  <a:pt x="99342" y="419025"/>
                </a:lnTo>
                <a:lnTo>
                  <a:pt x="138231" y="439697"/>
                </a:lnTo>
                <a:lnTo>
                  <a:pt x="181585" y="452690"/>
                </a:lnTo>
                <a:lnTo>
                  <a:pt x="228600" y="457200"/>
                </a:lnTo>
                <a:lnTo>
                  <a:pt x="275614" y="452690"/>
                </a:lnTo>
                <a:lnTo>
                  <a:pt x="318968" y="439697"/>
                </a:lnTo>
                <a:lnTo>
                  <a:pt x="357857" y="419025"/>
                </a:lnTo>
                <a:lnTo>
                  <a:pt x="391477" y="391477"/>
                </a:lnTo>
                <a:lnTo>
                  <a:pt x="419025" y="357857"/>
                </a:lnTo>
                <a:lnTo>
                  <a:pt x="439697" y="318968"/>
                </a:lnTo>
                <a:lnTo>
                  <a:pt x="452690" y="275614"/>
                </a:lnTo>
                <a:lnTo>
                  <a:pt x="457200" y="228600"/>
                </a:lnTo>
                <a:lnTo>
                  <a:pt x="452690" y="181585"/>
                </a:lnTo>
                <a:lnTo>
                  <a:pt x="439697" y="138231"/>
                </a:lnTo>
                <a:lnTo>
                  <a:pt x="419025" y="99342"/>
                </a:lnTo>
                <a:lnTo>
                  <a:pt x="391477" y="65722"/>
                </a:lnTo>
                <a:lnTo>
                  <a:pt x="357857" y="38174"/>
                </a:lnTo>
                <a:lnTo>
                  <a:pt x="318968" y="17502"/>
                </a:lnTo>
                <a:lnTo>
                  <a:pt x="275614" y="4509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56540" y="6319520"/>
            <a:ext cx="2349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solidFill>
                  <a:srgbClr val="FFFFFF"/>
                </a:solidFill>
                <a:latin typeface="Franklin Gothic Book"/>
                <a:cs typeface="Franklin Gothic Book"/>
              </a:rPr>
              <a:t>1</a:t>
            </a:r>
            <a:r>
              <a:rPr dirty="0" sz="1400">
                <a:solidFill>
                  <a:srgbClr val="FFFFFF"/>
                </a:solidFill>
                <a:latin typeface="Franklin Gothic Book"/>
                <a:cs typeface="Franklin Gothic Book"/>
              </a:rPr>
              <a:t>8</a:t>
            </a:r>
            <a:endParaRPr sz="1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0869" y="1652270"/>
            <a:ext cx="378904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0864" algn="l"/>
              </a:tabLst>
            </a:pPr>
            <a:r>
              <a:rPr dirty="0" sz="2000" spc="75" b="1">
                <a:solidFill>
                  <a:srgbClr val="9A2C1E"/>
                </a:solidFill>
                <a:latin typeface="Arial"/>
                <a:cs typeface="Arial"/>
              </a:rPr>
              <a:t>Criteria	</a:t>
            </a:r>
            <a:r>
              <a:rPr dirty="0" sz="2000" spc="70" b="1">
                <a:solidFill>
                  <a:srgbClr val="9A2C1E"/>
                </a:solidFill>
                <a:latin typeface="Arial"/>
                <a:cs typeface="Arial"/>
              </a:rPr>
              <a:t>Fact</a:t>
            </a:r>
            <a:r>
              <a:rPr dirty="0" sz="2000" spc="265" b="1">
                <a:solidFill>
                  <a:srgbClr val="9A2C1E"/>
                </a:solidFill>
                <a:latin typeface="Arial"/>
                <a:cs typeface="Arial"/>
              </a:rPr>
              <a:t> </a:t>
            </a:r>
            <a:r>
              <a:rPr dirty="0" sz="2000" spc="45" b="1">
                <a:solidFill>
                  <a:srgbClr val="9A2C1E"/>
                </a:solidFill>
                <a:latin typeface="Arial"/>
                <a:cs typeface="Arial"/>
              </a:rPr>
              <a:t>Attributes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46470" y="1617980"/>
            <a:ext cx="1398270" cy="703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1200"/>
              </a:lnSpc>
              <a:spcBef>
                <a:spcPts val="100"/>
              </a:spcBef>
            </a:pPr>
            <a:r>
              <a:rPr dirty="0" sz="2000" spc="170" b="1">
                <a:solidFill>
                  <a:srgbClr val="9A2C1E"/>
                </a:solidFill>
                <a:latin typeface="Arial"/>
                <a:cs typeface="Arial"/>
              </a:rPr>
              <a:t>D</a:t>
            </a:r>
            <a:r>
              <a:rPr dirty="0" sz="2000" spc="45" b="1">
                <a:solidFill>
                  <a:srgbClr val="9A2C1E"/>
                </a:solidFill>
                <a:latin typeface="Arial"/>
                <a:cs typeface="Arial"/>
              </a:rPr>
              <a:t>i</a:t>
            </a:r>
            <a:r>
              <a:rPr dirty="0" sz="2000" spc="55" b="1">
                <a:solidFill>
                  <a:srgbClr val="9A2C1E"/>
                </a:solidFill>
                <a:latin typeface="Arial"/>
                <a:cs typeface="Arial"/>
              </a:rPr>
              <a:t>m</a:t>
            </a:r>
            <a:r>
              <a:rPr dirty="0" sz="2000" spc="165" b="1">
                <a:solidFill>
                  <a:srgbClr val="9A2C1E"/>
                </a:solidFill>
                <a:latin typeface="Arial"/>
                <a:cs typeface="Arial"/>
              </a:rPr>
              <a:t>e</a:t>
            </a:r>
            <a:r>
              <a:rPr dirty="0" sz="2000" spc="65" b="1">
                <a:solidFill>
                  <a:srgbClr val="9A2C1E"/>
                </a:solidFill>
                <a:latin typeface="Arial"/>
                <a:cs typeface="Arial"/>
              </a:rPr>
              <a:t>n</a:t>
            </a:r>
            <a:r>
              <a:rPr dirty="0" sz="2000" spc="50" b="1">
                <a:solidFill>
                  <a:srgbClr val="9A2C1E"/>
                </a:solidFill>
                <a:latin typeface="Arial"/>
                <a:cs typeface="Arial"/>
              </a:rPr>
              <a:t>s</a:t>
            </a:r>
            <a:r>
              <a:rPr dirty="0" sz="2000" spc="45" b="1">
                <a:solidFill>
                  <a:srgbClr val="9A2C1E"/>
                </a:solidFill>
                <a:latin typeface="Arial"/>
                <a:cs typeface="Arial"/>
              </a:rPr>
              <a:t>i</a:t>
            </a:r>
            <a:r>
              <a:rPr dirty="0" sz="2000" spc="65" b="1">
                <a:solidFill>
                  <a:srgbClr val="9A2C1E"/>
                </a:solidFill>
                <a:latin typeface="Arial"/>
                <a:cs typeface="Arial"/>
              </a:rPr>
              <a:t>o</a:t>
            </a:r>
            <a:r>
              <a:rPr dirty="0" sz="2000" spc="-70" b="1">
                <a:solidFill>
                  <a:srgbClr val="9A2C1E"/>
                </a:solidFill>
                <a:latin typeface="Arial"/>
                <a:cs typeface="Arial"/>
              </a:rPr>
              <a:t>n  </a:t>
            </a:r>
            <a:r>
              <a:rPr dirty="0" sz="2000" spc="45" b="1">
                <a:solidFill>
                  <a:srgbClr val="9A2C1E"/>
                </a:solidFill>
                <a:latin typeface="Arial"/>
                <a:cs typeface="Arial"/>
              </a:rPr>
              <a:t>Attributes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39670" y="2696209"/>
            <a:ext cx="94551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analysis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0869" y="2355850"/>
            <a:ext cx="704532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0864" algn="l"/>
                <a:tab pos="5447665" algn="l"/>
              </a:tabLst>
            </a:pPr>
            <a:r>
              <a:rPr dirty="0" sz="2000" spc="-210">
                <a:solidFill>
                  <a:srgbClr val="9A2C1E"/>
                </a:solidFill>
                <a:latin typeface="Arial Black"/>
                <a:cs typeface="Arial Black"/>
              </a:rPr>
              <a:t>Purpose	</a:t>
            </a:r>
            <a:r>
              <a:rPr dirty="0" sz="2000" spc="-245">
                <a:solidFill>
                  <a:srgbClr val="9A2C1E"/>
                </a:solidFill>
                <a:latin typeface="Arial Black"/>
                <a:cs typeface="Arial Black"/>
              </a:rPr>
              <a:t>Measurements  </a:t>
            </a: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for</a:t>
            </a:r>
            <a:r>
              <a:rPr dirty="0" sz="2000" spc="-375">
                <a:solidFill>
                  <a:srgbClr val="9A2C1E"/>
                </a:solidFill>
                <a:latin typeface="Arial Black"/>
                <a:cs typeface="Arial Black"/>
              </a:rPr>
              <a:t> </a:t>
            </a:r>
            <a:r>
              <a:rPr dirty="0" sz="2000" spc="-235">
                <a:solidFill>
                  <a:srgbClr val="9A2C1E"/>
                </a:solidFill>
                <a:latin typeface="Arial Black"/>
                <a:cs typeface="Arial Black"/>
              </a:rPr>
              <a:t>reporting</a:t>
            </a:r>
            <a:r>
              <a:rPr dirty="0" sz="2000" spc="-105">
                <a:solidFill>
                  <a:srgbClr val="9A2C1E"/>
                </a:solidFill>
                <a:latin typeface="Arial Black"/>
                <a:cs typeface="Arial Black"/>
              </a:rPr>
              <a:t> </a:t>
            </a: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or	</a:t>
            </a:r>
            <a:r>
              <a:rPr dirty="0" sz="2000" spc="-235">
                <a:solidFill>
                  <a:srgbClr val="9A2C1E"/>
                </a:solidFill>
                <a:latin typeface="Arial Black"/>
                <a:cs typeface="Arial Black"/>
              </a:rPr>
              <a:t>Constraints</a:t>
            </a:r>
            <a:r>
              <a:rPr dirty="0" sz="2000" spc="-170">
                <a:solidFill>
                  <a:srgbClr val="9A2C1E"/>
                </a:solidFill>
                <a:latin typeface="Arial Black"/>
                <a:cs typeface="Arial Black"/>
              </a:rPr>
              <a:t> </a:t>
            </a:r>
            <a:r>
              <a:rPr dirty="0" sz="2000" spc="-220">
                <a:solidFill>
                  <a:srgbClr val="9A2C1E"/>
                </a:solidFill>
                <a:latin typeface="Arial Black"/>
                <a:cs typeface="Arial Black"/>
              </a:rPr>
              <a:t>or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0869" y="3364229"/>
            <a:ext cx="111315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Data</a:t>
            </a:r>
            <a:r>
              <a:rPr dirty="0" sz="2000" spc="-180">
                <a:solidFill>
                  <a:srgbClr val="9A2C1E"/>
                </a:solidFill>
                <a:latin typeface="Arial Black"/>
                <a:cs typeface="Arial Black"/>
              </a:rPr>
              <a:t> </a:t>
            </a:r>
            <a:r>
              <a:rPr dirty="0" sz="2000" spc="-254">
                <a:solidFill>
                  <a:srgbClr val="9A2C1E"/>
                </a:solidFill>
                <a:latin typeface="Arial Black"/>
                <a:cs typeface="Arial Black"/>
              </a:rPr>
              <a:t>type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46470" y="2660649"/>
            <a:ext cx="2216785" cy="103378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109600"/>
              </a:lnSpc>
              <a:spcBef>
                <a:spcPts val="150"/>
              </a:spcBef>
            </a:pP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qualifiers for </a:t>
            </a:r>
            <a:r>
              <a:rPr dirty="0" sz="2000" spc="-265">
                <a:solidFill>
                  <a:srgbClr val="9A2C1E"/>
                </a:solidFill>
                <a:latin typeface="Arial Black"/>
                <a:cs typeface="Arial Black"/>
              </a:rPr>
              <a:t>the  </a:t>
            </a:r>
            <a:r>
              <a:rPr dirty="0" sz="2000" spc="-250">
                <a:solidFill>
                  <a:srgbClr val="9A2C1E"/>
                </a:solidFill>
                <a:latin typeface="Arial Black"/>
                <a:cs typeface="Arial Black"/>
              </a:rPr>
              <a:t>measurements  </a:t>
            </a:r>
            <a:r>
              <a:rPr dirty="0" sz="2000" spc="-240">
                <a:solidFill>
                  <a:srgbClr val="9A2C1E"/>
                </a:solidFill>
                <a:latin typeface="Arial Black"/>
                <a:cs typeface="Arial Black"/>
              </a:rPr>
              <a:t>Textual,</a:t>
            </a:r>
            <a:r>
              <a:rPr dirty="0" sz="2000" spc="-165">
                <a:solidFill>
                  <a:srgbClr val="9A2C1E"/>
                </a:solidFill>
                <a:latin typeface="Arial Black"/>
                <a:cs typeface="Arial Black"/>
              </a:rPr>
              <a:t> </a:t>
            </a:r>
            <a:r>
              <a:rPr dirty="0" sz="2000" spc="-245">
                <a:solidFill>
                  <a:srgbClr val="9A2C1E"/>
                </a:solidFill>
                <a:latin typeface="Arial Black"/>
                <a:cs typeface="Arial Black"/>
              </a:rPr>
              <a:t>descriptive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0869" y="4080509"/>
            <a:ext cx="52006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20">
                <a:solidFill>
                  <a:srgbClr val="9A2C1E"/>
                </a:solidFill>
                <a:latin typeface="Arial Black"/>
                <a:cs typeface="Arial Black"/>
              </a:rPr>
              <a:t>S</a:t>
            </a: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i</a:t>
            </a:r>
            <a:r>
              <a:rPr dirty="0" sz="2000" spc="-170">
                <a:solidFill>
                  <a:srgbClr val="9A2C1E"/>
                </a:solidFill>
                <a:latin typeface="Arial Black"/>
                <a:cs typeface="Arial Black"/>
              </a:rPr>
              <a:t>ze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39670" y="3328669"/>
            <a:ext cx="2896870" cy="1082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06680">
              <a:lnSpc>
                <a:spcPct val="111700"/>
              </a:lnSpc>
              <a:spcBef>
                <a:spcPts val="100"/>
              </a:spcBef>
            </a:pPr>
            <a:r>
              <a:rPr dirty="0" sz="2000" spc="-240">
                <a:solidFill>
                  <a:srgbClr val="9A2C1E"/>
                </a:solidFill>
                <a:latin typeface="Arial Black"/>
                <a:cs typeface="Arial Black"/>
              </a:rPr>
              <a:t>Additive </a:t>
            </a:r>
            <a:r>
              <a:rPr dirty="0" sz="2000" spc="-220">
                <a:solidFill>
                  <a:srgbClr val="9A2C1E"/>
                </a:solidFill>
                <a:latin typeface="Arial Black"/>
                <a:cs typeface="Arial Black"/>
              </a:rPr>
              <a:t>or </a:t>
            </a: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semi-additive  </a:t>
            </a:r>
            <a:r>
              <a:rPr dirty="0" sz="2000" spc="-254">
                <a:solidFill>
                  <a:srgbClr val="9A2C1E"/>
                </a:solidFill>
                <a:latin typeface="Arial Black"/>
                <a:cs typeface="Arial Black"/>
              </a:rPr>
              <a:t>quantitative</a:t>
            </a:r>
            <a:r>
              <a:rPr dirty="0" sz="2000" spc="-120">
                <a:solidFill>
                  <a:srgbClr val="9A2C1E"/>
                </a:solidFill>
                <a:latin typeface="Arial Black"/>
                <a:cs typeface="Arial Black"/>
              </a:rPr>
              <a:t> </a:t>
            </a:r>
            <a:r>
              <a:rPr dirty="0" sz="2000" spc="-254">
                <a:solidFill>
                  <a:srgbClr val="9A2C1E"/>
                </a:solidFill>
                <a:latin typeface="Arial Black"/>
                <a:cs typeface="Arial Black"/>
              </a:rPr>
              <a:t>data</a:t>
            </a:r>
            <a:endParaRPr sz="2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2000" spc="-220">
                <a:solidFill>
                  <a:srgbClr val="9A2C1E"/>
                </a:solidFill>
                <a:latin typeface="Arial Black"/>
                <a:cs typeface="Arial Black"/>
              </a:rPr>
              <a:t>Larger </a:t>
            </a:r>
            <a:r>
              <a:rPr dirty="0" sz="2000" spc="-245">
                <a:solidFill>
                  <a:srgbClr val="9A2C1E"/>
                </a:solidFill>
                <a:latin typeface="Arial Black"/>
                <a:cs typeface="Arial Black"/>
              </a:rPr>
              <a:t>number </a:t>
            </a: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of</a:t>
            </a:r>
            <a:r>
              <a:rPr dirty="0" sz="2000" spc="80">
                <a:solidFill>
                  <a:srgbClr val="9A2C1E"/>
                </a:solidFill>
                <a:latin typeface="Arial Black"/>
                <a:cs typeface="Arial Black"/>
              </a:rPr>
              <a:t> </a:t>
            </a:r>
            <a:r>
              <a:rPr dirty="0" sz="2000" spc="-240">
                <a:solidFill>
                  <a:srgbClr val="9A2C1E"/>
                </a:solidFill>
                <a:latin typeface="Arial Black"/>
                <a:cs typeface="Arial Black"/>
              </a:rPr>
              <a:t>records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0869" y="4866640"/>
            <a:ext cx="1610360" cy="822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0800"/>
              </a:lnSpc>
              <a:spcBef>
                <a:spcPts val="100"/>
              </a:spcBef>
            </a:pP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Reporting </a:t>
            </a:r>
            <a:r>
              <a:rPr dirty="0" sz="2000" spc="-220">
                <a:solidFill>
                  <a:srgbClr val="9A2C1E"/>
                </a:solidFill>
                <a:latin typeface="Arial Black"/>
                <a:cs typeface="Arial Black"/>
              </a:rPr>
              <a:t>use  </a:t>
            </a:r>
            <a:r>
              <a:rPr dirty="0" sz="2000" spc="-240">
                <a:solidFill>
                  <a:srgbClr val="9A2C1E"/>
                </a:solidFill>
                <a:latin typeface="Arial Black"/>
                <a:cs typeface="Arial Black"/>
              </a:rPr>
              <a:t>Examples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39670" y="4866640"/>
            <a:ext cx="2740660" cy="822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0800"/>
              </a:lnSpc>
              <a:spcBef>
                <a:spcPts val="100"/>
              </a:spcBef>
            </a:pP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Main </a:t>
            </a:r>
            <a:r>
              <a:rPr dirty="0" sz="2000" spc="-240">
                <a:solidFill>
                  <a:srgbClr val="9A2C1E"/>
                </a:solidFill>
                <a:latin typeface="Arial Black"/>
                <a:cs typeface="Arial Black"/>
              </a:rPr>
              <a:t>report </a:t>
            </a:r>
            <a:r>
              <a:rPr dirty="0" sz="2000" spc="-265">
                <a:solidFill>
                  <a:srgbClr val="9A2C1E"/>
                </a:solidFill>
                <a:latin typeface="Arial Black"/>
                <a:cs typeface="Arial Black"/>
              </a:rPr>
              <a:t>contents  </a:t>
            </a:r>
            <a:r>
              <a:rPr dirty="0" sz="2000" spc="-245">
                <a:solidFill>
                  <a:srgbClr val="9A2C1E"/>
                </a:solidFill>
                <a:latin typeface="Arial Black"/>
                <a:cs typeface="Arial Black"/>
              </a:rPr>
              <a:t>Measurements </a:t>
            </a: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for</a:t>
            </a:r>
            <a:r>
              <a:rPr dirty="0" sz="2000">
                <a:solidFill>
                  <a:srgbClr val="9A2C1E"/>
                </a:solidFill>
                <a:latin typeface="Arial Black"/>
                <a:cs typeface="Arial Black"/>
              </a:rPr>
              <a:t> </a:t>
            </a: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sales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46470" y="4044950"/>
            <a:ext cx="2557145" cy="2325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459105">
              <a:lnSpc>
                <a:spcPct val="111700"/>
              </a:lnSpc>
              <a:spcBef>
                <a:spcPts val="100"/>
              </a:spcBef>
            </a:pP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Smaller </a:t>
            </a:r>
            <a:r>
              <a:rPr dirty="0" sz="2000" spc="-240">
                <a:solidFill>
                  <a:srgbClr val="9A2C1E"/>
                </a:solidFill>
                <a:latin typeface="Arial Black"/>
                <a:cs typeface="Arial Black"/>
              </a:rPr>
              <a:t>number </a:t>
            </a:r>
            <a:r>
              <a:rPr dirty="0" sz="2000" spc="-220">
                <a:solidFill>
                  <a:srgbClr val="9A2C1E"/>
                </a:solidFill>
                <a:latin typeface="Arial Black"/>
                <a:cs typeface="Arial Black"/>
              </a:rPr>
              <a:t>of  </a:t>
            </a:r>
            <a:r>
              <a:rPr dirty="0" sz="2000" spc="-240">
                <a:solidFill>
                  <a:srgbClr val="9A2C1E"/>
                </a:solidFill>
                <a:latin typeface="Arial Black"/>
                <a:cs typeface="Arial Black"/>
              </a:rPr>
              <a:t>records</a:t>
            </a:r>
            <a:endParaRPr sz="2000">
              <a:latin typeface="Arial Black"/>
              <a:cs typeface="Arial Black"/>
            </a:endParaRPr>
          </a:p>
          <a:p>
            <a:pPr marL="12700" marR="5080">
              <a:lnSpc>
                <a:spcPct val="130800"/>
              </a:lnSpc>
              <a:spcBef>
                <a:spcPts val="1110"/>
              </a:spcBef>
            </a:pPr>
            <a:r>
              <a:rPr dirty="0" sz="2000" spc="-260">
                <a:solidFill>
                  <a:srgbClr val="9A2C1E"/>
                </a:solidFill>
                <a:latin typeface="Arial Black"/>
                <a:cs typeface="Arial Black"/>
              </a:rPr>
              <a:t>Row </a:t>
            </a:r>
            <a:r>
              <a:rPr dirty="0" sz="2000" spc="-220">
                <a:solidFill>
                  <a:srgbClr val="9A2C1E"/>
                </a:solidFill>
                <a:latin typeface="Arial Black"/>
                <a:cs typeface="Arial Black"/>
              </a:rPr>
              <a:t>or </a:t>
            </a:r>
            <a:r>
              <a:rPr dirty="0" sz="2000" spc="-240">
                <a:solidFill>
                  <a:srgbClr val="9A2C1E"/>
                </a:solidFill>
                <a:latin typeface="Arial Black"/>
                <a:cs typeface="Arial Black"/>
              </a:rPr>
              <a:t>report </a:t>
            </a:r>
            <a:r>
              <a:rPr dirty="0" sz="2000" spc="-225">
                <a:solidFill>
                  <a:srgbClr val="9A2C1E"/>
                </a:solidFill>
                <a:latin typeface="Arial Black"/>
                <a:cs typeface="Arial Black"/>
              </a:rPr>
              <a:t>headers  </a:t>
            </a:r>
            <a:r>
              <a:rPr dirty="0" sz="2000" spc="-245">
                <a:solidFill>
                  <a:srgbClr val="9A2C1E"/>
                </a:solidFill>
                <a:latin typeface="Arial Black"/>
                <a:cs typeface="Arial Black"/>
              </a:rPr>
              <a:t>About </a:t>
            </a:r>
            <a:r>
              <a:rPr dirty="0" sz="2000" spc="-250">
                <a:solidFill>
                  <a:srgbClr val="9A2C1E"/>
                </a:solidFill>
                <a:latin typeface="Arial Black"/>
                <a:cs typeface="Arial Black"/>
              </a:rPr>
              <a:t>time,</a:t>
            </a:r>
            <a:r>
              <a:rPr dirty="0" sz="2000" spc="-10">
                <a:solidFill>
                  <a:srgbClr val="9A2C1E"/>
                </a:solidFill>
                <a:latin typeface="Arial Black"/>
                <a:cs typeface="Arial Black"/>
              </a:rPr>
              <a:t> </a:t>
            </a:r>
            <a:r>
              <a:rPr dirty="0" sz="2000" spc="-210">
                <a:solidFill>
                  <a:srgbClr val="9A2C1E"/>
                </a:solidFill>
                <a:latin typeface="Arial Black"/>
                <a:cs typeface="Arial Black"/>
              </a:rPr>
              <a:t>people,</a:t>
            </a:r>
            <a:endParaRPr sz="2000">
              <a:latin typeface="Arial Black"/>
              <a:cs typeface="Arial Black"/>
            </a:endParaRPr>
          </a:p>
          <a:p>
            <a:pPr marL="12700" marR="104775">
              <a:lnSpc>
                <a:spcPct val="111700"/>
              </a:lnSpc>
            </a:pPr>
            <a:r>
              <a:rPr dirty="0" sz="2000" spc="-245">
                <a:solidFill>
                  <a:srgbClr val="9A2C1E"/>
                </a:solidFill>
                <a:latin typeface="Arial Black"/>
                <a:cs typeface="Arial Black"/>
              </a:rPr>
              <a:t>departments, </a:t>
            </a:r>
            <a:r>
              <a:rPr dirty="0" sz="2000" spc="-240">
                <a:solidFill>
                  <a:srgbClr val="9A2C1E"/>
                </a:solidFill>
                <a:latin typeface="Arial Black"/>
                <a:cs typeface="Arial Black"/>
              </a:rPr>
              <a:t>objects,  </a:t>
            </a:r>
            <a:r>
              <a:rPr dirty="0" sz="2000" spc="-235">
                <a:solidFill>
                  <a:srgbClr val="9A2C1E"/>
                </a:solidFill>
                <a:latin typeface="Arial Black"/>
                <a:cs typeface="Arial Black"/>
              </a:rPr>
              <a:t>geographic</a:t>
            </a:r>
            <a:r>
              <a:rPr dirty="0" sz="2000" spc="-120">
                <a:solidFill>
                  <a:srgbClr val="9A2C1E"/>
                </a:solidFill>
                <a:latin typeface="Arial Black"/>
                <a:cs typeface="Arial Black"/>
              </a:rPr>
              <a:t> </a:t>
            </a:r>
            <a:r>
              <a:rPr dirty="0" sz="2000" spc="-245">
                <a:solidFill>
                  <a:srgbClr val="9A2C1E"/>
                </a:solidFill>
                <a:latin typeface="Arial Black"/>
                <a:cs typeface="Arial Black"/>
              </a:rPr>
              <a:t>units</a:t>
            </a:r>
            <a:endParaRPr sz="2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215900"/>
            <a:ext cx="6655434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363470" algn="l"/>
                <a:tab pos="2965450" algn="l"/>
                <a:tab pos="3855085" algn="l"/>
              </a:tabLst>
            </a:pPr>
            <a:r>
              <a:rPr dirty="0" sz="3600" spc="295"/>
              <a:t>S</a:t>
            </a:r>
            <a:r>
              <a:rPr dirty="0" sz="3600" spc="285"/>
              <a:t>t</a:t>
            </a:r>
            <a:r>
              <a:rPr dirty="0" sz="3600" spc="300"/>
              <a:t>r</a:t>
            </a:r>
            <a:r>
              <a:rPr dirty="0" sz="3600" spc="290"/>
              <a:t>e</a:t>
            </a:r>
            <a:r>
              <a:rPr dirty="0" sz="3600" spc="305"/>
              <a:t>n</a:t>
            </a:r>
            <a:r>
              <a:rPr dirty="0" sz="3600" spc="285"/>
              <a:t>g</a:t>
            </a:r>
            <a:r>
              <a:rPr dirty="0" sz="3600" spc="300"/>
              <a:t>t</a:t>
            </a:r>
            <a:r>
              <a:rPr dirty="0" sz="3600" spc="290"/>
              <a:t>h</a:t>
            </a:r>
            <a:r>
              <a:rPr dirty="0" sz="3600"/>
              <a:t>s	</a:t>
            </a:r>
            <a:r>
              <a:rPr dirty="0" sz="3600" spc="295"/>
              <a:t>o</a:t>
            </a:r>
            <a:r>
              <a:rPr dirty="0" sz="3600"/>
              <a:t>f	</a:t>
            </a:r>
            <a:r>
              <a:rPr dirty="0" sz="3600" spc="300"/>
              <a:t>t</a:t>
            </a:r>
            <a:r>
              <a:rPr dirty="0" sz="3600" spc="290"/>
              <a:t>h</a:t>
            </a:r>
            <a:r>
              <a:rPr dirty="0" sz="3600"/>
              <a:t>e	</a:t>
            </a:r>
            <a:r>
              <a:rPr dirty="0" sz="3600" spc="295"/>
              <a:t>D</a:t>
            </a:r>
            <a:r>
              <a:rPr dirty="0" sz="3600" spc="300"/>
              <a:t>i</a:t>
            </a:r>
            <a:r>
              <a:rPr dirty="0" sz="3600" spc="295"/>
              <a:t>m</a:t>
            </a:r>
            <a:r>
              <a:rPr dirty="0" sz="3600" spc="290"/>
              <a:t>e</a:t>
            </a:r>
            <a:r>
              <a:rPr dirty="0" sz="3600" spc="305"/>
              <a:t>n</a:t>
            </a:r>
            <a:r>
              <a:rPr dirty="0" sz="3600" spc="280"/>
              <a:t>s</a:t>
            </a:r>
            <a:r>
              <a:rPr dirty="0" sz="3600" spc="300"/>
              <a:t>i</a:t>
            </a:r>
            <a:r>
              <a:rPr dirty="0" sz="3600" spc="295"/>
              <a:t>o</a:t>
            </a:r>
            <a:r>
              <a:rPr dirty="0" sz="3600" spc="305"/>
              <a:t>n</a:t>
            </a:r>
            <a:r>
              <a:rPr dirty="0" sz="3600" spc="300"/>
              <a:t>a</a:t>
            </a:r>
            <a:r>
              <a:rPr dirty="0" sz="3600"/>
              <a:t>l  </a:t>
            </a:r>
            <a:r>
              <a:rPr dirty="0" sz="3600" spc="235"/>
              <a:t>Model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66469" y="1713229"/>
            <a:ext cx="6925945" cy="269240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40"/>
              </a:spcBef>
            </a:pPr>
            <a:r>
              <a:rPr dirty="0" baseline="9456" sz="3525" spc="179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20">
                <a:latin typeface="Perpetua"/>
                <a:cs typeface="Perpetua"/>
              </a:rPr>
              <a:t>Predictable, </a:t>
            </a:r>
            <a:r>
              <a:rPr dirty="0" sz="2800" spc="-5">
                <a:latin typeface="Perpetua"/>
                <a:cs typeface="Perpetua"/>
              </a:rPr>
              <a:t>standard</a:t>
            </a:r>
            <a:r>
              <a:rPr dirty="0" sz="2800" spc="-15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framework</a:t>
            </a:r>
            <a:endParaRPr sz="2800">
              <a:latin typeface="Perpetua"/>
              <a:cs typeface="Perpetua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</a:pPr>
            <a:r>
              <a:rPr dirty="0" baseline="9456" sz="3525" spc="29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95">
                <a:latin typeface="Perpetua"/>
                <a:cs typeface="Perpetua"/>
              </a:rPr>
              <a:t>Respond </a:t>
            </a:r>
            <a:r>
              <a:rPr dirty="0" sz="2800" spc="-5">
                <a:latin typeface="Perpetua"/>
                <a:cs typeface="Perpetua"/>
              </a:rPr>
              <a:t>well </a:t>
            </a:r>
            <a:r>
              <a:rPr dirty="0" sz="2800">
                <a:latin typeface="Perpetua"/>
                <a:cs typeface="Perpetua"/>
              </a:rPr>
              <a:t>to </a:t>
            </a:r>
            <a:r>
              <a:rPr dirty="0" sz="2800" spc="-5">
                <a:latin typeface="Perpetua"/>
                <a:cs typeface="Perpetua"/>
              </a:rPr>
              <a:t>changes </a:t>
            </a:r>
            <a:r>
              <a:rPr dirty="0" sz="2800" spc="-10">
                <a:latin typeface="Perpetua"/>
                <a:cs typeface="Perpetua"/>
              </a:rPr>
              <a:t>in </a:t>
            </a:r>
            <a:r>
              <a:rPr dirty="0" sz="2800" spc="-5">
                <a:latin typeface="Perpetua"/>
                <a:cs typeface="Perpetua"/>
              </a:rPr>
              <a:t>user reporting</a:t>
            </a:r>
            <a:r>
              <a:rPr dirty="0" sz="2800" spc="-245">
                <a:latin typeface="Perpetua"/>
                <a:cs typeface="Perpetua"/>
              </a:rPr>
              <a:t> </a:t>
            </a:r>
            <a:r>
              <a:rPr dirty="0" sz="2800">
                <a:latin typeface="Perpetua"/>
                <a:cs typeface="Perpetua"/>
              </a:rPr>
              <a:t>needs</a:t>
            </a:r>
            <a:endParaRPr sz="2800">
              <a:latin typeface="Perpetua"/>
              <a:cs typeface="Perpetua"/>
            </a:endParaRPr>
          </a:p>
          <a:p>
            <a:pPr marL="38100">
              <a:lnSpc>
                <a:spcPct val="100000"/>
              </a:lnSpc>
              <a:spcBef>
                <a:spcPts val="229"/>
              </a:spcBef>
            </a:pPr>
            <a:r>
              <a:rPr dirty="0" baseline="9456" sz="3525" spc="209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40">
                <a:latin typeface="Perpetua"/>
                <a:cs typeface="Perpetua"/>
              </a:rPr>
              <a:t>Relatively </a:t>
            </a:r>
            <a:r>
              <a:rPr dirty="0" sz="2800" spc="-5">
                <a:latin typeface="Perpetua"/>
                <a:cs typeface="Perpetua"/>
              </a:rPr>
              <a:t>easy </a:t>
            </a:r>
            <a:r>
              <a:rPr dirty="0" sz="2800">
                <a:latin typeface="Perpetua"/>
                <a:cs typeface="Perpetua"/>
              </a:rPr>
              <a:t>to add </a:t>
            </a:r>
            <a:r>
              <a:rPr dirty="0" sz="2800" spc="-5">
                <a:latin typeface="Perpetua"/>
                <a:cs typeface="Perpetua"/>
              </a:rPr>
              <a:t>data without reloading</a:t>
            </a:r>
            <a:r>
              <a:rPr dirty="0" sz="2800" spc="-204">
                <a:latin typeface="Perpetua"/>
                <a:cs typeface="Perpetua"/>
              </a:rPr>
              <a:t> </a:t>
            </a:r>
            <a:r>
              <a:rPr dirty="0" sz="2800" spc="-220">
                <a:latin typeface="Perpetua"/>
                <a:cs typeface="Perpetua"/>
              </a:rPr>
              <a:t>tables</a:t>
            </a:r>
            <a:endParaRPr sz="2800">
              <a:latin typeface="Perpetua"/>
              <a:cs typeface="Perpetua"/>
            </a:endParaRPr>
          </a:p>
          <a:p>
            <a:pPr marL="38100">
              <a:lnSpc>
                <a:spcPct val="100000"/>
              </a:lnSpc>
              <a:spcBef>
                <a:spcPts val="229"/>
              </a:spcBef>
            </a:pPr>
            <a:r>
              <a:rPr dirty="0" baseline="9456" sz="3525" spc="26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75">
                <a:latin typeface="Perpetua"/>
                <a:cs typeface="Perpetua"/>
              </a:rPr>
              <a:t>Standard </a:t>
            </a:r>
            <a:r>
              <a:rPr dirty="0" sz="2800" spc="-5">
                <a:latin typeface="Perpetua"/>
                <a:cs typeface="Perpetua"/>
              </a:rPr>
              <a:t>design approaches have been</a:t>
            </a:r>
            <a:r>
              <a:rPr dirty="0" sz="2800" spc="-22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developed</a:t>
            </a:r>
            <a:endParaRPr sz="2800">
              <a:latin typeface="Perpetua"/>
              <a:cs typeface="Perpetua"/>
            </a:endParaRPr>
          </a:p>
          <a:p>
            <a:pPr marL="311150" marR="356870" indent="-273050">
              <a:lnSpc>
                <a:spcPts val="3020"/>
              </a:lnSpc>
              <a:spcBef>
                <a:spcPts val="625"/>
              </a:spcBef>
            </a:pPr>
            <a:r>
              <a:rPr dirty="0" baseline="9456" sz="3525" spc="39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265">
                <a:latin typeface="Perpetua"/>
                <a:cs typeface="Perpetua"/>
              </a:rPr>
              <a:t>There </a:t>
            </a:r>
            <a:r>
              <a:rPr dirty="0" sz="2800" spc="-5">
                <a:latin typeface="Perpetua"/>
                <a:cs typeface="Perpetua"/>
              </a:rPr>
              <a:t>exist </a:t>
            </a:r>
            <a:r>
              <a:rPr dirty="0" sz="2800">
                <a:latin typeface="Perpetua"/>
                <a:cs typeface="Perpetua"/>
              </a:rPr>
              <a:t>a </a:t>
            </a:r>
            <a:r>
              <a:rPr dirty="0" sz="2800" spc="-5">
                <a:latin typeface="Perpetua"/>
                <a:cs typeface="Perpetua"/>
              </a:rPr>
              <a:t>number of products supporting</a:t>
            </a:r>
            <a:r>
              <a:rPr dirty="0" sz="2800" spc="-300">
                <a:latin typeface="Perpetua"/>
                <a:cs typeface="Perpetua"/>
              </a:rPr>
              <a:t> </a:t>
            </a:r>
            <a:r>
              <a:rPr dirty="0" sz="2800" spc="-535">
                <a:latin typeface="Perpetua"/>
                <a:cs typeface="Perpetua"/>
              </a:rPr>
              <a:t>the  </a:t>
            </a:r>
            <a:r>
              <a:rPr dirty="0" sz="2800" spc="-5">
                <a:latin typeface="Perpetua"/>
                <a:cs typeface="Perpetua"/>
              </a:rPr>
              <a:t>dimensional</a:t>
            </a:r>
            <a:r>
              <a:rPr dirty="0" sz="2800" spc="-20">
                <a:latin typeface="Perpetua"/>
                <a:cs typeface="Perpetua"/>
              </a:rPr>
              <a:t> </a:t>
            </a:r>
            <a:r>
              <a:rPr dirty="0" sz="2800">
                <a:latin typeface="Perpetua"/>
                <a:cs typeface="Perpetua"/>
              </a:rPr>
              <a:t>model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559308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14700" algn="l"/>
              </a:tabLst>
            </a:pPr>
            <a:r>
              <a:rPr dirty="0" sz="4000" spc="325"/>
              <a:t>D</a:t>
            </a:r>
            <a:r>
              <a:rPr dirty="0" sz="4000" spc="315"/>
              <a:t>i</a:t>
            </a:r>
            <a:r>
              <a:rPr dirty="0" sz="4000" spc="330"/>
              <a:t>m</a:t>
            </a:r>
            <a:r>
              <a:rPr dirty="0" sz="4000" spc="325"/>
              <a:t>en</a:t>
            </a:r>
            <a:r>
              <a:rPr dirty="0" sz="4000" spc="320"/>
              <a:t>s</a:t>
            </a:r>
            <a:r>
              <a:rPr dirty="0" sz="4000" spc="330"/>
              <a:t>i</a:t>
            </a:r>
            <a:r>
              <a:rPr dirty="0" sz="4000" spc="325"/>
              <a:t>on</a:t>
            </a:r>
            <a:r>
              <a:rPr dirty="0" sz="4000" spc="330"/>
              <a:t>a</a:t>
            </a:r>
            <a:r>
              <a:rPr dirty="0" sz="4000"/>
              <a:t>l	</a:t>
            </a:r>
            <a:r>
              <a:rPr dirty="0" sz="4000" spc="335"/>
              <a:t>M</a:t>
            </a:r>
            <a:r>
              <a:rPr dirty="0" sz="4000" spc="325"/>
              <a:t>o</a:t>
            </a:r>
            <a:r>
              <a:rPr dirty="0" sz="4000" spc="320"/>
              <a:t>d</a:t>
            </a:r>
            <a:r>
              <a:rPr dirty="0" sz="4000" spc="325"/>
              <a:t>e</a:t>
            </a:r>
            <a:r>
              <a:rPr dirty="0" sz="4000" spc="335"/>
              <a:t>l</a:t>
            </a:r>
            <a:r>
              <a:rPr dirty="0" sz="4000" spc="330"/>
              <a:t>i</a:t>
            </a:r>
            <a:r>
              <a:rPr dirty="0" sz="4000" spc="325"/>
              <a:t>n</a:t>
            </a:r>
            <a:r>
              <a:rPr dirty="0" sz="4000"/>
              <a:t>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66469" y="1950720"/>
            <a:ext cx="7620634" cy="3157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0" marR="178435" indent="-273050">
              <a:lnSpc>
                <a:spcPct val="100000"/>
              </a:lnSpc>
              <a:spcBef>
                <a:spcPts val="100"/>
              </a:spcBef>
            </a:pPr>
            <a:r>
              <a:rPr dirty="0" baseline="9456" sz="3525" spc="18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25" b="1">
                <a:latin typeface="Perpetua"/>
                <a:cs typeface="Perpetua"/>
              </a:rPr>
              <a:t>Dimensional </a:t>
            </a:r>
            <a:r>
              <a:rPr dirty="0" sz="2800" spc="-10" b="1">
                <a:latin typeface="Perpetua"/>
                <a:cs typeface="Perpetua"/>
              </a:rPr>
              <a:t>modeling </a:t>
            </a:r>
            <a:r>
              <a:rPr dirty="0" sz="2800" spc="-10">
                <a:latin typeface="Perpetua"/>
                <a:cs typeface="Perpetua"/>
              </a:rPr>
              <a:t>(DM) </a:t>
            </a:r>
            <a:r>
              <a:rPr dirty="0" sz="2800" spc="-5">
                <a:latin typeface="Perpetua"/>
                <a:cs typeface="Perpetua"/>
              </a:rPr>
              <a:t>names </a:t>
            </a:r>
            <a:r>
              <a:rPr dirty="0" sz="2800">
                <a:latin typeface="Perpetua"/>
                <a:cs typeface="Perpetua"/>
              </a:rPr>
              <a:t>a </a:t>
            </a:r>
            <a:r>
              <a:rPr dirty="0" sz="2800" spc="-5">
                <a:latin typeface="Perpetua"/>
                <a:cs typeface="Perpetua"/>
              </a:rPr>
              <a:t>set </a:t>
            </a:r>
            <a:r>
              <a:rPr dirty="0" sz="2800">
                <a:latin typeface="Perpetua"/>
                <a:cs typeface="Perpetua"/>
              </a:rPr>
              <a:t>of  </a:t>
            </a:r>
            <a:r>
              <a:rPr dirty="0" sz="2800" spc="-5">
                <a:latin typeface="Perpetua"/>
                <a:cs typeface="Perpetua"/>
              </a:rPr>
              <a:t>techniques and concepts used </a:t>
            </a:r>
            <a:r>
              <a:rPr dirty="0" sz="2800" spc="-10">
                <a:latin typeface="Perpetua"/>
                <a:cs typeface="Perpetua"/>
              </a:rPr>
              <a:t>in </a:t>
            </a:r>
            <a:r>
              <a:rPr dirty="0" sz="2800" spc="-5">
                <a:latin typeface="Perpetua"/>
                <a:cs typeface="Perpetua"/>
              </a:rPr>
              <a:t>data warehouse</a:t>
            </a:r>
            <a:r>
              <a:rPr dirty="0" sz="2800" spc="-2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design.</a:t>
            </a:r>
            <a:endParaRPr sz="2800">
              <a:latin typeface="Perpetua"/>
              <a:cs typeface="Perpetua"/>
            </a:endParaRPr>
          </a:p>
          <a:p>
            <a:pPr marL="311150" marR="3048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9456" sz="3525" spc="195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30">
                <a:latin typeface="Perpetua"/>
                <a:cs typeface="Perpetua"/>
              </a:rPr>
              <a:t>Dimensional </a:t>
            </a:r>
            <a:r>
              <a:rPr dirty="0" sz="2800" spc="-5">
                <a:latin typeface="Perpetua"/>
                <a:cs typeface="Perpetua"/>
              </a:rPr>
              <a:t>modeling </a:t>
            </a:r>
            <a:r>
              <a:rPr dirty="0" sz="2800" spc="-10">
                <a:latin typeface="Perpetua"/>
                <a:cs typeface="Perpetua"/>
              </a:rPr>
              <a:t>is </a:t>
            </a:r>
            <a:r>
              <a:rPr dirty="0" sz="2800">
                <a:latin typeface="Perpetua"/>
                <a:cs typeface="Perpetua"/>
              </a:rPr>
              <a:t>one of </a:t>
            </a:r>
            <a:r>
              <a:rPr dirty="0" sz="2800" spc="-10">
                <a:latin typeface="Perpetua"/>
                <a:cs typeface="Perpetua"/>
              </a:rPr>
              <a:t>the </a:t>
            </a:r>
            <a:r>
              <a:rPr dirty="0" sz="2800" spc="-5">
                <a:latin typeface="Perpetua"/>
                <a:cs typeface="Perpetua"/>
              </a:rPr>
              <a:t>methods </a:t>
            </a:r>
            <a:r>
              <a:rPr dirty="0" sz="2800">
                <a:latin typeface="Perpetua"/>
                <a:cs typeface="Perpetua"/>
              </a:rPr>
              <a:t>of </a:t>
            </a:r>
            <a:r>
              <a:rPr dirty="0" sz="2800" spc="-5">
                <a:latin typeface="Perpetua"/>
                <a:cs typeface="Perpetua"/>
              </a:rPr>
              <a:t>data  modeling, that help </a:t>
            </a:r>
            <a:r>
              <a:rPr dirty="0" sz="2800">
                <a:latin typeface="Perpetua"/>
                <a:cs typeface="Perpetua"/>
              </a:rPr>
              <a:t>us </a:t>
            </a:r>
            <a:r>
              <a:rPr dirty="0" sz="2800" spc="-5">
                <a:latin typeface="Perpetua"/>
                <a:cs typeface="Perpetua"/>
              </a:rPr>
              <a:t>store the data </a:t>
            </a:r>
            <a:r>
              <a:rPr dirty="0" sz="2800">
                <a:latin typeface="Perpetua"/>
                <a:cs typeface="Perpetua"/>
              </a:rPr>
              <a:t>in </a:t>
            </a:r>
            <a:r>
              <a:rPr dirty="0" sz="2800" spc="-5">
                <a:latin typeface="Perpetua"/>
                <a:cs typeface="Perpetua"/>
              </a:rPr>
              <a:t>such </a:t>
            </a:r>
            <a:r>
              <a:rPr dirty="0" sz="2800">
                <a:latin typeface="Perpetua"/>
                <a:cs typeface="Perpetua"/>
              </a:rPr>
              <a:t>a </a:t>
            </a:r>
            <a:r>
              <a:rPr dirty="0" sz="2800" spc="-5">
                <a:latin typeface="Perpetua"/>
                <a:cs typeface="Perpetua"/>
              </a:rPr>
              <a:t>way that</a:t>
            </a:r>
            <a:r>
              <a:rPr dirty="0" sz="2800" spc="-90">
                <a:latin typeface="Perpetua"/>
                <a:cs typeface="Perpetua"/>
              </a:rPr>
              <a:t> </a:t>
            </a:r>
            <a:r>
              <a:rPr dirty="0" sz="2800" spc="-10">
                <a:latin typeface="Perpetua"/>
                <a:cs typeface="Perpetua"/>
              </a:rPr>
              <a:t>it  is </a:t>
            </a:r>
            <a:r>
              <a:rPr dirty="0" sz="2800" spc="-5">
                <a:latin typeface="Perpetua"/>
                <a:cs typeface="Perpetua"/>
              </a:rPr>
              <a:t>relatively easy to retrieve the data from the</a:t>
            </a:r>
            <a:r>
              <a:rPr dirty="0" sz="2800" spc="-5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database.</a:t>
            </a:r>
            <a:endParaRPr sz="2800">
              <a:latin typeface="Perpetua"/>
              <a:cs typeface="Perpetua"/>
            </a:endParaRPr>
          </a:p>
          <a:p>
            <a:pPr marL="311150" marR="18161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9456" sz="3525" spc="195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30">
                <a:latin typeface="Perpetua"/>
                <a:cs typeface="Perpetua"/>
              </a:rPr>
              <a:t>Dimensional </a:t>
            </a:r>
            <a:r>
              <a:rPr dirty="0" sz="2800" spc="-5">
                <a:latin typeface="Perpetua"/>
                <a:cs typeface="Perpetua"/>
              </a:rPr>
              <a:t>modeling </a:t>
            </a:r>
            <a:r>
              <a:rPr dirty="0" sz="2800" spc="-10">
                <a:latin typeface="Perpetua"/>
                <a:cs typeface="Perpetua"/>
              </a:rPr>
              <a:t>always </a:t>
            </a:r>
            <a:r>
              <a:rPr dirty="0" sz="2800" spc="-5">
                <a:latin typeface="Perpetua"/>
                <a:cs typeface="Perpetua"/>
              </a:rPr>
              <a:t>uses the concepts of</a:t>
            </a:r>
            <a:r>
              <a:rPr dirty="0" sz="2800" spc="-130">
                <a:latin typeface="Perpetua"/>
                <a:cs typeface="Perpetua"/>
              </a:rPr>
              <a:t> </a:t>
            </a:r>
            <a:r>
              <a:rPr dirty="0" sz="2800" spc="-315">
                <a:latin typeface="Perpetua"/>
                <a:cs typeface="Perpetua"/>
              </a:rPr>
              <a:t>facts  </a:t>
            </a:r>
            <a:r>
              <a:rPr dirty="0" sz="2800" spc="-5">
                <a:latin typeface="Perpetua"/>
                <a:cs typeface="Perpetua"/>
              </a:rPr>
              <a:t>(measures), </a:t>
            </a:r>
            <a:r>
              <a:rPr dirty="0" sz="2800">
                <a:latin typeface="Perpetua"/>
                <a:cs typeface="Perpetua"/>
              </a:rPr>
              <a:t>and </a:t>
            </a:r>
            <a:r>
              <a:rPr dirty="0" sz="2800" spc="-5">
                <a:latin typeface="Perpetua"/>
                <a:cs typeface="Perpetua"/>
              </a:rPr>
              <a:t>dimensions</a:t>
            </a:r>
            <a:r>
              <a:rPr dirty="0" sz="2800" spc="-4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(context).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339090"/>
            <a:ext cx="5866130" cy="1000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419985" algn="l"/>
                <a:tab pos="4399915" algn="l"/>
                <a:tab pos="4933950" algn="l"/>
              </a:tabLst>
            </a:pPr>
            <a:r>
              <a:rPr dirty="0" spc="265"/>
              <a:t>C</a:t>
            </a:r>
            <a:r>
              <a:rPr dirty="0" spc="270"/>
              <a:t>o</a:t>
            </a:r>
            <a:r>
              <a:rPr dirty="0" spc="260"/>
              <a:t>n</a:t>
            </a:r>
            <a:r>
              <a:rPr dirty="0" spc="254"/>
              <a:t>c</a:t>
            </a:r>
            <a:r>
              <a:rPr dirty="0" spc="260"/>
              <a:t>e</a:t>
            </a:r>
            <a:r>
              <a:rPr dirty="0" spc="265"/>
              <a:t>p</a:t>
            </a:r>
            <a:r>
              <a:rPr dirty="0" spc="260"/>
              <a:t>t</a:t>
            </a:r>
            <a:r>
              <a:rPr dirty="0" spc="270"/>
              <a:t>u</a:t>
            </a:r>
            <a:r>
              <a:rPr dirty="0" spc="250"/>
              <a:t>a</a:t>
            </a:r>
            <a:r>
              <a:rPr dirty="0"/>
              <a:t>l	</a:t>
            </a:r>
            <a:r>
              <a:rPr dirty="0" spc="265"/>
              <a:t>M</a:t>
            </a:r>
            <a:r>
              <a:rPr dirty="0" spc="260"/>
              <a:t>o</a:t>
            </a:r>
            <a:r>
              <a:rPr dirty="0" spc="270"/>
              <a:t>d</a:t>
            </a:r>
            <a:r>
              <a:rPr dirty="0" spc="260"/>
              <a:t>e</a:t>
            </a:r>
            <a:r>
              <a:rPr dirty="0" spc="245"/>
              <a:t>l</a:t>
            </a:r>
            <a:r>
              <a:rPr dirty="0" spc="260"/>
              <a:t>in</a:t>
            </a:r>
            <a:r>
              <a:rPr dirty="0"/>
              <a:t>g	</a:t>
            </a:r>
            <a:r>
              <a:rPr dirty="0" spc="260"/>
              <a:t>o</a:t>
            </a:r>
            <a:r>
              <a:rPr dirty="0"/>
              <a:t>f	</a:t>
            </a:r>
            <a:r>
              <a:rPr dirty="0" spc="265"/>
              <a:t>Da</a:t>
            </a:r>
            <a:r>
              <a:rPr dirty="0" spc="260"/>
              <a:t>t</a:t>
            </a:r>
            <a:r>
              <a:rPr dirty="0"/>
              <a:t>a  </a:t>
            </a:r>
            <a:r>
              <a:rPr dirty="0" spc="235"/>
              <a:t>Warehouses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9839" y="2312670"/>
            <a:ext cx="3154680" cy="3249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dirty="0" baseline="9259" sz="4050" spc="547">
                <a:solidFill>
                  <a:srgbClr val="9A2C1E"/>
                </a:solidFill>
                <a:latin typeface="Symbol"/>
                <a:cs typeface="Symbol"/>
              </a:rPr>
              <a:t></a:t>
            </a:r>
            <a:r>
              <a:rPr dirty="0" sz="3200" spc="365">
                <a:latin typeface="Perpetua"/>
                <a:cs typeface="Perpetua"/>
              </a:rPr>
              <a:t>Star</a:t>
            </a:r>
            <a:r>
              <a:rPr dirty="0" sz="3200" spc="-15">
                <a:latin typeface="Perpetua"/>
                <a:cs typeface="Perpetua"/>
              </a:rPr>
              <a:t> </a:t>
            </a:r>
            <a:r>
              <a:rPr dirty="0" sz="3200">
                <a:latin typeface="Perpetua"/>
                <a:cs typeface="Perpetua"/>
              </a:rPr>
              <a:t>schema</a:t>
            </a:r>
            <a:endParaRPr sz="3200">
              <a:latin typeface="Perpetua"/>
              <a:cs typeface="Perpetua"/>
            </a:endParaRPr>
          </a:p>
          <a:p>
            <a:pPr>
              <a:lnSpc>
                <a:spcPct val="100000"/>
              </a:lnSpc>
            </a:pPr>
            <a:endParaRPr sz="40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2340"/>
              </a:spcBef>
            </a:pPr>
            <a:r>
              <a:rPr dirty="0" baseline="9259" sz="4050" spc="262">
                <a:solidFill>
                  <a:srgbClr val="9A2C1E"/>
                </a:solidFill>
                <a:latin typeface="Symbol"/>
                <a:cs typeface="Symbol"/>
              </a:rPr>
              <a:t></a:t>
            </a:r>
            <a:r>
              <a:rPr dirty="0" sz="3200" spc="175">
                <a:latin typeface="Perpetua"/>
                <a:cs typeface="Perpetua"/>
              </a:rPr>
              <a:t>Snowflake</a:t>
            </a:r>
            <a:r>
              <a:rPr dirty="0" sz="3200" spc="-60">
                <a:latin typeface="Perpetua"/>
                <a:cs typeface="Perpetua"/>
              </a:rPr>
              <a:t> </a:t>
            </a:r>
            <a:r>
              <a:rPr dirty="0" sz="3200" spc="-200">
                <a:latin typeface="Perpetua"/>
                <a:cs typeface="Perpetua"/>
              </a:rPr>
              <a:t>schema</a:t>
            </a:r>
            <a:endParaRPr sz="3200">
              <a:latin typeface="Perpetua"/>
              <a:cs typeface="Perpetua"/>
            </a:endParaRPr>
          </a:p>
          <a:p>
            <a:pPr>
              <a:lnSpc>
                <a:spcPct val="100000"/>
              </a:lnSpc>
            </a:pPr>
            <a:endParaRPr sz="40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2330"/>
              </a:spcBef>
            </a:pPr>
            <a:r>
              <a:rPr dirty="0" baseline="9259" sz="4050" spc="547">
                <a:solidFill>
                  <a:srgbClr val="9A2C1E"/>
                </a:solidFill>
                <a:latin typeface="Symbol"/>
                <a:cs typeface="Symbol"/>
              </a:rPr>
              <a:t></a:t>
            </a:r>
            <a:r>
              <a:rPr dirty="0" sz="3200" spc="365">
                <a:latin typeface="Perpetua"/>
                <a:cs typeface="Perpetua"/>
              </a:rPr>
              <a:t>Fact</a:t>
            </a:r>
            <a:r>
              <a:rPr dirty="0" sz="3200" spc="-25">
                <a:latin typeface="Perpetua"/>
                <a:cs typeface="Perpetua"/>
              </a:rPr>
              <a:t> </a:t>
            </a:r>
            <a:r>
              <a:rPr dirty="0" sz="3200" spc="-110">
                <a:latin typeface="Perpetua"/>
                <a:cs typeface="Perpetua"/>
              </a:rPr>
              <a:t>constellations</a:t>
            </a:r>
            <a:endParaRPr sz="32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314706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1265" algn="l"/>
              </a:tabLst>
            </a:pPr>
            <a:r>
              <a:rPr dirty="0" sz="4000" spc="335"/>
              <a:t>S</a:t>
            </a:r>
            <a:r>
              <a:rPr dirty="0" sz="4000" spc="315"/>
              <a:t>t</a:t>
            </a:r>
            <a:r>
              <a:rPr dirty="0" sz="4000" spc="330"/>
              <a:t>a</a:t>
            </a:r>
            <a:r>
              <a:rPr dirty="0" sz="4000"/>
              <a:t>r	</a:t>
            </a:r>
            <a:r>
              <a:rPr dirty="0" sz="4000" spc="320"/>
              <a:t>s</a:t>
            </a:r>
            <a:r>
              <a:rPr dirty="0" sz="4000" spc="330"/>
              <a:t>c</a:t>
            </a:r>
            <a:r>
              <a:rPr dirty="0" sz="4000" spc="335"/>
              <a:t>h</a:t>
            </a:r>
            <a:r>
              <a:rPr dirty="0" sz="4000" spc="325"/>
              <a:t>e</a:t>
            </a:r>
            <a:r>
              <a:rPr dirty="0" sz="4000" spc="330"/>
              <a:t>m</a:t>
            </a:r>
            <a:r>
              <a:rPr dirty="0" sz="4000"/>
              <a:t>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82090"/>
            <a:ext cx="7418070" cy="3411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marR="1778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star schema architecture </a:t>
            </a:r>
            <a:r>
              <a:rPr dirty="0" sz="2600">
                <a:latin typeface="Perpetua"/>
                <a:cs typeface="Perpetua"/>
              </a:rPr>
              <a:t>is </a:t>
            </a:r>
            <a:r>
              <a:rPr dirty="0" sz="2600" spc="-5">
                <a:latin typeface="Perpetua"/>
                <a:cs typeface="Perpetua"/>
              </a:rPr>
              <a:t>the simplest data</a:t>
            </a:r>
            <a:r>
              <a:rPr dirty="0" sz="2600" spc="-345">
                <a:latin typeface="Perpetua"/>
                <a:cs typeface="Perpetua"/>
              </a:rPr>
              <a:t> </a:t>
            </a:r>
            <a:r>
              <a:rPr dirty="0" sz="2600" spc="-160">
                <a:latin typeface="Perpetua"/>
                <a:cs typeface="Perpetua"/>
              </a:rPr>
              <a:t>warehouse  </a:t>
            </a:r>
            <a:r>
              <a:rPr dirty="0" sz="2600" spc="-5">
                <a:latin typeface="Perpetua"/>
                <a:cs typeface="Perpetua"/>
              </a:rPr>
              <a:t>schema.</a:t>
            </a:r>
            <a:endParaRPr sz="2600">
              <a:latin typeface="Perpetua"/>
              <a:cs typeface="Perpetua"/>
            </a:endParaRPr>
          </a:p>
          <a:p>
            <a:pPr marL="298450" marR="332105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735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490">
                <a:latin typeface="Perpetua"/>
                <a:cs typeface="Perpetua"/>
              </a:rPr>
              <a:t>It</a:t>
            </a:r>
            <a:r>
              <a:rPr dirty="0" sz="2600" spc="15">
                <a:latin typeface="Perpetua"/>
                <a:cs typeface="Perpetua"/>
              </a:rPr>
              <a:t> </a:t>
            </a:r>
            <a:r>
              <a:rPr dirty="0" sz="2600">
                <a:latin typeface="Perpetua"/>
                <a:cs typeface="Perpetua"/>
              </a:rPr>
              <a:t>is </a:t>
            </a:r>
            <a:r>
              <a:rPr dirty="0" sz="2600" spc="-5">
                <a:latin typeface="Perpetua"/>
                <a:cs typeface="Perpetua"/>
              </a:rPr>
              <a:t>called </a:t>
            </a:r>
            <a:r>
              <a:rPr dirty="0" sz="2600">
                <a:latin typeface="Perpetua"/>
                <a:cs typeface="Perpetua"/>
              </a:rPr>
              <a:t>a </a:t>
            </a:r>
            <a:r>
              <a:rPr dirty="0" sz="2600" spc="-5">
                <a:latin typeface="Perpetua"/>
                <a:cs typeface="Perpetua"/>
              </a:rPr>
              <a:t>star schema because </a:t>
            </a:r>
            <a:r>
              <a:rPr dirty="0" sz="2600" spc="-10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diagram resembles  </a:t>
            </a:r>
            <a:r>
              <a:rPr dirty="0" sz="2600" spc="-695">
                <a:latin typeface="Perpetua"/>
                <a:cs typeface="Perpetua"/>
              </a:rPr>
              <a:t>a</a:t>
            </a:r>
            <a:r>
              <a:rPr dirty="0" sz="2600" spc="-5">
                <a:latin typeface="Perpetua"/>
                <a:cs typeface="Perpetua"/>
              </a:rPr>
              <a:t> star, with </a:t>
            </a:r>
            <a:r>
              <a:rPr dirty="0" sz="2600">
                <a:latin typeface="Perpetua"/>
                <a:cs typeface="Perpetua"/>
              </a:rPr>
              <a:t>points </a:t>
            </a:r>
            <a:r>
              <a:rPr dirty="0" sz="2600" spc="-5">
                <a:latin typeface="Perpetua"/>
                <a:cs typeface="Perpetua"/>
              </a:rPr>
              <a:t>radiating </a:t>
            </a:r>
            <a:r>
              <a:rPr dirty="0" sz="2600">
                <a:latin typeface="Perpetua"/>
                <a:cs typeface="Perpetua"/>
              </a:rPr>
              <a:t>from a</a:t>
            </a:r>
            <a:r>
              <a:rPr dirty="0" sz="2600" spc="-35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center.</a:t>
            </a:r>
            <a:endParaRPr sz="2600">
              <a:latin typeface="Perpetua"/>
              <a:cs typeface="Perpetua"/>
            </a:endParaRPr>
          </a:p>
          <a:p>
            <a:pPr marL="298450" marR="34925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center </a:t>
            </a:r>
            <a:r>
              <a:rPr dirty="0" sz="2600">
                <a:latin typeface="Perpetua"/>
                <a:cs typeface="Perpetua"/>
              </a:rPr>
              <a:t>of </a:t>
            </a:r>
            <a:r>
              <a:rPr dirty="0" sz="2600" spc="-5">
                <a:latin typeface="Perpetua"/>
                <a:cs typeface="Perpetua"/>
              </a:rPr>
              <a:t>the star consists </a:t>
            </a:r>
            <a:r>
              <a:rPr dirty="0" sz="2600" spc="-10">
                <a:latin typeface="Perpetua"/>
                <a:cs typeface="Perpetua"/>
              </a:rPr>
              <a:t>of </a:t>
            </a:r>
            <a:r>
              <a:rPr dirty="0" sz="2600" spc="-5">
                <a:latin typeface="Perpetua"/>
                <a:cs typeface="Perpetua"/>
              </a:rPr>
              <a:t>fact table and the points</a:t>
            </a:r>
            <a:r>
              <a:rPr dirty="0" sz="2600" spc="-360">
                <a:latin typeface="Perpetua"/>
                <a:cs typeface="Perpetua"/>
              </a:rPr>
              <a:t> </a:t>
            </a:r>
            <a:r>
              <a:rPr dirty="0" sz="2600" spc="-690">
                <a:latin typeface="Perpetua"/>
                <a:cs typeface="Perpetua"/>
              </a:rPr>
              <a:t>of </a:t>
            </a:r>
            <a:r>
              <a:rPr dirty="0" sz="2600" spc="-575">
                <a:latin typeface="Perpetua"/>
                <a:cs typeface="Perpetua"/>
              </a:rPr>
              <a:t> </a:t>
            </a:r>
            <a:r>
              <a:rPr dirty="0" sz="2600" spc="-10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star are </a:t>
            </a:r>
            <a:r>
              <a:rPr dirty="0" sz="2600" spc="-10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dimension</a:t>
            </a:r>
            <a:r>
              <a:rPr dirty="0" sz="2600" spc="3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tables.</a:t>
            </a:r>
            <a:endParaRPr sz="2600">
              <a:latin typeface="Perpetua"/>
              <a:cs typeface="Perpetua"/>
            </a:endParaRPr>
          </a:p>
          <a:p>
            <a:pPr marL="298450" marR="15240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7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80">
                <a:latin typeface="Perpetua"/>
                <a:cs typeface="Perpetua"/>
              </a:rPr>
              <a:t>Usually </a:t>
            </a:r>
            <a:r>
              <a:rPr dirty="0" sz="2600" spc="-5">
                <a:latin typeface="Perpetua"/>
                <a:cs typeface="Perpetua"/>
              </a:rPr>
              <a:t>the fact tables in </a:t>
            </a:r>
            <a:r>
              <a:rPr dirty="0" sz="2600">
                <a:latin typeface="Perpetua"/>
                <a:cs typeface="Perpetua"/>
              </a:rPr>
              <a:t>a </a:t>
            </a:r>
            <a:r>
              <a:rPr dirty="0" sz="2600" spc="-5">
                <a:latin typeface="Perpetua"/>
                <a:cs typeface="Perpetua"/>
              </a:rPr>
              <a:t>star schema are </a:t>
            </a:r>
            <a:r>
              <a:rPr dirty="0" sz="2600">
                <a:latin typeface="Perpetua"/>
                <a:cs typeface="Perpetua"/>
              </a:rPr>
              <a:t>in </a:t>
            </a:r>
            <a:r>
              <a:rPr dirty="0" sz="2600" spc="-5">
                <a:latin typeface="Perpetua"/>
                <a:cs typeface="Perpetua"/>
              </a:rPr>
              <a:t>third</a:t>
            </a:r>
            <a:r>
              <a:rPr dirty="0" sz="2600" spc="-165">
                <a:latin typeface="Perpetua"/>
                <a:cs typeface="Perpetua"/>
              </a:rPr>
              <a:t> </a:t>
            </a:r>
            <a:r>
              <a:rPr dirty="0" sz="2600" spc="-130">
                <a:latin typeface="Perpetua"/>
                <a:cs typeface="Perpetua"/>
              </a:rPr>
              <a:t>normal  </a:t>
            </a:r>
            <a:r>
              <a:rPr dirty="0" sz="2600" spc="-5">
                <a:latin typeface="Perpetua"/>
                <a:cs typeface="Perpetua"/>
              </a:rPr>
              <a:t>form(3NF) whereas dimensional tables </a:t>
            </a:r>
            <a:r>
              <a:rPr dirty="0" sz="2600">
                <a:latin typeface="Perpetua"/>
                <a:cs typeface="Perpetua"/>
              </a:rPr>
              <a:t>are</a:t>
            </a:r>
            <a:r>
              <a:rPr dirty="0" sz="2600" spc="3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de-normalized.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314706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1265" algn="l"/>
              </a:tabLst>
            </a:pPr>
            <a:r>
              <a:rPr dirty="0" sz="4000" spc="335"/>
              <a:t>S</a:t>
            </a:r>
            <a:r>
              <a:rPr dirty="0" sz="4000" spc="315"/>
              <a:t>t</a:t>
            </a:r>
            <a:r>
              <a:rPr dirty="0" sz="4000" spc="330"/>
              <a:t>a</a:t>
            </a:r>
            <a:r>
              <a:rPr dirty="0" sz="4000"/>
              <a:t>r	</a:t>
            </a:r>
            <a:r>
              <a:rPr dirty="0" sz="4000" spc="320"/>
              <a:t>s</a:t>
            </a:r>
            <a:r>
              <a:rPr dirty="0" sz="4000" spc="330"/>
              <a:t>c</a:t>
            </a:r>
            <a:r>
              <a:rPr dirty="0" sz="4000" spc="335"/>
              <a:t>h</a:t>
            </a:r>
            <a:r>
              <a:rPr dirty="0" sz="4000" spc="325"/>
              <a:t>e</a:t>
            </a:r>
            <a:r>
              <a:rPr dirty="0" sz="4000" spc="330"/>
              <a:t>m</a:t>
            </a:r>
            <a:r>
              <a:rPr dirty="0" sz="4000"/>
              <a:t>a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838200" y="1828800"/>
            <a:ext cx="7608570" cy="4101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314706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1265" algn="l"/>
              </a:tabLst>
            </a:pPr>
            <a:r>
              <a:rPr dirty="0" sz="4000" spc="335"/>
              <a:t>S</a:t>
            </a:r>
            <a:r>
              <a:rPr dirty="0" sz="4000" spc="315"/>
              <a:t>t</a:t>
            </a:r>
            <a:r>
              <a:rPr dirty="0" sz="4000" spc="330"/>
              <a:t>a</a:t>
            </a:r>
            <a:r>
              <a:rPr dirty="0" sz="4000"/>
              <a:t>r	</a:t>
            </a:r>
            <a:r>
              <a:rPr dirty="0" sz="4000" spc="320"/>
              <a:t>s</a:t>
            </a:r>
            <a:r>
              <a:rPr dirty="0" sz="4000" spc="330"/>
              <a:t>c</a:t>
            </a:r>
            <a:r>
              <a:rPr dirty="0" sz="4000" spc="335"/>
              <a:t>h</a:t>
            </a:r>
            <a:r>
              <a:rPr dirty="0" sz="4000" spc="325"/>
              <a:t>e</a:t>
            </a:r>
            <a:r>
              <a:rPr dirty="0" sz="4000" spc="330"/>
              <a:t>m</a:t>
            </a:r>
            <a:r>
              <a:rPr dirty="0" sz="4000"/>
              <a:t>a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295400" y="1744979"/>
            <a:ext cx="6553200" cy="4503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314706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1265" algn="l"/>
              </a:tabLst>
            </a:pPr>
            <a:r>
              <a:rPr dirty="0" sz="4000" spc="335"/>
              <a:t>S</a:t>
            </a:r>
            <a:r>
              <a:rPr dirty="0" sz="4000" spc="315"/>
              <a:t>t</a:t>
            </a:r>
            <a:r>
              <a:rPr dirty="0" sz="4000" spc="330"/>
              <a:t>a</a:t>
            </a:r>
            <a:r>
              <a:rPr dirty="0" sz="4000"/>
              <a:t>r	</a:t>
            </a:r>
            <a:r>
              <a:rPr dirty="0" sz="4000" spc="320"/>
              <a:t>s</a:t>
            </a:r>
            <a:r>
              <a:rPr dirty="0" sz="4000" spc="330"/>
              <a:t>c</a:t>
            </a:r>
            <a:r>
              <a:rPr dirty="0" sz="4000" spc="335"/>
              <a:t>h</a:t>
            </a:r>
            <a:r>
              <a:rPr dirty="0" sz="4000" spc="325"/>
              <a:t>e</a:t>
            </a:r>
            <a:r>
              <a:rPr dirty="0" sz="4000" spc="330"/>
              <a:t>m</a:t>
            </a:r>
            <a:r>
              <a:rPr dirty="0" sz="4000"/>
              <a:t>a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371600" y="1752600"/>
            <a:ext cx="6023428" cy="43375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869" y="657859"/>
            <a:ext cx="558419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95220" algn="l"/>
                <a:tab pos="3613785" algn="l"/>
              </a:tabLst>
            </a:pPr>
            <a:r>
              <a:rPr dirty="0" sz="4000" spc="285">
                <a:solidFill>
                  <a:srgbClr val="D24716"/>
                </a:solidFill>
                <a:latin typeface="Franklin Gothic Book"/>
                <a:cs typeface="Franklin Gothic Book"/>
              </a:rPr>
              <a:t>Querying	</a:t>
            </a:r>
            <a:r>
              <a:rPr dirty="0" sz="4000" spc="245">
                <a:solidFill>
                  <a:srgbClr val="D24716"/>
                </a:solidFill>
                <a:latin typeface="Franklin Gothic Book"/>
                <a:cs typeface="Franklin Gothic Book"/>
              </a:rPr>
              <a:t>Star	</a:t>
            </a:r>
            <a:r>
              <a:rPr dirty="0" sz="4000" spc="270">
                <a:solidFill>
                  <a:srgbClr val="D24716"/>
                </a:solidFill>
                <a:latin typeface="Franklin Gothic Book"/>
                <a:cs typeface="Franklin Gothic Book"/>
              </a:rPr>
              <a:t>Schema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2286000"/>
            <a:ext cx="8693150" cy="457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63269" y="1557020"/>
            <a:ext cx="648652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600" spc="-185">
                <a:latin typeface="Arial Black"/>
                <a:cs typeface="Arial Black"/>
              </a:rPr>
              <a:t>If </a:t>
            </a:r>
            <a:r>
              <a:rPr dirty="0" sz="1600" spc="-210">
                <a:latin typeface="Arial Black"/>
                <a:cs typeface="Arial Black"/>
              </a:rPr>
              <a:t>marketing department </a:t>
            </a:r>
            <a:r>
              <a:rPr dirty="0" sz="1600" spc="-235">
                <a:latin typeface="Arial Black"/>
                <a:cs typeface="Arial Black"/>
              </a:rPr>
              <a:t>wants </a:t>
            </a:r>
            <a:r>
              <a:rPr dirty="0" sz="1600" spc="-215">
                <a:latin typeface="Arial Black"/>
                <a:cs typeface="Arial Black"/>
              </a:rPr>
              <a:t>the </a:t>
            </a:r>
            <a:r>
              <a:rPr dirty="0" sz="1600" spc="-204">
                <a:latin typeface="Arial Black"/>
                <a:cs typeface="Arial Black"/>
              </a:rPr>
              <a:t>quantity </a:t>
            </a:r>
            <a:r>
              <a:rPr dirty="0" sz="1600" spc="-180">
                <a:latin typeface="Arial Black"/>
                <a:cs typeface="Arial Black"/>
              </a:rPr>
              <a:t>sold </a:t>
            </a:r>
            <a:r>
              <a:rPr dirty="0" sz="1600" spc="-185">
                <a:latin typeface="Arial Black"/>
                <a:cs typeface="Arial Black"/>
              </a:rPr>
              <a:t>and order dollars for  productbigpart-1, </a:t>
            </a:r>
            <a:r>
              <a:rPr dirty="0" sz="1600" spc="-195">
                <a:latin typeface="Arial Black"/>
                <a:cs typeface="Arial Black"/>
              </a:rPr>
              <a:t>relating </a:t>
            </a:r>
            <a:r>
              <a:rPr dirty="0" sz="1600" spc="-225">
                <a:latin typeface="Arial Black"/>
                <a:cs typeface="Arial Black"/>
              </a:rPr>
              <a:t>to </a:t>
            </a:r>
            <a:r>
              <a:rPr dirty="0" sz="1600" spc="-210">
                <a:latin typeface="Arial Black"/>
                <a:cs typeface="Arial Black"/>
              </a:rPr>
              <a:t>customers </a:t>
            </a:r>
            <a:r>
              <a:rPr dirty="0" sz="1600" spc="-180">
                <a:latin typeface="Arial Black"/>
                <a:cs typeface="Arial Black"/>
              </a:rPr>
              <a:t>in </a:t>
            </a:r>
            <a:r>
              <a:rPr dirty="0" sz="1600" spc="-215">
                <a:latin typeface="Arial Black"/>
                <a:cs typeface="Arial Black"/>
              </a:rPr>
              <a:t>the state </a:t>
            </a:r>
            <a:r>
              <a:rPr dirty="0" sz="1600" spc="-175">
                <a:latin typeface="Arial Black"/>
                <a:cs typeface="Arial Black"/>
              </a:rPr>
              <a:t>ofMaine, </a:t>
            </a:r>
            <a:r>
              <a:rPr dirty="0" sz="1600" spc="-195">
                <a:latin typeface="Arial Black"/>
                <a:cs typeface="Arial Black"/>
              </a:rPr>
              <a:t>obtained </a:t>
            </a:r>
            <a:r>
              <a:rPr dirty="0" sz="1600" spc="-185">
                <a:latin typeface="Arial Black"/>
                <a:cs typeface="Arial Black"/>
              </a:rPr>
              <a:t>by  salesperson </a:t>
            </a:r>
            <a:r>
              <a:rPr dirty="0" sz="1600" spc="-200">
                <a:latin typeface="Arial Black"/>
                <a:cs typeface="Arial Black"/>
              </a:rPr>
              <a:t>Jane </a:t>
            </a:r>
            <a:r>
              <a:rPr dirty="0" sz="1600" spc="-140">
                <a:latin typeface="Arial Black"/>
                <a:cs typeface="Arial Black"/>
              </a:rPr>
              <a:t>Doe, </a:t>
            </a:r>
            <a:r>
              <a:rPr dirty="0" sz="1600" spc="-185">
                <a:latin typeface="Arial Black"/>
                <a:cs typeface="Arial Black"/>
              </a:rPr>
              <a:t>during </a:t>
            </a:r>
            <a:r>
              <a:rPr dirty="0" sz="1600" spc="-215">
                <a:latin typeface="Arial Black"/>
                <a:cs typeface="Arial Black"/>
              </a:rPr>
              <a:t>the </a:t>
            </a:r>
            <a:r>
              <a:rPr dirty="0" sz="1600" spc="-220">
                <a:latin typeface="Arial Black"/>
                <a:cs typeface="Arial Black"/>
              </a:rPr>
              <a:t>month </a:t>
            </a:r>
            <a:r>
              <a:rPr dirty="0" sz="1600" spc="-185">
                <a:latin typeface="Arial Black"/>
                <a:cs typeface="Arial Black"/>
              </a:rPr>
              <a:t>of</a:t>
            </a:r>
            <a:r>
              <a:rPr dirty="0" sz="1600" spc="-155">
                <a:latin typeface="Arial Black"/>
                <a:cs typeface="Arial Black"/>
              </a:rPr>
              <a:t> </a:t>
            </a:r>
            <a:r>
              <a:rPr dirty="0" sz="1600" spc="-185">
                <a:latin typeface="Arial Black"/>
                <a:cs typeface="Arial Black"/>
              </a:rPr>
              <a:t>June.</a:t>
            </a:r>
            <a:endParaRPr sz="1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506729"/>
            <a:ext cx="475297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82570" algn="l"/>
              </a:tabLst>
            </a:pPr>
            <a:r>
              <a:rPr dirty="0" sz="4000" spc="290"/>
              <a:t>Snowflake	</a:t>
            </a:r>
            <a:r>
              <a:rPr dirty="0" sz="4000" spc="270"/>
              <a:t>Schema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82090"/>
            <a:ext cx="7225665" cy="2942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marR="761365" indent="-273050">
              <a:lnSpc>
                <a:spcPct val="100000"/>
              </a:lnSpc>
              <a:spcBef>
                <a:spcPts val="100"/>
              </a:spcBef>
            </a:pPr>
            <a:r>
              <a:rPr dirty="0" baseline="10101" sz="3300" spc="434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90">
                <a:latin typeface="Perpetua"/>
                <a:cs typeface="Perpetua"/>
              </a:rPr>
              <a:t>Some </a:t>
            </a:r>
            <a:r>
              <a:rPr dirty="0" sz="2600" spc="-5">
                <a:latin typeface="Perpetua"/>
                <a:cs typeface="Perpetua"/>
              </a:rPr>
              <a:t>dimension tables </a:t>
            </a:r>
            <a:r>
              <a:rPr dirty="0" sz="2600">
                <a:latin typeface="Perpetua"/>
                <a:cs typeface="Perpetua"/>
              </a:rPr>
              <a:t>in </a:t>
            </a:r>
            <a:r>
              <a:rPr dirty="0" sz="2600" spc="-5">
                <a:latin typeface="Perpetua"/>
                <a:cs typeface="Perpetua"/>
              </a:rPr>
              <a:t>the Snowflake schema</a:t>
            </a:r>
            <a:r>
              <a:rPr dirty="0" sz="2600" spc="-300">
                <a:latin typeface="Perpetua"/>
                <a:cs typeface="Perpetua"/>
              </a:rPr>
              <a:t> </a:t>
            </a:r>
            <a:r>
              <a:rPr dirty="0" sz="2600" spc="-475">
                <a:latin typeface="Perpetua"/>
                <a:cs typeface="Perpetua"/>
              </a:rPr>
              <a:t>are  </a:t>
            </a:r>
            <a:r>
              <a:rPr dirty="0" sz="2600" spc="-5">
                <a:latin typeface="Perpetua"/>
                <a:cs typeface="Perpetua"/>
              </a:rPr>
              <a:t>normalized.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normalization splits </a:t>
            </a:r>
            <a:r>
              <a:rPr dirty="0" sz="2600" spc="-10">
                <a:latin typeface="Perpetua"/>
                <a:cs typeface="Perpetua"/>
              </a:rPr>
              <a:t>up </a:t>
            </a:r>
            <a:r>
              <a:rPr dirty="0" sz="2600" spc="-5">
                <a:latin typeface="Perpetua"/>
                <a:cs typeface="Perpetua"/>
              </a:rPr>
              <a:t>the data into additional</a:t>
            </a:r>
            <a:r>
              <a:rPr dirty="0" sz="2600" spc="-340">
                <a:latin typeface="Perpetua"/>
                <a:cs typeface="Perpetua"/>
              </a:rPr>
              <a:t> </a:t>
            </a:r>
            <a:r>
              <a:rPr dirty="0" sz="2600" spc="-180">
                <a:latin typeface="Perpetua"/>
                <a:cs typeface="Perpetua"/>
              </a:rPr>
              <a:t>tables.</a:t>
            </a:r>
            <a:endParaRPr sz="2600">
              <a:latin typeface="Perpetua"/>
              <a:cs typeface="Perpetua"/>
            </a:endParaRPr>
          </a:p>
          <a:p>
            <a:pPr marL="298450" marR="6604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30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04">
                <a:latin typeface="Perpetua"/>
                <a:cs typeface="Perpetua"/>
              </a:rPr>
              <a:t>Unlike </a:t>
            </a:r>
            <a:r>
              <a:rPr dirty="0" sz="2600" spc="-10">
                <a:latin typeface="Perpetua"/>
                <a:cs typeface="Perpetua"/>
              </a:rPr>
              <a:t>Star </a:t>
            </a:r>
            <a:r>
              <a:rPr dirty="0" sz="2600" spc="-5">
                <a:latin typeface="Perpetua"/>
                <a:cs typeface="Perpetua"/>
              </a:rPr>
              <a:t>schema, </a:t>
            </a:r>
            <a:r>
              <a:rPr dirty="0" sz="2600" spc="-10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dimensions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>
                <a:latin typeface="Perpetua"/>
                <a:cs typeface="Perpetua"/>
              </a:rPr>
              <a:t>in a </a:t>
            </a:r>
            <a:r>
              <a:rPr dirty="0" sz="2600" spc="-5">
                <a:latin typeface="Perpetua"/>
                <a:cs typeface="Perpetua"/>
              </a:rPr>
              <a:t>snowflake  schema are normalized. </a:t>
            </a:r>
            <a:r>
              <a:rPr dirty="0" sz="2600">
                <a:latin typeface="Perpetua"/>
                <a:cs typeface="Perpetua"/>
              </a:rPr>
              <a:t>For </a:t>
            </a:r>
            <a:r>
              <a:rPr dirty="0" sz="2600" spc="-5">
                <a:latin typeface="Perpetua"/>
                <a:cs typeface="Perpetua"/>
              </a:rPr>
              <a:t>example, the item dimension 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>
                <a:latin typeface="Perpetua"/>
                <a:cs typeface="Perpetua"/>
              </a:rPr>
              <a:t>in </a:t>
            </a:r>
            <a:r>
              <a:rPr dirty="0" sz="2600" spc="-5">
                <a:latin typeface="Perpetua"/>
                <a:cs typeface="Perpetua"/>
              </a:rPr>
              <a:t>star schema </a:t>
            </a:r>
            <a:r>
              <a:rPr dirty="0" sz="2600" spc="5">
                <a:latin typeface="Perpetua"/>
                <a:cs typeface="Perpetua"/>
              </a:rPr>
              <a:t>is </a:t>
            </a:r>
            <a:r>
              <a:rPr dirty="0" sz="2600" spc="-5">
                <a:latin typeface="Perpetua"/>
                <a:cs typeface="Perpetua"/>
              </a:rPr>
              <a:t>normalized and split </a:t>
            </a:r>
            <a:r>
              <a:rPr dirty="0" sz="2600">
                <a:latin typeface="Perpetua"/>
                <a:cs typeface="Perpetua"/>
              </a:rPr>
              <a:t>into </a:t>
            </a:r>
            <a:r>
              <a:rPr dirty="0" sz="2600" spc="-5">
                <a:latin typeface="Perpetua"/>
                <a:cs typeface="Perpetua"/>
              </a:rPr>
              <a:t>two  dimension </a:t>
            </a:r>
            <a:r>
              <a:rPr dirty="0" sz="2600" spc="-10">
                <a:latin typeface="Perpetua"/>
                <a:cs typeface="Perpetua"/>
              </a:rPr>
              <a:t>tables, </a:t>
            </a:r>
            <a:r>
              <a:rPr dirty="0" sz="2600" spc="-5">
                <a:latin typeface="Perpetua"/>
                <a:cs typeface="Perpetua"/>
              </a:rPr>
              <a:t>namely item </a:t>
            </a:r>
            <a:r>
              <a:rPr dirty="0" sz="2600" spc="-10">
                <a:latin typeface="Perpetua"/>
                <a:cs typeface="Perpetua"/>
              </a:rPr>
              <a:t>and </a:t>
            </a:r>
            <a:r>
              <a:rPr dirty="0" sz="2600" spc="-5">
                <a:latin typeface="Perpetua"/>
                <a:cs typeface="Perpetua"/>
              </a:rPr>
              <a:t>supplier</a:t>
            </a:r>
            <a:r>
              <a:rPr dirty="0" sz="2600" spc="2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table.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4269" y="764540"/>
            <a:ext cx="42773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03170" algn="l"/>
              </a:tabLst>
            </a:pPr>
            <a:r>
              <a:rPr dirty="0" sz="3600" spc="295"/>
              <a:t>S</a:t>
            </a:r>
            <a:r>
              <a:rPr dirty="0" sz="3600" spc="305"/>
              <a:t>n</a:t>
            </a:r>
            <a:r>
              <a:rPr dirty="0" sz="3600" spc="295"/>
              <a:t>owf</a:t>
            </a:r>
            <a:r>
              <a:rPr dirty="0" sz="3600" spc="285"/>
              <a:t>l</a:t>
            </a:r>
            <a:r>
              <a:rPr dirty="0" sz="3600" spc="300"/>
              <a:t>a</a:t>
            </a:r>
            <a:r>
              <a:rPr dirty="0" sz="3600" spc="290"/>
              <a:t>k</a:t>
            </a:r>
            <a:r>
              <a:rPr dirty="0" sz="3600"/>
              <a:t>e	</a:t>
            </a:r>
            <a:r>
              <a:rPr dirty="0" sz="3600" spc="305"/>
              <a:t>S</a:t>
            </a:r>
            <a:r>
              <a:rPr dirty="0" sz="3600" spc="285"/>
              <a:t>c</a:t>
            </a:r>
            <a:r>
              <a:rPr dirty="0" sz="3600" spc="300"/>
              <a:t>h</a:t>
            </a:r>
            <a:r>
              <a:rPr dirty="0" sz="3600" spc="290"/>
              <a:t>e</a:t>
            </a:r>
            <a:r>
              <a:rPr dirty="0" sz="3600" spc="295"/>
              <a:t>m</a:t>
            </a:r>
            <a:r>
              <a:rPr dirty="0" sz="3600"/>
              <a:t>a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633220" y="1903729"/>
            <a:ext cx="6443980" cy="4478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154940"/>
            <a:ext cx="675513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7460" algn="l"/>
                <a:tab pos="4784725" algn="l"/>
              </a:tabLst>
            </a:pPr>
            <a:r>
              <a:rPr dirty="0" sz="4000" spc="245"/>
              <a:t>Fact	</a:t>
            </a:r>
            <a:r>
              <a:rPr dirty="0" sz="4000" spc="300"/>
              <a:t>Constellation	</a:t>
            </a:r>
            <a:r>
              <a:rPr dirty="0" sz="4000" spc="270"/>
              <a:t>Schema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83895" marR="3048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10101" sz="3300" spc="110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735"/>
              <a:t>A</a:t>
            </a:r>
            <a:r>
              <a:rPr dirty="0" sz="2600" spc="35"/>
              <a:t> </a:t>
            </a:r>
            <a:r>
              <a:rPr dirty="0" sz="2600" spc="-5"/>
              <a:t>fact constellation </a:t>
            </a:r>
            <a:r>
              <a:rPr dirty="0" sz="2600" spc="-10"/>
              <a:t>has </a:t>
            </a:r>
            <a:r>
              <a:rPr dirty="0" sz="2600" spc="-5"/>
              <a:t>multiple fact </a:t>
            </a:r>
            <a:r>
              <a:rPr dirty="0" sz="2600" spc="-10"/>
              <a:t>tables. </a:t>
            </a:r>
            <a:r>
              <a:rPr dirty="0" sz="2600" spc="-5"/>
              <a:t>It </a:t>
            </a:r>
            <a:r>
              <a:rPr dirty="0" sz="2600"/>
              <a:t>is </a:t>
            </a:r>
            <a:r>
              <a:rPr dirty="0" sz="2600" spc="-5"/>
              <a:t>also </a:t>
            </a:r>
            <a:r>
              <a:rPr dirty="0" sz="2600" spc="-280"/>
              <a:t>known  </a:t>
            </a:r>
            <a:r>
              <a:rPr dirty="0" sz="2600" spc="-5"/>
              <a:t>as </a:t>
            </a:r>
            <a:r>
              <a:rPr dirty="0" sz="2600" spc="-10"/>
              <a:t>galaxy</a:t>
            </a:r>
            <a:r>
              <a:rPr dirty="0" sz="2600" spc="-5"/>
              <a:t> schema.</a:t>
            </a:r>
            <a:endParaRPr sz="2600">
              <a:latin typeface="Symbol"/>
              <a:cs typeface="Symbol"/>
            </a:endParaRPr>
          </a:p>
          <a:p>
            <a:pPr marL="683895" marR="18161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/>
              <a:t>The </a:t>
            </a:r>
            <a:r>
              <a:rPr dirty="0" sz="2600" spc="-5"/>
              <a:t>following diagram shows two fact </a:t>
            </a:r>
            <a:r>
              <a:rPr dirty="0" sz="2600" spc="-10"/>
              <a:t>tables, </a:t>
            </a:r>
            <a:r>
              <a:rPr dirty="0" sz="2600" spc="-5"/>
              <a:t>namely</a:t>
            </a:r>
            <a:r>
              <a:rPr dirty="0" sz="2600" spc="-320"/>
              <a:t> </a:t>
            </a:r>
            <a:r>
              <a:rPr dirty="0" sz="2600" spc="-285"/>
              <a:t>sales  </a:t>
            </a:r>
            <a:r>
              <a:rPr dirty="0" sz="2600" spc="-5"/>
              <a:t>and shipping.</a:t>
            </a:r>
            <a:endParaRPr sz="2600">
              <a:latin typeface="Symbol"/>
              <a:cs typeface="Symbol"/>
            </a:endParaRPr>
          </a:p>
          <a:p>
            <a:pPr marL="683895" marR="200025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735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490"/>
              <a:t>It </a:t>
            </a:r>
            <a:r>
              <a:rPr dirty="0" sz="2600"/>
              <a:t>is </a:t>
            </a:r>
            <a:r>
              <a:rPr dirty="0" sz="2600" spc="-5"/>
              <a:t>also possible </a:t>
            </a:r>
            <a:r>
              <a:rPr dirty="0" sz="2600" spc="-10"/>
              <a:t>to </a:t>
            </a:r>
            <a:r>
              <a:rPr dirty="0" sz="2600" spc="-5"/>
              <a:t>share dimension tables between fact  tables. </a:t>
            </a:r>
            <a:r>
              <a:rPr dirty="0" sz="2600"/>
              <a:t>For </a:t>
            </a:r>
            <a:r>
              <a:rPr dirty="0" sz="2600" spc="-5"/>
              <a:t>example, time, item, and </a:t>
            </a:r>
            <a:r>
              <a:rPr dirty="0" sz="2600"/>
              <a:t>location </a:t>
            </a:r>
            <a:r>
              <a:rPr dirty="0" sz="2600" spc="-5"/>
              <a:t>dimension  </a:t>
            </a:r>
            <a:r>
              <a:rPr dirty="0" sz="2600" spc="-10"/>
              <a:t>tables </a:t>
            </a:r>
            <a:r>
              <a:rPr dirty="0" sz="2600" spc="-5"/>
              <a:t>are shared between the sales and shipping fact</a:t>
            </a:r>
            <a:r>
              <a:rPr dirty="0" sz="2600" spc="20"/>
              <a:t> </a:t>
            </a:r>
            <a:r>
              <a:rPr dirty="0" sz="2600" spc="-5"/>
              <a:t>table.</a:t>
            </a:r>
            <a:endParaRPr sz="26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6567" y="1676400"/>
            <a:ext cx="7338814" cy="4379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510349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14700" algn="l"/>
              </a:tabLst>
            </a:pPr>
            <a:r>
              <a:rPr dirty="0" sz="4000" spc="325"/>
              <a:t>D</a:t>
            </a:r>
            <a:r>
              <a:rPr dirty="0" sz="4000" spc="315"/>
              <a:t>i</a:t>
            </a:r>
            <a:r>
              <a:rPr dirty="0" sz="4000" spc="330"/>
              <a:t>m</a:t>
            </a:r>
            <a:r>
              <a:rPr dirty="0" sz="4000" spc="325"/>
              <a:t>en</a:t>
            </a:r>
            <a:r>
              <a:rPr dirty="0" sz="4000" spc="320"/>
              <a:t>s</a:t>
            </a:r>
            <a:r>
              <a:rPr dirty="0" sz="4000" spc="330"/>
              <a:t>i</a:t>
            </a:r>
            <a:r>
              <a:rPr dirty="0" sz="4000" spc="325"/>
              <a:t>on</a:t>
            </a:r>
            <a:r>
              <a:rPr dirty="0" sz="4000" spc="330"/>
              <a:t>a</a:t>
            </a:r>
            <a:r>
              <a:rPr dirty="0" sz="4000"/>
              <a:t>l	</a:t>
            </a:r>
            <a:r>
              <a:rPr dirty="0" sz="4000" spc="335"/>
              <a:t>M</a:t>
            </a:r>
            <a:r>
              <a:rPr dirty="0" sz="4000" spc="325"/>
              <a:t>o</a:t>
            </a:r>
            <a:r>
              <a:rPr dirty="0" sz="4000" spc="320"/>
              <a:t>d</a:t>
            </a:r>
            <a:r>
              <a:rPr dirty="0" sz="4000" spc="325"/>
              <a:t>e</a:t>
            </a:r>
            <a:r>
              <a:rPr dirty="0" sz="4000" spc="335"/>
              <a:t>l</a:t>
            </a:r>
            <a:r>
              <a:rPr dirty="0" sz="4000"/>
              <a:t>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41069" y="1438909"/>
            <a:ext cx="7280275" cy="3883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  <a:tabLst>
                <a:tab pos="2555240" algn="l"/>
              </a:tabLst>
            </a:pPr>
            <a:r>
              <a:rPr dirty="0" baseline="9456" sz="3525" spc="120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800">
                <a:latin typeface="Perpetua"/>
                <a:cs typeface="Perpetua"/>
              </a:rPr>
              <a:t>A</a:t>
            </a:r>
            <a:r>
              <a:rPr dirty="0" sz="2800" spc="2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denormalized	relational</a:t>
            </a:r>
            <a:r>
              <a:rPr dirty="0" sz="2800" spc="-1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model</a:t>
            </a:r>
            <a:endParaRPr sz="2800">
              <a:latin typeface="Perpetua"/>
              <a:cs typeface="Perpetua"/>
            </a:endParaRPr>
          </a:p>
          <a:p>
            <a:pPr marL="382270">
              <a:lnSpc>
                <a:spcPct val="100000"/>
              </a:lnSpc>
              <a:spcBef>
                <a:spcPts val="40"/>
              </a:spcBef>
            </a:pPr>
            <a:r>
              <a:rPr dirty="0" baseline="9456" sz="3525" spc="472">
                <a:solidFill>
                  <a:srgbClr val="9A2C1E"/>
                </a:solidFill>
                <a:latin typeface="Symbol"/>
                <a:cs typeface="Symbol"/>
              </a:rPr>
              <a:t></a:t>
            </a:r>
            <a:r>
              <a:rPr dirty="0" sz="2800" spc="315">
                <a:latin typeface="Perpetua"/>
                <a:cs typeface="Perpetua"/>
              </a:rPr>
              <a:t>Made </a:t>
            </a:r>
            <a:r>
              <a:rPr dirty="0" sz="2800" spc="-5">
                <a:latin typeface="Perpetua"/>
                <a:cs typeface="Perpetua"/>
              </a:rPr>
              <a:t>up </a:t>
            </a:r>
            <a:r>
              <a:rPr dirty="0" sz="2800">
                <a:latin typeface="Perpetua"/>
                <a:cs typeface="Perpetua"/>
              </a:rPr>
              <a:t>of </a:t>
            </a:r>
            <a:r>
              <a:rPr dirty="0" sz="2800" spc="-5">
                <a:latin typeface="Perpetua"/>
                <a:cs typeface="Perpetua"/>
              </a:rPr>
              <a:t>tables </a:t>
            </a:r>
            <a:r>
              <a:rPr dirty="0" sz="2800" spc="-10">
                <a:latin typeface="Perpetua"/>
                <a:cs typeface="Perpetua"/>
              </a:rPr>
              <a:t>with</a:t>
            </a:r>
            <a:r>
              <a:rPr dirty="0" sz="2800" spc="-37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attributes</a:t>
            </a:r>
            <a:endParaRPr sz="2800">
              <a:latin typeface="Perpetua"/>
              <a:cs typeface="Perpetua"/>
            </a:endParaRPr>
          </a:p>
          <a:p>
            <a:pPr marL="382270">
              <a:lnSpc>
                <a:spcPct val="100000"/>
              </a:lnSpc>
              <a:spcBef>
                <a:spcPts val="30"/>
              </a:spcBef>
            </a:pPr>
            <a:r>
              <a:rPr dirty="0" baseline="9456" sz="3525" spc="165">
                <a:solidFill>
                  <a:srgbClr val="9A2C1E"/>
                </a:solidFill>
                <a:latin typeface="Symbol"/>
                <a:cs typeface="Symbol"/>
              </a:rPr>
              <a:t></a:t>
            </a:r>
            <a:r>
              <a:rPr dirty="0" sz="2800" spc="110">
                <a:latin typeface="Perpetua"/>
                <a:cs typeface="Perpetua"/>
              </a:rPr>
              <a:t>Relationships </a:t>
            </a:r>
            <a:r>
              <a:rPr dirty="0" sz="2800" spc="-5">
                <a:latin typeface="Perpetua"/>
                <a:cs typeface="Perpetua"/>
              </a:rPr>
              <a:t>defined </a:t>
            </a:r>
            <a:r>
              <a:rPr dirty="0" sz="2800" spc="-10">
                <a:latin typeface="Perpetua"/>
                <a:cs typeface="Perpetua"/>
              </a:rPr>
              <a:t>by </a:t>
            </a:r>
            <a:r>
              <a:rPr dirty="0" sz="2800" spc="-5">
                <a:latin typeface="Perpetua"/>
                <a:cs typeface="Perpetua"/>
              </a:rPr>
              <a:t>keys and foreign</a:t>
            </a:r>
            <a:r>
              <a:rPr dirty="0" sz="2800" spc="-15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keys</a:t>
            </a:r>
            <a:endParaRPr sz="2800">
              <a:latin typeface="Perpetua"/>
              <a:cs typeface="Perpet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450">
              <a:latin typeface="Times New Roman"/>
              <a:cs typeface="Times New Roman"/>
            </a:endParaRPr>
          </a:p>
          <a:p>
            <a:pPr marL="336550" marR="55880" indent="-273050">
              <a:lnSpc>
                <a:spcPts val="3030"/>
              </a:lnSpc>
            </a:pPr>
            <a:r>
              <a:rPr dirty="0" baseline="9456" sz="3525" spc="23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55">
                <a:latin typeface="Perpetua"/>
                <a:cs typeface="Perpetua"/>
              </a:rPr>
              <a:t>Organized </a:t>
            </a:r>
            <a:r>
              <a:rPr dirty="0" sz="2800">
                <a:latin typeface="Perpetua"/>
                <a:cs typeface="Perpetua"/>
              </a:rPr>
              <a:t>for </a:t>
            </a:r>
            <a:r>
              <a:rPr dirty="0" sz="2800" spc="-5">
                <a:latin typeface="Perpetua"/>
                <a:cs typeface="Perpetua"/>
              </a:rPr>
              <a:t>understandability </a:t>
            </a:r>
            <a:r>
              <a:rPr dirty="0" sz="2800">
                <a:latin typeface="Perpetua"/>
                <a:cs typeface="Perpetua"/>
              </a:rPr>
              <a:t>and </a:t>
            </a:r>
            <a:r>
              <a:rPr dirty="0" sz="2800" spc="-5">
                <a:latin typeface="Perpetua"/>
                <a:cs typeface="Perpetua"/>
              </a:rPr>
              <a:t>ease </a:t>
            </a:r>
            <a:r>
              <a:rPr dirty="0" sz="2800">
                <a:latin typeface="Perpetua"/>
                <a:cs typeface="Perpetua"/>
              </a:rPr>
              <a:t>of</a:t>
            </a:r>
            <a:r>
              <a:rPr dirty="0" sz="2800" spc="-210">
                <a:latin typeface="Perpetua"/>
                <a:cs typeface="Perpetua"/>
              </a:rPr>
              <a:t> </a:t>
            </a:r>
            <a:r>
              <a:rPr dirty="0" sz="2800" spc="-180">
                <a:latin typeface="Perpetua"/>
                <a:cs typeface="Perpetua"/>
              </a:rPr>
              <a:t>reporting  </a:t>
            </a:r>
            <a:r>
              <a:rPr dirty="0" sz="2800" spc="-5">
                <a:latin typeface="Perpetua"/>
                <a:cs typeface="Perpetua"/>
              </a:rPr>
              <a:t>rather than</a:t>
            </a:r>
            <a:r>
              <a:rPr dirty="0" sz="2800" spc="-2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update</a:t>
            </a:r>
            <a:endParaRPr sz="2800">
              <a:latin typeface="Perpetua"/>
              <a:cs typeface="Perpet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600">
              <a:latin typeface="Times New Roman"/>
              <a:cs typeface="Times New Roman"/>
            </a:endParaRPr>
          </a:p>
          <a:p>
            <a:pPr marL="336550" marR="357505" indent="-273050">
              <a:lnSpc>
                <a:spcPts val="3020"/>
              </a:lnSpc>
            </a:pPr>
            <a:r>
              <a:rPr dirty="0" baseline="9456" sz="3525" spc="29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95">
                <a:latin typeface="Perpetua"/>
                <a:cs typeface="Perpetua"/>
              </a:rPr>
              <a:t>Queried </a:t>
            </a:r>
            <a:r>
              <a:rPr dirty="0" sz="2800" spc="-5">
                <a:latin typeface="Perpetua"/>
                <a:cs typeface="Perpetua"/>
              </a:rPr>
              <a:t>and maintained </a:t>
            </a:r>
            <a:r>
              <a:rPr dirty="0" sz="2800" spc="-10">
                <a:latin typeface="Perpetua"/>
                <a:cs typeface="Perpetua"/>
              </a:rPr>
              <a:t>by </a:t>
            </a:r>
            <a:r>
              <a:rPr dirty="0" sz="2800" spc="-5">
                <a:latin typeface="Perpetua"/>
                <a:cs typeface="Perpetua"/>
              </a:rPr>
              <a:t>SQL or special</a:t>
            </a:r>
            <a:r>
              <a:rPr dirty="0" sz="2800" spc="-180">
                <a:latin typeface="Perpetua"/>
                <a:cs typeface="Perpetua"/>
              </a:rPr>
              <a:t> </a:t>
            </a:r>
            <a:r>
              <a:rPr dirty="0" sz="2800" spc="-229">
                <a:latin typeface="Perpetua"/>
                <a:cs typeface="Perpetua"/>
              </a:rPr>
              <a:t>purpose  </a:t>
            </a:r>
            <a:r>
              <a:rPr dirty="0" sz="2800" spc="-5">
                <a:latin typeface="Perpetua"/>
                <a:cs typeface="Perpetua"/>
              </a:rPr>
              <a:t>management</a:t>
            </a:r>
            <a:r>
              <a:rPr dirty="0" sz="2800" spc="-2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tools.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3418204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Business</a:t>
            </a:r>
            <a:r>
              <a:rPr dirty="0" sz="4000" spc="-85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Model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08429"/>
            <a:ext cx="7626984" cy="293116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40"/>
              </a:spcBef>
            </a:pPr>
            <a:r>
              <a:rPr dirty="0" sz="2800" spc="-10">
                <a:latin typeface="Perpetua"/>
                <a:cs typeface="Perpetua"/>
              </a:rPr>
              <a:t>As </a:t>
            </a:r>
            <a:r>
              <a:rPr dirty="0" sz="2800" spc="-5">
                <a:latin typeface="Perpetua"/>
                <a:cs typeface="Perpetua"/>
              </a:rPr>
              <a:t>always </a:t>
            </a:r>
            <a:r>
              <a:rPr dirty="0" sz="2800">
                <a:latin typeface="Perpetua"/>
                <a:cs typeface="Perpetua"/>
              </a:rPr>
              <a:t>in </a:t>
            </a:r>
            <a:r>
              <a:rPr dirty="0" sz="2800" spc="-5">
                <a:latin typeface="Perpetua"/>
                <a:cs typeface="Perpetua"/>
              </a:rPr>
              <a:t>life, there are some disadvantages </a:t>
            </a:r>
            <a:r>
              <a:rPr dirty="0" sz="2800">
                <a:latin typeface="Perpetua"/>
                <a:cs typeface="Perpetua"/>
              </a:rPr>
              <a:t>to</a:t>
            </a:r>
            <a:r>
              <a:rPr dirty="0" sz="2800" spc="-9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3NF:</a:t>
            </a:r>
            <a:endParaRPr sz="2800">
              <a:latin typeface="Perpetua"/>
              <a:cs typeface="Perpetua"/>
            </a:endParaRPr>
          </a:p>
          <a:p>
            <a:pPr marL="298450" marR="17780" indent="-273050">
              <a:lnSpc>
                <a:spcPts val="3020"/>
              </a:lnSpc>
              <a:spcBef>
                <a:spcPts val="620"/>
              </a:spcBef>
              <a:tabLst>
                <a:tab pos="4345305" algn="l"/>
              </a:tabLst>
            </a:pPr>
            <a:r>
              <a:rPr dirty="0" baseline="9456" sz="3525" spc="195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30">
                <a:latin typeface="Perpetua"/>
                <a:cs typeface="Perpetua"/>
              </a:rPr>
              <a:t>Performance </a:t>
            </a:r>
            <a:r>
              <a:rPr dirty="0" sz="2800" spc="-5">
                <a:latin typeface="Perpetua"/>
                <a:cs typeface="Perpetua"/>
              </a:rPr>
              <a:t>can be truly awful. Most </a:t>
            </a:r>
            <a:r>
              <a:rPr dirty="0" sz="2800">
                <a:latin typeface="Perpetua"/>
                <a:cs typeface="Perpetua"/>
              </a:rPr>
              <a:t>of </a:t>
            </a:r>
            <a:r>
              <a:rPr dirty="0" sz="2800" spc="-5">
                <a:latin typeface="Perpetua"/>
                <a:cs typeface="Perpetua"/>
              </a:rPr>
              <a:t>the work that  </a:t>
            </a:r>
            <a:r>
              <a:rPr dirty="0" sz="2800" spc="-705">
                <a:latin typeface="Perpetua"/>
                <a:cs typeface="Perpetua"/>
              </a:rPr>
              <a:t>is</a:t>
            </a:r>
            <a:r>
              <a:rPr dirty="0" sz="2800" spc="1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performed </a:t>
            </a:r>
            <a:r>
              <a:rPr dirty="0" sz="2800">
                <a:latin typeface="Perpetua"/>
                <a:cs typeface="Perpetua"/>
              </a:rPr>
              <a:t>on</a:t>
            </a:r>
            <a:r>
              <a:rPr dirty="0" sz="2800" spc="1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denormalizing</a:t>
            </a:r>
            <a:r>
              <a:rPr dirty="0" sz="2800" spc="5">
                <a:latin typeface="Perpetua"/>
                <a:cs typeface="Perpetua"/>
              </a:rPr>
              <a:t> </a:t>
            </a:r>
            <a:r>
              <a:rPr dirty="0" sz="2800">
                <a:latin typeface="Perpetua"/>
                <a:cs typeface="Perpetua"/>
              </a:rPr>
              <a:t>a	data </a:t>
            </a:r>
            <a:r>
              <a:rPr dirty="0" sz="2800" spc="-5">
                <a:latin typeface="Perpetua"/>
                <a:cs typeface="Perpetua"/>
              </a:rPr>
              <a:t>model </a:t>
            </a:r>
            <a:r>
              <a:rPr dirty="0" sz="2800">
                <a:latin typeface="Perpetua"/>
                <a:cs typeface="Perpetua"/>
              </a:rPr>
              <a:t>is </a:t>
            </a:r>
            <a:r>
              <a:rPr dirty="0" sz="2800" spc="-5">
                <a:latin typeface="Perpetua"/>
                <a:cs typeface="Perpetua"/>
              </a:rPr>
              <a:t>an attempt  to reach performance</a:t>
            </a:r>
            <a:r>
              <a:rPr dirty="0" sz="2800" spc="-3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objectives.</a:t>
            </a:r>
            <a:endParaRPr sz="2800">
              <a:latin typeface="Perpetua"/>
              <a:cs typeface="Perpetua"/>
            </a:endParaRPr>
          </a:p>
          <a:p>
            <a:pPr marL="298450" marR="42545" indent="-273050">
              <a:lnSpc>
                <a:spcPct val="90000"/>
              </a:lnSpc>
              <a:spcBef>
                <a:spcPts val="525"/>
              </a:spcBef>
            </a:pPr>
            <a:r>
              <a:rPr dirty="0" baseline="9456" sz="3525" spc="59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395">
                <a:latin typeface="Perpetua"/>
                <a:cs typeface="Perpetua"/>
              </a:rPr>
              <a:t>The </a:t>
            </a:r>
            <a:r>
              <a:rPr dirty="0" sz="2800" spc="-5">
                <a:latin typeface="Perpetua"/>
                <a:cs typeface="Perpetua"/>
              </a:rPr>
              <a:t>structure can be overwhelmingly complex. </a:t>
            </a:r>
            <a:r>
              <a:rPr dirty="0" sz="2800">
                <a:latin typeface="Perpetua"/>
                <a:cs typeface="Perpetua"/>
              </a:rPr>
              <a:t>We</a:t>
            </a:r>
            <a:r>
              <a:rPr dirty="0" sz="2800" spc="-440">
                <a:latin typeface="Perpetua"/>
                <a:cs typeface="Perpetua"/>
              </a:rPr>
              <a:t> </a:t>
            </a:r>
            <a:r>
              <a:rPr dirty="0" sz="2800" spc="-525">
                <a:latin typeface="Perpetua"/>
                <a:cs typeface="Perpetua"/>
              </a:rPr>
              <a:t>may  </a:t>
            </a:r>
            <a:r>
              <a:rPr dirty="0" sz="2800" spc="-5">
                <a:latin typeface="Perpetua"/>
                <a:cs typeface="Perpetua"/>
              </a:rPr>
              <a:t>wind up creating many small relations which the user  might think of </a:t>
            </a:r>
            <a:r>
              <a:rPr dirty="0" sz="2800">
                <a:latin typeface="Perpetua"/>
                <a:cs typeface="Perpetua"/>
              </a:rPr>
              <a:t>as a </a:t>
            </a:r>
            <a:r>
              <a:rPr dirty="0" sz="2800" spc="-5">
                <a:latin typeface="Perpetua"/>
                <a:cs typeface="Perpetua"/>
              </a:rPr>
              <a:t>single relation </a:t>
            </a:r>
            <a:r>
              <a:rPr dirty="0" sz="2800">
                <a:latin typeface="Perpetua"/>
                <a:cs typeface="Perpetua"/>
              </a:rPr>
              <a:t>or </a:t>
            </a:r>
            <a:r>
              <a:rPr dirty="0" sz="2800" spc="-5">
                <a:latin typeface="Perpetua"/>
                <a:cs typeface="Perpetua"/>
              </a:rPr>
              <a:t>group of</a:t>
            </a:r>
            <a:r>
              <a:rPr dirty="0" sz="2800" spc="-9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data.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574103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>
                <a:solidFill>
                  <a:srgbClr val="686363"/>
                </a:solidFill>
              </a:rPr>
              <a:t>The </a:t>
            </a:r>
            <a:r>
              <a:rPr dirty="0" sz="4000">
                <a:solidFill>
                  <a:srgbClr val="686363"/>
                </a:solidFill>
              </a:rPr>
              <a:t>4 </a:t>
            </a:r>
            <a:r>
              <a:rPr dirty="0" sz="4000" spc="-10">
                <a:solidFill>
                  <a:srgbClr val="686363"/>
                </a:solidFill>
              </a:rPr>
              <a:t>Step Design</a:t>
            </a:r>
            <a:r>
              <a:rPr dirty="0" sz="4000" spc="-70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Process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09700"/>
            <a:ext cx="3144520" cy="189992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670"/>
              </a:spcBef>
            </a:pPr>
            <a:r>
              <a:rPr dirty="0" baseline="10101" sz="3300" spc="30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04">
                <a:latin typeface="Perpetua"/>
                <a:cs typeface="Perpetua"/>
              </a:rPr>
              <a:t>Choose </a:t>
            </a:r>
            <a:r>
              <a:rPr dirty="0" sz="2600" spc="-10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Data</a:t>
            </a:r>
            <a:r>
              <a:rPr dirty="0" sz="2600" spc="-245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Mart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7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80">
                <a:latin typeface="Perpetua"/>
                <a:cs typeface="Perpetua"/>
              </a:rPr>
              <a:t>Declare </a:t>
            </a:r>
            <a:r>
              <a:rPr dirty="0" sz="2600" spc="-5">
                <a:latin typeface="Perpetua"/>
                <a:cs typeface="Perpetua"/>
              </a:rPr>
              <a:t>the</a:t>
            </a:r>
            <a:r>
              <a:rPr dirty="0" sz="2600" spc="-204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Grain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30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04">
                <a:latin typeface="Perpetua"/>
                <a:cs typeface="Perpetua"/>
              </a:rPr>
              <a:t>Choose </a:t>
            </a:r>
            <a:r>
              <a:rPr dirty="0" sz="2600" spc="-10">
                <a:latin typeface="Perpetua"/>
                <a:cs typeface="Perpetua"/>
              </a:rPr>
              <a:t>the</a:t>
            </a:r>
            <a:r>
              <a:rPr dirty="0" sz="2600" spc="-215">
                <a:latin typeface="Perpetua"/>
                <a:cs typeface="Perpetua"/>
              </a:rPr>
              <a:t> </a:t>
            </a:r>
            <a:r>
              <a:rPr dirty="0" sz="2600" spc="-135">
                <a:latin typeface="Perpetua"/>
                <a:cs typeface="Perpetua"/>
              </a:rPr>
              <a:t>Dimensions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30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04">
                <a:latin typeface="Perpetua"/>
                <a:cs typeface="Perpetua"/>
              </a:rPr>
              <a:t>Choose </a:t>
            </a:r>
            <a:r>
              <a:rPr dirty="0" sz="2600" spc="-10">
                <a:latin typeface="Perpetua"/>
                <a:cs typeface="Perpetua"/>
              </a:rPr>
              <a:t>the</a:t>
            </a:r>
            <a:r>
              <a:rPr dirty="0" sz="2600" spc="-22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Facts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215900"/>
            <a:ext cx="663575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686363"/>
                </a:solidFill>
              </a:rPr>
              <a:t>Building </a:t>
            </a:r>
            <a:r>
              <a:rPr dirty="0" sz="3600">
                <a:solidFill>
                  <a:srgbClr val="686363"/>
                </a:solidFill>
              </a:rPr>
              <a:t>a </a:t>
            </a:r>
            <a:r>
              <a:rPr dirty="0" sz="3600" spc="-5">
                <a:solidFill>
                  <a:srgbClr val="686363"/>
                </a:solidFill>
              </a:rPr>
              <a:t>Data Warehouse from</a:t>
            </a:r>
            <a:r>
              <a:rPr dirty="0" sz="3600" spc="-75">
                <a:solidFill>
                  <a:srgbClr val="686363"/>
                </a:solidFill>
              </a:rPr>
              <a:t> </a:t>
            </a:r>
            <a:r>
              <a:rPr dirty="0" sz="3600">
                <a:solidFill>
                  <a:srgbClr val="686363"/>
                </a:solidFill>
              </a:rPr>
              <a:t>a  </a:t>
            </a:r>
            <a:r>
              <a:rPr dirty="0" sz="3600" spc="-5">
                <a:solidFill>
                  <a:srgbClr val="686363"/>
                </a:solidFill>
              </a:rPr>
              <a:t>Normalized</a:t>
            </a:r>
            <a:r>
              <a:rPr dirty="0" sz="3600" spc="-10">
                <a:solidFill>
                  <a:srgbClr val="686363"/>
                </a:solidFill>
              </a:rPr>
              <a:t> </a:t>
            </a:r>
            <a:r>
              <a:rPr dirty="0" sz="3600" spc="-5">
                <a:solidFill>
                  <a:srgbClr val="686363"/>
                </a:solidFill>
              </a:rPr>
              <a:t>Database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79169" y="1408429"/>
            <a:ext cx="7605395" cy="3770629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40"/>
              </a:spcBef>
            </a:pPr>
            <a:r>
              <a:rPr dirty="0" sz="2800" spc="-10">
                <a:solidFill>
                  <a:srgbClr val="CC3300"/>
                </a:solidFill>
                <a:latin typeface="Perpetua"/>
                <a:cs typeface="Perpetua"/>
              </a:rPr>
              <a:t>The</a:t>
            </a:r>
            <a:r>
              <a:rPr dirty="0" sz="2800" spc="-5">
                <a:solidFill>
                  <a:srgbClr val="CC3300"/>
                </a:solidFill>
                <a:latin typeface="Perpetua"/>
                <a:cs typeface="Perpetua"/>
              </a:rPr>
              <a:t> steps</a:t>
            </a:r>
            <a:endParaRPr sz="2800">
              <a:latin typeface="Perpetua"/>
              <a:cs typeface="Perpetua"/>
            </a:endParaRPr>
          </a:p>
          <a:p>
            <a:pPr marL="298450" marR="17780" indent="-273050">
              <a:lnSpc>
                <a:spcPts val="3020"/>
              </a:lnSpc>
              <a:spcBef>
                <a:spcPts val="620"/>
              </a:spcBef>
            </a:pPr>
            <a:r>
              <a:rPr dirty="0" baseline="9456" sz="3525" spc="29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95">
                <a:latin typeface="Perpetua"/>
                <a:cs typeface="Perpetua"/>
              </a:rPr>
              <a:t>Develop </a:t>
            </a:r>
            <a:r>
              <a:rPr dirty="0" sz="2800">
                <a:latin typeface="Perpetua"/>
                <a:cs typeface="Perpetua"/>
              </a:rPr>
              <a:t>a </a:t>
            </a:r>
            <a:r>
              <a:rPr dirty="0" sz="2800" spc="-5">
                <a:latin typeface="Perpetua"/>
                <a:cs typeface="Perpetua"/>
              </a:rPr>
              <a:t>normalized entity-relationship business</a:t>
            </a:r>
            <a:r>
              <a:rPr dirty="0" sz="2800" spc="-254">
                <a:latin typeface="Perpetua"/>
                <a:cs typeface="Perpetua"/>
              </a:rPr>
              <a:t> </a:t>
            </a:r>
            <a:r>
              <a:rPr dirty="0" sz="2800" spc="-310">
                <a:latin typeface="Perpetua"/>
                <a:cs typeface="Perpetua"/>
              </a:rPr>
              <a:t>model  </a:t>
            </a:r>
            <a:r>
              <a:rPr dirty="0" sz="2800" spc="-5">
                <a:latin typeface="Perpetua"/>
                <a:cs typeface="Perpetua"/>
              </a:rPr>
              <a:t>of the data</a:t>
            </a:r>
            <a:r>
              <a:rPr dirty="0" sz="2800" spc="-1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warehouse.</a:t>
            </a:r>
            <a:endParaRPr sz="2800">
              <a:latin typeface="Perpetua"/>
              <a:cs typeface="Perpetua"/>
            </a:endParaRPr>
          </a:p>
          <a:p>
            <a:pPr marL="298450" marR="258445" indent="-273050">
              <a:lnSpc>
                <a:spcPct val="90000"/>
              </a:lnSpc>
              <a:spcBef>
                <a:spcPts val="525"/>
              </a:spcBef>
            </a:pPr>
            <a:r>
              <a:rPr dirty="0" baseline="9456" sz="3525" spc="23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55">
                <a:latin typeface="Perpetua"/>
                <a:cs typeface="Perpetua"/>
              </a:rPr>
              <a:t>Translate </a:t>
            </a:r>
            <a:r>
              <a:rPr dirty="0" sz="2800" spc="-5">
                <a:latin typeface="Perpetua"/>
                <a:cs typeface="Perpetua"/>
              </a:rPr>
              <a:t>this into </a:t>
            </a:r>
            <a:r>
              <a:rPr dirty="0" sz="2800">
                <a:latin typeface="Perpetua"/>
                <a:cs typeface="Perpetua"/>
              </a:rPr>
              <a:t>a </a:t>
            </a:r>
            <a:r>
              <a:rPr dirty="0" sz="2800" spc="-5">
                <a:latin typeface="Perpetua"/>
                <a:cs typeface="Perpetua"/>
              </a:rPr>
              <a:t>dimensional model. </a:t>
            </a:r>
            <a:r>
              <a:rPr dirty="0" sz="2800" spc="-10">
                <a:latin typeface="Perpetua"/>
                <a:cs typeface="Perpetua"/>
              </a:rPr>
              <a:t>This </a:t>
            </a:r>
            <a:r>
              <a:rPr dirty="0" sz="2800">
                <a:latin typeface="Perpetua"/>
                <a:cs typeface="Perpetua"/>
              </a:rPr>
              <a:t>step  </a:t>
            </a:r>
            <a:r>
              <a:rPr dirty="0" sz="2800" spc="-5">
                <a:latin typeface="Perpetua"/>
                <a:cs typeface="Perpetua"/>
              </a:rPr>
              <a:t>reflects the information and analytical characteristics </a:t>
            </a:r>
            <a:r>
              <a:rPr dirty="0" sz="2800">
                <a:latin typeface="Perpetua"/>
                <a:cs typeface="Perpetua"/>
              </a:rPr>
              <a:t>of  </a:t>
            </a:r>
            <a:r>
              <a:rPr dirty="0" sz="2800" spc="-5">
                <a:latin typeface="Perpetua"/>
                <a:cs typeface="Perpetua"/>
              </a:rPr>
              <a:t>the data</a:t>
            </a:r>
            <a:r>
              <a:rPr dirty="0" sz="2800" spc="-2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warehouse.</a:t>
            </a:r>
            <a:endParaRPr sz="2800">
              <a:latin typeface="Perpetua"/>
              <a:cs typeface="Perpetua"/>
            </a:endParaRPr>
          </a:p>
          <a:p>
            <a:pPr marL="298450" marR="271145" indent="-273050">
              <a:lnSpc>
                <a:spcPts val="3020"/>
              </a:lnSpc>
              <a:spcBef>
                <a:spcPts val="615"/>
              </a:spcBef>
            </a:pPr>
            <a:r>
              <a:rPr dirty="0" baseline="9456" sz="3525" spc="23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55">
                <a:latin typeface="Perpetua"/>
                <a:cs typeface="Perpetua"/>
              </a:rPr>
              <a:t>Translate </a:t>
            </a:r>
            <a:r>
              <a:rPr dirty="0" sz="2800" spc="-5">
                <a:latin typeface="Perpetua"/>
                <a:cs typeface="Perpetua"/>
              </a:rPr>
              <a:t>this into </a:t>
            </a:r>
            <a:r>
              <a:rPr dirty="0" sz="2800" spc="-10">
                <a:latin typeface="Perpetua"/>
                <a:cs typeface="Perpetua"/>
              </a:rPr>
              <a:t>the </a:t>
            </a:r>
            <a:r>
              <a:rPr dirty="0" sz="2800" spc="-5">
                <a:latin typeface="Perpetua"/>
                <a:cs typeface="Perpetua"/>
              </a:rPr>
              <a:t>physical model. This reflects</a:t>
            </a:r>
            <a:r>
              <a:rPr dirty="0" sz="2800" spc="-170">
                <a:latin typeface="Perpetua"/>
                <a:cs typeface="Perpetua"/>
              </a:rPr>
              <a:t> </a:t>
            </a:r>
            <a:r>
              <a:rPr dirty="0" sz="2800" spc="-520">
                <a:latin typeface="Perpetua"/>
                <a:cs typeface="Perpetua"/>
              </a:rPr>
              <a:t>the  </a:t>
            </a:r>
            <a:r>
              <a:rPr dirty="0" sz="2800" spc="-5">
                <a:latin typeface="Perpetua"/>
                <a:cs typeface="Perpetua"/>
              </a:rPr>
              <a:t>changes necessary </a:t>
            </a:r>
            <a:r>
              <a:rPr dirty="0" sz="2800">
                <a:latin typeface="Perpetua"/>
                <a:cs typeface="Perpetua"/>
              </a:rPr>
              <a:t>to </a:t>
            </a:r>
            <a:r>
              <a:rPr dirty="0" sz="2800" spc="-5">
                <a:latin typeface="Perpetua"/>
                <a:cs typeface="Perpetua"/>
              </a:rPr>
              <a:t>reach </a:t>
            </a:r>
            <a:r>
              <a:rPr dirty="0" sz="2800" spc="-10">
                <a:latin typeface="Perpetua"/>
                <a:cs typeface="Perpetua"/>
              </a:rPr>
              <a:t>the </a:t>
            </a:r>
            <a:r>
              <a:rPr dirty="0" sz="2800" spc="-5">
                <a:latin typeface="Perpetua"/>
                <a:cs typeface="Perpetua"/>
              </a:rPr>
              <a:t>stated performance  objectives.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477202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Structural</a:t>
            </a:r>
            <a:r>
              <a:rPr dirty="0" sz="4000" spc="-60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Dimensions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83895" marR="123825" indent="-273050">
              <a:lnSpc>
                <a:spcPct val="100000"/>
              </a:lnSpc>
              <a:spcBef>
                <a:spcPts val="100"/>
              </a:spcBef>
            </a:pPr>
            <a:r>
              <a:rPr dirty="0" baseline="9456" sz="3525" spc="59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395"/>
              <a:t>The </a:t>
            </a:r>
            <a:r>
              <a:rPr dirty="0" sz="2800" spc="-5"/>
              <a:t>first step </a:t>
            </a:r>
            <a:r>
              <a:rPr dirty="0" sz="2800"/>
              <a:t>is </a:t>
            </a:r>
            <a:r>
              <a:rPr dirty="0" sz="2800" spc="-5"/>
              <a:t>the development </a:t>
            </a:r>
            <a:r>
              <a:rPr dirty="0" sz="2800"/>
              <a:t>of </a:t>
            </a:r>
            <a:r>
              <a:rPr dirty="0" sz="2800" spc="-5"/>
              <a:t>the structural  dimensions. This step corresponds very closely to </a:t>
            </a:r>
            <a:r>
              <a:rPr dirty="0" sz="2800" spc="-10"/>
              <a:t>what  </a:t>
            </a:r>
            <a:r>
              <a:rPr dirty="0" sz="2800" spc="-5"/>
              <a:t>we normally do </a:t>
            </a:r>
            <a:r>
              <a:rPr dirty="0" sz="2800" spc="-10"/>
              <a:t>in </a:t>
            </a:r>
            <a:r>
              <a:rPr dirty="0" sz="2800"/>
              <a:t>a </a:t>
            </a:r>
            <a:r>
              <a:rPr dirty="0" sz="2800" spc="-5"/>
              <a:t>relational</a:t>
            </a:r>
            <a:r>
              <a:rPr dirty="0" sz="2800" spc="-50"/>
              <a:t> </a:t>
            </a:r>
            <a:r>
              <a:rPr dirty="0" sz="2800" spc="-5"/>
              <a:t>database.</a:t>
            </a:r>
            <a:endParaRPr sz="2800">
              <a:latin typeface="Symbol"/>
              <a:cs typeface="Symbol"/>
            </a:endParaRPr>
          </a:p>
          <a:p>
            <a:pPr marL="683895" marR="1778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9456" sz="3525" spc="59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395"/>
              <a:t>The </a:t>
            </a:r>
            <a:r>
              <a:rPr dirty="0" sz="2800" spc="-5"/>
              <a:t>star architecture that we will develop here</a:t>
            </a:r>
            <a:r>
              <a:rPr dirty="0" sz="2800" spc="-440"/>
              <a:t> </a:t>
            </a:r>
            <a:r>
              <a:rPr dirty="0" sz="2800" spc="-225"/>
              <a:t>depends  </a:t>
            </a:r>
            <a:r>
              <a:rPr dirty="0" sz="2800" spc="-5"/>
              <a:t>upon taking </a:t>
            </a:r>
            <a:r>
              <a:rPr dirty="0" sz="2800" spc="-10"/>
              <a:t>the </a:t>
            </a:r>
            <a:r>
              <a:rPr dirty="0" sz="2800" spc="-5"/>
              <a:t>central intersection entities as the </a:t>
            </a:r>
            <a:r>
              <a:rPr dirty="0" sz="2800"/>
              <a:t>fact  </a:t>
            </a:r>
            <a:r>
              <a:rPr dirty="0" sz="2800" spc="-5"/>
              <a:t>tables </a:t>
            </a:r>
            <a:r>
              <a:rPr dirty="0" sz="2800"/>
              <a:t>and </a:t>
            </a:r>
            <a:r>
              <a:rPr dirty="0" sz="2800" spc="-5"/>
              <a:t>building the foreign key =&gt; primary key  relations as</a:t>
            </a:r>
            <a:r>
              <a:rPr dirty="0" sz="2800" spc="-30"/>
              <a:t> </a:t>
            </a:r>
            <a:r>
              <a:rPr dirty="0" sz="2800" spc="-5"/>
              <a:t>dimensions.</a:t>
            </a:r>
            <a:endParaRPr sz="28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658939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Steps </a:t>
            </a:r>
            <a:r>
              <a:rPr dirty="0" sz="4000" spc="-5">
                <a:solidFill>
                  <a:srgbClr val="686363"/>
                </a:solidFill>
              </a:rPr>
              <a:t>in </a:t>
            </a:r>
            <a:r>
              <a:rPr dirty="0" sz="4000" spc="-10">
                <a:solidFill>
                  <a:srgbClr val="686363"/>
                </a:solidFill>
              </a:rPr>
              <a:t>dimensional</a:t>
            </a:r>
            <a:r>
              <a:rPr dirty="0" sz="4000" spc="-55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modeling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09700"/>
            <a:ext cx="6225540" cy="353314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670"/>
              </a:spcBef>
            </a:pPr>
            <a:r>
              <a:rPr dirty="0" baseline="9485" sz="3075" spc="30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204">
                <a:latin typeface="Perpetua"/>
                <a:cs typeface="Perpetua"/>
              </a:rPr>
              <a:t>Select </a:t>
            </a:r>
            <a:r>
              <a:rPr dirty="0" sz="2400">
                <a:latin typeface="Perpetua"/>
                <a:cs typeface="Perpetua"/>
              </a:rPr>
              <a:t>an </a:t>
            </a:r>
            <a:r>
              <a:rPr dirty="0" sz="2400" spc="-5">
                <a:latin typeface="Perpetua"/>
                <a:cs typeface="Perpetua"/>
              </a:rPr>
              <a:t>associative entity </a:t>
            </a:r>
            <a:r>
              <a:rPr dirty="0" sz="2400">
                <a:latin typeface="Perpetua"/>
                <a:cs typeface="Perpetua"/>
              </a:rPr>
              <a:t>for a fact</a:t>
            </a:r>
            <a:r>
              <a:rPr dirty="0" sz="2400" spc="-260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table</a:t>
            </a:r>
            <a:endParaRPr sz="24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9485" sz="3075" spc="209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140">
                <a:latin typeface="Perpetua"/>
                <a:cs typeface="Perpetua"/>
              </a:rPr>
              <a:t>Determine</a:t>
            </a:r>
            <a:r>
              <a:rPr dirty="0" sz="2400" spc="-5">
                <a:latin typeface="Perpetua"/>
                <a:cs typeface="Perpetua"/>
              </a:rPr>
              <a:t> granularity</a:t>
            </a:r>
            <a:endParaRPr sz="24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80"/>
              </a:spcBef>
            </a:pPr>
            <a:r>
              <a:rPr dirty="0" baseline="9485" sz="3075" spc="27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180">
                <a:latin typeface="Perpetua"/>
                <a:cs typeface="Perpetua"/>
              </a:rPr>
              <a:t>Replace </a:t>
            </a:r>
            <a:r>
              <a:rPr dirty="0" sz="2400" spc="-5">
                <a:latin typeface="Perpetua"/>
                <a:cs typeface="Perpetua"/>
              </a:rPr>
              <a:t>operational keys with surrogate</a:t>
            </a:r>
            <a:r>
              <a:rPr dirty="0" sz="2400" spc="-185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keys</a:t>
            </a:r>
            <a:endParaRPr sz="24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9485" sz="3075" spc="27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180">
                <a:latin typeface="Perpetua"/>
                <a:cs typeface="Perpetua"/>
              </a:rPr>
              <a:t>Promote </a:t>
            </a:r>
            <a:r>
              <a:rPr dirty="0" sz="2400" spc="-5">
                <a:latin typeface="Perpetua"/>
                <a:cs typeface="Perpetua"/>
              </a:rPr>
              <a:t>the keys </a:t>
            </a:r>
            <a:r>
              <a:rPr dirty="0" sz="2400">
                <a:latin typeface="Perpetua"/>
                <a:cs typeface="Perpetua"/>
              </a:rPr>
              <a:t>from </a:t>
            </a:r>
            <a:r>
              <a:rPr dirty="0" sz="2400" spc="-5">
                <a:latin typeface="Perpetua"/>
                <a:cs typeface="Perpetua"/>
              </a:rPr>
              <a:t>all hierarchies </a:t>
            </a:r>
            <a:r>
              <a:rPr dirty="0" sz="2400" spc="-10">
                <a:latin typeface="Perpetua"/>
                <a:cs typeface="Perpetua"/>
              </a:rPr>
              <a:t>to </a:t>
            </a:r>
            <a:r>
              <a:rPr dirty="0" sz="2400" spc="-5">
                <a:latin typeface="Perpetua"/>
                <a:cs typeface="Perpetua"/>
              </a:rPr>
              <a:t>the </a:t>
            </a:r>
            <a:r>
              <a:rPr dirty="0" sz="2400">
                <a:latin typeface="Perpetua"/>
                <a:cs typeface="Perpetua"/>
              </a:rPr>
              <a:t>fact</a:t>
            </a:r>
            <a:r>
              <a:rPr dirty="0" sz="2400" spc="-155">
                <a:latin typeface="Perpetua"/>
                <a:cs typeface="Perpetua"/>
              </a:rPr>
              <a:t> </a:t>
            </a:r>
            <a:r>
              <a:rPr dirty="0" sz="2400" spc="-235">
                <a:latin typeface="Perpetua"/>
                <a:cs typeface="Perpetua"/>
              </a:rPr>
              <a:t>table</a:t>
            </a:r>
            <a:endParaRPr sz="24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9485" sz="3075" spc="5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360">
                <a:latin typeface="Perpetua"/>
                <a:cs typeface="Perpetua"/>
              </a:rPr>
              <a:t>Add </a:t>
            </a:r>
            <a:r>
              <a:rPr dirty="0" sz="2400" spc="-5">
                <a:latin typeface="Perpetua"/>
                <a:cs typeface="Perpetua"/>
              </a:rPr>
              <a:t>date</a:t>
            </a:r>
            <a:r>
              <a:rPr dirty="0" sz="2400" spc="-375">
                <a:latin typeface="Perpetua"/>
                <a:cs typeface="Perpetua"/>
              </a:rPr>
              <a:t> </a:t>
            </a:r>
            <a:r>
              <a:rPr dirty="0" sz="2400">
                <a:latin typeface="Perpetua"/>
                <a:cs typeface="Perpetua"/>
              </a:rPr>
              <a:t>dimension</a:t>
            </a:r>
            <a:endParaRPr sz="24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9485" sz="3075" spc="359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240">
                <a:latin typeface="Perpetua"/>
                <a:cs typeface="Perpetua"/>
              </a:rPr>
              <a:t>Split </a:t>
            </a:r>
            <a:r>
              <a:rPr dirty="0" sz="2400" spc="-5">
                <a:latin typeface="Perpetua"/>
                <a:cs typeface="Perpetua"/>
              </a:rPr>
              <a:t>all </a:t>
            </a:r>
            <a:r>
              <a:rPr dirty="0" sz="2400">
                <a:latin typeface="Perpetua"/>
                <a:cs typeface="Perpetua"/>
              </a:rPr>
              <a:t>compound</a:t>
            </a:r>
            <a:r>
              <a:rPr dirty="0" sz="2400" spc="-254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attributes</a:t>
            </a:r>
            <a:endParaRPr sz="24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80"/>
              </a:spcBef>
            </a:pPr>
            <a:r>
              <a:rPr dirty="0" baseline="9485" sz="3075" spc="5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360">
                <a:latin typeface="Perpetua"/>
                <a:cs typeface="Perpetua"/>
              </a:rPr>
              <a:t>Add </a:t>
            </a:r>
            <a:r>
              <a:rPr dirty="0" sz="2400" spc="-5">
                <a:latin typeface="Perpetua"/>
                <a:cs typeface="Perpetua"/>
              </a:rPr>
              <a:t>necessary categorical</a:t>
            </a:r>
            <a:r>
              <a:rPr dirty="0" sz="2400" spc="-380">
                <a:latin typeface="Perpetua"/>
                <a:cs typeface="Perpetua"/>
              </a:rPr>
              <a:t> </a:t>
            </a:r>
            <a:r>
              <a:rPr dirty="0" sz="2400">
                <a:latin typeface="Perpetua"/>
                <a:cs typeface="Perpetua"/>
              </a:rPr>
              <a:t>dimensions</a:t>
            </a:r>
            <a:endParaRPr sz="24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9485" sz="3075" spc="434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290">
                <a:latin typeface="Perpetua"/>
                <a:cs typeface="Perpetua"/>
              </a:rPr>
              <a:t>Fact </a:t>
            </a:r>
            <a:r>
              <a:rPr dirty="0" sz="2400" spc="-5">
                <a:latin typeface="Perpetua"/>
                <a:cs typeface="Perpetua"/>
              </a:rPr>
              <a:t>(varies with time) </a:t>
            </a:r>
            <a:r>
              <a:rPr dirty="0" sz="2400">
                <a:latin typeface="Perpetua"/>
                <a:cs typeface="Perpetua"/>
              </a:rPr>
              <a:t>/ </a:t>
            </a:r>
            <a:r>
              <a:rPr dirty="0" sz="2400" spc="-5">
                <a:latin typeface="Perpetua"/>
                <a:cs typeface="Perpetua"/>
              </a:rPr>
              <a:t>Attribute</a:t>
            </a:r>
            <a:r>
              <a:rPr dirty="0" sz="2400" spc="-300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(constant)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575691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Converting </a:t>
            </a:r>
            <a:r>
              <a:rPr dirty="0" sz="4000" spc="-5">
                <a:solidFill>
                  <a:srgbClr val="686363"/>
                </a:solidFill>
              </a:rPr>
              <a:t>an E-R</a:t>
            </a:r>
            <a:r>
              <a:rPr dirty="0" sz="4000" spc="-60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Diagram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08429"/>
            <a:ext cx="7286625" cy="322199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40"/>
              </a:spcBef>
            </a:pPr>
            <a:r>
              <a:rPr dirty="0" baseline="9456" sz="3525" spc="23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55">
                <a:latin typeface="Perpetua"/>
                <a:cs typeface="Perpetua"/>
              </a:rPr>
              <a:t>Determine </a:t>
            </a:r>
            <a:r>
              <a:rPr dirty="0" sz="2800" spc="-5">
                <a:latin typeface="Perpetua"/>
                <a:cs typeface="Perpetua"/>
              </a:rPr>
              <a:t>the purpose of the</a:t>
            </a:r>
            <a:r>
              <a:rPr dirty="0" sz="2800" spc="-17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mart</a:t>
            </a:r>
            <a:endParaRPr sz="28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40"/>
              </a:spcBef>
            </a:pPr>
            <a:r>
              <a:rPr dirty="0" baseline="9456" sz="3525" spc="26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75">
                <a:latin typeface="Perpetua"/>
                <a:cs typeface="Perpetua"/>
              </a:rPr>
              <a:t>Identify </a:t>
            </a:r>
            <a:r>
              <a:rPr dirty="0" sz="2800" spc="-5">
                <a:latin typeface="Perpetua"/>
                <a:cs typeface="Perpetua"/>
              </a:rPr>
              <a:t>an association table as the central fact</a:t>
            </a:r>
            <a:r>
              <a:rPr dirty="0" sz="2800" spc="-229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table</a:t>
            </a:r>
            <a:endParaRPr sz="28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29"/>
              </a:spcBef>
            </a:pPr>
            <a:r>
              <a:rPr dirty="0" baseline="9456" sz="3525" spc="23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55">
                <a:latin typeface="Perpetua"/>
                <a:cs typeface="Perpetua"/>
              </a:rPr>
              <a:t>Determine </a:t>
            </a:r>
            <a:r>
              <a:rPr dirty="0" sz="2800" spc="-5">
                <a:latin typeface="Perpetua"/>
                <a:cs typeface="Perpetua"/>
              </a:rPr>
              <a:t>facts to be</a:t>
            </a:r>
            <a:r>
              <a:rPr dirty="0" sz="2800" spc="-18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included</a:t>
            </a:r>
            <a:endParaRPr sz="28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40"/>
              </a:spcBef>
            </a:pPr>
            <a:r>
              <a:rPr dirty="0" baseline="9456" sz="3525" spc="29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95">
                <a:latin typeface="Perpetua"/>
                <a:cs typeface="Perpetua"/>
              </a:rPr>
              <a:t>Replace </a:t>
            </a:r>
            <a:r>
              <a:rPr dirty="0" sz="2800" spc="-5">
                <a:latin typeface="Perpetua"/>
                <a:cs typeface="Perpetua"/>
              </a:rPr>
              <a:t>all keys with surrogate</a:t>
            </a:r>
            <a:r>
              <a:rPr dirty="0" sz="2800" spc="-24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keys</a:t>
            </a:r>
            <a:endParaRPr sz="28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29"/>
              </a:spcBef>
            </a:pPr>
            <a:r>
              <a:rPr dirty="0" baseline="9456" sz="3525" spc="30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200">
                <a:latin typeface="Perpetua"/>
                <a:cs typeface="Perpetua"/>
              </a:rPr>
              <a:t>Promote </a:t>
            </a:r>
            <a:r>
              <a:rPr dirty="0" sz="2800" spc="-5">
                <a:latin typeface="Perpetua"/>
                <a:cs typeface="Perpetua"/>
              </a:rPr>
              <a:t>foreign keys </a:t>
            </a:r>
            <a:r>
              <a:rPr dirty="0" sz="2800">
                <a:latin typeface="Perpetua"/>
                <a:cs typeface="Perpetua"/>
              </a:rPr>
              <a:t>in </a:t>
            </a:r>
            <a:r>
              <a:rPr dirty="0" sz="2800" spc="-5">
                <a:latin typeface="Perpetua"/>
                <a:cs typeface="Perpetua"/>
              </a:rPr>
              <a:t>related tables to the fact</a:t>
            </a:r>
            <a:r>
              <a:rPr dirty="0" sz="2800" spc="-275">
                <a:latin typeface="Perpetua"/>
                <a:cs typeface="Perpetua"/>
              </a:rPr>
              <a:t> </a:t>
            </a:r>
            <a:r>
              <a:rPr dirty="0" sz="2800" spc="-280">
                <a:latin typeface="Perpetua"/>
                <a:cs typeface="Perpetua"/>
              </a:rPr>
              <a:t>table</a:t>
            </a:r>
            <a:endParaRPr sz="28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29"/>
              </a:spcBef>
            </a:pPr>
            <a:r>
              <a:rPr dirty="0" baseline="9456" sz="3525" spc="59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395">
                <a:latin typeface="Perpetua"/>
                <a:cs typeface="Perpetua"/>
              </a:rPr>
              <a:t>Add </a:t>
            </a:r>
            <a:r>
              <a:rPr dirty="0" sz="2800" spc="-5">
                <a:latin typeface="Perpetua"/>
                <a:cs typeface="Perpetua"/>
              </a:rPr>
              <a:t>time</a:t>
            </a:r>
            <a:r>
              <a:rPr dirty="0" sz="2800" spc="-42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dimension</a:t>
            </a:r>
            <a:endParaRPr sz="28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40"/>
              </a:spcBef>
            </a:pPr>
            <a:r>
              <a:rPr dirty="0" baseline="9456" sz="3525" spc="33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225">
                <a:latin typeface="Perpetua"/>
                <a:cs typeface="Perpetua"/>
              </a:rPr>
              <a:t>Refine </a:t>
            </a:r>
            <a:r>
              <a:rPr dirty="0" sz="2800" spc="-5">
                <a:latin typeface="Perpetua"/>
                <a:cs typeface="Perpetua"/>
              </a:rPr>
              <a:t>the dimension</a:t>
            </a:r>
            <a:r>
              <a:rPr dirty="0" sz="2800" spc="-25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tables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394335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Choosing </a:t>
            </a:r>
            <a:r>
              <a:rPr dirty="0" sz="4000" spc="-5">
                <a:solidFill>
                  <a:srgbClr val="686363"/>
                </a:solidFill>
              </a:rPr>
              <a:t>the</a:t>
            </a:r>
            <a:r>
              <a:rPr dirty="0" sz="4000" spc="-80">
                <a:solidFill>
                  <a:srgbClr val="686363"/>
                </a:solidFill>
              </a:rPr>
              <a:t> </a:t>
            </a:r>
            <a:r>
              <a:rPr dirty="0" sz="4000" spc="-5">
                <a:solidFill>
                  <a:srgbClr val="686363"/>
                </a:solidFill>
              </a:rPr>
              <a:t>Mart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09700"/>
            <a:ext cx="5367020" cy="189992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670"/>
              </a:spcBef>
            </a:pPr>
            <a:r>
              <a:rPr dirty="0" baseline="10101" sz="3300" spc="110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735">
                <a:latin typeface="Perpetua"/>
                <a:cs typeface="Perpetua"/>
              </a:rPr>
              <a:t>A</a:t>
            </a:r>
            <a:r>
              <a:rPr dirty="0" sz="2600" spc="-6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set </a:t>
            </a:r>
            <a:r>
              <a:rPr dirty="0" sz="2600" spc="-10">
                <a:latin typeface="Perpetua"/>
                <a:cs typeface="Perpetua"/>
              </a:rPr>
              <a:t>of </a:t>
            </a:r>
            <a:r>
              <a:rPr dirty="0" sz="2600" spc="-5">
                <a:latin typeface="Perpetua"/>
                <a:cs typeface="Perpetua"/>
              </a:rPr>
              <a:t>related fact and </a:t>
            </a:r>
            <a:r>
              <a:rPr dirty="0" sz="2600">
                <a:latin typeface="Perpetua"/>
                <a:cs typeface="Perpetua"/>
              </a:rPr>
              <a:t>dimension </a:t>
            </a:r>
            <a:r>
              <a:rPr dirty="0" sz="2600" spc="-5">
                <a:latin typeface="Perpetua"/>
                <a:cs typeface="Perpetua"/>
              </a:rPr>
              <a:t>tables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30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04">
                <a:latin typeface="Perpetua"/>
                <a:cs typeface="Perpetua"/>
              </a:rPr>
              <a:t>Single </a:t>
            </a:r>
            <a:r>
              <a:rPr dirty="0" sz="2600" spc="-5">
                <a:latin typeface="Perpetua"/>
                <a:cs typeface="Perpetua"/>
              </a:rPr>
              <a:t>source </a:t>
            </a:r>
            <a:r>
              <a:rPr dirty="0" sz="2600">
                <a:latin typeface="Perpetua"/>
                <a:cs typeface="Perpetua"/>
              </a:rPr>
              <a:t>or </a:t>
            </a:r>
            <a:r>
              <a:rPr dirty="0" sz="2600" spc="-5">
                <a:latin typeface="Perpetua"/>
                <a:cs typeface="Perpetua"/>
              </a:rPr>
              <a:t>multiple</a:t>
            </a:r>
            <a:r>
              <a:rPr dirty="0" sz="2600" spc="-22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source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1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45">
                <a:latin typeface="Perpetua"/>
                <a:cs typeface="Perpetua"/>
              </a:rPr>
              <a:t>Conformed</a:t>
            </a:r>
            <a:r>
              <a:rPr dirty="0" sz="2600" spc="-15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dimensions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09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40">
                <a:latin typeface="Perpetua"/>
                <a:cs typeface="Perpetua"/>
              </a:rPr>
              <a:t>Typically </a:t>
            </a:r>
            <a:r>
              <a:rPr dirty="0" sz="2600" spc="-5">
                <a:latin typeface="Perpetua"/>
                <a:cs typeface="Perpetua"/>
              </a:rPr>
              <a:t>have </a:t>
            </a:r>
            <a:r>
              <a:rPr dirty="0" sz="2600">
                <a:latin typeface="Perpetua"/>
                <a:cs typeface="Perpetua"/>
              </a:rPr>
              <a:t>a fact </a:t>
            </a:r>
            <a:r>
              <a:rPr dirty="0" sz="2600" spc="-5">
                <a:latin typeface="Perpetua"/>
                <a:cs typeface="Perpetua"/>
              </a:rPr>
              <a:t>table </a:t>
            </a:r>
            <a:r>
              <a:rPr dirty="0" sz="2600" spc="-10">
                <a:latin typeface="Perpetua"/>
                <a:cs typeface="Perpetua"/>
              </a:rPr>
              <a:t>for </a:t>
            </a:r>
            <a:r>
              <a:rPr dirty="0" sz="2600" spc="-5">
                <a:latin typeface="Perpetua"/>
                <a:cs typeface="Perpetua"/>
              </a:rPr>
              <a:t>each</a:t>
            </a:r>
            <a:r>
              <a:rPr dirty="0" sz="2600" spc="-155">
                <a:latin typeface="Perpetua"/>
                <a:cs typeface="Perpetua"/>
              </a:rPr>
              <a:t> </a:t>
            </a:r>
            <a:r>
              <a:rPr dirty="0" sz="2600" spc="-180">
                <a:latin typeface="Perpetua"/>
                <a:cs typeface="Perpetua"/>
              </a:rPr>
              <a:t>process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247205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>
                <a:solidFill>
                  <a:srgbClr val="686363"/>
                </a:solidFill>
              </a:rPr>
              <a:t>Fact</a:t>
            </a:r>
            <a:r>
              <a:rPr dirty="0" sz="4000" spc="-100">
                <a:solidFill>
                  <a:srgbClr val="686363"/>
                </a:solidFill>
              </a:rPr>
              <a:t> </a:t>
            </a:r>
            <a:r>
              <a:rPr dirty="0" sz="4000" spc="-5">
                <a:solidFill>
                  <a:srgbClr val="686363"/>
                </a:solidFill>
              </a:rPr>
              <a:t>Tables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42720"/>
            <a:ext cx="7625715" cy="234823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298450" marR="17780">
              <a:lnSpc>
                <a:spcPts val="2800"/>
              </a:lnSpc>
              <a:spcBef>
                <a:spcPts val="459"/>
              </a:spcBef>
            </a:pPr>
            <a:r>
              <a:rPr dirty="0" sz="2600" spc="-5">
                <a:latin typeface="Perpetua"/>
                <a:cs typeface="Perpetua"/>
              </a:rPr>
              <a:t>Represent </a:t>
            </a:r>
            <a:r>
              <a:rPr dirty="0" sz="2600">
                <a:latin typeface="Perpetua"/>
                <a:cs typeface="Perpetua"/>
              </a:rPr>
              <a:t>a process or </a:t>
            </a:r>
            <a:r>
              <a:rPr dirty="0" sz="2600" spc="-5">
                <a:latin typeface="Perpetua"/>
                <a:cs typeface="Perpetua"/>
              </a:rPr>
              <a:t>reporting environment </a:t>
            </a:r>
            <a:r>
              <a:rPr dirty="0" sz="2600" spc="-10">
                <a:latin typeface="Perpetua"/>
                <a:cs typeface="Perpetua"/>
              </a:rPr>
              <a:t>that </a:t>
            </a:r>
            <a:r>
              <a:rPr dirty="0" sz="2600">
                <a:latin typeface="Perpetua"/>
                <a:cs typeface="Perpetua"/>
              </a:rPr>
              <a:t>is of </a:t>
            </a:r>
            <a:r>
              <a:rPr dirty="0" sz="2600" spc="-5">
                <a:latin typeface="Perpetua"/>
                <a:cs typeface="Perpetua"/>
              </a:rPr>
              <a:t>value  </a:t>
            </a:r>
            <a:r>
              <a:rPr dirty="0" sz="2600" spc="-10">
                <a:latin typeface="Perpetua"/>
                <a:cs typeface="Perpetua"/>
              </a:rPr>
              <a:t>to </a:t>
            </a:r>
            <a:r>
              <a:rPr dirty="0" sz="2600" spc="-5">
                <a:latin typeface="Perpetua"/>
                <a:cs typeface="Perpetua"/>
              </a:rPr>
              <a:t>the</a:t>
            </a:r>
            <a:r>
              <a:rPr dirty="0" sz="260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organization</a:t>
            </a:r>
            <a:endParaRPr sz="2600">
              <a:latin typeface="Perpetua"/>
              <a:cs typeface="Perpetua"/>
            </a:endParaRPr>
          </a:p>
          <a:p>
            <a:pPr marL="298450" marR="139065" indent="-273050">
              <a:lnSpc>
                <a:spcPts val="2810"/>
              </a:lnSpc>
              <a:spcBef>
                <a:spcPts val="570"/>
              </a:spcBef>
            </a:pPr>
            <a:r>
              <a:rPr dirty="0" baseline="10101" sz="3300" spc="735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490">
                <a:latin typeface="Perpetua"/>
                <a:cs typeface="Perpetua"/>
              </a:rPr>
              <a:t>It</a:t>
            </a:r>
            <a:r>
              <a:rPr dirty="0" sz="2600" spc="30">
                <a:latin typeface="Perpetua"/>
                <a:cs typeface="Perpetua"/>
              </a:rPr>
              <a:t> </a:t>
            </a:r>
            <a:r>
              <a:rPr dirty="0" sz="2600">
                <a:latin typeface="Perpetua"/>
                <a:cs typeface="Perpetua"/>
              </a:rPr>
              <a:t>is </a:t>
            </a:r>
            <a:r>
              <a:rPr dirty="0" sz="2600" spc="-5">
                <a:latin typeface="Perpetua"/>
                <a:cs typeface="Perpetua"/>
              </a:rPr>
              <a:t>important </a:t>
            </a:r>
            <a:r>
              <a:rPr dirty="0" sz="2600" spc="-10">
                <a:latin typeface="Perpetua"/>
                <a:cs typeface="Perpetua"/>
              </a:rPr>
              <a:t>to </a:t>
            </a:r>
            <a:r>
              <a:rPr dirty="0" sz="2600" spc="-5">
                <a:latin typeface="Perpetua"/>
                <a:cs typeface="Perpetua"/>
              </a:rPr>
              <a:t>determine the identity </a:t>
            </a:r>
            <a:r>
              <a:rPr dirty="0" sz="2600">
                <a:latin typeface="Perpetua"/>
                <a:cs typeface="Perpetua"/>
              </a:rPr>
              <a:t>of </a:t>
            </a:r>
            <a:r>
              <a:rPr dirty="0" sz="2600" spc="-5">
                <a:latin typeface="Perpetua"/>
                <a:cs typeface="Perpetua"/>
              </a:rPr>
              <a:t>the fact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 spc="-475">
                <a:latin typeface="Perpetua"/>
                <a:cs typeface="Perpetua"/>
              </a:rPr>
              <a:t>and  </a:t>
            </a:r>
            <a:r>
              <a:rPr dirty="0" sz="2600" spc="-5">
                <a:latin typeface="Perpetua"/>
                <a:cs typeface="Perpetua"/>
              </a:rPr>
              <a:t>specify exactly what it</a:t>
            </a:r>
            <a:r>
              <a:rPr dirty="0" sz="2600" spc="-3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represents.</a:t>
            </a:r>
            <a:endParaRPr sz="2600">
              <a:latin typeface="Perpetua"/>
              <a:cs typeface="Perpetua"/>
            </a:endParaRPr>
          </a:p>
          <a:p>
            <a:pPr marL="298450" marR="755650" indent="-273050">
              <a:lnSpc>
                <a:spcPts val="2800"/>
              </a:lnSpc>
              <a:spcBef>
                <a:spcPts val="580"/>
              </a:spcBef>
            </a:pPr>
            <a:r>
              <a:rPr dirty="0" baseline="10101" sz="3300" spc="209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40">
                <a:latin typeface="Perpetua"/>
                <a:cs typeface="Perpetua"/>
              </a:rPr>
              <a:t>Typically </a:t>
            </a:r>
            <a:r>
              <a:rPr dirty="0" sz="2600" spc="-5">
                <a:latin typeface="Perpetua"/>
                <a:cs typeface="Perpetua"/>
              </a:rPr>
              <a:t>correspond </a:t>
            </a:r>
            <a:r>
              <a:rPr dirty="0" sz="2600" spc="-10">
                <a:latin typeface="Perpetua"/>
                <a:cs typeface="Perpetua"/>
              </a:rPr>
              <a:t>to </a:t>
            </a:r>
            <a:r>
              <a:rPr dirty="0" sz="2600" spc="-5">
                <a:latin typeface="Perpetua"/>
                <a:cs typeface="Perpetua"/>
              </a:rPr>
              <a:t>an associative entity </a:t>
            </a:r>
            <a:r>
              <a:rPr dirty="0" sz="2600">
                <a:latin typeface="Perpetua"/>
                <a:cs typeface="Perpetua"/>
              </a:rPr>
              <a:t>in </a:t>
            </a:r>
            <a:r>
              <a:rPr dirty="0" sz="2600" spc="-10">
                <a:latin typeface="Perpetua"/>
                <a:cs typeface="Perpetua"/>
              </a:rPr>
              <a:t>the</a:t>
            </a:r>
            <a:r>
              <a:rPr dirty="0" sz="2600" spc="-90">
                <a:latin typeface="Perpetua"/>
                <a:cs typeface="Perpetua"/>
              </a:rPr>
              <a:t> </a:t>
            </a:r>
            <a:r>
              <a:rPr dirty="0" sz="2600" spc="-470">
                <a:latin typeface="Perpetua"/>
                <a:cs typeface="Perpetua"/>
              </a:rPr>
              <a:t>E-R  </a:t>
            </a:r>
            <a:r>
              <a:rPr dirty="0" sz="2600" spc="-5">
                <a:latin typeface="Perpetua"/>
                <a:cs typeface="Perpetua"/>
              </a:rPr>
              <a:t>model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481203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Grain (unit of</a:t>
            </a:r>
            <a:r>
              <a:rPr dirty="0" sz="4000" spc="-55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analysis)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42720"/>
            <a:ext cx="7342505" cy="276606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298450" marR="17780">
              <a:lnSpc>
                <a:spcPts val="2800"/>
              </a:lnSpc>
              <a:spcBef>
                <a:spcPts val="459"/>
              </a:spcBef>
            </a:pPr>
            <a:r>
              <a:rPr dirty="0" sz="2600" spc="-5">
                <a:latin typeface="Perpetua"/>
                <a:cs typeface="Perpetua"/>
              </a:rPr>
              <a:t>The grain determines what each fact record represents: the  level </a:t>
            </a:r>
            <a:r>
              <a:rPr dirty="0" sz="2600" spc="-10">
                <a:latin typeface="Perpetua"/>
                <a:cs typeface="Perpetua"/>
              </a:rPr>
              <a:t>of</a:t>
            </a:r>
            <a:r>
              <a:rPr dirty="0" sz="2600" spc="-5">
                <a:latin typeface="Perpetua"/>
                <a:cs typeface="Perpetua"/>
              </a:rPr>
              <a:t> detail.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19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>
                <a:latin typeface="Perpetua"/>
                <a:cs typeface="Perpetua"/>
              </a:rPr>
              <a:t>For</a:t>
            </a:r>
            <a:r>
              <a:rPr dirty="0" sz="2600" spc="-7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example</a:t>
            </a:r>
            <a:endParaRPr sz="2600">
              <a:latin typeface="Perpetua"/>
              <a:cs typeface="Perpetua"/>
            </a:endParaRPr>
          </a:p>
          <a:p>
            <a:pPr marL="344170">
              <a:lnSpc>
                <a:spcPct val="100000"/>
              </a:lnSpc>
              <a:spcBef>
                <a:spcPts val="90"/>
              </a:spcBef>
            </a:pPr>
            <a:r>
              <a:rPr dirty="0" baseline="9485" sz="3075" spc="179">
                <a:solidFill>
                  <a:srgbClr val="9A2C1E"/>
                </a:solidFill>
                <a:latin typeface="Symbol"/>
                <a:cs typeface="Symbol"/>
              </a:rPr>
              <a:t></a:t>
            </a:r>
            <a:r>
              <a:rPr dirty="0" sz="2400" spc="120">
                <a:latin typeface="Perpetua"/>
                <a:cs typeface="Perpetua"/>
              </a:rPr>
              <a:t>Individual</a:t>
            </a:r>
            <a:r>
              <a:rPr dirty="0" sz="2400" spc="-5">
                <a:latin typeface="Perpetua"/>
                <a:cs typeface="Perpetua"/>
              </a:rPr>
              <a:t> transactions</a:t>
            </a:r>
            <a:endParaRPr sz="2400">
              <a:latin typeface="Perpetua"/>
              <a:cs typeface="Perpetua"/>
            </a:endParaRPr>
          </a:p>
          <a:p>
            <a:pPr marL="344170">
              <a:lnSpc>
                <a:spcPct val="100000"/>
              </a:lnSpc>
              <a:spcBef>
                <a:spcPts val="80"/>
              </a:spcBef>
            </a:pPr>
            <a:r>
              <a:rPr dirty="0" baseline="9485" sz="3075" spc="195">
                <a:solidFill>
                  <a:srgbClr val="9A2C1E"/>
                </a:solidFill>
                <a:latin typeface="Symbol"/>
                <a:cs typeface="Symbol"/>
              </a:rPr>
              <a:t></a:t>
            </a:r>
            <a:r>
              <a:rPr dirty="0" sz="2400" spc="130">
                <a:latin typeface="Perpetua"/>
                <a:cs typeface="Perpetua"/>
              </a:rPr>
              <a:t>Snapshots </a:t>
            </a:r>
            <a:r>
              <a:rPr dirty="0" sz="2400" spc="-5">
                <a:latin typeface="Perpetua"/>
                <a:cs typeface="Perpetua"/>
              </a:rPr>
              <a:t>(points </a:t>
            </a:r>
            <a:r>
              <a:rPr dirty="0" sz="2400">
                <a:latin typeface="Perpetua"/>
                <a:cs typeface="Perpetua"/>
              </a:rPr>
              <a:t>in</a:t>
            </a:r>
            <a:r>
              <a:rPr dirty="0" sz="2400" spc="-150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time)</a:t>
            </a:r>
            <a:endParaRPr sz="2400">
              <a:latin typeface="Perpetua"/>
              <a:cs typeface="Perpetua"/>
            </a:endParaRPr>
          </a:p>
          <a:p>
            <a:pPr marL="344170">
              <a:lnSpc>
                <a:spcPct val="100000"/>
              </a:lnSpc>
              <a:spcBef>
                <a:spcPts val="90"/>
              </a:spcBef>
            </a:pPr>
            <a:r>
              <a:rPr dirty="0" baseline="9485" sz="3075" spc="405">
                <a:solidFill>
                  <a:srgbClr val="9A2C1E"/>
                </a:solidFill>
                <a:latin typeface="Symbol"/>
                <a:cs typeface="Symbol"/>
              </a:rPr>
              <a:t></a:t>
            </a:r>
            <a:r>
              <a:rPr dirty="0" sz="2400" spc="270">
                <a:latin typeface="Perpetua"/>
                <a:cs typeface="Perpetua"/>
              </a:rPr>
              <a:t>Line </a:t>
            </a:r>
            <a:r>
              <a:rPr dirty="0" sz="2400" spc="-5">
                <a:latin typeface="Perpetua"/>
                <a:cs typeface="Perpetua"/>
              </a:rPr>
              <a:t>items </a:t>
            </a:r>
            <a:r>
              <a:rPr dirty="0" sz="2400">
                <a:latin typeface="Perpetua"/>
                <a:cs typeface="Perpetua"/>
              </a:rPr>
              <a:t>on a</a:t>
            </a:r>
            <a:r>
              <a:rPr dirty="0" sz="2400" spc="-360">
                <a:latin typeface="Perpetua"/>
                <a:cs typeface="Perpetua"/>
              </a:rPr>
              <a:t> </a:t>
            </a:r>
            <a:r>
              <a:rPr dirty="0" sz="2400">
                <a:latin typeface="Perpetua"/>
                <a:cs typeface="Perpetua"/>
              </a:rPr>
              <a:t>document</a:t>
            </a:r>
            <a:endParaRPr sz="24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59"/>
              </a:spcBef>
            </a:pPr>
            <a:r>
              <a:rPr dirty="0" baseline="10101" sz="3300" spc="21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45">
                <a:latin typeface="Perpetua"/>
                <a:cs typeface="Perpetua"/>
              </a:rPr>
              <a:t>Generally </a:t>
            </a:r>
            <a:r>
              <a:rPr dirty="0" sz="2600" spc="-5">
                <a:latin typeface="Perpetua"/>
                <a:cs typeface="Perpetua"/>
              </a:rPr>
              <a:t>better </a:t>
            </a:r>
            <a:r>
              <a:rPr dirty="0" sz="2600" spc="-10">
                <a:latin typeface="Perpetua"/>
                <a:cs typeface="Perpetua"/>
              </a:rPr>
              <a:t>to </a:t>
            </a:r>
            <a:r>
              <a:rPr dirty="0" sz="2600">
                <a:latin typeface="Perpetua"/>
                <a:cs typeface="Perpetua"/>
              </a:rPr>
              <a:t>focus on </a:t>
            </a:r>
            <a:r>
              <a:rPr dirty="0" sz="2600" spc="-5">
                <a:latin typeface="Perpetua"/>
                <a:cs typeface="Perpetua"/>
              </a:rPr>
              <a:t>the smallest</a:t>
            </a:r>
            <a:r>
              <a:rPr dirty="0" sz="2600" spc="-185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grain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117792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>
                <a:solidFill>
                  <a:srgbClr val="686363"/>
                </a:solidFill>
              </a:rPr>
              <a:t>F</a:t>
            </a:r>
            <a:r>
              <a:rPr dirty="0" sz="4000" spc="-10">
                <a:solidFill>
                  <a:srgbClr val="686363"/>
                </a:solidFill>
              </a:rPr>
              <a:t>a</a:t>
            </a:r>
            <a:r>
              <a:rPr dirty="0" sz="4000" spc="-5">
                <a:solidFill>
                  <a:srgbClr val="686363"/>
                </a:solidFill>
              </a:rPr>
              <a:t>c</a:t>
            </a:r>
            <a:r>
              <a:rPr dirty="0" sz="4000" spc="-15">
                <a:solidFill>
                  <a:srgbClr val="686363"/>
                </a:solidFill>
              </a:rPr>
              <a:t>t</a:t>
            </a:r>
            <a:r>
              <a:rPr dirty="0" sz="4000">
                <a:solidFill>
                  <a:srgbClr val="686363"/>
                </a:solidFill>
              </a:rPr>
              <a:t>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82090"/>
            <a:ext cx="7615555" cy="2533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marR="412750" indent="-273050">
              <a:lnSpc>
                <a:spcPct val="100000"/>
              </a:lnSpc>
              <a:spcBef>
                <a:spcPts val="100"/>
              </a:spcBef>
            </a:pPr>
            <a:r>
              <a:rPr dirty="0" sz="2600" spc="-5">
                <a:latin typeface="Perpetua"/>
                <a:cs typeface="Perpetua"/>
              </a:rPr>
              <a:t>Measurements associated with fact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>
                <a:latin typeface="Perpetua"/>
                <a:cs typeface="Perpetua"/>
              </a:rPr>
              <a:t>records </a:t>
            </a:r>
            <a:r>
              <a:rPr dirty="0" sz="2600" spc="-5">
                <a:latin typeface="Perpetua"/>
                <a:cs typeface="Perpetua"/>
              </a:rPr>
              <a:t>at fact table  granularity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60">
                <a:latin typeface="Perpetua"/>
                <a:cs typeface="Perpetua"/>
              </a:rPr>
              <a:t>Normally </a:t>
            </a:r>
            <a:r>
              <a:rPr dirty="0" sz="2600" spc="-5">
                <a:latin typeface="Perpetua"/>
                <a:cs typeface="Perpetua"/>
              </a:rPr>
              <a:t>numeric </a:t>
            </a:r>
            <a:r>
              <a:rPr dirty="0" sz="2600" spc="-10">
                <a:latin typeface="Perpetua"/>
                <a:cs typeface="Perpetua"/>
              </a:rPr>
              <a:t>and</a:t>
            </a:r>
            <a:r>
              <a:rPr dirty="0" sz="2600" spc="-16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additive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7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80">
                <a:latin typeface="Perpetua"/>
                <a:cs typeface="Perpetua"/>
              </a:rPr>
              <a:t>Non-key </a:t>
            </a:r>
            <a:r>
              <a:rPr dirty="0" sz="2600" spc="-5">
                <a:latin typeface="Perpetua"/>
                <a:cs typeface="Perpetua"/>
              </a:rPr>
              <a:t>attributes </a:t>
            </a:r>
            <a:r>
              <a:rPr dirty="0" sz="2600">
                <a:latin typeface="Perpetua"/>
                <a:cs typeface="Perpetua"/>
              </a:rPr>
              <a:t>in </a:t>
            </a:r>
            <a:r>
              <a:rPr dirty="0" sz="2600" spc="-10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fact</a:t>
            </a:r>
            <a:r>
              <a:rPr dirty="0" sz="2600" spc="-18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table</a:t>
            </a:r>
            <a:endParaRPr sz="2600">
              <a:latin typeface="Perpetua"/>
              <a:cs typeface="Perpetua"/>
            </a:endParaRPr>
          </a:p>
          <a:p>
            <a:pPr marL="572770" marR="17780">
              <a:lnSpc>
                <a:spcPct val="100000"/>
              </a:lnSpc>
              <a:spcBef>
                <a:spcPts val="370"/>
              </a:spcBef>
            </a:pPr>
            <a:r>
              <a:rPr dirty="0" sz="2400" spc="-5">
                <a:latin typeface="Perpetua"/>
                <a:cs typeface="Perpetua"/>
              </a:rPr>
              <a:t>Attributes </a:t>
            </a:r>
            <a:r>
              <a:rPr dirty="0" sz="2400">
                <a:latin typeface="Perpetua"/>
                <a:cs typeface="Perpetua"/>
              </a:rPr>
              <a:t>in dimension </a:t>
            </a:r>
            <a:r>
              <a:rPr dirty="0" sz="2400" spc="-5">
                <a:latin typeface="Perpetua"/>
                <a:cs typeface="Perpetua"/>
              </a:rPr>
              <a:t>tables are constants. Facts vary with the  granularity </a:t>
            </a:r>
            <a:r>
              <a:rPr dirty="0" sz="2400">
                <a:latin typeface="Perpetua"/>
                <a:cs typeface="Perpetua"/>
              </a:rPr>
              <a:t>of </a:t>
            </a:r>
            <a:r>
              <a:rPr dirty="0" sz="2400" spc="-5">
                <a:latin typeface="Perpetua"/>
                <a:cs typeface="Perpetua"/>
              </a:rPr>
              <a:t>the </a:t>
            </a:r>
            <a:r>
              <a:rPr dirty="0" sz="2400">
                <a:latin typeface="Perpetua"/>
                <a:cs typeface="Perpetua"/>
              </a:rPr>
              <a:t>fact</a:t>
            </a:r>
            <a:r>
              <a:rPr dirty="0" sz="2400" spc="-20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table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93979"/>
            <a:ext cx="6005830" cy="1244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86635" algn="l"/>
                <a:tab pos="2955925" algn="l"/>
              </a:tabLst>
            </a:pPr>
            <a:r>
              <a:rPr dirty="0" sz="4000" spc="330"/>
              <a:t>B</a:t>
            </a:r>
            <a:r>
              <a:rPr dirty="0" sz="4000" spc="325"/>
              <a:t>enef</a:t>
            </a:r>
            <a:r>
              <a:rPr dirty="0" sz="4000" spc="330"/>
              <a:t>i</a:t>
            </a:r>
            <a:r>
              <a:rPr dirty="0" sz="4000" spc="325"/>
              <a:t>t</a:t>
            </a:r>
            <a:r>
              <a:rPr dirty="0" sz="4000"/>
              <a:t>s	</a:t>
            </a:r>
            <a:r>
              <a:rPr dirty="0" sz="4000" spc="325"/>
              <a:t>o</a:t>
            </a:r>
            <a:r>
              <a:rPr dirty="0" sz="4000"/>
              <a:t>f	</a:t>
            </a:r>
            <a:r>
              <a:rPr dirty="0" sz="4000" spc="320"/>
              <a:t>d</a:t>
            </a:r>
            <a:r>
              <a:rPr dirty="0" sz="4000" spc="330"/>
              <a:t>im</a:t>
            </a:r>
            <a:r>
              <a:rPr dirty="0" sz="4000" spc="325"/>
              <a:t>e</a:t>
            </a:r>
            <a:r>
              <a:rPr dirty="0" sz="4000" spc="320"/>
              <a:t>n</a:t>
            </a:r>
            <a:r>
              <a:rPr dirty="0" sz="4000" spc="330"/>
              <a:t>si</a:t>
            </a:r>
            <a:r>
              <a:rPr dirty="0" sz="4000" spc="325"/>
              <a:t>o</a:t>
            </a:r>
            <a:r>
              <a:rPr dirty="0" sz="4000" spc="320"/>
              <a:t>n</a:t>
            </a:r>
            <a:r>
              <a:rPr dirty="0" sz="4000" spc="330"/>
              <a:t>a</a:t>
            </a:r>
            <a:r>
              <a:rPr dirty="0" sz="4000"/>
              <a:t>l  </a:t>
            </a:r>
            <a:r>
              <a:rPr dirty="0" sz="4000" spc="285"/>
              <a:t>modeling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09700"/>
            <a:ext cx="7203440" cy="372872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670"/>
              </a:spcBef>
            </a:pPr>
            <a:r>
              <a:rPr dirty="0" sz="2800" spc="-5" b="1">
                <a:latin typeface="Perpetua"/>
                <a:cs typeface="Perpetua"/>
              </a:rPr>
              <a:t>Understand ability</a:t>
            </a:r>
            <a:r>
              <a:rPr dirty="0" sz="2800" spc="-30" b="1">
                <a:latin typeface="Perpetua"/>
                <a:cs typeface="Perpetua"/>
              </a:rPr>
              <a:t> </a:t>
            </a:r>
            <a:r>
              <a:rPr dirty="0" sz="2800" b="1">
                <a:latin typeface="Perpetua"/>
                <a:cs typeface="Perpetua"/>
              </a:rPr>
              <a:t>–</a:t>
            </a:r>
            <a:endParaRPr sz="2800">
              <a:latin typeface="Perpetua"/>
              <a:cs typeface="Perpetua"/>
            </a:endParaRPr>
          </a:p>
          <a:p>
            <a:pPr marL="298450" marR="17780" indent="-273050">
              <a:lnSpc>
                <a:spcPct val="100000"/>
              </a:lnSpc>
              <a:spcBef>
                <a:spcPts val="570"/>
              </a:spcBef>
              <a:buClr>
                <a:srgbClr val="D24716"/>
              </a:buClr>
              <a:buSzPct val="78571"/>
              <a:buFont typeface="Symbol"/>
              <a:buChar char=""/>
              <a:tabLst>
                <a:tab pos="379730" algn="l"/>
              </a:tabLst>
            </a:pPr>
            <a:r>
              <a:rPr dirty="0" sz="2800" spc="-5">
                <a:latin typeface="Perpetua"/>
                <a:cs typeface="Perpetua"/>
              </a:rPr>
              <a:t>Compared to the normalized model, the </a:t>
            </a:r>
            <a:r>
              <a:rPr dirty="0" sz="2800" spc="-140">
                <a:latin typeface="Perpetua"/>
                <a:cs typeface="Perpetua"/>
              </a:rPr>
              <a:t>dimensional  </a:t>
            </a:r>
            <a:r>
              <a:rPr dirty="0" sz="2800" spc="-5">
                <a:latin typeface="Perpetua"/>
                <a:cs typeface="Perpetua"/>
              </a:rPr>
              <a:t>model </a:t>
            </a:r>
            <a:r>
              <a:rPr dirty="0" sz="2800" spc="-10">
                <a:latin typeface="Perpetua"/>
                <a:cs typeface="Perpetua"/>
              </a:rPr>
              <a:t>is </a:t>
            </a:r>
            <a:r>
              <a:rPr dirty="0" sz="2800" spc="-5">
                <a:latin typeface="Perpetua"/>
                <a:cs typeface="Perpetua"/>
              </a:rPr>
              <a:t>easier to understand and more</a:t>
            </a:r>
            <a:r>
              <a:rPr dirty="0" sz="2800" spc="-3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intuitive.</a:t>
            </a:r>
            <a:endParaRPr sz="2800">
              <a:latin typeface="Perpetua"/>
              <a:cs typeface="Perpetua"/>
            </a:endParaRPr>
          </a:p>
          <a:p>
            <a:pPr marL="298450" marR="25400" indent="-273050">
              <a:lnSpc>
                <a:spcPct val="100000"/>
              </a:lnSpc>
              <a:spcBef>
                <a:spcPts val="570"/>
              </a:spcBef>
              <a:buClr>
                <a:srgbClr val="D24716"/>
              </a:buClr>
              <a:buSzPct val="83928"/>
              <a:buFont typeface="Symbol"/>
              <a:buChar char=""/>
              <a:tabLst>
                <a:tab pos="405130" algn="l"/>
              </a:tabLst>
            </a:pPr>
            <a:r>
              <a:rPr dirty="0" sz="2800">
                <a:latin typeface="Perpetua"/>
                <a:cs typeface="Perpetua"/>
              </a:rPr>
              <a:t>In </a:t>
            </a:r>
            <a:r>
              <a:rPr dirty="0" sz="2800" spc="-5">
                <a:latin typeface="Perpetua"/>
                <a:cs typeface="Perpetua"/>
              </a:rPr>
              <a:t>dimensional models, information </a:t>
            </a:r>
            <a:r>
              <a:rPr dirty="0" sz="2800">
                <a:latin typeface="Perpetua"/>
                <a:cs typeface="Perpetua"/>
              </a:rPr>
              <a:t>is </a:t>
            </a:r>
            <a:r>
              <a:rPr dirty="0" sz="2800" spc="-5">
                <a:latin typeface="Perpetua"/>
                <a:cs typeface="Perpetua"/>
              </a:rPr>
              <a:t>grouped </a:t>
            </a:r>
            <a:r>
              <a:rPr dirty="0" sz="2800" spc="-40">
                <a:latin typeface="Perpetua"/>
                <a:cs typeface="Perpetua"/>
              </a:rPr>
              <a:t>into  </a:t>
            </a:r>
            <a:r>
              <a:rPr dirty="0" sz="2800" spc="-5">
                <a:latin typeface="Perpetua"/>
                <a:cs typeface="Perpetua"/>
              </a:rPr>
              <a:t>coherent business categories </a:t>
            </a:r>
            <a:r>
              <a:rPr dirty="0" sz="2800">
                <a:latin typeface="Perpetua"/>
                <a:cs typeface="Perpetua"/>
              </a:rPr>
              <a:t>or </a:t>
            </a:r>
            <a:r>
              <a:rPr dirty="0" sz="2800" spc="-5">
                <a:latin typeface="Perpetua"/>
                <a:cs typeface="Perpetua"/>
              </a:rPr>
              <a:t>dimensions, making </a:t>
            </a:r>
            <a:r>
              <a:rPr dirty="0" sz="2800">
                <a:latin typeface="Perpetua"/>
                <a:cs typeface="Perpetua"/>
              </a:rPr>
              <a:t>it  </a:t>
            </a:r>
            <a:r>
              <a:rPr dirty="0" sz="2800" spc="-5">
                <a:latin typeface="Perpetua"/>
                <a:cs typeface="Perpetua"/>
              </a:rPr>
              <a:t>easier </a:t>
            </a:r>
            <a:r>
              <a:rPr dirty="0" sz="2800">
                <a:latin typeface="Perpetua"/>
                <a:cs typeface="Perpetua"/>
              </a:rPr>
              <a:t>to </a:t>
            </a:r>
            <a:r>
              <a:rPr dirty="0" sz="2800" spc="-5">
                <a:latin typeface="Perpetua"/>
                <a:cs typeface="Perpetua"/>
              </a:rPr>
              <a:t>read and</a:t>
            </a:r>
            <a:r>
              <a:rPr dirty="0" sz="2800" spc="-25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interpret.</a:t>
            </a:r>
            <a:endParaRPr sz="2800">
              <a:latin typeface="Perpetua"/>
              <a:cs typeface="Perpetua"/>
            </a:endParaRPr>
          </a:p>
          <a:p>
            <a:pPr marL="298450" marR="21844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9456" sz="3525" spc="209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40">
                <a:latin typeface="Perpetua"/>
                <a:cs typeface="Perpetua"/>
              </a:rPr>
              <a:t>Simplicity </a:t>
            </a:r>
            <a:r>
              <a:rPr dirty="0" sz="2800" spc="-5">
                <a:latin typeface="Perpetua"/>
                <a:cs typeface="Perpetua"/>
              </a:rPr>
              <a:t>also </a:t>
            </a:r>
            <a:r>
              <a:rPr dirty="0" sz="2800" spc="-10">
                <a:latin typeface="Perpetua"/>
                <a:cs typeface="Perpetua"/>
              </a:rPr>
              <a:t>allows </a:t>
            </a:r>
            <a:r>
              <a:rPr dirty="0" sz="2800" spc="-5">
                <a:latin typeface="Perpetua"/>
                <a:cs typeface="Perpetua"/>
              </a:rPr>
              <a:t>software to navigate</a:t>
            </a:r>
            <a:r>
              <a:rPr dirty="0" sz="2800" spc="-135">
                <a:latin typeface="Perpetua"/>
                <a:cs typeface="Perpetua"/>
              </a:rPr>
              <a:t> </a:t>
            </a:r>
            <a:r>
              <a:rPr dirty="0" sz="2800" spc="-180">
                <a:latin typeface="Perpetua"/>
                <a:cs typeface="Perpetua"/>
              </a:rPr>
              <a:t>databases  </a:t>
            </a:r>
            <a:r>
              <a:rPr dirty="0" sz="2800" spc="-5">
                <a:latin typeface="Perpetua"/>
                <a:cs typeface="Perpetua"/>
              </a:rPr>
              <a:t>efficiently.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254381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Dimensions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82090"/>
            <a:ext cx="7042784" cy="2802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marR="17780" indent="-27305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latin typeface="Perpetua"/>
                <a:cs typeface="Perpetua"/>
              </a:rPr>
              <a:t>A </a:t>
            </a:r>
            <a:r>
              <a:rPr dirty="0" sz="2800" spc="-5">
                <a:latin typeface="Perpetua"/>
                <a:cs typeface="Perpetua"/>
              </a:rPr>
              <a:t>table (or hierarchy of tables) connected with the fact  table </a:t>
            </a:r>
            <a:r>
              <a:rPr dirty="0" sz="2800" spc="-10">
                <a:latin typeface="Perpetua"/>
                <a:cs typeface="Perpetua"/>
              </a:rPr>
              <a:t>with </a:t>
            </a:r>
            <a:r>
              <a:rPr dirty="0" sz="2800" spc="-5">
                <a:latin typeface="Perpetua"/>
                <a:cs typeface="Perpetua"/>
              </a:rPr>
              <a:t>keys </a:t>
            </a:r>
            <a:r>
              <a:rPr dirty="0" sz="2800">
                <a:latin typeface="Perpetua"/>
                <a:cs typeface="Perpetua"/>
              </a:rPr>
              <a:t>and </a:t>
            </a:r>
            <a:r>
              <a:rPr dirty="0" sz="2800" spc="-5">
                <a:latin typeface="Perpetua"/>
                <a:cs typeface="Perpetua"/>
              </a:rPr>
              <a:t>foreign</a:t>
            </a:r>
            <a:r>
              <a:rPr dirty="0" sz="2800" spc="-3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keys</a:t>
            </a:r>
            <a:endParaRPr sz="28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9456" sz="3525" spc="209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40">
                <a:latin typeface="Perpetua"/>
                <a:cs typeface="Perpetua"/>
              </a:rPr>
              <a:t>Preferably </a:t>
            </a:r>
            <a:r>
              <a:rPr dirty="0" sz="2800" spc="-5">
                <a:latin typeface="Perpetua"/>
                <a:cs typeface="Perpetua"/>
              </a:rPr>
              <a:t>single valued for each fact record</a:t>
            </a:r>
            <a:r>
              <a:rPr dirty="0" sz="2800" spc="-16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(1:m)</a:t>
            </a:r>
            <a:endParaRPr sz="2800">
              <a:latin typeface="Perpetua"/>
              <a:cs typeface="Perpetua"/>
            </a:endParaRPr>
          </a:p>
          <a:p>
            <a:pPr marL="298450" marR="558165" indent="-273050">
              <a:lnSpc>
                <a:spcPct val="100000"/>
              </a:lnSpc>
              <a:spcBef>
                <a:spcPts val="570"/>
              </a:spcBef>
            </a:pPr>
            <a:r>
              <a:rPr dirty="0" baseline="9456" sz="3525" spc="23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55">
                <a:latin typeface="Perpetua"/>
                <a:cs typeface="Perpetua"/>
              </a:rPr>
              <a:t>Connected </a:t>
            </a:r>
            <a:r>
              <a:rPr dirty="0" sz="2800" spc="-5">
                <a:latin typeface="Perpetua"/>
                <a:cs typeface="Perpetua"/>
              </a:rPr>
              <a:t>with surrogate (generated) keys,</a:t>
            </a:r>
            <a:r>
              <a:rPr dirty="0" sz="2800" spc="-204">
                <a:latin typeface="Perpetua"/>
                <a:cs typeface="Perpetua"/>
              </a:rPr>
              <a:t> </a:t>
            </a:r>
            <a:r>
              <a:rPr dirty="0" sz="2800" spc="-525">
                <a:latin typeface="Perpetua"/>
                <a:cs typeface="Perpetua"/>
              </a:rPr>
              <a:t>not  </a:t>
            </a:r>
            <a:r>
              <a:rPr dirty="0" sz="2800" spc="-5">
                <a:latin typeface="Perpetua"/>
                <a:cs typeface="Perpetua"/>
              </a:rPr>
              <a:t>operational</a:t>
            </a:r>
            <a:r>
              <a:rPr dirty="0" sz="2800" spc="-2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keys</a:t>
            </a:r>
            <a:endParaRPr sz="28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9456" sz="3525" spc="23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55">
                <a:latin typeface="Perpetua"/>
                <a:cs typeface="Perpetua"/>
              </a:rPr>
              <a:t>Dimension </a:t>
            </a:r>
            <a:r>
              <a:rPr dirty="0" sz="2800" spc="-5">
                <a:latin typeface="Perpetua"/>
                <a:cs typeface="Perpetua"/>
              </a:rPr>
              <a:t>tables contain text or numeric</a:t>
            </a:r>
            <a:r>
              <a:rPr dirty="0" sz="2800" spc="-170">
                <a:latin typeface="Perpetua"/>
                <a:cs typeface="Perpetua"/>
              </a:rPr>
              <a:t> </a:t>
            </a:r>
            <a:r>
              <a:rPr dirty="0" sz="2800" spc="-95">
                <a:latin typeface="Perpetua"/>
                <a:cs typeface="Perpetua"/>
              </a:rPr>
              <a:t>attributes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304800"/>
            <a:ext cx="8763000" cy="6324600"/>
          </a:xfrm>
          <a:custGeom>
            <a:avLst/>
            <a:gdLst/>
            <a:ahLst/>
            <a:cxnLst/>
            <a:rect l="l" t="t" r="r" b="b"/>
            <a:pathLst>
              <a:path w="8763000" h="6324600">
                <a:moveTo>
                  <a:pt x="4381500" y="6324600"/>
                </a:moveTo>
                <a:lnTo>
                  <a:pt x="0" y="6324600"/>
                </a:lnTo>
                <a:lnTo>
                  <a:pt x="0" y="0"/>
                </a:lnTo>
                <a:lnTo>
                  <a:pt x="8763000" y="0"/>
                </a:lnTo>
                <a:lnTo>
                  <a:pt x="8763000" y="6324600"/>
                </a:lnTo>
                <a:lnTo>
                  <a:pt x="4381500" y="63246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124200" y="2438400"/>
            <a:ext cx="2438400" cy="17399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360"/>
              </a:spcBef>
            </a:pPr>
            <a:r>
              <a:rPr dirty="0" sz="1800" spc="-10" b="1">
                <a:latin typeface="Arial"/>
                <a:cs typeface="Arial"/>
              </a:rPr>
              <a:t>ORDER</a:t>
            </a:r>
            <a:endParaRPr sz="1800">
              <a:latin typeface="Arial"/>
              <a:cs typeface="Arial"/>
            </a:endParaRPr>
          </a:p>
          <a:p>
            <a:pPr marL="89535" marR="53848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order_num </a:t>
            </a:r>
            <a:r>
              <a:rPr dirty="0" sz="1800">
                <a:latin typeface="Arial"/>
                <a:cs typeface="Arial"/>
              </a:rPr>
              <a:t>(PK)  </a:t>
            </a:r>
            <a:r>
              <a:rPr dirty="0" sz="1800" spc="-5">
                <a:latin typeface="Arial"/>
                <a:cs typeface="Arial"/>
              </a:rPr>
              <a:t>customer_ID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(FK)  </a:t>
            </a:r>
            <a:r>
              <a:rPr dirty="0" sz="1800" spc="-5">
                <a:latin typeface="Arial"/>
                <a:cs typeface="Arial"/>
              </a:rPr>
              <a:t>store_ID (FK)  clerk_ID </a:t>
            </a:r>
            <a:r>
              <a:rPr dirty="0" sz="1800">
                <a:latin typeface="Arial"/>
                <a:cs typeface="Arial"/>
              </a:rPr>
              <a:t>(FK)  </a:t>
            </a:r>
            <a:r>
              <a:rPr dirty="0" sz="1800" spc="-5">
                <a:latin typeface="Arial"/>
                <a:cs typeface="Arial"/>
              </a:rPr>
              <a:t>date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400" y="2743200"/>
            <a:ext cx="1981200" cy="17399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1800" spc="-5" b="1">
                <a:latin typeface="Arial"/>
                <a:cs typeface="Arial"/>
              </a:rPr>
              <a:t>STORE</a:t>
            </a:r>
            <a:endParaRPr sz="1800">
              <a:latin typeface="Arial"/>
              <a:cs typeface="Arial"/>
            </a:endParaRPr>
          </a:p>
          <a:p>
            <a:pPr marL="90170" marR="50038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store_ID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(PK)  </a:t>
            </a:r>
            <a:r>
              <a:rPr dirty="0" sz="1800" spc="-5">
                <a:latin typeface="Arial"/>
                <a:cs typeface="Arial"/>
              </a:rPr>
              <a:t>store_name  </a:t>
            </a:r>
            <a:r>
              <a:rPr dirty="0" sz="1800" spc="-10">
                <a:latin typeface="Arial"/>
                <a:cs typeface="Arial"/>
              </a:rPr>
              <a:t>address  district  floor_type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400" y="4724400"/>
            <a:ext cx="1981200" cy="119126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CLERK</a:t>
            </a:r>
            <a:endParaRPr sz="1800">
              <a:latin typeface="Arial"/>
              <a:cs typeface="Arial"/>
            </a:endParaRPr>
          </a:p>
          <a:p>
            <a:pPr marL="90170" marR="577850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clerk_id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(PK)  </a:t>
            </a:r>
            <a:r>
              <a:rPr dirty="0" sz="1800" spc="-10">
                <a:latin typeface="Arial"/>
                <a:cs typeface="Arial"/>
              </a:rPr>
              <a:t>clerk_name  clerk_grade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8400" y="457200"/>
            <a:ext cx="1981200" cy="146558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1800" spc="-10" b="1">
                <a:latin typeface="Arial"/>
                <a:cs typeface="Arial"/>
              </a:rPr>
              <a:t>PRODUCT</a:t>
            </a:r>
            <a:endParaRPr sz="18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SKU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(PK)</a:t>
            </a:r>
            <a:endParaRPr sz="1800">
              <a:latin typeface="Arial"/>
              <a:cs typeface="Arial"/>
            </a:endParaRPr>
          </a:p>
          <a:p>
            <a:pPr marL="90170" marR="780415">
              <a:lnSpc>
                <a:spcPct val="100000"/>
              </a:lnSpc>
            </a:pPr>
            <a:r>
              <a:rPr dirty="0" sz="1800" spc="-15">
                <a:latin typeface="Arial"/>
                <a:cs typeface="Arial"/>
              </a:rPr>
              <a:t>d</a:t>
            </a:r>
            <a:r>
              <a:rPr dirty="0" sz="1800" spc="-5">
                <a:latin typeface="Arial"/>
                <a:cs typeface="Arial"/>
              </a:rPr>
              <a:t>escr</a:t>
            </a:r>
            <a:r>
              <a:rPr dirty="0" sz="1800" spc="-10">
                <a:latin typeface="Arial"/>
                <a:cs typeface="Arial"/>
              </a:rPr>
              <a:t>i</a:t>
            </a:r>
            <a:r>
              <a:rPr dirty="0" sz="1800" spc="-5">
                <a:latin typeface="Arial"/>
                <a:cs typeface="Arial"/>
              </a:rPr>
              <a:t>ption  brand  </a:t>
            </a:r>
            <a:r>
              <a:rPr dirty="0" sz="1800" spc="-10">
                <a:latin typeface="Arial"/>
                <a:cs typeface="Arial"/>
              </a:rPr>
              <a:t>category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00" y="609600"/>
            <a:ext cx="2209800" cy="17399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CUSTOMER</a:t>
            </a:r>
            <a:endParaRPr sz="1800">
              <a:latin typeface="Arial"/>
              <a:cs typeface="Arial"/>
            </a:endParaRPr>
          </a:p>
          <a:p>
            <a:pPr marL="90170" marR="29718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customer_ID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(PK)  </a:t>
            </a:r>
            <a:r>
              <a:rPr dirty="0" sz="1800" spc="-5">
                <a:latin typeface="Arial"/>
                <a:cs typeface="Arial"/>
              </a:rPr>
              <a:t>customer_name  purchase_profile  credit_profile  </a:t>
            </a:r>
            <a:r>
              <a:rPr dirty="0" sz="1800" spc="-10">
                <a:latin typeface="Arial"/>
                <a:cs typeface="Arial"/>
              </a:rPr>
              <a:t>address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96000" y="4724400"/>
            <a:ext cx="2514600" cy="146558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PROMOTION</a:t>
            </a:r>
            <a:endParaRPr sz="1800">
              <a:latin typeface="Arial"/>
              <a:cs typeface="Arial"/>
            </a:endParaRPr>
          </a:p>
          <a:p>
            <a:pPr marL="88900" marR="240029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promotion_NUM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(PK)  </a:t>
            </a:r>
            <a:r>
              <a:rPr dirty="0" sz="1800" spc="-10">
                <a:latin typeface="Arial"/>
                <a:cs typeface="Arial"/>
              </a:rPr>
              <a:t>promotion_name  price_type</a:t>
            </a:r>
            <a:endParaRPr sz="18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ad_type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43600" y="2362200"/>
            <a:ext cx="2438400" cy="201422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1800" spc="-5" b="1">
                <a:latin typeface="Arial"/>
                <a:cs typeface="Arial"/>
              </a:rPr>
              <a:t>ORDER-LINE</a:t>
            </a:r>
            <a:endParaRPr sz="1800">
              <a:latin typeface="Arial"/>
              <a:cs typeface="Arial"/>
            </a:endParaRPr>
          </a:p>
          <a:p>
            <a:pPr marL="90170" marR="20955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order_num </a:t>
            </a:r>
            <a:r>
              <a:rPr dirty="0" sz="1800">
                <a:latin typeface="Arial"/>
                <a:cs typeface="Arial"/>
              </a:rPr>
              <a:t>(PK)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(FK)  </a:t>
            </a:r>
            <a:r>
              <a:rPr dirty="0" sz="1800" spc="-5">
                <a:latin typeface="Arial"/>
                <a:cs typeface="Arial"/>
              </a:rPr>
              <a:t>SKU (PK)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(FK)</a:t>
            </a:r>
            <a:endParaRPr sz="1800">
              <a:latin typeface="Arial"/>
              <a:cs typeface="Arial"/>
            </a:endParaRPr>
          </a:p>
          <a:p>
            <a:pPr marL="90170" marR="34036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promotion_key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(FK)  </a:t>
            </a:r>
            <a:r>
              <a:rPr dirty="0" sz="1800" spc="-10">
                <a:latin typeface="Arial"/>
                <a:cs typeface="Arial"/>
              </a:rPr>
              <a:t>dollars_sold  </a:t>
            </a:r>
            <a:r>
              <a:rPr dirty="0" sz="1800" spc="-5">
                <a:latin typeface="Arial"/>
                <a:cs typeface="Arial"/>
              </a:rPr>
              <a:t>units_sold  </a:t>
            </a:r>
            <a:r>
              <a:rPr dirty="0" sz="1800" spc="-10">
                <a:latin typeface="Arial"/>
                <a:cs typeface="Arial"/>
              </a:rPr>
              <a:t>dollars_cost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14600" y="1447800"/>
            <a:ext cx="585470" cy="1610360"/>
          </a:xfrm>
          <a:custGeom>
            <a:avLst/>
            <a:gdLst/>
            <a:ahLst/>
            <a:cxnLst/>
            <a:rect l="l" t="t" r="r" b="b"/>
            <a:pathLst>
              <a:path w="585469" h="1610360">
                <a:moveTo>
                  <a:pt x="0" y="0"/>
                </a:moveTo>
                <a:lnTo>
                  <a:pt x="585469" y="161036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63239" y="3040379"/>
            <a:ext cx="71120" cy="83820"/>
          </a:xfrm>
          <a:custGeom>
            <a:avLst/>
            <a:gdLst/>
            <a:ahLst/>
            <a:cxnLst/>
            <a:rect l="l" t="t" r="r" b="b"/>
            <a:pathLst>
              <a:path w="71119" h="83819">
                <a:moveTo>
                  <a:pt x="71120" y="0"/>
                </a:moveTo>
                <a:lnTo>
                  <a:pt x="0" y="25400"/>
                </a:lnTo>
                <a:lnTo>
                  <a:pt x="60960" y="83820"/>
                </a:lnTo>
                <a:lnTo>
                  <a:pt x="711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14600" y="3200400"/>
            <a:ext cx="546100" cy="273050"/>
          </a:xfrm>
          <a:custGeom>
            <a:avLst/>
            <a:gdLst/>
            <a:ahLst/>
            <a:cxnLst/>
            <a:rect l="l" t="t" r="r" b="b"/>
            <a:pathLst>
              <a:path w="546100" h="273050">
                <a:moveTo>
                  <a:pt x="0" y="0"/>
                </a:moveTo>
                <a:lnTo>
                  <a:pt x="546100" y="27305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39110" y="3437890"/>
            <a:ext cx="85090" cy="67310"/>
          </a:xfrm>
          <a:custGeom>
            <a:avLst/>
            <a:gdLst/>
            <a:ahLst/>
            <a:cxnLst/>
            <a:rect l="l" t="t" r="r" b="b"/>
            <a:pathLst>
              <a:path w="85089" h="67310">
                <a:moveTo>
                  <a:pt x="34289" y="0"/>
                </a:moveTo>
                <a:lnTo>
                  <a:pt x="0" y="67310"/>
                </a:lnTo>
                <a:lnTo>
                  <a:pt x="85089" y="67310"/>
                </a:lnTo>
                <a:lnTo>
                  <a:pt x="342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14600" y="3798570"/>
            <a:ext cx="581660" cy="1383030"/>
          </a:xfrm>
          <a:custGeom>
            <a:avLst/>
            <a:gdLst/>
            <a:ahLst/>
            <a:cxnLst/>
            <a:rect l="l" t="t" r="r" b="b"/>
            <a:pathLst>
              <a:path w="581660" h="1383029">
                <a:moveTo>
                  <a:pt x="0" y="1383029"/>
                </a:moveTo>
                <a:lnTo>
                  <a:pt x="581660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59429" y="3733800"/>
            <a:ext cx="69850" cy="83820"/>
          </a:xfrm>
          <a:custGeom>
            <a:avLst/>
            <a:gdLst/>
            <a:ahLst/>
            <a:cxnLst/>
            <a:rect l="l" t="t" r="r" b="b"/>
            <a:pathLst>
              <a:path w="69850" h="83820">
                <a:moveTo>
                  <a:pt x="64769" y="0"/>
                </a:moveTo>
                <a:lnTo>
                  <a:pt x="0" y="54610"/>
                </a:lnTo>
                <a:lnTo>
                  <a:pt x="69850" y="83819"/>
                </a:lnTo>
                <a:lnTo>
                  <a:pt x="647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562600" y="3276600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 h="0">
                <a:moveTo>
                  <a:pt x="0" y="0"/>
                </a:moveTo>
                <a:lnTo>
                  <a:pt x="309879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867400" y="32385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162800" y="1981200"/>
            <a:ext cx="0" cy="311150"/>
          </a:xfrm>
          <a:custGeom>
            <a:avLst/>
            <a:gdLst/>
            <a:ahLst/>
            <a:cxnLst/>
            <a:rect l="l" t="t" r="r" b="b"/>
            <a:pathLst>
              <a:path w="0" h="311150">
                <a:moveTo>
                  <a:pt x="0" y="0"/>
                </a:moveTo>
                <a:lnTo>
                  <a:pt x="0" y="31115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124700" y="2287270"/>
            <a:ext cx="76200" cy="74930"/>
          </a:xfrm>
          <a:custGeom>
            <a:avLst/>
            <a:gdLst/>
            <a:ahLst/>
            <a:cxnLst/>
            <a:rect l="l" t="t" r="r" b="b"/>
            <a:pathLst>
              <a:path w="76200" h="74930">
                <a:moveTo>
                  <a:pt x="76200" y="0"/>
                </a:moveTo>
                <a:lnTo>
                  <a:pt x="0" y="0"/>
                </a:lnTo>
                <a:lnTo>
                  <a:pt x="38100" y="74929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086600" y="4490720"/>
            <a:ext cx="0" cy="233679"/>
          </a:xfrm>
          <a:custGeom>
            <a:avLst/>
            <a:gdLst/>
            <a:ahLst/>
            <a:cxnLst/>
            <a:rect l="l" t="t" r="r" b="b"/>
            <a:pathLst>
              <a:path w="0" h="233679">
                <a:moveTo>
                  <a:pt x="0" y="233679"/>
                </a:moveTo>
                <a:lnTo>
                  <a:pt x="0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048500" y="44196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100" y="0"/>
                </a:moveTo>
                <a:lnTo>
                  <a:pt x="0" y="76200"/>
                </a:lnTo>
                <a:lnTo>
                  <a:pt x="76200" y="76200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604259" y="863600"/>
            <a:ext cx="6673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E</a:t>
            </a:r>
            <a:r>
              <a:rPr dirty="0" sz="2400" spc="-15" b="1">
                <a:latin typeface="Arial"/>
                <a:cs typeface="Arial"/>
              </a:rPr>
              <a:t>R</a:t>
            </a:r>
            <a:r>
              <a:rPr dirty="0" sz="2400" b="1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304800"/>
            <a:ext cx="8763000" cy="6324600"/>
          </a:xfrm>
          <a:custGeom>
            <a:avLst/>
            <a:gdLst/>
            <a:ahLst/>
            <a:cxnLst/>
            <a:rect l="l" t="t" r="r" b="b"/>
            <a:pathLst>
              <a:path w="8763000" h="6324600">
                <a:moveTo>
                  <a:pt x="4381500" y="6324600"/>
                </a:moveTo>
                <a:lnTo>
                  <a:pt x="0" y="6324600"/>
                </a:lnTo>
                <a:lnTo>
                  <a:pt x="0" y="0"/>
                </a:lnTo>
                <a:lnTo>
                  <a:pt x="8763000" y="0"/>
                </a:lnTo>
                <a:lnTo>
                  <a:pt x="8763000" y="6324600"/>
                </a:lnTo>
                <a:lnTo>
                  <a:pt x="4381500" y="63246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04800" y="533400"/>
            <a:ext cx="1981200" cy="146558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1800" spc="-5" b="1">
                <a:latin typeface="Arial"/>
                <a:cs typeface="Arial"/>
              </a:rPr>
              <a:t>TIME</a:t>
            </a:r>
            <a:endParaRPr sz="1800">
              <a:latin typeface="Arial"/>
              <a:cs typeface="Arial"/>
            </a:endParaRPr>
          </a:p>
          <a:p>
            <a:pPr marL="90170" marR="454659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time_key</a:t>
            </a:r>
            <a:r>
              <a:rPr dirty="0" sz="1800" spc="-9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(PK)  </a:t>
            </a:r>
            <a:r>
              <a:rPr dirty="0" sz="1800" spc="-10">
                <a:latin typeface="Arial"/>
                <a:cs typeface="Arial"/>
              </a:rPr>
              <a:t>SQL_date  </a:t>
            </a:r>
            <a:r>
              <a:rPr dirty="0" sz="1800" spc="-15">
                <a:latin typeface="Arial"/>
                <a:cs typeface="Arial"/>
              </a:rPr>
              <a:t>day_of_week  </a:t>
            </a:r>
            <a:r>
              <a:rPr dirty="0" sz="1800" spc="-10">
                <a:latin typeface="Arial"/>
                <a:cs typeface="Arial"/>
              </a:rPr>
              <a:t>month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" y="2362200"/>
            <a:ext cx="1981200" cy="201422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1800" spc="-5" b="1">
                <a:latin typeface="Arial"/>
                <a:cs typeface="Arial"/>
              </a:rPr>
              <a:t>STORE</a:t>
            </a:r>
            <a:endParaRPr sz="1800">
              <a:latin typeface="Arial"/>
              <a:cs typeface="Arial"/>
            </a:endParaRPr>
          </a:p>
          <a:p>
            <a:pPr marL="90170" marR="37719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store_key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(PK)  store_ID  store_name  </a:t>
            </a:r>
            <a:r>
              <a:rPr dirty="0" sz="1800" spc="-10">
                <a:latin typeface="Arial"/>
                <a:cs typeface="Arial"/>
              </a:rPr>
              <a:t>address  district  floor_type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800" y="4724400"/>
            <a:ext cx="1981200" cy="146558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CLERK</a:t>
            </a:r>
            <a:endParaRPr sz="1800">
              <a:latin typeface="Arial"/>
              <a:cs typeface="Arial"/>
            </a:endParaRPr>
          </a:p>
          <a:p>
            <a:pPr marL="90170" marR="402590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clerk_key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(PK)  </a:t>
            </a:r>
            <a:r>
              <a:rPr dirty="0" sz="1800" spc="-10">
                <a:latin typeface="Arial"/>
                <a:cs typeface="Arial"/>
              </a:rPr>
              <a:t>clerk_id  clerk_name  clerk_grade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29400" y="381000"/>
            <a:ext cx="1981200" cy="17399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60"/>
              </a:spcBef>
            </a:pPr>
            <a:r>
              <a:rPr dirty="0" sz="1800" spc="-10" b="1">
                <a:latin typeface="Arial"/>
                <a:cs typeface="Arial"/>
              </a:rPr>
              <a:t>PRODUCT</a:t>
            </a:r>
            <a:endParaRPr sz="1800">
              <a:latin typeface="Arial"/>
              <a:cs typeface="Arial"/>
            </a:endParaRPr>
          </a:p>
          <a:p>
            <a:pPr marL="90170" marR="123189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product_key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(PK)  </a:t>
            </a:r>
            <a:r>
              <a:rPr dirty="0" sz="1800" spc="-5">
                <a:latin typeface="Arial"/>
                <a:cs typeface="Arial"/>
              </a:rPr>
              <a:t>SKU</a:t>
            </a:r>
            <a:endParaRPr sz="1800">
              <a:latin typeface="Arial"/>
              <a:cs typeface="Arial"/>
            </a:endParaRPr>
          </a:p>
          <a:p>
            <a:pPr marL="90170" marR="781685">
              <a:lnSpc>
                <a:spcPct val="100000"/>
              </a:lnSpc>
            </a:pPr>
            <a:r>
              <a:rPr dirty="0" sz="1800" spc="-15">
                <a:latin typeface="Arial"/>
                <a:cs typeface="Arial"/>
              </a:rPr>
              <a:t>d</a:t>
            </a:r>
            <a:r>
              <a:rPr dirty="0" sz="1800" spc="-5">
                <a:latin typeface="Arial"/>
                <a:cs typeface="Arial"/>
              </a:rPr>
              <a:t>escr</a:t>
            </a:r>
            <a:r>
              <a:rPr dirty="0" sz="1800" spc="-10">
                <a:latin typeface="Arial"/>
                <a:cs typeface="Arial"/>
              </a:rPr>
              <a:t>i</a:t>
            </a:r>
            <a:r>
              <a:rPr dirty="0" sz="1800" spc="-5">
                <a:latin typeface="Arial"/>
                <a:cs typeface="Arial"/>
              </a:rPr>
              <a:t>pti</a:t>
            </a:r>
            <a:r>
              <a:rPr dirty="0" sz="1800" spc="-15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n  </a:t>
            </a:r>
            <a:r>
              <a:rPr dirty="0" sz="1800" spc="-10">
                <a:latin typeface="Arial"/>
                <a:cs typeface="Arial"/>
              </a:rPr>
              <a:t>brand  category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29400" y="2440939"/>
            <a:ext cx="2209800" cy="17399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1800" spc="-5" b="1">
                <a:latin typeface="Arial"/>
                <a:cs typeface="Arial"/>
              </a:rPr>
              <a:t>CUSTOMER</a:t>
            </a:r>
            <a:endParaRPr sz="1800">
              <a:latin typeface="Arial"/>
              <a:cs typeface="Arial"/>
            </a:endParaRPr>
          </a:p>
          <a:p>
            <a:pPr marL="90170" marR="17399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customer_key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(PK)  </a:t>
            </a:r>
            <a:r>
              <a:rPr dirty="0" sz="1800" spc="-5">
                <a:latin typeface="Arial"/>
                <a:cs typeface="Arial"/>
              </a:rPr>
              <a:t>customer_name  purchase_profile  credit_profile  </a:t>
            </a:r>
            <a:r>
              <a:rPr dirty="0" sz="1800" spc="-10">
                <a:latin typeface="Arial"/>
                <a:cs typeface="Arial"/>
              </a:rPr>
              <a:t>address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77000" y="4724400"/>
            <a:ext cx="2362200" cy="146558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PROMOTION</a:t>
            </a:r>
            <a:endParaRPr sz="1800">
              <a:latin typeface="Arial"/>
              <a:cs typeface="Arial"/>
            </a:endParaRPr>
          </a:p>
          <a:p>
            <a:pPr marL="90170" marR="25146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promotion_key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(PK)  </a:t>
            </a:r>
            <a:r>
              <a:rPr dirty="0" sz="1800" spc="-10">
                <a:latin typeface="Arial"/>
                <a:cs typeface="Arial"/>
              </a:rPr>
              <a:t>promotion_name  price_type</a:t>
            </a:r>
            <a:endParaRPr sz="18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</a:pPr>
            <a:r>
              <a:rPr dirty="0" sz="1800" spc="-15">
                <a:latin typeface="Arial"/>
                <a:cs typeface="Arial"/>
              </a:rPr>
              <a:t>ad_type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29000" y="1600200"/>
            <a:ext cx="2209800" cy="283718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1800" spc="-20" b="1">
                <a:latin typeface="Arial"/>
                <a:cs typeface="Arial"/>
              </a:rPr>
              <a:t>FACT</a:t>
            </a:r>
            <a:endParaRPr sz="1800">
              <a:latin typeface="Arial"/>
              <a:cs typeface="Arial"/>
            </a:endParaRPr>
          </a:p>
          <a:p>
            <a:pPr marL="90170" marR="110489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time_key </a:t>
            </a:r>
            <a:r>
              <a:rPr dirty="0" sz="1800">
                <a:latin typeface="Arial"/>
                <a:cs typeface="Arial"/>
              </a:rPr>
              <a:t>(FK)  </a:t>
            </a:r>
            <a:r>
              <a:rPr dirty="0" sz="1800" spc="-5">
                <a:latin typeface="Arial"/>
                <a:cs typeface="Arial"/>
              </a:rPr>
              <a:t>store_key </a:t>
            </a:r>
            <a:r>
              <a:rPr dirty="0" sz="1800">
                <a:latin typeface="Arial"/>
                <a:cs typeface="Arial"/>
              </a:rPr>
              <a:t>(FK)  </a:t>
            </a:r>
            <a:r>
              <a:rPr dirty="0" sz="1800" spc="-10">
                <a:latin typeface="Arial"/>
                <a:cs typeface="Arial"/>
              </a:rPr>
              <a:t>clerk_key </a:t>
            </a:r>
            <a:r>
              <a:rPr dirty="0" sz="1800">
                <a:latin typeface="Arial"/>
                <a:cs typeface="Arial"/>
              </a:rPr>
              <a:t>(FK)  </a:t>
            </a:r>
            <a:r>
              <a:rPr dirty="0" sz="1800" spc="-5">
                <a:latin typeface="Arial"/>
                <a:cs typeface="Arial"/>
              </a:rPr>
              <a:t>product_key </a:t>
            </a:r>
            <a:r>
              <a:rPr dirty="0" sz="1800">
                <a:latin typeface="Arial"/>
                <a:cs typeface="Arial"/>
              </a:rPr>
              <a:t>(FK)  </a:t>
            </a:r>
            <a:r>
              <a:rPr dirty="0" sz="1800" spc="-5">
                <a:latin typeface="Arial"/>
                <a:cs typeface="Arial"/>
              </a:rPr>
              <a:t>customer_key </a:t>
            </a:r>
            <a:r>
              <a:rPr dirty="0" sz="1800">
                <a:latin typeface="Arial"/>
                <a:cs typeface="Arial"/>
              </a:rPr>
              <a:t>(FK)  </a:t>
            </a:r>
            <a:r>
              <a:rPr dirty="0" sz="1800" spc="-5">
                <a:latin typeface="Arial"/>
                <a:cs typeface="Arial"/>
              </a:rPr>
              <a:t>promotion_key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(FK)  </a:t>
            </a:r>
            <a:r>
              <a:rPr dirty="0" sz="1800" spc="-10">
                <a:latin typeface="Arial"/>
                <a:cs typeface="Arial"/>
              </a:rPr>
              <a:t>dollars_sold  units_sold  dollars_cost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86000" y="914400"/>
            <a:ext cx="1093470" cy="1093470"/>
          </a:xfrm>
          <a:custGeom>
            <a:avLst/>
            <a:gdLst/>
            <a:ahLst/>
            <a:cxnLst/>
            <a:rect l="l" t="t" r="r" b="b"/>
            <a:pathLst>
              <a:path w="1093470" h="1093470">
                <a:moveTo>
                  <a:pt x="0" y="0"/>
                </a:moveTo>
                <a:lnTo>
                  <a:pt x="1093470" y="109347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48990" y="1977389"/>
            <a:ext cx="80010" cy="80010"/>
          </a:xfrm>
          <a:custGeom>
            <a:avLst/>
            <a:gdLst/>
            <a:ahLst/>
            <a:cxnLst/>
            <a:rect l="l" t="t" r="r" b="b"/>
            <a:pathLst>
              <a:path w="80010" h="80010">
                <a:moveTo>
                  <a:pt x="53339" y="0"/>
                </a:moveTo>
                <a:lnTo>
                  <a:pt x="0" y="53339"/>
                </a:lnTo>
                <a:lnTo>
                  <a:pt x="80010" y="80010"/>
                </a:lnTo>
                <a:lnTo>
                  <a:pt x="53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86000" y="2388870"/>
            <a:ext cx="1076960" cy="430530"/>
          </a:xfrm>
          <a:custGeom>
            <a:avLst/>
            <a:gdLst/>
            <a:ahLst/>
            <a:cxnLst/>
            <a:rect l="l" t="t" r="r" b="b"/>
            <a:pathLst>
              <a:path w="1076960" h="430530">
                <a:moveTo>
                  <a:pt x="0" y="430529"/>
                </a:moveTo>
                <a:lnTo>
                  <a:pt x="1076960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45179" y="2355850"/>
            <a:ext cx="83820" cy="69850"/>
          </a:xfrm>
          <a:custGeom>
            <a:avLst/>
            <a:gdLst/>
            <a:ahLst/>
            <a:cxnLst/>
            <a:rect l="l" t="t" r="r" b="b"/>
            <a:pathLst>
              <a:path w="83820" h="69850">
                <a:moveTo>
                  <a:pt x="0" y="0"/>
                </a:moveTo>
                <a:lnTo>
                  <a:pt x="27940" y="69850"/>
                </a:lnTo>
                <a:lnTo>
                  <a:pt x="8382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86000" y="2730500"/>
            <a:ext cx="1113790" cy="2451100"/>
          </a:xfrm>
          <a:custGeom>
            <a:avLst/>
            <a:gdLst/>
            <a:ahLst/>
            <a:cxnLst/>
            <a:rect l="l" t="t" r="r" b="b"/>
            <a:pathLst>
              <a:path w="1113789" h="2451100">
                <a:moveTo>
                  <a:pt x="0" y="2451100"/>
                </a:moveTo>
                <a:lnTo>
                  <a:pt x="1113789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62959" y="2667000"/>
            <a:ext cx="69850" cy="83820"/>
          </a:xfrm>
          <a:custGeom>
            <a:avLst/>
            <a:gdLst/>
            <a:ahLst/>
            <a:cxnLst/>
            <a:rect l="l" t="t" r="r" b="b"/>
            <a:pathLst>
              <a:path w="69850" h="83819">
                <a:moveTo>
                  <a:pt x="66039" y="0"/>
                </a:moveTo>
                <a:lnTo>
                  <a:pt x="0" y="53339"/>
                </a:lnTo>
                <a:lnTo>
                  <a:pt x="69850" y="83820"/>
                </a:lnTo>
                <a:lnTo>
                  <a:pt x="660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675629" y="1219200"/>
            <a:ext cx="953769" cy="1540510"/>
          </a:xfrm>
          <a:custGeom>
            <a:avLst/>
            <a:gdLst/>
            <a:ahLst/>
            <a:cxnLst/>
            <a:rect l="l" t="t" r="r" b="b"/>
            <a:pathLst>
              <a:path w="953770" h="1540510">
                <a:moveTo>
                  <a:pt x="953770" y="0"/>
                </a:moveTo>
                <a:lnTo>
                  <a:pt x="0" y="154051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638800" y="2735579"/>
            <a:ext cx="72390" cy="83820"/>
          </a:xfrm>
          <a:custGeom>
            <a:avLst/>
            <a:gdLst/>
            <a:ahLst/>
            <a:cxnLst/>
            <a:rect l="l" t="t" r="r" b="b"/>
            <a:pathLst>
              <a:path w="72389" h="83819">
                <a:moveTo>
                  <a:pt x="7620" y="0"/>
                </a:moveTo>
                <a:lnTo>
                  <a:pt x="0" y="83820"/>
                </a:lnTo>
                <a:lnTo>
                  <a:pt x="72389" y="39370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706109" y="2895600"/>
            <a:ext cx="923290" cy="284480"/>
          </a:xfrm>
          <a:custGeom>
            <a:avLst/>
            <a:gdLst/>
            <a:ahLst/>
            <a:cxnLst/>
            <a:rect l="l" t="t" r="r" b="b"/>
            <a:pathLst>
              <a:path w="923290" h="284480">
                <a:moveTo>
                  <a:pt x="923289" y="0"/>
                </a:moveTo>
                <a:lnTo>
                  <a:pt x="0" y="28447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38800" y="3141979"/>
            <a:ext cx="83820" cy="72390"/>
          </a:xfrm>
          <a:custGeom>
            <a:avLst/>
            <a:gdLst/>
            <a:ahLst/>
            <a:cxnLst/>
            <a:rect l="l" t="t" r="r" b="b"/>
            <a:pathLst>
              <a:path w="83820" h="72389">
                <a:moveTo>
                  <a:pt x="60960" y="0"/>
                </a:moveTo>
                <a:lnTo>
                  <a:pt x="0" y="58420"/>
                </a:lnTo>
                <a:lnTo>
                  <a:pt x="83820" y="72390"/>
                </a:lnTo>
                <a:lnTo>
                  <a:pt x="609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71820" y="3718559"/>
            <a:ext cx="805180" cy="1463040"/>
          </a:xfrm>
          <a:custGeom>
            <a:avLst/>
            <a:gdLst/>
            <a:ahLst/>
            <a:cxnLst/>
            <a:rect l="l" t="t" r="r" b="b"/>
            <a:pathLst>
              <a:path w="805179" h="1463039">
                <a:moveTo>
                  <a:pt x="805179" y="1463039"/>
                </a:moveTo>
                <a:lnTo>
                  <a:pt x="0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638800" y="3657600"/>
            <a:ext cx="68580" cy="83820"/>
          </a:xfrm>
          <a:custGeom>
            <a:avLst/>
            <a:gdLst/>
            <a:ahLst/>
            <a:cxnLst/>
            <a:rect l="l" t="t" r="r" b="b"/>
            <a:pathLst>
              <a:path w="68579" h="83820">
                <a:moveTo>
                  <a:pt x="0" y="0"/>
                </a:moveTo>
                <a:lnTo>
                  <a:pt x="2539" y="83819"/>
                </a:lnTo>
                <a:lnTo>
                  <a:pt x="68579" y="4698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3412490" y="448309"/>
            <a:ext cx="203835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77520" marR="5080" indent="-464820">
              <a:lnSpc>
                <a:spcPct val="100000"/>
              </a:lnSpc>
              <a:spcBef>
                <a:spcPts val="100"/>
              </a:spcBef>
            </a:pPr>
            <a:r>
              <a:rPr dirty="0" sz="2400" spc="-140">
                <a:solidFill>
                  <a:srgbClr val="000000"/>
                </a:solidFill>
                <a:latin typeface="Arial Black"/>
                <a:cs typeface="Arial Black"/>
              </a:rPr>
              <a:t>D</a:t>
            </a:r>
            <a:r>
              <a:rPr dirty="0" sz="2400" spc="-260">
                <a:solidFill>
                  <a:srgbClr val="000000"/>
                </a:solidFill>
                <a:latin typeface="Arial Black"/>
                <a:cs typeface="Arial Black"/>
              </a:rPr>
              <a:t>I</a:t>
            </a:r>
            <a:r>
              <a:rPr dirty="0" sz="2400" spc="-225">
                <a:solidFill>
                  <a:srgbClr val="000000"/>
                </a:solidFill>
                <a:latin typeface="Arial Black"/>
                <a:cs typeface="Arial Black"/>
              </a:rPr>
              <a:t>ME</a:t>
            </a:r>
            <a:r>
              <a:rPr dirty="0" sz="2400" spc="-240">
                <a:solidFill>
                  <a:srgbClr val="000000"/>
                </a:solidFill>
                <a:latin typeface="Arial Black"/>
                <a:cs typeface="Arial Black"/>
              </a:rPr>
              <a:t>N</a:t>
            </a:r>
            <a:r>
              <a:rPr dirty="0" sz="2400" spc="-130">
                <a:solidFill>
                  <a:srgbClr val="000000"/>
                </a:solidFill>
                <a:latin typeface="Arial Black"/>
                <a:cs typeface="Arial Black"/>
              </a:rPr>
              <a:t>S</a:t>
            </a:r>
            <a:r>
              <a:rPr dirty="0" sz="2400" spc="-145">
                <a:solidFill>
                  <a:srgbClr val="000000"/>
                </a:solidFill>
                <a:latin typeface="Arial Black"/>
                <a:cs typeface="Arial Black"/>
              </a:rPr>
              <a:t>O</a:t>
            </a:r>
            <a:r>
              <a:rPr dirty="0" sz="2400" spc="-275">
                <a:solidFill>
                  <a:srgbClr val="000000"/>
                </a:solidFill>
                <a:latin typeface="Arial Black"/>
                <a:cs typeface="Arial Black"/>
              </a:rPr>
              <a:t>N</a:t>
            </a:r>
            <a:r>
              <a:rPr dirty="0" sz="2400" spc="-285">
                <a:solidFill>
                  <a:srgbClr val="000000"/>
                </a:solidFill>
                <a:latin typeface="Arial Black"/>
                <a:cs typeface="Arial Black"/>
              </a:rPr>
              <a:t>A</a:t>
            </a:r>
            <a:r>
              <a:rPr dirty="0" sz="2400" spc="-180">
                <a:solidFill>
                  <a:srgbClr val="000000"/>
                </a:solidFill>
                <a:latin typeface="Arial Black"/>
                <a:cs typeface="Arial Black"/>
              </a:rPr>
              <a:t>L  </a:t>
            </a:r>
            <a:r>
              <a:rPr dirty="0" sz="2400" spc="-190">
                <a:solidFill>
                  <a:srgbClr val="000000"/>
                </a:solidFill>
                <a:latin typeface="Arial Black"/>
                <a:cs typeface="Arial Black"/>
              </a:rPr>
              <a:t>MODEL</a:t>
            </a:r>
            <a:endParaRPr sz="2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564261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Snowflaking </a:t>
            </a:r>
            <a:r>
              <a:rPr dirty="0" sz="4000">
                <a:solidFill>
                  <a:srgbClr val="686363"/>
                </a:solidFill>
              </a:rPr>
              <a:t>&amp;</a:t>
            </a:r>
            <a:r>
              <a:rPr dirty="0" sz="4000" spc="-45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Hierarchies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09700"/>
            <a:ext cx="2559050" cy="143129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670"/>
              </a:spcBef>
            </a:pPr>
            <a:r>
              <a:rPr dirty="0" baseline="10101" sz="3300" spc="195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30">
                <a:latin typeface="Perpetua"/>
                <a:cs typeface="Perpetua"/>
              </a:rPr>
              <a:t>Efficiency </a:t>
            </a:r>
            <a:r>
              <a:rPr dirty="0" sz="2600" spc="-5">
                <a:latin typeface="Perpetua"/>
                <a:cs typeface="Perpetua"/>
              </a:rPr>
              <a:t>vs</a:t>
            </a:r>
            <a:r>
              <a:rPr dirty="0" sz="2600" spc="-175">
                <a:latin typeface="Perpetua"/>
                <a:cs typeface="Perpetua"/>
              </a:rPr>
              <a:t> </a:t>
            </a:r>
            <a:r>
              <a:rPr dirty="0" sz="2600" spc="-265">
                <a:latin typeface="Perpetua"/>
                <a:cs typeface="Perpetua"/>
              </a:rPr>
              <a:t>Space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204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>
                <a:latin typeface="Perpetua"/>
                <a:cs typeface="Perpetua"/>
              </a:rPr>
              <a:t>Und</a:t>
            </a:r>
            <a:r>
              <a:rPr dirty="0" sz="2600" spc="5">
                <a:latin typeface="Perpetua"/>
                <a:cs typeface="Perpetua"/>
              </a:rPr>
              <a:t>e</a:t>
            </a:r>
            <a:r>
              <a:rPr dirty="0" sz="2600">
                <a:latin typeface="Perpetua"/>
                <a:cs typeface="Perpetua"/>
              </a:rPr>
              <a:t>r</a:t>
            </a:r>
            <a:r>
              <a:rPr dirty="0" sz="2600" spc="-5">
                <a:latin typeface="Perpetua"/>
                <a:cs typeface="Perpetua"/>
              </a:rPr>
              <a:t>sta</a:t>
            </a:r>
            <a:r>
              <a:rPr dirty="0" sz="2600" spc="-15">
                <a:latin typeface="Perpetua"/>
                <a:cs typeface="Perpetua"/>
              </a:rPr>
              <a:t>n</a:t>
            </a:r>
            <a:r>
              <a:rPr dirty="0" sz="2600">
                <a:latin typeface="Perpetua"/>
                <a:cs typeface="Perpetua"/>
              </a:rPr>
              <a:t>da</a:t>
            </a:r>
            <a:r>
              <a:rPr dirty="0" sz="2600" spc="-5">
                <a:latin typeface="Perpetua"/>
                <a:cs typeface="Perpetua"/>
              </a:rPr>
              <a:t>b</a:t>
            </a:r>
            <a:r>
              <a:rPr dirty="0" sz="2600">
                <a:latin typeface="Perpetua"/>
                <a:cs typeface="Perpetua"/>
              </a:rPr>
              <a:t>ili</a:t>
            </a:r>
            <a:r>
              <a:rPr dirty="0" sz="2600" spc="-5">
                <a:latin typeface="Perpetua"/>
                <a:cs typeface="Perpetua"/>
              </a:rPr>
              <a:t>ty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5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0">
                <a:latin typeface="Perpetua"/>
                <a:cs typeface="Perpetua"/>
              </a:rPr>
              <a:t>M:N</a:t>
            </a:r>
            <a:r>
              <a:rPr dirty="0" sz="2600" spc="-20">
                <a:latin typeface="Perpetua"/>
                <a:cs typeface="Perpetua"/>
              </a:rPr>
              <a:t> </a:t>
            </a:r>
            <a:r>
              <a:rPr dirty="0" sz="2600" spc="-55">
                <a:latin typeface="Perpetua"/>
                <a:cs typeface="Perpetua"/>
              </a:rPr>
              <a:t>relationships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627316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Simple </a:t>
            </a:r>
            <a:r>
              <a:rPr dirty="0" sz="4000" spc="-5">
                <a:solidFill>
                  <a:srgbClr val="686363"/>
                </a:solidFill>
              </a:rPr>
              <a:t>DW </a:t>
            </a:r>
            <a:r>
              <a:rPr dirty="0" sz="4000" spc="-10">
                <a:solidFill>
                  <a:srgbClr val="686363"/>
                </a:solidFill>
              </a:rPr>
              <a:t>hierarchy</a:t>
            </a:r>
            <a:r>
              <a:rPr dirty="0" sz="4000" spc="-30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pattern.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331470" y="2213610"/>
            <a:ext cx="8503920" cy="3554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33445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Good</a:t>
            </a:r>
            <a:r>
              <a:rPr dirty="0" sz="4000" spc="-85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Attributes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09700"/>
            <a:ext cx="3515995" cy="330581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670"/>
              </a:spcBef>
            </a:pPr>
            <a:r>
              <a:rPr dirty="0" baseline="10101" sz="3300" spc="27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80">
                <a:latin typeface="Perpetua"/>
                <a:cs typeface="Perpetua"/>
              </a:rPr>
              <a:t>Verbose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179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20">
                <a:latin typeface="Perpetua"/>
                <a:cs typeface="Perpetua"/>
              </a:rPr>
              <a:t>Descriptive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60">
                <a:latin typeface="Perpetua"/>
                <a:cs typeface="Perpetua"/>
              </a:rPr>
              <a:t>Complete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7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80">
                <a:latin typeface="Perpetua"/>
                <a:cs typeface="Perpetua"/>
              </a:rPr>
              <a:t>Quality</a:t>
            </a:r>
            <a:r>
              <a:rPr dirty="0" sz="2600" spc="-1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assured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7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80">
                <a:latin typeface="Perpetua"/>
                <a:cs typeface="Perpetua"/>
              </a:rPr>
              <a:t>Indexed </a:t>
            </a:r>
            <a:r>
              <a:rPr dirty="0" sz="2600" spc="-5">
                <a:latin typeface="Perpetua"/>
                <a:cs typeface="Perpetua"/>
              </a:rPr>
              <a:t>(b-tree vs</a:t>
            </a:r>
            <a:r>
              <a:rPr dirty="0" sz="2600" spc="-210">
                <a:latin typeface="Perpetua"/>
                <a:cs typeface="Perpetua"/>
              </a:rPr>
              <a:t> </a:t>
            </a:r>
            <a:r>
              <a:rPr dirty="0" sz="2600" spc="-190">
                <a:latin typeface="Perpetua"/>
                <a:cs typeface="Perpetua"/>
              </a:rPr>
              <a:t>bitmap)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7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80">
                <a:latin typeface="Perpetua"/>
                <a:cs typeface="Perpetua"/>
              </a:rPr>
              <a:t>Equally</a:t>
            </a:r>
            <a:r>
              <a:rPr dirty="0" sz="2600" spc="-10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available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195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30">
                <a:latin typeface="Perpetua"/>
                <a:cs typeface="Perpetua"/>
              </a:rPr>
              <a:t>Documented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246379"/>
            <a:ext cx="229616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686363"/>
                </a:solidFill>
              </a:rPr>
              <a:t>Date  D</a:t>
            </a:r>
            <a:r>
              <a:rPr dirty="0" sz="3600">
                <a:solidFill>
                  <a:srgbClr val="686363"/>
                </a:solidFill>
              </a:rPr>
              <a:t>i</a:t>
            </a:r>
            <a:r>
              <a:rPr dirty="0" sz="3600" spc="-5">
                <a:solidFill>
                  <a:srgbClr val="686363"/>
                </a:solidFill>
              </a:rPr>
              <a:t>m</a:t>
            </a:r>
            <a:r>
              <a:rPr dirty="0" sz="3600" spc="-10">
                <a:solidFill>
                  <a:srgbClr val="686363"/>
                </a:solidFill>
              </a:rPr>
              <a:t>e</a:t>
            </a:r>
            <a:r>
              <a:rPr dirty="0" sz="3600">
                <a:solidFill>
                  <a:srgbClr val="686363"/>
                </a:solidFill>
              </a:rPr>
              <a:t>n</a:t>
            </a:r>
            <a:r>
              <a:rPr dirty="0" sz="3600" spc="-15">
                <a:solidFill>
                  <a:srgbClr val="686363"/>
                </a:solidFill>
              </a:rPr>
              <a:t>s</a:t>
            </a:r>
            <a:r>
              <a:rPr dirty="0" sz="3600">
                <a:solidFill>
                  <a:srgbClr val="686363"/>
                </a:solidFill>
              </a:rPr>
              <a:t>i</a:t>
            </a:r>
            <a:r>
              <a:rPr dirty="0" sz="3600" spc="5">
                <a:solidFill>
                  <a:srgbClr val="686363"/>
                </a:solidFill>
              </a:rPr>
              <a:t>o</a:t>
            </a:r>
            <a:r>
              <a:rPr dirty="0" sz="3600" spc="-5">
                <a:solidFill>
                  <a:srgbClr val="686363"/>
                </a:solidFill>
              </a:rPr>
              <a:t>ns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875279" y="5836920"/>
            <a:ext cx="1069340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20">
                <a:latin typeface="Arial"/>
                <a:cs typeface="Arial"/>
              </a:rPr>
              <a:t>Day </a:t>
            </a:r>
            <a:r>
              <a:rPr dirty="0" sz="1400" spc="15">
                <a:latin typeface="Arial"/>
                <a:cs typeface="Arial"/>
              </a:rPr>
              <a:t>of</a:t>
            </a:r>
            <a:r>
              <a:rPr dirty="0" sz="1400" spc="-100">
                <a:latin typeface="Arial"/>
                <a:cs typeface="Arial"/>
              </a:rPr>
              <a:t> </a:t>
            </a:r>
            <a:r>
              <a:rPr dirty="0" sz="1400" spc="20">
                <a:latin typeface="Arial"/>
                <a:cs typeface="Arial"/>
              </a:rPr>
              <a:t>Week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265" y="66615"/>
            <a:ext cx="9019659" cy="66993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908300" y="4832350"/>
            <a:ext cx="1007110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10">
                <a:latin typeface="Arial"/>
                <a:cs typeface="Arial"/>
              </a:rPr>
              <a:t>Type </a:t>
            </a:r>
            <a:r>
              <a:rPr dirty="0" sz="1400" spc="15">
                <a:latin typeface="Arial"/>
                <a:cs typeface="Arial"/>
              </a:rPr>
              <a:t>of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 spc="20">
                <a:latin typeface="Arial"/>
                <a:cs typeface="Arial"/>
              </a:rPr>
              <a:t>Day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49700" y="3827779"/>
            <a:ext cx="1019175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10">
                <a:latin typeface="Arial"/>
                <a:cs typeface="Arial"/>
              </a:rPr>
              <a:t>Fiscal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20">
                <a:latin typeface="Arial"/>
                <a:cs typeface="Arial"/>
              </a:rPr>
              <a:t>Week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29379" y="2823210"/>
            <a:ext cx="1059180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10">
                <a:latin typeface="Arial"/>
                <a:cs typeface="Arial"/>
              </a:rPr>
              <a:t>Fiscal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Month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70959" y="1818639"/>
            <a:ext cx="1176020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10">
                <a:latin typeface="Arial"/>
                <a:cs typeface="Arial"/>
              </a:rPr>
              <a:t>Fiscal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20">
                <a:latin typeface="Arial"/>
                <a:cs typeface="Arial"/>
              </a:rPr>
              <a:t>Quarter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90340" y="814069"/>
            <a:ext cx="938530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10">
                <a:latin typeface="Arial"/>
                <a:cs typeface="Arial"/>
              </a:rPr>
              <a:t>Fiscal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Year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37809" y="5836920"/>
            <a:ext cx="351790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20">
                <a:latin typeface="Arial"/>
                <a:cs typeface="Arial"/>
              </a:rPr>
              <a:t>D</a:t>
            </a:r>
            <a:r>
              <a:rPr dirty="0" sz="1400" spc="30">
                <a:latin typeface="Arial"/>
                <a:cs typeface="Arial"/>
              </a:rPr>
              <a:t>a</a:t>
            </a:r>
            <a:r>
              <a:rPr dirty="0" sz="1400" spc="10"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49340" y="2694431"/>
            <a:ext cx="770890" cy="487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6210" marR="5080" indent="-143510">
              <a:lnSpc>
                <a:spcPct val="108300"/>
              </a:lnSpc>
              <a:spcBef>
                <a:spcPts val="95"/>
              </a:spcBef>
            </a:pPr>
            <a:r>
              <a:rPr dirty="0" sz="1400" spc="20">
                <a:latin typeface="Arial"/>
                <a:cs typeface="Arial"/>
              </a:rPr>
              <a:t>C</a:t>
            </a:r>
            <a:r>
              <a:rPr dirty="0" sz="1400" spc="20">
                <a:latin typeface="Arial"/>
                <a:cs typeface="Arial"/>
              </a:rPr>
              <a:t>a</a:t>
            </a:r>
            <a:r>
              <a:rPr dirty="0" sz="1400" spc="5">
                <a:latin typeface="Arial"/>
                <a:cs typeface="Arial"/>
              </a:rPr>
              <a:t>l</a:t>
            </a:r>
            <a:r>
              <a:rPr dirty="0" sz="1400" spc="30">
                <a:latin typeface="Arial"/>
                <a:cs typeface="Arial"/>
              </a:rPr>
              <a:t>e</a:t>
            </a:r>
            <a:r>
              <a:rPr dirty="0" sz="1400" spc="20">
                <a:latin typeface="Arial"/>
                <a:cs typeface="Arial"/>
              </a:rPr>
              <a:t>nda</a:t>
            </a:r>
            <a:r>
              <a:rPr dirty="0" sz="1400" spc="5">
                <a:latin typeface="Arial"/>
                <a:cs typeface="Arial"/>
              </a:rPr>
              <a:t>r  </a:t>
            </a:r>
            <a:r>
              <a:rPr dirty="0" sz="1400" spc="15">
                <a:latin typeface="Arial"/>
                <a:cs typeface="Arial"/>
              </a:rPr>
              <a:t>Month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49340" y="1689861"/>
            <a:ext cx="770890" cy="487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9060" marR="5080" indent="-86360">
              <a:lnSpc>
                <a:spcPct val="108300"/>
              </a:lnSpc>
              <a:spcBef>
                <a:spcPts val="95"/>
              </a:spcBef>
            </a:pPr>
            <a:r>
              <a:rPr dirty="0" sz="1400" spc="20">
                <a:latin typeface="Arial"/>
                <a:cs typeface="Arial"/>
              </a:rPr>
              <a:t>C</a:t>
            </a:r>
            <a:r>
              <a:rPr dirty="0" sz="1400" spc="20">
                <a:latin typeface="Arial"/>
                <a:cs typeface="Arial"/>
              </a:rPr>
              <a:t>a</a:t>
            </a:r>
            <a:r>
              <a:rPr dirty="0" sz="1400" spc="5">
                <a:latin typeface="Arial"/>
                <a:cs typeface="Arial"/>
              </a:rPr>
              <a:t>l</a:t>
            </a:r>
            <a:r>
              <a:rPr dirty="0" sz="1400" spc="30">
                <a:latin typeface="Arial"/>
                <a:cs typeface="Arial"/>
              </a:rPr>
              <a:t>e</a:t>
            </a:r>
            <a:r>
              <a:rPr dirty="0" sz="1400" spc="20">
                <a:latin typeface="Arial"/>
                <a:cs typeface="Arial"/>
              </a:rPr>
              <a:t>nda</a:t>
            </a:r>
            <a:r>
              <a:rPr dirty="0" sz="1400" spc="5">
                <a:latin typeface="Arial"/>
                <a:cs typeface="Arial"/>
              </a:rPr>
              <a:t>r  </a:t>
            </a:r>
            <a:r>
              <a:rPr dirty="0" sz="1400" spc="20">
                <a:latin typeface="Arial"/>
                <a:cs typeface="Arial"/>
              </a:rPr>
              <a:t>Quarter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56300" y="814069"/>
            <a:ext cx="1207770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20">
                <a:latin typeface="Arial"/>
                <a:cs typeface="Arial"/>
              </a:rPr>
              <a:t>Calendar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Year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94880" y="5836920"/>
            <a:ext cx="636905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15">
                <a:latin typeface="Arial"/>
                <a:cs typeface="Arial"/>
              </a:rPr>
              <a:t>Holiday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99630" y="4703571"/>
            <a:ext cx="770890" cy="487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77800" marR="5080" indent="-165100">
              <a:lnSpc>
                <a:spcPct val="108300"/>
              </a:lnSpc>
              <a:spcBef>
                <a:spcPts val="95"/>
              </a:spcBef>
            </a:pPr>
            <a:r>
              <a:rPr dirty="0" sz="1400" spc="20">
                <a:latin typeface="Arial"/>
                <a:cs typeface="Arial"/>
              </a:rPr>
              <a:t>C</a:t>
            </a:r>
            <a:r>
              <a:rPr dirty="0" sz="1400" spc="20">
                <a:latin typeface="Arial"/>
                <a:cs typeface="Arial"/>
              </a:rPr>
              <a:t>a</a:t>
            </a:r>
            <a:r>
              <a:rPr dirty="0" sz="1400" spc="5">
                <a:latin typeface="Arial"/>
                <a:cs typeface="Arial"/>
              </a:rPr>
              <a:t>l</a:t>
            </a:r>
            <a:r>
              <a:rPr dirty="0" sz="1400" spc="20">
                <a:latin typeface="Arial"/>
                <a:cs typeface="Arial"/>
              </a:rPr>
              <a:t>e</a:t>
            </a:r>
            <a:r>
              <a:rPr dirty="0" sz="1400" spc="30">
                <a:latin typeface="Arial"/>
                <a:cs typeface="Arial"/>
              </a:rPr>
              <a:t>n</a:t>
            </a:r>
            <a:r>
              <a:rPr dirty="0" sz="1400" spc="20">
                <a:latin typeface="Arial"/>
                <a:cs typeface="Arial"/>
              </a:rPr>
              <a:t>da</a:t>
            </a:r>
            <a:r>
              <a:rPr dirty="0" sz="1400" spc="5">
                <a:latin typeface="Arial"/>
                <a:cs typeface="Arial"/>
              </a:rPr>
              <a:t>r  </a:t>
            </a:r>
            <a:r>
              <a:rPr dirty="0" sz="1400" spc="20">
                <a:latin typeface="Arial"/>
                <a:cs typeface="Arial"/>
              </a:rPr>
              <a:t>Week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64200" y="3281679"/>
            <a:ext cx="786130" cy="2260600"/>
          </a:xfrm>
          <a:custGeom>
            <a:avLst/>
            <a:gdLst/>
            <a:ahLst/>
            <a:cxnLst/>
            <a:rect l="l" t="t" r="r" b="b"/>
            <a:pathLst>
              <a:path w="786129" h="2260600">
                <a:moveTo>
                  <a:pt x="0" y="2260600"/>
                </a:moveTo>
                <a:lnTo>
                  <a:pt x="78612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605145" y="5512434"/>
            <a:ext cx="124460" cy="146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394834" y="2277110"/>
            <a:ext cx="132079" cy="3676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394834" y="1272539"/>
            <a:ext cx="132079" cy="3676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495415" y="2277110"/>
            <a:ext cx="132079" cy="3676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495415" y="1272539"/>
            <a:ext cx="132079" cy="3676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460240" y="4286250"/>
            <a:ext cx="787400" cy="1264920"/>
          </a:xfrm>
          <a:custGeom>
            <a:avLst/>
            <a:gdLst/>
            <a:ahLst/>
            <a:cxnLst/>
            <a:rect l="l" t="t" r="r" b="b"/>
            <a:pathLst>
              <a:path w="787400" h="1264920">
                <a:moveTo>
                  <a:pt x="787400" y="126492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184775" y="5512434"/>
            <a:ext cx="129539" cy="1460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394834" y="3281679"/>
            <a:ext cx="132079" cy="3676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015740" y="5262879"/>
            <a:ext cx="774700" cy="369570"/>
          </a:xfrm>
          <a:custGeom>
            <a:avLst/>
            <a:gdLst/>
            <a:ahLst/>
            <a:cxnLst/>
            <a:rect l="l" t="t" r="r" b="b"/>
            <a:pathLst>
              <a:path w="774700" h="369570">
                <a:moveTo>
                  <a:pt x="774700" y="3695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52975" y="5570854"/>
            <a:ext cx="148589" cy="1168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6565" y="700405"/>
          <a:ext cx="8312150" cy="6067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160"/>
                <a:gridCol w="3676650"/>
                <a:gridCol w="2686685"/>
              </a:tblGrid>
              <a:tr h="287020">
                <a:tc>
                  <a:txBody>
                    <a:bodyPr/>
                    <a:lstStyle/>
                    <a:p>
                      <a:pPr marL="135255">
                        <a:lnSpc>
                          <a:spcPts val="1925"/>
                        </a:lnSpc>
                      </a:pPr>
                      <a:r>
                        <a:rPr dirty="0" sz="1750" spc="-25" b="1">
                          <a:latin typeface="Arial"/>
                          <a:cs typeface="Arial"/>
                        </a:rPr>
                        <a:t>Attribute</a:t>
                      </a:r>
                      <a:r>
                        <a:rPr dirty="0" sz="1750" spc="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10" b="1">
                          <a:latin typeface="Arial"/>
                          <a:cs typeface="Arial"/>
                        </a:rPr>
                        <a:t>Name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8345">
                        <a:lnSpc>
                          <a:spcPts val="1925"/>
                        </a:lnSpc>
                      </a:pPr>
                      <a:r>
                        <a:rPr dirty="0" sz="1750" spc="-25" b="1">
                          <a:latin typeface="Arial"/>
                          <a:cs typeface="Arial"/>
                        </a:rPr>
                        <a:t>Attribute</a:t>
                      </a:r>
                      <a:r>
                        <a:rPr dirty="0" sz="1750" spc="1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20" b="1">
                          <a:latin typeface="Arial"/>
                          <a:cs typeface="Arial"/>
                        </a:rPr>
                        <a:t>Description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6415">
                        <a:lnSpc>
                          <a:spcPts val="1925"/>
                        </a:lnSpc>
                      </a:pPr>
                      <a:r>
                        <a:rPr dirty="0" sz="1750" spc="30" b="1">
                          <a:latin typeface="Arial"/>
                          <a:cs typeface="Arial"/>
                        </a:rPr>
                        <a:t>Sample</a:t>
                      </a:r>
                      <a:r>
                        <a:rPr dirty="0" sz="1750" spc="1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40" b="1">
                          <a:latin typeface="Arial"/>
                          <a:cs typeface="Arial"/>
                        </a:rPr>
                        <a:t>Values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6579">
                <a:tc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40">
                          <a:latin typeface="Arial"/>
                          <a:cs typeface="Arial"/>
                        </a:rPr>
                        <a:t>Day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specific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day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an 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activity</a:t>
                      </a:r>
                      <a:r>
                        <a:rPr dirty="0" sz="175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took</a:t>
                      </a:r>
                      <a:endParaRPr sz="175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place.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25">
                          <a:latin typeface="Arial"/>
                          <a:cs typeface="Arial"/>
                        </a:rPr>
                        <a:t>06/04/1998;</a:t>
                      </a:r>
                      <a:r>
                        <a:rPr dirty="0" sz="175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06/05/1998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33655">
                        <a:lnSpc>
                          <a:spcPts val="1925"/>
                        </a:lnSpc>
                      </a:pPr>
                      <a:r>
                        <a:rPr dirty="0" sz="1750" spc="-40">
                          <a:latin typeface="Arial"/>
                          <a:cs typeface="Arial"/>
                        </a:rPr>
                        <a:t>Day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750" spc="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Week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25"/>
                        </a:lnSpc>
                      </a:pPr>
                      <a:r>
                        <a:rPr dirty="0" sz="175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specific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name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75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750" spc="1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day.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25"/>
                        </a:lnSpc>
                      </a:pPr>
                      <a:r>
                        <a:rPr dirty="0" sz="1750" spc="-15">
                          <a:latin typeface="Arial"/>
                          <a:cs typeface="Arial"/>
                        </a:rPr>
                        <a:t>Monday;</a:t>
                      </a:r>
                      <a:r>
                        <a:rPr dirty="0" sz="175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35">
                          <a:latin typeface="Arial"/>
                          <a:cs typeface="Arial"/>
                        </a:rPr>
                        <a:t>Tuesday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30">
                          <a:latin typeface="Arial"/>
                          <a:cs typeface="Arial"/>
                        </a:rPr>
                        <a:t>Holiday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30">
                          <a:latin typeface="Arial"/>
                          <a:cs typeface="Arial"/>
                        </a:rPr>
                        <a:t>Identifies 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1750">
                          <a:latin typeface="Arial"/>
                          <a:cs typeface="Arial"/>
                        </a:rPr>
                        <a:t>this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day </a:t>
                      </a:r>
                      <a:r>
                        <a:rPr dirty="0" sz="175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750" spc="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holiday.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5">
                          <a:latin typeface="Arial"/>
                          <a:cs typeface="Arial"/>
                        </a:rPr>
                        <a:t>Easter;</a:t>
                      </a:r>
                      <a:r>
                        <a:rPr dirty="0" sz="175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35">
                          <a:latin typeface="Arial"/>
                          <a:cs typeface="Arial"/>
                        </a:rPr>
                        <a:t>Thanksgiving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5309">
                <a:tc>
                  <a:txBody>
                    <a:bodyPr/>
                    <a:lstStyle/>
                    <a:p>
                      <a:pPr marL="33655">
                        <a:lnSpc>
                          <a:spcPts val="1930"/>
                        </a:lnSpc>
                      </a:pPr>
                      <a:r>
                        <a:rPr dirty="0" sz="1750" spc="-35">
                          <a:latin typeface="Arial"/>
                          <a:cs typeface="Arial"/>
                        </a:rPr>
                        <a:t>Type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40">
                          <a:latin typeface="Arial"/>
                          <a:cs typeface="Arial"/>
                        </a:rPr>
                        <a:t>Day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0"/>
                        </a:lnSpc>
                      </a:pPr>
                      <a:r>
                        <a:rPr dirty="0" sz="1750" spc="-20">
                          <a:latin typeface="Arial"/>
                          <a:cs typeface="Arial"/>
                        </a:rPr>
                        <a:t>Indicates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whether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not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this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175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>
                          <a:latin typeface="Arial"/>
                          <a:cs typeface="Arial"/>
                        </a:rPr>
                        <a:t>is</a:t>
                      </a:r>
                      <a:endParaRPr sz="175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weekday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weekend</a:t>
                      </a:r>
                      <a:r>
                        <a:rPr dirty="0" sz="1750" spc="-2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day.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0"/>
                        </a:lnSpc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Weekend;</a:t>
                      </a:r>
                      <a:r>
                        <a:rPr dirty="0" sz="175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Weekday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607">
                <a:tc rowSpan="2"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35">
                          <a:latin typeface="Arial"/>
                          <a:cs typeface="Arial"/>
                        </a:rPr>
                        <a:t>Calendar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Week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40">
                          <a:latin typeface="Arial"/>
                          <a:cs typeface="Arial"/>
                        </a:rPr>
                        <a:t>week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ending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date, 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always</a:t>
                      </a:r>
                      <a:r>
                        <a:rPr dirty="0" sz="175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a</a:t>
                      </a:r>
                      <a:endParaRPr sz="175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1116965" algn="l"/>
                        </a:tabLst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Saturday.	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Note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1750" spc="35"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1750" spc="1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denotes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30"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1750" spc="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06/06/1998;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8797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5"/>
                        </a:lnSpc>
                      </a:pPr>
                      <a:r>
                        <a:rPr dirty="0" sz="1750" spc="30"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175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06/13/1998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BFBFB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6579">
                <a:tc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35">
                          <a:latin typeface="Arial"/>
                          <a:cs typeface="Arial"/>
                        </a:rPr>
                        <a:t>Calendar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Month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calendar</a:t>
                      </a:r>
                      <a:r>
                        <a:rPr dirty="0" sz="175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month.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9"/>
                        </a:lnSpc>
                      </a:pPr>
                      <a:r>
                        <a:rPr dirty="0" sz="1750" spc="-30">
                          <a:latin typeface="Arial"/>
                          <a:cs typeface="Arial"/>
                        </a:rPr>
                        <a:t>January,1998;</a:t>
                      </a:r>
                      <a:r>
                        <a:rPr dirty="0" sz="175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February,</a:t>
                      </a:r>
                      <a:endParaRPr sz="175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750" spc="-35">
                          <a:latin typeface="Arial"/>
                          <a:cs typeface="Arial"/>
                        </a:rPr>
                        <a:t>1998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7337">
                <a:tc>
                  <a:txBody>
                    <a:bodyPr/>
                    <a:lstStyle/>
                    <a:p>
                      <a:pPr marL="33655">
                        <a:lnSpc>
                          <a:spcPts val="1930"/>
                        </a:lnSpc>
                      </a:pPr>
                      <a:r>
                        <a:rPr dirty="0" sz="1750" spc="-35">
                          <a:latin typeface="Arial"/>
                          <a:cs typeface="Arial"/>
                        </a:rPr>
                        <a:t>Calendar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 Quarter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0"/>
                        </a:lnSpc>
                      </a:pPr>
                      <a:r>
                        <a:rPr dirty="0" sz="175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calendar</a:t>
                      </a:r>
                      <a:r>
                        <a:rPr dirty="0" sz="175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quarter.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0"/>
                        </a:lnSpc>
                      </a:pPr>
                      <a:r>
                        <a:rPr dirty="0" sz="1750" spc="-35">
                          <a:latin typeface="Arial"/>
                          <a:cs typeface="Arial"/>
                        </a:rPr>
                        <a:t>1998Q1;</a:t>
                      </a:r>
                      <a:r>
                        <a:rPr dirty="0" sz="1750" spc="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35">
                          <a:latin typeface="Arial"/>
                          <a:cs typeface="Arial"/>
                        </a:rPr>
                        <a:t>1998Q4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9242">
                <a:tc>
                  <a:txBody>
                    <a:bodyPr/>
                    <a:lstStyle/>
                    <a:p>
                      <a:pPr marL="33655">
                        <a:lnSpc>
                          <a:spcPts val="1935"/>
                        </a:lnSpc>
                      </a:pPr>
                      <a:r>
                        <a:rPr dirty="0" sz="1750" spc="-35">
                          <a:latin typeface="Arial"/>
                          <a:cs typeface="Arial"/>
                        </a:rPr>
                        <a:t>Calendar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Year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5"/>
                        </a:lnSpc>
                      </a:pPr>
                      <a:r>
                        <a:rPr dirty="0" sz="175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calendar</a:t>
                      </a:r>
                      <a:r>
                        <a:rPr dirty="0" sz="175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year.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9209">
                        <a:lnSpc>
                          <a:spcPts val="1935"/>
                        </a:lnSpc>
                      </a:pPr>
                      <a:r>
                        <a:rPr dirty="0" sz="1750" spc="-30"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1750" spc="-4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750">
                          <a:latin typeface="Arial"/>
                          <a:cs typeface="Arial"/>
                        </a:rPr>
                        <a:t>8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7019">
                <a:tc rowSpan="2">
                  <a:txBody>
                    <a:bodyPr/>
                    <a:lstStyle/>
                    <a:p>
                      <a:pPr marL="33655">
                        <a:lnSpc>
                          <a:spcPts val="1925"/>
                        </a:lnSpc>
                      </a:pPr>
                      <a:r>
                        <a:rPr dirty="0" sz="1750" spc="10">
                          <a:latin typeface="Arial"/>
                          <a:cs typeface="Arial"/>
                        </a:rPr>
                        <a:t>Fiscal</a:t>
                      </a:r>
                      <a:r>
                        <a:rPr dirty="0" sz="175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Week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3655">
                        <a:lnSpc>
                          <a:spcPts val="1925"/>
                        </a:lnSpc>
                      </a:pPr>
                      <a:r>
                        <a:rPr dirty="0" sz="175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40">
                          <a:latin typeface="Arial"/>
                          <a:cs typeface="Arial"/>
                        </a:rPr>
                        <a:t>week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represents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>
                          <a:latin typeface="Arial"/>
                          <a:cs typeface="Arial"/>
                        </a:rPr>
                        <a:t>the</a:t>
                      </a:r>
                      <a:endParaRPr sz="175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750" spc="-20">
                          <a:latin typeface="Arial"/>
                          <a:cs typeface="Arial"/>
                        </a:rPr>
                        <a:t>corporate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calendar.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Note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175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750" spc="2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F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25"/>
                        </a:lnSpc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F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Week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750" spc="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35">
                          <a:latin typeface="Arial"/>
                          <a:cs typeface="Arial"/>
                        </a:rPr>
                        <a:t>1998;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882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5"/>
                        </a:lnSpc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F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Week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46</a:t>
                      </a:r>
                      <a:r>
                        <a:rPr dirty="0" sz="1750" spc="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35">
                          <a:latin typeface="Arial"/>
                          <a:cs typeface="Arial"/>
                        </a:rPr>
                        <a:t>1998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BFBFB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289">
                <a:tc rowSpan="2">
                  <a:txBody>
                    <a:bodyPr/>
                    <a:lstStyle/>
                    <a:p>
                      <a:pPr marL="33655">
                        <a:lnSpc>
                          <a:spcPts val="1935"/>
                        </a:lnSpc>
                      </a:pPr>
                      <a:r>
                        <a:rPr dirty="0" sz="1750" spc="10">
                          <a:latin typeface="Arial"/>
                          <a:cs typeface="Arial"/>
                        </a:rPr>
                        <a:t>Fiscal</a:t>
                      </a:r>
                      <a:r>
                        <a:rPr dirty="0" sz="175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Month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3655">
                        <a:lnSpc>
                          <a:spcPts val="1935"/>
                        </a:lnSpc>
                      </a:pPr>
                      <a:r>
                        <a:rPr dirty="0" sz="175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fiscal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period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comprised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4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750" spc="1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5</a:t>
                      </a:r>
                      <a:endParaRPr sz="175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weeks.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Note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175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F </a:t>
                      </a:r>
                      <a:r>
                        <a:rPr dirty="0" sz="1750">
                          <a:latin typeface="Arial"/>
                          <a:cs typeface="Arial"/>
                        </a:rPr>
                        <a:t>in the</a:t>
                      </a:r>
                      <a:r>
                        <a:rPr dirty="0" sz="1750" spc="25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data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5"/>
                        </a:lnSpc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F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January,</a:t>
                      </a:r>
                      <a:r>
                        <a:rPr dirty="0" sz="1750" spc="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1998;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882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25"/>
                        </a:lnSpc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F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February,</a:t>
                      </a:r>
                      <a:r>
                        <a:rPr dirty="0" sz="1750" spc="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1998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BFBFB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7337">
                <a:tc>
                  <a:txBody>
                    <a:bodyPr/>
                    <a:lstStyle/>
                    <a:p>
                      <a:pPr marL="33655">
                        <a:lnSpc>
                          <a:spcPts val="1930"/>
                        </a:lnSpc>
                      </a:pPr>
                      <a:r>
                        <a:rPr dirty="0" sz="1750" spc="10">
                          <a:latin typeface="Arial"/>
                          <a:cs typeface="Arial"/>
                        </a:rPr>
                        <a:t>Fiscal</a:t>
                      </a:r>
                      <a:r>
                        <a:rPr dirty="0" sz="175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Quarter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0"/>
                        </a:lnSpc>
                      </a:pPr>
                      <a:r>
                        <a:rPr dirty="0" sz="175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35">
                          <a:latin typeface="Arial"/>
                          <a:cs typeface="Arial"/>
                        </a:rPr>
                        <a:t>grouping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3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fiscal</a:t>
                      </a:r>
                      <a:r>
                        <a:rPr dirty="0" sz="1750" spc="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months.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0"/>
                        </a:lnSpc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F </a:t>
                      </a:r>
                      <a:r>
                        <a:rPr dirty="0" sz="1750" spc="-35">
                          <a:latin typeface="Arial"/>
                          <a:cs typeface="Arial"/>
                        </a:rPr>
                        <a:t>1998Q1;</a:t>
                      </a:r>
                      <a:r>
                        <a:rPr dirty="0" sz="1750" spc="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F1998Q2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6297">
                <a:tc>
                  <a:txBody>
                    <a:bodyPr/>
                    <a:lstStyle/>
                    <a:p>
                      <a:pPr marL="33655">
                        <a:lnSpc>
                          <a:spcPts val="1935"/>
                        </a:lnSpc>
                      </a:pPr>
                      <a:r>
                        <a:rPr dirty="0" sz="1750" spc="10">
                          <a:latin typeface="Arial"/>
                          <a:cs typeface="Arial"/>
                        </a:rPr>
                        <a:t>Fiscal</a:t>
                      </a:r>
                      <a:r>
                        <a:rPr dirty="0" sz="175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Year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5"/>
                        </a:lnSpc>
                      </a:pPr>
                      <a:r>
                        <a:rPr dirty="0" sz="175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750" spc="-35">
                          <a:latin typeface="Arial"/>
                          <a:cs typeface="Arial"/>
                        </a:rPr>
                        <a:t>grouping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52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fiscal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weeks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750" spc="3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25">
                          <a:latin typeface="Arial"/>
                          <a:cs typeface="Arial"/>
                        </a:rPr>
                        <a:t>12</a:t>
                      </a:r>
                      <a:endParaRPr sz="1750">
                        <a:latin typeface="Arial"/>
                        <a:cs typeface="Arial"/>
                      </a:endParaRPr>
                    </a:p>
                    <a:p>
                      <a:pPr marL="33655" marR="550545">
                        <a:lnSpc>
                          <a:spcPct val="108100"/>
                        </a:lnSpc>
                      </a:pPr>
                      <a:r>
                        <a:rPr dirty="0" sz="1750" spc="-5">
                          <a:latin typeface="Arial"/>
                          <a:cs typeface="Arial"/>
                        </a:rPr>
                        <a:t>fiscal </a:t>
                      </a:r>
                      <a:r>
                        <a:rPr dirty="0" sz="1750" spc="-15">
                          <a:latin typeface="Arial"/>
                          <a:cs typeface="Arial"/>
                        </a:rPr>
                        <a:t>months that </a:t>
                      </a:r>
                      <a:r>
                        <a:rPr dirty="0" sz="1750" spc="-5">
                          <a:latin typeface="Arial"/>
                          <a:cs typeface="Arial"/>
                        </a:rPr>
                        <a:t>comprise the 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financial</a:t>
                      </a:r>
                      <a:r>
                        <a:rPr dirty="0" sz="1750" spc="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20">
                          <a:latin typeface="Arial"/>
                          <a:cs typeface="Arial"/>
                        </a:rPr>
                        <a:t>year.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935"/>
                        </a:lnSpc>
                      </a:pPr>
                      <a:r>
                        <a:rPr dirty="0" sz="1750" spc="-10">
                          <a:latin typeface="Arial"/>
                          <a:cs typeface="Arial"/>
                        </a:rPr>
                        <a:t>F </a:t>
                      </a:r>
                      <a:r>
                        <a:rPr dirty="0" sz="1750" spc="-35">
                          <a:latin typeface="Arial"/>
                          <a:cs typeface="Arial"/>
                        </a:rPr>
                        <a:t>1998; </a:t>
                      </a:r>
                      <a:r>
                        <a:rPr dirty="0" sz="1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750" spc="20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750" spc="-30">
                          <a:latin typeface="Arial"/>
                          <a:cs typeface="Arial"/>
                        </a:rPr>
                        <a:t>1999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612775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Slowly Changing</a:t>
            </a:r>
            <a:r>
              <a:rPr dirty="0" sz="4000" spc="-35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Dimensions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409700"/>
            <a:ext cx="7350759" cy="269240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298450">
              <a:lnSpc>
                <a:spcPct val="100000"/>
              </a:lnSpc>
              <a:spcBef>
                <a:spcPts val="670"/>
              </a:spcBef>
            </a:pPr>
            <a:r>
              <a:rPr dirty="0" sz="2600" spc="-5">
                <a:latin typeface="Perpetua"/>
                <a:cs typeface="Perpetua"/>
              </a:rPr>
              <a:t>(Addresses, Managers,</a:t>
            </a:r>
            <a:r>
              <a:rPr dirty="0" sz="2600" spc="-25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etc.)</a:t>
            </a:r>
            <a:endParaRPr sz="26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  <a:tabLst>
                <a:tab pos="1383030" algn="l"/>
              </a:tabLst>
            </a:pPr>
            <a:r>
              <a:rPr dirty="0" baseline="10101" sz="3300" spc="434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90">
                <a:latin typeface="Perpetua"/>
                <a:cs typeface="Perpetua"/>
              </a:rPr>
              <a:t>Type</a:t>
            </a:r>
            <a:r>
              <a:rPr dirty="0" sz="2600" spc="5">
                <a:latin typeface="Perpetua"/>
                <a:cs typeface="Perpetua"/>
              </a:rPr>
              <a:t> </a:t>
            </a:r>
            <a:r>
              <a:rPr dirty="0" sz="2600">
                <a:latin typeface="Perpetua"/>
                <a:cs typeface="Perpetua"/>
              </a:rPr>
              <a:t>1:	</a:t>
            </a:r>
            <a:r>
              <a:rPr dirty="0" sz="2600" spc="-5">
                <a:latin typeface="Perpetua"/>
                <a:cs typeface="Perpetua"/>
              </a:rPr>
              <a:t>Store only </a:t>
            </a:r>
            <a:r>
              <a:rPr dirty="0" sz="2600" spc="-10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current</a:t>
            </a:r>
            <a:r>
              <a:rPr dirty="0" sz="2600" spc="5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value</a:t>
            </a:r>
            <a:endParaRPr sz="2600">
              <a:latin typeface="Perpetua"/>
              <a:cs typeface="Perpetua"/>
            </a:endParaRPr>
          </a:p>
          <a:p>
            <a:pPr marL="298450" marR="17780" indent="-273050">
              <a:lnSpc>
                <a:spcPct val="100000"/>
              </a:lnSpc>
              <a:spcBef>
                <a:spcPts val="570"/>
              </a:spcBef>
              <a:tabLst>
                <a:tab pos="1383030" algn="l"/>
              </a:tabLst>
            </a:pPr>
            <a:r>
              <a:rPr dirty="0" baseline="10101" sz="3300" spc="434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90">
                <a:latin typeface="Perpetua"/>
                <a:cs typeface="Perpetua"/>
              </a:rPr>
              <a:t>Type</a:t>
            </a:r>
            <a:r>
              <a:rPr dirty="0" sz="2600" spc="5">
                <a:latin typeface="Perpetua"/>
                <a:cs typeface="Perpetua"/>
              </a:rPr>
              <a:t> </a:t>
            </a:r>
            <a:r>
              <a:rPr dirty="0" sz="2600">
                <a:latin typeface="Perpetua"/>
                <a:cs typeface="Perpetua"/>
              </a:rPr>
              <a:t>2:	</a:t>
            </a:r>
            <a:r>
              <a:rPr dirty="0" sz="2600" spc="-5">
                <a:latin typeface="Perpetua"/>
                <a:cs typeface="Perpetua"/>
              </a:rPr>
              <a:t>Create </a:t>
            </a:r>
            <a:r>
              <a:rPr dirty="0" sz="2600">
                <a:latin typeface="Perpetua"/>
                <a:cs typeface="Perpetua"/>
              </a:rPr>
              <a:t>a </a:t>
            </a:r>
            <a:r>
              <a:rPr dirty="0" sz="2600" spc="-5">
                <a:latin typeface="Perpetua"/>
                <a:cs typeface="Perpetua"/>
              </a:rPr>
              <a:t>dimension record for each value (with </a:t>
            </a:r>
            <a:r>
              <a:rPr dirty="0" sz="2600">
                <a:latin typeface="Perpetua"/>
                <a:cs typeface="Perpetua"/>
              </a:rPr>
              <a:t>or  </a:t>
            </a:r>
            <a:r>
              <a:rPr dirty="0" sz="2600" spc="-5">
                <a:latin typeface="Perpetua"/>
                <a:cs typeface="Perpetua"/>
              </a:rPr>
              <a:t>without </a:t>
            </a:r>
            <a:r>
              <a:rPr dirty="0" sz="2600">
                <a:latin typeface="Perpetua"/>
                <a:cs typeface="Perpetua"/>
              </a:rPr>
              <a:t>date</a:t>
            </a:r>
            <a:r>
              <a:rPr dirty="0" sz="2600" spc="-15">
                <a:latin typeface="Perpetua"/>
                <a:cs typeface="Perpetua"/>
              </a:rPr>
              <a:t> </a:t>
            </a:r>
            <a:r>
              <a:rPr dirty="0" sz="2600" spc="-10">
                <a:latin typeface="Perpetua"/>
                <a:cs typeface="Perpetua"/>
              </a:rPr>
              <a:t>stamps)</a:t>
            </a:r>
            <a:endParaRPr sz="2600">
              <a:latin typeface="Perpetua"/>
              <a:cs typeface="Perpetua"/>
            </a:endParaRPr>
          </a:p>
          <a:p>
            <a:pPr marL="298450" marR="360045" indent="-273050">
              <a:lnSpc>
                <a:spcPct val="100000"/>
              </a:lnSpc>
              <a:spcBef>
                <a:spcPts val="570"/>
              </a:spcBef>
              <a:tabLst>
                <a:tab pos="1383030" algn="l"/>
              </a:tabLst>
            </a:pPr>
            <a:r>
              <a:rPr dirty="0" baseline="10101" sz="3300" spc="434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290">
                <a:latin typeface="Perpetua"/>
                <a:cs typeface="Perpetua"/>
              </a:rPr>
              <a:t>Type</a:t>
            </a:r>
            <a:r>
              <a:rPr dirty="0" sz="2600" spc="5">
                <a:latin typeface="Perpetua"/>
                <a:cs typeface="Perpetua"/>
              </a:rPr>
              <a:t> </a:t>
            </a:r>
            <a:r>
              <a:rPr dirty="0" sz="2600">
                <a:latin typeface="Perpetua"/>
                <a:cs typeface="Perpetua"/>
              </a:rPr>
              <a:t>3:	</a:t>
            </a:r>
            <a:r>
              <a:rPr dirty="0" sz="2600" spc="-5">
                <a:latin typeface="Perpetua"/>
                <a:cs typeface="Perpetua"/>
              </a:rPr>
              <a:t>Create an attribute </a:t>
            </a:r>
            <a:r>
              <a:rPr dirty="0" sz="2600">
                <a:latin typeface="Perpetua"/>
                <a:cs typeface="Perpetua"/>
              </a:rPr>
              <a:t>in </a:t>
            </a:r>
            <a:r>
              <a:rPr dirty="0" sz="2600" spc="-5">
                <a:latin typeface="Perpetua"/>
                <a:cs typeface="Perpetua"/>
              </a:rPr>
              <a:t>the dimension </a:t>
            </a:r>
            <a:r>
              <a:rPr dirty="0" sz="2600">
                <a:latin typeface="Perpetua"/>
                <a:cs typeface="Perpetua"/>
              </a:rPr>
              <a:t>record </a:t>
            </a:r>
            <a:r>
              <a:rPr dirty="0" sz="2600" spc="-5">
                <a:latin typeface="Perpetua"/>
                <a:cs typeface="Perpetua"/>
              </a:rPr>
              <a:t>for  previous value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30270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>
                <a:solidFill>
                  <a:srgbClr val="686363"/>
                </a:solidFill>
              </a:rPr>
              <a:t>Many to</a:t>
            </a:r>
            <a:r>
              <a:rPr dirty="0" sz="4000" spc="-105">
                <a:solidFill>
                  <a:srgbClr val="686363"/>
                </a:solidFill>
              </a:rPr>
              <a:t> </a:t>
            </a:r>
            <a:r>
              <a:rPr dirty="0" sz="4000" spc="-10">
                <a:solidFill>
                  <a:srgbClr val="686363"/>
                </a:solidFill>
              </a:rPr>
              <a:t>many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90269" y="1828800"/>
            <a:ext cx="5440680" cy="720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2735"/>
              </a:lnSpc>
              <a:spcBef>
                <a:spcPts val="100"/>
              </a:spcBef>
            </a:pPr>
            <a:r>
              <a:rPr dirty="0" baseline="9485" sz="3075" spc="5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360">
                <a:latin typeface="Perpetua"/>
                <a:cs typeface="Perpetua"/>
              </a:rPr>
              <a:t>Use </a:t>
            </a:r>
            <a:r>
              <a:rPr dirty="0" sz="2400">
                <a:latin typeface="Perpetua"/>
                <a:cs typeface="Perpetua"/>
              </a:rPr>
              <a:t>a </a:t>
            </a:r>
            <a:r>
              <a:rPr dirty="0" sz="2400" spc="-5">
                <a:latin typeface="Perpetua"/>
                <a:cs typeface="Perpetua"/>
              </a:rPr>
              <a:t>Bridge</a:t>
            </a:r>
            <a:r>
              <a:rPr dirty="0" sz="2400" spc="-375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Table</a:t>
            </a:r>
            <a:endParaRPr sz="2400">
              <a:latin typeface="Perpetua"/>
              <a:cs typeface="Perpetua"/>
            </a:endParaRPr>
          </a:p>
          <a:p>
            <a:pPr marL="38100">
              <a:lnSpc>
                <a:spcPts val="2735"/>
              </a:lnSpc>
            </a:pPr>
            <a:r>
              <a:rPr dirty="0" baseline="9485" sz="3075" spc="5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360">
                <a:latin typeface="Perpetua"/>
                <a:cs typeface="Perpetua"/>
              </a:rPr>
              <a:t>Add </a:t>
            </a:r>
            <a:r>
              <a:rPr dirty="0" sz="2400">
                <a:latin typeface="Perpetua"/>
                <a:cs typeface="Perpetua"/>
              </a:rPr>
              <a:t>a </a:t>
            </a:r>
            <a:r>
              <a:rPr dirty="0" sz="2400" spc="-5">
                <a:latin typeface="Perpetua"/>
                <a:cs typeface="Perpetua"/>
              </a:rPr>
              <a:t>weighting factor to correct fact</a:t>
            </a:r>
            <a:r>
              <a:rPr dirty="0" sz="2400" spc="-315">
                <a:latin typeface="Perpetua"/>
                <a:cs typeface="Perpetua"/>
              </a:rPr>
              <a:t> </a:t>
            </a:r>
            <a:r>
              <a:rPr dirty="0" sz="2400" spc="-140">
                <a:latin typeface="Perpetua"/>
                <a:cs typeface="Perpetua"/>
              </a:rPr>
              <a:t>addition</a:t>
            </a:r>
            <a:endParaRPr sz="2400">
              <a:latin typeface="Perpetua"/>
              <a:cs typeface="Perpet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4000" y="3429000"/>
            <a:ext cx="2590800" cy="45974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dirty="0" sz="2400" spc="-305">
                <a:latin typeface="Arial Black"/>
                <a:cs typeface="Arial Black"/>
              </a:rPr>
              <a:t>Fact </a:t>
            </a:r>
            <a:r>
              <a:rPr dirty="0" sz="2400" spc="-325">
                <a:latin typeface="Arial Black"/>
                <a:cs typeface="Arial Black"/>
              </a:rPr>
              <a:t>(Acct</a:t>
            </a:r>
            <a:r>
              <a:rPr dirty="0" sz="2400" spc="-480">
                <a:latin typeface="Arial Black"/>
                <a:cs typeface="Arial Black"/>
              </a:rPr>
              <a:t> </a:t>
            </a:r>
            <a:r>
              <a:rPr dirty="0" sz="2400" spc="-240">
                <a:latin typeface="Arial Black"/>
                <a:cs typeface="Arial Black"/>
              </a:rPr>
              <a:t>Bal)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2000" y="4800600"/>
            <a:ext cx="3276600" cy="45974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dirty="0" sz="2400" spc="-275">
                <a:latin typeface="Arial Black"/>
                <a:cs typeface="Arial Black"/>
              </a:rPr>
              <a:t>Dimension</a:t>
            </a:r>
            <a:r>
              <a:rPr dirty="0" sz="2400" spc="-155">
                <a:latin typeface="Arial Black"/>
                <a:cs typeface="Arial Black"/>
              </a:rPr>
              <a:t> </a:t>
            </a:r>
            <a:r>
              <a:rPr dirty="0" sz="2400" spc="-260">
                <a:latin typeface="Arial Black"/>
                <a:cs typeface="Arial Black"/>
              </a:rPr>
              <a:t>(Customer)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81600" y="4572000"/>
            <a:ext cx="3048000" cy="155702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370"/>
              </a:spcBef>
            </a:pPr>
            <a:r>
              <a:rPr dirty="0" sz="2400" spc="-275">
                <a:latin typeface="Arial Black"/>
                <a:cs typeface="Arial Black"/>
              </a:rPr>
              <a:t>Bridge</a:t>
            </a:r>
            <a:endParaRPr sz="2400">
              <a:latin typeface="Arial Black"/>
              <a:cs typeface="Arial Black"/>
            </a:endParaRPr>
          </a:p>
          <a:p>
            <a:pPr marL="88900" marR="427990">
              <a:lnSpc>
                <a:spcPct val="100000"/>
              </a:lnSpc>
            </a:pPr>
            <a:r>
              <a:rPr dirty="0" sz="2400" spc="-300">
                <a:latin typeface="Arial Black"/>
                <a:cs typeface="Arial Black"/>
              </a:rPr>
              <a:t>acct-key </a:t>
            </a:r>
            <a:r>
              <a:rPr dirty="0" sz="2400" spc="-204">
                <a:latin typeface="Arial Black"/>
                <a:cs typeface="Arial Black"/>
              </a:rPr>
              <a:t>(PK)  </a:t>
            </a:r>
            <a:r>
              <a:rPr dirty="0" sz="2400" spc="-295">
                <a:latin typeface="Arial Black"/>
                <a:cs typeface="Arial Black"/>
              </a:rPr>
              <a:t>customer-key </a:t>
            </a:r>
            <a:r>
              <a:rPr dirty="0" sz="2400" spc="-204">
                <a:latin typeface="Arial Black"/>
                <a:cs typeface="Arial Black"/>
              </a:rPr>
              <a:t>(PK)  </a:t>
            </a:r>
            <a:r>
              <a:rPr dirty="0" sz="2400" spc="-300">
                <a:latin typeface="Arial Black"/>
                <a:cs typeface="Arial Black"/>
              </a:rPr>
              <a:t>weighting-factor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38600" y="5029200"/>
            <a:ext cx="1062990" cy="0"/>
          </a:xfrm>
          <a:custGeom>
            <a:avLst/>
            <a:gdLst/>
            <a:ahLst/>
            <a:cxnLst/>
            <a:rect l="l" t="t" r="r" b="b"/>
            <a:pathLst>
              <a:path w="1062989" h="0">
                <a:moveTo>
                  <a:pt x="0" y="0"/>
                </a:moveTo>
                <a:lnTo>
                  <a:pt x="1062989" y="0"/>
                </a:lnTo>
              </a:path>
            </a:pathLst>
          </a:custGeom>
          <a:ln w="279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96509" y="4987290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89" h="85089">
                <a:moveTo>
                  <a:pt x="0" y="0"/>
                </a:moveTo>
                <a:lnTo>
                  <a:pt x="0" y="85090"/>
                </a:lnTo>
                <a:lnTo>
                  <a:pt x="85089" y="419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29400" y="3966209"/>
            <a:ext cx="0" cy="525780"/>
          </a:xfrm>
          <a:custGeom>
            <a:avLst/>
            <a:gdLst/>
            <a:ahLst/>
            <a:cxnLst/>
            <a:rect l="l" t="t" r="r" b="b"/>
            <a:pathLst>
              <a:path w="0" h="525779">
                <a:moveTo>
                  <a:pt x="0" y="0"/>
                </a:moveTo>
                <a:lnTo>
                  <a:pt x="0" y="525779"/>
                </a:lnTo>
              </a:path>
            </a:pathLst>
          </a:custGeom>
          <a:ln w="279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587490" y="3886200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90" h="85089">
                <a:moveTo>
                  <a:pt x="41909" y="0"/>
                </a:moveTo>
                <a:lnTo>
                  <a:pt x="0" y="85089"/>
                </a:lnTo>
                <a:lnTo>
                  <a:pt x="85089" y="85089"/>
                </a:lnTo>
                <a:lnTo>
                  <a:pt x="419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587490" y="4486909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90" h="85089">
                <a:moveTo>
                  <a:pt x="85089" y="0"/>
                </a:moveTo>
                <a:lnTo>
                  <a:pt x="0" y="0"/>
                </a:lnTo>
                <a:lnTo>
                  <a:pt x="41909" y="85089"/>
                </a:lnTo>
                <a:lnTo>
                  <a:pt x="850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93979"/>
            <a:ext cx="6005830" cy="1244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86635" algn="l"/>
                <a:tab pos="2955925" algn="l"/>
              </a:tabLst>
            </a:pPr>
            <a:r>
              <a:rPr dirty="0" sz="4000" spc="330"/>
              <a:t>B</a:t>
            </a:r>
            <a:r>
              <a:rPr dirty="0" sz="4000" spc="325"/>
              <a:t>enef</a:t>
            </a:r>
            <a:r>
              <a:rPr dirty="0" sz="4000" spc="330"/>
              <a:t>i</a:t>
            </a:r>
            <a:r>
              <a:rPr dirty="0" sz="4000" spc="325"/>
              <a:t>t</a:t>
            </a:r>
            <a:r>
              <a:rPr dirty="0" sz="4000"/>
              <a:t>s	</a:t>
            </a:r>
            <a:r>
              <a:rPr dirty="0" sz="4000" spc="325"/>
              <a:t>o</a:t>
            </a:r>
            <a:r>
              <a:rPr dirty="0" sz="4000"/>
              <a:t>f	</a:t>
            </a:r>
            <a:r>
              <a:rPr dirty="0" sz="4000" spc="320"/>
              <a:t>d</a:t>
            </a:r>
            <a:r>
              <a:rPr dirty="0" sz="4000" spc="330"/>
              <a:t>im</a:t>
            </a:r>
            <a:r>
              <a:rPr dirty="0" sz="4000" spc="325"/>
              <a:t>e</a:t>
            </a:r>
            <a:r>
              <a:rPr dirty="0" sz="4000" spc="320"/>
              <a:t>n</a:t>
            </a:r>
            <a:r>
              <a:rPr dirty="0" sz="4000" spc="330"/>
              <a:t>si</a:t>
            </a:r>
            <a:r>
              <a:rPr dirty="0" sz="4000" spc="325"/>
              <a:t>o</a:t>
            </a:r>
            <a:r>
              <a:rPr dirty="0" sz="4000" spc="320"/>
              <a:t>n</a:t>
            </a:r>
            <a:r>
              <a:rPr dirty="0" sz="4000" spc="330"/>
              <a:t>a</a:t>
            </a:r>
            <a:r>
              <a:rPr dirty="0" sz="4000"/>
              <a:t>l  </a:t>
            </a:r>
            <a:r>
              <a:rPr dirty="0" sz="4000" spc="285"/>
              <a:t>modeling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383452"/>
            <a:ext cx="7232015" cy="447294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484"/>
              </a:spcBef>
            </a:pPr>
            <a:r>
              <a:rPr dirty="0" sz="3200" spc="-5" b="1">
                <a:latin typeface="Perpetua"/>
                <a:cs typeface="Perpetua"/>
              </a:rPr>
              <a:t>Query</a:t>
            </a:r>
            <a:r>
              <a:rPr dirty="0" sz="3200" b="1">
                <a:latin typeface="Perpetua"/>
                <a:cs typeface="Perpetua"/>
              </a:rPr>
              <a:t> </a:t>
            </a:r>
            <a:r>
              <a:rPr dirty="0" sz="3200" spc="-5" b="1">
                <a:latin typeface="Perpetua"/>
                <a:cs typeface="Perpetua"/>
              </a:rPr>
              <a:t>performance</a:t>
            </a:r>
            <a:endParaRPr sz="3200">
              <a:latin typeface="Perpetua"/>
              <a:cs typeface="Perpetua"/>
            </a:endParaRPr>
          </a:p>
          <a:p>
            <a:pPr marL="298450" marR="27940" indent="-273050">
              <a:lnSpc>
                <a:spcPts val="2590"/>
              </a:lnSpc>
              <a:spcBef>
                <a:spcPts val="620"/>
              </a:spcBef>
            </a:pPr>
            <a:r>
              <a:rPr dirty="0" baseline="9485" sz="3075" spc="17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114">
                <a:latin typeface="Perpetua"/>
                <a:cs typeface="Perpetua"/>
              </a:rPr>
              <a:t>Dimensional </a:t>
            </a:r>
            <a:r>
              <a:rPr dirty="0" sz="2400" spc="-5">
                <a:latin typeface="Perpetua"/>
                <a:cs typeface="Perpetua"/>
              </a:rPr>
              <a:t>models are </a:t>
            </a:r>
            <a:r>
              <a:rPr dirty="0" sz="2400">
                <a:latin typeface="Perpetua"/>
                <a:cs typeface="Perpetua"/>
              </a:rPr>
              <a:t>more </a:t>
            </a:r>
            <a:r>
              <a:rPr dirty="0" sz="2400" spc="-5">
                <a:latin typeface="Perpetua"/>
                <a:cs typeface="Perpetua"/>
              </a:rPr>
              <a:t>denormalized </a:t>
            </a:r>
            <a:r>
              <a:rPr dirty="0" sz="2400">
                <a:latin typeface="Perpetua"/>
                <a:cs typeface="Perpetua"/>
              </a:rPr>
              <a:t>and </a:t>
            </a:r>
            <a:r>
              <a:rPr dirty="0" sz="2400" spc="-5">
                <a:latin typeface="Perpetua"/>
                <a:cs typeface="Perpetua"/>
              </a:rPr>
              <a:t>optimized </a:t>
            </a:r>
            <a:r>
              <a:rPr dirty="0" sz="2400" spc="-434">
                <a:latin typeface="Perpetua"/>
                <a:cs typeface="Perpetua"/>
              </a:rPr>
              <a:t>for  </a:t>
            </a:r>
            <a:r>
              <a:rPr dirty="0" sz="2400" spc="-5">
                <a:latin typeface="Perpetua"/>
                <a:cs typeface="Perpetua"/>
              </a:rPr>
              <a:t>data querying, while normalized models seek </a:t>
            </a:r>
            <a:r>
              <a:rPr dirty="0" sz="2400" spc="-10">
                <a:latin typeface="Perpetua"/>
                <a:cs typeface="Perpetua"/>
              </a:rPr>
              <a:t>to </a:t>
            </a:r>
            <a:r>
              <a:rPr dirty="0" sz="2400" spc="-5">
                <a:latin typeface="Perpetua"/>
                <a:cs typeface="Perpetua"/>
              </a:rPr>
              <a:t>eliminate data  </a:t>
            </a:r>
            <a:r>
              <a:rPr dirty="0" sz="2400">
                <a:latin typeface="Perpetua"/>
                <a:cs typeface="Perpetua"/>
              </a:rPr>
              <a:t>redundancies </a:t>
            </a:r>
            <a:r>
              <a:rPr dirty="0" sz="2400" spc="-5">
                <a:latin typeface="Perpetua"/>
                <a:cs typeface="Perpetua"/>
              </a:rPr>
              <a:t>and </a:t>
            </a:r>
            <a:r>
              <a:rPr dirty="0" sz="2400">
                <a:latin typeface="Perpetua"/>
                <a:cs typeface="Perpetua"/>
              </a:rPr>
              <a:t>are </a:t>
            </a:r>
            <a:r>
              <a:rPr dirty="0" sz="2400" spc="-5">
                <a:latin typeface="Perpetua"/>
                <a:cs typeface="Perpetua"/>
              </a:rPr>
              <a:t>optimized for transaction loading </a:t>
            </a:r>
            <a:r>
              <a:rPr dirty="0" sz="2400">
                <a:latin typeface="Perpetua"/>
                <a:cs typeface="Perpetua"/>
              </a:rPr>
              <a:t>and  </a:t>
            </a:r>
            <a:r>
              <a:rPr dirty="0" sz="2400" spc="-5">
                <a:latin typeface="Perpetua"/>
                <a:cs typeface="Perpetua"/>
              </a:rPr>
              <a:t>updating.</a:t>
            </a:r>
            <a:endParaRPr sz="2400">
              <a:latin typeface="Perpetua"/>
              <a:cs typeface="Perpetua"/>
            </a:endParaRPr>
          </a:p>
          <a:p>
            <a:pPr algn="just" marL="298450" marR="17780" indent="-273050">
              <a:lnSpc>
                <a:spcPts val="2590"/>
              </a:lnSpc>
              <a:spcBef>
                <a:spcPts val="570"/>
              </a:spcBef>
            </a:pPr>
            <a:r>
              <a:rPr dirty="0" baseline="9485" sz="3075" spc="5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360">
                <a:latin typeface="Perpetua"/>
                <a:cs typeface="Perpetua"/>
              </a:rPr>
              <a:t>The </a:t>
            </a:r>
            <a:r>
              <a:rPr dirty="0" sz="2400" spc="-5">
                <a:latin typeface="Perpetua"/>
                <a:cs typeface="Perpetua"/>
              </a:rPr>
              <a:t>predictable framework </a:t>
            </a:r>
            <a:r>
              <a:rPr dirty="0" sz="2400">
                <a:latin typeface="Perpetua"/>
                <a:cs typeface="Perpetua"/>
              </a:rPr>
              <a:t>of a dimensional model </a:t>
            </a:r>
            <a:r>
              <a:rPr dirty="0" sz="2400" spc="-5">
                <a:latin typeface="Perpetua"/>
                <a:cs typeface="Perpetua"/>
              </a:rPr>
              <a:t>allows</a:t>
            </a:r>
            <a:r>
              <a:rPr dirty="0" sz="2400" spc="-365">
                <a:latin typeface="Perpetua"/>
                <a:cs typeface="Perpetua"/>
              </a:rPr>
              <a:t> </a:t>
            </a:r>
            <a:r>
              <a:rPr dirty="0" sz="2400" spc="-200">
                <a:latin typeface="Perpetua"/>
                <a:cs typeface="Perpetua"/>
              </a:rPr>
              <a:t>the  </a:t>
            </a:r>
            <a:r>
              <a:rPr dirty="0" sz="2400" spc="-5">
                <a:latin typeface="Perpetua"/>
                <a:cs typeface="Perpetua"/>
              </a:rPr>
              <a:t>database to make </a:t>
            </a:r>
            <a:r>
              <a:rPr dirty="0" sz="2400">
                <a:latin typeface="Perpetua"/>
                <a:cs typeface="Perpetua"/>
              </a:rPr>
              <a:t>strong assumptions </a:t>
            </a:r>
            <a:r>
              <a:rPr dirty="0" sz="2400" spc="-5">
                <a:latin typeface="Perpetua"/>
                <a:cs typeface="Perpetua"/>
              </a:rPr>
              <a:t>about the data which may  have </a:t>
            </a:r>
            <a:r>
              <a:rPr dirty="0" sz="2400">
                <a:latin typeface="Perpetua"/>
                <a:cs typeface="Perpetua"/>
              </a:rPr>
              <a:t>a positive impact on</a:t>
            </a:r>
            <a:r>
              <a:rPr dirty="0" sz="2400" spc="-35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performance.</a:t>
            </a:r>
            <a:endParaRPr sz="2400">
              <a:latin typeface="Perpetua"/>
              <a:cs typeface="Perpetua"/>
            </a:endParaRPr>
          </a:p>
          <a:p>
            <a:pPr marL="298450" marR="71755" indent="-273050">
              <a:lnSpc>
                <a:spcPts val="2590"/>
              </a:lnSpc>
              <a:spcBef>
                <a:spcPts val="580"/>
              </a:spcBef>
            </a:pPr>
            <a:r>
              <a:rPr dirty="0" baseline="9485" sz="3075" spc="42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285">
                <a:latin typeface="Perpetua"/>
                <a:cs typeface="Perpetua"/>
              </a:rPr>
              <a:t>Each </a:t>
            </a:r>
            <a:r>
              <a:rPr dirty="0" sz="2400" spc="-5">
                <a:latin typeface="Perpetua"/>
                <a:cs typeface="Perpetua"/>
              </a:rPr>
              <a:t>dimension </a:t>
            </a:r>
            <a:r>
              <a:rPr dirty="0" sz="2400">
                <a:latin typeface="Perpetua"/>
                <a:cs typeface="Perpetua"/>
              </a:rPr>
              <a:t>is an </a:t>
            </a:r>
            <a:r>
              <a:rPr dirty="0" sz="2400" spc="-5">
                <a:latin typeface="Perpetua"/>
                <a:cs typeface="Perpetua"/>
              </a:rPr>
              <a:t>equivalent entry </a:t>
            </a:r>
            <a:r>
              <a:rPr dirty="0" sz="2400">
                <a:latin typeface="Perpetua"/>
                <a:cs typeface="Perpetua"/>
              </a:rPr>
              <a:t>point into </a:t>
            </a:r>
            <a:r>
              <a:rPr dirty="0" sz="2400" spc="-5">
                <a:latin typeface="Perpetua"/>
                <a:cs typeface="Perpetua"/>
              </a:rPr>
              <a:t>the fact</a:t>
            </a:r>
            <a:r>
              <a:rPr dirty="0" sz="2400" spc="-235">
                <a:latin typeface="Perpetua"/>
                <a:cs typeface="Perpetua"/>
              </a:rPr>
              <a:t> </a:t>
            </a:r>
            <a:r>
              <a:rPr dirty="0" sz="2400" spc="-225">
                <a:latin typeface="Perpetua"/>
                <a:cs typeface="Perpetua"/>
              </a:rPr>
              <a:t>table,  </a:t>
            </a:r>
            <a:r>
              <a:rPr dirty="0" sz="2400" spc="-5">
                <a:latin typeface="Perpetua"/>
                <a:cs typeface="Perpetua"/>
              </a:rPr>
              <a:t>and this symmetrical structure allows effective handling </a:t>
            </a:r>
            <a:r>
              <a:rPr dirty="0" sz="2400">
                <a:latin typeface="Perpetua"/>
                <a:cs typeface="Perpetua"/>
              </a:rPr>
              <a:t>of  </a:t>
            </a:r>
            <a:r>
              <a:rPr dirty="0" sz="2400" spc="-5">
                <a:latin typeface="Perpetua"/>
                <a:cs typeface="Perpetua"/>
              </a:rPr>
              <a:t>complex</a:t>
            </a:r>
            <a:r>
              <a:rPr dirty="0" sz="2400" spc="-10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queries.</a:t>
            </a:r>
            <a:endParaRPr sz="2400">
              <a:latin typeface="Perpetua"/>
              <a:cs typeface="Perpetua"/>
            </a:endParaRPr>
          </a:p>
          <a:p>
            <a:pPr marL="25400">
              <a:lnSpc>
                <a:spcPct val="100000"/>
              </a:lnSpc>
              <a:spcBef>
                <a:spcPts val="240"/>
              </a:spcBef>
            </a:pPr>
            <a:r>
              <a:rPr dirty="0" baseline="9485" sz="3075" spc="359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240">
                <a:latin typeface="Perpetua"/>
                <a:cs typeface="Perpetua"/>
              </a:rPr>
              <a:t>Query </a:t>
            </a:r>
            <a:r>
              <a:rPr dirty="0" sz="2400" spc="-5">
                <a:latin typeface="Perpetua"/>
                <a:cs typeface="Perpetua"/>
              </a:rPr>
              <a:t>optimization </a:t>
            </a:r>
            <a:r>
              <a:rPr dirty="0" sz="2400">
                <a:latin typeface="Perpetua"/>
                <a:cs typeface="Perpetua"/>
              </a:rPr>
              <a:t>is </a:t>
            </a:r>
            <a:r>
              <a:rPr dirty="0" sz="2400" spc="-5">
                <a:latin typeface="Perpetua"/>
                <a:cs typeface="Perpetua"/>
              </a:rPr>
              <a:t>simple, predictable, </a:t>
            </a:r>
            <a:r>
              <a:rPr dirty="0" sz="2400">
                <a:latin typeface="Perpetua"/>
                <a:cs typeface="Perpetua"/>
              </a:rPr>
              <a:t>and</a:t>
            </a:r>
            <a:r>
              <a:rPr dirty="0" sz="2400" spc="-225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controllable.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211963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10">
                <a:solidFill>
                  <a:srgbClr val="686363"/>
                </a:solidFill>
              </a:rPr>
              <a:t>Recursive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90269" y="1828800"/>
            <a:ext cx="4072890" cy="720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2735"/>
              </a:lnSpc>
              <a:spcBef>
                <a:spcPts val="100"/>
              </a:spcBef>
            </a:pPr>
            <a:r>
              <a:rPr dirty="0" baseline="9485" sz="3075" spc="5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360">
                <a:latin typeface="Perpetua"/>
                <a:cs typeface="Perpetua"/>
              </a:rPr>
              <a:t>Use </a:t>
            </a:r>
            <a:r>
              <a:rPr dirty="0" sz="2400">
                <a:latin typeface="Perpetua"/>
                <a:cs typeface="Perpetua"/>
              </a:rPr>
              <a:t>a </a:t>
            </a:r>
            <a:r>
              <a:rPr dirty="0" sz="2400" spc="-5">
                <a:latin typeface="Perpetua"/>
                <a:cs typeface="Perpetua"/>
              </a:rPr>
              <a:t>Bridge</a:t>
            </a:r>
            <a:r>
              <a:rPr dirty="0" sz="2400" spc="-380">
                <a:latin typeface="Perpetua"/>
                <a:cs typeface="Perpetua"/>
              </a:rPr>
              <a:t> </a:t>
            </a:r>
            <a:r>
              <a:rPr dirty="0" sz="2400" spc="-5">
                <a:latin typeface="Perpetua"/>
                <a:cs typeface="Perpetua"/>
              </a:rPr>
              <a:t>Table</a:t>
            </a:r>
            <a:endParaRPr sz="2400">
              <a:latin typeface="Perpetua"/>
              <a:cs typeface="Perpetua"/>
            </a:endParaRPr>
          </a:p>
          <a:p>
            <a:pPr marL="38100">
              <a:lnSpc>
                <a:spcPts val="2735"/>
              </a:lnSpc>
            </a:pPr>
            <a:r>
              <a:rPr dirty="0" baseline="9485" sz="3075" spc="5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400" spc="360">
                <a:latin typeface="Perpetua"/>
                <a:cs typeface="Perpetua"/>
              </a:rPr>
              <a:t>Add</a:t>
            </a:r>
            <a:r>
              <a:rPr dirty="0" sz="2400" spc="-30">
                <a:latin typeface="Perpetua"/>
                <a:cs typeface="Perpetua"/>
              </a:rPr>
              <a:t> </a:t>
            </a:r>
            <a:r>
              <a:rPr dirty="0" sz="2400">
                <a:latin typeface="Perpetua"/>
                <a:cs typeface="Perpetua"/>
              </a:rPr>
              <a:t>a </a:t>
            </a:r>
            <a:r>
              <a:rPr dirty="0" sz="2400" spc="-5">
                <a:latin typeface="Perpetua"/>
                <a:cs typeface="Perpetua"/>
              </a:rPr>
              <a:t>level </a:t>
            </a:r>
            <a:r>
              <a:rPr dirty="0" sz="2400">
                <a:latin typeface="Perpetua"/>
                <a:cs typeface="Perpetua"/>
              </a:rPr>
              <a:t>count and </a:t>
            </a:r>
            <a:r>
              <a:rPr dirty="0" sz="2400" spc="-5">
                <a:latin typeface="Perpetua"/>
                <a:cs typeface="Perpetua"/>
              </a:rPr>
              <a:t>bottom </a:t>
            </a:r>
            <a:r>
              <a:rPr dirty="0" sz="2400" spc="-275">
                <a:latin typeface="Perpetua"/>
                <a:cs typeface="Perpetua"/>
              </a:rPr>
              <a:t>flag</a:t>
            </a:r>
            <a:endParaRPr sz="2400">
              <a:latin typeface="Perpetua"/>
              <a:cs typeface="Perpet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4000" y="2895600"/>
            <a:ext cx="2971800" cy="8255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0170" marR="302895">
              <a:lnSpc>
                <a:spcPct val="100000"/>
              </a:lnSpc>
              <a:spcBef>
                <a:spcPts val="370"/>
              </a:spcBef>
            </a:pPr>
            <a:r>
              <a:rPr dirty="0" sz="2400" spc="-305">
                <a:latin typeface="Arial Black"/>
                <a:cs typeface="Arial Black"/>
              </a:rPr>
              <a:t>Fact </a:t>
            </a:r>
            <a:r>
              <a:rPr dirty="0" sz="2400" spc="-245">
                <a:latin typeface="Arial Black"/>
                <a:cs typeface="Arial Black"/>
              </a:rPr>
              <a:t>(Employee)  </a:t>
            </a:r>
            <a:r>
              <a:rPr dirty="0" sz="2400" spc="-275">
                <a:latin typeface="Arial Black"/>
                <a:cs typeface="Arial Black"/>
              </a:rPr>
              <a:t>employee-key</a:t>
            </a:r>
            <a:r>
              <a:rPr dirty="0" sz="2400" spc="-170">
                <a:latin typeface="Arial Black"/>
                <a:cs typeface="Arial Black"/>
              </a:rPr>
              <a:t> </a:t>
            </a:r>
            <a:r>
              <a:rPr dirty="0" sz="2400" spc="-204">
                <a:latin typeface="Arial Black"/>
                <a:cs typeface="Arial Black"/>
              </a:rPr>
              <a:t>(FK)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2000" y="4800600"/>
            <a:ext cx="3276600" cy="45974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370"/>
              </a:spcBef>
            </a:pPr>
            <a:r>
              <a:rPr dirty="0" sz="2400" spc="-275">
                <a:latin typeface="Arial Black"/>
                <a:cs typeface="Arial Black"/>
              </a:rPr>
              <a:t>Dimension</a:t>
            </a:r>
            <a:r>
              <a:rPr dirty="0" sz="2400" spc="-170">
                <a:latin typeface="Arial Black"/>
                <a:cs typeface="Arial Black"/>
              </a:rPr>
              <a:t> </a:t>
            </a:r>
            <a:r>
              <a:rPr dirty="0" sz="2400" spc="-245">
                <a:latin typeface="Arial Black"/>
                <a:cs typeface="Arial Black"/>
              </a:rPr>
              <a:t>(Employee)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81600" y="4572000"/>
            <a:ext cx="3429000" cy="192278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88900" marR="254635">
              <a:lnSpc>
                <a:spcPct val="100000"/>
              </a:lnSpc>
              <a:spcBef>
                <a:spcPts val="370"/>
              </a:spcBef>
            </a:pPr>
            <a:r>
              <a:rPr dirty="0" sz="2400" spc="-285">
                <a:latin typeface="Arial Black"/>
                <a:cs typeface="Arial Black"/>
              </a:rPr>
              <a:t>Navigation </a:t>
            </a:r>
            <a:r>
              <a:rPr dirty="0" sz="2400" spc="-235">
                <a:latin typeface="Arial Black"/>
                <a:cs typeface="Arial Black"/>
              </a:rPr>
              <a:t>(Supervise)  </a:t>
            </a:r>
            <a:r>
              <a:rPr dirty="0" sz="2400" spc="-270">
                <a:latin typeface="Arial Black"/>
                <a:cs typeface="Arial Black"/>
              </a:rPr>
              <a:t>employee-key </a:t>
            </a:r>
            <a:r>
              <a:rPr dirty="0" sz="2400" spc="-210">
                <a:latin typeface="Arial Black"/>
                <a:cs typeface="Arial Black"/>
              </a:rPr>
              <a:t>(PK)  </a:t>
            </a:r>
            <a:r>
              <a:rPr dirty="0" sz="2400" spc="-260">
                <a:latin typeface="Arial Black"/>
                <a:cs typeface="Arial Black"/>
              </a:rPr>
              <a:t>supervises-key  </a:t>
            </a:r>
            <a:r>
              <a:rPr dirty="0" sz="2400" spc="-265">
                <a:latin typeface="Arial Black"/>
                <a:cs typeface="Arial Black"/>
              </a:rPr>
              <a:t>number-levels-down  </a:t>
            </a:r>
            <a:r>
              <a:rPr dirty="0" sz="2400" spc="-280">
                <a:latin typeface="Arial Black"/>
                <a:cs typeface="Arial Black"/>
              </a:rPr>
              <a:t>bottom-most-flag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38600" y="5029200"/>
            <a:ext cx="1062990" cy="0"/>
          </a:xfrm>
          <a:custGeom>
            <a:avLst/>
            <a:gdLst/>
            <a:ahLst/>
            <a:cxnLst/>
            <a:rect l="l" t="t" r="r" b="b"/>
            <a:pathLst>
              <a:path w="1062989" h="0">
                <a:moveTo>
                  <a:pt x="0" y="0"/>
                </a:moveTo>
                <a:lnTo>
                  <a:pt x="1062989" y="0"/>
                </a:lnTo>
              </a:path>
            </a:pathLst>
          </a:custGeom>
          <a:ln w="279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96509" y="4987290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89" h="85089">
                <a:moveTo>
                  <a:pt x="0" y="0"/>
                </a:moveTo>
                <a:lnTo>
                  <a:pt x="0" y="85090"/>
                </a:lnTo>
                <a:lnTo>
                  <a:pt x="85089" y="419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29400" y="3813809"/>
            <a:ext cx="0" cy="758190"/>
          </a:xfrm>
          <a:custGeom>
            <a:avLst/>
            <a:gdLst/>
            <a:ahLst/>
            <a:cxnLst/>
            <a:rect l="l" t="t" r="r" b="b"/>
            <a:pathLst>
              <a:path w="0" h="758189">
                <a:moveTo>
                  <a:pt x="0" y="0"/>
                </a:moveTo>
                <a:lnTo>
                  <a:pt x="0" y="758189"/>
                </a:lnTo>
              </a:path>
            </a:pathLst>
          </a:custGeom>
          <a:ln w="279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587490" y="3733800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90" h="85089">
                <a:moveTo>
                  <a:pt x="41909" y="0"/>
                </a:moveTo>
                <a:lnTo>
                  <a:pt x="0" y="85089"/>
                </a:lnTo>
                <a:lnTo>
                  <a:pt x="85089" y="85089"/>
                </a:lnTo>
                <a:lnTo>
                  <a:pt x="419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93979"/>
            <a:ext cx="6005830" cy="1244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86635" algn="l"/>
                <a:tab pos="2955925" algn="l"/>
              </a:tabLst>
            </a:pPr>
            <a:r>
              <a:rPr dirty="0" sz="4000" spc="330"/>
              <a:t>B</a:t>
            </a:r>
            <a:r>
              <a:rPr dirty="0" sz="4000" spc="325"/>
              <a:t>enef</a:t>
            </a:r>
            <a:r>
              <a:rPr dirty="0" sz="4000" spc="330"/>
              <a:t>i</a:t>
            </a:r>
            <a:r>
              <a:rPr dirty="0" sz="4000" spc="325"/>
              <a:t>t</a:t>
            </a:r>
            <a:r>
              <a:rPr dirty="0" sz="4000"/>
              <a:t>s	</a:t>
            </a:r>
            <a:r>
              <a:rPr dirty="0" sz="4000" spc="325"/>
              <a:t>o</a:t>
            </a:r>
            <a:r>
              <a:rPr dirty="0" sz="4000"/>
              <a:t>f	</a:t>
            </a:r>
            <a:r>
              <a:rPr dirty="0" sz="4000" spc="320"/>
              <a:t>d</a:t>
            </a:r>
            <a:r>
              <a:rPr dirty="0" sz="4000" spc="330"/>
              <a:t>im</a:t>
            </a:r>
            <a:r>
              <a:rPr dirty="0" sz="4000" spc="325"/>
              <a:t>e</a:t>
            </a:r>
            <a:r>
              <a:rPr dirty="0" sz="4000" spc="320"/>
              <a:t>n</a:t>
            </a:r>
            <a:r>
              <a:rPr dirty="0" sz="4000" spc="330"/>
              <a:t>si</a:t>
            </a:r>
            <a:r>
              <a:rPr dirty="0" sz="4000" spc="325"/>
              <a:t>o</a:t>
            </a:r>
            <a:r>
              <a:rPr dirty="0" sz="4000" spc="320"/>
              <a:t>n</a:t>
            </a:r>
            <a:r>
              <a:rPr dirty="0" sz="4000" spc="330"/>
              <a:t>a</a:t>
            </a:r>
            <a:r>
              <a:rPr dirty="0" sz="4000"/>
              <a:t>l  </a:t>
            </a:r>
            <a:r>
              <a:rPr dirty="0" sz="4000" spc="285"/>
              <a:t>modeling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79169" y="1399359"/>
            <a:ext cx="7403465" cy="422719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750"/>
              </a:spcBef>
            </a:pPr>
            <a:r>
              <a:rPr dirty="0" sz="3200" spc="-5" b="1">
                <a:latin typeface="Perpetua"/>
                <a:cs typeface="Perpetua"/>
              </a:rPr>
              <a:t>Extensibility</a:t>
            </a:r>
            <a:endParaRPr sz="3200">
              <a:latin typeface="Perpetua"/>
              <a:cs typeface="Perpetua"/>
            </a:endParaRPr>
          </a:p>
          <a:p>
            <a:pPr marL="298450" marR="155448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1363" sz="3300" spc="222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baseline="11363" sz="3300" spc="7">
                <a:solidFill>
                  <a:srgbClr val="D24716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Perpetua"/>
                <a:cs typeface="Perpetua"/>
              </a:rPr>
              <a:t>Dimensional models are scalable and </a:t>
            </a:r>
            <a:r>
              <a:rPr dirty="0" sz="2800" spc="-250">
                <a:latin typeface="Perpetua"/>
                <a:cs typeface="Perpetua"/>
              </a:rPr>
              <a:t>easily  </a:t>
            </a:r>
            <a:r>
              <a:rPr dirty="0" sz="2800" spc="-5">
                <a:latin typeface="Perpetua"/>
                <a:cs typeface="Perpetua"/>
              </a:rPr>
              <a:t>accommodate unexpected </a:t>
            </a:r>
            <a:r>
              <a:rPr dirty="0" sz="2800">
                <a:latin typeface="Perpetua"/>
                <a:cs typeface="Perpetua"/>
              </a:rPr>
              <a:t>new</a:t>
            </a:r>
            <a:r>
              <a:rPr dirty="0" sz="2800" spc="-4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data.</a:t>
            </a:r>
            <a:endParaRPr sz="2800">
              <a:latin typeface="Perpetua"/>
              <a:cs typeface="Perpetua"/>
            </a:endParaRPr>
          </a:p>
          <a:p>
            <a:pPr marL="298450" marR="1778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9456" sz="3525" spc="262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175">
                <a:latin typeface="Perpetua"/>
                <a:cs typeface="Perpetua"/>
              </a:rPr>
              <a:t>Existing </a:t>
            </a:r>
            <a:r>
              <a:rPr dirty="0" sz="2800" spc="-5">
                <a:latin typeface="Perpetua"/>
                <a:cs typeface="Perpetua"/>
              </a:rPr>
              <a:t>tables can be changed </a:t>
            </a:r>
            <a:r>
              <a:rPr dirty="0" sz="2800">
                <a:latin typeface="Perpetua"/>
                <a:cs typeface="Perpetua"/>
              </a:rPr>
              <a:t>in </a:t>
            </a:r>
            <a:r>
              <a:rPr dirty="0" sz="2800" spc="-5">
                <a:latin typeface="Perpetua"/>
                <a:cs typeface="Perpetua"/>
              </a:rPr>
              <a:t>place either by</a:t>
            </a:r>
            <a:r>
              <a:rPr dirty="0" sz="2800" spc="-240">
                <a:latin typeface="Perpetua"/>
                <a:cs typeface="Perpetua"/>
              </a:rPr>
              <a:t> </a:t>
            </a:r>
            <a:r>
              <a:rPr dirty="0" sz="2800" spc="-265">
                <a:latin typeface="Perpetua"/>
                <a:cs typeface="Perpetua"/>
              </a:rPr>
              <a:t>simply  </a:t>
            </a:r>
            <a:r>
              <a:rPr dirty="0" sz="2800" spc="-5">
                <a:latin typeface="Perpetua"/>
                <a:cs typeface="Perpetua"/>
              </a:rPr>
              <a:t>adding </a:t>
            </a:r>
            <a:r>
              <a:rPr dirty="0" sz="2800">
                <a:latin typeface="Perpetua"/>
                <a:cs typeface="Perpetua"/>
              </a:rPr>
              <a:t>new </a:t>
            </a:r>
            <a:r>
              <a:rPr dirty="0" sz="2800" spc="-5">
                <a:latin typeface="Perpetua"/>
                <a:cs typeface="Perpetua"/>
              </a:rPr>
              <a:t>data rows into the table or executing SQL  alter table</a:t>
            </a:r>
            <a:r>
              <a:rPr dirty="0" sz="2800" spc="-30">
                <a:latin typeface="Perpetua"/>
                <a:cs typeface="Perpetua"/>
              </a:rPr>
              <a:t> </a:t>
            </a:r>
            <a:r>
              <a:rPr dirty="0" sz="2800" spc="-5">
                <a:latin typeface="Perpetua"/>
                <a:cs typeface="Perpetua"/>
              </a:rPr>
              <a:t>commands.</a:t>
            </a:r>
            <a:endParaRPr sz="2800">
              <a:latin typeface="Perpetua"/>
              <a:cs typeface="Perpetua"/>
            </a:endParaRPr>
          </a:p>
          <a:p>
            <a:pPr marL="298450" marR="9144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9456" sz="3525" spc="794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800" spc="530">
                <a:latin typeface="Perpetua"/>
                <a:cs typeface="Perpetua"/>
              </a:rPr>
              <a:t>No </a:t>
            </a:r>
            <a:r>
              <a:rPr dirty="0" sz="2800" spc="-5">
                <a:latin typeface="Perpetua"/>
                <a:cs typeface="Perpetua"/>
              </a:rPr>
              <a:t>queries or applications that sit </a:t>
            </a:r>
            <a:r>
              <a:rPr dirty="0" sz="2800">
                <a:latin typeface="Perpetua"/>
                <a:cs typeface="Perpetua"/>
              </a:rPr>
              <a:t>on top of </a:t>
            </a:r>
            <a:r>
              <a:rPr dirty="0" sz="2800" spc="-5">
                <a:latin typeface="Perpetua"/>
                <a:cs typeface="Perpetua"/>
              </a:rPr>
              <a:t>the data  warehouse need </a:t>
            </a:r>
            <a:r>
              <a:rPr dirty="0" sz="2800">
                <a:latin typeface="Perpetua"/>
                <a:cs typeface="Perpetua"/>
              </a:rPr>
              <a:t>to </a:t>
            </a:r>
            <a:r>
              <a:rPr dirty="0" sz="2800" spc="-5">
                <a:latin typeface="Perpetua"/>
                <a:cs typeface="Perpetua"/>
              </a:rPr>
              <a:t>be reprogrammed </a:t>
            </a:r>
            <a:r>
              <a:rPr dirty="0" sz="2800">
                <a:latin typeface="Perpetua"/>
                <a:cs typeface="Perpetua"/>
              </a:rPr>
              <a:t>to </a:t>
            </a:r>
            <a:r>
              <a:rPr dirty="0" sz="2800" spc="-5">
                <a:latin typeface="Perpetua"/>
                <a:cs typeface="Perpetua"/>
              </a:rPr>
              <a:t>accommodate  changes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5059" y="810259"/>
            <a:ext cx="3730625" cy="5440680"/>
          </a:xfrm>
          <a:prstGeom prst="rect">
            <a:avLst/>
          </a:prstGeom>
        </p:spPr>
        <p:txBody>
          <a:bodyPr wrap="square" lIns="0" tIns="1270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1800" spc="-10" b="1">
                <a:latin typeface="Times New Roman"/>
                <a:cs typeface="Times New Roman"/>
              </a:rPr>
              <a:t>Dimensional</a:t>
            </a:r>
            <a:r>
              <a:rPr dirty="0" sz="180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Modeling</a:t>
            </a:r>
            <a:endParaRPr sz="1800">
              <a:latin typeface="Times New Roman"/>
              <a:cs typeface="Times New Roman"/>
            </a:endParaRPr>
          </a:p>
          <a:p>
            <a:pPr marL="355600" marR="804545" indent="-342900">
              <a:lnSpc>
                <a:spcPts val="1989"/>
              </a:lnSpc>
              <a:spcBef>
                <a:spcPts val="1105"/>
              </a:spcBef>
            </a:pPr>
            <a:r>
              <a:rPr dirty="0" sz="1800" spc="-5">
                <a:latin typeface="Times New Roman"/>
                <a:cs typeface="Times New Roman"/>
              </a:rPr>
              <a:t>Data is stored </a:t>
            </a:r>
            <a:r>
              <a:rPr dirty="0" sz="1800">
                <a:latin typeface="Times New Roman"/>
                <a:cs typeface="Times New Roman"/>
              </a:rPr>
              <a:t>in </a:t>
            </a:r>
            <a:r>
              <a:rPr dirty="0" sz="1800" spc="-5">
                <a:latin typeface="Times New Roman"/>
                <a:cs typeface="Times New Roman"/>
              </a:rPr>
              <a:t>RDBMS </a:t>
            </a:r>
            <a:r>
              <a:rPr dirty="0" sz="1800">
                <a:latin typeface="Times New Roman"/>
                <a:cs typeface="Times New Roman"/>
              </a:rPr>
              <a:t>or  </a:t>
            </a:r>
            <a:r>
              <a:rPr dirty="0" sz="1800" spc="-5">
                <a:latin typeface="Times New Roman"/>
                <a:cs typeface="Times New Roman"/>
              </a:rPr>
              <a:t>Multidimensional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databases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800" spc="-5">
                <a:latin typeface="Times New Roman"/>
                <a:cs typeface="Times New Roman"/>
              </a:rPr>
              <a:t>Cubes are </a:t>
            </a:r>
            <a:r>
              <a:rPr dirty="0" sz="1800">
                <a:latin typeface="Times New Roman"/>
                <a:cs typeface="Times New Roman"/>
              </a:rPr>
              <a:t>units of</a:t>
            </a:r>
            <a:r>
              <a:rPr dirty="0" sz="1800" spc="-5">
                <a:latin typeface="Times New Roman"/>
                <a:cs typeface="Times New Roman"/>
              </a:rPr>
              <a:t> storage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89"/>
              </a:lnSpc>
              <a:spcBef>
                <a:spcPts val="1125"/>
              </a:spcBef>
            </a:pPr>
            <a:r>
              <a:rPr dirty="0" sz="1800" spc="-5">
                <a:latin typeface="Times New Roman"/>
                <a:cs typeface="Times New Roman"/>
              </a:rPr>
              <a:t>Data is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normalized and </a:t>
            </a:r>
            <a:r>
              <a:rPr dirty="0" sz="1800">
                <a:latin typeface="Times New Roman"/>
                <a:cs typeface="Times New Roman"/>
              </a:rPr>
              <a:t>used </a:t>
            </a:r>
            <a:r>
              <a:rPr dirty="0" sz="1800" spc="-5">
                <a:latin typeface="Times New Roman"/>
                <a:cs typeface="Times New Roman"/>
              </a:rPr>
              <a:t>in </a:t>
            </a:r>
            <a:r>
              <a:rPr dirty="0" sz="1800">
                <a:latin typeface="Times New Roman"/>
                <a:cs typeface="Times New Roman"/>
              </a:rPr>
              <a:t>data  </a:t>
            </a:r>
            <a:r>
              <a:rPr dirty="0" sz="1800" spc="-5">
                <a:latin typeface="Times New Roman"/>
                <a:cs typeface="Times New Roman"/>
              </a:rPr>
              <a:t>warehouse </a:t>
            </a:r>
            <a:r>
              <a:rPr dirty="0" sz="1800">
                <a:latin typeface="Times New Roman"/>
                <a:cs typeface="Times New Roman"/>
              </a:rPr>
              <a:t>and data </a:t>
            </a:r>
            <a:r>
              <a:rPr dirty="0" sz="1800" spc="-5">
                <a:latin typeface="Times New Roman"/>
                <a:cs typeface="Times New Roman"/>
              </a:rPr>
              <a:t>mart. Optimized  </a:t>
            </a:r>
            <a:r>
              <a:rPr dirty="0" sz="1800">
                <a:latin typeface="Times New Roman"/>
                <a:cs typeface="Times New Roman"/>
              </a:rPr>
              <a:t>for </a:t>
            </a:r>
            <a:r>
              <a:rPr dirty="0" sz="1800" spc="-5">
                <a:latin typeface="Times New Roman"/>
                <a:cs typeface="Times New Roman"/>
              </a:rPr>
              <a:t>OLAP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Times New Roman"/>
              <a:cs typeface="Times New Roman"/>
            </a:endParaRPr>
          </a:p>
          <a:p>
            <a:pPr marL="355600" marR="21590" indent="-342900">
              <a:lnSpc>
                <a:spcPts val="2000"/>
              </a:lnSpc>
            </a:pPr>
            <a:r>
              <a:rPr dirty="0" sz="1800" spc="-5">
                <a:latin typeface="Times New Roman"/>
                <a:cs typeface="Times New Roman"/>
              </a:rPr>
              <a:t>Few tables </a:t>
            </a:r>
            <a:r>
              <a:rPr dirty="0" sz="1800">
                <a:latin typeface="Times New Roman"/>
                <a:cs typeface="Times New Roman"/>
              </a:rPr>
              <a:t>and fact </a:t>
            </a:r>
            <a:r>
              <a:rPr dirty="0" sz="1800" spc="-5">
                <a:latin typeface="Times New Roman"/>
                <a:cs typeface="Times New Roman"/>
              </a:rPr>
              <a:t>tables are </a:t>
            </a:r>
            <a:r>
              <a:rPr dirty="0" sz="1800">
                <a:latin typeface="Times New Roman"/>
                <a:cs typeface="Times New Roman"/>
              </a:rPr>
              <a:t>connected  to dimensional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tables</a:t>
            </a:r>
            <a:endParaRPr sz="1800">
              <a:latin typeface="Times New Roman"/>
              <a:cs typeface="Times New Roman"/>
            </a:endParaRPr>
          </a:p>
          <a:p>
            <a:pPr marL="12700" marR="323215">
              <a:lnSpc>
                <a:spcPts val="3080"/>
              </a:lnSpc>
              <a:spcBef>
                <a:spcPts val="195"/>
              </a:spcBef>
            </a:pPr>
            <a:r>
              <a:rPr dirty="0" sz="1800" spc="-5">
                <a:latin typeface="Times New Roman"/>
                <a:cs typeface="Times New Roman"/>
              </a:rPr>
              <a:t>Non volatile </a:t>
            </a:r>
            <a:r>
              <a:rPr dirty="0" sz="1800">
                <a:latin typeface="Times New Roman"/>
                <a:cs typeface="Times New Roman"/>
              </a:rPr>
              <a:t>and </a:t>
            </a:r>
            <a:r>
              <a:rPr dirty="0" sz="1800" spc="-5">
                <a:latin typeface="Times New Roman"/>
                <a:cs typeface="Times New Roman"/>
              </a:rPr>
              <a:t>time invariant  Summary </a:t>
            </a:r>
            <a:r>
              <a:rPr dirty="0" sz="1800">
                <a:latin typeface="Times New Roman"/>
                <a:cs typeface="Times New Roman"/>
              </a:rPr>
              <a:t>of bulky </a:t>
            </a:r>
            <a:r>
              <a:rPr dirty="0" sz="1800" spc="-5">
                <a:latin typeface="Times New Roman"/>
                <a:cs typeface="Times New Roman"/>
              </a:rPr>
              <a:t>transactional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data</a:t>
            </a:r>
            <a:endParaRPr sz="1800">
              <a:latin typeface="Times New Roman"/>
              <a:cs typeface="Times New Roman"/>
            </a:endParaRPr>
          </a:p>
          <a:p>
            <a:pPr marL="355600">
              <a:lnSpc>
                <a:spcPts val="1655"/>
              </a:lnSpc>
            </a:pPr>
            <a:r>
              <a:rPr dirty="0" sz="1800">
                <a:latin typeface="Times New Roman"/>
                <a:cs typeface="Times New Roman"/>
              </a:rPr>
              <a:t>(Aggregates </a:t>
            </a:r>
            <a:r>
              <a:rPr dirty="0" sz="1800" spc="-5">
                <a:latin typeface="Times New Roman"/>
                <a:cs typeface="Times New Roman"/>
              </a:rPr>
              <a:t>and Measures) </a:t>
            </a:r>
            <a:r>
              <a:rPr dirty="0" sz="1800">
                <a:latin typeface="Times New Roman"/>
                <a:cs typeface="Times New Roman"/>
              </a:rPr>
              <a:t>used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in</a:t>
            </a:r>
            <a:endParaRPr sz="1800">
              <a:latin typeface="Times New Roman"/>
              <a:cs typeface="Times New Roman"/>
            </a:endParaRPr>
          </a:p>
          <a:p>
            <a:pPr marL="355600">
              <a:lnSpc>
                <a:spcPts val="2080"/>
              </a:lnSpc>
            </a:pPr>
            <a:r>
              <a:rPr dirty="0" sz="1800">
                <a:latin typeface="Times New Roman"/>
                <a:cs typeface="Times New Roman"/>
              </a:rPr>
              <a:t>business</a:t>
            </a:r>
            <a:r>
              <a:rPr dirty="0" sz="1800" spc="-5">
                <a:latin typeface="Times New Roman"/>
                <a:cs typeface="Times New Roman"/>
              </a:rPr>
              <a:t> decisions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sz="1800" spc="-5">
                <a:latin typeface="Times New Roman"/>
                <a:cs typeface="Times New Roman"/>
              </a:rPr>
              <a:t>MDX is </a:t>
            </a:r>
            <a:r>
              <a:rPr dirty="0" sz="1800">
                <a:latin typeface="Times New Roman"/>
                <a:cs typeface="Times New Roman"/>
              </a:rPr>
              <a:t>used </a:t>
            </a:r>
            <a:r>
              <a:rPr dirty="0" sz="1800" spc="-5">
                <a:latin typeface="Times New Roman"/>
                <a:cs typeface="Times New Roman"/>
              </a:rPr>
              <a:t>to manipulate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data</a:t>
            </a:r>
            <a:endParaRPr sz="1800">
              <a:latin typeface="Times New Roman"/>
              <a:cs typeface="Times New Roman"/>
            </a:endParaRPr>
          </a:p>
          <a:p>
            <a:pPr marL="355600" marR="23495" indent="-342900">
              <a:lnSpc>
                <a:spcPts val="2000"/>
              </a:lnSpc>
              <a:spcBef>
                <a:spcPts val="1100"/>
              </a:spcBef>
            </a:pPr>
            <a:r>
              <a:rPr dirty="0" sz="1800" spc="-5">
                <a:latin typeface="Times New Roman"/>
                <a:cs typeface="Times New Roman"/>
              </a:rPr>
              <a:t>User </a:t>
            </a:r>
            <a:r>
              <a:rPr dirty="0" sz="1800">
                <a:latin typeface="Times New Roman"/>
                <a:cs typeface="Times New Roman"/>
              </a:rPr>
              <a:t>friendly, interactive, drag </a:t>
            </a:r>
            <a:r>
              <a:rPr dirty="0" sz="1800" spc="-5">
                <a:latin typeface="Times New Roman"/>
                <a:cs typeface="Times New Roman"/>
              </a:rPr>
              <a:t>and </a:t>
            </a:r>
            <a:r>
              <a:rPr dirty="0" sz="1800">
                <a:latin typeface="Times New Roman"/>
                <a:cs typeface="Times New Roman"/>
              </a:rPr>
              <a:t>drop  </a:t>
            </a:r>
            <a:r>
              <a:rPr dirty="0" sz="1800" spc="-5">
                <a:latin typeface="Times New Roman"/>
                <a:cs typeface="Times New Roman"/>
              </a:rPr>
              <a:t>multidimensional OLAP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Reports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1869" y="0"/>
            <a:ext cx="716915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73195" algn="l"/>
                <a:tab pos="4681220" algn="l"/>
              </a:tabLst>
            </a:pPr>
            <a:r>
              <a:rPr dirty="0" spc="245"/>
              <a:t>Entity-Relationship	</a:t>
            </a:r>
            <a:r>
              <a:rPr dirty="0" spc="170"/>
              <a:t>vs.	</a:t>
            </a:r>
            <a:r>
              <a:rPr dirty="0" spc="235"/>
              <a:t>Dimensional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9870" y="246379"/>
            <a:ext cx="4486910" cy="5750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74065">
              <a:lnSpc>
                <a:spcPct val="100000"/>
              </a:lnSpc>
              <a:spcBef>
                <a:spcPts val="100"/>
              </a:spcBef>
            </a:pPr>
            <a:r>
              <a:rPr dirty="0" sz="3200" spc="215">
                <a:solidFill>
                  <a:srgbClr val="D24716"/>
                </a:solidFill>
                <a:latin typeface="Franklin Gothic Book"/>
                <a:cs typeface="Franklin Gothic Book"/>
              </a:rPr>
              <a:t>Models</a:t>
            </a:r>
            <a:endParaRPr sz="32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800" spc="-5" b="1">
                <a:latin typeface="Times New Roman"/>
                <a:cs typeface="Times New Roman"/>
              </a:rPr>
              <a:t>Relational</a:t>
            </a:r>
            <a:r>
              <a:rPr dirty="0" sz="180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Modeling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800" spc="-5">
                <a:latin typeface="Times New Roman"/>
                <a:cs typeface="Times New Roman"/>
              </a:rPr>
              <a:t>Data </a:t>
            </a:r>
            <a:r>
              <a:rPr dirty="0" sz="1800">
                <a:latin typeface="Times New Roman"/>
                <a:cs typeface="Times New Roman"/>
              </a:rPr>
              <a:t>is </a:t>
            </a:r>
            <a:r>
              <a:rPr dirty="0" sz="1800" spc="-5">
                <a:latin typeface="Times New Roman"/>
                <a:cs typeface="Times New Roman"/>
              </a:rPr>
              <a:t>stored in</a:t>
            </a:r>
            <a:r>
              <a:rPr dirty="0" sz="1800" spc="1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RDBMS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Times New Roman"/>
                <a:cs typeface="Times New Roman"/>
              </a:rPr>
              <a:t>Tables are units of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storage</a:t>
            </a:r>
            <a:endParaRPr sz="1800">
              <a:latin typeface="Times New Roman"/>
              <a:cs typeface="Times New Roman"/>
            </a:endParaRPr>
          </a:p>
          <a:p>
            <a:pPr marL="355600" marR="864235" indent="-342900">
              <a:lnSpc>
                <a:spcPts val="1989"/>
              </a:lnSpc>
              <a:spcBef>
                <a:spcPts val="1125"/>
              </a:spcBef>
            </a:pPr>
            <a:r>
              <a:rPr dirty="0" sz="1800" spc="-5">
                <a:latin typeface="Times New Roman"/>
                <a:cs typeface="Times New Roman"/>
              </a:rPr>
              <a:t>Data </a:t>
            </a:r>
            <a:r>
              <a:rPr dirty="0" sz="1800">
                <a:latin typeface="Times New Roman"/>
                <a:cs typeface="Times New Roman"/>
              </a:rPr>
              <a:t>is </a:t>
            </a:r>
            <a:r>
              <a:rPr dirty="0" sz="1800" spc="-5">
                <a:latin typeface="Times New Roman"/>
                <a:cs typeface="Times New Roman"/>
              </a:rPr>
              <a:t>normalized and used </a:t>
            </a:r>
            <a:r>
              <a:rPr dirty="0" sz="1800">
                <a:latin typeface="Times New Roman"/>
                <a:cs typeface="Times New Roman"/>
              </a:rPr>
              <a:t>for </a:t>
            </a:r>
            <a:r>
              <a:rPr dirty="0" sz="1800" spc="-5">
                <a:latin typeface="Times New Roman"/>
                <a:cs typeface="Times New Roman"/>
              </a:rPr>
              <a:t>OLTP.  Optimized </a:t>
            </a:r>
            <a:r>
              <a:rPr dirty="0" sz="1800">
                <a:latin typeface="Times New Roman"/>
                <a:cs typeface="Times New Roman"/>
              </a:rPr>
              <a:t>for </a:t>
            </a:r>
            <a:r>
              <a:rPr dirty="0" sz="1800" spc="-5">
                <a:latin typeface="Times New Roman"/>
                <a:cs typeface="Times New Roman"/>
              </a:rPr>
              <a:t>OLTP processing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000"/>
              </a:lnSpc>
              <a:spcBef>
                <a:spcPts val="1675"/>
              </a:spcBef>
            </a:pPr>
            <a:r>
              <a:rPr dirty="0" sz="1800" spc="-5">
                <a:latin typeface="Times New Roman"/>
                <a:cs typeface="Times New Roman"/>
              </a:rPr>
              <a:t>Several tables </a:t>
            </a:r>
            <a:r>
              <a:rPr dirty="0" sz="1800">
                <a:latin typeface="Times New Roman"/>
                <a:cs typeface="Times New Roman"/>
              </a:rPr>
              <a:t>and </a:t>
            </a:r>
            <a:r>
              <a:rPr dirty="0" sz="1800" spc="-5">
                <a:latin typeface="Times New Roman"/>
                <a:cs typeface="Times New Roman"/>
              </a:rPr>
              <a:t>chains </a:t>
            </a:r>
            <a:r>
              <a:rPr dirty="0" sz="1800">
                <a:latin typeface="Times New Roman"/>
                <a:cs typeface="Times New Roman"/>
              </a:rPr>
              <a:t>of </a:t>
            </a:r>
            <a:r>
              <a:rPr dirty="0" sz="1800" spc="-5">
                <a:latin typeface="Times New Roman"/>
                <a:cs typeface="Times New Roman"/>
              </a:rPr>
              <a:t>relationships among  them</a:t>
            </a:r>
            <a:endParaRPr sz="1800">
              <a:latin typeface="Times New Roman"/>
              <a:cs typeface="Times New Roman"/>
            </a:endParaRPr>
          </a:p>
          <a:p>
            <a:pPr marL="12700" marR="568960">
              <a:lnSpc>
                <a:spcPts val="3080"/>
              </a:lnSpc>
              <a:spcBef>
                <a:spcPts val="195"/>
              </a:spcBef>
            </a:pPr>
            <a:r>
              <a:rPr dirty="0" sz="1800" spc="-5">
                <a:latin typeface="Times New Roman"/>
                <a:cs typeface="Times New Roman"/>
              </a:rPr>
              <a:t>Volatile </a:t>
            </a:r>
            <a:r>
              <a:rPr dirty="0" sz="1800">
                <a:latin typeface="Times New Roman"/>
                <a:cs typeface="Times New Roman"/>
              </a:rPr>
              <a:t>(several </a:t>
            </a:r>
            <a:r>
              <a:rPr dirty="0" sz="1800" spc="-5">
                <a:latin typeface="Times New Roman"/>
                <a:cs typeface="Times New Roman"/>
              </a:rPr>
              <a:t>updates) and time variant  Detailed level </a:t>
            </a:r>
            <a:r>
              <a:rPr dirty="0" sz="1800">
                <a:latin typeface="Times New Roman"/>
                <a:cs typeface="Times New Roman"/>
              </a:rPr>
              <a:t>of </a:t>
            </a:r>
            <a:r>
              <a:rPr dirty="0" sz="1800" spc="-5">
                <a:latin typeface="Times New Roman"/>
                <a:cs typeface="Times New Roman"/>
              </a:rPr>
              <a:t>transactional</a:t>
            </a:r>
            <a:r>
              <a:rPr dirty="0" sz="1800" spc="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data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 marR="1600835">
              <a:lnSpc>
                <a:spcPct val="141700"/>
              </a:lnSpc>
              <a:spcBef>
                <a:spcPts val="1605"/>
              </a:spcBef>
            </a:pPr>
            <a:r>
              <a:rPr dirty="0" sz="1800" spc="-10">
                <a:latin typeface="Times New Roman"/>
                <a:cs typeface="Times New Roman"/>
              </a:rPr>
              <a:t>SQL </a:t>
            </a:r>
            <a:r>
              <a:rPr dirty="0" sz="1800" spc="-5">
                <a:latin typeface="Times New Roman"/>
                <a:cs typeface="Times New Roman"/>
              </a:rPr>
              <a:t>is used </a:t>
            </a:r>
            <a:r>
              <a:rPr dirty="0" sz="1800">
                <a:latin typeface="Times New Roman"/>
                <a:cs typeface="Times New Roman"/>
              </a:rPr>
              <a:t>to </a:t>
            </a:r>
            <a:r>
              <a:rPr dirty="0" sz="1800" spc="-5">
                <a:latin typeface="Times New Roman"/>
                <a:cs typeface="Times New Roman"/>
              </a:rPr>
              <a:t>manipulate data  Normal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Reports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2225" marR="5080">
              <a:lnSpc>
                <a:spcPct val="100000"/>
              </a:lnSpc>
              <a:spcBef>
                <a:spcPts val="100"/>
              </a:spcBef>
              <a:tabLst>
                <a:tab pos="3984625" algn="l"/>
                <a:tab pos="4692650" algn="l"/>
              </a:tabLst>
            </a:pPr>
            <a:r>
              <a:rPr dirty="0" spc="250"/>
              <a:t>E</a:t>
            </a:r>
            <a:r>
              <a:rPr dirty="0" spc="270"/>
              <a:t>n</a:t>
            </a:r>
            <a:r>
              <a:rPr dirty="0" spc="260"/>
              <a:t>t</a:t>
            </a:r>
            <a:r>
              <a:rPr dirty="0" spc="250"/>
              <a:t>i</a:t>
            </a:r>
            <a:r>
              <a:rPr dirty="0" spc="260"/>
              <a:t>t</a:t>
            </a:r>
            <a:r>
              <a:rPr dirty="0" spc="265"/>
              <a:t>y-R</a:t>
            </a:r>
            <a:r>
              <a:rPr dirty="0" spc="260"/>
              <a:t>e</a:t>
            </a:r>
            <a:r>
              <a:rPr dirty="0" spc="245"/>
              <a:t>l</a:t>
            </a:r>
            <a:r>
              <a:rPr dirty="0" spc="265"/>
              <a:t>a</a:t>
            </a:r>
            <a:r>
              <a:rPr dirty="0" spc="260"/>
              <a:t>tions</a:t>
            </a:r>
            <a:r>
              <a:rPr dirty="0" spc="254"/>
              <a:t>h</a:t>
            </a:r>
            <a:r>
              <a:rPr dirty="0" spc="260"/>
              <a:t>i</a:t>
            </a:r>
            <a:r>
              <a:rPr dirty="0"/>
              <a:t>p	</a:t>
            </a:r>
            <a:r>
              <a:rPr dirty="0" spc="254"/>
              <a:t>v</a:t>
            </a:r>
            <a:r>
              <a:rPr dirty="0" spc="260"/>
              <a:t>s</a:t>
            </a:r>
            <a:r>
              <a:rPr dirty="0"/>
              <a:t>.	</a:t>
            </a:r>
            <a:r>
              <a:rPr dirty="0" spc="265"/>
              <a:t>D</a:t>
            </a:r>
            <a:r>
              <a:rPr dirty="0" spc="260"/>
              <a:t>i</a:t>
            </a:r>
            <a:r>
              <a:rPr dirty="0" spc="250"/>
              <a:t>m</a:t>
            </a:r>
            <a:r>
              <a:rPr dirty="0" spc="270"/>
              <a:t>e</a:t>
            </a:r>
            <a:r>
              <a:rPr dirty="0" spc="260"/>
              <a:t>nsio</a:t>
            </a:r>
            <a:r>
              <a:rPr dirty="0" spc="270"/>
              <a:t>n</a:t>
            </a:r>
            <a:r>
              <a:rPr dirty="0" spc="250"/>
              <a:t>a</a:t>
            </a:r>
            <a:r>
              <a:rPr dirty="0"/>
              <a:t>l  </a:t>
            </a:r>
            <a:r>
              <a:rPr dirty="0" spc="215"/>
              <a:t>Models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0269" y="1562100"/>
            <a:ext cx="3628390" cy="2296160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670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>
                <a:latin typeface="Perpetua"/>
                <a:cs typeface="Perpetua"/>
              </a:rPr>
              <a:t>One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 spc="-5">
                <a:latin typeface="Perpetua"/>
                <a:cs typeface="Perpetua"/>
              </a:rPr>
              <a:t>per</a:t>
            </a:r>
            <a:r>
              <a:rPr dirty="0" sz="2600" spc="-365">
                <a:latin typeface="Perpetua"/>
                <a:cs typeface="Perpetua"/>
              </a:rPr>
              <a:t> </a:t>
            </a:r>
            <a:r>
              <a:rPr dirty="0" sz="2600" spc="-10">
                <a:latin typeface="Perpetua"/>
                <a:cs typeface="Perpetua"/>
              </a:rPr>
              <a:t>entity</a:t>
            </a:r>
            <a:endParaRPr sz="2600">
              <a:latin typeface="Perpetua"/>
              <a:cs typeface="Perpetua"/>
            </a:endParaRPr>
          </a:p>
          <a:p>
            <a:pPr marL="381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60">
                <a:latin typeface="Perpetua"/>
                <a:cs typeface="Perpetua"/>
              </a:rPr>
              <a:t>Minimize </a:t>
            </a:r>
            <a:r>
              <a:rPr dirty="0" sz="2600" spc="-5">
                <a:latin typeface="Perpetua"/>
                <a:cs typeface="Perpetua"/>
              </a:rPr>
              <a:t>data</a:t>
            </a:r>
            <a:r>
              <a:rPr dirty="0" sz="2600" spc="-180">
                <a:latin typeface="Perpetua"/>
                <a:cs typeface="Perpetua"/>
              </a:rPr>
              <a:t> </a:t>
            </a:r>
            <a:r>
              <a:rPr dirty="0" sz="2600" spc="-30">
                <a:latin typeface="Perpetua"/>
                <a:cs typeface="Perpetua"/>
              </a:rPr>
              <a:t>redundancy</a:t>
            </a:r>
            <a:endParaRPr sz="2600">
              <a:latin typeface="Perpetua"/>
              <a:cs typeface="Perpetua"/>
            </a:endParaRPr>
          </a:p>
          <a:p>
            <a:pPr marL="381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60">
                <a:latin typeface="Perpetua"/>
                <a:cs typeface="Perpetua"/>
              </a:rPr>
              <a:t>Optimize</a:t>
            </a:r>
            <a:r>
              <a:rPr dirty="0" sz="2600" spc="-5">
                <a:latin typeface="Perpetua"/>
                <a:cs typeface="Perpetua"/>
              </a:rPr>
              <a:t> update</a:t>
            </a:r>
            <a:endParaRPr sz="2600">
              <a:latin typeface="Perpetua"/>
              <a:cs typeface="Perpetua"/>
            </a:endParaRPr>
          </a:p>
          <a:p>
            <a:pPr marL="311150" marR="3048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>
                <a:latin typeface="Perpetua"/>
                <a:cs typeface="Perpetua"/>
              </a:rPr>
              <a:t>The </a:t>
            </a:r>
            <a:r>
              <a:rPr dirty="0" sz="2600" spc="-5">
                <a:latin typeface="Perpetua"/>
                <a:cs typeface="Perpetua"/>
              </a:rPr>
              <a:t>Transaction</a:t>
            </a:r>
            <a:r>
              <a:rPr dirty="0" sz="2600" spc="-360">
                <a:latin typeface="Perpetua"/>
                <a:cs typeface="Perpetua"/>
              </a:rPr>
              <a:t> </a:t>
            </a:r>
            <a:r>
              <a:rPr dirty="0" sz="2600" spc="-155">
                <a:latin typeface="Perpetua"/>
                <a:cs typeface="Perpetua"/>
              </a:rPr>
              <a:t>Processing  </a:t>
            </a:r>
            <a:r>
              <a:rPr dirty="0" sz="2600" spc="-5">
                <a:latin typeface="Perpetua"/>
                <a:cs typeface="Perpetua"/>
              </a:rPr>
              <a:t>Model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86020" y="1482090"/>
            <a:ext cx="3142615" cy="3016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0" marR="149860" indent="-273050">
              <a:lnSpc>
                <a:spcPct val="100000"/>
              </a:lnSpc>
              <a:spcBef>
                <a:spcPts val="100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>
                <a:latin typeface="Perpetua"/>
                <a:cs typeface="Perpetua"/>
              </a:rPr>
              <a:t>One </a:t>
            </a:r>
            <a:r>
              <a:rPr dirty="0" sz="2600" spc="-5">
                <a:latin typeface="Perpetua"/>
                <a:cs typeface="Perpetua"/>
              </a:rPr>
              <a:t>fact </a:t>
            </a:r>
            <a:r>
              <a:rPr dirty="0" sz="2600" spc="-10">
                <a:latin typeface="Perpetua"/>
                <a:cs typeface="Perpetua"/>
              </a:rPr>
              <a:t>table </a:t>
            </a:r>
            <a:r>
              <a:rPr dirty="0" sz="2600" spc="-5">
                <a:latin typeface="Perpetua"/>
                <a:cs typeface="Perpetua"/>
              </a:rPr>
              <a:t>for</a:t>
            </a:r>
            <a:r>
              <a:rPr dirty="0" sz="2600" spc="-395">
                <a:latin typeface="Perpetua"/>
                <a:cs typeface="Perpetua"/>
              </a:rPr>
              <a:t> </a:t>
            </a:r>
            <a:r>
              <a:rPr dirty="0" sz="2600" spc="-375">
                <a:latin typeface="Perpetua"/>
                <a:cs typeface="Perpetua"/>
              </a:rPr>
              <a:t>data  </a:t>
            </a:r>
            <a:r>
              <a:rPr dirty="0" sz="2600" spc="-5">
                <a:latin typeface="Perpetua"/>
                <a:cs typeface="Perpetua"/>
              </a:rPr>
              <a:t>organization</a:t>
            </a:r>
            <a:endParaRPr sz="2600">
              <a:latin typeface="Perpetua"/>
              <a:cs typeface="Perpetua"/>
            </a:endParaRPr>
          </a:p>
          <a:p>
            <a:pPr marL="311150" marR="769620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40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60">
                <a:latin typeface="Perpetua"/>
                <a:cs typeface="Perpetua"/>
              </a:rPr>
              <a:t>Maximize  </a:t>
            </a:r>
            <a:r>
              <a:rPr dirty="0" sz="2600" spc="-15">
                <a:latin typeface="Perpetua"/>
                <a:cs typeface="Perpetua"/>
              </a:rPr>
              <a:t>u</a:t>
            </a:r>
            <a:r>
              <a:rPr dirty="0" sz="2600">
                <a:latin typeface="Perpetua"/>
                <a:cs typeface="Perpetua"/>
              </a:rPr>
              <a:t>nd</a:t>
            </a:r>
            <a:r>
              <a:rPr dirty="0" sz="2600" spc="5">
                <a:latin typeface="Perpetua"/>
                <a:cs typeface="Perpetua"/>
              </a:rPr>
              <a:t>e</a:t>
            </a:r>
            <a:r>
              <a:rPr dirty="0" sz="2600">
                <a:latin typeface="Perpetua"/>
                <a:cs typeface="Perpetua"/>
              </a:rPr>
              <a:t>r</a:t>
            </a:r>
            <a:r>
              <a:rPr dirty="0" sz="2600" spc="-5">
                <a:latin typeface="Perpetua"/>
                <a:cs typeface="Perpetua"/>
              </a:rPr>
              <a:t>sta</a:t>
            </a:r>
            <a:r>
              <a:rPr dirty="0" sz="2600" spc="-15">
                <a:latin typeface="Perpetua"/>
                <a:cs typeface="Perpetua"/>
              </a:rPr>
              <a:t>n</a:t>
            </a:r>
            <a:r>
              <a:rPr dirty="0" sz="2600">
                <a:latin typeface="Perpetua"/>
                <a:cs typeface="Perpetua"/>
              </a:rPr>
              <a:t>da</a:t>
            </a:r>
            <a:r>
              <a:rPr dirty="0" sz="2600" spc="5">
                <a:latin typeface="Perpetua"/>
                <a:cs typeface="Perpetua"/>
              </a:rPr>
              <a:t>b</a:t>
            </a:r>
            <a:r>
              <a:rPr dirty="0" sz="2600" spc="-10">
                <a:latin typeface="Perpetua"/>
                <a:cs typeface="Perpetua"/>
              </a:rPr>
              <a:t>i</a:t>
            </a:r>
            <a:r>
              <a:rPr dirty="0" sz="2600">
                <a:latin typeface="Perpetua"/>
                <a:cs typeface="Perpetua"/>
              </a:rPr>
              <a:t>li</a:t>
            </a:r>
            <a:r>
              <a:rPr dirty="0" sz="2600" spc="-15">
                <a:latin typeface="Perpetua"/>
                <a:cs typeface="Perpetua"/>
              </a:rPr>
              <a:t>t</a:t>
            </a:r>
            <a:r>
              <a:rPr dirty="0" sz="2600">
                <a:latin typeface="Perpetua"/>
                <a:cs typeface="Perpetua"/>
              </a:rPr>
              <a:t>y</a:t>
            </a:r>
            <a:endParaRPr sz="2600">
              <a:latin typeface="Perpetua"/>
              <a:cs typeface="Perpetua"/>
            </a:endParaRPr>
          </a:p>
          <a:p>
            <a:pPr marL="3810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21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145">
                <a:latin typeface="Perpetua"/>
                <a:cs typeface="Perpetua"/>
              </a:rPr>
              <a:t>Optimized </a:t>
            </a:r>
            <a:r>
              <a:rPr dirty="0" sz="2600" spc="-10">
                <a:latin typeface="Perpetua"/>
                <a:cs typeface="Perpetua"/>
              </a:rPr>
              <a:t>for</a:t>
            </a:r>
            <a:r>
              <a:rPr dirty="0" sz="2600" spc="-204">
                <a:latin typeface="Perpetua"/>
                <a:cs typeface="Perpetua"/>
              </a:rPr>
              <a:t> </a:t>
            </a:r>
            <a:r>
              <a:rPr dirty="0" sz="2600" spc="-135">
                <a:latin typeface="Perpetua"/>
                <a:cs typeface="Perpetua"/>
              </a:rPr>
              <a:t>retrieval</a:t>
            </a:r>
            <a:endParaRPr sz="2600">
              <a:latin typeface="Perpetua"/>
              <a:cs typeface="Perpetua"/>
            </a:endParaRPr>
          </a:p>
          <a:p>
            <a:pPr marL="311150" marR="213995" indent="-273050">
              <a:lnSpc>
                <a:spcPct val="100000"/>
              </a:lnSpc>
              <a:spcBef>
                <a:spcPts val="570"/>
              </a:spcBef>
            </a:pPr>
            <a:r>
              <a:rPr dirty="0" baseline="10101" sz="3300" spc="547">
                <a:solidFill>
                  <a:srgbClr val="D24716"/>
                </a:solidFill>
                <a:latin typeface="Symbol"/>
                <a:cs typeface="Symbol"/>
              </a:rPr>
              <a:t></a:t>
            </a:r>
            <a:r>
              <a:rPr dirty="0" sz="2600" spc="365">
                <a:latin typeface="Perpetua"/>
                <a:cs typeface="Perpetua"/>
              </a:rPr>
              <a:t>The</a:t>
            </a:r>
            <a:r>
              <a:rPr dirty="0" sz="2600" spc="-55">
                <a:latin typeface="Perpetua"/>
                <a:cs typeface="Perpetua"/>
              </a:rPr>
              <a:t> </a:t>
            </a:r>
            <a:r>
              <a:rPr dirty="0" sz="2600" spc="-5">
                <a:latin typeface="Perpetua"/>
                <a:cs typeface="Perpetua"/>
              </a:rPr>
              <a:t>data </a:t>
            </a:r>
            <a:r>
              <a:rPr dirty="0" sz="2600" spc="-140">
                <a:latin typeface="Perpetua"/>
                <a:cs typeface="Perpetua"/>
              </a:rPr>
              <a:t>warehousing  </a:t>
            </a:r>
            <a:r>
              <a:rPr dirty="0" sz="2600" spc="-5">
                <a:latin typeface="Perpetua"/>
                <a:cs typeface="Perpetua"/>
              </a:rPr>
              <a:t>model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703579"/>
            <a:ext cx="500761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43685" algn="l"/>
                <a:tab pos="2092960" algn="l"/>
              </a:tabLst>
            </a:pPr>
            <a:r>
              <a:rPr dirty="0" sz="4000" spc="260"/>
              <a:t>Facts	</a:t>
            </a:r>
            <a:r>
              <a:rPr dirty="0" sz="4000"/>
              <a:t>&amp;	</a:t>
            </a:r>
            <a:r>
              <a:rPr dirty="0" sz="4000" spc="290"/>
              <a:t>Dimensions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02969" y="1710690"/>
            <a:ext cx="6363970" cy="3106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marR="934719" indent="-273050">
              <a:lnSpc>
                <a:spcPct val="100000"/>
              </a:lnSpc>
              <a:spcBef>
                <a:spcPts val="100"/>
              </a:spcBef>
              <a:buClr>
                <a:srgbClr val="D24716"/>
              </a:buClr>
              <a:buSzPct val="83928"/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2800" spc="-5">
                <a:latin typeface="Perpetua"/>
                <a:cs typeface="Perpetua"/>
              </a:rPr>
              <a:t>There are two main types of objects </a:t>
            </a:r>
            <a:r>
              <a:rPr dirty="0" sz="2800">
                <a:latin typeface="Perpetua"/>
                <a:cs typeface="Perpetua"/>
              </a:rPr>
              <a:t>in</a:t>
            </a:r>
            <a:r>
              <a:rPr dirty="0" sz="2800" spc="-80">
                <a:latin typeface="Perpetua"/>
                <a:cs typeface="Perpetua"/>
              </a:rPr>
              <a:t> </a:t>
            </a:r>
            <a:r>
              <a:rPr dirty="0" sz="2800">
                <a:latin typeface="Perpetua"/>
                <a:cs typeface="Perpetua"/>
              </a:rPr>
              <a:t>a  </a:t>
            </a:r>
            <a:r>
              <a:rPr dirty="0" sz="2800" spc="-5">
                <a:latin typeface="Perpetua"/>
                <a:cs typeface="Perpetua"/>
              </a:rPr>
              <a:t>dimensional</a:t>
            </a:r>
            <a:r>
              <a:rPr dirty="0" sz="2800" spc="-20">
                <a:latin typeface="Perpetua"/>
                <a:cs typeface="Perpetua"/>
              </a:rPr>
              <a:t> </a:t>
            </a:r>
            <a:r>
              <a:rPr dirty="0" sz="2800">
                <a:latin typeface="Perpetua"/>
                <a:cs typeface="Perpetua"/>
              </a:rPr>
              <a:t>model</a:t>
            </a:r>
            <a:endParaRPr sz="2800">
              <a:latin typeface="Perpetua"/>
              <a:cs typeface="Perpetua"/>
            </a:endParaRPr>
          </a:p>
          <a:p>
            <a:pPr lvl="1" marL="572770" marR="17780" indent="-228600">
              <a:lnSpc>
                <a:spcPct val="100000"/>
              </a:lnSpc>
              <a:spcBef>
                <a:spcPts val="370"/>
              </a:spcBef>
              <a:buClr>
                <a:srgbClr val="9A2C1E"/>
              </a:buClr>
              <a:buSzPct val="83928"/>
              <a:buFont typeface="Arial"/>
              <a:buChar char="–"/>
              <a:tabLst>
                <a:tab pos="572770" algn="l"/>
              </a:tabLst>
            </a:pPr>
            <a:r>
              <a:rPr dirty="0" sz="2800" spc="-5" b="1">
                <a:latin typeface="Perpetua"/>
                <a:cs typeface="Perpetua"/>
              </a:rPr>
              <a:t>Facts </a:t>
            </a:r>
            <a:r>
              <a:rPr dirty="0" sz="2800" spc="-5">
                <a:latin typeface="Perpetua"/>
                <a:cs typeface="Perpetua"/>
              </a:rPr>
              <a:t>are quantitative measures that we </a:t>
            </a:r>
            <a:r>
              <a:rPr dirty="0" sz="2800" spc="-10">
                <a:latin typeface="Perpetua"/>
                <a:cs typeface="Perpetua"/>
              </a:rPr>
              <a:t>wish  </a:t>
            </a:r>
            <a:r>
              <a:rPr dirty="0" sz="2800">
                <a:latin typeface="Perpetua"/>
                <a:cs typeface="Perpetua"/>
              </a:rPr>
              <a:t>to </a:t>
            </a:r>
            <a:r>
              <a:rPr dirty="0" sz="2800" spc="-5">
                <a:latin typeface="Perpetua"/>
                <a:cs typeface="Perpetua"/>
              </a:rPr>
              <a:t>analyse </a:t>
            </a:r>
            <a:r>
              <a:rPr dirty="0" sz="2800">
                <a:latin typeface="Perpetua"/>
                <a:cs typeface="Perpetua"/>
              </a:rPr>
              <a:t>and </a:t>
            </a:r>
            <a:r>
              <a:rPr dirty="0" sz="2800" spc="-5">
                <a:latin typeface="Perpetua"/>
                <a:cs typeface="Perpetua"/>
              </a:rPr>
              <a:t>report</a:t>
            </a:r>
            <a:r>
              <a:rPr dirty="0" sz="2800" spc="-55">
                <a:latin typeface="Perpetua"/>
                <a:cs typeface="Perpetua"/>
              </a:rPr>
              <a:t> </a:t>
            </a:r>
            <a:r>
              <a:rPr dirty="0" sz="2800">
                <a:latin typeface="Perpetua"/>
                <a:cs typeface="Perpetua"/>
              </a:rPr>
              <a:t>on.</a:t>
            </a:r>
            <a:endParaRPr sz="2800">
              <a:latin typeface="Perpetua"/>
              <a:cs typeface="Perpetua"/>
            </a:endParaRPr>
          </a:p>
          <a:p>
            <a:pPr lvl="1" marL="572770" marR="194310" indent="-228600">
              <a:lnSpc>
                <a:spcPct val="100000"/>
              </a:lnSpc>
              <a:spcBef>
                <a:spcPts val="370"/>
              </a:spcBef>
              <a:buClr>
                <a:srgbClr val="9A2C1E"/>
              </a:buClr>
              <a:buSzPct val="83928"/>
              <a:buFont typeface="Arial"/>
              <a:buChar char="–"/>
              <a:tabLst>
                <a:tab pos="572770" algn="l"/>
              </a:tabLst>
            </a:pPr>
            <a:r>
              <a:rPr dirty="0" sz="2800" spc="-10" b="1">
                <a:latin typeface="Perpetua"/>
                <a:cs typeface="Perpetua"/>
              </a:rPr>
              <a:t>Dimensions </a:t>
            </a:r>
            <a:r>
              <a:rPr dirty="0" sz="2800" spc="-5">
                <a:latin typeface="Perpetua"/>
                <a:cs typeface="Perpetua"/>
              </a:rPr>
              <a:t>contain textual descriptors </a:t>
            </a:r>
            <a:r>
              <a:rPr dirty="0" sz="2800">
                <a:latin typeface="Perpetua"/>
                <a:cs typeface="Perpetua"/>
              </a:rPr>
              <a:t>of  </a:t>
            </a:r>
            <a:r>
              <a:rPr dirty="0" sz="2800" spc="-5">
                <a:latin typeface="Perpetua"/>
                <a:cs typeface="Perpetua"/>
              </a:rPr>
              <a:t>the business. They provide </a:t>
            </a:r>
            <a:r>
              <a:rPr dirty="0" sz="2800" spc="-5" i="1">
                <a:latin typeface="Perpetua"/>
                <a:cs typeface="Perpetua"/>
              </a:rPr>
              <a:t>context </a:t>
            </a:r>
            <a:r>
              <a:rPr dirty="0" sz="2800">
                <a:latin typeface="Perpetua"/>
                <a:cs typeface="Perpetua"/>
              </a:rPr>
              <a:t>for </a:t>
            </a:r>
            <a:r>
              <a:rPr dirty="0" sz="2800" spc="-5">
                <a:latin typeface="Perpetua"/>
                <a:cs typeface="Perpetua"/>
              </a:rPr>
              <a:t>the  fact</a:t>
            </a:r>
            <a:r>
              <a:rPr dirty="0" sz="2800" spc="-5">
                <a:solidFill>
                  <a:srgbClr val="BEBEBE"/>
                </a:solidFill>
                <a:latin typeface="Perpetua"/>
                <a:cs typeface="Perpetua"/>
              </a:rPr>
              <a:t>s.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2021-02-06T22:23:00Z</dcterms:created>
  <dcterms:modified xsi:type="dcterms:W3CDTF">2021-02-06T22:23:00Z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2015-10-06T00:00:00Z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2021-02-06T00:00:00Z</vt:filetime>
  </property>
</Properties>
</file>