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13</a:t>
            </a:r>
            <a:r>
              <a:rPr dirty="0" spc="-35"/>
              <a:t> </a:t>
            </a:r>
            <a:r>
              <a:rPr dirty="0" spc="-5"/>
              <a:t>апреля</a:t>
            </a:r>
            <a:r>
              <a:rPr dirty="0" spc="-50"/>
              <a:t> </a:t>
            </a:r>
            <a:r>
              <a:rPr dirty="0"/>
              <a:t>2007</a:t>
            </a:r>
            <a:r>
              <a:rPr dirty="0" spc="-35"/>
              <a:t> </a:t>
            </a:r>
            <a:r>
              <a:rPr dirty="0"/>
              <a:t>г.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OLAP:</a:t>
            </a:r>
            <a:r>
              <a:rPr dirty="0" spc="-55"/>
              <a:t> </a:t>
            </a:r>
            <a:r>
              <a:rPr dirty="0"/>
              <a:t>Основные</a:t>
            </a:r>
            <a:r>
              <a:rPr dirty="0" spc="-60"/>
              <a:t> </a:t>
            </a:r>
            <a:r>
              <a:rPr dirty="0"/>
              <a:t>понятия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FFFFCC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13</a:t>
            </a:r>
            <a:r>
              <a:rPr dirty="0" spc="-35"/>
              <a:t> </a:t>
            </a:r>
            <a:r>
              <a:rPr dirty="0" spc="-5"/>
              <a:t>апреля</a:t>
            </a:r>
            <a:r>
              <a:rPr dirty="0" spc="-50"/>
              <a:t> </a:t>
            </a:r>
            <a:r>
              <a:rPr dirty="0"/>
              <a:t>2007</a:t>
            </a:r>
            <a:r>
              <a:rPr dirty="0" spc="-35"/>
              <a:t> </a:t>
            </a:r>
            <a:r>
              <a:rPr dirty="0"/>
              <a:t>г.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OLAP:</a:t>
            </a:r>
            <a:r>
              <a:rPr dirty="0" spc="-55"/>
              <a:t> </a:t>
            </a:r>
            <a:r>
              <a:rPr dirty="0"/>
              <a:t>Основные</a:t>
            </a:r>
            <a:r>
              <a:rPr dirty="0" spc="-60"/>
              <a:t> </a:t>
            </a:r>
            <a:r>
              <a:rPr dirty="0"/>
              <a:t>понятия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FFFFCC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13</a:t>
            </a:r>
            <a:r>
              <a:rPr dirty="0" spc="-35"/>
              <a:t> </a:t>
            </a:r>
            <a:r>
              <a:rPr dirty="0" spc="-5"/>
              <a:t>апреля</a:t>
            </a:r>
            <a:r>
              <a:rPr dirty="0" spc="-50"/>
              <a:t> </a:t>
            </a:r>
            <a:r>
              <a:rPr dirty="0"/>
              <a:t>2007</a:t>
            </a:r>
            <a:r>
              <a:rPr dirty="0" spc="-35"/>
              <a:t> </a:t>
            </a:r>
            <a:r>
              <a:rPr dirty="0"/>
              <a:t>г.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OLAP:</a:t>
            </a:r>
            <a:r>
              <a:rPr dirty="0" spc="-55"/>
              <a:t> </a:t>
            </a:r>
            <a:r>
              <a:rPr dirty="0"/>
              <a:t>Основные</a:t>
            </a:r>
            <a:r>
              <a:rPr dirty="0" spc="-60"/>
              <a:t> </a:t>
            </a:r>
            <a:r>
              <a:rPr dirty="0"/>
              <a:t>понятия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FFFFCC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13</a:t>
            </a:r>
            <a:r>
              <a:rPr dirty="0" spc="-35"/>
              <a:t> </a:t>
            </a:r>
            <a:r>
              <a:rPr dirty="0" spc="-5"/>
              <a:t>апреля</a:t>
            </a:r>
            <a:r>
              <a:rPr dirty="0" spc="-50"/>
              <a:t> </a:t>
            </a:r>
            <a:r>
              <a:rPr dirty="0"/>
              <a:t>2007</a:t>
            </a:r>
            <a:r>
              <a:rPr dirty="0" spc="-35"/>
              <a:t> </a:t>
            </a:r>
            <a:r>
              <a:rPr dirty="0"/>
              <a:t>г.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OLAP:</a:t>
            </a:r>
            <a:r>
              <a:rPr dirty="0" spc="-55"/>
              <a:t> </a:t>
            </a:r>
            <a:r>
              <a:rPr dirty="0"/>
              <a:t>Основные</a:t>
            </a:r>
            <a:r>
              <a:rPr dirty="0" spc="-60"/>
              <a:t> </a:t>
            </a:r>
            <a:r>
              <a:rPr dirty="0"/>
              <a:t>понятия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13</a:t>
            </a:r>
            <a:r>
              <a:rPr dirty="0" spc="-35"/>
              <a:t> </a:t>
            </a:r>
            <a:r>
              <a:rPr dirty="0" spc="-5"/>
              <a:t>апреля</a:t>
            </a:r>
            <a:r>
              <a:rPr dirty="0" spc="-50"/>
              <a:t> </a:t>
            </a:r>
            <a:r>
              <a:rPr dirty="0"/>
              <a:t>2007</a:t>
            </a:r>
            <a:r>
              <a:rPr dirty="0" spc="-35"/>
              <a:t> </a:t>
            </a:r>
            <a:r>
              <a:rPr dirty="0"/>
              <a:t>г.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OLAP:</a:t>
            </a:r>
            <a:r>
              <a:rPr dirty="0" spc="-55"/>
              <a:t> </a:t>
            </a:r>
            <a:r>
              <a:rPr dirty="0"/>
              <a:t>Основные</a:t>
            </a:r>
            <a:r>
              <a:rPr dirty="0" spc="-60"/>
              <a:t> </a:t>
            </a:r>
            <a:r>
              <a:rPr dirty="0"/>
              <a:t>понятия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42987" y="1052512"/>
            <a:ext cx="7742174" cy="36512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82026" y="299573"/>
            <a:ext cx="1037350" cy="802402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8209026" y="6057900"/>
            <a:ext cx="684212" cy="64611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166110" y="369570"/>
            <a:ext cx="3881120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FFFFCC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17500" y="1328800"/>
            <a:ext cx="8528050" cy="4561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74065" y="6386184"/>
            <a:ext cx="1477645" cy="240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13</a:t>
            </a:r>
            <a:r>
              <a:rPr dirty="0" spc="-35"/>
              <a:t> </a:t>
            </a:r>
            <a:r>
              <a:rPr dirty="0" spc="-5"/>
              <a:t>апреля</a:t>
            </a:r>
            <a:r>
              <a:rPr dirty="0" spc="-50"/>
              <a:t> </a:t>
            </a:r>
            <a:r>
              <a:rPr dirty="0"/>
              <a:t>2007</a:t>
            </a:r>
            <a:r>
              <a:rPr dirty="0" spc="-35"/>
              <a:t> </a:t>
            </a:r>
            <a:r>
              <a:rPr dirty="0"/>
              <a:t>г.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054602" y="6428856"/>
            <a:ext cx="2101215" cy="240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OLAP:</a:t>
            </a:r>
            <a:r>
              <a:rPr dirty="0" spc="-55"/>
              <a:t> </a:t>
            </a:r>
            <a:r>
              <a:rPr dirty="0"/>
              <a:t>Основные</a:t>
            </a:r>
            <a:r>
              <a:rPr dirty="0" spc="-60"/>
              <a:t> </a:t>
            </a:r>
            <a:r>
              <a:rPr dirty="0"/>
              <a:t>понятия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450581" y="6428856"/>
            <a:ext cx="271779" cy="240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0" Type="http://schemas.openxmlformats.org/officeDocument/2006/relationships/image" Target="../media/image12.png"/><Relationship Id="rId11" Type="http://schemas.openxmlformats.org/officeDocument/2006/relationships/image" Target="../media/image13.png"/><Relationship Id="rId12" Type="http://schemas.openxmlformats.org/officeDocument/2006/relationships/image" Target="../media/image14.png"/><Relationship Id="rId13" Type="http://schemas.openxmlformats.org/officeDocument/2006/relationships/image" Target="../media/image15.png"/><Relationship Id="rId14" Type="http://schemas.openxmlformats.org/officeDocument/2006/relationships/image" Target="../media/image16.png"/><Relationship Id="rId15" Type="http://schemas.openxmlformats.org/officeDocument/2006/relationships/image" Target="../media/image17.png"/><Relationship Id="rId16" Type="http://schemas.openxmlformats.org/officeDocument/2006/relationships/image" Target="../media/image18.jpg"/><Relationship Id="rId17" Type="http://schemas.openxmlformats.org/officeDocument/2006/relationships/image" Target="../media/image19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jp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.png"/><Relationship Id="rId3" Type="http://schemas.openxmlformats.org/officeDocument/2006/relationships/image" Target="../media/image29.png"/><Relationship Id="rId4" Type="http://schemas.openxmlformats.org/officeDocument/2006/relationships/image" Target="../media/image30.png"/><Relationship Id="rId5" Type="http://schemas.openxmlformats.org/officeDocument/2006/relationships/image" Target="../media/image31.png"/><Relationship Id="rId6" Type="http://schemas.openxmlformats.org/officeDocument/2006/relationships/image" Target="../media/image32.png"/><Relationship Id="rId7" Type="http://schemas.openxmlformats.org/officeDocument/2006/relationships/image" Target="../media/image33.png"/><Relationship Id="rId8" Type="http://schemas.openxmlformats.org/officeDocument/2006/relationships/image" Target="../media/image34.png"/><Relationship Id="rId9" Type="http://schemas.openxmlformats.org/officeDocument/2006/relationships/image" Target="../media/image35.png"/><Relationship Id="rId10" Type="http://schemas.openxmlformats.org/officeDocument/2006/relationships/image" Target="../media/image36.png"/><Relationship Id="rId11" Type="http://schemas.openxmlformats.org/officeDocument/2006/relationships/image" Target="../media/image37.png"/><Relationship Id="rId12" Type="http://schemas.openxmlformats.org/officeDocument/2006/relationships/image" Target="../media/image38.jpg"/><Relationship Id="rId13" Type="http://schemas.openxmlformats.org/officeDocument/2006/relationships/image" Target="../media/image39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g"/><Relationship Id="rId3" Type="http://schemas.openxmlformats.org/officeDocument/2006/relationships/image" Target="../media/image21.png"/><Relationship Id="rId4" Type="http://schemas.openxmlformats.org/officeDocument/2006/relationships/image" Target="../media/image22.jp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20000" y="0"/>
            <a:ext cx="685800" cy="6858000"/>
          </a:xfrm>
          <a:custGeom>
            <a:avLst/>
            <a:gdLst/>
            <a:ahLst/>
            <a:cxnLst/>
            <a:rect l="l" t="t" r="r" b="b"/>
            <a:pathLst>
              <a:path w="685800" h="6858000">
                <a:moveTo>
                  <a:pt x="0" y="6858000"/>
                </a:moveTo>
                <a:lnTo>
                  <a:pt x="685800" y="6858000"/>
                </a:lnTo>
                <a:lnTo>
                  <a:pt x="6858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2578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0" y="6858000"/>
                </a:moveTo>
                <a:lnTo>
                  <a:pt x="304800" y="6858000"/>
                </a:lnTo>
                <a:lnTo>
                  <a:pt x="3048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553200" y="0"/>
            <a:ext cx="381000" cy="6858000"/>
          </a:xfrm>
          <a:custGeom>
            <a:avLst/>
            <a:gdLst/>
            <a:ahLst/>
            <a:cxnLst/>
            <a:rect l="l" t="t" r="r" b="b"/>
            <a:pathLst>
              <a:path w="381000" h="6858000">
                <a:moveTo>
                  <a:pt x="0" y="6858000"/>
                </a:moveTo>
                <a:lnTo>
                  <a:pt x="381000" y="6858000"/>
                </a:lnTo>
                <a:lnTo>
                  <a:pt x="381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315200" y="0"/>
            <a:ext cx="76200" cy="6858000"/>
          </a:xfrm>
          <a:custGeom>
            <a:avLst/>
            <a:gdLst/>
            <a:ahLst/>
            <a:cxnLst/>
            <a:rect l="l" t="t" r="r" b="b"/>
            <a:pathLst>
              <a:path w="76200" h="6858000">
                <a:moveTo>
                  <a:pt x="0" y="6858000"/>
                </a:moveTo>
                <a:lnTo>
                  <a:pt x="76200" y="6858000"/>
                </a:lnTo>
                <a:lnTo>
                  <a:pt x="762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57200" cy="6858000"/>
          </a:xfrm>
          <a:custGeom>
            <a:avLst/>
            <a:gdLst/>
            <a:ahLst/>
            <a:cxnLst/>
            <a:rect l="l" t="t" r="r" b="b"/>
            <a:pathLst>
              <a:path w="457200" h="6858000">
                <a:moveTo>
                  <a:pt x="0" y="6858000"/>
                </a:moveTo>
                <a:lnTo>
                  <a:pt x="457200" y="6858000"/>
                </a:lnTo>
                <a:lnTo>
                  <a:pt x="4572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981200" y="0"/>
            <a:ext cx="152400" cy="6858000"/>
          </a:xfrm>
          <a:custGeom>
            <a:avLst/>
            <a:gdLst/>
            <a:ahLst/>
            <a:cxnLst/>
            <a:rect l="l" t="t" r="r" b="b"/>
            <a:pathLst>
              <a:path w="152400" h="6858000">
                <a:moveTo>
                  <a:pt x="0" y="6858000"/>
                </a:moveTo>
                <a:lnTo>
                  <a:pt x="152400" y="6858000"/>
                </a:lnTo>
                <a:lnTo>
                  <a:pt x="1524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810000" y="0"/>
            <a:ext cx="609600" cy="6858000"/>
          </a:xfrm>
          <a:custGeom>
            <a:avLst/>
            <a:gdLst/>
            <a:ahLst/>
            <a:cxnLst/>
            <a:rect l="l" t="t" r="r" b="b"/>
            <a:pathLst>
              <a:path w="609600" h="6858000">
                <a:moveTo>
                  <a:pt x="0" y="6858000"/>
                </a:moveTo>
                <a:lnTo>
                  <a:pt x="609600" y="6858000"/>
                </a:lnTo>
                <a:lnTo>
                  <a:pt x="6096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33600" y="0"/>
            <a:ext cx="1676400" cy="6858000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981200" cy="6858000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419600" y="0"/>
            <a:ext cx="838200" cy="6858000"/>
          </a:xfrm>
          <a:prstGeom prst="rect">
            <a:avLst/>
          </a:prstGeom>
        </p:spPr>
      </p:pic>
      <p:sp>
        <p:nvSpPr>
          <p:cNvPr id="12" name="object 12"/>
          <p:cNvSpPr/>
          <p:nvPr/>
        </p:nvSpPr>
        <p:spPr>
          <a:xfrm>
            <a:off x="1981200" y="0"/>
            <a:ext cx="228600" cy="6858000"/>
          </a:xfrm>
          <a:custGeom>
            <a:avLst/>
            <a:gdLst/>
            <a:ahLst/>
            <a:cxnLst/>
            <a:rect l="l" t="t" r="r" b="b"/>
            <a:pathLst>
              <a:path w="228600" h="6858000">
                <a:moveTo>
                  <a:pt x="228600" y="0"/>
                </a:move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228600" y="0"/>
                </a:lnTo>
                <a:close/>
              </a:path>
            </a:pathLst>
          </a:custGeom>
          <a:solidFill>
            <a:srgbClr val="5F1F0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3" name="object 13"/>
          <p:cNvGrpSpPr/>
          <p:nvPr/>
        </p:nvGrpSpPr>
        <p:grpSpPr>
          <a:xfrm>
            <a:off x="5238750" y="0"/>
            <a:ext cx="3905250" cy="6858000"/>
            <a:chOff x="5238750" y="0"/>
            <a:chExt cx="3905250" cy="6858000"/>
          </a:xfrm>
        </p:grpSpPr>
        <p:sp>
          <p:nvSpPr>
            <p:cNvPr id="14" name="object 14"/>
            <p:cNvSpPr/>
            <p:nvPr/>
          </p:nvSpPr>
          <p:spPr>
            <a:xfrm>
              <a:off x="5238750" y="0"/>
              <a:ext cx="323850" cy="6858000"/>
            </a:xfrm>
            <a:custGeom>
              <a:avLst/>
              <a:gdLst/>
              <a:ahLst/>
              <a:cxnLst/>
              <a:rect l="l" t="t" r="r" b="b"/>
              <a:pathLst>
                <a:path w="323850" h="6858000">
                  <a:moveTo>
                    <a:pt x="0" y="6858000"/>
                  </a:moveTo>
                  <a:lnTo>
                    <a:pt x="323850" y="6858000"/>
                  </a:lnTo>
                  <a:lnTo>
                    <a:pt x="323850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5F1F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562600" y="0"/>
              <a:ext cx="3581400" cy="6858000"/>
            </a:xfrm>
            <a:prstGeom prst="rect">
              <a:avLst/>
            </a:prstGeom>
          </p:spPr>
        </p:pic>
      </p:grpSp>
      <p:grpSp>
        <p:nvGrpSpPr>
          <p:cNvPr id="16" name="object 16"/>
          <p:cNvGrpSpPr/>
          <p:nvPr/>
        </p:nvGrpSpPr>
        <p:grpSpPr>
          <a:xfrm>
            <a:off x="0" y="0"/>
            <a:ext cx="9145905" cy="6858000"/>
            <a:chOff x="0" y="0"/>
            <a:chExt cx="9145905" cy="6858000"/>
          </a:xfrm>
        </p:grpSpPr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756025" y="0"/>
              <a:ext cx="739775" cy="6858000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1588" y="6151562"/>
              <a:ext cx="9144635" cy="706755"/>
            </a:xfrm>
            <a:custGeom>
              <a:avLst/>
              <a:gdLst/>
              <a:ahLst/>
              <a:cxnLst/>
              <a:rect l="l" t="t" r="r" b="b"/>
              <a:pathLst>
                <a:path w="9144635" h="706754">
                  <a:moveTo>
                    <a:pt x="0" y="152400"/>
                  </a:moveTo>
                  <a:lnTo>
                    <a:pt x="0" y="706437"/>
                  </a:lnTo>
                  <a:lnTo>
                    <a:pt x="9144062" y="706437"/>
                  </a:lnTo>
                  <a:lnTo>
                    <a:pt x="9144062" y="236537"/>
                  </a:lnTo>
                  <a:lnTo>
                    <a:pt x="1304987" y="236537"/>
                  </a:lnTo>
                  <a:lnTo>
                    <a:pt x="1123949" y="219075"/>
                  </a:lnTo>
                  <a:lnTo>
                    <a:pt x="1038224" y="203200"/>
                  </a:lnTo>
                  <a:lnTo>
                    <a:pt x="971549" y="185737"/>
                  </a:lnTo>
                  <a:lnTo>
                    <a:pt x="190499" y="185737"/>
                  </a:lnTo>
                  <a:lnTo>
                    <a:pt x="142874" y="177800"/>
                  </a:lnTo>
                  <a:lnTo>
                    <a:pt x="104774" y="177800"/>
                  </a:lnTo>
                  <a:lnTo>
                    <a:pt x="66674" y="169862"/>
                  </a:lnTo>
                  <a:lnTo>
                    <a:pt x="38099" y="161925"/>
                  </a:lnTo>
                  <a:lnTo>
                    <a:pt x="0" y="152400"/>
                  </a:lnTo>
                  <a:close/>
                </a:path>
                <a:path w="9144635" h="706754">
                  <a:moveTo>
                    <a:pt x="2219387" y="69850"/>
                  </a:moveTo>
                  <a:lnTo>
                    <a:pt x="2133662" y="69850"/>
                  </a:lnTo>
                  <a:lnTo>
                    <a:pt x="2114612" y="79375"/>
                  </a:lnTo>
                  <a:lnTo>
                    <a:pt x="2076512" y="87312"/>
                  </a:lnTo>
                  <a:lnTo>
                    <a:pt x="2000312" y="111125"/>
                  </a:lnTo>
                  <a:lnTo>
                    <a:pt x="1933637" y="136525"/>
                  </a:lnTo>
                  <a:lnTo>
                    <a:pt x="1866962" y="152400"/>
                  </a:lnTo>
                  <a:lnTo>
                    <a:pt x="1809812" y="169862"/>
                  </a:lnTo>
                  <a:lnTo>
                    <a:pt x="1743137" y="185737"/>
                  </a:lnTo>
                  <a:lnTo>
                    <a:pt x="1685987" y="203200"/>
                  </a:lnTo>
                  <a:lnTo>
                    <a:pt x="1619312" y="211137"/>
                  </a:lnTo>
                  <a:lnTo>
                    <a:pt x="1505012" y="227012"/>
                  </a:lnTo>
                  <a:lnTo>
                    <a:pt x="1400237" y="236537"/>
                  </a:lnTo>
                  <a:lnTo>
                    <a:pt x="9144062" y="236537"/>
                  </a:lnTo>
                  <a:lnTo>
                    <a:pt x="9144062" y="203200"/>
                  </a:lnTo>
                  <a:lnTo>
                    <a:pt x="4429187" y="203200"/>
                  </a:lnTo>
                  <a:lnTo>
                    <a:pt x="4391087" y="195262"/>
                  </a:lnTo>
                  <a:lnTo>
                    <a:pt x="4352987" y="185737"/>
                  </a:lnTo>
                  <a:lnTo>
                    <a:pt x="4312982" y="174625"/>
                  </a:lnTo>
                  <a:lnTo>
                    <a:pt x="3825937" y="174625"/>
                  </a:lnTo>
                  <a:lnTo>
                    <a:pt x="3768787" y="169862"/>
                  </a:lnTo>
                  <a:lnTo>
                    <a:pt x="3727512" y="163512"/>
                  </a:lnTo>
                  <a:lnTo>
                    <a:pt x="3724073" y="161925"/>
                  </a:lnTo>
                  <a:lnTo>
                    <a:pt x="2609912" y="161925"/>
                  </a:lnTo>
                  <a:lnTo>
                    <a:pt x="2543237" y="152400"/>
                  </a:lnTo>
                  <a:lnTo>
                    <a:pt x="2476562" y="144462"/>
                  </a:lnTo>
                  <a:lnTo>
                    <a:pt x="2419412" y="136525"/>
                  </a:lnTo>
                  <a:lnTo>
                    <a:pt x="2390837" y="136525"/>
                  </a:lnTo>
                  <a:lnTo>
                    <a:pt x="2352737" y="120650"/>
                  </a:lnTo>
                  <a:lnTo>
                    <a:pt x="2343212" y="111125"/>
                  </a:lnTo>
                  <a:lnTo>
                    <a:pt x="2314637" y="103187"/>
                  </a:lnTo>
                  <a:lnTo>
                    <a:pt x="2286062" y="87312"/>
                  </a:lnTo>
                  <a:lnTo>
                    <a:pt x="2267012" y="79375"/>
                  </a:lnTo>
                  <a:lnTo>
                    <a:pt x="2238437" y="79375"/>
                  </a:lnTo>
                  <a:lnTo>
                    <a:pt x="2219387" y="69850"/>
                  </a:lnTo>
                  <a:close/>
                </a:path>
                <a:path w="9144635" h="706754">
                  <a:moveTo>
                    <a:pt x="5705537" y="79375"/>
                  </a:moveTo>
                  <a:lnTo>
                    <a:pt x="5562662" y="79375"/>
                  </a:lnTo>
                  <a:lnTo>
                    <a:pt x="5543612" y="87312"/>
                  </a:lnTo>
                  <a:lnTo>
                    <a:pt x="5524562" y="87312"/>
                  </a:lnTo>
                  <a:lnTo>
                    <a:pt x="5505512" y="103187"/>
                  </a:lnTo>
                  <a:lnTo>
                    <a:pt x="5486462" y="111125"/>
                  </a:lnTo>
                  <a:lnTo>
                    <a:pt x="5476937" y="111125"/>
                  </a:lnTo>
                  <a:lnTo>
                    <a:pt x="5429312" y="120650"/>
                  </a:lnTo>
                  <a:lnTo>
                    <a:pt x="5286437" y="128587"/>
                  </a:lnTo>
                  <a:lnTo>
                    <a:pt x="5086412" y="144462"/>
                  </a:lnTo>
                  <a:lnTo>
                    <a:pt x="4962587" y="161925"/>
                  </a:lnTo>
                  <a:lnTo>
                    <a:pt x="4838762" y="177800"/>
                  </a:lnTo>
                  <a:lnTo>
                    <a:pt x="4714937" y="195262"/>
                  </a:lnTo>
                  <a:lnTo>
                    <a:pt x="4610162" y="203200"/>
                  </a:lnTo>
                  <a:lnTo>
                    <a:pt x="9144062" y="203200"/>
                  </a:lnTo>
                  <a:lnTo>
                    <a:pt x="9144062" y="177800"/>
                  </a:lnTo>
                  <a:lnTo>
                    <a:pt x="7524812" y="177800"/>
                  </a:lnTo>
                  <a:lnTo>
                    <a:pt x="7486712" y="169862"/>
                  </a:lnTo>
                  <a:lnTo>
                    <a:pt x="7458137" y="161925"/>
                  </a:lnTo>
                  <a:lnTo>
                    <a:pt x="6048437" y="161925"/>
                  </a:lnTo>
                  <a:lnTo>
                    <a:pt x="5972237" y="152400"/>
                  </a:lnTo>
                  <a:lnTo>
                    <a:pt x="5915087" y="144462"/>
                  </a:lnTo>
                  <a:lnTo>
                    <a:pt x="5848412" y="128587"/>
                  </a:lnTo>
                  <a:lnTo>
                    <a:pt x="5800787" y="120650"/>
                  </a:lnTo>
                  <a:lnTo>
                    <a:pt x="5781737" y="111125"/>
                  </a:lnTo>
                  <a:lnTo>
                    <a:pt x="5762687" y="103187"/>
                  </a:lnTo>
                  <a:lnTo>
                    <a:pt x="5734112" y="95250"/>
                  </a:lnTo>
                  <a:lnTo>
                    <a:pt x="5705537" y="79375"/>
                  </a:lnTo>
                  <a:close/>
                </a:path>
                <a:path w="9144635" h="706754">
                  <a:moveTo>
                    <a:pt x="647699" y="53975"/>
                  </a:moveTo>
                  <a:lnTo>
                    <a:pt x="609599" y="53975"/>
                  </a:lnTo>
                  <a:lnTo>
                    <a:pt x="590549" y="69850"/>
                  </a:lnTo>
                  <a:lnTo>
                    <a:pt x="571499" y="87312"/>
                  </a:lnTo>
                  <a:lnTo>
                    <a:pt x="542924" y="111125"/>
                  </a:lnTo>
                  <a:lnTo>
                    <a:pt x="514349" y="136525"/>
                  </a:lnTo>
                  <a:lnTo>
                    <a:pt x="457199" y="152400"/>
                  </a:lnTo>
                  <a:lnTo>
                    <a:pt x="419099" y="161925"/>
                  </a:lnTo>
                  <a:lnTo>
                    <a:pt x="342899" y="177800"/>
                  </a:lnTo>
                  <a:lnTo>
                    <a:pt x="304799" y="177800"/>
                  </a:lnTo>
                  <a:lnTo>
                    <a:pt x="266699" y="185737"/>
                  </a:lnTo>
                  <a:lnTo>
                    <a:pt x="971549" y="185737"/>
                  </a:lnTo>
                  <a:lnTo>
                    <a:pt x="904874" y="169862"/>
                  </a:lnTo>
                  <a:lnTo>
                    <a:pt x="847724" y="152400"/>
                  </a:lnTo>
                  <a:lnTo>
                    <a:pt x="800099" y="136525"/>
                  </a:lnTo>
                  <a:lnTo>
                    <a:pt x="761999" y="120650"/>
                  </a:lnTo>
                  <a:lnTo>
                    <a:pt x="733424" y="103187"/>
                  </a:lnTo>
                  <a:lnTo>
                    <a:pt x="704849" y="87312"/>
                  </a:lnTo>
                  <a:lnTo>
                    <a:pt x="676274" y="69850"/>
                  </a:lnTo>
                  <a:lnTo>
                    <a:pt x="647699" y="53975"/>
                  </a:lnTo>
                  <a:close/>
                </a:path>
                <a:path w="9144635" h="706754">
                  <a:moveTo>
                    <a:pt x="8166162" y="11112"/>
                  </a:moveTo>
                  <a:lnTo>
                    <a:pt x="8080437" y="25400"/>
                  </a:lnTo>
                  <a:lnTo>
                    <a:pt x="8018461" y="34925"/>
                  </a:lnTo>
                  <a:lnTo>
                    <a:pt x="7994712" y="47625"/>
                  </a:lnTo>
                  <a:lnTo>
                    <a:pt x="7972487" y="61912"/>
                  </a:lnTo>
                  <a:lnTo>
                    <a:pt x="7953437" y="69850"/>
                  </a:lnTo>
                  <a:lnTo>
                    <a:pt x="7915337" y="87312"/>
                  </a:lnTo>
                  <a:lnTo>
                    <a:pt x="7858187" y="111125"/>
                  </a:lnTo>
                  <a:lnTo>
                    <a:pt x="7810562" y="136525"/>
                  </a:lnTo>
                  <a:lnTo>
                    <a:pt x="7753412" y="152400"/>
                  </a:lnTo>
                  <a:lnTo>
                    <a:pt x="7705787" y="161925"/>
                  </a:lnTo>
                  <a:lnTo>
                    <a:pt x="7610537" y="177800"/>
                  </a:lnTo>
                  <a:lnTo>
                    <a:pt x="9144062" y="177800"/>
                  </a:lnTo>
                  <a:lnTo>
                    <a:pt x="9144062" y="144462"/>
                  </a:lnTo>
                  <a:lnTo>
                    <a:pt x="8801162" y="144462"/>
                  </a:lnTo>
                  <a:lnTo>
                    <a:pt x="8744012" y="136525"/>
                  </a:lnTo>
                  <a:lnTo>
                    <a:pt x="8715437" y="136525"/>
                  </a:lnTo>
                  <a:lnTo>
                    <a:pt x="8677337" y="120650"/>
                  </a:lnTo>
                  <a:lnTo>
                    <a:pt x="8658287" y="120650"/>
                  </a:lnTo>
                  <a:lnTo>
                    <a:pt x="8658287" y="111125"/>
                  </a:lnTo>
                  <a:lnTo>
                    <a:pt x="8648762" y="111125"/>
                  </a:lnTo>
                  <a:lnTo>
                    <a:pt x="8648762" y="87312"/>
                  </a:lnTo>
                  <a:lnTo>
                    <a:pt x="8639237" y="79375"/>
                  </a:lnTo>
                  <a:lnTo>
                    <a:pt x="8639237" y="69850"/>
                  </a:lnTo>
                  <a:lnTo>
                    <a:pt x="8629712" y="61912"/>
                  </a:lnTo>
                  <a:lnTo>
                    <a:pt x="8610662" y="53975"/>
                  </a:lnTo>
                  <a:lnTo>
                    <a:pt x="8601137" y="46037"/>
                  </a:lnTo>
                  <a:lnTo>
                    <a:pt x="8594787" y="28575"/>
                  </a:lnTo>
                  <a:lnTo>
                    <a:pt x="8574086" y="25400"/>
                  </a:lnTo>
                  <a:lnTo>
                    <a:pt x="8550337" y="15875"/>
                  </a:lnTo>
                  <a:lnTo>
                    <a:pt x="8328087" y="15875"/>
                  </a:lnTo>
                  <a:lnTo>
                    <a:pt x="8166162" y="11112"/>
                  </a:lnTo>
                  <a:close/>
                </a:path>
                <a:path w="9144635" h="706754">
                  <a:moveTo>
                    <a:pt x="4279962" y="39687"/>
                  </a:moveTo>
                  <a:lnTo>
                    <a:pt x="4241862" y="57150"/>
                  </a:lnTo>
                  <a:lnTo>
                    <a:pt x="4219637" y="79375"/>
                  </a:lnTo>
                  <a:lnTo>
                    <a:pt x="4187887" y="95250"/>
                  </a:lnTo>
                  <a:lnTo>
                    <a:pt x="4149787" y="120650"/>
                  </a:lnTo>
                  <a:lnTo>
                    <a:pt x="4111687" y="133350"/>
                  </a:lnTo>
                  <a:lnTo>
                    <a:pt x="4060887" y="150812"/>
                  </a:lnTo>
                  <a:lnTo>
                    <a:pt x="3981512" y="161925"/>
                  </a:lnTo>
                  <a:lnTo>
                    <a:pt x="3933887" y="166687"/>
                  </a:lnTo>
                  <a:lnTo>
                    <a:pt x="3879912" y="173037"/>
                  </a:lnTo>
                  <a:lnTo>
                    <a:pt x="3825937" y="174625"/>
                  </a:lnTo>
                  <a:lnTo>
                    <a:pt x="4312982" y="174625"/>
                  </a:lnTo>
                  <a:lnTo>
                    <a:pt x="4295837" y="169862"/>
                  </a:lnTo>
                  <a:lnTo>
                    <a:pt x="4292662" y="131762"/>
                  </a:lnTo>
                  <a:lnTo>
                    <a:pt x="4302187" y="88900"/>
                  </a:lnTo>
                  <a:lnTo>
                    <a:pt x="4302187" y="57150"/>
                  </a:lnTo>
                  <a:lnTo>
                    <a:pt x="4279962" y="39687"/>
                  </a:lnTo>
                  <a:close/>
                </a:path>
                <a:path w="9144635" h="706754">
                  <a:moveTo>
                    <a:pt x="3530662" y="0"/>
                  </a:moveTo>
                  <a:lnTo>
                    <a:pt x="3468686" y="4762"/>
                  </a:lnTo>
                  <a:lnTo>
                    <a:pt x="3422712" y="25400"/>
                  </a:lnTo>
                  <a:lnTo>
                    <a:pt x="3375087" y="34925"/>
                  </a:lnTo>
                  <a:lnTo>
                    <a:pt x="3303586" y="77787"/>
                  </a:lnTo>
                  <a:lnTo>
                    <a:pt x="3251262" y="101600"/>
                  </a:lnTo>
                  <a:lnTo>
                    <a:pt x="3203637" y="120650"/>
                  </a:lnTo>
                  <a:lnTo>
                    <a:pt x="3152837" y="152400"/>
                  </a:lnTo>
                  <a:lnTo>
                    <a:pt x="3009962" y="161925"/>
                  </a:lnTo>
                  <a:lnTo>
                    <a:pt x="3724073" y="161925"/>
                  </a:lnTo>
                  <a:lnTo>
                    <a:pt x="3686237" y="144462"/>
                  </a:lnTo>
                  <a:lnTo>
                    <a:pt x="3657662" y="136525"/>
                  </a:lnTo>
                  <a:lnTo>
                    <a:pt x="3638612" y="128587"/>
                  </a:lnTo>
                  <a:lnTo>
                    <a:pt x="3629087" y="120650"/>
                  </a:lnTo>
                  <a:lnTo>
                    <a:pt x="3610037" y="111125"/>
                  </a:lnTo>
                  <a:lnTo>
                    <a:pt x="3600512" y="103187"/>
                  </a:lnTo>
                  <a:lnTo>
                    <a:pt x="3565587" y="28575"/>
                  </a:lnTo>
                  <a:lnTo>
                    <a:pt x="3530662" y="0"/>
                  </a:lnTo>
                  <a:close/>
                </a:path>
                <a:path w="9144635" h="706754">
                  <a:moveTo>
                    <a:pt x="7199311" y="4762"/>
                  </a:moveTo>
                  <a:lnTo>
                    <a:pt x="7166037" y="14287"/>
                  </a:lnTo>
                  <a:lnTo>
                    <a:pt x="7134287" y="28575"/>
                  </a:lnTo>
                  <a:lnTo>
                    <a:pt x="7097711" y="36512"/>
                  </a:lnTo>
                  <a:lnTo>
                    <a:pt x="7048562" y="46037"/>
                  </a:lnTo>
                  <a:lnTo>
                    <a:pt x="7000937" y="61912"/>
                  </a:lnTo>
                  <a:lnTo>
                    <a:pt x="6943787" y="79375"/>
                  </a:lnTo>
                  <a:lnTo>
                    <a:pt x="6877112" y="95250"/>
                  </a:lnTo>
                  <a:lnTo>
                    <a:pt x="6800912" y="120650"/>
                  </a:lnTo>
                  <a:lnTo>
                    <a:pt x="6724712" y="128587"/>
                  </a:lnTo>
                  <a:lnTo>
                    <a:pt x="6640511" y="144462"/>
                  </a:lnTo>
                  <a:lnTo>
                    <a:pt x="6553262" y="152400"/>
                  </a:lnTo>
                  <a:lnTo>
                    <a:pt x="6467537" y="161925"/>
                  </a:lnTo>
                  <a:lnTo>
                    <a:pt x="7458137" y="161925"/>
                  </a:lnTo>
                  <a:lnTo>
                    <a:pt x="7420037" y="152400"/>
                  </a:lnTo>
                  <a:lnTo>
                    <a:pt x="7400987" y="144462"/>
                  </a:lnTo>
                  <a:lnTo>
                    <a:pt x="7372412" y="136525"/>
                  </a:lnTo>
                  <a:lnTo>
                    <a:pt x="7351711" y="104775"/>
                  </a:lnTo>
                  <a:lnTo>
                    <a:pt x="7329486" y="66675"/>
                  </a:lnTo>
                  <a:lnTo>
                    <a:pt x="7299387" y="39687"/>
                  </a:lnTo>
                  <a:lnTo>
                    <a:pt x="7277162" y="20637"/>
                  </a:lnTo>
                  <a:lnTo>
                    <a:pt x="7246936" y="6350"/>
                  </a:lnTo>
                  <a:lnTo>
                    <a:pt x="7199311" y="4762"/>
                  </a:lnTo>
                  <a:close/>
                </a:path>
                <a:path w="9144635" h="706754">
                  <a:moveTo>
                    <a:pt x="9144062" y="120650"/>
                  </a:moveTo>
                  <a:lnTo>
                    <a:pt x="9048812" y="136525"/>
                  </a:lnTo>
                  <a:lnTo>
                    <a:pt x="8963087" y="144462"/>
                  </a:lnTo>
                  <a:lnTo>
                    <a:pt x="9144062" y="144462"/>
                  </a:lnTo>
                  <a:lnTo>
                    <a:pt x="9144062" y="120650"/>
                  </a:lnTo>
                  <a:close/>
                </a:path>
                <a:path w="9144635" h="706754">
                  <a:moveTo>
                    <a:pt x="5648387" y="69850"/>
                  </a:moveTo>
                  <a:lnTo>
                    <a:pt x="5600762" y="69850"/>
                  </a:lnTo>
                  <a:lnTo>
                    <a:pt x="5581712" y="79375"/>
                  </a:lnTo>
                  <a:lnTo>
                    <a:pt x="5676962" y="79375"/>
                  </a:lnTo>
                  <a:lnTo>
                    <a:pt x="5648387" y="69850"/>
                  </a:lnTo>
                  <a:close/>
                </a:path>
                <a:path w="9144635" h="706754">
                  <a:moveTo>
                    <a:pt x="8521762" y="11112"/>
                  </a:moveTo>
                  <a:lnTo>
                    <a:pt x="8464612" y="11112"/>
                  </a:lnTo>
                  <a:lnTo>
                    <a:pt x="8328087" y="15875"/>
                  </a:lnTo>
                  <a:lnTo>
                    <a:pt x="8550337" y="15875"/>
                  </a:lnTo>
                  <a:lnTo>
                    <a:pt x="8521762" y="11112"/>
                  </a:lnTo>
                  <a:close/>
                </a:path>
              </a:pathLst>
            </a:custGeom>
            <a:solidFill>
              <a:srgbClr val="000000">
                <a:alpha val="50195"/>
              </a:srgbClr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9" name="object 1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0" y="6139497"/>
              <a:ext cx="9144000" cy="275590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66344" y="6245352"/>
              <a:ext cx="1220724" cy="220979"/>
            </a:xfrm>
            <a:prstGeom prst="rect">
              <a:avLst/>
            </a:prstGeom>
          </p:spPr>
        </p:pic>
      </p:grpSp>
      <p:sp>
        <p:nvSpPr>
          <p:cNvPr id="21" name="object 21"/>
          <p:cNvSpPr txBox="1"/>
          <p:nvPr/>
        </p:nvSpPr>
        <p:spPr>
          <a:xfrm>
            <a:off x="535940" y="6278067"/>
            <a:ext cx="106299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solidFill>
                  <a:srgbClr val="FFFFFF"/>
                </a:solidFill>
                <a:latin typeface="Tahoma"/>
                <a:cs typeface="Tahoma"/>
              </a:rPr>
              <a:t>13</a:t>
            </a:r>
            <a:r>
              <a:rPr dirty="0" sz="1000" spc="-2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000" spc="-5">
                <a:solidFill>
                  <a:srgbClr val="FFFFFF"/>
                </a:solidFill>
                <a:latin typeface="Tahoma"/>
                <a:cs typeface="Tahoma"/>
              </a:rPr>
              <a:t>апреля</a:t>
            </a:r>
            <a:r>
              <a:rPr dirty="0" sz="1000" spc="-3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Tahoma"/>
                <a:cs typeface="Tahoma"/>
              </a:rPr>
              <a:t>2007</a:t>
            </a:r>
            <a:r>
              <a:rPr dirty="0" sz="1000" spc="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000" spc="-5">
                <a:solidFill>
                  <a:srgbClr val="FFFFFF"/>
                </a:solidFill>
                <a:latin typeface="Tahoma"/>
                <a:cs typeface="Tahoma"/>
              </a:rPr>
              <a:t>г.</a:t>
            </a:r>
            <a:endParaRPr sz="1000">
              <a:latin typeface="Tahoma"/>
              <a:cs typeface="Tahoma"/>
            </a:endParaRPr>
          </a:p>
        </p:txBody>
      </p:sp>
      <p:pic>
        <p:nvPicPr>
          <p:cNvPr id="22" name="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750564" y="6249923"/>
            <a:ext cx="1662684" cy="220979"/>
          </a:xfrm>
          <a:prstGeom prst="rect">
            <a:avLst/>
          </a:prstGeom>
        </p:spPr>
      </p:pic>
      <p:sp>
        <p:nvSpPr>
          <p:cNvPr id="23" name="object 23"/>
          <p:cNvSpPr txBox="1"/>
          <p:nvPr/>
        </p:nvSpPr>
        <p:spPr>
          <a:xfrm>
            <a:off x="3819905" y="6282944"/>
            <a:ext cx="15036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solidFill>
                  <a:srgbClr val="FFFFFF"/>
                </a:solidFill>
                <a:latin typeface="Tahoma"/>
                <a:cs typeface="Tahoma"/>
              </a:rPr>
              <a:t>OLAP:</a:t>
            </a:r>
            <a:r>
              <a:rPr dirty="0" sz="1000" spc="-3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000" spc="-5">
                <a:solidFill>
                  <a:srgbClr val="FFFFFF"/>
                </a:solidFill>
                <a:latin typeface="Tahoma"/>
                <a:cs typeface="Tahoma"/>
              </a:rPr>
              <a:t>Основные</a:t>
            </a:r>
            <a:r>
              <a:rPr dirty="0" sz="1000" spc="-3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000" spc="-5">
                <a:solidFill>
                  <a:srgbClr val="FFFFFF"/>
                </a:solidFill>
                <a:latin typeface="Tahoma"/>
                <a:cs typeface="Tahoma"/>
              </a:rPr>
              <a:t>понятия</a:t>
            </a:r>
            <a:endParaRPr sz="1000">
              <a:latin typeface="Tahoma"/>
              <a:cs typeface="Tahoma"/>
            </a:endParaRPr>
          </a:p>
        </p:txBody>
      </p:sp>
      <p:pic>
        <p:nvPicPr>
          <p:cNvPr id="24" name="object 2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442959" y="6245352"/>
            <a:ext cx="251459" cy="220979"/>
          </a:xfrm>
          <a:prstGeom prst="rect">
            <a:avLst/>
          </a:prstGeom>
        </p:spPr>
      </p:pic>
      <p:sp>
        <p:nvSpPr>
          <p:cNvPr id="25" name="object 25"/>
          <p:cNvSpPr txBox="1"/>
          <p:nvPr/>
        </p:nvSpPr>
        <p:spPr>
          <a:xfrm>
            <a:off x="8514080" y="6278067"/>
            <a:ext cx="946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solidFill>
                  <a:srgbClr val="FFFF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2802635" y="210311"/>
            <a:ext cx="4648200" cy="3220720"/>
            <a:chOff x="2802635" y="210311"/>
            <a:chExt cx="4648200" cy="3220720"/>
          </a:xfrm>
        </p:grpSpPr>
        <p:pic>
          <p:nvPicPr>
            <p:cNvPr id="27" name="object 2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802635" y="210311"/>
              <a:ext cx="2514600" cy="1025652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4669535" y="210311"/>
              <a:ext cx="2781300" cy="1025652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553711" y="941831"/>
              <a:ext cx="1146048" cy="1025651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3169919" y="1673351"/>
              <a:ext cx="4058411" cy="1025651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4023359" y="2404872"/>
              <a:ext cx="2208276" cy="1025651"/>
            </a:xfrm>
            <a:prstGeom prst="rect">
              <a:avLst/>
            </a:prstGeom>
          </p:spPr>
        </p:pic>
      </p:grpSp>
      <p:sp>
        <p:nvSpPr>
          <p:cNvPr id="32" name="object 3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Гарри</a:t>
            </a:r>
            <a:r>
              <a:rPr dirty="0" spc="-120"/>
              <a:t> </a:t>
            </a:r>
            <a:r>
              <a:rPr dirty="0"/>
              <a:t>Поттер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3533394" y="1101090"/>
            <a:ext cx="3287395" cy="2220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-142875">
              <a:lnSpc>
                <a:spcPct val="100000"/>
              </a:lnSpc>
              <a:spcBef>
                <a:spcPts val="100"/>
              </a:spcBef>
            </a:pPr>
            <a:r>
              <a:rPr dirty="0" sz="4800" b="1">
                <a:solidFill>
                  <a:srgbClr val="FFFFCC"/>
                </a:solidFill>
                <a:latin typeface="Times New Roman"/>
                <a:cs typeface="Times New Roman"/>
              </a:rPr>
              <a:t>и </a:t>
            </a:r>
            <a:r>
              <a:rPr dirty="0" sz="4800" spc="5" b="1">
                <a:solidFill>
                  <a:srgbClr val="FFFFCC"/>
                </a:solidFill>
                <a:latin typeface="Times New Roman"/>
                <a:cs typeface="Times New Roman"/>
              </a:rPr>
              <a:t> </a:t>
            </a:r>
            <a:r>
              <a:rPr dirty="0" sz="4800" spc="-5" b="1">
                <a:solidFill>
                  <a:srgbClr val="FFFFCC"/>
                </a:solidFill>
                <a:latin typeface="Times New Roman"/>
                <a:cs typeface="Times New Roman"/>
              </a:rPr>
              <a:t>Храни</a:t>
            </a:r>
            <a:r>
              <a:rPr dirty="0" sz="4800" spc="-20" b="1">
                <a:solidFill>
                  <a:srgbClr val="FFFFCC"/>
                </a:solidFill>
                <a:latin typeface="Times New Roman"/>
                <a:cs typeface="Times New Roman"/>
              </a:rPr>
              <a:t>л</a:t>
            </a:r>
            <a:r>
              <a:rPr dirty="0" sz="4800" spc="-5" b="1">
                <a:solidFill>
                  <a:srgbClr val="FFFFCC"/>
                </a:solidFill>
                <a:latin typeface="Times New Roman"/>
                <a:cs typeface="Times New Roman"/>
              </a:rPr>
              <a:t>ище  </a:t>
            </a:r>
            <a:r>
              <a:rPr dirty="0" sz="4800" b="1">
                <a:solidFill>
                  <a:srgbClr val="FFFFCC"/>
                </a:solidFill>
                <a:latin typeface="Times New Roman"/>
                <a:cs typeface="Times New Roman"/>
              </a:rPr>
              <a:t>Тайн</a:t>
            </a:r>
            <a:endParaRPr sz="4800">
              <a:latin typeface="Times New Roman"/>
              <a:cs typeface="Times New Roman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871537" y="1168336"/>
            <a:ext cx="6320155" cy="4991735"/>
            <a:chOff x="871537" y="1168336"/>
            <a:chExt cx="6320155" cy="4991735"/>
          </a:xfrm>
        </p:grpSpPr>
        <p:pic>
          <p:nvPicPr>
            <p:cNvPr id="35" name="object 35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900112" y="1196975"/>
              <a:ext cx="1587500" cy="3600450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885825" y="1182624"/>
              <a:ext cx="1616075" cy="3629025"/>
            </a:xfrm>
            <a:custGeom>
              <a:avLst/>
              <a:gdLst/>
              <a:ahLst/>
              <a:cxnLst/>
              <a:rect l="l" t="t" r="r" b="b"/>
              <a:pathLst>
                <a:path w="1616075" h="3629025">
                  <a:moveTo>
                    <a:pt x="0" y="3629025"/>
                  </a:moveTo>
                  <a:lnTo>
                    <a:pt x="1616075" y="3629025"/>
                  </a:lnTo>
                  <a:lnTo>
                    <a:pt x="1616075" y="0"/>
                  </a:lnTo>
                  <a:lnTo>
                    <a:pt x="0" y="0"/>
                  </a:lnTo>
                  <a:lnTo>
                    <a:pt x="0" y="3629025"/>
                  </a:lnTo>
                  <a:close/>
                </a:path>
              </a:pathLst>
            </a:custGeom>
            <a:ln w="28575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7" name="object 37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3203575" y="3429000"/>
              <a:ext cx="3959225" cy="2701925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3189223" y="3414712"/>
              <a:ext cx="3987800" cy="2730500"/>
            </a:xfrm>
            <a:custGeom>
              <a:avLst/>
              <a:gdLst/>
              <a:ahLst/>
              <a:cxnLst/>
              <a:rect l="l" t="t" r="r" b="b"/>
              <a:pathLst>
                <a:path w="3987800" h="2730500">
                  <a:moveTo>
                    <a:pt x="0" y="2730500"/>
                  </a:moveTo>
                  <a:lnTo>
                    <a:pt x="3987800" y="2730500"/>
                  </a:lnTo>
                  <a:lnTo>
                    <a:pt x="3987800" y="0"/>
                  </a:lnTo>
                  <a:lnTo>
                    <a:pt x="0" y="0"/>
                  </a:lnTo>
                  <a:lnTo>
                    <a:pt x="0" y="2730500"/>
                  </a:lnTo>
                  <a:close/>
                </a:path>
              </a:pathLst>
            </a:custGeom>
            <a:ln w="28575">
              <a:solidFill>
                <a:srgbClr val="33339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82344" y="432561"/>
            <a:ext cx="6998970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10">
                <a:solidFill>
                  <a:srgbClr val="333399"/>
                </a:solidFill>
                <a:latin typeface="Tahoma"/>
                <a:cs typeface="Tahoma"/>
              </a:rPr>
              <a:t>Варианты</a:t>
            </a:r>
            <a:r>
              <a:rPr dirty="0" sz="2800" spc="10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800" spc="-10">
                <a:solidFill>
                  <a:srgbClr val="333399"/>
                </a:solidFill>
                <a:latin typeface="Tahoma"/>
                <a:cs typeface="Tahoma"/>
              </a:rPr>
              <a:t>агрегации</a:t>
            </a:r>
            <a:r>
              <a:rPr dirty="0" sz="2800" spc="60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800" spc="-5">
                <a:solidFill>
                  <a:srgbClr val="333399"/>
                </a:solidFill>
                <a:latin typeface="Tahoma"/>
                <a:cs typeface="Tahoma"/>
              </a:rPr>
              <a:t>–</a:t>
            </a:r>
            <a:r>
              <a:rPr dirty="0" sz="2800" spc="10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800" spc="-5">
                <a:solidFill>
                  <a:srgbClr val="333399"/>
                </a:solidFill>
                <a:latin typeface="Tahoma"/>
                <a:cs typeface="Tahoma"/>
              </a:rPr>
              <a:t>AVG</a:t>
            </a:r>
            <a:r>
              <a:rPr dirty="0" sz="2800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800" spc="-10">
                <a:solidFill>
                  <a:srgbClr val="333399"/>
                </a:solidFill>
                <a:latin typeface="Tahoma"/>
                <a:cs typeface="Tahoma"/>
              </a:rPr>
              <a:t>(среднее)</a:t>
            </a:r>
            <a:endParaRPr sz="2800">
              <a:latin typeface="Tahoma"/>
              <a:cs typeface="Tahom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706442" y="5287231"/>
            <a:ext cx="2545080" cy="527685"/>
            <a:chOff x="1706442" y="5287231"/>
            <a:chExt cx="2545080" cy="527685"/>
          </a:xfrm>
        </p:grpSpPr>
        <p:sp>
          <p:nvSpPr>
            <p:cNvPr id="4" name="object 4"/>
            <p:cNvSpPr/>
            <p:nvPr/>
          </p:nvSpPr>
          <p:spPr>
            <a:xfrm>
              <a:off x="2090541" y="5290586"/>
              <a:ext cx="2157730" cy="520700"/>
            </a:xfrm>
            <a:custGeom>
              <a:avLst/>
              <a:gdLst/>
              <a:ahLst/>
              <a:cxnLst/>
              <a:rect l="l" t="t" r="r" b="b"/>
              <a:pathLst>
                <a:path w="2157729" h="520700">
                  <a:moveTo>
                    <a:pt x="0" y="0"/>
                  </a:moveTo>
                  <a:lnTo>
                    <a:pt x="0" y="520370"/>
                  </a:lnTo>
                  <a:lnTo>
                    <a:pt x="2030676" y="520370"/>
                  </a:lnTo>
                  <a:lnTo>
                    <a:pt x="2080047" y="510627"/>
                  </a:lnTo>
                  <a:lnTo>
                    <a:pt x="2120349" y="484058"/>
                  </a:lnTo>
                  <a:lnTo>
                    <a:pt x="2147513" y="444655"/>
                  </a:lnTo>
                  <a:lnTo>
                    <a:pt x="2157472" y="396411"/>
                  </a:lnTo>
                  <a:lnTo>
                    <a:pt x="2157472" y="124032"/>
                  </a:lnTo>
                  <a:lnTo>
                    <a:pt x="2147552" y="75768"/>
                  </a:lnTo>
                  <a:lnTo>
                    <a:pt x="2120384" y="36348"/>
                  </a:lnTo>
                  <a:lnTo>
                    <a:pt x="2080060" y="9762"/>
                  </a:lnTo>
                  <a:lnTo>
                    <a:pt x="2030676" y="0"/>
                  </a:lnTo>
                  <a:lnTo>
                    <a:pt x="0" y="0"/>
                  </a:lnTo>
                  <a:close/>
                </a:path>
              </a:pathLst>
            </a:custGeom>
            <a:ln w="661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709797" y="5290586"/>
              <a:ext cx="381000" cy="520700"/>
            </a:xfrm>
            <a:custGeom>
              <a:avLst/>
              <a:gdLst/>
              <a:ahLst/>
              <a:cxnLst/>
              <a:rect l="l" t="t" r="r" b="b"/>
              <a:pathLst>
                <a:path w="381000" h="520700">
                  <a:moveTo>
                    <a:pt x="380744" y="0"/>
                  </a:moveTo>
                  <a:lnTo>
                    <a:pt x="126908" y="0"/>
                  </a:lnTo>
                  <a:lnTo>
                    <a:pt x="77511" y="9747"/>
                  </a:lnTo>
                  <a:lnTo>
                    <a:pt x="37172" y="36328"/>
                  </a:lnTo>
                  <a:lnTo>
                    <a:pt x="9973" y="75753"/>
                  </a:lnTo>
                  <a:lnTo>
                    <a:pt x="0" y="124032"/>
                  </a:lnTo>
                  <a:lnTo>
                    <a:pt x="0" y="396338"/>
                  </a:lnTo>
                  <a:lnTo>
                    <a:pt x="9973" y="444617"/>
                  </a:lnTo>
                  <a:lnTo>
                    <a:pt x="37172" y="484042"/>
                  </a:lnTo>
                  <a:lnTo>
                    <a:pt x="77511" y="510623"/>
                  </a:lnTo>
                  <a:lnTo>
                    <a:pt x="126908" y="520370"/>
                  </a:lnTo>
                  <a:lnTo>
                    <a:pt x="380744" y="520370"/>
                  </a:lnTo>
                  <a:lnTo>
                    <a:pt x="380744" y="0"/>
                  </a:lnTo>
                  <a:close/>
                </a:path>
              </a:pathLst>
            </a:custGeom>
            <a:solidFill>
              <a:srgbClr val="4677B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709797" y="5290586"/>
              <a:ext cx="381000" cy="520700"/>
            </a:xfrm>
            <a:custGeom>
              <a:avLst/>
              <a:gdLst/>
              <a:ahLst/>
              <a:cxnLst/>
              <a:rect l="l" t="t" r="r" b="b"/>
              <a:pathLst>
                <a:path w="381000" h="520700">
                  <a:moveTo>
                    <a:pt x="380744" y="0"/>
                  </a:moveTo>
                  <a:lnTo>
                    <a:pt x="126908" y="0"/>
                  </a:lnTo>
                  <a:lnTo>
                    <a:pt x="77511" y="9747"/>
                  </a:lnTo>
                  <a:lnTo>
                    <a:pt x="37172" y="36328"/>
                  </a:lnTo>
                  <a:lnTo>
                    <a:pt x="9973" y="75753"/>
                  </a:lnTo>
                  <a:lnTo>
                    <a:pt x="0" y="124032"/>
                  </a:lnTo>
                  <a:lnTo>
                    <a:pt x="0" y="396338"/>
                  </a:lnTo>
                  <a:lnTo>
                    <a:pt x="9973" y="444617"/>
                  </a:lnTo>
                  <a:lnTo>
                    <a:pt x="37172" y="484042"/>
                  </a:lnTo>
                  <a:lnTo>
                    <a:pt x="77511" y="510623"/>
                  </a:lnTo>
                  <a:lnTo>
                    <a:pt x="126908" y="520370"/>
                  </a:lnTo>
                  <a:lnTo>
                    <a:pt x="380744" y="520370"/>
                  </a:lnTo>
                  <a:lnTo>
                    <a:pt x="380744" y="0"/>
                  </a:lnTo>
                  <a:close/>
                </a:path>
              </a:pathLst>
            </a:custGeom>
            <a:ln w="67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2060458" y="5290586"/>
          <a:ext cx="2197100" cy="5238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36675"/>
                <a:gridCol w="845819"/>
              </a:tblGrid>
              <a:tr h="260189">
                <a:tc gridSpan="2">
                  <a:txBody>
                    <a:bodyPr/>
                    <a:lstStyle/>
                    <a:p>
                      <a:pPr marL="17272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850" spc="20" b="1">
                          <a:latin typeface="Arial"/>
                          <a:cs typeface="Arial"/>
                        </a:rPr>
                        <a:t>Успеваемость</a:t>
                      </a:r>
                      <a:r>
                        <a:rPr dirty="0" sz="8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20" b="1">
                          <a:latin typeface="Arial"/>
                          <a:cs typeface="Arial"/>
                        </a:rPr>
                        <a:t>группы</a:t>
                      </a:r>
                      <a:r>
                        <a:rPr dirty="0" sz="8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15" b="1">
                          <a:latin typeface="Arial"/>
                          <a:cs typeface="Arial"/>
                        </a:rPr>
                        <a:t>375,</a:t>
                      </a:r>
                      <a:r>
                        <a:rPr dirty="0" sz="8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25" b="1">
                          <a:latin typeface="Arial"/>
                          <a:cs typeface="Arial"/>
                        </a:rPr>
                        <a:t>МФТИ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55244">
                    <a:lnL w="9525">
                      <a:solidFill>
                        <a:srgbClr val="FFFFFF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60180">
                <a:tc>
                  <a:txBody>
                    <a:bodyPr/>
                    <a:lstStyle/>
                    <a:p>
                      <a:pPr marL="31496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850" spc="20">
                          <a:latin typeface="Arial"/>
                          <a:cs typeface="Arial"/>
                        </a:rPr>
                        <a:t>OLAP-модель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55244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09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850" spc="15">
                          <a:latin typeface="Arial"/>
                          <a:cs typeface="Arial"/>
                        </a:rPr>
                        <a:t>16.11.2006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55244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2791250" y="1609269"/>
            <a:ext cx="1298575" cy="2895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700" spc="40" b="1">
                <a:latin typeface="Times New Roman"/>
                <a:cs typeface="Times New Roman"/>
              </a:rPr>
              <a:t>Дисциплина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 rot="18660000">
            <a:off x="1424082" y="2363299"/>
            <a:ext cx="859517" cy="2228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755"/>
              </a:lnSpc>
            </a:pPr>
            <a:r>
              <a:rPr dirty="0" sz="1750" spc="-5" b="1">
                <a:latin typeface="Times New Roman"/>
                <a:cs typeface="Times New Roman"/>
              </a:rPr>
              <a:t>Студен</a:t>
            </a:r>
            <a:r>
              <a:rPr dirty="0" sz="1750" b="1">
                <a:latin typeface="Times New Roman"/>
                <a:cs typeface="Times New Roman"/>
              </a:rPr>
              <a:t>т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93162" y="3203420"/>
            <a:ext cx="274955" cy="51562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030"/>
              </a:lnSpc>
            </a:pPr>
            <a:r>
              <a:rPr dirty="0" sz="1750" b="1">
                <a:latin typeface="Times New Roman"/>
                <a:cs typeface="Times New Roman"/>
              </a:rPr>
              <a:t>Курс</a:t>
            </a:r>
            <a:endParaRPr sz="1750">
              <a:latin typeface="Times New Roman"/>
              <a:cs typeface="Times New Roman"/>
            </a:endParaRPr>
          </a:p>
        </p:txBody>
      </p: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74097" y="1829058"/>
            <a:ext cx="4921735" cy="4170182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1776640" y="2356583"/>
            <a:ext cx="1148080" cy="845185"/>
          </a:xfrm>
          <a:prstGeom prst="rect">
            <a:avLst/>
          </a:prstGeom>
        </p:spPr>
        <p:txBody>
          <a:bodyPr wrap="square" lIns="0" tIns="67945" rIns="0" bIns="0" rtlCol="0" vert="horz">
            <a:spAutoFit/>
          </a:bodyPr>
          <a:lstStyle/>
          <a:p>
            <a:pPr marL="270510" marR="5080" indent="300990">
              <a:lnSpc>
                <a:spcPct val="74700"/>
              </a:lnSpc>
              <a:spcBef>
                <a:spcPts val="535"/>
              </a:spcBef>
            </a:pPr>
            <a:r>
              <a:rPr dirty="0" sz="1450" spc="15">
                <a:latin typeface="Times New Roman"/>
                <a:cs typeface="Times New Roman"/>
              </a:rPr>
              <a:t>Фомин  </a:t>
            </a:r>
            <a:r>
              <a:rPr dirty="0" sz="1450" spc="15">
                <a:latin typeface="Times New Roman"/>
                <a:cs typeface="Times New Roman"/>
              </a:rPr>
              <a:t>Бибичев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ts val="1705"/>
              </a:lnSpc>
            </a:pPr>
            <a:r>
              <a:rPr dirty="0" sz="1450" spc="15">
                <a:latin typeface="Times New Roman"/>
                <a:cs typeface="Times New Roman"/>
              </a:rPr>
              <a:t>Яницкий</a:t>
            </a:r>
            <a:endParaRPr sz="1450">
              <a:latin typeface="Times New Roman"/>
              <a:cs typeface="Times New Roman"/>
            </a:endParaRPr>
          </a:p>
          <a:p>
            <a:pPr marL="82550">
              <a:lnSpc>
                <a:spcPts val="1710"/>
              </a:lnSpc>
            </a:pPr>
            <a:r>
              <a:rPr dirty="0" sz="1450" spc="15" i="1">
                <a:latin typeface="Arial"/>
                <a:cs typeface="Arial"/>
              </a:rPr>
              <a:t>Avg</a:t>
            </a:r>
            <a:endParaRPr sz="1450">
              <a:latin typeface="Arial"/>
              <a:cs typeface="Arial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13</a:t>
            </a:r>
            <a:r>
              <a:rPr dirty="0" spc="-35"/>
              <a:t> </a:t>
            </a:r>
            <a:r>
              <a:rPr dirty="0" spc="-5"/>
              <a:t>апреля</a:t>
            </a:r>
            <a:r>
              <a:rPr dirty="0" spc="-50"/>
              <a:t> </a:t>
            </a:r>
            <a:r>
              <a:rPr dirty="0"/>
              <a:t>2007</a:t>
            </a:r>
            <a:r>
              <a:rPr dirty="0" spc="-35"/>
              <a:t> </a:t>
            </a:r>
            <a:r>
              <a:rPr dirty="0"/>
              <a:t>г.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OLAP:</a:t>
            </a:r>
            <a:r>
              <a:rPr dirty="0" spc="-55"/>
              <a:t> </a:t>
            </a:r>
            <a:r>
              <a:rPr dirty="0"/>
              <a:t>Основные</a:t>
            </a:r>
            <a:r>
              <a:rPr dirty="0" spc="-60"/>
              <a:t> </a:t>
            </a:r>
            <a:r>
              <a:rPr dirty="0"/>
              <a:t>понятия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13" name="object 13"/>
          <p:cNvSpPr txBox="1"/>
          <p:nvPr/>
        </p:nvSpPr>
        <p:spPr>
          <a:xfrm>
            <a:off x="6221029" y="2515007"/>
            <a:ext cx="120014" cy="2463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50" spc="15">
                <a:latin typeface="Times New Roman"/>
                <a:cs typeface="Times New Roman"/>
              </a:rPr>
              <a:t>1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213045" y="3078582"/>
            <a:ext cx="120014" cy="2463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50" spc="15">
                <a:latin typeface="Times New Roman"/>
                <a:cs typeface="Times New Roman"/>
              </a:rPr>
              <a:t>2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144669" y="3560650"/>
            <a:ext cx="318135" cy="7740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95250">
              <a:lnSpc>
                <a:spcPct val="100000"/>
              </a:lnSpc>
              <a:spcBef>
                <a:spcPts val="95"/>
              </a:spcBef>
            </a:pPr>
            <a:r>
              <a:rPr dirty="0" sz="1450" spc="15">
                <a:latin typeface="Times New Roman"/>
                <a:cs typeface="Times New Roman"/>
              </a:rPr>
              <a:t>3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50" spc="15" i="1">
                <a:latin typeface="Times New Roman"/>
                <a:cs typeface="Times New Roman"/>
              </a:rPr>
              <a:t>Avg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 rot="18960000">
            <a:off x="3125355" y="2069555"/>
            <a:ext cx="622194" cy="186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65"/>
              </a:lnSpc>
            </a:pPr>
            <a:r>
              <a:rPr dirty="0" sz="1450" spc="-5">
                <a:latin typeface="Times New Roman"/>
                <a:cs typeface="Times New Roman"/>
              </a:rPr>
              <a:t>Физик</a:t>
            </a:r>
            <a:r>
              <a:rPr dirty="0" sz="1450" spc="5">
                <a:latin typeface="Times New Roman"/>
                <a:cs typeface="Times New Roman"/>
              </a:rPr>
              <a:t>а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 rot="18960000">
            <a:off x="3590668" y="1958011"/>
            <a:ext cx="984839" cy="186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65"/>
              </a:lnSpc>
            </a:pPr>
            <a:r>
              <a:rPr dirty="0" sz="1450" spc="-5">
                <a:latin typeface="Times New Roman"/>
                <a:cs typeface="Times New Roman"/>
              </a:rPr>
              <a:t>Матема</a:t>
            </a:r>
            <a:r>
              <a:rPr dirty="0" baseline="1915" sz="2175" spc="-7">
                <a:latin typeface="Times New Roman"/>
                <a:cs typeface="Times New Roman"/>
              </a:rPr>
              <a:t>тика</a:t>
            </a:r>
            <a:endParaRPr baseline="1915" sz="2175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 rot="18960000">
            <a:off x="4313313" y="1927367"/>
            <a:ext cx="933758" cy="186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65"/>
              </a:lnSpc>
            </a:pPr>
            <a:r>
              <a:rPr dirty="0" sz="1450" spc="-5">
                <a:latin typeface="Times New Roman"/>
                <a:cs typeface="Times New Roman"/>
              </a:rPr>
              <a:t>Филосо</a:t>
            </a:r>
            <a:r>
              <a:rPr dirty="0" baseline="1915" sz="2175" spc="-7">
                <a:latin typeface="Times New Roman"/>
                <a:cs typeface="Times New Roman"/>
              </a:rPr>
              <a:t>фи</a:t>
            </a:r>
            <a:r>
              <a:rPr dirty="0" baseline="1915" sz="2175" spc="7">
                <a:latin typeface="Times New Roman"/>
                <a:cs typeface="Times New Roman"/>
              </a:rPr>
              <a:t>я</a:t>
            </a:r>
            <a:endParaRPr baseline="1915" sz="2175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 rot="18960000">
            <a:off x="4877692" y="1869203"/>
            <a:ext cx="1111689" cy="186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65"/>
              </a:lnSpc>
            </a:pPr>
            <a:r>
              <a:rPr dirty="0" sz="1450" spc="-5">
                <a:latin typeface="Times New Roman"/>
                <a:cs typeface="Times New Roman"/>
              </a:rPr>
              <a:t>Инфор</a:t>
            </a:r>
            <a:r>
              <a:rPr dirty="0" baseline="1915" sz="2175" spc="-7">
                <a:latin typeface="Times New Roman"/>
                <a:cs typeface="Times New Roman"/>
              </a:rPr>
              <a:t>матика</a:t>
            </a:r>
            <a:endParaRPr baseline="1915" sz="2175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 rot="1740000">
            <a:off x="5720531" y="5225525"/>
            <a:ext cx="576711" cy="1295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19"/>
              </a:lnSpc>
            </a:pPr>
            <a:r>
              <a:rPr dirty="0" baseline="2777" sz="1500" spc="15" b="1" i="1">
                <a:latin typeface="Arial"/>
                <a:cs typeface="Arial"/>
              </a:rPr>
              <a:t>С</a:t>
            </a:r>
            <a:r>
              <a:rPr dirty="0" sz="1000" spc="5" b="1" i="1">
                <a:latin typeface="Arial"/>
                <a:cs typeface="Arial"/>
              </a:rPr>
              <a:t>редня</a:t>
            </a:r>
            <a:r>
              <a:rPr dirty="0" sz="1000" spc="15" b="1" i="1">
                <a:latin typeface="Arial"/>
                <a:cs typeface="Arial"/>
              </a:rPr>
              <a:t>я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 rot="1740000">
            <a:off x="5420675" y="5359076"/>
            <a:ext cx="1018556" cy="1295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19"/>
              </a:lnSpc>
            </a:pPr>
            <a:r>
              <a:rPr dirty="0" baseline="2777" sz="1500" spc="7" b="1" i="1">
                <a:latin typeface="Arial"/>
                <a:cs typeface="Arial"/>
              </a:rPr>
              <a:t>успеваем</a:t>
            </a:r>
            <a:r>
              <a:rPr dirty="0" sz="1000" spc="5" b="1" i="1">
                <a:latin typeface="Arial"/>
                <a:cs typeface="Arial"/>
              </a:rPr>
              <a:t>ость: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 rot="1740000">
            <a:off x="5739035" y="5492603"/>
            <a:ext cx="224629" cy="1295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19"/>
              </a:lnSpc>
            </a:pPr>
            <a:r>
              <a:rPr dirty="0" sz="1000" spc="5" b="1" i="1">
                <a:latin typeface="Arial"/>
                <a:cs typeface="Arial"/>
              </a:rPr>
              <a:t>4</a:t>
            </a:r>
            <a:r>
              <a:rPr dirty="0" sz="1000" spc="-5" b="1" i="1">
                <a:latin typeface="Arial"/>
                <a:cs typeface="Arial"/>
              </a:rPr>
              <a:t>.</a:t>
            </a:r>
            <a:r>
              <a:rPr dirty="0" sz="1000" spc="15" b="1" i="1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873518" y="5586191"/>
            <a:ext cx="260985" cy="2241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15">
                <a:latin typeface="Arial"/>
                <a:cs typeface="Arial"/>
              </a:rPr>
              <a:t>3</a:t>
            </a:r>
            <a:r>
              <a:rPr dirty="0" sz="1300">
                <a:latin typeface="Arial"/>
                <a:cs typeface="Arial"/>
              </a:rPr>
              <a:t>.</a:t>
            </a:r>
            <a:r>
              <a:rPr dirty="0" sz="1300" spc="15">
                <a:latin typeface="Arial"/>
                <a:cs typeface="Arial"/>
              </a:rPr>
              <a:t>5</a:t>
            </a:r>
            <a:endParaRPr sz="13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821947" y="5004323"/>
            <a:ext cx="120014" cy="2241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15">
                <a:latin typeface="Arial"/>
                <a:cs typeface="Arial"/>
              </a:rPr>
              <a:t>5</a:t>
            </a:r>
            <a:endParaRPr sz="13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569205" y="1794234"/>
            <a:ext cx="593725" cy="650240"/>
          </a:xfrm>
          <a:prstGeom prst="rect">
            <a:avLst/>
          </a:prstGeom>
        </p:spPr>
        <p:txBody>
          <a:bodyPr wrap="square" lIns="0" tIns="10985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865"/>
              </a:spcBef>
            </a:pPr>
            <a:r>
              <a:rPr dirty="0" sz="1300" spc="15">
                <a:latin typeface="Arial"/>
                <a:cs typeface="Arial"/>
              </a:rPr>
              <a:t>4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50"/>
              </a:spcBef>
            </a:pPr>
            <a:r>
              <a:rPr dirty="0" sz="1450" spc="15" i="1">
                <a:latin typeface="Arial"/>
                <a:cs typeface="Arial"/>
              </a:rPr>
              <a:t>Avg</a:t>
            </a:r>
            <a:endParaRPr sz="14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1904" y="121742"/>
            <a:ext cx="6433185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 b="0">
                <a:solidFill>
                  <a:srgbClr val="333399"/>
                </a:solidFill>
                <a:latin typeface="Tahoma"/>
                <a:cs typeface="Tahoma"/>
              </a:rPr>
              <a:t>Основые</a:t>
            </a:r>
            <a:r>
              <a:rPr dirty="0" sz="4400" spc="-90" b="0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4400" b="0">
                <a:solidFill>
                  <a:srgbClr val="333399"/>
                </a:solidFill>
                <a:latin typeface="Tahoma"/>
                <a:cs typeface="Tahoma"/>
              </a:rPr>
              <a:t>OLAP-операции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13</a:t>
            </a:r>
            <a:r>
              <a:rPr dirty="0" spc="-35"/>
              <a:t> </a:t>
            </a:r>
            <a:r>
              <a:rPr dirty="0" spc="-5"/>
              <a:t>апреля</a:t>
            </a:r>
            <a:r>
              <a:rPr dirty="0" spc="-50"/>
              <a:t> </a:t>
            </a:r>
            <a:r>
              <a:rPr dirty="0"/>
              <a:t>2007</a:t>
            </a:r>
            <a:r>
              <a:rPr dirty="0" spc="-35"/>
              <a:t> </a:t>
            </a:r>
            <a:r>
              <a:rPr dirty="0"/>
              <a:t>г.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OLAP:</a:t>
            </a:r>
            <a:r>
              <a:rPr dirty="0" spc="-55"/>
              <a:t> </a:t>
            </a:r>
            <a:r>
              <a:rPr dirty="0"/>
              <a:t>Основные</a:t>
            </a:r>
            <a:r>
              <a:rPr dirty="0" spc="-60"/>
              <a:t> </a:t>
            </a:r>
            <a:r>
              <a:rPr dirty="0"/>
              <a:t>понятия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690778" y="1417701"/>
            <a:ext cx="7907655" cy="4580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4965" marR="107950" indent="-342900">
              <a:lnSpc>
                <a:spcPct val="110000"/>
              </a:lnSpc>
              <a:spcBef>
                <a:spcPts val="100"/>
              </a:spcBef>
              <a:buClr>
                <a:srgbClr val="3333CC"/>
              </a:buClr>
              <a:buSzPct val="58333"/>
              <a:buFont typeface="Wingdings"/>
              <a:buChar char=""/>
              <a:tabLst>
                <a:tab pos="354965" algn="l"/>
                <a:tab pos="355600" algn="l"/>
                <a:tab pos="1272540" algn="l"/>
              </a:tabLst>
            </a:pPr>
            <a:r>
              <a:rPr dirty="0" sz="1800" spc="-5">
                <a:solidFill>
                  <a:srgbClr val="FF0000"/>
                </a:solidFill>
                <a:latin typeface="Tahoma"/>
                <a:cs typeface="Tahoma"/>
              </a:rPr>
              <a:t>Roll</a:t>
            </a:r>
            <a:r>
              <a:rPr dirty="0" sz="1800" spc="-1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800">
                <a:solidFill>
                  <a:srgbClr val="FF0000"/>
                </a:solidFill>
                <a:latin typeface="Tahoma"/>
                <a:cs typeface="Tahoma"/>
              </a:rPr>
              <a:t>up:	</a:t>
            </a:r>
            <a:r>
              <a:rPr dirty="0" sz="1800">
                <a:latin typeface="Tahoma"/>
                <a:cs typeface="Tahoma"/>
              </a:rPr>
              <a:t>агрерация</a:t>
            </a:r>
            <a:r>
              <a:rPr dirty="0" sz="1800" spc="15">
                <a:latin typeface="Tahoma"/>
                <a:cs typeface="Tahoma"/>
              </a:rPr>
              <a:t> </a:t>
            </a:r>
            <a:r>
              <a:rPr dirty="0" sz="1800" spc="-5">
                <a:latin typeface="Tahoma"/>
                <a:cs typeface="Tahoma"/>
              </a:rPr>
              <a:t>данных:</a:t>
            </a:r>
            <a:r>
              <a:rPr dirty="0" sz="1800">
                <a:latin typeface="Tahoma"/>
                <a:cs typeface="Tahoma"/>
              </a:rPr>
              <a:t> по</a:t>
            </a:r>
            <a:r>
              <a:rPr dirty="0" sz="1800" spc="5">
                <a:latin typeface="Tahoma"/>
                <a:cs typeface="Tahoma"/>
              </a:rPr>
              <a:t> </a:t>
            </a:r>
            <a:r>
              <a:rPr dirty="0" sz="1800" spc="-5">
                <a:latin typeface="Tahoma"/>
                <a:cs typeface="Tahoma"/>
              </a:rPr>
              <a:t>иерархии(-ям)</a:t>
            </a:r>
            <a:r>
              <a:rPr dirty="0" sz="1800" spc="-15">
                <a:latin typeface="Tahoma"/>
                <a:cs typeface="Tahoma"/>
              </a:rPr>
              <a:t> </a:t>
            </a:r>
            <a:r>
              <a:rPr dirty="0" sz="1800" spc="-5">
                <a:latin typeface="Tahoma"/>
                <a:cs typeface="Tahoma"/>
              </a:rPr>
              <a:t>до</a:t>
            </a:r>
            <a:r>
              <a:rPr dirty="0" sz="1800" spc="5">
                <a:latin typeface="Tahoma"/>
                <a:cs typeface="Tahoma"/>
              </a:rPr>
              <a:t> </a:t>
            </a:r>
            <a:r>
              <a:rPr dirty="0" sz="1800" spc="-5">
                <a:latin typeface="Tahoma"/>
                <a:cs typeface="Tahoma"/>
              </a:rPr>
              <a:t>полного</a:t>
            </a:r>
            <a:r>
              <a:rPr dirty="0" sz="1800" spc="5">
                <a:latin typeface="Tahoma"/>
                <a:cs typeface="Tahoma"/>
              </a:rPr>
              <a:t> </a:t>
            </a:r>
            <a:r>
              <a:rPr dirty="0" sz="1800" spc="-10">
                <a:latin typeface="Tahoma"/>
                <a:cs typeface="Tahoma"/>
              </a:rPr>
              <a:t>исключения </a:t>
            </a:r>
            <a:r>
              <a:rPr dirty="0" sz="1800" spc="-545">
                <a:latin typeface="Tahoma"/>
                <a:cs typeface="Tahoma"/>
              </a:rPr>
              <a:t> </a:t>
            </a:r>
            <a:r>
              <a:rPr dirty="0" sz="1800" spc="-5">
                <a:latin typeface="Tahoma"/>
                <a:cs typeface="Tahoma"/>
              </a:rPr>
              <a:t>измерения.</a:t>
            </a:r>
            <a:endParaRPr sz="1800">
              <a:latin typeface="Tahoma"/>
              <a:cs typeface="Tahoma"/>
            </a:endParaRPr>
          </a:p>
          <a:p>
            <a:pPr marL="354965" marR="71755" indent="-342900">
              <a:lnSpc>
                <a:spcPct val="110100"/>
              </a:lnSpc>
              <a:spcBef>
                <a:spcPts val="430"/>
              </a:spcBef>
              <a:buClr>
                <a:srgbClr val="3333CC"/>
              </a:buClr>
              <a:buSzPct val="58333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1800" spc="-5">
                <a:solidFill>
                  <a:srgbClr val="FF0000"/>
                </a:solidFill>
                <a:latin typeface="Tahoma"/>
                <a:cs typeface="Tahoma"/>
              </a:rPr>
              <a:t>Drill</a:t>
            </a:r>
            <a:r>
              <a:rPr dirty="0" sz="1800" spc="-1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800" spc="-5">
                <a:solidFill>
                  <a:srgbClr val="FF0000"/>
                </a:solidFill>
                <a:latin typeface="Tahoma"/>
                <a:cs typeface="Tahoma"/>
              </a:rPr>
              <a:t>down:</a:t>
            </a:r>
            <a:r>
              <a:rPr dirty="0" sz="1800" spc="2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800" spc="-5">
                <a:latin typeface="Tahoma"/>
                <a:cs typeface="Tahoma"/>
              </a:rPr>
              <a:t>детализация:</a:t>
            </a:r>
            <a:r>
              <a:rPr dirty="0" sz="1800" spc="-2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от </a:t>
            </a:r>
            <a:r>
              <a:rPr dirty="0" sz="1800" spc="-5">
                <a:latin typeface="Tahoma"/>
                <a:cs typeface="Tahoma"/>
              </a:rPr>
              <a:t>обощенных</a:t>
            </a:r>
            <a:r>
              <a:rPr dirty="0" sz="1800" spc="15">
                <a:latin typeface="Tahoma"/>
                <a:cs typeface="Tahoma"/>
              </a:rPr>
              <a:t> </a:t>
            </a:r>
            <a:r>
              <a:rPr dirty="0" sz="1800" spc="-5">
                <a:latin typeface="Tahoma"/>
                <a:cs typeface="Tahoma"/>
              </a:rPr>
              <a:t>данных</a:t>
            </a:r>
            <a:r>
              <a:rPr dirty="0" sz="1800">
                <a:latin typeface="Tahoma"/>
                <a:cs typeface="Tahoma"/>
              </a:rPr>
              <a:t> к</a:t>
            </a:r>
            <a:r>
              <a:rPr dirty="0" sz="1800" spc="5">
                <a:latin typeface="Tahoma"/>
                <a:cs typeface="Tahoma"/>
              </a:rPr>
              <a:t> </a:t>
            </a:r>
            <a:r>
              <a:rPr dirty="0" sz="1800" spc="-5">
                <a:latin typeface="Tahoma"/>
                <a:cs typeface="Tahoma"/>
              </a:rPr>
              <a:t>более</a:t>
            </a:r>
            <a:r>
              <a:rPr dirty="0" sz="1800" spc="15">
                <a:latin typeface="Tahoma"/>
                <a:cs typeface="Tahoma"/>
              </a:rPr>
              <a:t> </a:t>
            </a:r>
            <a:r>
              <a:rPr dirty="0" sz="1800" spc="-5">
                <a:latin typeface="Tahoma"/>
                <a:cs typeface="Tahoma"/>
              </a:rPr>
              <a:t>детальным,</a:t>
            </a:r>
            <a:r>
              <a:rPr dirty="0" sz="1800" spc="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от </a:t>
            </a:r>
            <a:r>
              <a:rPr dirty="0" sz="1800" spc="-545">
                <a:latin typeface="Tahoma"/>
                <a:cs typeface="Tahoma"/>
              </a:rPr>
              <a:t> </a:t>
            </a:r>
            <a:r>
              <a:rPr dirty="0" sz="1800" spc="-5">
                <a:latin typeface="Tahoma"/>
                <a:cs typeface="Tahoma"/>
              </a:rPr>
              <a:t>верхних</a:t>
            </a:r>
            <a:r>
              <a:rPr dirty="0" sz="1800" spc="-15">
                <a:latin typeface="Tahoma"/>
                <a:cs typeface="Tahoma"/>
              </a:rPr>
              <a:t> </a:t>
            </a:r>
            <a:r>
              <a:rPr dirty="0" sz="1800" spc="-5">
                <a:latin typeface="Tahoma"/>
                <a:cs typeface="Tahoma"/>
              </a:rPr>
              <a:t>уровней</a:t>
            </a:r>
            <a:r>
              <a:rPr dirty="0" sz="1800" spc="15">
                <a:latin typeface="Tahoma"/>
                <a:cs typeface="Tahoma"/>
              </a:rPr>
              <a:t> </a:t>
            </a:r>
            <a:r>
              <a:rPr dirty="0" sz="1800" spc="-5">
                <a:latin typeface="Tahoma"/>
                <a:cs typeface="Tahoma"/>
              </a:rPr>
              <a:t>измерений</a:t>
            </a:r>
            <a:r>
              <a:rPr dirty="0" sz="1800">
                <a:latin typeface="Tahoma"/>
                <a:cs typeface="Tahoma"/>
              </a:rPr>
              <a:t> –</a:t>
            </a:r>
            <a:r>
              <a:rPr dirty="0" sz="1800" spc="1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к</a:t>
            </a:r>
            <a:r>
              <a:rPr dirty="0" sz="1800" spc="-10">
                <a:latin typeface="Tahoma"/>
                <a:cs typeface="Tahoma"/>
              </a:rPr>
              <a:t> </a:t>
            </a:r>
            <a:r>
              <a:rPr dirty="0" sz="1800" spc="-5">
                <a:latin typeface="Tahoma"/>
                <a:cs typeface="Tahoma"/>
              </a:rPr>
              <a:t>нижним,</a:t>
            </a:r>
            <a:r>
              <a:rPr dirty="0" sz="1800" spc="5">
                <a:latin typeface="Tahoma"/>
                <a:cs typeface="Tahoma"/>
              </a:rPr>
              <a:t> </a:t>
            </a:r>
            <a:r>
              <a:rPr dirty="0" sz="1800" spc="-5">
                <a:latin typeface="Tahoma"/>
                <a:cs typeface="Tahoma"/>
              </a:rPr>
              <a:t>детализация</a:t>
            </a:r>
            <a:r>
              <a:rPr dirty="0" sz="1800" spc="-25">
                <a:latin typeface="Tahoma"/>
                <a:cs typeface="Tahoma"/>
              </a:rPr>
              <a:t> </a:t>
            </a:r>
            <a:r>
              <a:rPr dirty="0" sz="1800" spc="-5">
                <a:latin typeface="Tahoma"/>
                <a:cs typeface="Tahoma"/>
              </a:rPr>
              <a:t>данных</a:t>
            </a:r>
            <a:r>
              <a:rPr dirty="0" sz="1800">
                <a:latin typeface="Tahoma"/>
                <a:cs typeface="Tahoma"/>
              </a:rPr>
              <a:t> </a:t>
            </a:r>
            <a:r>
              <a:rPr dirty="0" sz="1800" spc="-5">
                <a:latin typeface="Tahoma"/>
                <a:cs typeface="Tahoma"/>
              </a:rPr>
              <a:t>по </a:t>
            </a:r>
            <a:r>
              <a:rPr dirty="0" sz="1800">
                <a:latin typeface="Tahoma"/>
                <a:cs typeface="Tahoma"/>
              </a:rPr>
              <a:t> </a:t>
            </a:r>
            <a:r>
              <a:rPr dirty="0" sz="1800" spc="-5">
                <a:latin typeface="Tahoma"/>
                <a:cs typeface="Tahoma"/>
              </a:rPr>
              <a:t>дополнительным</a:t>
            </a:r>
            <a:r>
              <a:rPr dirty="0" sz="1800" spc="-15">
                <a:latin typeface="Tahoma"/>
                <a:cs typeface="Tahoma"/>
              </a:rPr>
              <a:t> </a:t>
            </a:r>
            <a:r>
              <a:rPr dirty="0" sz="1800" spc="-5">
                <a:latin typeface="Tahoma"/>
                <a:cs typeface="Tahoma"/>
              </a:rPr>
              <a:t>измерениям.</a:t>
            </a:r>
            <a:endParaRPr sz="18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645"/>
              </a:spcBef>
              <a:buClr>
                <a:srgbClr val="3333CC"/>
              </a:buClr>
              <a:buSzPct val="58333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1800" spc="-5">
                <a:solidFill>
                  <a:srgbClr val="FF0000"/>
                </a:solidFill>
                <a:latin typeface="Tahoma"/>
                <a:cs typeface="Tahoma"/>
              </a:rPr>
              <a:t>Slice</a:t>
            </a:r>
            <a:r>
              <a:rPr dirty="0" sz="1800" spc="-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800">
                <a:solidFill>
                  <a:srgbClr val="FF0000"/>
                </a:solidFill>
                <a:latin typeface="Tahoma"/>
                <a:cs typeface="Tahoma"/>
              </a:rPr>
              <a:t>and dice: </a:t>
            </a:r>
            <a:r>
              <a:rPr dirty="0" sz="1800">
                <a:latin typeface="Tahoma"/>
                <a:cs typeface="Tahoma"/>
              </a:rPr>
              <a:t>проекции</a:t>
            </a:r>
            <a:r>
              <a:rPr dirty="0" sz="1800" spc="-2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и</a:t>
            </a:r>
            <a:r>
              <a:rPr dirty="0" sz="1800" spc="5">
                <a:latin typeface="Tahoma"/>
                <a:cs typeface="Tahoma"/>
              </a:rPr>
              <a:t> </a:t>
            </a:r>
            <a:r>
              <a:rPr dirty="0" sz="1800" spc="-5">
                <a:latin typeface="Tahoma"/>
                <a:cs typeface="Tahoma"/>
              </a:rPr>
              <a:t>выборки</a:t>
            </a:r>
            <a:r>
              <a:rPr dirty="0" sz="1800" spc="1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– </a:t>
            </a:r>
            <a:r>
              <a:rPr dirty="0" sz="1800" spc="-5">
                <a:latin typeface="Tahoma"/>
                <a:cs typeface="Tahoma"/>
              </a:rPr>
              <a:t>выборка</a:t>
            </a:r>
            <a:r>
              <a:rPr dirty="0" sz="1800" spc="30">
                <a:latin typeface="Tahoma"/>
                <a:cs typeface="Tahoma"/>
              </a:rPr>
              <a:t> </a:t>
            </a:r>
            <a:r>
              <a:rPr dirty="0" sz="1800" spc="-5">
                <a:latin typeface="Tahoma"/>
                <a:cs typeface="Tahoma"/>
              </a:rPr>
              <a:t>нужных</a:t>
            </a:r>
            <a:r>
              <a:rPr dirty="0" sz="1800" spc="5">
                <a:latin typeface="Tahoma"/>
                <a:cs typeface="Tahoma"/>
              </a:rPr>
              <a:t> </a:t>
            </a:r>
            <a:r>
              <a:rPr dirty="0" sz="1800" spc="-114">
                <a:latin typeface="Tahoma"/>
                <a:cs typeface="Tahoma"/>
              </a:rPr>
              <a:t>―ломтей‖</a:t>
            </a:r>
            <a:r>
              <a:rPr dirty="0" sz="1800" spc="-5">
                <a:latin typeface="Tahoma"/>
                <a:cs typeface="Tahoma"/>
              </a:rPr>
              <a:t> кубика</a:t>
            </a:r>
            <a:endParaRPr sz="1800">
              <a:latin typeface="Tahoma"/>
              <a:cs typeface="Tahoma"/>
            </a:endParaRPr>
          </a:p>
          <a:p>
            <a:pPr marL="354965" marR="332740" indent="-342900">
              <a:lnSpc>
                <a:spcPct val="110000"/>
              </a:lnSpc>
              <a:spcBef>
                <a:spcPts val="434"/>
              </a:spcBef>
              <a:buClr>
                <a:srgbClr val="3333CC"/>
              </a:buClr>
              <a:buSzPct val="58333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1800" spc="-5">
                <a:solidFill>
                  <a:srgbClr val="FF0000"/>
                </a:solidFill>
                <a:latin typeface="Tahoma"/>
                <a:cs typeface="Tahoma"/>
              </a:rPr>
              <a:t>Pivot</a:t>
            </a:r>
            <a:r>
              <a:rPr dirty="0" sz="1800" spc="-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800" spc="-5">
                <a:solidFill>
                  <a:srgbClr val="FF0000"/>
                </a:solidFill>
                <a:latin typeface="Tahoma"/>
                <a:cs typeface="Tahoma"/>
              </a:rPr>
              <a:t>(rotate):</a:t>
            </a:r>
            <a:r>
              <a:rPr dirty="0" sz="18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800" spc="-5">
                <a:latin typeface="Tahoma"/>
                <a:cs typeface="Tahoma"/>
              </a:rPr>
              <a:t>вращение</a:t>
            </a:r>
            <a:r>
              <a:rPr dirty="0" sz="1800" spc="10">
                <a:latin typeface="Tahoma"/>
                <a:cs typeface="Tahoma"/>
              </a:rPr>
              <a:t> </a:t>
            </a:r>
            <a:r>
              <a:rPr dirty="0" sz="1800" spc="-5">
                <a:latin typeface="Tahoma"/>
                <a:cs typeface="Tahoma"/>
              </a:rPr>
              <a:t>куба,</a:t>
            </a:r>
            <a:r>
              <a:rPr dirty="0" sz="1800" spc="1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визуализация,</a:t>
            </a:r>
            <a:r>
              <a:rPr dirty="0" sz="1800" spc="-30">
                <a:latin typeface="Tahoma"/>
                <a:cs typeface="Tahoma"/>
              </a:rPr>
              <a:t> </a:t>
            </a:r>
            <a:r>
              <a:rPr dirty="0" sz="1800" spc="-5">
                <a:latin typeface="Tahoma"/>
                <a:cs typeface="Tahoma"/>
              </a:rPr>
              <a:t>выборка</a:t>
            </a:r>
            <a:r>
              <a:rPr dirty="0" sz="1800" spc="3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и</a:t>
            </a:r>
            <a:r>
              <a:rPr dirty="0" sz="1800" spc="-1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ориентация </a:t>
            </a:r>
            <a:r>
              <a:rPr dirty="0" sz="1800" spc="-545">
                <a:latin typeface="Tahoma"/>
                <a:cs typeface="Tahoma"/>
              </a:rPr>
              <a:t> </a:t>
            </a:r>
            <a:r>
              <a:rPr dirty="0" sz="1800" spc="-5">
                <a:latin typeface="Tahoma"/>
                <a:cs typeface="Tahoma"/>
              </a:rPr>
              <a:t>одно-,</a:t>
            </a:r>
            <a:r>
              <a:rPr dirty="0" sz="1800">
                <a:latin typeface="Tahoma"/>
                <a:cs typeface="Tahoma"/>
              </a:rPr>
              <a:t> </a:t>
            </a:r>
            <a:r>
              <a:rPr dirty="0" sz="1800" spc="-5">
                <a:latin typeface="Tahoma"/>
                <a:cs typeface="Tahoma"/>
              </a:rPr>
              <a:t>двух-,</a:t>
            </a:r>
            <a:r>
              <a:rPr dirty="0" sz="1800">
                <a:latin typeface="Tahoma"/>
                <a:cs typeface="Tahoma"/>
              </a:rPr>
              <a:t> </a:t>
            </a:r>
            <a:r>
              <a:rPr dirty="0" sz="1800" spc="-5">
                <a:latin typeface="Tahoma"/>
                <a:cs typeface="Tahoma"/>
              </a:rPr>
              <a:t>трехмерных</a:t>
            </a:r>
            <a:r>
              <a:rPr dirty="0" sz="1800" spc="5">
                <a:latin typeface="Tahoma"/>
                <a:cs typeface="Tahoma"/>
              </a:rPr>
              <a:t> </a:t>
            </a:r>
            <a:r>
              <a:rPr dirty="0" sz="1800" spc="-5">
                <a:latin typeface="Tahoma"/>
                <a:cs typeface="Tahoma"/>
              </a:rPr>
              <a:t>срезов</a:t>
            </a:r>
            <a:r>
              <a:rPr dirty="0" sz="1800" spc="10">
                <a:latin typeface="Tahoma"/>
                <a:cs typeface="Tahoma"/>
              </a:rPr>
              <a:t> </a:t>
            </a:r>
            <a:r>
              <a:rPr dirty="0" sz="1800" spc="-5">
                <a:latin typeface="Tahoma"/>
                <a:cs typeface="Tahoma"/>
              </a:rPr>
              <a:t>для</a:t>
            </a:r>
            <a:r>
              <a:rPr dirty="0" sz="1800" spc="-15">
                <a:latin typeface="Tahoma"/>
                <a:cs typeface="Tahoma"/>
              </a:rPr>
              <a:t> </a:t>
            </a:r>
            <a:r>
              <a:rPr dirty="0" sz="1800" spc="-5">
                <a:latin typeface="Tahoma"/>
                <a:cs typeface="Tahoma"/>
              </a:rPr>
              <a:t>визуального</a:t>
            </a:r>
            <a:r>
              <a:rPr dirty="0" sz="1800" spc="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анализа</a:t>
            </a:r>
            <a:endParaRPr sz="18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650"/>
              </a:spcBef>
              <a:buClr>
                <a:srgbClr val="3333CC"/>
              </a:buClr>
              <a:buSzPct val="58333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1800" spc="-5">
                <a:latin typeface="Tahoma"/>
                <a:cs typeface="Tahoma"/>
              </a:rPr>
              <a:t>Другие</a:t>
            </a:r>
            <a:r>
              <a:rPr dirty="0" sz="1800" spc="-5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операции:</a:t>
            </a:r>
            <a:endParaRPr sz="1800">
              <a:latin typeface="Tahoma"/>
              <a:cs typeface="Tahoma"/>
            </a:endParaRPr>
          </a:p>
          <a:p>
            <a:pPr lvl="1" marL="756285" marR="909319" indent="-287020">
              <a:lnSpc>
                <a:spcPct val="108600"/>
              </a:lnSpc>
              <a:spcBef>
                <a:spcPts val="350"/>
              </a:spcBef>
              <a:buSzPct val="52631"/>
              <a:buFont typeface="Wingdings"/>
              <a:buChar char=""/>
              <a:tabLst>
                <a:tab pos="756285" algn="l"/>
                <a:tab pos="756920" algn="l"/>
              </a:tabLst>
            </a:pPr>
            <a:r>
              <a:rPr dirty="0" sz="1900" spc="-35" i="1">
                <a:solidFill>
                  <a:srgbClr val="FF0000"/>
                </a:solidFill>
                <a:latin typeface="Tahoma"/>
                <a:cs typeface="Tahoma"/>
              </a:rPr>
              <a:t>drill</a:t>
            </a:r>
            <a:r>
              <a:rPr dirty="0" sz="1900" spc="-30" i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900" spc="-50" i="1">
                <a:solidFill>
                  <a:srgbClr val="FF0000"/>
                </a:solidFill>
                <a:latin typeface="Tahoma"/>
                <a:cs typeface="Tahoma"/>
              </a:rPr>
              <a:t>across:</a:t>
            </a:r>
            <a:r>
              <a:rPr dirty="0" sz="1900" spc="-30" i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800" spc="-5">
                <a:latin typeface="Tahoma"/>
                <a:cs typeface="Tahoma"/>
              </a:rPr>
              <a:t>кросс-детализация</a:t>
            </a:r>
            <a:r>
              <a:rPr dirty="0" sz="1800" spc="-25">
                <a:latin typeface="Tahoma"/>
                <a:cs typeface="Tahoma"/>
              </a:rPr>
              <a:t> </a:t>
            </a:r>
            <a:r>
              <a:rPr dirty="0" sz="1800" spc="-5">
                <a:latin typeface="Tahoma"/>
                <a:cs typeface="Tahoma"/>
              </a:rPr>
              <a:t>(условно</a:t>
            </a:r>
            <a:r>
              <a:rPr dirty="0" sz="1800" spc="25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– </a:t>
            </a:r>
            <a:r>
              <a:rPr dirty="0" sz="1800" spc="-5">
                <a:latin typeface="Tahoma"/>
                <a:cs typeface="Tahoma"/>
              </a:rPr>
              <a:t>смена</a:t>
            </a:r>
            <a:r>
              <a:rPr dirty="0" sz="1800">
                <a:latin typeface="Tahoma"/>
                <a:cs typeface="Tahoma"/>
              </a:rPr>
              <a:t> </a:t>
            </a:r>
            <a:r>
              <a:rPr dirty="0" sz="1800" spc="-5">
                <a:latin typeface="Tahoma"/>
                <a:cs typeface="Tahoma"/>
              </a:rPr>
              <a:t>кубов</a:t>
            </a:r>
            <a:r>
              <a:rPr dirty="0" sz="1800" spc="1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при </a:t>
            </a:r>
            <a:r>
              <a:rPr dirty="0" sz="1800" spc="-550">
                <a:latin typeface="Tahoma"/>
                <a:cs typeface="Tahoma"/>
              </a:rPr>
              <a:t> </a:t>
            </a:r>
            <a:r>
              <a:rPr dirty="0" sz="1800" spc="-5">
                <a:latin typeface="Tahoma"/>
                <a:cs typeface="Tahoma"/>
              </a:rPr>
              <a:t>drilldown)</a:t>
            </a:r>
            <a:endParaRPr sz="1800">
              <a:latin typeface="Tahoma"/>
              <a:cs typeface="Tahoma"/>
            </a:endParaRPr>
          </a:p>
          <a:p>
            <a:pPr lvl="1" marL="756285" marR="60960" indent="-287020">
              <a:lnSpc>
                <a:spcPct val="108600"/>
              </a:lnSpc>
              <a:spcBef>
                <a:spcPts val="355"/>
              </a:spcBef>
              <a:buSzPct val="52631"/>
              <a:buFont typeface="Wingdings"/>
              <a:buChar char=""/>
              <a:tabLst>
                <a:tab pos="756285" algn="l"/>
                <a:tab pos="756920" algn="l"/>
              </a:tabLst>
            </a:pPr>
            <a:r>
              <a:rPr dirty="0" sz="1900" spc="-35" i="1">
                <a:solidFill>
                  <a:srgbClr val="FF0000"/>
                </a:solidFill>
                <a:latin typeface="Tahoma"/>
                <a:cs typeface="Tahoma"/>
              </a:rPr>
              <a:t>drill</a:t>
            </a:r>
            <a:r>
              <a:rPr dirty="0" sz="1900" spc="-30" i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900" spc="-55" i="1">
                <a:solidFill>
                  <a:srgbClr val="FF0000"/>
                </a:solidFill>
                <a:latin typeface="Tahoma"/>
                <a:cs typeface="Tahoma"/>
              </a:rPr>
              <a:t>through:</a:t>
            </a:r>
            <a:r>
              <a:rPr dirty="0" sz="1900" spc="-40" i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800" spc="-5">
                <a:latin typeface="Tahoma"/>
                <a:cs typeface="Tahoma"/>
              </a:rPr>
              <a:t>переход</a:t>
            </a:r>
            <a:r>
              <a:rPr dirty="0" sz="1800">
                <a:latin typeface="Tahoma"/>
                <a:cs typeface="Tahoma"/>
              </a:rPr>
              <a:t> с</a:t>
            </a:r>
            <a:r>
              <a:rPr dirty="0" sz="1800" spc="-5">
                <a:latin typeface="Tahoma"/>
                <a:cs typeface="Tahoma"/>
              </a:rPr>
              <a:t> самого</a:t>
            </a:r>
            <a:r>
              <a:rPr dirty="0" sz="1800">
                <a:latin typeface="Tahoma"/>
                <a:cs typeface="Tahoma"/>
              </a:rPr>
              <a:t> </a:t>
            </a:r>
            <a:r>
              <a:rPr dirty="0" sz="1800" spc="-5">
                <a:latin typeface="Tahoma"/>
                <a:cs typeface="Tahoma"/>
              </a:rPr>
              <a:t>нижнего</a:t>
            </a:r>
            <a:r>
              <a:rPr dirty="0" sz="1800" spc="-10">
                <a:latin typeface="Tahoma"/>
                <a:cs typeface="Tahoma"/>
              </a:rPr>
              <a:t> </a:t>
            </a:r>
            <a:r>
              <a:rPr dirty="0" sz="1800" spc="-5">
                <a:latin typeface="Tahoma"/>
                <a:cs typeface="Tahoma"/>
              </a:rPr>
              <a:t>уровня</a:t>
            </a:r>
            <a:r>
              <a:rPr dirty="0" sz="1800" spc="10">
                <a:latin typeface="Tahoma"/>
                <a:cs typeface="Tahoma"/>
              </a:rPr>
              <a:t> </a:t>
            </a:r>
            <a:r>
              <a:rPr dirty="0" sz="1800" spc="-5">
                <a:latin typeface="Tahoma"/>
                <a:cs typeface="Tahoma"/>
              </a:rPr>
              <a:t>детализации</a:t>
            </a:r>
            <a:r>
              <a:rPr dirty="0" sz="1800" spc="1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OLAP- </a:t>
            </a:r>
            <a:r>
              <a:rPr dirty="0" sz="1800" spc="-545">
                <a:latin typeface="Tahoma"/>
                <a:cs typeface="Tahoma"/>
              </a:rPr>
              <a:t> </a:t>
            </a:r>
            <a:r>
              <a:rPr dirty="0" sz="1800" spc="-5">
                <a:latin typeface="Tahoma"/>
                <a:cs typeface="Tahoma"/>
              </a:rPr>
              <a:t>куба,</a:t>
            </a:r>
            <a:r>
              <a:rPr dirty="0" sz="1800">
                <a:latin typeface="Tahoma"/>
                <a:cs typeface="Tahoma"/>
              </a:rPr>
              <a:t> к</a:t>
            </a:r>
            <a:r>
              <a:rPr dirty="0" sz="1800" spc="5">
                <a:latin typeface="Tahoma"/>
                <a:cs typeface="Tahoma"/>
              </a:rPr>
              <a:t> </a:t>
            </a:r>
            <a:r>
              <a:rPr dirty="0" sz="1800" spc="-5">
                <a:latin typeface="Tahoma"/>
                <a:cs typeface="Tahoma"/>
              </a:rPr>
              <a:t>фактам</a:t>
            </a:r>
            <a:r>
              <a:rPr dirty="0" sz="1800" spc="-1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из </a:t>
            </a:r>
            <a:r>
              <a:rPr dirty="0" sz="1800" spc="-5">
                <a:latin typeface="Tahoma"/>
                <a:cs typeface="Tahoma"/>
              </a:rPr>
              <a:t>выбранной</a:t>
            </a:r>
            <a:r>
              <a:rPr dirty="0" sz="1800" spc="20">
                <a:latin typeface="Tahoma"/>
                <a:cs typeface="Tahoma"/>
              </a:rPr>
              <a:t> </a:t>
            </a:r>
            <a:r>
              <a:rPr dirty="0" sz="1800" spc="-5">
                <a:latin typeface="Tahoma"/>
                <a:cs typeface="Tahoma"/>
              </a:rPr>
              <a:t>ячейки</a:t>
            </a:r>
            <a:r>
              <a:rPr dirty="0" sz="1800">
                <a:latin typeface="Tahoma"/>
                <a:cs typeface="Tahoma"/>
              </a:rPr>
              <a:t> (из</a:t>
            </a:r>
            <a:r>
              <a:rPr dirty="0" sz="1800" spc="-10">
                <a:latin typeface="Tahoma"/>
                <a:cs typeface="Tahoma"/>
              </a:rPr>
              <a:t> исходной</a:t>
            </a:r>
            <a:r>
              <a:rPr dirty="0" sz="1800" spc="-5">
                <a:latin typeface="Tahoma"/>
                <a:cs typeface="Tahoma"/>
              </a:rPr>
              <a:t> реляционной</a:t>
            </a:r>
            <a:endParaRPr sz="1800">
              <a:latin typeface="Tahoma"/>
              <a:cs typeface="Tahoma"/>
            </a:endParaRPr>
          </a:p>
          <a:p>
            <a:pPr marL="756285">
              <a:lnSpc>
                <a:spcPct val="100000"/>
              </a:lnSpc>
              <a:spcBef>
                <a:spcPts val="215"/>
              </a:spcBef>
            </a:pPr>
            <a:r>
              <a:rPr dirty="0" sz="1800" spc="-5">
                <a:latin typeface="Tahoma"/>
                <a:cs typeface="Tahoma"/>
              </a:rPr>
              <a:t>таблицы)</a:t>
            </a:r>
            <a:endParaRPr sz="1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82978" y="249428"/>
            <a:ext cx="335915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0">
                <a:solidFill>
                  <a:srgbClr val="333399"/>
                </a:solidFill>
                <a:latin typeface="Tahoma"/>
                <a:cs typeface="Tahoma"/>
              </a:rPr>
              <a:t>OLAP</a:t>
            </a:r>
            <a:r>
              <a:rPr dirty="0" sz="4000" spc="-60" b="0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4000" spc="-5" b="0">
                <a:solidFill>
                  <a:srgbClr val="333399"/>
                </a:solidFill>
                <a:latin typeface="Tahoma"/>
                <a:cs typeface="Tahoma"/>
              </a:rPr>
              <a:t>vs.</a:t>
            </a:r>
            <a:r>
              <a:rPr dirty="0" sz="4000" spc="-35" b="0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4000" spc="-5" b="0">
                <a:solidFill>
                  <a:srgbClr val="333399"/>
                </a:solidFill>
                <a:latin typeface="Tahoma"/>
                <a:cs typeface="Tahoma"/>
              </a:rPr>
              <a:t>OLTP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13</a:t>
            </a:r>
            <a:r>
              <a:rPr dirty="0" spc="-35"/>
              <a:t> </a:t>
            </a:r>
            <a:r>
              <a:rPr dirty="0" spc="-5"/>
              <a:t>апреля</a:t>
            </a:r>
            <a:r>
              <a:rPr dirty="0" spc="-50"/>
              <a:t> </a:t>
            </a:r>
            <a:r>
              <a:rPr dirty="0"/>
              <a:t>2007</a:t>
            </a:r>
            <a:r>
              <a:rPr dirty="0" spc="-35"/>
              <a:t> </a:t>
            </a:r>
            <a:r>
              <a:rPr dirty="0"/>
              <a:t>г.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OLAP:</a:t>
            </a:r>
            <a:r>
              <a:rPr dirty="0" spc="-55"/>
              <a:t> </a:t>
            </a:r>
            <a:r>
              <a:rPr dirty="0"/>
              <a:t>Основные</a:t>
            </a:r>
            <a:r>
              <a:rPr dirty="0" spc="-60"/>
              <a:t> </a:t>
            </a:r>
            <a:r>
              <a:rPr dirty="0"/>
              <a:t>понятия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835253" y="1398374"/>
            <a:ext cx="7341234" cy="3246120"/>
          </a:xfrm>
          <a:prstGeom prst="rect">
            <a:avLst/>
          </a:prstGeom>
        </p:spPr>
        <p:txBody>
          <a:bodyPr wrap="square" lIns="0" tIns="12890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15"/>
              </a:spcBef>
              <a:buClr>
                <a:srgbClr val="3333CC"/>
              </a:buClr>
              <a:buSzPct val="60416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2400">
                <a:latin typeface="Tahoma"/>
                <a:cs typeface="Tahoma"/>
              </a:rPr>
              <a:t>OLTP</a:t>
            </a:r>
            <a:r>
              <a:rPr dirty="0" sz="2400" spc="-30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(on-line</a:t>
            </a:r>
            <a:r>
              <a:rPr dirty="0" sz="2400" spc="-30">
                <a:latin typeface="Tahoma"/>
                <a:cs typeface="Tahoma"/>
              </a:rPr>
              <a:t> </a:t>
            </a:r>
            <a:r>
              <a:rPr dirty="0" sz="2400" spc="-5">
                <a:latin typeface="Tahoma"/>
                <a:cs typeface="Tahoma"/>
              </a:rPr>
              <a:t>transaction</a:t>
            </a:r>
            <a:r>
              <a:rPr dirty="0" sz="2400" spc="-20">
                <a:latin typeface="Tahoma"/>
                <a:cs typeface="Tahoma"/>
              </a:rPr>
              <a:t> </a:t>
            </a:r>
            <a:r>
              <a:rPr dirty="0" sz="2400" spc="-5">
                <a:latin typeface="Tahoma"/>
                <a:cs typeface="Tahoma"/>
              </a:rPr>
              <a:t>processing)</a:t>
            </a:r>
            <a:endParaRPr sz="2400">
              <a:latin typeface="Tahoma"/>
              <a:cs typeface="Tahoma"/>
            </a:endParaRPr>
          </a:p>
          <a:p>
            <a:pPr lvl="1" marL="756285" indent="-287020">
              <a:lnSpc>
                <a:spcPct val="100000"/>
              </a:lnSpc>
              <a:spcBef>
                <a:spcPts val="775"/>
              </a:spcBef>
              <a:buClr>
                <a:srgbClr val="FF0000"/>
              </a:buClr>
              <a:buSzPct val="55000"/>
              <a:buFont typeface="Wingdings"/>
              <a:buChar char=""/>
              <a:tabLst>
                <a:tab pos="756285" algn="l"/>
                <a:tab pos="756920" algn="l"/>
              </a:tabLst>
            </a:pPr>
            <a:r>
              <a:rPr dirty="0" sz="2000">
                <a:latin typeface="Tahoma"/>
                <a:cs typeface="Tahoma"/>
              </a:rPr>
              <a:t>Основное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назначение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реляционных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СУБД</a:t>
            </a:r>
            <a:endParaRPr sz="2000">
              <a:latin typeface="Tahoma"/>
              <a:cs typeface="Tahoma"/>
            </a:endParaRPr>
          </a:p>
          <a:p>
            <a:pPr lvl="1" marL="756285" marR="5080" indent="-287020">
              <a:lnSpc>
                <a:spcPct val="110000"/>
              </a:lnSpc>
              <a:spcBef>
                <a:spcPts val="480"/>
              </a:spcBef>
              <a:buClr>
                <a:srgbClr val="FF0000"/>
              </a:buClr>
              <a:buSzPct val="55000"/>
              <a:buFont typeface="Wingdings"/>
              <a:buChar char=""/>
              <a:tabLst>
                <a:tab pos="756285" algn="l"/>
                <a:tab pos="756920" algn="l"/>
              </a:tabLst>
            </a:pPr>
            <a:r>
              <a:rPr dirty="0" sz="2000" spc="-5">
                <a:latin typeface="Tahoma"/>
                <a:cs typeface="Tahoma"/>
              </a:rPr>
              <a:t>Ежедневные операции: покупки, </a:t>
            </a:r>
            <a:r>
              <a:rPr dirty="0" sz="2000">
                <a:latin typeface="Tahoma"/>
                <a:cs typeface="Tahoma"/>
              </a:rPr>
              <a:t>заказы, </a:t>
            </a:r>
            <a:r>
              <a:rPr dirty="0" sz="2000" spc="-5">
                <a:latin typeface="Tahoma"/>
                <a:cs typeface="Tahoma"/>
              </a:rPr>
              <a:t>производство, </a:t>
            </a:r>
            <a:r>
              <a:rPr dirty="0" sz="2000" spc="-610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регистрация</a:t>
            </a:r>
            <a:r>
              <a:rPr dirty="0" sz="2000" spc="-6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и т.п..</a:t>
            </a:r>
            <a:endParaRPr sz="20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815"/>
              </a:spcBef>
              <a:buClr>
                <a:srgbClr val="3333CC"/>
              </a:buClr>
              <a:buSzPct val="60416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2400">
                <a:latin typeface="Tahoma"/>
                <a:cs typeface="Tahoma"/>
              </a:rPr>
              <a:t>OLAP</a:t>
            </a:r>
            <a:r>
              <a:rPr dirty="0" sz="2400" spc="-30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(on-line</a:t>
            </a:r>
            <a:r>
              <a:rPr dirty="0" sz="2400" spc="-35">
                <a:latin typeface="Tahoma"/>
                <a:cs typeface="Tahoma"/>
              </a:rPr>
              <a:t> </a:t>
            </a:r>
            <a:r>
              <a:rPr dirty="0" sz="2400" spc="-5">
                <a:latin typeface="Tahoma"/>
                <a:cs typeface="Tahoma"/>
              </a:rPr>
              <a:t>analytical</a:t>
            </a:r>
            <a:r>
              <a:rPr dirty="0" sz="2400" spc="-15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processing)</a:t>
            </a:r>
            <a:endParaRPr sz="2400">
              <a:latin typeface="Tahoma"/>
              <a:cs typeface="Tahoma"/>
            </a:endParaRPr>
          </a:p>
          <a:p>
            <a:pPr lvl="1" marL="756285" indent="-287020">
              <a:lnSpc>
                <a:spcPct val="100000"/>
              </a:lnSpc>
              <a:spcBef>
                <a:spcPts val="775"/>
              </a:spcBef>
              <a:buClr>
                <a:srgbClr val="FF0000"/>
              </a:buClr>
              <a:buSzPct val="55000"/>
              <a:buFont typeface="Wingdings"/>
              <a:buChar char=""/>
              <a:tabLst>
                <a:tab pos="756285" algn="l"/>
                <a:tab pos="756920" algn="l"/>
              </a:tabLst>
            </a:pPr>
            <a:r>
              <a:rPr dirty="0" sz="2000">
                <a:latin typeface="Tahoma"/>
                <a:cs typeface="Tahoma"/>
              </a:rPr>
              <a:t>Основное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назначение</a:t>
            </a:r>
            <a:r>
              <a:rPr dirty="0" sz="2000" spc="-55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хранилищ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данных;</a:t>
            </a:r>
            <a:endParaRPr sz="2000">
              <a:latin typeface="Tahoma"/>
              <a:cs typeface="Tahoma"/>
            </a:endParaRPr>
          </a:p>
          <a:p>
            <a:pPr lvl="1" marL="756285" marR="276225" indent="-287020">
              <a:lnSpc>
                <a:spcPct val="110000"/>
              </a:lnSpc>
              <a:spcBef>
                <a:spcPts val="480"/>
              </a:spcBef>
              <a:buClr>
                <a:srgbClr val="FF0000"/>
              </a:buClr>
              <a:buSzPct val="55000"/>
              <a:buFont typeface="Wingdings"/>
              <a:buChar char=""/>
              <a:tabLst>
                <a:tab pos="756285" algn="l"/>
                <a:tab pos="756920" algn="l"/>
              </a:tabLst>
            </a:pPr>
            <a:r>
              <a:rPr dirty="0" sz="2000">
                <a:latin typeface="Tahoma"/>
                <a:cs typeface="Tahoma"/>
              </a:rPr>
              <a:t>Анализ </a:t>
            </a:r>
            <a:r>
              <a:rPr dirty="0" sz="2000" spc="-5">
                <a:latin typeface="Tahoma"/>
                <a:cs typeface="Tahoma"/>
              </a:rPr>
              <a:t>данных </a:t>
            </a:r>
            <a:r>
              <a:rPr dirty="0" sz="2000">
                <a:latin typeface="Tahoma"/>
                <a:cs typeface="Tahoma"/>
              </a:rPr>
              <a:t>и </a:t>
            </a:r>
            <a:r>
              <a:rPr dirty="0" sz="2000" spc="-5">
                <a:latin typeface="Tahoma"/>
                <a:cs typeface="Tahoma"/>
              </a:rPr>
              <a:t>поддержка принятия </a:t>
            </a:r>
            <a:r>
              <a:rPr dirty="0" sz="2000">
                <a:latin typeface="Tahoma"/>
                <a:cs typeface="Tahoma"/>
              </a:rPr>
              <a:t>рациональных </a:t>
            </a:r>
            <a:r>
              <a:rPr dirty="0" sz="2000" spc="-61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решения.</a:t>
            </a:r>
            <a:endParaRPr sz="2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82978" y="186944"/>
            <a:ext cx="3700145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b="0">
                <a:solidFill>
                  <a:srgbClr val="333399"/>
                </a:solidFill>
                <a:latin typeface="Tahoma"/>
                <a:cs typeface="Tahoma"/>
              </a:rPr>
              <a:t>OLTP</a:t>
            </a:r>
            <a:r>
              <a:rPr dirty="0" sz="4400" spc="-50" b="0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4400" spc="-5" b="0">
                <a:solidFill>
                  <a:srgbClr val="333399"/>
                </a:solidFill>
                <a:latin typeface="Tahoma"/>
                <a:cs typeface="Tahoma"/>
              </a:rPr>
              <a:t>vs.</a:t>
            </a:r>
            <a:r>
              <a:rPr dirty="0" sz="4400" spc="-35" b="0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4400" b="0">
                <a:solidFill>
                  <a:srgbClr val="333399"/>
                </a:solidFill>
                <a:latin typeface="Tahoma"/>
                <a:cs typeface="Tahoma"/>
              </a:rPr>
              <a:t>OLAP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5800" y="6400800"/>
            <a:ext cx="2057400" cy="0"/>
          </a:xfrm>
          <a:custGeom>
            <a:avLst/>
            <a:gdLst/>
            <a:ahLst/>
            <a:cxnLst/>
            <a:rect l="l" t="t" r="r" b="b"/>
            <a:pathLst>
              <a:path w="2057400" h="0">
                <a:moveTo>
                  <a:pt x="205740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17500" y="1328800"/>
          <a:ext cx="8528050" cy="45612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32000"/>
                <a:gridCol w="3190875"/>
                <a:gridCol w="3273425"/>
              </a:tblGrid>
              <a:tr h="355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600" spc="-45" b="1">
                          <a:latin typeface="Times New Roman"/>
                          <a:cs typeface="Times New Roman"/>
                        </a:rPr>
                        <a:t>OLTP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600" spc="-10" b="1">
                          <a:latin typeface="Times New Roman"/>
                          <a:cs typeface="Times New Roman"/>
                        </a:rPr>
                        <a:t>OLAP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Пользователи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Клерки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IT-шники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сопровождения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Эксперт-аналитик</a:t>
                      </a: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(предметник)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Режим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работы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Ежедневные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операции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поиске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оптимального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решения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Архитектура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Ориентировано</a:t>
                      </a:r>
                      <a:r>
                        <a:rPr dirty="0" sz="1200" spc="-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приложение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Предметно-ориентированная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Данные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6915" marR="231775" indent="-48005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Текущие,</a:t>
                      </a:r>
                      <a:r>
                        <a:rPr dirty="0" sz="12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актуальные,</a:t>
                      </a:r>
                      <a:r>
                        <a:rPr dirty="0" sz="1200" spc="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детализированные, </a:t>
                      </a:r>
                      <a:r>
                        <a:rPr dirty="0" sz="1200" spc="-2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реляционные,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нормализованные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00150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(безизбыточные).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4975" marR="105410" indent="-34290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Исторические,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агрегированные,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многомерные,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консолидированные,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денормализованные.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Использование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Однородное,</a:t>
                      </a: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повторяющееся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Априори</a:t>
                      </a:r>
                      <a:r>
                        <a:rPr dirty="0" sz="12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неизвестное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(ad-hoc)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доступ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4340" marR="578485" indent="-34290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Чтение/запись,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доступ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по к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отдельным </a:t>
                      </a:r>
                      <a:r>
                        <a:rPr dirty="0" sz="1200" spc="-2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записям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по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индексам.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Массовые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операции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над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большими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обьемами.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Элемент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доступа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Простые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короткие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транзакции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Сложные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запросы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044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#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строк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доступа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десятки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миллионы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#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пользователей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тысячи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сотни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Размер</a:t>
                      </a:r>
                      <a:r>
                        <a:rPr dirty="0" sz="1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базы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&lt;GB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100GB-TB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Мера</a:t>
                      </a:r>
                      <a:r>
                        <a:rPr dirty="0" sz="1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произодительности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Транзакций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секунду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Скорость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выполнения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аналитических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запросов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13</a:t>
            </a:r>
            <a:r>
              <a:rPr dirty="0" spc="-35"/>
              <a:t> </a:t>
            </a:r>
            <a:r>
              <a:rPr dirty="0" spc="-5"/>
              <a:t>апреля</a:t>
            </a:r>
            <a:r>
              <a:rPr dirty="0" spc="-50"/>
              <a:t> </a:t>
            </a:r>
            <a:r>
              <a:rPr dirty="0"/>
              <a:t>2007</a:t>
            </a:r>
            <a:r>
              <a:rPr dirty="0" spc="-35"/>
              <a:t> </a:t>
            </a:r>
            <a:r>
              <a:rPr dirty="0"/>
              <a:t>г.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OLAP:</a:t>
            </a:r>
            <a:r>
              <a:rPr dirty="0" spc="-55"/>
              <a:t> </a:t>
            </a:r>
            <a:r>
              <a:rPr dirty="0"/>
              <a:t>Основные</a:t>
            </a:r>
            <a:r>
              <a:rPr dirty="0" spc="-60"/>
              <a:t> </a:t>
            </a:r>
            <a:r>
              <a:rPr dirty="0"/>
              <a:t>понятия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82978" y="249428"/>
            <a:ext cx="729234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10" b="0">
                <a:solidFill>
                  <a:srgbClr val="333399"/>
                </a:solidFill>
                <a:latin typeface="Tahoma"/>
                <a:cs typeface="Tahoma"/>
              </a:rPr>
              <a:t>Разделяй</a:t>
            </a:r>
            <a:r>
              <a:rPr dirty="0" sz="4000" spc="-20" b="0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4000" spc="-10" b="0">
                <a:solidFill>
                  <a:srgbClr val="333399"/>
                </a:solidFill>
                <a:latin typeface="Tahoma"/>
                <a:cs typeface="Tahoma"/>
              </a:rPr>
              <a:t>РСУБД</a:t>
            </a:r>
            <a:r>
              <a:rPr dirty="0" sz="4000" b="0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4000" spc="-5" b="0">
                <a:solidFill>
                  <a:srgbClr val="333399"/>
                </a:solidFill>
                <a:latin typeface="Tahoma"/>
                <a:cs typeface="Tahoma"/>
              </a:rPr>
              <a:t>и</a:t>
            </a:r>
            <a:r>
              <a:rPr dirty="0" sz="4000" spc="-15" b="0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4000" spc="-5" b="0">
                <a:solidFill>
                  <a:srgbClr val="333399"/>
                </a:solidFill>
                <a:latin typeface="Tahoma"/>
                <a:cs typeface="Tahoma"/>
              </a:rPr>
              <a:t>Хранилище!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13</a:t>
            </a:r>
            <a:r>
              <a:rPr dirty="0" spc="-35"/>
              <a:t> </a:t>
            </a:r>
            <a:r>
              <a:rPr dirty="0" spc="-5"/>
              <a:t>апреля</a:t>
            </a:r>
            <a:r>
              <a:rPr dirty="0" spc="-50"/>
              <a:t> </a:t>
            </a:r>
            <a:r>
              <a:rPr dirty="0"/>
              <a:t>2007</a:t>
            </a:r>
            <a:r>
              <a:rPr dirty="0" spc="-35"/>
              <a:t> </a:t>
            </a:r>
            <a:r>
              <a:rPr dirty="0"/>
              <a:t>г.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OLAP:</a:t>
            </a:r>
            <a:r>
              <a:rPr dirty="0" spc="-55"/>
              <a:t> </a:t>
            </a:r>
            <a:r>
              <a:rPr dirty="0"/>
              <a:t>Основные</a:t>
            </a:r>
            <a:r>
              <a:rPr dirty="0" spc="-60"/>
              <a:t> </a:t>
            </a:r>
            <a:r>
              <a:rPr dirty="0"/>
              <a:t>понятия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841654" y="1406956"/>
            <a:ext cx="8070850" cy="4428490"/>
          </a:xfrm>
          <a:prstGeom prst="rect">
            <a:avLst/>
          </a:prstGeom>
        </p:spPr>
        <p:txBody>
          <a:bodyPr wrap="square" lIns="0" tIns="4889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385"/>
              </a:spcBef>
              <a:buClr>
                <a:srgbClr val="3333CC"/>
              </a:buClr>
              <a:buSzPct val="60416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2400">
                <a:latin typeface="Tahoma"/>
                <a:cs typeface="Tahoma"/>
              </a:rPr>
              <a:t>Это</a:t>
            </a:r>
            <a:r>
              <a:rPr dirty="0" sz="2400" spc="-20">
                <a:latin typeface="Tahoma"/>
                <a:cs typeface="Tahoma"/>
              </a:rPr>
              <a:t> </a:t>
            </a:r>
            <a:r>
              <a:rPr dirty="0" sz="2400" spc="-5">
                <a:latin typeface="Tahoma"/>
                <a:cs typeface="Tahoma"/>
              </a:rPr>
              <a:t>повысит</a:t>
            </a:r>
            <a:r>
              <a:rPr dirty="0" sz="2400" spc="-10">
                <a:latin typeface="Tahoma"/>
                <a:cs typeface="Tahoma"/>
              </a:rPr>
              <a:t> </a:t>
            </a:r>
            <a:r>
              <a:rPr dirty="0" sz="2400" spc="-5">
                <a:latin typeface="Tahoma"/>
                <a:cs typeface="Tahoma"/>
              </a:rPr>
              <a:t>производительность:</a:t>
            </a:r>
            <a:endParaRPr sz="2400">
              <a:latin typeface="Tahoma"/>
              <a:cs typeface="Tahoma"/>
            </a:endParaRPr>
          </a:p>
          <a:p>
            <a:pPr lvl="1" marL="756285" indent="-287655">
              <a:lnSpc>
                <a:spcPts val="2280"/>
              </a:lnSpc>
              <a:spcBef>
                <a:spcPts val="245"/>
              </a:spcBef>
              <a:buClr>
                <a:srgbClr val="FF0000"/>
              </a:buClr>
              <a:buSzPct val="55000"/>
              <a:buFont typeface="Wingdings"/>
              <a:buChar char=""/>
              <a:tabLst>
                <a:tab pos="756285" algn="l"/>
                <a:tab pos="756920" algn="l"/>
              </a:tabLst>
            </a:pPr>
            <a:r>
              <a:rPr dirty="0" sz="2000" spc="-5">
                <a:latin typeface="Tahoma"/>
                <a:cs typeface="Tahoma"/>
              </a:rPr>
              <a:t>РСУБД</a:t>
            </a:r>
            <a:r>
              <a:rPr dirty="0" sz="2000" spc="-35">
                <a:latin typeface="Tahoma"/>
                <a:cs typeface="Tahoma"/>
              </a:rPr>
              <a:t> </a:t>
            </a:r>
            <a:r>
              <a:rPr dirty="0" sz="2000" spc="5">
                <a:latin typeface="Tahoma"/>
                <a:cs typeface="Tahoma"/>
              </a:rPr>
              <a:t>—</a:t>
            </a:r>
            <a:r>
              <a:rPr dirty="0" sz="2000" spc="-1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настроена</a:t>
            </a:r>
            <a:r>
              <a:rPr dirty="0" sz="2000" spc="-2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на</a:t>
            </a:r>
            <a:r>
              <a:rPr dirty="0" sz="2000" spc="-1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OLTP:</a:t>
            </a:r>
            <a:r>
              <a:rPr dirty="0" sz="2000" spc="-2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методы</a:t>
            </a:r>
            <a:r>
              <a:rPr dirty="0" sz="2000" spc="-25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доступа,</a:t>
            </a:r>
            <a:endParaRPr sz="2000">
              <a:latin typeface="Tahoma"/>
              <a:cs typeface="Tahoma"/>
            </a:endParaRPr>
          </a:p>
          <a:p>
            <a:pPr marL="756285">
              <a:lnSpc>
                <a:spcPts val="2280"/>
              </a:lnSpc>
            </a:pPr>
            <a:r>
              <a:rPr dirty="0" sz="2000" spc="-5">
                <a:latin typeface="Tahoma"/>
                <a:cs typeface="Tahoma"/>
              </a:rPr>
              <a:t>индексирование,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совместный</a:t>
            </a:r>
            <a:r>
              <a:rPr dirty="0" sz="2000" spc="-15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доступ, восстановление…</a:t>
            </a:r>
            <a:endParaRPr sz="2000">
              <a:latin typeface="Tahoma"/>
              <a:cs typeface="Tahoma"/>
            </a:endParaRPr>
          </a:p>
          <a:p>
            <a:pPr lvl="1" marL="756285" indent="-287655">
              <a:lnSpc>
                <a:spcPts val="2280"/>
              </a:lnSpc>
              <a:spcBef>
                <a:spcPts val="240"/>
              </a:spcBef>
              <a:buClr>
                <a:srgbClr val="FF0000"/>
              </a:buClr>
              <a:buSzPct val="55000"/>
              <a:buFont typeface="Wingdings"/>
              <a:buChar char=""/>
              <a:tabLst>
                <a:tab pos="756285" algn="l"/>
                <a:tab pos="756920" algn="l"/>
              </a:tabLst>
            </a:pPr>
            <a:r>
              <a:rPr dirty="0" sz="2000">
                <a:latin typeface="Tahoma"/>
                <a:cs typeface="Tahoma"/>
              </a:rPr>
              <a:t>Хранилище</a:t>
            </a:r>
            <a:r>
              <a:rPr dirty="0" sz="2000" spc="-6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—</a:t>
            </a:r>
            <a:r>
              <a:rPr dirty="0" sz="2000" spc="-10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для</a:t>
            </a:r>
            <a:r>
              <a:rPr dirty="0" sz="2000" spc="-15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OLAP:</a:t>
            </a:r>
            <a:r>
              <a:rPr dirty="0" sz="2000" spc="5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сложные</a:t>
            </a:r>
            <a:r>
              <a:rPr dirty="0" sz="2000" spc="-15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OLAP</a:t>
            </a:r>
            <a:r>
              <a:rPr dirty="0" sz="2000" spc="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запросы,</a:t>
            </a:r>
            <a:endParaRPr sz="2000">
              <a:latin typeface="Tahoma"/>
              <a:cs typeface="Tahoma"/>
            </a:endParaRPr>
          </a:p>
          <a:p>
            <a:pPr marL="756285">
              <a:lnSpc>
                <a:spcPts val="2280"/>
              </a:lnSpc>
            </a:pPr>
            <a:r>
              <a:rPr dirty="0" sz="2000" spc="-5">
                <a:latin typeface="Tahoma"/>
                <a:cs typeface="Tahoma"/>
              </a:rPr>
              <a:t>многомерные</a:t>
            </a:r>
            <a:r>
              <a:rPr dirty="0" sz="2000" spc="-55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представления, консолидация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данных.</a:t>
            </a:r>
            <a:endParaRPr sz="20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290"/>
              </a:spcBef>
              <a:buClr>
                <a:srgbClr val="3333CC"/>
              </a:buClr>
              <a:buSzPct val="60416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2400" spc="-5">
                <a:latin typeface="Tahoma"/>
                <a:cs typeface="Tahoma"/>
              </a:rPr>
              <a:t>Различие</a:t>
            </a:r>
            <a:r>
              <a:rPr dirty="0" sz="2400" spc="-30">
                <a:latin typeface="Tahoma"/>
                <a:cs typeface="Tahoma"/>
              </a:rPr>
              <a:t> </a:t>
            </a:r>
            <a:r>
              <a:rPr dirty="0" sz="2400" spc="-5">
                <a:latin typeface="Tahoma"/>
                <a:cs typeface="Tahoma"/>
              </a:rPr>
              <a:t>содержимого</a:t>
            </a:r>
            <a:r>
              <a:rPr dirty="0" sz="2400" spc="-35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и</a:t>
            </a:r>
            <a:r>
              <a:rPr dirty="0" sz="2400" spc="-10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функций:</a:t>
            </a:r>
            <a:endParaRPr sz="2400">
              <a:latin typeface="Tahoma"/>
              <a:cs typeface="Tahoma"/>
            </a:endParaRPr>
          </a:p>
          <a:p>
            <a:pPr lvl="1" marL="756285" marR="5080" indent="-287020">
              <a:lnSpc>
                <a:spcPts val="2160"/>
              </a:lnSpc>
              <a:spcBef>
                <a:spcPts val="515"/>
              </a:spcBef>
              <a:buSzPct val="55000"/>
              <a:buFont typeface="Wingdings"/>
              <a:buChar char=""/>
              <a:tabLst>
                <a:tab pos="756285" algn="l"/>
                <a:tab pos="756920" algn="l"/>
              </a:tabLst>
            </a:pPr>
            <a:r>
              <a:rPr dirty="0" u="heavy" sz="200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ahoma"/>
                <a:cs typeface="Tahoma"/>
              </a:rPr>
              <a:t>Отсутствующие </a:t>
            </a:r>
            <a:r>
              <a:rPr dirty="0" u="heavy" sz="2000" spc="-5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ahoma"/>
                <a:cs typeface="Tahoma"/>
              </a:rPr>
              <a:t>данные</a:t>
            </a:r>
            <a:r>
              <a:rPr dirty="0" sz="2000" spc="-5">
                <a:latin typeface="Tahoma"/>
                <a:cs typeface="Tahoma"/>
              </a:rPr>
              <a:t>: </a:t>
            </a:r>
            <a:r>
              <a:rPr dirty="0" sz="2000">
                <a:latin typeface="Tahoma"/>
                <a:cs typeface="Tahoma"/>
              </a:rPr>
              <a:t>Анализ </a:t>
            </a:r>
            <a:r>
              <a:rPr dirty="0" sz="2000" spc="-5">
                <a:latin typeface="Tahoma"/>
                <a:cs typeface="Tahoma"/>
              </a:rPr>
              <a:t>для принятия </a:t>
            </a:r>
            <a:r>
              <a:rPr dirty="0" sz="2000">
                <a:latin typeface="Tahoma"/>
                <a:cs typeface="Tahoma"/>
              </a:rPr>
              <a:t>решений (АПР) </a:t>
            </a:r>
            <a:r>
              <a:rPr dirty="0" sz="2000" spc="-61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требует</a:t>
            </a:r>
            <a:r>
              <a:rPr dirty="0" sz="2000" spc="-2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наличие</a:t>
            </a:r>
            <a:r>
              <a:rPr dirty="0" sz="2000" spc="-25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исторических</a:t>
            </a:r>
            <a:r>
              <a:rPr dirty="0" sz="2000" spc="-35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данных,</a:t>
            </a:r>
            <a:r>
              <a:rPr dirty="0" sz="2000" spc="-35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которых</a:t>
            </a:r>
            <a:r>
              <a:rPr dirty="0" sz="2000" spc="-2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может</a:t>
            </a:r>
            <a:r>
              <a:rPr dirty="0" sz="2000" spc="-1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не</a:t>
            </a:r>
            <a:endParaRPr sz="2000">
              <a:latin typeface="Tahoma"/>
              <a:cs typeface="Tahoma"/>
            </a:endParaRPr>
          </a:p>
          <a:p>
            <a:pPr marL="756285">
              <a:lnSpc>
                <a:spcPts val="2130"/>
              </a:lnSpc>
            </a:pPr>
            <a:r>
              <a:rPr dirty="0" sz="2000">
                <a:latin typeface="Tahoma"/>
                <a:cs typeface="Tahoma"/>
              </a:rPr>
              <a:t>быть</a:t>
            </a:r>
            <a:r>
              <a:rPr dirty="0" sz="2000" spc="-3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в</a:t>
            </a:r>
            <a:r>
              <a:rPr dirty="0" sz="2000" spc="-2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оперативной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базе.</a:t>
            </a:r>
            <a:endParaRPr sz="2000">
              <a:latin typeface="Tahoma"/>
              <a:cs typeface="Tahoma"/>
            </a:endParaRPr>
          </a:p>
          <a:p>
            <a:pPr lvl="1" marL="756285" indent="-287655">
              <a:lnSpc>
                <a:spcPts val="2280"/>
              </a:lnSpc>
              <a:spcBef>
                <a:spcPts val="240"/>
              </a:spcBef>
              <a:buSzPct val="55000"/>
              <a:buFont typeface="Wingdings"/>
              <a:buChar char=""/>
              <a:tabLst>
                <a:tab pos="756285" algn="l"/>
                <a:tab pos="756920" algn="l"/>
                <a:tab pos="3614420" algn="l"/>
              </a:tabLst>
            </a:pPr>
            <a:r>
              <a:rPr dirty="0" u="heavy" sz="200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ahoma"/>
                <a:cs typeface="Tahoma"/>
              </a:rPr>
              <a:t>Консолидация</a:t>
            </a:r>
            <a:r>
              <a:rPr dirty="0" u="heavy" sz="2000" spc="-55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ahoma"/>
                <a:cs typeface="Tahoma"/>
              </a:rPr>
              <a:t> </a:t>
            </a:r>
            <a:r>
              <a:rPr dirty="0" u="heavy" sz="200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ahoma"/>
                <a:cs typeface="Tahoma"/>
              </a:rPr>
              <a:t>данных</a:t>
            </a:r>
            <a:r>
              <a:rPr dirty="0" sz="2000">
                <a:latin typeface="Tahoma"/>
                <a:cs typeface="Tahoma"/>
              </a:rPr>
              <a:t>:	АПР</a:t>
            </a:r>
            <a:r>
              <a:rPr dirty="0" sz="2000" spc="-20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требует</a:t>
            </a:r>
            <a:r>
              <a:rPr dirty="0" sz="2000" spc="-25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данные</a:t>
            </a:r>
            <a:r>
              <a:rPr dirty="0" sz="2000" spc="-3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из</a:t>
            </a:r>
            <a:r>
              <a:rPr dirty="0" sz="2000" spc="-1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различных</a:t>
            </a:r>
            <a:endParaRPr sz="2000">
              <a:latin typeface="Tahoma"/>
              <a:cs typeface="Tahoma"/>
            </a:endParaRPr>
          </a:p>
          <a:p>
            <a:pPr marL="756285">
              <a:lnSpc>
                <a:spcPts val="2280"/>
              </a:lnSpc>
            </a:pPr>
            <a:r>
              <a:rPr dirty="0" sz="2000">
                <a:latin typeface="Tahoma"/>
                <a:cs typeface="Tahoma"/>
              </a:rPr>
              <a:t>источников,</a:t>
            </a:r>
            <a:r>
              <a:rPr dirty="0" sz="2000" spc="-5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возможно</a:t>
            </a:r>
            <a:r>
              <a:rPr dirty="0" sz="2000" spc="-3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включая</a:t>
            </a:r>
            <a:r>
              <a:rPr dirty="0" sz="2000" spc="-3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нереляционные.</a:t>
            </a:r>
            <a:endParaRPr sz="2000">
              <a:latin typeface="Tahoma"/>
              <a:cs typeface="Tahoma"/>
            </a:endParaRPr>
          </a:p>
          <a:p>
            <a:pPr lvl="1" marL="756285" marR="55244" indent="-287020">
              <a:lnSpc>
                <a:spcPts val="2160"/>
              </a:lnSpc>
              <a:spcBef>
                <a:spcPts val="515"/>
              </a:spcBef>
              <a:buSzPct val="55000"/>
              <a:buFont typeface="Wingdings"/>
              <a:buChar char=""/>
              <a:tabLst>
                <a:tab pos="756285" algn="l"/>
                <a:tab pos="756920" algn="l"/>
              </a:tabLst>
            </a:pPr>
            <a:r>
              <a:rPr dirty="0" u="heavy" sz="200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ahoma"/>
                <a:cs typeface="Tahoma"/>
              </a:rPr>
              <a:t>Качество данных</a:t>
            </a:r>
            <a:r>
              <a:rPr dirty="0" sz="2000">
                <a:latin typeface="Tahoma"/>
                <a:cs typeface="Tahoma"/>
              </a:rPr>
              <a:t>: Консолидация </a:t>
            </a:r>
            <a:r>
              <a:rPr dirty="0" sz="2000" spc="-5">
                <a:latin typeface="Tahoma"/>
                <a:cs typeface="Tahoma"/>
              </a:rPr>
              <a:t>данных из </a:t>
            </a:r>
            <a:r>
              <a:rPr dirty="0" sz="2000">
                <a:latin typeface="Tahoma"/>
                <a:cs typeface="Tahoma"/>
              </a:rPr>
              <a:t>различных </a:t>
            </a:r>
            <a:r>
              <a:rPr dirty="0" sz="2000" spc="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источников требует </a:t>
            </a:r>
            <a:r>
              <a:rPr dirty="0" sz="2000" spc="-5">
                <a:latin typeface="Tahoma"/>
                <a:cs typeface="Tahoma"/>
              </a:rPr>
              <a:t>специальной </a:t>
            </a:r>
            <a:r>
              <a:rPr dirty="0" sz="2000">
                <a:latin typeface="Tahoma"/>
                <a:cs typeface="Tahoma"/>
              </a:rPr>
              <a:t>обработки, </a:t>
            </a:r>
            <a:r>
              <a:rPr dirty="0" sz="2000" spc="-5">
                <a:latin typeface="Tahoma"/>
                <a:cs typeface="Tahoma"/>
              </a:rPr>
              <a:t>для приведения </a:t>
            </a:r>
            <a:r>
              <a:rPr dirty="0" sz="2000" spc="-610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их</a:t>
            </a:r>
            <a:r>
              <a:rPr dirty="0" sz="2000" spc="-3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к</a:t>
            </a:r>
            <a:r>
              <a:rPr dirty="0" sz="2000" spc="5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целостному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и совместному</a:t>
            </a:r>
            <a:r>
              <a:rPr dirty="0" sz="2000" spc="-35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виду.</a:t>
            </a:r>
            <a:endParaRPr sz="2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82344" y="187197"/>
            <a:ext cx="5509260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b="0">
                <a:solidFill>
                  <a:srgbClr val="333399"/>
                </a:solidFill>
                <a:latin typeface="Tahoma"/>
                <a:cs typeface="Tahoma"/>
              </a:rPr>
              <a:t>Многомерная</a:t>
            </a:r>
            <a:r>
              <a:rPr dirty="0" sz="4400" spc="-105" b="0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4400" b="0">
                <a:solidFill>
                  <a:srgbClr val="333399"/>
                </a:solidFill>
                <a:latin typeface="Tahoma"/>
                <a:cs typeface="Tahoma"/>
              </a:rPr>
              <a:t>модель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4065" y="1450670"/>
            <a:ext cx="4099560" cy="3806825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355600" marR="77470" indent="-342900">
              <a:lnSpc>
                <a:spcPts val="2160"/>
              </a:lnSpc>
              <a:spcBef>
                <a:spcPts val="375"/>
              </a:spcBef>
            </a:pPr>
            <a:r>
              <a:rPr dirty="0" sz="2000">
                <a:latin typeface="Tahoma"/>
                <a:cs typeface="Tahoma"/>
              </a:rPr>
              <a:t>Многомерную</a:t>
            </a:r>
            <a:r>
              <a:rPr dirty="0" sz="2000" spc="-6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модели</a:t>
            </a:r>
            <a:r>
              <a:rPr dirty="0" sz="2000" spc="-50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используют </a:t>
            </a:r>
            <a:r>
              <a:rPr dirty="0" sz="2000" spc="-610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как </a:t>
            </a:r>
            <a:r>
              <a:rPr dirty="0" sz="2000">
                <a:latin typeface="Tahoma"/>
                <a:cs typeface="Tahoma"/>
              </a:rPr>
              <a:t>Информационные </a:t>
            </a:r>
            <a:r>
              <a:rPr dirty="0" sz="2000" spc="5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хранилища, </a:t>
            </a:r>
            <a:r>
              <a:rPr dirty="0" sz="2000">
                <a:latin typeface="Tahoma"/>
                <a:cs typeface="Tahoma"/>
              </a:rPr>
              <a:t>так и </a:t>
            </a:r>
            <a:r>
              <a:rPr dirty="0" sz="2000" spc="-5">
                <a:latin typeface="Tahoma"/>
                <a:cs typeface="Tahoma"/>
              </a:rPr>
              <a:t>средства </a:t>
            </a:r>
            <a:r>
              <a:rPr dirty="0" sz="2000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OLAP-анализа. Многомерный </a:t>
            </a:r>
            <a:r>
              <a:rPr dirty="0" sz="2000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куб</a:t>
            </a:r>
            <a:r>
              <a:rPr dirty="0" sz="2000" spc="-2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можно</a:t>
            </a:r>
            <a:r>
              <a:rPr dirty="0" sz="2000" spc="-15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представить</a:t>
            </a:r>
            <a:r>
              <a:rPr dirty="0" sz="2000" spc="-3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в</a:t>
            </a:r>
            <a:endParaRPr sz="2000">
              <a:latin typeface="Tahoma"/>
              <a:cs typeface="Tahoma"/>
            </a:endParaRPr>
          </a:p>
          <a:p>
            <a:pPr marL="355600">
              <a:lnSpc>
                <a:spcPts val="2130"/>
              </a:lnSpc>
            </a:pPr>
            <a:r>
              <a:rPr dirty="0" sz="2000" spc="-5">
                <a:latin typeface="Tahoma"/>
                <a:cs typeface="Tahoma"/>
              </a:rPr>
              <a:t>реляционной</a:t>
            </a:r>
            <a:r>
              <a:rPr dirty="0" sz="2000" spc="-20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модели,</a:t>
            </a:r>
            <a:r>
              <a:rPr dirty="0" sz="2000" spc="-7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в</a:t>
            </a:r>
            <a:r>
              <a:rPr dirty="0" sz="2000" spc="-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виде:</a:t>
            </a:r>
            <a:endParaRPr sz="2000">
              <a:latin typeface="Tahoma"/>
              <a:cs typeface="Tahoma"/>
            </a:endParaRPr>
          </a:p>
          <a:p>
            <a:pPr marL="355600" marR="5080" indent="-342900">
              <a:lnSpc>
                <a:spcPts val="2160"/>
              </a:lnSpc>
              <a:spcBef>
                <a:spcPts val="515"/>
              </a:spcBef>
            </a:pPr>
            <a:r>
              <a:rPr dirty="0" sz="2000" b="1">
                <a:latin typeface="Tahoma"/>
                <a:cs typeface="Tahoma"/>
              </a:rPr>
              <a:t>таблицы</a:t>
            </a:r>
            <a:r>
              <a:rPr dirty="0" sz="2000" spc="-60" b="1">
                <a:latin typeface="Tahoma"/>
                <a:cs typeface="Tahoma"/>
              </a:rPr>
              <a:t> </a:t>
            </a:r>
            <a:r>
              <a:rPr dirty="0" sz="2000" b="1">
                <a:latin typeface="Tahoma"/>
                <a:cs typeface="Tahoma"/>
              </a:rPr>
              <a:t>фактов</a:t>
            </a:r>
            <a:r>
              <a:rPr dirty="0" sz="2000">
                <a:latin typeface="Tahoma"/>
                <a:cs typeface="Tahoma"/>
              </a:rPr>
              <a:t>,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каждая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запись </a:t>
            </a:r>
            <a:r>
              <a:rPr dirty="0" sz="2000" spc="-610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которой соответствует </a:t>
            </a:r>
            <a:r>
              <a:rPr dirty="0" sz="2000">
                <a:latin typeface="Tahoma"/>
                <a:cs typeface="Tahoma"/>
              </a:rPr>
              <a:t>ячейке </a:t>
            </a:r>
            <a:r>
              <a:rPr dirty="0" sz="2000" spc="5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куба,</a:t>
            </a:r>
            <a:endParaRPr sz="2000">
              <a:latin typeface="Tahoma"/>
              <a:cs typeface="Tahoma"/>
            </a:endParaRPr>
          </a:p>
          <a:p>
            <a:pPr marL="169545">
              <a:lnSpc>
                <a:spcPct val="100000"/>
              </a:lnSpc>
              <a:spcBef>
                <a:spcPts val="210"/>
              </a:spcBef>
            </a:pPr>
            <a:r>
              <a:rPr dirty="0" sz="2000">
                <a:latin typeface="Tahoma"/>
                <a:cs typeface="Tahoma"/>
              </a:rPr>
              <a:t>и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набора</a:t>
            </a:r>
            <a:endParaRPr sz="2000">
              <a:latin typeface="Tahoma"/>
              <a:cs typeface="Tahoma"/>
            </a:endParaRPr>
          </a:p>
          <a:p>
            <a:pPr marL="355600" marR="159385" indent="-342900">
              <a:lnSpc>
                <a:spcPts val="2160"/>
              </a:lnSpc>
              <a:spcBef>
                <a:spcPts val="509"/>
              </a:spcBef>
            </a:pPr>
            <a:r>
              <a:rPr dirty="0" sz="2000" b="1">
                <a:latin typeface="Tahoma"/>
                <a:cs typeface="Tahoma"/>
              </a:rPr>
              <a:t>таблиц </a:t>
            </a:r>
            <a:r>
              <a:rPr dirty="0" sz="2000" spc="-5" b="1">
                <a:latin typeface="Tahoma"/>
                <a:cs typeface="Tahoma"/>
              </a:rPr>
              <a:t>измерений</a:t>
            </a:r>
            <a:r>
              <a:rPr dirty="0" sz="2000" spc="-5">
                <a:latin typeface="Tahoma"/>
                <a:cs typeface="Tahoma"/>
              </a:rPr>
              <a:t>, </a:t>
            </a:r>
            <a:r>
              <a:rPr dirty="0" sz="2000">
                <a:latin typeface="Tahoma"/>
                <a:cs typeface="Tahoma"/>
              </a:rPr>
              <a:t>в </a:t>
            </a:r>
            <a:r>
              <a:rPr dirty="0" sz="2000" spc="-5">
                <a:latin typeface="Tahoma"/>
                <a:cs typeface="Tahoma"/>
              </a:rPr>
              <a:t>которых </a:t>
            </a:r>
            <a:r>
              <a:rPr dirty="0" sz="2000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каждая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запись</a:t>
            </a:r>
            <a:r>
              <a:rPr dirty="0" sz="2000" spc="-3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–</a:t>
            </a:r>
            <a:r>
              <a:rPr dirty="0" sz="2000" spc="-10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координата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в </a:t>
            </a:r>
            <a:r>
              <a:rPr dirty="0" sz="2000" spc="-61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измерении.</a:t>
            </a:r>
            <a:endParaRPr sz="2000">
              <a:latin typeface="Tahoma"/>
              <a:cs typeface="Tahom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0" y="1628775"/>
            <a:ext cx="4392549" cy="4352925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13</a:t>
            </a:r>
            <a:r>
              <a:rPr dirty="0" spc="-35"/>
              <a:t> </a:t>
            </a:r>
            <a:r>
              <a:rPr dirty="0" spc="-5"/>
              <a:t>апреля</a:t>
            </a:r>
            <a:r>
              <a:rPr dirty="0" spc="-50"/>
              <a:t> </a:t>
            </a:r>
            <a:r>
              <a:rPr dirty="0"/>
              <a:t>2007</a:t>
            </a:r>
            <a:r>
              <a:rPr dirty="0" spc="-35"/>
              <a:t> </a:t>
            </a:r>
            <a:r>
              <a:rPr dirty="0"/>
              <a:t>г.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OLAP:</a:t>
            </a:r>
            <a:r>
              <a:rPr dirty="0" spc="-55"/>
              <a:t> </a:t>
            </a:r>
            <a:r>
              <a:rPr dirty="0"/>
              <a:t>Основные</a:t>
            </a:r>
            <a:r>
              <a:rPr dirty="0" spc="-60"/>
              <a:t> </a:t>
            </a:r>
            <a:r>
              <a:rPr dirty="0"/>
              <a:t>понятия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27377" y="356108"/>
            <a:ext cx="703135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 b="0">
                <a:solidFill>
                  <a:srgbClr val="333399"/>
                </a:solidFill>
                <a:latin typeface="Tahoma"/>
                <a:cs typeface="Tahoma"/>
              </a:rPr>
              <a:t>Реляционные</a:t>
            </a:r>
            <a:r>
              <a:rPr dirty="0" sz="3600" spc="-30" b="0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3600" spc="-5" b="0">
                <a:solidFill>
                  <a:srgbClr val="333399"/>
                </a:solidFill>
                <a:latin typeface="Tahoma"/>
                <a:cs typeface="Tahoma"/>
              </a:rPr>
              <a:t>модели</a:t>
            </a:r>
            <a:r>
              <a:rPr dirty="0" sz="3600" spc="-45" b="0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3600" spc="-5" b="0">
                <a:solidFill>
                  <a:srgbClr val="333399"/>
                </a:solidFill>
                <a:latin typeface="Tahoma"/>
                <a:cs typeface="Tahoma"/>
              </a:rPr>
              <a:t>хранилища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13</a:t>
            </a:r>
            <a:r>
              <a:rPr dirty="0" spc="-35"/>
              <a:t> </a:t>
            </a:r>
            <a:r>
              <a:rPr dirty="0" spc="-5"/>
              <a:t>апреля</a:t>
            </a:r>
            <a:r>
              <a:rPr dirty="0" spc="-50"/>
              <a:t> </a:t>
            </a:r>
            <a:r>
              <a:rPr dirty="0"/>
              <a:t>2007</a:t>
            </a:r>
            <a:r>
              <a:rPr dirty="0" spc="-35"/>
              <a:t> </a:t>
            </a:r>
            <a:r>
              <a:rPr dirty="0"/>
              <a:t>г.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OLAP:</a:t>
            </a:r>
            <a:r>
              <a:rPr dirty="0" spc="-55"/>
              <a:t> </a:t>
            </a:r>
            <a:r>
              <a:rPr dirty="0"/>
              <a:t>Основные</a:t>
            </a:r>
            <a:r>
              <a:rPr dirty="0" spc="-60"/>
              <a:t> </a:t>
            </a:r>
            <a:r>
              <a:rPr dirty="0"/>
              <a:t>понятия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1005027" y="1225402"/>
            <a:ext cx="7515225" cy="43618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299085" marR="387350" indent="-287020">
              <a:lnSpc>
                <a:spcPct val="129400"/>
              </a:lnSpc>
              <a:spcBef>
                <a:spcPts val="130"/>
              </a:spcBef>
              <a:buSzPct val="54166"/>
              <a:buFont typeface="Wingdings"/>
              <a:buChar char=""/>
              <a:tabLst>
                <a:tab pos="299085" algn="l"/>
                <a:tab pos="299720" algn="l"/>
              </a:tabLst>
            </a:pPr>
            <a:r>
              <a:rPr dirty="0" u="heavy" sz="240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ahoma"/>
                <a:cs typeface="Tahoma"/>
              </a:rPr>
              <a:t>Схема</a:t>
            </a:r>
            <a:r>
              <a:rPr dirty="0" u="heavy" sz="2400" spc="-15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ahoma"/>
                <a:cs typeface="Tahoma"/>
              </a:rPr>
              <a:t> </a:t>
            </a:r>
            <a:r>
              <a:rPr dirty="0" u="heavy" sz="2400" spc="-1225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ahoma"/>
                <a:cs typeface="Tahoma"/>
              </a:rPr>
              <a:t>―</a:t>
            </a:r>
            <a:r>
              <a:rPr dirty="0" u="heavy" sz="240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ahoma"/>
                <a:cs typeface="Tahoma"/>
              </a:rPr>
              <a:t>З</a:t>
            </a:r>
            <a:r>
              <a:rPr dirty="0" u="heavy" sz="2400" spc="5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ahoma"/>
                <a:cs typeface="Tahoma"/>
              </a:rPr>
              <a:t>в</a:t>
            </a:r>
            <a:r>
              <a:rPr dirty="0" u="heavy" sz="2400" spc="-5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ahoma"/>
                <a:cs typeface="Tahoma"/>
              </a:rPr>
              <a:t>езд</a:t>
            </a:r>
            <a:r>
              <a:rPr dirty="0" u="heavy" sz="2400" spc="1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ahoma"/>
                <a:cs typeface="Tahoma"/>
              </a:rPr>
              <a:t>а</a:t>
            </a:r>
            <a:r>
              <a:rPr dirty="0" u="heavy" sz="2400" spc="45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ahoma"/>
                <a:cs typeface="Tahoma"/>
              </a:rPr>
              <a:t>‖</a:t>
            </a:r>
            <a:r>
              <a:rPr dirty="0" u="heavy" sz="2400" spc="-1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ahoma"/>
                <a:cs typeface="Tahoma"/>
              </a:rPr>
              <a:t> </a:t>
            </a:r>
            <a:r>
              <a:rPr dirty="0" u="heavy" sz="2400" spc="5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ahoma"/>
                <a:cs typeface="Tahoma"/>
              </a:rPr>
              <a:t>(</a:t>
            </a:r>
            <a:r>
              <a:rPr dirty="0" u="heavy" sz="2500" spc="-265" i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ahoma"/>
                <a:cs typeface="Tahoma"/>
              </a:rPr>
              <a:t>―Star</a:t>
            </a:r>
            <a:r>
              <a:rPr dirty="0" u="heavy" sz="2500" spc="-195" i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ahoma"/>
                <a:cs typeface="Tahoma"/>
              </a:rPr>
              <a:t>‖</a:t>
            </a:r>
            <a:r>
              <a:rPr dirty="0" u="heavy" sz="240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ahoma"/>
                <a:cs typeface="Tahoma"/>
              </a:rPr>
              <a:t>)</a:t>
            </a:r>
            <a:r>
              <a:rPr dirty="0" u="heavy" sz="2400" spc="5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:</a:t>
            </a:r>
            <a:r>
              <a:rPr dirty="0" sz="2400" spc="-5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Таблица</a:t>
            </a:r>
            <a:r>
              <a:rPr dirty="0" sz="2400" spc="10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фактов</a:t>
            </a:r>
            <a:r>
              <a:rPr dirty="0" sz="2400" spc="15">
                <a:latin typeface="Tahoma"/>
                <a:cs typeface="Tahoma"/>
              </a:rPr>
              <a:t> </a:t>
            </a:r>
            <a:r>
              <a:rPr dirty="0" sz="2400" spc="-1225">
                <a:latin typeface="Tahoma"/>
                <a:cs typeface="Tahoma"/>
              </a:rPr>
              <a:t>―</a:t>
            </a:r>
            <a:r>
              <a:rPr dirty="0" sz="2400">
                <a:latin typeface="Tahoma"/>
                <a:cs typeface="Tahoma"/>
              </a:rPr>
              <a:t>в  </a:t>
            </a:r>
            <a:r>
              <a:rPr dirty="0" sz="2400">
                <a:latin typeface="Tahoma"/>
                <a:cs typeface="Tahoma"/>
              </a:rPr>
              <a:t>середине‖ </a:t>
            </a:r>
            <a:r>
              <a:rPr dirty="0" sz="2400" spc="-5">
                <a:latin typeface="Tahoma"/>
                <a:cs typeface="Tahoma"/>
              </a:rPr>
              <a:t>соединяется </a:t>
            </a:r>
            <a:r>
              <a:rPr dirty="0" sz="2400">
                <a:latin typeface="Tahoma"/>
                <a:cs typeface="Tahoma"/>
              </a:rPr>
              <a:t>с набором </a:t>
            </a:r>
            <a:r>
              <a:rPr dirty="0" sz="2400" spc="-95">
                <a:latin typeface="Tahoma"/>
                <a:cs typeface="Tahoma"/>
              </a:rPr>
              <a:t>―сателлитов‖- </a:t>
            </a:r>
            <a:r>
              <a:rPr dirty="0" sz="2400" spc="-735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таблиц измерений. </a:t>
            </a:r>
            <a:r>
              <a:rPr dirty="0" sz="2400" spc="-5">
                <a:latin typeface="Tahoma"/>
                <a:cs typeface="Tahoma"/>
              </a:rPr>
              <a:t>Все </a:t>
            </a:r>
            <a:r>
              <a:rPr dirty="0" sz="2400">
                <a:latin typeface="Tahoma"/>
                <a:cs typeface="Tahoma"/>
              </a:rPr>
              <a:t>уровни агрегации </a:t>
            </a:r>
            <a:r>
              <a:rPr dirty="0" sz="2400" spc="-5">
                <a:latin typeface="Tahoma"/>
                <a:cs typeface="Tahoma"/>
              </a:rPr>
              <a:t>для </a:t>
            </a:r>
            <a:r>
              <a:rPr dirty="0" sz="2400">
                <a:latin typeface="Tahoma"/>
                <a:cs typeface="Tahoma"/>
              </a:rPr>
              <a:t> </a:t>
            </a:r>
            <a:r>
              <a:rPr dirty="0" sz="2400" spc="-5">
                <a:latin typeface="Tahoma"/>
                <a:cs typeface="Tahoma"/>
              </a:rPr>
              <a:t>каждой</a:t>
            </a:r>
            <a:r>
              <a:rPr dirty="0" sz="2400" spc="-30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координаты</a:t>
            </a:r>
            <a:r>
              <a:rPr dirty="0" sz="2400" spc="-45">
                <a:latin typeface="Tahoma"/>
                <a:cs typeface="Tahoma"/>
              </a:rPr>
              <a:t> </a:t>
            </a:r>
            <a:r>
              <a:rPr dirty="0" sz="2400" spc="-5">
                <a:latin typeface="Tahoma"/>
                <a:cs typeface="Tahoma"/>
              </a:rPr>
              <a:t>являются</a:t>
            </a:r>
            <a:r>
              <a:rPr dirty="0" sz="2400">
                <a:latin typeface="Tahoma"/>
                <a:cs typeface="Tahoma"/>
              </a:rPr>
              <a:t> атрибутами</a:t>
            </a:r>
            <a:endParaRPr sz="2400">
              <a:latin typeface="Tahoma"/>
              <a:cs typeface="Tahoma"/>
            </a:endParaRPr>
          </a:p>
          <a:p>
            <a:pPr marL="299085">
              <a:lnSpc>
                <a:spcPct val="100000"/>
              </a:lnSpc>
              <a:spcBef>
                <a:spcPts val="865"/>
              </a:spcBef>
            </a:pPr>
            <a:r>
              <a:rPr dirty="0" sz="2400" spc="-5">
                <a:latin typeface="Tahoma"/>
                <a:cs typeface="Tahoma"/>
              </a:rPr>
              <a:t>соответствующей</a:t>
            </a:r>
            <a:r>
              <a:rPr dirty="0" sz="2400" spc="15">
                <a:latin typeface="Tahoma"/>
                <a:cs typeface="Tahoma"/>
              </a:rPr>
              <a:t> </a:t>
            </a:r>
            <a:r>
              <a:rPr dirty="0" sz="2400" spc="-5">
                <a:latin typeface="Tahoma"/>
                <a:cs typeface="Tahoma"/>
              </a:rPr>
              <a:t>записи</a:t>
            </a:r>
            <a:r>
              <a:rPr dirty="0" sz="2400" spc="-20">
                <a:latin typeface="Tahoma"/>
                <a:cs typeface="Tahoma"/>
              </a:rPr>
              <a:t> </a:t>
            </a:r>
            <a:r>
              <a:rPr dirty="0" sz="2400" spc="-5">
                <a:latin typeface="Tahoma"/>
                <a:cs typeface="Tahoma"/>
              </a:rPr>
              <a:t>из</a:t>
            </a:r>
            <a:r>
              <a:rPr dirty="0" sz="2400">
                <a:latin typeface="Tahoma"/>
                <a:cs typeface="Tahoma"/>
              </a:rPr>
              <a:t> </a:t>
            </a:r>
            <a:r>
              <a:rPr dirty="0" sz="2400" spc="-5">
                <a:latin typeface="Tahoma"/>
                <a:cs typeface="Tahoma"/>
              </a:rPr>
              <a:t>таблицы</a:t>
            </a:r>
            <a:r>
              <a:rPr dirty="0" sz="2400" spc="15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измерений.</a:t>
            </a:r>
            <a:endParaRPr sz="2400">
              <a:latin typeface="Tahoma"/>
              <a:cs typeface="Tahoma"/>
            </a:endParaRPr>
          </a:p>
          <a:p>
            <a:pPr marL="299085" marR="5080" indent="-287020">
              <a:lnSpc>
                <a:spcPct val="129400"/>
              </a:lnSpc>
              <a:spcBef>
                <a:spcPts val="170"/>
              </a:spcBef>
              <a:buSzPct val="54166"/>
              <a:buFont typeface="Wingdings"/>
              <a:buChar char=""/>
              <a:tabLst>
                <a:tab pos="299085" algn="l"/>
                <a:tab pos="299720" algn="l"/>
              </a:tabLst>
            </a:pPr>
            <a:r>
              <a:rPr dirty="0" u="heavy" sz="2400" spc="-5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ahoma"/>
                <a:cs typeface="Tahoma"/>
              </a:rPr>
              <a:t>Схема </a:t>
            </a:r>
            <a:r>
              <a:rPr dirty="0" u="heavy" sz="2400" spc="-12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ahoma"/>
                <a:cs typeface="Tahoma"/>
              </a:rPr>
              <a:t>―Снежинка‖</a:t>
            </a:r>
            <a:r>
              <a:rPr dirty="0" u="heavy" sz="2400" spc="-2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ahoma"/>
                <a:cs typeface="Tahoma"/>
              </a:rPr>
              <a:t> </a:t>
            </a:r>
            <a:r>
              <a:rPr dirty="0" u="heavy" sz="2400" spc="-13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ahoma"/>
                <a:cs typeface="Tahoma"/>
              </a:rPr>
              <a:t>(</a:t>
            </a:r>
            <a:r>
              <a:rPr dirty="0" u="heavy" sz="2500" spc="-130" i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ahoma"/>
                <a:cs typeface="Tahoma"/>
              </a:rPr>
              <a:t>―Snowflake‖</a:t>
            </a:r>
            <a:r>
              <a:rPr dirty="0" u="heavy" sz="2400" spc="-13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ahoma"/>
                <a:cs typeface="Tahoma"/>
              </a:rPr>
              <a:t>)</a:t>
            </a:r>
            <a:r>
              <a:rPr dirty="0" sz="2400" spc="-130">
                <a:latin typeface="Tahoma"/>
                <a:cs typeface="Tahoma"/>
              </a:rPr>
              <a:t>:</a:t>
            </a:r>
            <a:r>
              <a:rPr dirty="0" sz="2400" spc="10">
                <a:latin typeface="Tahoma"/>
                <a:cs typeface="Tahoma"/>
              </a:rPr>
              <a:t> </a:t>
            </a:r>
            <a:r>
              <a:rPr dirty="0" sz="2400" spc="-5">
                <a:latin typeface="Tahoma"/>
                <a:cs typeface="Tahoma"/>
              </a:rPr>
              <a:t>Базовый</a:t>
            </a:r>
            <a:r>
              <a:rPr dirty="0" sz="2400" spc="-10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кубоид </a:t>
            </a:r>
            <a:r>
              <a:rPr dirty="0" sz="2400" spc="5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также</a:t>
            </a:r>
            <a:r>
              <a:rPr dirty="0" sz="2400" spc="-20">
                <a:latin typeface="Tahoma"/>
                <a:cs typeface="Tahoma"/>
              </a:rPr>
              <a:t> </a:t>
            </a:r>
            <a:r>
              <a:rPr dirty="0" sz="2400" spc="-5">
                <a:latin typeface="Tahoma"/>
                <a:cs typeface="Tahoma"/>
              </a:rPr>
              <a:t>представляется</a:t>
            </a:r>
            <a:r>
              <a:rPr dirty="0" sz="2400">
                <a:latin typeface="Tahoma"/>
                <a:cs typeface="Tahoma"/>
              </a:rPr>
              <a:t> в</a:t>
            </a:r>
            <a:r>
              <a:rPr dirty="0" sz="2400" spc="-5">
                <a:latin typeface="Tahoma"/>
                <a:cs typeface="Tahoma"/>
              </a:rPr>
              <a:t> схеме</a:t>
            </a:r>
            <a:r>
              <a:rPr dirty="0" sz="2400" spc="25">
                <a:latin typeface="Tahoma"/>
                <a:cs typeface="Tahoma"/>
              </a:rPr>
              <a:t> </a:t>
            </a:r>
            <a:r>
              <a:rPr dirty="0" sz="2400" spc="-135">
                <a:latin typeface="Tahoma"/>
                <a:cs typeface="Tahoma"/>
              </a:rPr>
              <a:t>―Звезда‖,</a:t>
            </a:r>
            <a:r>
              <a:rPr dirty="0" sz="2400" spc="-5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но</a:t>
            </a:r>
            <a:r>
              <a:rPr dirty="0" sz="2400" spc="-25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уровни </a:t>
            </a:r>
            <a:r>
              <a:rPr dirty="0" sz="2400" spc="-735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агрегации реляционно нормализованы, и </a:t>
            </a:r>
            <a:r>
              <a:rPr dirty="0" sz="2400" spc="-5">
                <a:latin typeface="Tahoma"/>
                <a:cs typeface="Tahoma"/>
              </a:rPr>
              <a:t>каждый </a:t>
            </a:r>
            <a:r>
              <a:rPr dirty="0" sz="2400">
                <a:latin typeface="Tahoma"/>
                <a:cs typeface="Tahoma"/>
              </a:rPr>
              <a:t> </a:t>
            </a:r>
            <a:r>
              <a:rPr dirty="0" sz="2400" spc="-5">
                <a:latin typeface="Tahoma"/>
                <a:cs typeface="Tahoma"/>
              </a:rPr>
              <a:t>уровень</a:t>
            </a:r>
            <a:r>
              <a:rPr dirty="0" sz="2400" spc="-40">
                <a:latin typeface="Tahoma"/>
                <a:cs typeface="Tahoma"/>
              </a:rPr>
              <a:t> </a:t>
            </a:r>
            <a:r>
              <a:rPr dirty="0" sz="2400" spc="-5">
                <a:latin typeface="Tahoma"/>
                <a:cs typeface="Tahoma"/>
              </a:rPr>
              <a:t>хранится</a:t>
            </a:r>
            <a:r>
              <a:rPr dirty="0" sz="2400">
                <a:latin typeface="Tahoma"/>
                <a:cs typeface="Tahoma"/>
              </a:rPr>
              <a:t> в </a:t>
            </a:r>
            <a:r>
              <a:rPr dirty="0" sz="2400" spc="-5">
                <a:latin typeface="Tahoma"/>
                <a:cs typeface="Tahoma"/>
              </a:rPr>
              <a:t>своей собственной</a:t>
            </a:r>
            <a:r>
              <a:rPr dirty="0" sz="2400">
                <a:latin typeface="Tahoma"/>
                <a:cs typeface="Tahoma"/>
              </a:rPr>
              <a:t> </a:t>
            </a:r>
            <a:r>
              <a:rPr dirty="0" sz="2400" spc="-5">
                <a:latin typeface="Tahoma"/>
                <a:cs typeface="Tahoma"/>
              </a:rPr>
              <a:t>таблице.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85722" y="110997"/>
            <a:ext cx="4450715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 b="0">
                <a:solidFill>
                  <a:srgbClr val="333399"/>
                </a:solidFill>
                <a:latin typeface="Tahoma"/>
                <a:cs typeface="Tahoma"/>
              </a:rPr>
              <a:t>Пример</a:t>
            </a:r>
            <a:r>
              <a:rPr dirty="0" sz="4400" spc="-70" b="0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4400" spc="-270" b="0">
                <a:solidFill>
                  <a:srgbClr val="333399"/>
                </a:solidFill>
                <a:latin typeface="Tahoma"/>
                <a:cs typeface="Tahoma"/>
              </a:rPr>
              <a:t>―Звезды‖</a:t>
            </a:r>
            <a:endParaRPr sz="4400">
              <a:latin typeface="Tahoma"/>
              <a:cs typeface="Tahom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98450" y="1703832"/>
            <a:ext cx="1997075" cy="1762125"/>
            <a:chOff x="298450" y="1703832"/>
            <a:chExt cx="1997075" cy="1762125"/>
          </a:xfrm>
        </p:grpSpPr>
        <p:sp>
          <p:nvSpPr>
            <p:cNvPr id="4" name="object 4"/>
            <p:cNvSpPr/>
            <p:nvPr/>
          </p:nvSpPr>
          <p:spPr>
            <a:xfrm>
              <a:off x="304800" y="1710182"/>
              <a:ext cx="1984375" cy="1749425"/>
            </a:xfrm>
            <a:custGeom>
              <a:avLst/>
              <a:gdLst/>
              <a:ahLst/>
              <a:cxnLst/>
              <a:rect l="l" t="t" r="r" b="b"/>
              <a:pathLst>
                <a:path w="1984375" h="1749425">
                  <a:moveTo>
                    <a:pt x="1984375" y="0"/>
                  </a:moveTo>
                  <a:lnTo>
                    <a:pt x="0" y="0"/>
                  </a:lnTo>
                  <a:lnTo>
                    <a:pt x="0" y="1749044"/>
                  </a:lnTo>
                  <a:lnTo>
                    <a:pt x="1984375" y="1749044"/>
                  </a:lnTo>
                  <a:lnTo>
                    <a:pt x="1984375" y="0"/>
                  </a:lnTo>
                  <a:close/>
                </a:path>
              </a:pathLst>
            </a:custGeom>
            <a:solidFill>
              <a:srgbClr val="00FF9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304800" y="1710182"/>
              <a:ext cx="1984375" cy="1749425"/>
            </a:xfrm>
            <a:custGeom>
              <a:avLst/>
              <a:gdLst/>
              <a:ahLst/>
              <a:cxnLst/>
              <a:rect l="l" t="t" r="r" b="b"/>
              <a:pathLst>
                <a:path w="1984375" h="1749425">
                  <a:moveTo>
                    <a:pt x="0" y="1749044"/>
                  </a:moveTo>
                  <a:lnTo>
                    <a:pt x="1984375" y="1749044"/>
                  </a:lnTo>
                  <a:lnTo>
                    <a:pt x="1984375" y="0"/>
                  </a:lnTo>
                  <a:lnTo>
                    <a:pt x="0" y="0"/>
                  </a:lnTo>
                  <a:lnTo>
                    <a:pt x="0" y="1749044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311150" y="1737740"/>
            <a:ext cx="1971675" cy="1671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5090" marR="1142365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Arial"/>
                <a:cs typeface="Arial"/>
              </a:rPr>
              <a:t>i</a:t>
            </a:r>
            <a:r>
              <a:rPr dirty="0" sz="1800" spc="-15">
                <a:latin typeface="Arial"/>
                <a:cs typeface="Arial"/>
              </a:rPr>
              <a:t>d</a:t>
            </a:r>
            <a:r>
              <a:rPr dirty="0" sz="1800" spc="-5">
                <a:latin typeface="Arial"/>
                <a:cs typeface="Arial"/>
              </a:rPr>
              <a:t>_time  </a:t>
            </a:r>
            <a:r>
              <a:rPr dirty="0" sz="1800" spc="-10">
                <a:latin typeface="Arial"/>
                <a:cs typeface="Arial"/>
              </a:rPr>
              <a:t>day</a:t>
            </a:r>
            <a:endParaRPr sz="1800">
              <a:latin typeface="Arial"/>
              <a:cs typeface="Arial"/>
            </a:endParaRPr>
          </a:p>
          <a:p>
            <a:pPr marL="85090" marR="95250">
              <a:lnSpc>
                <a:spcPct val="100000"/>
              </a:lnSpc>
            </a:pPr>
            <a:r>
              <a:rPr dirty="0" sz="1800" spc="-5">
                <a:latin typeface="Arial"/>
                <a:cs typeface="Arial"/>
              </a:rPr>
              <a:t>d</a:t>
            </a:r>
            <a:r>
              <a:rPr dirty="0" sz="1800" spc="-15">
                <a:latin typeface="Arial"/>
                <a:cs typeface="Arial"/>
              </a:rPr>
              <a:t>a</a:t>
            </a:r>
            <a:r>
              <a:rPr dirty="0" sz="1800" spc="-25">
                <a:latin typeface="Arial"/>
                <a:cs typeface="Arial"/>
              </a:rPr>
              <a:t>y</a:t>
            </a:r>
            <a:r>
              <a:rPr dirty="0" sz="1800" spc="-5">
                <a:latin typeface="Arial"/>
                <a:cs typeface="Arial"/>
              </a:rPr>
              <a:t>_</a:t>
            </a:r>
            <a:r>
              <a:rPr dirty="0" sz="1800" spc="-15">
                <a:latin typeface="Arial"/>
                <a:cs typeface="Arial"/>
              </a:rPr>
              <a:t>o</a:t>
            </a:r>
            <a:r>
              <a:rPr dirty="0" sz="1800">
                <a:latin typeface="Arial"/>
                <a:cs typeface="Arial"/>
              </a:rPr>
              <a:t>f_th</a:t>
            </a:r>
            <a:r>
              <a:rPr dirty="0" sz="1800" spc="-15">
                <a:latin typeface="Arial"/>
                <a:cs typeface="Arial"/>
              </a:rPr>
              <a:t>e</a:t>
            </a:r>
            <a:r>
              <a:rPr dirty="0" sz="1800">
                <a:latin typeface="Arial"/>
                <a:cs typeface="Arial"/>
              </a:rPr>
              <a:t>_</a:t>
            </a:r>
            <a:r>
              <a:rPr dirty="0" sz="1800" spc="-25">
                <a:latin typeface="Arial"/>
                <a:cs typeface="Arial"/>
              </a:rPr>
              <a:t>w</a:t>
            </a:r>
            <a:r>
              <a:rPr dirty="0" sz="1800" spc="-5">
                <a:latin typeface="Arial"/>
                <a:cs typeface="Arial"/>
              </a:rPr>
              <a:t>e</a:t>
            </a:r>
            <a:r>
              <a:rPr dirty="0" sz="1800" spc="-15">
                <a:latin typeface="Arial"/>
                <a:cs typeface="Arial"/>
              </a:rPr>
              <a:t>e</a:t>
            </a:r>
            <a:r>
              <a:rPr dirty="0" sz="1800">
                <a:latin typeface="Arial"/>
                <a:cs typeface="Arial"/>
              </a:rPr>
              <a:t>k  </a:t>
            </a:r>
            <a:r>
              <a:rPr dirty="0" sz="1800" spc="-5">
                <a:latin typeface="Arial"/>
                <a:cs typeface="Arial"/>
              </a:rPr>
              <a:t>month</a:t>
            </a:r>
            <a:endParaRPr sz="1800">
              <a:latin typeface="Arial"/>
              <a:cs typeface="Arial"/>
            </a:endParaRPr>
          </a:p>
          <a:p>
            <a:pPr marL="85090" marR="1155700">
              <a:lnSpc>
                <a:spcPct val="100000"/>
              </a:lnSpc>
            </a:pPr>
            <a:r>
              <a:rPr dirty="0" sz="1800" spc="-5">
                <a:latin typeface="Arial"/>
                <a:cs typeface="Arial"/>
              </a:rPr>
              <a:t>q</a:t>
            </a:r>
            <a:r>
              <a:rPr dirty="0" sz="1800" spc="-15">
                <a:latin typeface="Arial"/>
                <a:cs typeface="Arial"/>
              </a:rPr>
              <a:t>u</a:t>
            </a:r>
            <a:r>
              <a:rPr dirty="0" sz="1800" spc="-5">
                <a:latin typeface="Arial"/>
                <a:cs typeface="Arial"/>
              </a:rPr>
              <a:t>art</a:t>
            </a:r>
            <a:r>
              <a:rPr dirty="0" sz="1800" spc="-15">
                <a:latin typeface="Arial"/>
                <a:cs typeface="Arial"/>
              </a:rPr>
              <a:t>e</a:t>
            </a:r>
            <a:r>
              <a:rPr dirty="0" sz="1800">
                <a:latin typeface="Arial"/>
                <a:cs typeface="Arial"/>
              </a:rPr>
              <a:t>r  </a:t>
            </a:r>
            <a:r>
              <a:rPr dirty="0" sz="1800" spc="-10">
                <a:latin typeface="Arial"/>
                <a:cs typeface="Arial"/>
              </a:rPr>
              <a:t>year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04800" y="1295438"/>
            <a:ext cx="840105" cy="407034"/>
          </a:xfrm>
          <a:custGeom>
            <a:avLst/>
            <a:gdLst/>
            <a:ahLst/>
            <a:cxnLst/>
            <a:rect l="l" t="t" r="r" b="b"/>
            <a:pathLst>
              <a:path w="840105" h="407035">
                <a:moveTo>
                  <a:pt x="0" y="406615"/>
                </a:moveTo>
                <a:lnTo>
                  <a:pt x="839673" y="406615"/>
                </a:lnTo>
                <a:lnTo>
                  <a:pt x="839673" y="0"/>
                </a:lnTo>
                <a:lnTo>
                  <a:pt x="0" y="0"/>
                </a:lnTo>
                <a:lnTo>
                  <a:pt x="0" y="406615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11150" y="1301788"/>
            <a:ext cx="827405" cy="398145"/>
          </a:xfrm>
          <a:prstGeom prst="rect">
            <a:avLst/>
          </a:prstGeom>
          <a:solidFill>
            <a:srgbClr val="00FF99"/>
          </a:solidFill>
        </p:spPr>
        <p:txBody>
          <a:bodyPr wrap="square" lIns="0" tIns="31115" rIns="0" bIns="0" rtlCol="0" vert="horz">
            <a:spAutoFit/>
          </a:bodyPr>
          <a:lstStyle/>
          <a:p>
            <a:pPr marL="85090">
              <a:lnSpc>
                <a:spcPct val="100000"/>
              </a:lnSpc>
              <a:spcBef>
                <a:spcPts val="245"/>
              </a:spcBef>
            </a:pPr>
            <a:r>
              <a:rPr dirty="0" sz="2000" spc="-5">
                <a:latin typeface="Times New Roman"/>
                <a:cs typeface="Times New Roman"/>
              </a:rPr>
              <a:t>t_time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604000" y="4276915"/>
            <a:ext cx="2085975" cy="1475105"/>
          </a:xfrm>
          <a:custGeom>
            <a:avLst/>
            <a:gdLst/>
            <a:ahLst/>
            <a:cxnLst/>
            <a:rect l="l" t="t" r="r" b="b"/>
            <a:pathLst>
              <a:path w="2085975" h="1475104">
                <a:moveTo>
                  <a:pt x="0" y="1474597"/>
                </a:moveTo>
                <a:lnTo>
                  <a:pt x="2085975" y="1474597"/>
                </a:lnTo>
                <a:lnTo>
                  <a:pt x="2085975" y="0"/>
                </a:lnTo>
                <a:lnTo>
                  <a:pt x="0" y="0"/>
                </a:lnTo>
                <a:lnTo>
                  <a:pt x="0" y="147459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6610350" y="4284884"/>
            <a:ext cx="2073275" cy="1460500"/>
          </a:xfrm>
          <a:prstGeom prst="rect">
            <a:avLst/>
          </a:prstGeom>
          <a:solidFill>
            <a:srgbClr val="FFFF99"/>
          </a:solidFill>
        </p:spPr>
        <p:txBody>
          <a:bodyPr wrap="square" lIns="0" tIns="32384" rIns="0" bIns="0" rtlCol="0" vert="horz">
            <a:spAutoFit/>
          </a:bodyPr>
          <a:lstStyle/>
          <a:p>
            <a:pPr marL="86995" marR="889000">
              <a:lnSpc>
                <a:spcPct val="100000"/>
              </a:lnSpc>
              <a:spcBef>
                <a:spcPts val="254"/>
              </a:spcBef>
            </a:pPr>
            <a:r>
              <a:rPr dirty="0" sz="1800" spc="-5">
                <a:latin typeface="Arial"/>
                <a:cs typeface="Arial"/>
              </a:rPr>
              <a:t>i</a:t>
            </a:r>
            <a:r>
              <a:rPr dirty="0" sz="1800" spc="-15">
                <a:latin typeface="Arial"/>
                <a:cs typeface="Arial"/>
              </a:rPr>
              <a:t>d</a:t>
            </a:r>
            <a:r>
              <a:rPr dirty="0" sz="1800" spc="-5">
                <a:latin typeface="Arial"/>
                <a:cs typeface="Arial"/>
              </a:rPr>
              <a:t>_</a:t>
            </a:r>
            <a:r>
              <a:rPr dirty="0" sz="1800" spc="-15">
                <a:latin typeface="Arial"/>
                <a:cs typeface="Arial"/>
              </a:rPr>
              <a:t>l</a:t>
            </a:r>
            <a:r>
              <a:rPr dirty="0" sz="1800" spc="-5">
                <a:latin typeface="Arial"/>
                <a:cs typeface="Arial"/>
              </a:rPr>
              <a:t>oc</a:t>
            </a:r>
            <a:r>
              <a:rPr dirty="0" sz="1800" spc="-15">
                <a:latin typeface="Arial"/>
                <a:cs typeface="Arial"/>
              </a:rPr>
              <a:t>a</a:t>
            </a:r>
            <a:r>
              <a:rPr dirty="0" sz="1800" spc="-5">
                <a:latin typeface="Arial"/>
                <a:cs typeface="Arial"/>
              </a:rPr>
              <a:t>tion  </a:t>
            </a:r>
            <a:r>
              <a:rPr dirty="0" sz="1800" spc="-5">
                <a:latin typeface="Arial"/>
                <a:cs typeface="Arial"/>
              </a:rPr>
              <a:t>street</a:t>
            </a:r>
            <a:endParaRPr sz="1800">
              <a:latin typeface="Arial"/>
              <a:cs typeface="Arial"/>
            </a:endParaRPr>
          </a:p>
          <a:p>
            <a:pPr marL="86995" marR="90805">
              <a:lnSpc>
                <a:spcPct val="100000"/>
              </a:lnSpc>
              <a:spcBef>
                <a:spcPts val="5"/>
              </a:spcBef>
            </a:pPr>
            <a:r>
              <a:rPr dirty="0" sz="1800">
                <a:latin typeface="Arial"/>
                <a:cs typeface="Arial"/>
              </a:rPr>
              <a:t>city </a:t>
            </a:r>
            <a:r>
              <a:rPr dirty="0" sz="1800" spc="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pr</a:t>
            </a:r>
            <a:r>
              <a:rPr dirty="0" sz="1800" spc="-15">
                <a:latin typeface="Arial"/>
                <a:cs typeface="Arial"/>
              </a:rPr>
              <a:t>o</a:t>
            </a:r>
            <a:r>
              <a:rPr dirty="0" sz="1800" spc="-5">
                <a:latin typeface="Arial"/>
                <a:cs typeface="Arial"/>
              </a:rPr>
              <a:t>vi</a:t>
            </a:r>
            <a:r>
              <a:rPr dirty="0" sz="1800" spc="-15">
                <a:latin typeface="Arial"/>
                <a:cs typeface="Arial"/>
              </a:rPr>
              <a:t>n</a:t>
            </a:r>
            <a:r>
              <a:rPr dirty="0" sz="1800" spc="-5">
                <a:latin typeface="Arial"/>
                <a:cs typeface="Arial"/>
              </a:rPr>
              <a:t>ce</a:t>
            </a:r>
            <a:r>
              <a:rPr dirty="0" sz="1800" spc="-15">
                <a:latin typeface="Arial"/>
                <a:cs typeface="Arial"/>
              </a:rPr>
              <a:t>_</a:t>
            </a:r>
            <a:r>
              <a:rPr dirty="0" sz="1800" spc="-5">
                <a:latin typeface="Arial"/>
                <a:cs typeface="Arial"/>
              </a:rPr>
              <a:t>or</a:t>
            </a:r>
            <a:r>
              <a:rPr dirty="0" sz="1800" spc="-15">
                <a:latin typeface="Arial"/>
                <a:cs typeface="Arial"/>
              </a:rPr>
              <a:t>_</a:t>
            </a:r>
            <a:r>
              <a:rPr dirty="0" sz="1800">
                <a:latin typeface="Arial"/>
                <a:cs typeface="Arial"/>
              </a:rPr>
              <a:t>stre</a:t>
            </a:r>
            <a:r>
              <a:rPr dirty="0" sz="1800" spc="-15">
                <a:latin typeface="Arial"/>
                <a:cs typeface="Arial"/>
              </a:rPr>
              <a:t>e</a:t>
            </a:r>
            <a:r>
              <a:rPr dirty="0" sz="1800">
                <a:latin typeface="Arial"/>
                <a:cs typeface="Arial"/>
              </a:rPr>
              <a:t>t  </a:t>
            </a:r>
            <a:r>
              <a:rPr dirty="0" sz="1800" spc="-5">
                <a:latin typeface="Arial"/>
                <a:cs typeface="Arial"/>
              </a:rPr>
              <a:t>country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604000" y="3867124"/>
            <a:ext cx="1207135" cy="407034"/>
          </a:xfrm>
          <a:custGeom>
            <a:avLst/>
            <a:gdLst/>
            <a:ahLst/>
            <a:cxnLst/>
            <a:rect l="l" t="t" r="r" b="b"/>
            <a:pathLst>
              <a:path w="1207134" h="407035">
                <a:moveTo>
                  <a:pt x="0" y="406552"/>
                </a:moveTo>
                <a:lnTo>
                  <a:pt x="1206652" y="406552"/>
                </a:lnTo>
                <a:lnTo>
                  <a:pt x="1206652" y="0"/>
                </a:lnTo>
                <a:lnTo>
                  <a:pt x="0" y="0"/>
                </a:lnTo>
                <a:lnTo>
                  <a:pt x="0" y="40655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6610350" y="3873474"/>
            <a:ext cx="1194435" cy="395605"/>
          </a:xfrm>
          <a:prstGeom prst="rect">
            <a:avLst/>
          </a:prstGeom>
          <a:solidFill>
            <a:srgbClr val="FFFF99"/>
          </a:solidFill>
        </p:spPr>
        <p:txBody>
          <a:bodyPr wrap="square" lIns="0" tIns="31750" rIns="0" bIns="0" rtlCol="0" vert="horz">
            <a:spAutoFit/>
          </a:bodyPr>
          <a:lstStyle/>
          <a:p>
            <a:pPr marL="86995">
              <a:lnSpc>
                <a:spcPct val="100000"/>
              </a:lnSpc>
              <a:spcBef>
                <a:spcPts val="250"/>
              </a:spcBef>
            </a:pPr>
            <a:r>
              <a:rPr dirty="0" sz="2000">
                <a:latin typeface="Times New Roman"/>
                <a:cs typeface="Times New Roman"/>
              </a:rPr>
              <a:t>t_location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212083" y="2229738"/>
            <a:ext cx="301371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15">
                <a:latin typeface="Times New Roman"/>
                <a:cs typeface="Times New Roman"/>
              </a:rPr>
              <a:t>Таблица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фактов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“Продажи”</a:t>
            </a:r>
            <a:endParaRPr sz="2000">
              <a:latin typeface="Times New Roman"/>
              <a:cs typeface="Times New Roman"/>
            </a:endParaRPr>
          </a:p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3541776" y="2690812"/>
          <a:ext cx="2084705" cy="32531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65020"/>
              </a:tblGrid>
              <a:tr h="435800">
                <a:tc>
                  <a:txBody>
                    <a:bodyPr/>
                    <a:lstStyle/>
                    <a:p>
                      <a:pPr marL="125730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dirty="0" sz="2000">
                          <a:latin typeface="Arial"/>
                          <a:cs typeface="Arial"/>
                        </a:rPr>
                        <a:t>id_time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622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00FF99"/>
                    </a:solidFill>
                  </a:tcPr>
                </a:tc>
              </a:tr>
              <a:tr h="571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solidFill>
                      <a:srgbClr val="FFCC99"/>
                    </a:solidFill>
                  </a:tcPr>
                </a:tc>
              </a:tr>
              <a:tr h="407987">
                <a:tc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2000">
                          <a:latin typeface="Arial"/>
                          <a:cs typeface="Arial"/>
                        </a:rPr>
                        <a:t>id_item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</a:tr>
              <a:tr h="390461">
                <a:tc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800" spc="-5">
                          <a:latin typeface="Tahoma"/>
                          <a:cs typeface="Tahoma"/>
                        </a:rPr>
                        <a:t>id_brach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B="0" marT="869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solidFill>
                      <a:srgbClr val="CCEBFF"/>
                    </a:solidFill>
                  </a:tcPr>
                </a:tc>
              </a:tr>
              <a:tr h="730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65137">
                <a:tc>
                  <a:txBody>
                    <a:bodyPr/>
                    <a:lstStyle/>
                    <a:p>
                      <a:pPr marL="12573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dirty="0" sz="2000">
                          <a:latin typeface="Arial"/>
                          <a:cs typeface="Arial"/>
                        </a:rPr>
                        <a:t>id_locatio</a:t>
                      </a:r>
                      <a:r>
                        <a:rPr dirty="0" sz="2000">
                          <a:latin typeface="Times New Roman"/>
                          <a:cs typeface="Times New Roman"/>
                        </a:rPr>
                        <a:t>n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85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</a:tr>
              <a:tr h="571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solidFill>
                      <a:srgbClr val="FF99CC"/>
                    </a:solidFill>
                  </a:tcPr>
                </a:tc>
              </a:tr>
              <a:tr h="407987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2000">
                          <a:latin typeface="Times New Roman"/>
                          <a:cs typeface="Times New Roman"/>
                        </a:rPr>
                        <a:t>units_sold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99CC"/>
                    </a:solidFill>
                  </a:tcPr>
                </a:tc>
              </a:tr>
              <a:tr h="464375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dirty="0" sz="2000">
                          <a:latin typeface="Times New Roman"/>
                          <a:cs typeface="Times New Roman"/>
                        </a:rPr>
                        <a:t>dollars_sold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9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99CC"/>
                    </a:solidFill>
                  </a:tcPr>
                </a:tc>
              </a:tr>
              <a:tr h="457962">
                <a:tc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dirty="0" sz="2000">
                          <a:latin typeface="Times New Roman"/>
                          <a:cs typeface="Times New Roman"/>
                        </a:rPr>
                        <a:t>avg_sales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65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99CC"/>
                    </a:solidFill>
                  </a:tcPr>
                </a:tc>
              </a:tr>
            </a:tbl>
          </a:graphicData>
        </a:graphic>
      </p:graphicFrame>
      <p:sp>
        <p:nvSpPr>
          <p:cNvPr id="15" name="object 15"/>
          <p:cNvSpPr txBox="1"/>
          <p:nvPr/>
        </p:nvSpPr>
        <p:spPr>
          <a:xfrm>
            <a:off x="2057400" y="5905500"/>
            <a:ext cx="1219200" cy="406400"/>
          </a:xfrm>
          <a:prstGeom prst="rect">
            <a:avLst/>
          </a:prstGeom>
          <a:solidFill>
            <a:srgbClr val="FF99CC"/>
          </a:solidFill>
          <a:ln w="12700">
            <a:solidFill>
              <a:srgbClr val="000000"/>
            </a:solidFill>
          </a:ln>
        </p:spPr>
        <p:txBody>
          <a:bodyPr wrap="square" lIns="0" tIns="38735" rIns="0" bIns="0" rtlCol="0" vert="horz">
            <a:spAutoFit/>
          </a:bodyPr>
          <a:lstStyle/>
          <a:p>
            <a:pPr marL="92075">
              <a:lnSpc>
                <a:spcPct val="100000"/>
              </a:lnSpc>
              <a:spcBef>
                <a:spcPts val="305"/>
              </a:spcBef>
            </a:pPr>
            <a:r>
              <a:rPr dirty="0" sz="2000" spc="-10">
                <a:latin typeface="Times New Roman"/>
                <a:cs typeface="Times New Roman"/>
              </a:rPr>
              <a:t>Меры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752725" y="4781550"/>
            <a:ext cx="789305" cy="1143000"/>
          </a:xfrm>
          <a:custGeom>
            <a:avLst/>
            <a:gdLst/>
            <a:ahLst/>
            <a:cxnLst/>
            <a:rect l="l" t="t" r="r" b="b"/>
            <a:pathLst>
              <a:path w="789304" h="1143000">
                <a:moveTo>
                  <a:pt x="19050" y="1143000"/>
                </a:moveTo>
                <a:lnTo>
                  <a:pt x="789051" y="0"/>
                </a:lnTo>
              </a:path>
              <a:path w="789304" h="1143000">
                <a:moveTo>
                  <a:pt x="0" y="1104900"/>
                </a:moveTo>
                <a:lnTo>
                  <a:pt x="789051" y="5429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752725" y="5692775"/>
            <a:ext cx="904875" cy="193675"/>
          </a:xfrm>
          <a:custGeom>
            <a:avLst/>
            <a:gdLst/>
            <a:ahLst/>
            <a:cxnLst/>
            <a:rect l="l" t="t" r="r" b="b"/>
            <a:pathLst>
              <a:path w="904875" h="193675">
                <a:moveTo>
                  <a:pt x="0" y="193675"/>
                </a:moveTo>
                <a:lnTo>
                  <a:pt x="90487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133600" y="2498851"/>
            <a:ext cx="1454785" cy="525780"/>
          </a:xfrm>
          <a:custGeom>
            <a:avLst/>
            <a:gdLst/>
            <a:ahLst/>
            <a:cxnLst/>
            <a:rect l="l" t="t" r="r" b="b"/>
            <a:pathLst>
              <a:path w="1454785" h="525780">
                <a:moveTo>
                  <a:pt x="1406144" y="461263"/>
                </a:moveTo>
                <a:lnTo>
                  <a:pt x="1390014" y="509397"/>
                </a:lnTo>
                <a:lnTo>
                  <a:pt x="1438148" y="525652"/>
                </a:lnTo>
                <a:lnTo>
                  <a:pt x="1454277" y="477393"/>
                </a:lnTo>
                <a:lnTo>
                  <a:pt x="1406144" y="461263"/>
                </a:lnTo>
                <a:close/>
              </a:path>
              <a:path w="1454785" h="525780">
                <a:moveTo>
                  <a:pt x="1309877" y="428878"/>
                </a:moveTo>
                <a:lnTo>
                  <a:pt x="1293622" y="477012"/>
                </a:lnTo>
                <a:lnTo>
                  <a:pt x="1341754" y="493268"/>
                </a:lnTo>
                <a:lnTo>
                  <a:pt x="1358011" y="445135"/>
                </a:lnTo>
                <a:lnTo>
                  <a:pt x="1309877" y="428878"/>
                </a:lnTo>
                <a:close/>
              </a:path>
              <a:path w="1454785" h="525780">
                <a:moveTo>
                  <a:pt x="1213485" y="396621"/>
                </a:moveTo>
                <a:lnTo>
                  <a:pt x="1197355" y="444753"/>
                </a:lnTo>
                <a:lnTo>
                  <a:pt x="1245489" y="460883"/>
                </a:lnTo>
                <a:lnTo>
                  <a:pt x="1261617" y="412750"/>
                </a:lnTo>
                <a:lnTo>
                  <a:pt x="1213485" y="396621"/>
                </a:lnTo>
                <a:close/>
              </a:path>
              <a:path w="1454785" h="525780">
                <a:moveTo>
                  <a:pt x="1117219" y="364236"/>
                </a:moveTo>
                <a:lnTo>
                  <a:pt x="1101089" y="412369"/>
                </a:lnTo>
                <a:lnTo>
                  <a:pt x="1149223" y="428498"/>
                </a:lnTo>
                <a:lnTo>
                  <a:pt x="1165352" y="380364"/>
                </a:lnTo>
                <a:lnTo>
                  <a:pt x="1117219" y="364236"/>
                </a:lnTo>
                <a:close/>
              </a:path>
              <a:path w="1454785" h="525780">
                <a:moveTo>
                  <a:pt x="1020952" y="331850"/>
                </a:moveTo>
                <a:lnTo>
                  <a:pt x="1004697" y="379984"/>
                </a:lnTo>
                <a:lnTo>
                  <a:pt x="1052830" y="396239"/>
                </a:lnTo>
                <a:lnTo>
                  <a:pt x="1069086" y="347980"/>
                </a:lnTo>
                <a:lnTo>
                  <a:pt x="1020952" y="331850"/>
                </a:lnTo>
                <a:close/>
              </a:path>
              <a:path w="1454785" h="525780">
                <a:moveTo>
                  <a:pt x="924560" y="299465"/>
                </a:moveTo>
                <a:lnTo>
                  <a:pt x="908431" y="347725"/>
                </a:lnTo>
                <a:lnTo>
                  <a:pt x="956563" y="363855"/>
                </a:lnTo>
                <a:lnTo>
                  <a:pt x="972693" y="315722"/>
                </a:lnTo>
                <a:lnTo>
                  <a:pt x="924560" y="299465"/>
                </a:lnTo>
                <a:close/>
              </a:path>
              <a:path w="1454785" h="525780">
                <a:moveTo>
                  <a:pt x="828294" y="267208"/>
                </a:moveTo>
                <a:lnTo>
                  <a:pt x="812038" y="315340"/>
                </a:lnTo>
                <a:lnTo>
                  <a:pt x="860298" y="331470"/>
                </a:lnTo>
                <a:lnTo>
                  <a:pt x="876426" y="283337"/>
                </a:lnTo>
                <a:lnTo>
                  <a:pt x="828294" y="267208"/>
                </a:lnTo>
                <a:close/>
              </a:path>
              <a:path w="1454785" h="525780">
                <a:moveTo>
                  <a:pt x="731901" y="234823"/>
                </a:moveTo>
                <a:lnTo>
                  <a:pt x="715772" y="282956"/>
                </a:lnTo>
                <a:lnTo>
                  <a:pt x="763905" y="299085"/>
                </a:lnTo>
                <a:lnTo>
                  <a:pt x="780161" y="250951"/>
                </a:lnTo>
                <a:lnTo>
                  <a:pt x="731901" y="234823"/>
                </a:lnTo>
                <a:close/>
              </a:path>
              <a:path w="1454785" h="525780">
                <a:moveTo>
                  <a:pt x="635635" y="202437"/>
                </a:moveTo>
                <a:lnTo>
                  <a:pt x="619506" y="250571"/>
                </a:lnTo>
                <a:lnTo>
                  <a:pt x="667638" y="266826"/>
                </a:lnTo>
                <a:lnTo>
                  <a:pt x="683768" y="218694"/>
                </a:lnTo>
                <a:lnTo>
                  <a:pt x="635635" y="202437"/>
                </a:lnTo>
                <a:close/>
              </a:path>
              <a:path w="1454785" h="525780">
                <a:moveTo>
                  <a:pt x="539369" y="170052"/>
                </a:moveTo>
                <a:lnTo>
                  <a:pt x="523113" y="218312"/>
                </a:lnTo>
                <a:lnTo>
                  <a:pt x="571373" y="234442"/>
                </a:lnTo>
                <a:lnTo>
                  <a:pt x="587501" y="186309"/>
                </a:lnTo>
                <a:lnTo>
                  <a:pt x="539369" y="170052"/>
                </a:lnTo>
                <a:close/>
              </a:path>
              <a:path w="1454785" h="525780">
                <a:moveTo>
                  <a:pt x="442975" y="137795"/>
                </a:moveTo>
                <a:lnTo>
                  <a:pt x="426847" y="185927"/>
                </a:lnTo>
                <a:lnTo>
                  <a:pt x="474980" y="202057"/>
                </a:lnTo>
                <a:lnTo>
                  <a:pt x="491236" y="153924"/>
                </a:lnTo>
                <a:lnTo>
                  <a:pt x="442975" y="137795"/>
                </a:lnTo>
                <a:close/>
              </a:path>
              <a:path w="1454785" h="525780">
                <a:moveTo>
                  <a:pt x="346710" y="105410"/>
                </a:moveTo>
                <a:lnTo>
                  <a:pt x="330581" y="153543"/>
                </a:lnTo>
                <a:lnTo>
                  <a:pt x="378713" y="169799"/>
                </a:lnTo>
                <a:lnTo>
                  <a:pt x="394843" y="121538"/>
                </a:lnTo>
                <a:lnTo>
                  <a:pt x="346710" y="105410"/>
                </a:lnTo>
                <a:close/>
              </a:path>
              <a:path w="1454785" h="525780">
                <a:moveTo>
                  <a:pt x="250444" y="73025"/>
                </a:moveTo>
                <a:lnTo>
                  <a:pt x="234187" y="121158"/>
                </a:lnTo>
                <a:lnTo>
                  <a:pt x="282320" y="137413"/>
                </a:lnTo>
                <a:lnTo>
                  <a:pt x="298576" y="89281"/>
                </a:lnTo>
                <a:lnTo>
                  <a:pt x="250444" y="73025"/>
                </a:lnTo>
                <a:close/>
              </a:path>
              <a:path w="1454785" h="525780">
                <a:moveTo>
                  <a:pt x="154050" y="40767"/>
                </a:moveTo>
                <a:lnTo>
                  <a:pt x="137922" y="88900"/>
                </a:lnTo>
                <a:lnTo>
                  <a:pt x="186055" y="105028"/>
                </a:lnTo>
                <a:lnTo>
                  <a:pt x="202183" y="56896"/>
                </a:lnTo>
                <a:lnTo>
                  <a:pt x="154050" y="40767"/>
                </a:lnTo>
                <a:close/>
              </a:path>
              <a:path w="1454785" h="525780">
                <a:moveTo>
                  <a:pt x="112522" y="0"/>
                </a:moveTo>
                <a:lnTo>
                  <a:pt x="0" y="15748"/>
                </a:lnTo>
                <a:lnTo>
                  <a:pt x="80137" y="96265"/>
                </a:lnTo>
                <a:lnTo>
                  <a:pt x="88254" y="72135"/>
                </a:lnTo>
                <a:lnTo>
                  <a:pt x="64135" y="64135"/>
                </a:lnTo>
                <a:lnTo>
                  <a:pt x="80263" y="15875"/>
                </a:lnTo>
                <a:lnTo>
                  <a:pt x="107181" y="15875"/>
                </a:lnTo>
                <a:lnTo>
                  <a:pt x="112522" y="0"/>
                </a:lnTo>
                <a:close/>
              </a:path>
              <a:path w="1454785" h="525780">
                <a:moveTo>
                  <a:pt x="104443" y="24014"/>
                </a:moveTo>
                <a:lnTo>
                  <a:pt x="88254" y="72135"/>
                </a:lnTo>
                <a:lnTo>
                  <a:pt x="89788" y="72644"/>
                </a:lnTo>
                <a:lnTo>
                  <a:pt x="105918" y="24511"/>
                </a:lnTo>
                <a:lnTo>
                  <a:pt x="104443" y="24014"/>
                </a:lnTo>
                <a:close/>
              </a:path>
              <a:path w="1454785" h="525780">
                <a:moveTo>
                  <a:pt x="80263" y="15875"/>
                </a:moveTo>
                <a:lnTo>
                  <a:pt x="64135" y="64135"/>
                </a:lnTo>
                <a:lnTo>
                  <a:pt x="88254" y="72135"/>
                </a:lnTo>
                <a:lnTo>
                  <a:pt x="104443" y="24014"/>
                </a:lnTo>
                <a:lnTo>
                  <a:pt x="80263" y="15875"/>
                </a:lnTo>
                <a:close/>
              </a:path>
              <a:path w="1454785" h="525780">
                <a:moveTo>
                  <a:pt x="107181" y="15875"/>
                </a:moveTo>
                <a:lnTo>
                  <a:pt x="80263" y="15875"/>
                </a:lnTo>
                <a:lnTo>
                  <a:pt x="104443" y="24014"/>
                </a:lnTo>
                <a:lnTo>
                  <a:pt x="107181" y="158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571235" y="4332351"/>
            <a:ext cx="1049020" cy="429259"/>
          </a:xfrm>
          <a:custGeom>
            <a:avLst/>
            <a:gdLst/>
            <a:ahLst/>
            <a:cxnLst/>
            <a:rect l="l" t="t" r="r" b="b"/>
            <a:pathLst>
              <a:path w="1049020" h="429260">
                <a:moveTo>
                  <a:pt x="17652" y="0"/>
                </a:moveTo>
                <a:lnTo>
                  <a:pt x="0" y="47498"/>
                </a:lnTo>
                <a:lnTo>
                  <a:pt x="47498" y="65278"/>
                </a:lnTo>
                <a:lnTo>
                  <a:pt x="65277" y="17653"/>
                </a:lnTo>
                <a:lnTo>
                  <a:pt x="17652" y="0"/>
                </a:lnTo>
                <a:close/>
              </a:path>
              <a:path w="1049020" h="429260">
                <a:moveTo>
                  <a:pt x="112902" y="35432"/>
                </a:moveTo>
                <a:lnTo>
                  <a:pt x="95123" y="83057"/>
                </a:lnTo>
                <a:lnTo>
                  <a:pt x="142748" y="100711"/>
                </a:lnTo>
                <a:lnTo>
                  <a:pt x="160527" y="53086"/>
                </a:lnTo>
                <a:lnTo>
                  <a:pt x="112902" y="35432"/>
                </a:lnTo>
                <a:close/>
              </a:path>
              <a:path w="1049020" h="429260">
                <a:moveTo>
                  <a:pt x="208152" y="70866"/>
                </a:moveTo>
                <a:lnTo>
                  <a:pt x="190373" y="118491"/>
                </a:lnTo>
                <a:lnTo>
                  <a:pt x="237998" y="136271"/>
                </a:lnTo>
                <a:lnTo>
                  <a:pt x="255650" y="88646"/>
                </a:lnTo>
                <a:lnTo>
                  <a:pt x="208152" y="70866"/>
                </a:lnTo>
                <a:close/>
              </a:path>
              <a:path w="1049020" h="429260">
                <a:moveTo>
                  <a:pt x="303275" y="106299"/>
                </a:moveTo>
                <a:lnTo>
                  <a:pt x="285623" y="153924"/>
                </a:lnTo>
                <a:lnTo>
                  <a:pt x="333248" y="171704"/>
                </a:lnTo>
                <a:lnTo>
                  <a:pt x="350900" y="124079"/>
                </a:lnTo>
                <a:lnTo>
                  <a:pt x="303275" y="106299"/>
                </a:lnTo>
                <a:close/>
              </a:path>
              <a:path w="1049020" h="429260">
                <a:moveTo>
                  <a:pt x="398525" y="141859"/>
                </a:moveTo>
                <a:lnTo>
                  <a:pt x="380746" y="189356"/>
                </a:lnTo>
                <a:lnTo>
                  <a:pt x="428371" y="207137"/>
                </a:lnTo>
                <a:lnTo>
                  <a:pt x="446150" y="159512"/>
                </a:lnTo>
                <a:lnTo>
                  <a:pt x="398525" y="141859"/>
                </a:lnTo>
                <a:close/>
              </a:path>
              <a:path w="1049020" h="429260">
                <a:moveTo>
                  <a:pt x="493775" y="177292"/>
                </a:moveTo>
                <a:lnTo>
                  <a:pt x="475996" y="224917"/>
                </a:lnTo>
                <a:lnTo>
                  <a:pt x="523621" y="242569"/>
                </a:lnTo>
                <a:lnTo>
                  <a:pt x="541274" y="195072"/>
                </a:lnTo>
                <a:lnTo>
                  <a:pt x="493775" y="177292"/>
                </a:lnTo>
                <a:close/>
              </a:path>
              <a:path w="1049020" h="429260">
                <a:moveTo>
                  <a:pt x="588899" y="212725"/>
                </a:moveTo>
                <a:lnTo>
                  <a:pt x="571246" y="260350"/>
                </a:lnTo>
                <a:lnTo>
                  <a:pt x="618871" y="278130"/>
                </a:lnTo>
                <a:lnTo>
                  <a:pt x="636524" y="230505"/>
                </a:lnTo>
                <a:lnTo>
                  <a:pt x="588899" y="212725"/>
                </a:lnTo>
                <a:close/>
              </a:path>
              <a:path w="1049020" h="429260">
                <a:moveTo>
                  <a:pt x="684149" y="248157"/>
                </a:moveTo>
                <a:lnTo>
                  <a:pt x="666368" y="295782"/>
                </a:lnTo>
                <a:lnTo>
                  <a:pt x="713993" y="313563"/>
                </a:lnTo>
                <a:lnTo>
                  <a:pt x="731774" y="265938"/>
                </a:lnTo>
                <a:lnTo>
                  <a:pt x="684149" y="248157"/>
                </a:lnTo>
                <a:close/>
              </a:path>
              <a:path w="1049020" h="429260">
                <a:moveTo>
                  <a:pt x="779399" y="283718"/>
                </a:moveTo>
                <a:lnTo>
                  <a:pt x="761618" y="331343"/>
                </a:lnTo>
                <a:lnTo>
                  <a:pt x="809243" y="348996"/>
                </a:lnTo>
                <a:lnTo>
                  <a:pt x="827024" y="301371"/>
                </a:lnTo>
                <a:lnTo>
                  <a:pt x="779399" y="283718"/>
                </a:lnTo>
                <a:close/>
              </a:path>
              <a:path w="1049020" h="429260">
                <a:moveTo>
                  <a:pt x="896972" y="381640"/>
                </a:moveTo>
                <a:lnTo>
                  <a:pt x="879221" y="429260"/>
                </a:lnTo>
                <a:lnTo>
                  <a:pt x="1048639" y="411099"/>
                </a:lnTo>
                <a:lnTo>
                  <a:pt x="1023763" y="384429"/>
                </a:lnTo>
                <a:lnTo>
                  <a:pt x="904493" y="384429"/>
                </a:lnTo>
                <a:lnTo>
                  <a:pt x="896972" y="381640"/>
                </a:lnTo>
                <a:close/>
              </a:path>
              <a:path w="1049020" h="429260">
                <a:moveTo>
                  <a:pt x="914678" y="334142"/>
                </a:moveTo>
                <a:lnTo>
                  <a:pt x="896972" y="381640"/>
                </a:lnTo>
                <a:lnTo>
                  <a:pt x="904493" y="384429"/>
                </a:lnTo>
                <a:lnTo>
                  <a:pt x="922147" y="336931"/>
                </a:lnTo>
                <a:lnTo>
                  <a:pt x="914678" y="334142"/>
                </a:lnTo>
                <a:close/>
              </a:path>
              <a:path w="1049020" h="429260">
                <a:moveTo>
                  <a:pt x="932434" y="286512"/>
                </a:moveTo>
                <a:lnTo>
                  <a:pt x="914678" y="334142"/>
                </a:lnTo>
                <a:lnTo>
                  <a:pt x="922147" y="336931"/>
                </a:lnTo>
                <a:lnTo>
                  <a:pt x="904493" y="384429"/>
                </a:lnTo>
                <a:lnTo>
                  <a:pt x="1023763" y="384429"/>
                </a:lnTo>
                <a:lnTo>
                  <a:pt x="932434" y="286512"/>
                </a:lnTo>
                <a:close/>
              </a:path>
              <a:path w="1049020" h="429260">
                <a:moveTo>
                  <a:pt x="874522" y="319150"/>
                </a:moveTo>
                <a:lnTo>
                  <a:pt x="856868" y="366775"/>
                </a:lnTo>
                <a:lnTo>
                  <a:pt x="896972" y="381640"/>
                </a:lnTo>
                <a:lnTo>
                  <a:pt x="914678" y="334142"/>
                </a:lnTo>
                <a:lnTo>
                  <a:pt x="874522" y="319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20" name="object 20"/>
          <p:cNvGrpSpPr/>
          <p:nvPr/>
        </p:nvGrpSpPr>
        <p:grpSpPr>
          <a:xfrm>
            <a:off x="5566536" y="2043810"/>
            <a:ext cx="2602865" cy="1487170"/>
            <a:chOff x="5566536" y="2043810"/>
            <a:chExt cx="2602865" cy="1487170"/>
          </a:xfrm>
        </p:grpSpPr>
        <p:sp>
          <p:nvSpPr>
            <p:cNvPr id="21" name="object 21"/>
            <p:cNvSpPr/>
            <p:nvPr/>
          </p:nvSpPr>
          <p:spPr>
            <a:xfrm>
              <a:off x="5566536" y="2709798"/>
              <a:ext cx="1091565" cy="699770"/>
            </a:xfrm>
            <a:custGeom>
              <a:avLst/>
              <a:gdLst/>
              <a:ahLst/>
              <a:cxnLst/>
              <a:rect l="l" t="t" r="r" b="b"/>
              <a:pathLst>
                <a:path w="1091565" h="699770">
                  <a:moveTo>
                    <a:pt x="43052" y="629412"/>
                  </a:moveTo>
                  <a:lnTo>
                    <a:pt x="0" y="656463"/>
                  </a:lnTo>
                  <a:lnTo>
                    <a:pt x="27050" y="699388"/>
                  </a:lnTo>
                  <a:lnTo>
                    <a:pt x="70103" y="672338"/>
                  </a:lnTo>
                  <a:lnTo>
                    <a:pt x="43052" y="629412"/>
                  </a:lnTo>
                  <a:close/>
                </a:path>
                <a:path w="1091565" h="699770">
                  <a:moveTo>
                    <a:pt x="129032" y="575310"/>
                  </a:moveTo>
                  <a:lnTo>
                    <a:pt x="85978" y="602361"/>
                  </a:lnTo>
                  <a:lnTo>
                    <a:pt x="113029" y="645287"/>
                  </a:lnTo>
                  <a:lnTo>
                    <a:pt x="156083" y="618236"/>
                  </a:lnTo>
                  <a:lnTo>
                    <a:pt x="129032" y="575310"/>
                  </a:lnTo>
                  <a:close/>
                </a:path>
                <a:path w="1091565" h="699770">
                  <a:moveTo>
                    <a:pt x="215011" y="521208"/>
                  </a:moveTo>
                  <a:lnTo>
                    <a:pt x="171958" y="548259"/>
                  </a:lnTo>
                  <a:lnTo>
                    <a:pt x="199009" y="591312"/>
                  </a:lnTo>
                  <a:lnTo>
                    <a:pt x="242062" y="564261"/>
                  </a:lnTo>
                  <a:lnTo>
                    <a:pt x="215011" y="521208"/>
                  </a:lnTo>
                  <a:close/>
                </a:path>
                <a:path w="1091565" h="699770">
                  <a:moveTo>
                    <a:pt x="300989" y="467105"/>
                  </a:moveTo>
                  <a:lnTo>
                    <a:pt x="258063" y="494156"/>
                  </a:lnTo>
                  <a:lnTo>
                    <a:pt x="285114" y="537210"/>
                  </a:lnTo>
                  <a:lnTo>
                    <a:pt x="328040" y="510159"/>
                  </a:lnTo>
                  <a:lnTo>
                    <a:pt x="300989" y="467105"/>
                  </a:lnTo>
                  <a:close/>
                </a:path>
                <a:path w="1091565" h="699770">
                  <a:moveTo>
                    <a:pt x="386968" y="413003"/>
                  </a:moveTo>
                  <a:lnTo>
                    <a:pt x="344042" y="440054"/>
                  </a:lnTo>
                  <a:lnTo>
                    <a:pt x="371093" y="483108"/>
                  </a:lnTo>
                  <a:lnTo>
                    <a:pt x="414020" y="456056"/>
                  </a:lnTo>
                  <a:lnTo>
                    <a:pt x="386968" y="413003"/>
                  </a:lnTo>
                  <a:close/>
                </a:path>
                <a:path w="1091565" h="699770">
                  <a:moveTo>
                    <a:pt x="473075" y="358901"/>
                  </a:moveTo>
                  <a:lnTo>
                    <a:pt x="430022" y="385952"/>
                  </a:lnTo>
                  <a:lnTo>
                    <a:pt x="457073" y="429005"/>
                  </a:lnTo>
                  <a:lnTo>
                    <a:pt x="500125" y="401954"/>
                  </a:lnTo>
                  <a:lnTo>
                    <a:pt x="473075" y="358901"/>
                  </a:lnTo>
                  <a:close/>
                </a:path>
                <a:path w="1091565" h="699770">
                  <a:moveTo>
                    <a:pt x="559053" y="304800"/>
                  </a:moveTo>
                  <a:lnTo>
                    <a:pt x="516000" y="331850"/>
                  </a:lnTo>
                  <a:lnTo>
                    <a:pt x="543051" y="374903"/>
                  </a:lnTo>
                  <a:lnTo>
                    <a:pt x="586104" y="347852"/>
                  </a:lnTo>
                  <a:lnTo>
                    <a:pt x="559053" y="304800"/>
                  </a:lnTo>
                  <a:close/>
                </a:path>
                <a:path w="1091565" h="699770">
                  <a:moveTo>
                    <a:pt x="645033" y="250825"/>
                  </a:moveTo>
                  <a:lnTo>
                    <a:pt x="602107" y="277875"/>
                  </a:lnTo>
                  <a:lnTo>
                    <a:pt x="629030" y="320801"/>
                  </a:lnTo>
                  <a:lnTo>
                    <a:pt x="672084" y="293750"/>
                  </a:lnTo>
                  <a:lnTo>
                    <a:pt x="645033" y="250825"/>
                  </a:lnTo>
                  <a:close/>
                </a:path>
                <a:path w="1091565" h="699770">
                  <a:moveTo>
                    <a:pt x="731012" y="196723"/>
                  </a:moveTo>
                  <a:lnTo>
                    <a:pt x="688086" y="223774"/>
                  </a:lnTo>
                  <a:lnTo>
                    <a:pt x="715137" y="266700"/>
                  </a:lnTo>
                  <a:lnTo>
                    <a:pt x="758063" y="239649"/>
                  </a:lnTo>
                  <a:lnTo>
                    <a:pt x="731012" y="196723"/>
                  </a:lnTo>
                  <a:close/>
                </a:path>
                <a:path w="1091565" h="699770">
                  <a:moveTo>
                    <a:pt x="817117" y="142621"/>
                  </a:moveTo>
                  <a:lnTo>
                    <a:pt x="774064" y="169672"/>
                  </a:lnTo>
                  <a:lnTo>
                    <a:pt x="801115" y="212598"/>
                  </a:lnTo>
                  <a:lnTo>
                    <a:pt x="844168" y="185547"/>
                  </a:lnTo>
                  <a:lnTo>
                    <a:pt x="817117" y="142621"/>
                  </a:lnTo>
                  <a:close/>
                </a:path>
                <a:path w="1091565" h="699770">
                  <a:moveTo>
                    <a:pt x="903097" y="88518"/>
                  </a:moveTo>
                  <a:lnTo>
                    <a:pt x="860043" y="115570"/>
                  </a:lnTo>
                  <a:lnTo>
                    <a:pt x="887095" y="158496"/>
                  </a:lnTo>
                  <a:lnTo>
                    <a:pt x="930148" y="131572"/>
                  </a:lnTo>
                  <a:lnTo>
                    <a:pt x="903097" y="88518"/>
                  </a:lnTo>
                  <a:close/>
                </a:path>
                <a:path w="1091565" h="699770">
                  <a:moveTo>
                    <a:pt x="1063386" y="46227"/>
                  </a:moveTo>
                  <a:lnTo>
                    <a:pt x="970407" y="46227"/>
                  </a:lnTo>
                  <a:lnTo>
                    <a:pt x="997458" y="89153"/>
                  </a:lnTo>
                  <a:lnTo>
                    <a:pt x="976004" y="102673"/>
                  </a:lnTo>
                  <a:lnTo>
                    <a:pt x="1003045" y="145668"/>
                  </a:lnTo>
                  <a:lnTo>
                    <a:pt x="1063386" y="46227"/>
                  </a:lnTo>
                  <a:close/>
                </a:path>
                <a:path w="1091565" h="699770">
                  <a:moveTo>
                    <a:pt x="948941" y="59643"/>
                  </a:moveTo>
                  <a:lnTo>
                    <a:pt x="946022" y="61467"/>
                  </a:lnTo>
                  <a:lnTo>
                    <a:pt x="973073" y="104521"/>
                  </a:lnTo>
                  <a:lnTo>
                    <a:pt x="976004" y="102673"/>
                  </a:lnTo>
                  <a:lnTo>
                    <a:pt x="948941" y="59643"/>
                  </a:lnTo>
                  <a:close/>
                </a:path>
                <a:path w="1091565" h="699770">
                  <a:moveTo>
                    <a:pt x="970407" y="46227"/>
                  </a:moveTo>
                  <a:lnTo>
                    <a:pt x="948941" y="59643"/>
                  </a:lnTo>
                  <a:lnTo>
                    <a:pt x="976004" y="102673"/>
                  </a:lnTo>
                  <a:lnTo>
                    <a:pt x="997458" y="89153"/>
                  </a:lnTo>
                  <a:lnTo>
                    <a:pt x="970407" y="46227"/>
                  </a:lnTo>
                  <a:close/>
                </a:path>
                <a:path w="1091565" h="699770">
                  <a:moveTo>
                    <a:pt x="1091438" y="0"/>
                  </a:moveTo>
                  <a:lnTo>
                    <a:pt x="921892" y="16637"/>
                  </a:lnTo>
                  <a:lnTo>
                    <a:pt x="948941" y="59643"/>
                  </a:lnTo>
                  <a:lnTo>
                    <a:pt x="970407" y="46227"/>
                  </a:lnTo>
                  <a:lnTo>
                    <a:pt x="1063386" y="46227"/>
                  </a:lnTo>
                  <a:lnTo>
                    <a:pt x="109143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6610350" y="2050160"/>
              <a:ext cx="1552575" cy="1474470"/>
            </a:xfrm>
            <a:custGeom>
              <a:avLst/>
              <a:gdLst/>
              <a:ahLst/>
              <a:cxnLst/>
              <a:rect l="l" t="t" r="r" b="b"/>
              <a:pathLst>
                <a:path w="1552575" h="1474470">
                  <a:moveTo>
                    <a:pt x="1552575" y="0"/>
                  </a:moveTo>
                  <a:lnTo>
                    <a:pt x="0" y="0"/>
                  </a:lnTo>
                  <a:lnTo>
                    <a:pt x="0" y="1474089"/>
                  </a:lnTo>
                  <a:lnTo>
                    <a:pt x="1552575" y="1474089"/>
                  </a:lnTo>
                  <a:lnTo>
                    <a:pt x="1552575" y="0"/>
                  </a:lnTo>
                  <a:close/>
                </a:path>
              </a:pathLst>
            </a:custGeom>
            <a:solidFill>
              <a:srgbClr val="FFCC9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6610350" y="2050160"/>
              <a:ext cx="1552575" cy="1474470"/>
            </a:xfrm>
            <a:custGeom>
              <a:avLst/>
              <a:gdLst/>
              <a:ahLst/>
              <a:cxnLst/>
              <a:rect l="l" t="t" r="r" b="b"/>
              <a:pathLst>
                <a:path w="1552575" h="1474470">
                  <a:moveTo>
                    <a:pt x="0" y="1474089"/>
                  </a:moveTo>
                  <a:lnTo>
                    <a:pt x="1552575" y="1474089"/>
                  </a:lnTo>
                  <a:lnTo>
                    <a:pt x="1552575" y="0"/>
                  </a:lnTo>
                  <a:lnTo>
                    <a:pt x="0" y="0"/>
                  </a:lnTo>
                  <a:lnTo>
                    <a:pt x="0" y="147408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/>
          <p:cNvSpPr txBox="1"/>
          <p:nvPr/>
        </p:nvSpPr>
        <p:spPr>
          <a:xfrm>
            <a:off x="6616700" y="2077973"/>
            <a:ext cx="1539875" cy="1397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6360" marR="315595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Arial"/>
                <a:cs typeface="Arial"/>
              </a:rPr>
              <a:t>id_item </a:t>
            </a:r>
            <a:r>
              <a:rPr dirty="0" sz="180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item_n</a:t>
            </a:r>
            <a:r>
              <a:rPr dirty="0" sz="1800" spc="-15">
                <a:latin typeface="Arial"/>
                <a:cs typeface="Arial"/>
              </a:rPr>
              <a:t>a</a:t>
            </a:r>
            <a:r>
              <a:rPr dirty="0" sz="1800" spc="-5">
                <a:latin typeface="Arial"/>
                <a:cs typeface="Arial"/>
              </a:rPr>
              <a:t>me  </a:t>
            </a:r>
            <a:r>
              <a:rPr dirty="0" sz="1800" spc="-5">
                <a:latin typeface="Arial"/>
                <a:cs typeface="Arial"/>
              </a:rPr>
              <a:t>brand</a:t>
            </a:r>
            <a:endParaRPr sz="1800">
              <a:latin typeface="Arial"/>
              <a:cs typeface="Arial"/>
            </a:endParaRPr>
          </a:p>
          <a:p>
            <a:pPr marL="86360" marR="90170">
              <a:lnSpc>
                <a:spcPct val="100000"/>
              </a:lnSpc>
            </a:pPr>
            <a:r>
              <a:rPr dirty="0" sz="1800" spc="-10">
                <a:latin typeface="Arial"/>
                <a:cs typeface="Arial"/>
              </a:rPr>
              <a:t>type 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supp</a:t>
            </a:r>
            <a:r>
              <a:rPr dirty="0" sz="1800" spc="-15">
                <a:latin typeface="Arial"/>
                <a:cs typeface="Arial"/>
              </a:rPr>
              <a:t>l</a:t>
            </a:r>
            <a:r>
              <a:rPr dirty="0" sz="1800" spc="-5">
                <a:latin typeface="Arial"/>
                <a:cs typeface="Arial"/>
              </a:rPr>
              <a:t>i</a:t>
            </a:r>
            <a:r>
              <a:rPr dirty="0" sz="1800" spc="-15">
                <a:latin typeface="Arial"/>
                <a:cs typeface="Arial"/>
              </a:rPr>
              <a:t>e</a:t>
            </a:r>
            <a:r>
              <a:rPr dirty="0" sz="1800">
                <a:latin typeface="Arial"/>
                <a:cs typeface="Arial"/>
              </a:rPr>
              <a:t>r_t</a:t>
            </a:r>
            <a:r>
              <a:rPr dirty="0" sz="1800" spc="-20">
                <a:latin typeface="Arial"/>
                <a:cs typeface="Arial"/>
              </a:rPr>
              <a:t>y</a:t>
            </a:r>
            <a:r>
              <a:rPr dirty="0" sz="1800" spc="-5">
                <a:latin typeface="Arial"/>
                <a:cs typeface="Arial"/>
              </a:rPr>
              <a:t>pe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700266" y="1600200"/>
            <a:ext cx="971550" cy="466090"/>
          </a:xfrm>
          <a:custGeom>
            <a:avLst/>
            <a:gdLst/>
            <a:ahLst/>
            <a:cxnLst/>
            <a:rect l="l" t="t" r="r" b="b"/>
            <a:pathLst>
              <a:path w="971550" h="466089">
                <a:moveTo>
                  <a:pt x="0" y="466089"/>
                </a:moveTo>
                <a:lnTo>
                  <a:pt x="971359" y="466089"/>
                </a:lnTo>
                <a:lnTo>
                  <a:pt x="971359" y="0"/>
                </a:lnTo>
                <a:lnTo>
                  <a:pt x="0" y="0"/>
                </a:lnTo>
                <a:lnTo>
                  <a:pt x="0" y="466089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6706616" y="1606550"/>
            <a:ext cx="958850" cy="445770"/>
          </a:xfrm>
          <a:prstGeom prst="rect">
            <a:avLst/>
          </a:prstGeom>
          <a:solidFill>
            <a:srgbClr val="FFCC99"/>
          </a:solidFill>
        </p:spPr>
        <p:txBody>
          <a:bodyPr wrap="square" lIns="0" tIns="33655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265"/>
              </a:spcBef>
            </a:pPr>
            <a:r>
              <a:rPr dirty="0" sz="2400">
                <a:latin typeface="Times New Roman"/>
                <a:cs typeface="Times New Roman"/>
              </a:rPr>
              <a:t>t_item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923074" y="4354029"/>
            <a:ext cx="1590040" cy="926465"/>
          </a:xfrm>
          <a:custGeom>
            <a:avLst/>
            <a:gdLst/>
            <a:ahLst/>
            <a:cxnLst/>
            <a:rect l="l" t="t" r="r" b="b"/>
            <a:pathLst>
              <a:path w="1590039" h="926464">
                <a:moveTo>
                  <a:pt x="1589912" y="0"/>
                </a:moveTo>
                <a:lnTo>
                  <a:pt x="0" y="0"/>
                </a:lnTo>
                <a:lnTo>
                  <a:pt x="0" y="925995"/>
                </a:lnTo>
                <a:lnTo>
                  <a:pt x="1589912" y="925995"/>
                </a:lnTo>
                <a:lnTo>
                  <a:pt x="1589912" y="0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923074" y="4353223"/>
            <a:ext cx="1590040" cy="9271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41275" rIns="0" bIns="0" rtlCol="0" vert="horz">
            <a:spAutoFit/>
          </a:bodyPr>
          <a:lstStyle/>
          <a:p>
            <a:pPr marL="92075" marR="95250">
              <a:lnSpc>
                <a:spcPct val="100000"/>
              </a:lnSpc>
              <a:spcBef>
                <a:spcPts val="325"/>
              </a:spcBef>
            </a:pPr>
            <a:r>
              <a:rPr dirty="0" sz="1800" spc="-5">
                <a:latin typeface="Arial"/>
                <a:cs typeface="Arial"/>
              </a:rPr>
              <a:t>id_branch </a:t>
            </a:r>
            <a:r>
              <a:rPr dirty="0" sz="180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br</a:t>
            </a:r>
            <a:r>
              <a:rPr dirty="0" sz="1800" spc="-15">
                <a:latin typeface="Arial"/>
                <a:cs typeface="Arial"/>
              </a:rPr>
              <a:t>a</a:t>
            </a:r>
            <a:r>
              <a:rPr dirty="0" sz="1800" spc="-5">
                <a:latin typeface="Arial"/>
                <a:cs typeface="Arial"/>
              </a:rPr>
              <a:t>nc</a:t>
            </a:r>
            <a:r>
              <a:rPr dirty="0" sz="1800" spc="-15">
                <a:latin typeface="Arial"/>
                <a:cs typeface="Arial"/>
              </a:rPr>
              <a:t>h</a:t>
            </a:r>
            <a:r>
              <a:rPr dirty="0" sz="1800" spc="-5">
                <a:latin typeface="Arial"/>
                <a:cs typeface="Arial"/>
              </a:rPr>
              <a:t>_</a:t>
            </a:r>
            <a:r>
              <a:rPr dirty="0" sz="1800" spc="-15">
                <a:latin typeface="Arial"/>
                <a:cs typeface="Arial"/>
              </a:rPr>
              <a:t>n</a:t>
            </a:r>
            <a:r>
              <a:rPr dirty="0" sz="1800" spc="-5">
                <a:latin typeface="Arial"/>
                <a:cs typeface="Arial"/>
              </a:rPr>
              <a:t>ame  </a:t>
            </a:r>
            <a:r>
              <a:rPr dirty="0" sz="1800" spc="-5">
                <a:latin typeface="Arial"/>
                <a:cs typeface="Arial"/>
              </a:rPr>
              <a:t>branch_type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20725" y="3886200"/>
            <a:ext cx="1257935" cy="467359"/>
          </a:xfrm>
          <a:prstGeom prst="rect">
            <a:avLst/>
          </a:prstGeom>
          <a:solidFill>
            <a:srgbClr val="CCEBFF"/>
          </a:solidFill>
          <a:ln w="12700">
            <a:solidFill>
              <a:srgbClr val="000000"/>
            </a:solidFill>
          </a:ln>
        </p:spPr>
        <p:txBody>
          <a:bodyPr wrap="square" lIns="0" tIns="35560" rIns="0" bIns="0" rtlCol="0" vert="horz">
            <a:spAutoFit/>
          </a:bodyPr>
          <a:lstStyle/>
          <a:p>
            <a:pPr marL="93980">
              <a:lnSpc>
                <a:spcPct val="100000"/>
              </a:lnSpc>
              <a:spcBef>
                <a:spcPts val="280"/>
              </a:spcBef>
            </a:pPr>
            <a:r>
              <a:rPr dirty="0" sz="2400">
                <a:latin typeface="Times New Roman"/>
                <a:cs typeface="Times New Roman"/>
              </a:rPr>
              <a:t>t_branch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051050" y="3925951"/>
            <a:ext cx="1480820" cy="600075"/>
          </a:xfrm>
          <a:custGeom>
            <a:avLst/>
            <a:gdLst/>
            <a:ahLst/>
            <a:cxnLst/>
            <a:rect l="l" t="t" r="r" b="b"/>
            <a:pathLst>
              <a:path w="1480820" h="600075">
                <a:moveTo>
                  <a:pt x="1462532" y="0"/>
                </a:moveTo>
                <a:lnTo>
                  <a:pt x="1415161" y="18034"/>
                </a:lnTo>
                <a:lnTo>
                  <a:pt x="1433195" y="65531"/>
                </a:lnTo>
                <a:lnTo>
                  <a:pt x="1480565" y="47498"/>
                </a:lnTo>
                <a:lnTo>
                  <a:pt x="1462532" y="0"/>
                </a:lnTo>
                <a:close/>
              </a:path>
              <a:path w="1480820" h="600075">
                <a:moveTo>
                  <a:pt x="1367663" y="36068"/>
                </a:moveTo>
                <a:lnTo>
                  <a:pt x="1320164" y="54101"/>
                </a:lnTo>
                <a:lnTo>
                  <a:pt x="1338199" y="101600"/>
                </a:lnTo>
                <a:lnTo>
                  <a:pt x="1385697" y="83566"/>
                </a:lnTo>
                <a:lnTo>
                  <a:pt x="1367663" y="36068"/>
                </a:lnTo>
                <a:close/>
              </a:path>
              <a:path w="1480820" h="600075">
                <a:moveTo>
                  <a:pt x="1272666" y="72136"/>
                </a:moveTo>
                <a:lnTo>
                  <a:pt x="1225169" y="90169"/>
                </a:lnTo>
                <a:lnTo>
                  <a:pt x="1243202" y="137668"/>
                </a:lnTo>
                <a:lnTo>
                  <a:pt x="1290701" y="119634"/>
                </a:lnTo>
                <a:lnTo>
                  <a:pt x="1272666" y="72136"/>
                </a:lnTo>
                <a:close/>
              </a:path>
              <a:path w="1480820" h="600075">
                <a:moveTo>
                  <a:pt x="1177670" y="108204"/>
                </a:moveTo>
                <a:lnTo>
                  <a:pt x="1130173" y="126237"/>
                </a:lnTo>
                <a:lnTo>
                  <a:pt x="1148207" y="173736"/>
                </a:lnTo>
                <a:lnTo>
                  <a:pt x="1195705" y="155701"/>
                </a:lnTo>
                <a:lnTo>
                  <a:pt x="1177670" y="108204"/>
                </a:lnTo>
                <a:close/>
              </a:path>
              <a:path w="1480820" h="600075">
                <a:moveTo>
                  <a:pt x="1082675" y="144272"/>
                </a:moveTo>
                <a:lnTo>
                  <a:pt x="1035176" y="162306"/>
                </a:lnTo>
                <a:lnTo>
                  <a:pt x="1053211" y="209804"/>
                </a:lnTo>
                <a:lnTo>
                  <a:pt x="1100708" y="191769"/>
                </a:lnTo>
                <a:lnTo>
                  <a:pt x="1082675" y="144272"/>
                </a:lnTo>
                <a:close/>
              </a:path>
              <a:path w="1480820" h="600075">
                <a:moveTo>
                  <a:pt x="987679" y="180340"/>
                </a:moveTo>
                <a:lnTo>
                  <a:pt x="940181" y="198374"/>
                </a:lnTo>
                <a:lnTo>
                  <a:pt x="958214" y="245872"/>
                </a:lnTo>
                <a:lnTo>
                  <a:pt x="1005713" y="227837"/>
                </a:lnTo>
                <a:lnTo>
                  <a:pt x="987679" y="180340"/>
                </a:lnTo>
                <a:close/>
              </a:path>
              <a:path w="1480820" h="600075">
                <a:moveTo>
                  <a:pt x="892682" y="216407"/>
                </a:moveTo>
                <a:lnTo>
                  <a:pt x="845185" y="234442"/>
                </a:lnTo>
                <a:lnTo>
                  <a:pt x="863219" y="281940"/>
                </a:lnTo>
                <a:lnTo>
                  <a:pt x="910717" y="263906"/>
                </a:lnTo>
                <a:lnTo>
                  <a:pt x="892682" y="216407"/>
                </a:lnTo>
                <a:close/>
              </a:path>
              <a:path w="1480820" h="600075">
                <a:moveTo>
                  <a:pt x="797687" y="252475"/>
                </a:moveTo>
                <a:lnTo>
                  <a:pt x="750188" y="270510"/>
                </a:lnTo>
                <a:lnTo>
                  <a:pt x="768223" y="318007"/>
                </a:lnTo>
                <a:lnTo>
                  <a:pt x="815720" y="299974"/>
                </a:lnTo>
                <a:lnTo>
                  <a:pt x="797687" y="252475"/>
                </a:lnTo>
                <a:close/>
              </a:path>
              <a:path w="1480820" h="600075">
                <a:moveTo>
                  <a:pt x="702691" y="288544"/>
                </a:moveTo>
                <a:lnTo>
                  <a:pt x="655193" y="306578"/>
                </a:lnTo>
                <a:lnTo>
                  <a:pt x="673226" y="354075"/>
                </a:lnTo>
                <a:lnTo>
                  <a:pt x="720725" y="336042"/>
                </a:lnTo>
                <a:lnTo>
                  <a:pt x="702691" y="288544"/>
                </a:lnTo>
                <a:close/>
              </a:path>
              <a:path w="1480820" h="600075">
                <a:moveTo>
                  <a:pt x="607694" y="324612"/>
                </a:moveTo>
                <a:lnTo>
                  <a:pt x="560197" y="342646"/>
                </a:lnTo>
                <a:lnTo>
                  <a:pt x="578231" y="390144"/>
                </a:lnTo>
                <a:lnTo>
                  <a:pt x="625729" y="372110"/>
                </a:lnTo>
                <a:lnTo>
                  <a:pt x="607694" y="324612"/>
                </a:lnTo>
                <a:close/>
              </a:path>
              <a:path w="1480820" h="600075">
                <a:moveTo>
                  <a:pt x="512825" y="360680"/>
                </a:moveTo>
                <a:lnTo>
                  <a:pt x="465327" y="378713"/>
                </a:lnTo>
                <a:lnTo>
                  <a:pt x="483362" y="426212"/>
                </a:lnTo>
                <a:lnTo>
                  <a:pt x="530860" y="408178"/>
                </a:lnTo>
                <a:lnTo>
                  <a:pt x="512825" y="360680"/>
                </a:lnTo>
                <a:close/>
              </a:path>
              <a:path w="1480820" h="600075">
                <a:moveTo>
                  <a:pt x="417830" y="396748"/>
                </a:moveTo>
                <a:lnTo>
                  <a:pt x="370331" y="414781"/>
                </a:lnTo>
                <a:lnTo>
                  <a:pt x="388366" y="462280"/>
                </a:lnTo>
                <a:lnTo>
                  <a:pt x="435863" y="444246"/>
                </a:lnTo>
                <a:lnTo>
                  <a:pt x="417830" y="396748"/>
                </a:lnTo>
                <a:close/>
              </a:path>
              <a:path w="1480820" h="600075">
                <a:moveTo>
                  <a:pt x="322833" y="432816"/>
                </a:moveTo>
                <a:lnTo>
                  <a:pt x="275336" y="450850"/>
                </a:lnTo>
                <a:lnTo>
                  <a:pt x="293369" y="498348"/>
                </a:lnTo>
                <a:lnTo>
                  <a:pt x="340868" y="480313"/>
                </a:lnTo>
                <a:lnTo>
                  <a:pt x="322833" y="432816"/>
                </a:lnTo>
                <a:close/>
              </a:path>
              <a:path w="1480820" h="600075">
                <a:moveTo>
                  <a:pt x="227837" y="468884"/>
                </a:moveTo>
                <a:lnTo>
                  <a:pt x="180339" y="486918"/>
                </a:lnTo>
                <a:lnTo>
                  <a:pt x="198374" y="534416"/>
                </a:lnTo>
                <a:lnTo>
                  <a:pt x="245872" y="516381"/>
                </a:lnTo>
                <a:lnTo>
                  <a:pt x="227837" y="468884"/>
                </a:lnTo>
                <a:close/>
              </a:path>
              <a:path w="1480820" h="600075">
                <a:moveTo>
                  <a:pt x="115443" y="457200"/>
                </a:moveTo>
                <a:lnTo>
                  <a:pt x="0" y="582549"/>
                </a:lnTo>
                <a:lnTo>
                  <a:pt x="169544" y="599694"/>
                </a:lnTo>
                <a:lnTo>
                  <a:pt x="154934" y="561213"/>
                </a:lnTo>
                <a:lnTo>
                  <a:pt x="127762" y="561213"/>
                </a:lnTo>
                <a:lnTo>
                  <a:pt x="109727" y="513715"/>
                </a:lnTo>
                <a:lnTo>
                  <a:pt x="132842" y="504951"/>
                </a:lnTo>
                <a:lnTo>
                  <a:pt x="133573" y="504951"/>
                </a:lnTo>
                <a:lnTo>
                  <a:pt x="115443" y="457200"/>
                </a:lnTo>
                <a:close/>
              </a:path>
              <a:path w="1480820" h="600075">
                <a:moveTo>
                  <a:pt x="132842" y="504951"/>
                </a:moveTo>
                <a:lnTo>
                  <a:pt x="109727" y="513715"/>
                </a:lnTo>
                <a:lnTo>
                  <a:pt x="127762" y="561213"/>
                </a:lnTo>
                <a:lnTo>
                  <a:pt x="150875" y="552450"/>
                </a:lnTo>
                <a:lnTo>
                  <a:pt x="132842" y="504951"/>
                </a:lnTo>
                <a:close/>
              </a:path>
              <a:path w="1480820" h="600075">
                <a:moveTo>
                  <a:pt x="133573" y="504951"/>
                </a:moveTo>
                <a:lnTo>
                  <a:pt x="132842" y="504951"/>
                </a:lnTo>
                <a:lnTo>
                  <a:pt x="150875" y="552450"/>
                </a:lnTo>
                <a:lnTo>
                  <a:pt x="127762" y="561213"/>
                </a:lnTo>
                <a:lnTo>
                  <a:pt x="154934" y="561213"/>
                </a:lnTo>
                <a:lnTo>
                  <a:pt x="133573" y="5049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13</a:t>
            </a:r>
            <a:r>
              <a:rPr dirty="0" spc="-35"/>
              <a:t> </a:t>
            </a:r>
            <a:r>
              <a:rPr dirty="0" spc="-5"/>
              <a:t>апреля</a:t>
            </a:r>
            <a:r>
              <a:rPr dirty="0" spc="-50"/>
              <a:t> </a:t>
            </a:r>
            <a:r>
              <a:rPr dirty="0"/>
              <a:t>2007</a:t>
            </a:r>
            <a:r>
              <a:rPr dirty="0" spc="-35"/>
              <a:t> </a:t>
            </a:r>
            <a:r>
              <a:rPr dirty="0"/>
              <a:t>г.</a:t>
            </a:r>
          </a:p>
        </p:txBody>
      </p:sp>
      <p:sp>
        <p:nvSpPr>
          <p:cNvPr id="32" name="object 3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OLAP:</a:t>
            </a:r>
            <a:r>
              <a:rPr dirty="0" spc="-55"/>
              <a:t> </a:t>
            </a:r>
            <a:r>
              <a:rPr dirty="0"/>
              <a:t>Основные</a:t>
            </a:r>
            <a:r>
              <a:rPr dirty="0" spc="-60"/>
              <a:t> </a:t>
            </a:r>
            <a:r>
              <a:rPr dirty="0"/>
              <a:t>понятия</a:t>
            </a:r>
          </a:p>
        </p:txBody>
      </p:sp>
      <p:sp>
        <p:nvSpPr>
          <p:cNvPr id="33" name="object 3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4065" y="6386271"/>
            <a:ext cx="14776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ahoma"/>
                <a:cs typeface="Tahoma"/>
              </a:rPr>
              <a:t>13</a:t>
            </a:r>
            <a:r>
              <a:rPr dirty="0" sz="1400" spc="-35">
                <a:latin typeface="Tahoma"/>
                <a:cs typeface="Tahoma"/>
              </a:rPr>
              <a:t> </a:t>
            </a:r>
            <a:r>
              <a:rPr dirty="0" sz="1400" spc="-5">
                <a:latin typeface="Tahoma"/>
                <a:cs typeface="Tahoma"/>
              </a:rPr>
              <a:t>апреля</a:t>
            </a:r>
            <a:r>
              <a:rPr dirty="0" sz="1400" spc="-50">
                <a:latin typeface="Tahoma"/>
                <a:cs typeface="Tahoma"/>
              </a:rPr>
              <a:t> </a:t>
            </a:r>
            <a:r>
              <a:rPr dirty="0" sz="1400">
                <a:latin typeface="Tahoma"/>
                <a:cs typeface="Tahoma"/>
              </a:rPr>
              <a:t>2007</a:t>
            </a:r>
            <a:r>
              <a:rPr dirty="0" sz="1400" spc="-35">
                <a:latin typeface="Tahoma"/>
                <a:cs typeface="Tahoma"/>
              </a:rPr>
              <a:t> </a:t>
            </a:r>
            <a:r>
              <a:rPr dirty="0" sz="1400">
                <a:latin typeface="Tahoma"/>
                <a:cs typeface="Tahoma"/>
              </a:rPr>
              <a:t>г.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54602" y="6428943"/>
            <a:ext cx="21012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ahoma"/>
                <a:cs typeface="Tahoma"/>
              </a:rPr>
              <a:t>OLAP:</a:t>
            </a:r>
            <a:r>
              <a:rPr dirty="0" sz="1400" spc="-55">
                <a:latin typeface="Tahoma"/>
                <a:cs typeface="Tahoma"/>
              </a:rPr>
              <a:t> </a:t>
            </a:r>
            <a:r>
              <a:rPr dirty="0" sz="1400">
                <a:latin typeface="Tahoma"/>
                <a:cs typeface="Tahoma"/>
              </a:rPr>
              <a:t>Основные</a:t>
            </a:r>
            <a:r>
              <a:rPr dirty="0" sz="1400" spc="-60">
                <a:latin typeface="Tahoma"/>
                <a:cs typeface="Tahoma"/>
              </a:rPr>
              <a:t> </a:t>
            </a:r>
            <a:r>
              <a:rPr dirty="0" sz="1400">
                <a:latin typeface="Tahoma"/>
                <a:cs typeface="Tahoma"/>
              </a:rPr>
              <a:t>понятия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88681" y="6441556"/>
            <a:ext cx="195580" cy="21526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r>
              <a:rPr dirty="0" sz="1400">
                <a:latin typeface="Tahoma"/>
                <a:cs typeface="Tahoma"/>
              </a:rPr>
              <a:t>18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585722" y="110997"/>
            <a:ext cx="4759960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b="0">
                <a:solidFill>
                  <a:srgbClr val="333399"/>
                </a:solidFill>
                <a:latin typeface="Tahoma"/>
                <a:cs typeface="Tahoma"/>
              </a:rPr>
              <a:t>Схема</a:t>
            </a:r>
            <a:r>
              <a:rPr dirty="0" sz="4400" spc="-120" b="0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4400" spc="-215" b="0">
                <a:solidFill>
                  <a:srgbClr val="333399"/>
                </a:solidFill>
                <a:latin typeface="Tahoma"/>
                <a:cs typeface="Tahoma"/>
              </a:rPr>
              <a:t>―Cнежинка‖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508625" y="3906075"/>
            <a:ext cx="1285875" cy="926465"/>
          </a:xfrm>
          <a:custGeom>
            <a:avLst/>
            <a:gdLst/>
            <a:ahLst/>
            <a:cxnLst/>
            <a:rect l="l" t="t" r="r" b="b"/>
            <a:pathLst>
              <a:path w="1285875" h="926464">
                <a:moveTo>
                  <a:pt x="1285875" y="0"/>
                </a:moveTo>
                <a:lnTo>
                  <a:pt x="0" y="0"/>
                </a:lnTo>
                <a:lnTo>
                  <a:pt x="0" y="926274"/>
                </a:lnTo>
                <a:lnTo>
                  <a:pt x="1285875" y="926274"/>
                </a:lnTo>
                <a:lnTo>
                  <a:pt x="1285875" y="0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508625" y="3906107"/>
            <a:ext cx="1285875" cy="926465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40640" rIns="0" bIns="0" rtlCol="0" vert="horz">
            <a:spAutoFit/>
          </a:bodyPr>
          <a:lstStyle/>
          <a:p>
            <a:pPr marL="92710" marR="95885">
              <a:lnSpc>
                <a:spcPct val="100000"/>
              </a:lnSpc>
              <a:spcBef>
                <a:spcPts val="320"/>
              </a:spcBef>
            </a:pPr>
            <a:r>
              <a:rPr dirty="0" sz="1800" spc="-5">
                <a:latin typeface="Arial"/>
                <a:cs typeface="Arial"/>
              </a:rPr>
              <a:t>i</a:t>
            </a:r>
            <a:r>
              <a:rPr dirty="0" sz="1800" spc="-15">
                <a:latin typeface="Arial"/>
                <a:cs typeface="Arial"/>
              </a:rPr>
              <a:t>d</a:t>
            </a:r>
            <a:r>
              <a:rPr dirty="0" sz="1800" spc="-5">
                <a:latin typeface="Arial"/>
                <a:cs typeface="Arial"/>
              </a:rPr>
              <a:t>_</a:t>
            </a:r>
            <a:r>
              <a:rPr dirty="0" sz="1800" spc="-15">
                <a:latin typeface="Arial"/>
                <a:cs typeface="Arial"/>
              </a:rPr>
              <a:t>l</a:t>
            </a:r>
            <a:r>
              <a:rPr dirty="0" sz="1800" spc="-5">
                <a:latin typeface="Arial"/>
                <a:cs typeface="Arial"/>
              </a:rPr>
              <a:t>oc</a:t>
            </a:r>
            <a:r>
              <a:rPr dirty="0" sz="1800" spc="-15">
                <a:latin typeface="Arial"/>
                <a:cs typeface="Arial"/>
              </a:rPr>
              <a:t>a</a:t>
            </a:r>
            <a:r>
              <a:rPr dirty="0" sz="1800" spc="-5">
                <a:latin typeface="Arial"/>
                <a:cs typeface="Arial"/>
              </a:rPr>
              <a:t>tion  </a:t>
            </a:r>
            <a:r>
              <a:rPr dirty="0" sz="1800" spc="-5">
                <a:latin typeface="Arial"/>
                <a:cs typeface="Arial"/>
              </a:rPr>
              <a:t>street </a:t>
            </a:r>
            <a:r>
              <a:rPr dirty="0" sz="180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id_city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508625" y="3500501"/>
            <a:ext cx="1206500" cy="405765"/>
          </a:xfrm>
          <a:prstGeom prst="rect">
            <a:avLst/>
          </a:prstGeom>
          <a:solidFill>
            <a:srgbClr val="FFFF99"/>
          </a:solidFill>
          <a:ln w="12700">
            <a:solidFill>
              <a:srgbClr val="000000"/>
            </a:solidFill>
          </a:ln>
        </p:spPr>
        <p:txBody>
          <a:bodyPr wrap="square" lIns="0" tIns="38100" rIns="0" bIns="0" rtlCol="0" vert="horz">
            <a:spAutoFit/>
          </a:bodyPr>
          <a:lstStyle/>
          <a:p>
            <a:pPr marL="92710">
              <a:lnSpc>
                <a:spcPct val="100000"/>
              </a:lnSpc>
              <a:spcBef>
                <a:spcPts val="300"/>
              </a:spcBef>
            </a:pPr>
            <a:r>
              <a:rPr dirty="0" sz="2000">
                <a:latin typeface="Times New Roman"/>
                <a:cs typeface="Times New Roman"/>
              </a:rPr>
              <a:t>t_location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219700" y="3928998"/>
            <a:ext cx="288925" cy="152400"/>
          </a:xfrm>
          <a:custGeom>
            <a:avLst/>
            <a:gdLst/>
            <a:ahLst/>
            <a:cxnLst/>
            <a:rect l="l" t="t" r="r" b="b"/>
            <a:pathLst>
              <a:path w="288925" h="152400">
                <a:moveTo>
                  <a:pt x="50800" y="50800"/>
                </a:moveTo>
                <a:lnTo>
                  <a:pt x="0" y="50800"/>
                </a:lnTo>
                <a:lnTo>
                  <a:pt x="0" y="101600"/>
                </a:lnTo>
                <a:lnTo>
                  <a:pt x="50800" y="101600"/>
                </a:lnTo>
                <a:lnTo>
                  <a:pt x="50800" y="50800"/>
                </a:lnTo>
                <a:close/>
              </a:path>
              <a:path w="288925" h="152400">
                <a:moveTo>
                  <a:pt x="136525" y="0"/>
                </a:moveTo>
                <a:lnTo>
                  <a:pt x="136525" y="152400"/>
                </a:lnTo>
                <a:lnTo>
                  <a:pt x="238125" y="101600"/>
                </a:lnTo>
                <a:lnTo>
                  <a:pt x="152400" y="101600"/>
                </a:lnTo>
                <a:lnTo>
                  <a:pt x="152400" y="50800"/>
                </a:lnTo>
                <a:lnTo>
                  <a:pt x="238125" y="50800"/>
                </a:lnTo>
                <a:lnTo>
                  <a:pt x="136525" y="0"/>
                </a:lnTo>
                <a:close/>
              </a:path>
              <a:path w="288925" h="152400">
                <a:moveTo>
                  <a:pt x="136525" y="50800"/>
                </a:moveTo>
                <a:lnTo>
                  <a:pt x="101600" y="50800"/>
                </a:lnTo>
                <a:lnTo>
                  <a:pt x="101600" y="101600"/>
                </a:lnTo>
                <a:lnTo>
                  <a:pt x="136525" y="101600"/>
                </a:lnTo>
                <a:lnTo>
                  <a:pt x="136525" y="50800"/>
                </a:lnTo>
                <a:close/>
              </a:path>
              <a:path w="288925" h="152400">
                <a:moveTo>
                  <a:pt x="238125" y="50800"/>
                </a:moveTo>
                <a:lnTo>
                  <a:pt x="152400" y="50800"/>
                </a:lnTo>
                <a:lnTo>
                  <a:pt x="152400" y="101600"/>
                </a:lnTo>
                <a:lnTo>
                  <a:pt x="238125" y="101600"/>
                </a:lnTo>
                <a:lnTo>
                  <a:pt x="288925" y="76200"/>
                </a:lnTo>
                <a:lnTo>
                  <a:pt x="238125" y="508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0" name="object 10"/>
          <p:cNvGrpSpPr/>
          <p:nvPr/>
        </p:nvGrpSpPr>
        <p:grpSpPr>
          <a:xfrm>
            <a:off x="5317235" y="1640585"/>
            <a:ext cx="1953895" cy="1731645"/>
            <a:chOff x="5317235" y="1640585"/>
            <a:chExt cx="1953895" cy="1731645"/>
          </a:xfrm>
        </p:grpSpPr>
        <p:sp>
          <p:nvSpPr>
            <p:cNvPr id="11" name="object 11"/>
            <p:cNvSpPr/>
            <p:nvPr/>
          </p:nvSpPr>
          <p:spPr>
            <a:xfrm>
              <a:off x="5317235" y="2819399"/>
              <a:ext cx="626745" cy="552450"/>
            </a:xfrm>
            <a:custGeom>
              <a:avLst/>
              <a:gdLst/>
              <a:ahLst/>
              <a:cxnLst/>
              <a:rect l="l" t="t" r="r" b="b"/>
              <a:pathLst>
                <a:path w="626745" h="552450">
                  <a:moveTo>
                    <a:pt x="38226" y="480822"/>
                  </a:moveTo>
                  <a:lnTo>
                    <a:pt x="0" y="514223"/>
                  </a:lnTo>
                  <a:lnTo>
                    <a:pt x="33527" y="552450"/>
                  </a:lnTo>
                  <a:lnTo>
                    <a:pt x="71754" y="519049"/>
                  </a:lnTo>
                  <a:lnTo>
                    <a:pt x="38226" y="480822"/>
                  </a:lnTo>
                  <a:close/>
                </a:path>
                <a:path w="626745" h="552450">
                  <a:moveTo>
                    <a:pt x="114680" y="413892"/>
                  </a:moveTo>
                  <a:lnTo>
                    <a:pt x="76453" y="447421"/>
                  </a:lnTo>
                  <a:lnTo>
                    <a:pt x="109981" y="485648"/>
                  </a:lnTo>
                  <a:lnTo>
                    <a:pt x="148209" y="452120"/>
                  </a:lnTo>
                  <a:lnTo>
                    <a:pt x="114680" y="413892"/>
                  </a:lnTo>
                  <a:close/>
                </a:path>
                <a:path w="626745" h="552450">
                  <a:moveTo>
                    <a:pt x="191135" y="346963"/>
                  </a:moveTo>
                  <a:lnTo>
                    <a:pt x="152908" y="380491"/>
                  </a:lnTo>
                  <a:lnTo>
                    <a:pt x="186436" y="418719"/>
                  </a:lnTo>
                  <a:lnTo>
                    <a:pt x="224662" y="385190"/>
                  </a:lnTo>
                  <a:lnTo>
                    <a:pt x="191135" y="346963"/>
                  </a:lnTo>
                  <a:close/>
                </a:path>
                <a:path w="626745" h="552450">
                  <a:moveTo>
                    <a:pt x="267588" y="280162"/>
                  </a:moveTo>
                  <a:lnTo>
                    <a:pt x="229362" y="313563"/>
                  </a:lnTo>
                  <a:lnTo>
                    <a:pt x="262889" y="351789"/>
                  </a:lnTo>
                  <a:lnTo>
                    <a:pt x="301116" y="318388"/>
                  </a:lnTo>
                  <a:lnTo>
                    <a:pt x="267588" y="280162"/>
                  </a:lnTo>
                  <a:close/>
                </a:path>
                <a:path w="626745" h="552450">
                  <a:moveTo>
                    <a:pt x="344169" y="213233"/>
                  </a:moveTo>
                  <a:lnTo>
                    <a:pt x="305942" y="246634"/>
                  </a:lnTo>
                  <a:lnTo>
                    <a:pt x="339343" y="284861"/>
                  </a:lnTo>
                  <a:lnTo>
                    <a:pt x="377571" y="251460"/>
                  </a:lnTo>
                  <a:lnTo>
                    <a:pt x="344169" y="213233"/>
                  </a:lnTo>
                  <a:close/>
                </a:path>
                <a:path w="626745" h="552450">
                  <a:moveTo>
                    <a:pt x="420624" y="146303"/>
                  </a:moveTo>
                  <a:lnTo>
                    <a:pt x="382397" y="179704"/>
                  </a:lnTo>
                  <a:lnTo>
                    <a:pt x="415798" y="217932"/>
                  </a:lnTo>
                  <a:lnTo>
                    <a:pt x="454025" y="184530"/>
                  </a:lnTo>
                  <a:lnTo>
                    <a:pt x="420624" y="146303"/>
                  </a:lnTo>
                  <a:close/>
                </a:path>
                <a:path w="626745" h="552450">
                  <a:moveTo>
                    <a:pt x="593898" y="79375"/>
                  </a:moveTo>
                  <a:lnTo>
                    <a:pt x="497077" y="79375"/>
                  </a:lnTo>
                  <a:lnTo>
                    <a:pt x="530478" y="117601"/>
                  </a:lnTo>
                  <a:lnTo>
                    <a:pt x="528362" y="119458"/>
                  </a:lnTo>
                  <a:lnTo>
                    <a:pt x="561848" y="157734"/>
                  </a:lnTo>
                  <a:lnTo>
                    <a:pt x="593898" y="79375"/>
                  </a:lnTo>
                  <a:close/>
                </a:path>
                <a:path w="626745" h="552450">
                  <a:moveTo>
                    <a:pt x="494937" y="81252"/>
                  </a:moveTo>
                  <a:lnTo>
                    <a:pt x="458850" y="112902"/>
                  </a:lnTo>
                  <a:lnTo>
                    <a:pt x="492251" y="151129"/>
                  </a:lnTo>
                  <a:lnTo>
                    <a:pt x="528362" y="119458"/>
                  </a:lnTo>
                  <a:lnTo>
                    <a:pt x="494937" y="81252"/>
                  </a:lnTo>
                  <a:close/>
                </a:path>
                <a:path w="626745" h="552450">
                  <a:moveTo>
                    <a:pt x="497077" y="79375"/>
                  </a:moveTo>
                  <a:lnTo>
                    <a:pt x="494937" y="81252"/>
                  </a:lnTo>
                  <a:lnTo>
                    <a:pt x="528362" y="119458"/>
                  </a:lnTo>
                  <a:lnTo>
                    <a:pt x="530478" y="117601"/>
                  </a:lnTo>
                  <a:lnTo>
                    <a:pt x="497077" y="79375"/>
                  </a:lnTo>
                  <a:close/>
                </a:path>
                <a:path w="626745" h="552450">
                  <a:moveTo>
                    <a:pt x="626363" y="0"/>
                  </a:moveTo>
                  <a:lnTo>
                    <a:pt x="461517" y="43052"/>
                  </a:lnTo>
                  <a:lnTo>
                    <a:pt x="494937" y="81252"/>
                  </a:lnTo>
                  <a:lnTo>
                    <a:pt x="497077" y="79375"/>
                  </a:lnTo>
                  <a:lnTo>
                    <a:pt x="593898" y="79375"/>
                  </a:lnTo>
                  <a:lnTo>
                    <a:pt x="62636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5940424" y="1646935"/>
              <a:ext cx="1323975" cy="1474470"/>
            </a:xfrm>
            <a:custGeom>
              <a:avLst/>
              <a:gdLst/>
              <a:ahLst/>
              <a:cxnLst/>
              <a:rect l="l" t="t" r="r" b="b"/>
              <a:pathLst>
                <a:path w="1323975" h="1474470">
                  <a:moveTo>
                    <a:pt x="1323975" y="0"/>
                  </a:moveTo>
                  <a:lnTo>
                    <a:pt x="0" y="0"/>
                  </a:lnTo>
                  <a:lnTo>
                    <a:pt x="0" y="1474089"/>
                  </a:lnTo>
                  <a:lnTo>
                    <a:pt x="1323975" y="1474089"/>
                  </a:lnTo>
                  <a:lnTo>
                    <a:pt x="1323975" y="0"/>
                  </a:lnTo>
                  <a:close/>
                </a:path>
              </a:pathLst>
            </a:custGeom>
            <a:solidFill>
              <a:srgbClr val="FFCC9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5940424" y="1646935"/>
              <a:ext cx="1323975" cy="1474470"/>
            </a:xfrm>
            <a:custGeom>
              <a:avLst/>
              <a:gdLst/>
              <a:ahLst/>
              <a:cxnLst/>
              <a:rect l="l" t="t" r="r" b="b"/>
              <a:pathLst>
                <a:path w="1323975" h="1474470">
                  <a:moveTo>
                    <a:pt x="0" y="1474089"/>
                  </a:moveTo>
                  <a:lnTo>
                    <a:pt x="1323975" y="1474089"/>
                  </a:lnTo>
                  <a:lnTo>
                    <a:pt x="1323975" y="0"/>
                  </a:lnTo>
                  <a:lnTo>
                    <a:pt x="0" y="0"/>
                  </a:lnTo>
                  <a:lnTo>
                    <a:pt x="0" y="147408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/>
          <p:cNvSpPr txBox="1"/>
          <p:nvPr/>
        </p:nvSpPr>
        <p:spPr>
          <a:xfrm>
            <a:off x="5946775" y="1674621"/>
            <a:ext cx="1311275" cy="1397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6360" marR="88265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Arial"/>
                <a:cs typeface="Arial"/>
              </a:rPr>
              <a:t>id_item </a:t>
            </a:r>
            <a:r>
              <a:rPr dirty="0" sz="180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item</a:t>
            </a:r>
            <a:r>
              <a:rPr dirty="0" sz="1800" spc="-15">
                <a:latin typeface="Arial"/>
                <a:cs typeface="Arial"/>
              </a:rPr>
              <a:t>_</a:t>
            </a:r>
            <a:r>
              <a:rPr dirty="0" sz="1800" spc="-5">
                <a:latin typeface="Arial"/>
                <a:cs typeface="Arial"/>
              </a:rPr>
              <a:t>n</a:t>
            </a:r>
            <a:r>
              <a:rPr dirty="0" sz="1800" spc="-15">
                <a:latin typeface="Arial"/>
                <a:cs typeface="Arial"/>
              </a:rPr>
              <a:t>a</a:t>
            </a:r>
            <a:r>
              <a:rPr dirty="0" sz="1800" spc="-5">
                <a:latin typeface="Arial"/>
                <a:cs typeface="Arial"/>
              </a:rPr>
              <a:t>me  </a:t>
            </a:r>
            <a:r>
              <a:rPr dirty="0" sz="1800" spc="-5">
                <a:latin typeface="Arial"/>
                <a:cs typeface="Arial"/>
              </a:rPr>
              <a:t>brand</a:t>
            </a:r>
            <a:endParaRPr sz="1800">
              <a:latin typeface="Arial"/>
              <a:cs typeface="Arial"/>
            </a:endParaRPr>
          </a:p>
          <a:p>
            <a:pPr marL="86360" marR="115570">
              <a:lnSpc>
                <a:spcPct val="100000"/>
              </a:lnSpc>
            </a:pPr>
            <a:r>
              <a:rPr dirty="0" sz="1800" spc="-10">
                <a:latin typeface="Arial"/>
                <a:cs typeface="Arial"/>
              </a:rPr>
              <a:t>type 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i</a:t>
            </a:r>
            <a:r>
              <a:rPr dirty="0" sz="1800" spc="-15">
                <a:latin typeface="Arial"/>
                <a:cs typeface="Arial"/>
              </a:rPr>
              <a:t>d</a:t>
            </a:r>
            <a:r>
              <a:rPr dirty="0" sz="1800" spc="-5">
                <a:latin typeface="Arial"/>
                <a:cs typeface="Arial"/>
              </a:rPr>
              <a:t>_s</a:t>
            </a:r>
            <a:r>
              <a:rPr dirty="0" sz="1800" spc="-15">
                <a:latin typeface="Arial"/>
                <a:cs typeface="Arial"/>
              </a:rPr>
              <a:t>u</a:t>
            </a:r>
            <a:r>
              <a:rPr dirty="0" sz="1800" spc="-5">
                <a:latin typeface="Arial"/>
                <a:cs typeface="Arial"/>
              </a:rPr>
              <a:t>p</a:t>
            </a:r>
            <a:r>
              <a:rPr dirty="0" sz="1800" spc="-15">
                <a:latin typeface="Arial"/>
                <a:cs typeface="Arial"/>
              </a:rPr>
              <a:t>p</a:t>
            </a:r>
            <a:r>
              <a:rPr dirty="0" sz="1800" spc="-5">
                <a:latin typeface="Arial"/>
                <a:cs typeface="Arial"/>
              </a:rPr>
              <a:t>l</a:t>
            </a:r>
            <a:r>
              <a:rPr dirty="0" sz="1800" spc="-15">
                <a:latin typeface="Arial"/>
                <a:cs typeface="Arial"/>
              </a:rPr>
              <a:t>i</a:t>
            </a:r>
            <a:r>
              <a:rPr dirty="0" sz="1800" spc="-5">
                <a:latin typeface="Arial"/>
                <a:cs typeface="Arial"/>
              </a:rPr>
              <a:t>er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6023864" y="1190625"/>
            <a:ext cx="982980" cy="478790"/>
            <a:chOff x="6023864" y="1190625"/>
            <a:chExt cx="982980" cy="478790"/>
          </a:xfrm>
        </p:grpSpPr>
        <p:sp>
          <p:nvSpPr>
            <p:cNvPr id="16" name="object 16"/>
            <p:cNvSpPr/>
            <p:nvPr/>
          </p:nvSpPr>
          <p:spPr>
            <a:xfrm>
              <a:off x="6030214" y="1196975"/>
              <a:ext cx="970280" cy="466090"/>
            </a:xfrm>
            <a:custGeom>
              <a:avLst/>
              <a:gdLst/>
              <a:ahLst/>
              <a:cxnLst/>
              <a:rect l="l" t="t" r="r" b="b"/>
              <a:pathLst>
                <a:path w="970279" h="466089">
                  <a:moveTo>
                    <a:pt x="969733" y="0"/>
                  </a:moveTo>
                  <a:lnTo>
                    <a:pt x="0" y="0"/>
                  </a:lnTo>
                  <a:lnTo>
                    <a:pt x="0" y="466089"/>
                  </a:lnTo>
                  <a:lnTo>
                    <a:pt x="969733" y="466089"/>
                  </a:lnTo>
                  <a:lnTo>
                    <a:pt x="969733" y="0"/>
                  </a:lnTo>
                  <a:close/>
                </a:path>
              </a:pathLst>
            </a:custGeom>
            <a:solidFill>
              <a:srgbClr val="FFCC9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6030214" y="1196975"/>
              <a:ext cx="970280" cy="466090"/>
            </a:xfrm>
            <a:custGeom>
              <a:avLst/>
              <a:gdLst/>
              <a:ahLst/>
              <a:cxnLst/>
              <a:rect l="l" t="t" r="r" b="b"/>
              <a:pathLst>
                <a:path w="970279" h="466089">
                  <a:moveTo>
                    <a:pt x="0" y="466089"/>
                  </a:moveTo>
                  <a:lnTo>
                    <a:pt x="969733" y="466089"/>
                  </a:lnTo>
                  <a:lnTo>
                    <a:pt x="969733" y="0"/>
                  </a:lnTo>
                  <a:lnTo>
                    <a:pt x="0" y="0"/>
                  </a:lnTo>
                  <a:lnTo>
                    <a:pt x="0" y="46608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/>
          <p:cNvSpPr txBox="1"/>
          <p:nvPr/>
        </p:nvSpPr>
        <p:spPr>
          <a:xfrm>
            <a:off x="6036564" y="1224153"/>
            <a:ext cx="95758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9535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Times New Roman"/>
                <a:cs typeface="Times New Roman"/>
              </a:rPr>
              <a:t>t_item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7214996" y="674700"/>
            <a:ext cx="1565910" cy="664210"/>
            <a:chOff x="7214996" y="674700"/>
            <a:chExt cx="1565910" cy="664210"/>
          </a:xfrm>
        </p:grpSpPr>
        <p:sp>
          <p:nvSpPr>
            <p:cNvPr id="20" name="object 20"/>
            <p:cNvSpPr/>
            <p:nvPr/>
          </p:nvSpPr>
          <p:spPr>
            <a:xfrm>
              <a:off x="7221346" y="681050"/>
              <a:ext cx="1553210" cy="651510"/>
            </a:xfrm>
            <a:custGeom>
              <a:avLst/>
              <a:gdLst/>
              <a:ahLst/>
              <a:cxnLst/>
              <a:rect l="l" t="t" r="r" b="b"/>
              <a:pathLst>
                <a:path w="1553209" h="651510">
                  <a:moveTo>
                    <a:pt x="1552702" y="0"/>
                  </a:moveTo>
                  <a:lnTo>
                    <a:pt x="0" y="0"/>
                  </a:lnTo>
                  <a:lnTo>
                    <a:pt x="0" y="650925"/>
                  </a:lnTo>
                  <a:lnTo>
                    <a:pt x="1552702" y="650925"/>
                  </a:lnTo>
                  <a:lnTo>
                    <a:pt x="1552702" y="0"/>
                  </a:lnTo>
                  <a:close/>
                </a:path>
              </a:pathLst>
            </a:custGeom>
            <a:solidFill>
              <a:srgbClr val="FFCC9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7221346" y="681050"/>
              <a:ext cx="1553210" cy="651510"/>
            </a:xfrm>
            <a:custGeom>
              <a:avLst/>
              <a:gdLst/>
              <a:ahLst/>
              <a:cxnLst/>
              <a:rect l="l" t="t" r="r" b="b"/>
              <a:pathLst>
                <a:path w="1553209" h="651510">
                  <a:moveTo>
                    <a:pt x="0" y="650925"/>
                  </a:moveTo>
                  <a:lnTo>
                    <a:pt x="1552702" y="650925"/>
                  </a:lnTo>
                  <a:lnTo>
                    <a:pt x="1552702" y="0"/>
                  </a:lnTo>
                  <a:lnTo>
                    <a:pt x="0" y="0"/>
                  </a:lnTo>
                  <a:lnTo>
                    <a:pt x="0" y="650925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/>
          <p:cNvSpPr txBox="1"/>
          <p:nvPr/>
        </p:nvSpPr>
        <p:spPr>
          <a:xfrm>
            <a:off x="7227696" y="806576"/>
            <a:ext cx="1540510" cy="246379"/>
          </a:xfrm>
          <a:prstGeom prst="rect">
            <a:avLst/>
          </a:prstGeom>
          <a:solidFill>
            <a:srgbClr val="FFCC99"/>
          </a:solidFill>
        </p:spPr>
        <p:txBody>
          <a:bodyPr wrap="square" lIns="0" tIns="0" rIns="0" bIns="0" rtlCol="0" vert="horz">
            <a:spAutoFit/>
          </a:bodyPr>
          <a:lstStyle/>
          <a:p>
            <a:pPr marL="86995">
              <a:lnSpc>
                <a:spcPts val="1485"/>
              </a:lnSpc>
            </a:pPr>
            <a:r>
              <a:rPr dirty="0" sz="1800" spc="-5">
                <a:latin typeface="Arial"/>
                <a:cs typeface="Arial"/>
              </a:rPr>
              <a:t>id_supplier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227696" y="1089025"/>
            <a:ext cx="1540510" cy="236854"/>
          </a:xfrm>
          <a:prstGeom prst="rect">
            <a:avLst/>
          </a:prstGeom>
          <a:solidFill>
            <a:srgbClr val="FFCC99"/>
          </a:solidFill>
        </p:spPr>
        <p:txBody>
          <a:bodyPr wrap="square" lIns="0" tIns="0" rIns="0" bIns="0" rtlCol="0" vert="horz">
            <a:spAutoFit/>
          </a:bodyPr>
          <a:lstStyle/>
          <a:p>
            <a:pPr marL="86995">
              <a:lnSpc>
                <a:spcPts val="1425"/>
              </a:lnSpc>
            </a:pPr>
            <a:r>
              <a:rPr dirty="0" sz="1800" spc="-5">
                <a:latin typeface="Arial"/>
                <a:cs typeface="Arial"/>
              </a:rPr>
              <a:t>supplier_type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7086600" y="326986"/>
            <a:ext cx="1424305" cy="480059"/>
            <a:chOff x="7086600" y="326986"/>
            <a:chExt cx="1424305" cy="480059"/>
          </a:xfrm>
        </p:grpSpPr>
        <p:sp>
          <p:nvSpPr>
            <p:cNvPr id="25" name="object 25"/>
            <p:cNvSpPr/>
            <p:nvPr/>
          </p:nvSpPr>
          <p:spPr>
            <a:xfrm>
              <a:off x="7092950" y="333336"/>
              <a:ext cx="1411605" cy="467359"/>
            </a:xfrm>
            <a:custGeom>
              <a:avLst/>
              <a:gdLst/>
              <a:ahLst/>
              <a:cxnLst/>
              <a:rect l="l" t="t" r="r" b="b"/>
              <a:pathLst>
                <a:path w="1411604" h="467359">
                  <a:moveTo>
                    <a:pt x="1411351" y="0"/>
                  </a:moveTo>
                  <a:lnTo>
                    <a:pt x="0" y="0"/>
                  </a:lnTo>
                  <a:lnTo>
                    <a:pt x="0" y="466890"/>
                  </a:lnTo>
                  <a:lnTo>
                    <a:pt x="1411351" y="466890"/>
                  </a:lnTo>
                  <a:lnTo>
                    <a:pt x="1411351" y="0"/>
                  </a:lnTo>
                  <a:close/>
                </a:path>
              </a:pathLst>
            </a:custGeom>
            <a:solidFill>
              <a:srgbClr val="FFCC9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7092950" y="333336"/>
              <a:ext cx="1411605" cy="467359"/>
            </a:xfrm>
            <a:custGeom>
              <a:avLst/>
              <a:gdLst/>
              <a:ahLst/>
              <a:cxnLst/>
              <a:rect l="l" t="t" r="r" b="b"/>
              <a:pathLst>
                <a:path w="1411604" h="467359">
                  <a:moveTo>
                    <a:pt x="0" y="466890"/>
                  </a:moveTo>
                  <a:lnTo>
                    <a:pt x="1411351" y="466890"/>
                  </a:lnTo>
                  <a:lnTo>
                    <a:pt x="1411351" y="0"/>
                  </a:lnTo>
                  <a:lnTo>
                    <a:pt x="0" y="0"/>
                  </a:lnTo>
                  <a:lnTo>
                    <a:pt x="0" y="46689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7" name="object 27"/>
          <p:cNvSpPr txBox="1"/>
          <p:nvPr/>
        </p:nvSpPr>
        <p:spPr>
          <a:xfrm>
            <a:off x="7092950" y="333336"/>
            <a:ext cx="1411605" cy="347980"/>
          </a:xfrm>
          <a:prstGeom prst="rect">
            <a:avLst/>
          </a:prstGeom>
          <a:solidFill>
            <a:srgbClr val="FFCC99"/>
          </a:solidFill>
          <a:ln w="12700">
            <a:solidFill>
              <a:srgbClr val="000000"/>
            </a:solidFill>
          </a:ln>
        </p:spPr>
        <p:txBody>
          <a:bodyPr wrap="square" lIns="0" tIns="40005" rIns="0" bIns="0" rtlCol="0" vert="horz">
            <a:spAutoFit/>
          </a:bodyPr>
          <a:lstStyle/>
          <a:p>
            <a:pPr marL="94615">
              <a:lnSpc>
                <a:spcPts val="2425"/>
              </a:lnSpc>
              <a:spcBef>
                <a:spcPts val="315"/>
              </a:spcBef>
            </a:pPr>
            <a:r>
              <a:rPr dirty="0" sz="2400">
                <a:latin typeface="Times New Roman"/>
                <a:cs typeface="Times New Roman"/>
              </a:rPr>
              <a:t>t_supplier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787260" y="1341374"/>
            <a:ext cx="593090" cy="522605"/>
          </a:xfrm>
          <a:custGeom>
            <a:avLst/>
            <a:gdLst/>
            <a:ahLst/>
            <a:cxnLst/>
            <a:rect l="l" t="t" r="r" b="b"/>
            <a:pathLst>
              <a:path w="593090" h="522605">
                <a:moveTo>
                  <a:pt x="38354" y="450723"/>
                </a:moveTo>
                <a:lnTo>
                  <a:pt x="0" y="484124"/>
                </a:lnTo>
                <a:lnTo>
                  <a:pt x="33528" y="522477"/>
                </a:lnTo>
                <a:lnTo>
                  <a:pt x="71755" y="489076"/>
                </a:lnTo>
                <a:lnTo>
                  <a:pt x="38354" y="450723"/>
                </a:lnTo>
                <a:close/>
              </a:path>
              <a:path w="593090" h="522605">
                <a:moveTo>
                  <a:pt x="114808" y="383921"/>
                </a:moveTo>
                <a:lnTo>
                  <a:pt x="76581" y="417322"/>
                </a:lnTo>
                <a:lnTo>
                  <a:pt x="109982" y="455549"/>
                </a:lnTo>
                <a:lnTo>
                  <a:pt x="148209" y="422148"/>
                </a:lnTo>
                <a:lnTo>
                  <a:pt x="114808" y="383921"/>
                </a:lnTo>
                <a:close/>
              </a:path>
              <a:path w="593090" h="522605">
                <a:moveTo>
                  <a:pt x="191389" y="317118"/>
                </a:moveTo>
                <a:lnTo>
                  <a:pt x="153162" y="350520"/>
                </a:lnTo>
                <a:lnTo>
                  <a:pt x="186563" y="388747"/>
                </a:lnTo>
                <a:lnTo>
                  <a:pt x="224790" y="355346"/>
                </a:lnTo>
                <a:lnTo>
                  <a:pt x="191389" y="317118"/>
                </a:lnTo>
                <a:close/>
              </a:path>
              <a:path w="593090" h="522605">
                <a:moveTo>
                  <a:pt x="267843" y="250316"/>
                </a:moveTo>
                <a:lnTo>
                  <a:pt x="229616" y="283717"/>
                </a:lnTo>
                <a:lnTo>
                  <a:pt x="263017" y="321945"/>
                </a:lnTo>
                <a:lnTo>
                  <a:pt x="301371" y="288543"/>
                </a:lnTo>
                <a:lnTo>
                  <a:pt x="267843" y="250316"/>
                </a:lnTo>
                <a:close/>
              </a:path>
              <a:path w="593090" h="522605">
                <a:moveTo>
                  <a:pt x="344424" y="183387"/>
                </a:moveTo>
                <a:lnTo>
                  <a:pt x="306197" y="216788"/>
                </a:lnTo>
                <a:lnTo>
                  <a:pt x="339598" y="255142"/>
                </a:lnTo>
                <a:lnTo>
                  <a:pt x="377825" y="221741"/>
                </a:lnTo>
                <a:lnTo>
                  <a:pt x="344424" y="183387"/>
                </a:lnTo>
                <a:close/>
              </a:path>
              <a:path w="593090" h="522605">
                <a:moveTo>
                  <a:pt x="421005" y="116586"/>
                </a:moveTo>
                <a:lnTo>
                  <a:pt x="382650" y="149987"/>
                </a:lnTo>
                <a:lnTo>
                  <a:pt x="416052" y="188340"/>
                </a:lnTo>
                <a:lnTo>
                  <a:pt x="454406" y="154812"/>
                </a:lnTo>
                <a:lnTo>
                  <a:pt x="421005" y="116586"/>
                </a:lnTo>
                <a:close/>
              </a:path>
              <a:path w="593090" h="522605">
                <a:moveTo>
                  <a:pt x="566522" y="64515"/>
                </a:moveTo>
                <a:lnTo>
                  <a:pt x="480695" y="64515"/>
                </a:lnTo>
                <a:lnTo>
                  <a:pt x="514096" y="102742"/>
                </a:lnTo>
                <a:lnTo>
                  <a:pt x="494898" y="119441"/>
                </a:lnTo>
                <a:lnTo>
                  <a:pt x="528320" y="157734"/>
                </a:lnTo>
                <a:lnTo>
                  <a:pt x="566522" y="64515"/>
                </a:lnTo>
                <a:close/>
              </a:path>
              <a:path w="593090" h="522605">
                <a:moveTo>
                  <a:pt x="461518" y="81196"/>
                </a:moveTo>
                <a:lnTo>
                  <a:pt x="459232" y="83185"/>
                </a:lnTo>
                <a:lnTo>
                  <a:pt x="492633" y="121412"/>
                </a:lnTo>
                <a:lnTo>
                  <a:pt x="494898" y="119441"/>
                </a:lnTo>
                <a:lnTo>
                  <a:pt x="461518" y="81196"/>
                </a:lnTo>
                <a:close/>
              </a:path>
              <a:path w="593090" h="522605">
                <a:moveTo>
                  <a:pt x="480695" y="64515"/>
                </a:moveTo>
                <a:lnTo>
                  <a:pt x="461518" y="81196"/>
                </a:lnTo>
                <a:lnTo>
                  <a:pt x="494898" y="119441"/>
                </a:lnTo>
                <a:lnTo>
                  <a:pt x="514096" y="102742"/>
                </a:lnTo>
                <a:lnTo>
                  <a:pt x="480695" y="64515"/>
                </a:lnTo>
                <a:close/>
              </a:path>
              <a:path w="593090" h="522605">
                <a:moveTo>
                  <a:pt x="592963" y="0"/>
                </a:moveTo>
                <a:lnTo>
                  <a:pt x="428117" y="42925"/>
                </a:lnTo>
                <a:lnTo>
                  <a:pt x="461518" y="81196"/>
                </a:lnTo>
                <a:lnTo>
                  <a:pt x="480695" y="64515"/>
                </a:lnTo>
                <a:lnTo>
                  <a:pt x="566522" y="64515"/>
                </a:lnTo>
                <a:lnTo>
                  <a:pt x="5929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588125" y="5418950"/>
            <a:ext cx="2085975" cy="1201420"/>
          </a:xfrm>
          <a:custGeom>
            <a:avLst/>
            <a:gdLst/>
            <a:ahLst/>
            <a:cxnLst/>
            <a:rect l="l" t="t" r="r" b="b"/>
            <a:pathLst>
              <a:path w="2085975" h="1201420">
                <a:moveTo>
                  <a:pt x="2085975" y="0"/>
                </a:moveTo>
                <a:lnTo>
                  <a:pt x="0" y="0"/>
                </a:lnTo>
                <a:lnTo>
                  <a:pt x="0" y="1200924"/>
                </a:lnTo>
                <a:lnTo>
                  <a:pt x="2085975" y="1200924"/>
                </a:lnTo>
                <a:lnTo>
                  <a:pt x="2085975" y="0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6588125" y="5418950"/>
            <a:ext cx="2085975" cy="120142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41275" rIns="0" bIns="0" rtlCol="0" vert="horz">
            <a:spAutoFit/>
          </a:bodyPr>
          <a:lstStyle/>
          <a:p>
            <a:pPr marL="93345" marR="1339215">
              <a:lnSpc>
                <a:spcPct val="100000"/>
              </a:lnSpc>
              <a:spcBef>
                <a:spcPts val="325"/>
              </a:spcBef>
            </a:pPr>
            <a:r>
              <a:rPr dirty="0" sz="1800" spc="-5">
                <a:latin typeface="Arial"/>
                <a:cs typeface="Arial"/>
              </a:rPr>
              <a:t>i</a:t>
            </a:r>
            <a:r>
              <a:rPr dirty="0" sz="1800" spc="-15">
                <a:latin typeface="Arial"/>
                <a:cs typeface="Arial"/>
              </a:rPr>
              <a:t>d</a:t>
            </a:r>
            <a:r>
              <a:rPr dirty="0" sz="1800" spc="-5">
                <a:latin typeface="Arial"/>
                <a:cs typeface="Arial"/>
              </a:rPr>
              <a:t>_c</a:t>
            </a:r>
            <a:r>
              <a:rPr dirty="0" sz="1800" spc="-15">
                <a:latin typeface="Arial"/>
                <a:cs typeface="Arial"/>
              </a:rPr>
              <a:t>i</a:t>
            </a:r>
            <a:r>
              <a:rPr dirty="0" sz="1800">
                <a:latin typeface="Arial"/>
                <a:cs typeface="Arial"/>
              </a:rPr>
              <a:t>ty  </a:t>
            </a:r>
            <a:r>
              <a:rPr dirty="0" sz="1800">
                <a:latin typeface="Arial"/>
                <a:cs typeface="Arial"/>
              </a:rPr>
              <a:t>city</a:t>
            </a:r>
            <a:endParaRPr sz="1800">
              <a:latin typeface="Arial"/>
              <a:cs typeface="Arial"/>
            </a:endParaRPr>
          </a:p>
          <a:p>
            <a:pPr marL="93345">
              <a:lnSpc>
                <a:spcPct val="100000"/>
              </a:lnSpc>
            </a:pPr>
            <a:r>
              <a:rPr dirty="0" sz="1800" spc="-5">
                <a:latin typeface="Arial"/>
                <a:cs typeface="Arial"/>
              </a:rPr>
              <a:t>province_or_street</a:t>
            </a:r>
            <a:endParaRPr sz="1800">
              <a:latin typeface="Arial"/>
              <a:cs typeface="Arial"/>
            </a:endParaRPr>
          </a:p>
          <a:p>
            <a:pPr marL="93345">
              <a:lnSpc>
                <a:spcPct val="100000"/>
              </a:lnSpc>
            </a:pPr>
            <a:r>
              <a:rPr dirty="0" sz="1800" spc="-5">
                <a:latin typeface="Arial"/>
                <a:cs typeface="Arial"/>
              </a:rPr>
              <a:t>country</a:t>
            </a:r>
            <a:endParaRPr sz="18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588125" y="5013337"/>
            <a:ext cx="770255" cy="405765"/>
          </a:xfrm>
          <a:prstGeom prst="rect">
            <a:avLst/>
          </a:prstGeom>
          <a:solidFill>
            <a:srgbClr val="FFFF99"/>
          </a:solidFill>
          <a:ln w="12700">
            <a:solidFill>
              <a:srgbClr val="000000"/>
            </a:solidFill>
          </a:ln>
        </p:spPr>
        <p:txBody>
          <a:bodyPr wrap="square" lIns="0" tIns="38100" rIns="0" bIns="0" rtlCol="0" vert="horz">
            <a:spAutoFit/>
          </a:bodyPr>
          <a:lstStyle/>
          <a:p>
            <a:pPr marL="93345">
              <a:lnSpc>
                <a:spcPct val="100000"/>
              </a:lnSpc>
              <a:spcBef>
                <a:spcPts val="300"/>
              </a:spcBef>
            </a:pPr>
            <a:r>
              <a:rPr dirty="0" sz="2000" spc="-5">
                <a:latin typeface="Times New Roman"/>
                <a:cs typeface="Times New Roman"/>
              </a:rPr>
              <a:t>t_city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5923534" y="4705477"/>
            <a:ext cx="664845" cy="595630"/>
          </a:xfrm>
          <a:custGeom>
            <a:avLst/>
            <a:gdLst/>
            <a:ahLst/>
            <a:cxnLst/>
            <a:rect l="l" t="t" r="r" b="b"/>
            <a:pathLst>
              <a:path w="664845" h="595629">
                <a:moveTo>
                  <a:pt x="33781" y="0"/>
                </a:moveTo>
                <a:lnTo>
                  <a:pt x="0" y="37846"/>
                </a:lnTo>
                <a:lnTo>
                  <a:pt x="37973" y="71628"/>
                </a:lnTo>
                <a:lnTo>
                  <a:pt x="71754" y="33655"/>
                </a:lnTo>
                <a:lnTo>
                  <a:pt x="33781" y="0"/>
                </a:lnTo>
                <a:close/>
              </a:path>
              <a:path w="664845" h="595629">
                <a:moveTo>
                  <a:pt x="109727" y="67437"/>
                </a:moveTo>
                <a:lnTo>
                  <a:pt x="75945" y="105410"/>
                </a:lnTo>
                <a:lnTo>
                  <a:pt x="113918" y="139192"/>
                </a:lnTo>
                <a:lnTo>
                  <a:pt x="147574" y="101218"/>
                </a:lnTo>
                <a:lnTo>
                  <a:pt x="109727" y="67437"/>
                </a:lnTo>
                <a:close/>
              </a:path>
              <a:path w="664845" h="595629">
                <a:moveTo>
                  <a:pt x="185546" y="135000"/>
                </a:moveTo>
                <a:lnTo>
                  <a:pt x="151764" y="172974"/>
                </a:lnTo>
                <a:lnTo>
                  <a:pt x="189737" y="206756"/>
                </a:lnTo>
                <a:lnTo>
                  <a:pt x="223519" y="168783"/>
                </a:lnTo>
                <a:lnTo>
                  <a:pt x="185546" y="135000"/>
                </a:lnTo>
                <a:close/>
              </a:path>
              <a:path w="664845" h="595629">
                <a:moveTo>
                  <a:pt x="261492" y="202565"/>
                </a:moveTo>
                <a:lnTo>
                  <a:pt x="227711" y="240537"/>
                </a:lnTo>
                <a:lnTo>
                  <a:pt x="265683" y="274320"/>
                </a:lnTo>
                <a:lnTo>
                  <a:pt x="299465" y="236347"/>
                </a:lnTo>
                <a:lnTo>
                  <a:pt x="261492" y="202565"/>
                </a:lnTo>
                <a:close/>
              </a:path>
              <a:path w="664845" h="595629">
                <a:moveTo>
                  <a:pt x="337438" y="270129"/>
                </a:moveTo>
                <a:lnTo>
                  <a:pt x="303656" y="307975"/>
                </a:lnTo>
                <a:lnTo>
                  <a:pt x="341629" y="341756"/>
                </a:lnTo>
                <a:lnTo>
                  <a:pt x="375285" y="303784"/>
                </a:lnTo>
                <a:lnTo>
                  <a:pt x="337438" y="270129"/>
                </a:lnTo>
                <a:close/>
              </a:path>
              <a:path w="664845" h="595629">
                <a:moveTo>
                  <a:pt x="413257" y="337566"/>
                </a:moveTo>
                <a:lnTo>
                  <a:pt x="379475" y="375539"/>
                </a:lnTo>
                <a:lnTo>
                  <a:pt x="417449" y="409321"/>
                </a:lnTo>
                <a:lnTo>
                  <a:pt x="451230" y="371348"/>
                </a:lnTo>
                <a:lnTo>
                  <a:pt x="413257" y="337566"/>
                </a:lnTo>
                <a:close/>
              </a:path>
              <a:path w="664845" h="595629">
                <a:moveTo>
                  <a:pt x="533857" y="512877"/>
                </a:moveTo>
                <a:lnTo>
                  <a:pt x="500125" y="550799"/>
                </a:lnTo>
                <a:lnTo>
                  <a:pt x="664590" y="595122"/>
                </a:lnTo>
                <a:lnTo>
                  <a:pt x="638428" y="529717"/>
                </a:lnTo>
                <a:lnTo>
                  <a:pt x="552830" y="529717"/>
                </a:lnTo>
                <a:lnTo>
                  <a:pt x="533857" y="512877"/>
                </a:lnTo>
                <a:close/>
              </a:path>
              <a:path w="664845" h="595629">
                <a:moveTo>
                  <a:pt x="567637" y="474901"/>
                </a:moveTo>
                <a:lnTo>
                  <a:pt x="533857" y="512877"/>
                </a:lnTo>
                <a:lnTo>
                  <a:pt x="552830" y="529717"/>
                </a:lnTo>
                <a:lnTo>
                  <a:pt x="586613" y="491744"/>
                </a:lnTo>
                <a:lnTo>
                  <a:pt x="567637" y="474901"/>
                </a:lnTo>
                <a:close/>
              </a:path>
              <a:path w="664845" h="595629">
                <a:moveTo>
                  <a:pt x="601344" y="437006"/>
                </a:moveTo>
                <a:lnTo>
                  <a:pt x="567637" y="474901"/>
                </a:lnTo>
                <a:lnTo>
                  <a:pt x="586613" y="491744"/>
                </a:lnTo>
                <a:lnTo>
                  <a:pt x="552830" y="529717"/>
                </a:lnTo>
                <a:lnTo>
                  <a:pt x="638428" y="529717"/>
                </a:lnTo>
                <a:lnTo>
                  <a:pt x="601344" y="437006"/>
                </a:lnTo>
                <a:close/>
              </a:path>
              <a:path w="664845" h="595629">
                <a:moveTo>
                  <a:pt x="565150" y="472694"/>
                </a:moveTo>
                <a:lnTo>
                  <a:pt x="531367" y="510667"/>
                </a:lnTo>
                <a:lnTo>
                  <a:pt x="533857" y="512877"/>
                </a:lnTo>
                <a:lnTo>
                  <a:pt x="567637" y="474901"/>
                </a:lnTo>
                <a:lnTo>
                  <a:pt x="565150" y="472694"/>
                </a:lnTo>
                <a:close/>
              </a:path>
              <a:path w="664845" h="595629">
                <a:moveTo>
                  <a:pt x="489203" y="405130"/>
                </a:moveTo>
                <a:lnTo>
                  <a:pt x="455421" y="443103"/>
                </a:lnTo>
                <a:lnTo>
                  <a:pt x="493394" y="476885"/>
                </a:lnTo>
                <a:lnTo>
                  <a:pt x="527176" y="438912"/>
                </a:lnTo>
                <a:lnTo>
                  <a:pt x="489203" y="40513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3" name="object 33"/>
          <p:cNvGrpSpPr/>
          <p:nvPr/>
        </p:nvGrpSpPr>
        <p:grpSpPr>
          <a:xfrm>
            <a:off x="244475" y="1965705"/>
            <a:ext cx="1997075" cy="1762125"/>
            <a:chOff x="244475" y="1965705"/>
            <a:chExt cx="1997075" cy="1762125"/>
          </a:xfrm>
        </p:grpSpPr>
        <p:sp>
          <p:nvSpPr>
            <p:cNvPr id="34" name="object 34"/>
            <p:cNvSpPr/>
            <p:nvPr/>
          </p:nvSpPr>
          <p:spPr>
            <a:xfrm>
              <a:off x="250825" y="1972055"/>
              <a:ext cx="1984375" cy="1749425"/>
            </a:xfrm>
            <a:custGeom>
              <a:avLst/>
              <a:gdLst/>
              <a:ahLst/>
              <a:cxnLst/>
              <a:rect l="l" t="t" r="r" b="b"/>
              <a:pathLst>
                <a:path w="1984375" h="1749425">
                  <a:moveTo>
                    <a:pt x="1984375" y="0"/>
                  </a:moveTo>
                  <a:lnTo>
                    <a:pt x="0" y="0"/>
                  </a:lnTo>
                  <a:lnTo>
                    <a:pt x="0" y="1749044"/>
                  </a:lnTo>
                  <a:lnTo>
                    <a:pt x="1984375" y="1749044"/>
                  </a:lnTo>
                  <a:lnTo>
                    <a:pt x="1984375" y="0"/>
                  </a:lnTo>
                  <a:close/>
                </a:path>
              </a:pathLst>
            </a:custGeom>
            <a:solidFill>
              <a:srgbClr val="00FF9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250825" y="1972055"/>
              <a:ext cx="1984375" cy="1749425"/>
            </a:xfrm>
            <a:custGeom>
              <a:avLst/>
              <a:gdLst/>
              <a:ahLst/>
              <a:cxnLst/>
              <a:rect l="l" t="t" r="r" b="b"/>
              <a:pathLst>
                <a:path w="1984375" h="1749425">
                  <a:moveTo>
                    <a:pt x="0" y="1749044"/>
                  </a:moveTo>
                  <a:lnTo>
                    <a:pt x="1984375" y="1749044"/>
                  </a:lnTo>
                  <a:lnTo>
                    <a:pt x="1984375" y="0"/>
                  </a:lnTo>
                  <a:lnTo>
                    <a:pt x="0" y="0"/>
                  </a:lnTo>
                  <a:lnTo>
                    <a:pt x="0" y="1749044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6" name="object 36"/>
          <p:cNvSpPr txBox="1"/>
          <p:nvPr/>
        </p:nvSpPr>
        <p:spPr>
          <a:xfrm>
            <a:off x="257175" y="1999564"/>
            <a:ext cx="1971675" cy="167258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5725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Arial"/>
                <a:cs typeface="Arial"/>
              </a:rPr>
              <a:t>id_time</a:t>
            </a:r>
            <a:endParaRPr sz="1800">
              <a:latin typeface="Arial"/>
              <a:cs typeface="Arial"/>
            </a:endParaRPr>
          </a:p>
          <a:p>
            <a:pPr marL="85725" marR="95885">
              <a:lnSpc>
                <a:spcPct val="100000"/>
              </a:lnSpc>
            </a:pPr>
            <a:r>
              <a:rPr dirty="0" sz="1800" spc="-10">
                <a:latin typeface="Arial"/>
                <a:cs typeface="Arial"/>
              </a:rPr>
              <a:t>day 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d</a:t>
            </a:r>
            <a:r>
              <a:rPr dirty="0" sz="1800" spc="-15">
                <a:latin typeface="Arial"/>
                <a:cs typeface="Arial"/>
              </a:rPr>
              <a:t>a</a:t>
            </a:r>
            <a:r>
              <a:rPr dirty="0" sz="1800" spc="-25">
                <a:latin typeface="Arial"/>
                <a:cs typeface="Arial"/>
              </a:rPr>
              <a:t>y</a:t>
            </a:r>
            <a:r>
              <a:rPr dirty="0" sz="1800" spc="-5">
                <a:latin typeface="Arial"/>
                <a:cs typeface="Arial"/>
              </a:rPr>
              <a:t>_</a:t>
            </a:r>
            <a:r>
              <a:rPr dirty="0" sz="1800" spc="-15">
                <a:latin typeface="Arial"/>
                <a:cs typeface="Arial"/>
              </a:rPr>
              <a:t>o</a:t>
            </a:r>
            <a:r>
              <a:rPr dirty="0" sz="1800">
                <a:latin typeface="Arial"/>
                <a:cs typeface="Arial"/>
              </a:rPr>
              <a:t>f_th</a:t>
            </a:r>
            <a:r>
              <a:rPr dirty="0" sz="1800" spc="-15">
                <a:latin typeface="Arial"/>
                <a:cs typeface="Arial"/>
              </a:rPr>
              <a:t>e</a:t>
            </a:r>
            <a:r>
              <a:rPr dirty="0" sz="1800">
                <a:latin typeface="Arial"/>
                <a:cs typeface="Arial"/>
              </a:rPr>
              <a:t>_</a:t>
            </a:r>
            <a:r>
              <a:rPr dirty="0" sz="1800" spc="-25">
                <a:latin typeface="Arial"/>
                <a:cs typeface="Arial"/>
              </a:rPr>
              <a:t>w</a:t>
            </a:r>
            <a:r>
              <a:rPr dirty="0" sz="1800" spc="-5">
                <a:latin typeface="Arial"/>
                <a:cs typeface="Arial"/>
              </a:rPr>
              <a:t>e</a:t>
            </a:r>
            <a:r>
              <a:rPr dirty="0" sz="1800" spc="-15">
                <a:latin typeface="Arial"/>
                <a:cs typeface="Arial"/>
              </a:rPr>
              <a:t>e</a:t>
            </a:r>
            <a:r>
              <a:rPr dirty="0" sz="1800">
                <a:latin typeface="Arial"/>
                <a:cs typeface="Arial"/>
              </a:rPr>
              <a:t>k  </a:t>
            </a:r>
            <a:r>
              <a:rPr dirty="0" sz="1800" spc="-5">
                <a:latin typeface="Arial"/>
                <a:cs typeface="Arial"/>
              </a:rPr>
              <a:t>month</a:t>
            </a:r>
            <a:endParaRPr sz="1800">
              <a:latin typeface="Arial"/>
              <a:cs typeface="Arial"/>
            </a:endParaRPr>
          </a:p>
          <a:p>
            <a:pPr marL="85725" marR="1155700">
              <a:lnSpc>
                <a:spcPct val="100000"/>
              </a:lnSpc>
            </a:pPr>
            <a:r>
              <a:rPr dirty="0" sz="1800" spc="-5">
                <a:latin typeface="Arial"/>
                <a:cs typeface="Arial"/>
              </a:rPr>
              <a:t>q</a:t>
            </a:r>
            <a:r>
              <a:rPr dirty="0" sz="1800" spc="-15">
                <a:latin typeface="Arial"/>
                <a:cs typeface="Arial"/>
              </a:rPr>
              <a:t>u</a:t>
            </a:r>
            <a:r>
              <a:rPr dirty="0" sz="1800" spc="-5">
                <a:latin typeface="Arial"/>
                <a:cs typeface="Arial"/>
              </a:rPr>
              <a:t>art</a:t>
            </a:r>
            <a:r>
              <a:rPr dirty="0" sz="1800" spc="-15">
                <a:latin typeface="Arial"/>
                <a:cs typeface="Arial"/>
              </a:rPr>
              <a:t>e</a:t>
            </a:r>
            <a:r>
              <a:rPr dirty="0" sz="1800">
                <a:latin typeface="Arial"/>
                <a:cs typeface="Arial"/>
              </a:rPr>
              <a:t>r  </a:t>
            </a:r>
            <a:r>
              <a:rPr dirty="0" sz="1800" spc="-10">
                <a:latin typeface="Arial"/>
                <a:cs typeface="Arial"/>
              </a:rPr>
              <a:t>year</a:t>
            </a:r>
            <a:endParaRPr sz="1800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250825" y="1557312"/>
            <a:ext cx="840105" cy="407034"/>
          </a:xfrm>
          <a:custGeom>
            <a:avLst/>
            <a:gdLst/>
            <a:ahLst/>
            <a:cxnLst/>
            <a:rect l="l" t="t" r="r" b="b"/>
            <a:pathLst>
              <a:path w="840105" h="407035">
                <a:moveTo>
                  <a:pt x="0" y="406615"/>
                </a:moveTo>
                <a:lnTo>
                  <a:pt x="839673" y="406615"/>
                </a:lnTo>
                <a:lnTo>
                  <a:pt x="839673" y="0"/>
                </a:lnTo>
                <a:lnTo>
                  <a:pt x="0" y="0"/>
                </a:lnTo>
                <a:lnTo>
                  <a:pt x="0" y="406615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257175" y="1563662"/>
            <a:ext cx="827405" cy="398145"/>
          </a:xfrm>
          <a:prstGeom prst="rect">
            <a:avLst/>
          </a:prstGeom>
          <a:solidFill>
            <a:srgbClr val="00FF99"/>
          </a:solidFill>
        </p:spPr>
        <p:txBody>
          <a:bodyPr wrap="square" lIns="0" tIns="31115" rIns="0" bIns="0" rtlCol="0" vert="horz">
            <a:spAutoFit/>
          </a:bodyPr>
          <a:lstStyle/>
          <a:p>
            <a:pPr marL="85725">
              <a:lnSpc>
                <a:spcPct val="100000"/>
              </a:lnSpc>
              <a:spcBef>
                <a:spcPts val="245"/>
              </a:spcBef>
            </a:pPr>
            <a:r>
              <a:rPr dirty="0" sz="2000" spc="-5">
                <a:latin typeface="Times New Roman"/>
                <a:cs typeface="Times New Roman"/>
              </a:rPr>
              <a:t>t_time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780157" y="1869439"/>
            <a:ext cx="301371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15">
                <a:latin typeface="Times New Roman"/>
                <a:cs typeface="Times New Roman"/>
              </a:rPr>
              <a:t>Таблица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фактов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“Продажи”</a:t>
            </a:r>
            <a:endParaRPr sz="2000">
              <a:latin typeface="Times New Roman"/>
              <a:cs typeface="Times New Roman"/>
            </a:endParaRPr>
          </a:p>
        </p:txBody>
      </p:sp>
      <p:graphicFrame>
        <p:nvGraphicFramePr>
          <p:cNvPr id="40" name="object 40"/>
          <p:cNvGraphicFramePr>
            <a:graphicFrameLocks noGrp="1"/>
          </p:cNvGraphicFramePr>
          <p:nvPr/>
        </p:nvGraphicFramePr>
        <p:xfrm>
          <a:off x="3236976" y="2365438"/>
          <a:ext cx="2084705" cy="32531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91995"/>
                <a:gridCol w="73025"/>
              </a:tblGrid>
              <a:tr h="435800">
                <a:tc gridSpan="2">
                  <a:txBody>
                    <a:bodyPr/>
                    <a:lstStyle/>
                    <a:p>
                      <a:pPr marL="12573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2000" spc="-5">
                          <a:latin typeface="Times New Roman"/>
                          <a:cs typeface="Times New Roman"/>
                        </a:rPr>
                        <a:t>id_time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00FF9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705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08050">
                <a:tc gridSpan="2"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2000">
                          <a:latin typeface="Times New Roman"/>
                          <a:cs typeface="Times New Roman"/>
                        </a:rPr>
                        <a:t>id_item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90525">
                <a:tc gridSpan="2"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800" spc="-5">
                          <a:latin typeface="Tahoma"/>
                          <a:cs typeface="Tahoma"/>
                        </a:rPr>
                        <a:t>id_brach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B="0" marT="869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solidFill>
                      <a:srgbClr val="CCEB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2993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65137">
                <a:tc>
                  <a:txBody>
                    <a:bodyPr/>
                    <a:lstStyle/>
                    <a:p>
                      <a:pPr marL="12573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2000">
                          <a:latin typeface="Times New Roman"/>
                          <a:cs typeface="Times New Roman"/>
                        </a:rPr>
                        <a:t>id_location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7945">
                    <a:lnL w="12700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7118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08050">
                <a:tc gridSpan="2"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2000">
                          <a:latin typeface="Times New Roman"/>
                          <a:cs typeface="Times New Roman"/>
                        </a:rPr>
                        <a:t>units_sold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64343">
                <a:tc gridSpan="2"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dirty="0" sz="2000">
                          <a:latin typeface="Times New Roman"/>
                          <a:cs typeface="Times New Roman"/>
                        </a:rPr>
                        <a:t>dollars_sold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9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57993">
                <a:tc gridSpan="2"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dirty="0" sz="2000">
                          <a:latin typeface="Times New Roman"/>
                          <a:cs typeface="Times New Roman"/>
                        </a:rPr>
                        <a:t>avg_sales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65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41" name="object 41"/>
          <p:cNvSpPr txBox="1"/>
          <p:nvPr/>
        </p:nvSpPr>
        <p:spPr>
          <a:xfrm>
            <a:off x="1752600" y="5580062"/>
            <a:ext cx="1219200" cy="406400"/>
          </a:xfrm>
          <a:prstGeom prst="rect">
            <a:avLst/>
          </a:prstGeom>
          <a:solidFill>
            <a:srgbClr val="FF99CC"/>
          </a:solidFill>
          <a:ln w="12700">
            <a:solidFill>
              <a:srgbClr val="000000"/>
            </a:solidFill>
          </a:ln>
        </p:spPr>
        <p:txBody>
          <a:bodyPr wrap="square" lIns="0" tIns="38735" rIns="0" bIns="0" rtlCol="0" vert="horz">
            <a:spAutoFit/>
          </a:bodyPr>
          <a:lstStyle/>
          <a:p>
            <a:pPr marL="92075">
              <a:lnSpc>
                <a:spcPct val="100000"/>
              </a:lnSpc>
              <a:spcBef>
                <a:spcPts val="305"/>
              </a:spcBef>
            </a:pPr>
            <a:r>
              <a:rPr dirty="0" sz="2000" spc="-10">
                <a:latin typeface="Times New Roman"/>
                <a:cs typeface="Times New Roman"/>
              </a:rPr>
              <a:t>Меры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2447925" y="4456048"/>
            <a:ext cx="789305" cy="1143635"/>
          </a:xfrm>
          <a:custGeom>
            <a:avLst/>
            <a:gdLst/>
            <a:ahLst/>
            <a:cxnLst/>
            <a:rect l="l" t="t" r="r" b="b"/>
            <a:pathLst>
              <a:path w="789305" h="1143635">
                <a:moveTo>
                  <a:pt x="19050" y="1143063"/>
                </a:moveTo>
                <a:lnTo>
                  <a:pt x="789051" y="0"/>
                </a:lnTo>
              </a:path>
              <a:path w="789305" h="1143635">
                <a:moveTo>
                  <a:pt x="0" y="1105027"/>
                </a:moveTo>
                <a:lnTo>
                  <a:pt x="789051" y="5429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447925" y="5367401"/>
            <a:ext cx="904875" cy="193675"/>
          </a:xfrm>
          <a:custGeom>
            <a:avLst/>
            <a:gdLst/>
            <a:ahLst/>
            <a:cxnLst/>
            <a:rect l="l" t="t" r="r" b="b"/>
            <a:pathLst>
              <a:path w="904875" h="193675">
                <a:moveTo>
                  <a:pt x="0" y="193675"/>
                </a:moveTo>
                <a:lnTo>
                  <a:pt x="90487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44" name="object 44"/>
          <p:cNvGrpSpPr/>
          <p:nvPr/>
        </p:nvGrpSpPr>
        <p:grpSpPr>
          <a:xfrm>
            <a:off x="664311" y="2332482"/>
            <a:ext cx="2618740" cy="2900045"/>
            <a:chOff x="664311" y="2332482"/>
            <a:chExt cx="2618740" cy="2900045"/>
          </a:xfrm>
        </p:grpSpPr>
        <p:sp>
          <p:nvSpPr>
            <p:cNvPr id="45" name="object 45"/>
            <p:cNvSpPr/>
            <p:nvPr/>
          </p:nvSpPr>
          <p:spPr>
            <a:xfrm>
              <a:off x="2195449" y="2332481"/>
              <a:ext cx="1087755" cy="1960245"/>
            </a:xfrm>
            <a:custGeom>
              <a:avLst/>
              <a:gdLst/>
              <a:ahLst/>
              <a:cxnLst/>
              <a:rect l="l" t="t" r="r" b="b"/>
              <a:pathLst>
                <a:path w="1087754" h="1960245">
                  <a:moveTo>
                    <a:pt x="169291" y="1940560"/>
                  </a:moveTo>
                  <a:lnTo>
                    <a:pt x="85979" y="1812925"/>
                  </a:lnTo>
                  <a:lnTo>
                    <a:pt x="0" y="1960118"/>
                  </a:lnTo>
                  <a:lnTo>
                    <a:pt x="169291" y="1940560"/>
                  </a:lnTo>
                  <a:close/>
                </a:path>
                <a:path w="1087754" h="1960245">
                  <a:moveTo>
                    <a:pt x="185928" y="1868932"/>
                  </a:moveTo>
                  <a:lnTo>
                    <a:pt x="158115" y="1826514"/>
                  </a:lnTo>
                  <a:lnTo>
                    <a:pt x="115570" y="1854200"/>
                  </a:lnTo>
                  <a:lnTo>
                    <a:pt x="143383" y="1896745"/>
                  </a:lnTo>
                  <a:lnTo>
                    <a:pt x="185928" y="1868932"/>
                  </a:lnTo>
                  <a:close/>
                </a:path>
                <a:path w="1087754" h="1960245">
                  <a:moveTo>
                    <a:pt x="217297" y="36957"/>
                  </a:moveTo>
                  <a:lnTo>
                    <a:pt x="177622" y="24117"/>
                  </a:lnTo>
                  <a:lnTo>
                    <a:pt x="178511" y="21336"/>
                  </a:lnTo>
                  <a:lnTo>
                    <a:pt x="185420" y="0"/>
                  </a:lnTo>
                  <a:lnTo>
                    <a:pt x="73025" y="17018"/>
                  </a:lnTo>
                  <a:lnTo>
                    <a:pt x="154178" y="96647"/>
                  </a:lnTo>
                  <a:lnTo>
                    <a:pt x="161975" y="72504"/>
                  </a:lnTo>
                  <a:lnTo>
                    <a:pt x="201676" y="85344"/>
                  </a:lnTo>
                  <a:lnTo>
                    <a:pt x="217297" y="36957"/>
                  </a:lnTo>
                  <a:close/>
                </a:path>
                <a:path w="1087754" h="1960245">
                  <a:moveTo>
                    <a:pt x="270891" y="1813433"/>
                  </a:moveTo>
                  <a:lnTo>
                    <a:pt x="243205" y="1770888"/>
                  </a:lnTo>
                  <a:lnTo>
                    <a:pt x="200660" y="1798701"/>
                  </a:lnTo>
                  <a:lnTo>
                    <a:pt x="228473" y="1841119"/>
                  </a:lnTo>
                  <a:lnTo>
                    <a:pt x="270891" y="1813433"/>
                  </a:lnTo>
                  <a:close/>
                </a:path>
                <a:path w="1087754" h="1960245">
                  <a:moveTo>
                    <a:pt x="313944" y="68199"/>
                  </a:moveTo>
                  <a:lnTo>
                    <a:pt x="265684" y="52578"/>
                  </a:lnTo>
                  <a:lnTo>
                    <a:pt x="250063" y="100965"/>
                  </a:lnTo>
                  <a:lnTo>
                    <a:pt x="298323" y="116586"/>
                  </a:lnTo>
                  <a:lnTo>
                    <a:pt x="313944" y="68199"/>
                  </a:lnTo>
                  <a:close/>
                </a:path>
                <a:path w="1087754" h="1960245">
                  <a:moveTo>
                    <a:pt x="355981" y="1757807"/>
                  </a:moveTo>
                  <a:lnTo>
                    <a:pt x="328168" y="1715262"/>
                  </a:lnTo>
                  <a:lnTo>
                    <a:pt x="285623" y="1743075"/>
                  </a:lnTo>
                  <a:lnTo>
                    <a:pt x="313436" y="1785620"/>
                  </a:lnTo>
                  <a:lnTo>
                    <a:pt x="355981" y="1757807"/>
                  </a:lnTo>
                  <a:close/>
                </a:path>
                <a:path w="1087754" h="1960245">
                  <a:moveTo>
                    <a:pt x="410718" y="99441"/>
                  </a:moveTo>
                  <a:lnTo>
                    <a:pt x="362331" y="83820"/>
                  </a:lnTo>
                  <a:lnTo>
                    <a:pt x="346710" y="132207"/>
                  </a:lnTo>
                  <a:lnTo>
                    <a:pt x="395097" y="147828"/>
                  </a:lnTo>
                  <a:lnTo>
                    <a:pt x="410718" y="99441"/>
                  </a:lnTo>
                  <a:close/>
                </a:path>
                <a:path w="1087754" h="1960245">
                  <a:moveTo>
                    <a:pt x="441071" y="1702181"/>
                  </a:moveTo>
                  <a:lnTo>
                    <a:pt x="413258" y="1659636"/>
                  </a:lnTo>
                  <a:lnTo>
                    <a:pt x="370713" y="1687449"/>
                  </a:lnTo>
                  <a:lnTo>
                    <a:pt x="398526" y="1729994"/>
                  </a:lnTo>
                  <a:lnTo>
                    <a:pt x="441071" y="1702181"/>
                  </a:lnTo>
                  <a:close/>
                </a:path>
                <a:path w="1087754" h="1960245">
                  <a:moveTo>
                    <a:pt x="507365" y="130683"/>
                  </a:moveTo>
                  <a:lnTo>
                    <a:pt x="458978" y="115062"/>
                  </a:lnTo>
                  <a:lnTo>
                    <a:pt x="443357" y="163449"/>
                  </a:lnTo>
                  <a:lnTo>
                    <a:pt x="491744" y="179070"/>
                  </a:lnTo>
                  <a:lnTo>
                    <a:pt x="507365" y="130683"/>
                  </a:lnTo>
                  <a:close/>
                </a:path>
                <a:path w="1087754" h="1960245">
                  <a:moveTo>
                    <a:pt x="526034" y="1646555"/>
                  </a:moveTo>
                  <a:lnTo>
                    <a:pt x="498221" y="1604137"/>
                  </a:lnTo>
                  <a:lnTo>
                    <a:pt x="455803" y="1631823"/>
                  </a:lnTo>
                  <a:lnTo>
                    <a:pt x="483489" y="1674368"/>
                  </a:lnTo>
                  <a:lnTo>
                    <a:pt x="526034" y="1646555"/>
                  </a:lnTo>
                  <a:close/>
                </a:path>
                <a:path w="1087754" h="1960245">
                  <a:moveTo>
                    <a:pt x="604012" y="162052"/>
                  </a:moveTo>
                  <a:lnTo>
                    <a:pt x="555625" y="146304"/>
                  </a:lnTo>
                  <a:lnTo>
                    <a:pt x="540004" y="194691"/>
                  </a:lnTo>
                  <a:lnTo>
                    <a:pt x="588391" y="210312"/>
                  </a:lnTo>
                  <a:lnTo>
                    <a:pt x="604012" y="162052"/>
                  </a:lnTo>
                  <a:close/>
                </a:path>
                <a:path w="1087754" h="1960245">
                  <a:moveTo>
                    <a:pt x="611124" y="1591056"/>
                  </a:moveTo>
                  <a:lnTo>
                    <a:pt x="583311" y="1548511"/>
                  </a:lnTo>
                  <a:lnTo>
                    <a:pt x="540766" y="1576324"/>
                  </a:lnTo>
                  <a:lnTo>
                    <a:pt x="568579" y="1618742"/>
                  </a:lnTo>
                  <a:lnTo>
                    <a:pt x="611124" y="1591056"/>
                  </a:lnTo>
                  <a:close/>
                </a:path>
                <a:path w="1087754" h="1960245">
                  <a:moveTo>
                    <a:pt x="696087" y="1535430"/>
                  </a:moveTo>
                  <a:lnTo>
                    <a:pt x="668401" y="1492885"/>
                  </a:lnTo>
                  <a:lnTo>
                    <a:pt x="625856" y="1520698"/>
                  </a:lnTo>
                  <a:lnTo>
                    <a:pt x="653669" y="1563243"/>
                  </a:lnTo>
                  <a:lnTo>
                    <a:pt x="696087" y="1535430"/>
                  </a:lnTo>
                  <a:close/>
                </a:path>
                <a:path w="1087754" h="1960245">
                  <a:moveTo>
                    <a:pt x="700659" y="193294"/>
                  </a:moveTo>
                  <a:lnTo>
                    <a:pt x="652399" y="177673"/>
                  </a:lnTo>
                  <a:lnTo>
                    <a:pt x="636778" y="225933"/>
                  </a:lnTo>
                  <a:lnTo>
                    <a:pt x="685038" y="241554"/>
                  </a:lnTo>
                  <a:lnTo>
                    <a:pt x="700659" y="193294"/>
                  </a:lnTo>
                  <a:close/>
                </a:path>
                <a:path w="1087754" h="1960245">
                  <a:moveTo>
                    <a:pt x="781177" y="1479804"/>
                  </a:moveTo>
                  <a:lnTo>
                    <a:pt x="753364" y="1437259"/>
                  </a:lnTo>
                  <a:lnTo>
                    <a:pt x="710819" y="1465072"/>
                  </a:lnTo>
                  <a:lnTo>
                    <a:pt x="738632" y="1507617"/>
                  </a:lnTo>
                  <a:lnTo>
                    <a:pt x="781177" y="1479804"/>
                  </a:lnTo>
                  <a:close/>
                </a:path>
                <a:path w="1087754" h="1960245">
                  <a:moveTo>
                    <a:pt x="797306" y="224536"/>
                  </a:moveTo>
                  <a:lnTo>
                    <a:pt x="749046" y="208915"/>
                  </a:lnTo>
                  <a:lnTo>
                    <a:pt x="733425" y="257175"/>
                  </a:lnTo>
                  <a:lnTo>
                    <a:pt x="781685" y="272796"/>
                  </a:lnTo>
                  <a:lnTo>
                    <a:pt x="797306" y="224536"/>
                  </a:lnTo>
                  <a:close/>
                </a:path>
                <a:path w="1087754" h="1960245">
                  <a:moveTo>
                    <a:pt x="866267" y="1424178"/>
                  </a:moveTo>
                  <a:lnTo>
                    <a:pt x="838454" y="1381760"/>
                  </a:lnTo>
                  <a:lnTo>
                    <a:pt x="795909" y="1409446"/>
                  </a:lnTo>
                  <a:lnTo>
                    <a:pt x="823722" y="1451991"/>
                  </a:lnTo>
                  <a:lnTo>
                    <a:pt x="866267" y="1424178"/>
                  </a:lnTo>
                  <a:close/>
                </a:path>
                <a:path w="1087754" h="1960245">
                  <a:moveTo>
                    <a:pt x="894080" y="255778"/>
                  </a:moveTo>
                  <a:lnTo>
                    <a:pt x="845693" y="240157"/>
                  </a:lnTo>
                  <a:lnTo>
                    <a:pt x="830072" y="288417"/>
                  </a:lnTo>
                  <a:lnTo>
                    <a:pt x="878459" y="304165"/>
                  </a:lnTo>
                  <a:lnTo>
                    <a:pt x="894080" y="255778"/>
                  </a:lnTo>
                  <a:close/>
                </a:path>
                <a:path w="1087754" h="1960245">
                  <a:moveTo>
                    <a:pt x="951230" y="1368679"/>
                  </a:moveTo>
                  <a:lnTo>
                    <a:pt x="923417" y="1326134"/>
                  </a:lnTo>
                  <a:lnTo>
                    <a:pt x="880999" y="1353947"/>
                  </a:lnTo>
                  <a:lnTo>
                    <a:pt x="908812" y="1396492"/>
                  </a:lnTo>
                  <a:lnTo>
                    <a:pt x="951230" y="1368679"/>
                  </a:lnTo>
                  <a:close/>
                </a:path>
                <a:path w="1087754" h="1960245">
                  <a:moveTo>
                    <a:pt x="990727" y="287020"/>
                  </a:moveTo>
                  <a:lnTo>
                    <a:pt x="942340" y="271399"/>
                  </a:lnTo>
                  <a:lnTo>
                    <a:pt x="926719" y="319786"/>
                  </a:lnTo>
                  <a:lnTo>
                    <a:pt x="975106" y="335407"/>
                  </a:lnTo>
                  <a:lnTo>
                    <a:pt x="990727" y="287020"/>
                  </a:lnTo>
                  <a:close/>
                </a:path>
                <a:path w="1087754" h="1960245">
                  <a:moveTo>
                    <a:pt x="1036320" y="1313053"/>
                  </a:moveTo>
                  <a:lnTo>
                    <a:pt x="1008507" y="1270508"/>
                  </a:lnTo>
                  <a:lnTo>
                    <a:pt x="965962" y="1298321"/>
                  </a:lnTo>
                  <a:lnTo>
                    <a:pt x="993775" y="1340866"/>
                  </a:lnTo>
                  <a:lnTo>
                    <a:pt x="1036320" y="1313053"/>
                  </a:lnTo>
                  <a:close/>
                </a:path>
                <a:path w="1087754" h="1960245">
                  <a:moveTo>
                    <a:pt x="1087374" y="318262"/>
                  </a:moveTo>
                  <a:lnTo>
                    <a:pt x="1038987" y="302641"/>
                  </a:lnTo>
                  <a:lnTo>
                    <a:pt x="1023366" y="351028"/>
                  </a:lnTo>
                  <a:lnTo>
                    <a:pt x="1071753" y="366649"/>
                  </a:lnTo>
                  <a:lnTo>
                    <a:pt x="1087374" y="31826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/>
            <p:cNvSpPr/>
            <p:nvPr/>
          </p:nvSpPr>
          <p:spPr>
            <a:xfrm>
              <a:off x="670661" y="4300220"/>
              <a:ext cx="1590040" cy="925830"/>
            </a:xfrm>
            <a:custGeom>
              <a:avLst/>
              <a:gdLst/>
              <a:ahLst/>
              <a:cxnLst/>
              <a:rect l="l" t="t" r="r" b="b"/>
              <a:pathLst>
                <a:path w="1590039" h="925829">
                  <a:moveTo>
                    <a:pt x="0" y="925829"/>
                  </a:moveTo>
                  <a:lnTo>
                    <a:pt x="1589913" y="925829"/>
                  </a:lnTo>
                  <a:lnTo>
                    <a:pt x="1589913" y="0"/>
                  </a:lnTo>
                  <a:lnTo>
                    <a:pt x="0" y="0"/>
                  </a:lnTo>
                  <a:lnTo>
                    <a:pt x="0" y="92582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7" name="object 47"/>
          <p:cNvSpPr txBox="1"/>
          <p:nvPr/>
        </p:nvSpPr>
        <p:spPr>
          <a:xfrm>
            <a:off x="677011" y="4320222"/>
            <a:ext cx="1577340" cy="899794"/>
          </a:xfrm>
          <a:prstGeom prst="rect">
            <a:avLst/>
          </a:prstGeom>
          <a:solidFill>
            <a:srgbClr val="CCEBFF"/>
          </a:solidFill>
        </p:spPr>
        <p:txBody>
          <a:bodyPr wrap="square" lIns="0" tIns="20955" rIns="0" bIns="0" rtlCol="0" vert="horz">
            <a:spAutoFit/>
          </a:bodyPr>
          <a:lstStyle/>
          <a:p>
            <a:pPr marL="85725" marR="88900">
              <a:lnSpc>
                <a:spcPct val="100000"/>
              </a:lnSpc>
              <a:spcBef>
                <a:spcPts val="165"/>
              </a:spcBef>
            </a:pPr>
            <a:r>
              <a:rPr dirty="0" sz="1800" spc="-5">
                <a:latin typeface="Arial"/>
                <a:cs typeface="Arial"/>
              </a:rPr>
              <a:t>id_branch </a:t>
            </a:r>
            <a:r>
              <a:rPr dirty="0" sz="180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br</a:t>
            </a:r>
            <a:r>
              <a:rPr dirty="0" sz="1800" spc="-15">
                <a:latin typeface="Arial"/>
                <a:cs typeface="Arial"/>
              </a:rPr>
              <a:t>a</a:t>
            </a:r>
            <a:r>
              <a:rPr dirty="0" sz="1800" spc="-5">
                <a:latin typeface="Arial"/>
                <a:cs typeface="Arial"/>
              </a:rPr>
              <a:t>nc</a:t>
            </a:r>
            <a:r>
              <a:rPr dirty="0" sz="1800" spc="-15">
                <a:latin typeface="Arial"/>
                <a:cs typeface="Arial"/>
              </a:rPr>
              <a:t>h</a:t>
            </a:r>
            <a:r>
              <a:rPr dirty="0" sz="1800" spc="-5">
                <a:latin typeface="Arial"/>
                <a:cs typeface="Arial"/>
              </a:rPr>
              <a:t>_</a:t>
            </a:r>
            <a:r>
              <a:rPr dirty="0" sz="1800" spc="-15">
                <a:latin typeface="Arial"/>
                <a:cs typeface="Arial"/>
              </a:rPr>
              <a:t>n</a:t>
            </a:r>
            <a:r>
              <a:rPr dirty="0" sz="1800" spc="-5">
                <a:latin typeface="Arial"/>
                <a:cs typeface="Arial"/>
              </a:rPr>
              <a:t>ame  </a:t>
            </a:r>
            <a:r>
              <a:rPr dirty="0" sz="1800" spc="-5">
                <a:latin typeface="Arial"/>
                <a:cs typeface="Arial"/>
              </a:rPr>
              <a:t>branch_type</a:t>
            </a:r>
            <a:endParaRPr sz="1800">
              <a:latin typeface="Arial"/>
              <a:cs typeface="Arial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468312" y="3860825"/>
            <a:ext cx="1259205" cy="466725"/>
          </a:xfrm>
          <a:custGeom>
            <a:avLst/>
            <a:gdLst/>
            <a:ahLst/>
            <a:cxnLst/>
            <a:rect l="l" t="t" r="r" b="b"/>
            <a:pathLst>
              <a:path w="1259205" h="466725">
                <a:moveTo>
                  <a:pt x="0" y="466699"/>
                </a:moveTo>
                <a:lnTo>
                  <a:pt x="1259103" y="466699"/>
                </a:lnTo>
                <a:lnTo>
                  <a:pt x="1259103" y="0"/>
                </a:lnTo>
                <a:lnTo>
                  <a:pt x="0" y="0"/>
                </a:lnTo>
                <a:lnTo>
                  <a:pt x="0" y="466699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474662" y="3867175"/>
            <a:ext cx="1246505" cy="440690"/>
          </a:xfrm>
          <a:prstGeom prst="rect">
            <a:avLst/>
          </a:prstGeom>
          <a:solidFill>
            <a:srgbClr val="CCEBFF"/>
          </a:solidFill>
        </p:spPr>
        <p:txBody>
          <a:bodyPr wrap="square" lIns="0" tIns="29209" rIns="0" bIns="0" rtlCol="0" vert="horz">
            <a:spAutoFit/>
          </a:bodyPr>
          <a:lstStyle/>
          <a:p>
            <a:pPr marL="88900">
              <a:lnSpc>
                <a:spcPct val="100000"/>
              </a:lnSpc>
              <a:spcBef>
                <a:spcPts val="229"/>
              </a:spcBef>
            </a:pPr>
            <a:r>
              <a:rPr dirty="0" sz="2400">
                <a:latin typeface="Times New Roman"/>
                <a:cs typeface="Times New Roman"/>
              </a:rPr>
              <a:t>t_branch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11982" y="2815638"/>
            <a:ext cx="5778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>
                <a:latin typeface="Arial"/>
                <a:cs typeface="Arial"/>
              </a:rPr>
              <a:t>: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117850" y="2889250"/>
            <a:ext cx="2024380" cy="1612900"/>
            <a:chOff x="3117850" y="2889250"/>
            <a:chExt cx="2024380" cy="1612900"/>
          </a:xfrm>
        </p:grpSpPr>
        <p:sp>
          <p:nvSpPr>
            <p:cNvPr id="4" name="object 4"/>
            <p:cNvSpPr/>
            <p:nvPr/>
          </p:nvSpPr>
          <p:spPr>
            <a:xfrm>
              <a:off x="3124200" y="2895600"/>
              <a:ext cx="2011680" cy="1600200"/>
            </a:xfrm>
            <a:custGeom>
              <a:avLst/>
              <a:gdLst/>
              <a:ahLst/>
              <a:cxnLst/>
              <a:rect l="l" t="t" r="r" b="b"/>
              <a:pathLst>
                <a:path w="2011679" h="1600200">
                  <a:moveTo>
                    <a:pt x="1005713" y="0"/>
                  </a:moveTo>
                  <a:lnTo>
                    <a:pt x="933882" y="669"/>
                  </a:lnTo>
                  <a:lnTo>
                    <a:pt x="863415" y="2647"/>
                  </a:lnTo>
                  <a:lnTo>
                    <a:pt x="794483" y="5890"/>
                  </a:lnTo>
                  <a:lnTo>
                    <a:pt x="727255" y="10351"/>
                  </a:lnTo>
                  <a:lnTo>
                    <a:pt x="661902" y="15985"/>
                  </a:lnTo>
                  <a:lnTo>
                    <a:pt x="598593" y="22749"/>
                  </a:lnTo>
                  <a:lnTo>
                    <a:pt x="537499" y="30595"/>
                  </a:lnTo>
                  <a:lnTo>
                    <a:pt x="478790" y="39480"/>
                  </a:lnTo>
                  <a:lnTo>
                    <a:pt x="422636" y="49359"/>
                  </a:lnTo>
                  <a:lnTo>
                    <a:pt x="369206" y="60185"/>
                  </a:lnTo>
                  <a:lnTo>
                    <a:pt x="318672" y="71915"/>
                  </a:lnTo>
                  <a:lnTo>
                    <a:pt x="271204" y="84503"/>
                  </a:lnTo>
                  <a:lnTo>
                    <a:pt x="226970" y="97903"/>
                  </a:lnTo>
                  <a:lnTo>
                    <a:pt x="186142" y="112072"/>
                  </a:lnTo>
                  <a:lnTo>
                    <a:pt x="148889" y="126963"/>
                  </a:lnTo>
                  <a:lnTo>
                    <a:pt x="85791" y="158733"/>
                  </a:lnTo>
                  <a:lnTo>
                    <a:pt x="39036" y="192853"/>
                  </a:lnTo>
                  <a:lnTo>
                    <a:pt x="9986" y="228962"/>
                  </a:lnTo>
                  <a:lnTo>
                    <a:pt x="0" y="266700"/>
                  </a:lnTo>
                  <a:lnTo>
                    <a:pt x="0" y="1333500"/>
                  </a:lnTo>
                  <a:lnTo>
                    <a:pt x="9986" y="1371237"/>
                  </a:lnTo>
                  <a:lnTo>
                    <a:pt x="39036" y="1407346"/>
                  </a:lnTo>
                  <a:lnTo>
                    <a:pt x="85791" y="1441466"/>
                  </a:lnTo>
                  <a:lnTo>
                    <a:pt x="148889" y="1473236"/>
                  </a:lnTo>
                  <a:lnTo>
                    <a:pt x="186142" y="1488127"/>
                  </a:lnTo>
                  <a:lnTo>
                    <a:pt x="226970" y="1502296"/>
                  </a:lnTo>
                  <a:lnTo>
                    <a:pt x="271204" y="1515696"/>
                  </a:lnTo>
                  <a:lnTo>
                    <a:pt x="318672" y="1528284"/>
                  </a:lnTo>
                  <a:lnTo>
                    <a:pt x="369206" y="1540014"/>
                  </a:lnTo>
                  <a:lnTo>
                    <a:pt x="422636" y="1550840"/>
                  </a:lnTo>
                  <a:lnTo>
                    <a:pt x="478790" y="1560719"/>
                  </a:lnTo>
                  <a:lnTo>
                    <a:pt x="537499" y="1569604"/>
                  </a:lnTo>
                  <a:lnTo>
                    <a:pt x="598593" y="1577450"/>
                  </a:lnTo>
                  <a:lnTo>
                    <a:pt x="661902" y="1584214"/>
                  </a:lnTo>
                  <a:lnTo>
                    <a:pt x="727255" y="1589848"/>
                  </a:lnTo>
                  <a:lnTo>
                    <a:pt x="794483" y="1594309"/>
                  </a:lnTo>
                  <a:lnTo>
                    <a:pt x="863415" y="1597552"/>
                  </a:lnTo>
                  <a:lnTo>
                    <a:pt x="933882" y="1599530"/>
                  </a:lnTo>
                  <a:lnTo>
                    <a:pt x="1005713" y="1600200"/>
                  </a:lnTo>
                  <a:lnTo>
                    <a:pt x="1077528" y="1599530"/>
                  </a:lnTo>
                  <a:lnTo>
                    <a:pt x="1147982" y="1597552"/>
                  </a:lnTo>
                  <a:lnTo>
                    <a:pt x="1216905" y="1594309"/>
                  </a:lnTo>
                  <a:lnTo>
                    <a:pt x="1284125" y="1589848"/>
                  </a:lnTo>
                  <a:lnTo>
                    <a:pt x="1349473" y="1584214"/>
                  </a:lnTo>
                  <a:lnTo>
                    <a:pt x="1412778" y="1577450"/>
                  </a:lnTo>
                  <a:lnTo>
                    <a:pt x="1473870" y="1569604"/>
                  </a:lnTo>
                  <a:lnTo>
                    <a:pt x="1532579" y="1560719"/>
                  </a:lnTo>
                  <a:lnTo>
                    <a:pt x="1588734" y="1550840"/>
                  </a:lnTo>
                  <a:lnTo>
                    <a:pt x="1642166" y="1540014"/>
                  </a:lnTo>
                  <a:lnTo>
                    <a:pt x="1692703" y="1528284"/>
                  </a:lnTo>
                  <a:lnTo>
                    <a:pt x="1740176" y="1515696"/>
                  </a:lnTo>
                  <a:lnTo>
                    <a:pt x="1784414" y="1502296"/>
                  </a:lnTo>
                  <a:lnTo>
                    <a:pt x="1825247" y="1488127"/>
                  </a:lnTo>
                  <a:lnTo>
                    <a:pt x="1862505" y="1473236"/>
                  </a:lnTo>
                  <a:lnTo>
                    <a:pt x="1925615" y="1441466"/>
                  </a:lnTo>
                  <a:lnTo>
                    <a:pt x="1972379" y="1407346"/>
                  </a:lnTo>
                  <a:lnTo>
                    <a:pt x="2001437" y="1371237"/>
                  </a:lnTo>
                  <a:lnTo>
                    <a:pt x="2011426" y="1333500"/>
                  </a:lnTo>
                  <a:lnTo>
                    <a:pt x="2011299" y="266700"/>
                  </a:lnTo>
                  <a:lnTo>
                    <a:pt x="2001340" y="228962"/>
                  </a:lnTo>
                  <a:lnTo>
                    <a:pt x="1972308" y="192853"/>
                  </a:lnTo>
                  <a:lnTo>
                    <a:pt x="1925563" y="158733"/>
                  </a:lnTo>
                  <a:lnTo>
                    <a:pt x="1862470" y="126963"/>
                  </a:lnTo>
                  <a:lnTo>
                    <a:pt x="1825219" y="112072"/>
                  </a:lnTo>
                  <a:lnTo>
                    <a:pt x="1784391" y="97903"/>
                  </a:lnTo>
                  <a:lnTo>
                    <a:pt x="1740158" y="84503"/>
                  </a:lnTo>
                  <a:lnTo>
                    <a:pt x="1692689" y="71915"/>
                  </a:lnTo>
                  <a:lnTo>
                    <a:pt x="1642155" y="60185"/>
                  </a:lnTo>
                  <a:lnTo>
                    <a:pt x="1588726" y="49359"/>
                  </a:lnTo>
                  <a:lnTo>
                    <a:pt x="1532573" y="39480"/>
                  </a:lnTo>
                  <a:lnTo>
                    <a:pt x="1473866" y="30595"/>
                  </a:lnTo>
                  <a:lnTo>
                    <a:pt x="1412776" y="22749"/>
                  </a:lnTo>
                  <a:lnTo>
                    <a:pt x="1349471" y="15985"/>
                  </a:lnTo>
                  <a:lnTo>
                    <a:pt x="1284124" y="10351"/>
                  </a:lnTo>
                  <a:lnTo>
                    <a:pt x="1216904" y="5890"/>
                  </a:lnTo>
                  <a:lnTo>
                    <a:pt x="1147982" y="2647"/>
                  </a:lnTo>
                  <a:lnTo>
                    <a:pt x="1077528" y="669"/>
                  </a:lnTo>
                  <a:lnTo>
                    <a:pt x="1005713" y="0"/>
                  </a:lnTo>
                  <a:close/>
                </a:path>
              </a:pathLst>
            </a:custGeom>
            <a:solidFill>
              <a:srgbClr val="666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3124200" y="2895600"/>
              <a:ext cx="2011680" cy="1600200"/>
            </a:xfrm>
            <a:custGeom>
              <a:avLst/>
              <a:gdLst/>
              <a:ahLst/>
              <a:cxnLst/>
              <a:rect l="l" t="t" r="r" b="b"/>
              <a:pathLst>
                <a:path w="2011679" h="1600200">
                  <a:moveTo>
                    <a:pt x="2011426" y="266700"/>
                  </a:moveTo>
                  <a:lnTo>
                    <a:pt x="2001437" y="304437"/>
                  </a:lnTo>
                  <a:lnTo>
                    <a:pt x="1972379" y="340546"/>
                  </a:lnTo>
                  <a:lnTo>
                    <a:pt x="1925615" y="374666"/>
                  </a:lnTo>
                  <a:lnTo>
                    <a:pt x="1862505" y="406436"/>
                  </a:lnTo>
                  <a:lnTo>
                    <a:pt x="1825247" y="421327"/>
                  </a:lnTo>
                  <a:lnTo>
                    <a:pt x="1784414" y="435496"/>
                  </a:lnTo>
                  <a:lnTo>
                    <a:pt x="1740176" y="448896"/>
                  </a:lnTo>
                  <a:lnTo>
                    <a:pt x="1692703" y="461484"/>
                  </a:lnTo>
                  <a:lnTo>
                    <a:pt x="1642166" y="473214"/>
                  </a:lnTo>
                  <a:lnTo>
                    <a:pt x="1588734" y="484040"/>
                  </a:lnTo>
                  <a:lnTo>
                    <a:pt x="1532579" y="493919"/>
                  </a:lnTo>
                  <a:lnTo>
                    <a:pt x="1473870" y="502804"/>
                  </a:lnTo>
                  <a:lnTo>
                    <a:pt x="1412778" y="510650"/>
                  </a:lnTo>
                  <a:lnTo>
                    <a:pt x="1349473" y="517414"/>
                  </a:lnTo>
                  <a:lnTo>
                    <a:pt x="1284125" y="523048"/>
                  </a:lnTo>
                  <a:lnTo>
                    <a:pt x="1216905" y="527509"/>
                  </a:lnTo>
                  <a:lnTo>
                    <a:pt x="1147982" y="530752"/>
                  </a:lnTo>
                  <a:lnTo>
                    <a:pt x="1077528" y="532730"/>
                  </a:lnTo>
                  <a:lnTo>
                    <a:pt x="1005713" y="533400"/>
                  </a:lnTo>
                  <a:lnTo>
                    <a:pt x="933882" y="532730"/>
                  </a:lnTo>
                  <a:lnTo>
                    <a:pt x="863415" y="530752"/>
                  </a:lnTo>
                  <a:lnTo>
                    <a:pt x="794483" y="527509"/>
                  </a:lnTo>
                  <a:lnTo>
                    <a:pt x="727255" y="523048"/>
                  </a:lnTo>
                  <a:lnTo>
                    <a:pt x="661902" y="517414"/>
                  </a:lnTo>
                  <a:lnTo>
                    <a:pt x="598593" y="510650"/>
                  </a:lnTo>
                  <a:lnTo>
                    <a:pt x="537499" y="502804"/>
                  </a:lnTo>
                  <a:lnTo>
                    <a:pt x="478790" y="493919"/>
                  </a:lnTo>
                  <a:lnTo>
                    <a:pt x="422636" y="484040"/>
                  </a:lnTo>
                  <a:lnTo>
                    <a:pt x="369206" y="473214"/>
                  </a:lnTo>
                  <a:lnTo>
                    <a:pt x="318672" y="461484"/>
                  </a:lnTo>
                  <a:lnTo>
                    <a:pt x="271204" y="448896"/>
                  </a:lnTo>
                  <a:lnTo>
                    <a:pt x="226970" y="435496"/>
                  </a:lnTo>
                  <a:lnTo>
                    <a:pt x="186142" y="421327"/>
                  </a:lnTo>
                  <a:lnTo>
                    <a:pt x="148889" y="406436"/>
                  </a:lnTo>
                  <a:lnTo>
                    <a:pt x="85791" y="374666"/>
                  </a:lnTo>
                  <a:lnTo>
                    <a:pt x="39036" y="340546"/>
                  </a:lnTo>
                  <a:lnTo>
                    <a:pt x="9986" y="304437"/>
                  </a:lnTo>
                  <a:lnTo>
                    <a:pt x="0" y="266700"/>
                  </a:lnTo>
                </a:path>
                <a:path w="2011679" h="1600200">
                  <a:moveTo>
                    <a:pt x="0" y="266700"/>
                  </a:moveTo>
                  <a:lnTo>
                    <a:pt x="9986" y="228962"/>
                  </a:lnTo>
                  <a:lnTo>
                    <a:pt x="39036" y="192853"/>
                  </a:lnTo>
                  <a:lnTo>
                    <a:pt x="85791" y="158733"/>
                  </a:lnTo>
                  <a:lnTo>
                    <a:pt x="148889" y="126963"/>
                  </a:lnTo>
                  <a:lnTo>
                    <a:pt x="186142" y="112072"/>
                  </a:lnTo>
                  <a:lnTo>
                    <a:pt x="226970" y="97903"/>
                  </a:lnTo>
                  <a:lnTo>
                    <a:pt x="271204" y="84503"/>
                  </a:lnTo>
                  <a:lnTo>
                    <a:pt x="318672" y="71915"/>
                  </a:lnTo>
                  <a:lnTo>
                    <a:pt x="369206" y="60185"/>
                  </a:lnTo>
                  <a:lnTo>
                    <a:pt x="422636" y="49359"/>
                  </a:lnTo>
                  <a:lnTo>
                    <a:pt x="478790" y="39480"/>
                  </a:lnTo>
                  <a:lnTo>
                    <a:pt x="537499" y="30595"/>
                  </a:lnTo>
                  <a:lnTo>
                    <a:pt x="598593" y="22749"/>
                  </a:lnTo>
                  <a:lnTo>
                    <a:pt x="661902" y="15985"/>
                  </a:lnTo>
                  <a:lnTo>
                    <a:pt x="727255" y="10351"/>
                  </a:lnTo>
                  <a:lnTo>
                    <a:pt x="794483" y="5890"/>
                  </a:lnTo>
                  <a:lnTo>
                    <a:pt x="863415" y="2647"/>
                  </a:lnTo>
                  <a:lnTo>
                    <a:pt x="933882" y="669"/>
                  </a:lnTo>
                  <a:lnTo>
                    <a:pt x="1005713" y="0"/>
                  </a:lnTo>
                  <a:lnTo>
                    <a:pt x="1077528" y="669"/>
                  </a:lnTo>
                  <a:lnTo>
                    <a:pt x="1147982" y="2647"/>
                  </a:lnTo>
                  <a:lnTo>
                    <a:pt x="1216904" y="5890"/>
                  </a:lnTo>
                  <a:lnTo>
                    <a:pt x="1284124" y="10351"/>
                  </a:lnTo>
                  <a:lnTo>
                    <a:pt x="1349471" y="15985"/>
                  </a:lnTo>
                  <a:lnTo>
                    <a:pt x="1412776" y="22749"/>
                  </a:lnTo>
                  <a:lnTo>
                    <a:pt x="1473866" y="30595"/>
                  </a:lnTo>
                  <a:lnTo>
                    <a:pt x="1532573" y="39480"/>
                  </a:lnTo>
                  <a:lnTo>
                    <a:pt x="1588726" y="49359"/>
                  </a:lnTo>
                  <a:lnTo>
                    <a:pt x="1642155" y="60185"/>
                  </a:lnTo>
                  <a:lnTo>
                    <a:pt x="1692689" y="71915"/>
                  </a:lnTo>
                  <a:lnTo>
                    <a:pt x="1740158" y="84503"/>
                  </a:lnTo>
                  <a:lnTo>
                    <a:pt x="1784391" y="97903"/>
                  </a:lnTo>
                  <a:lnTo>
                    <a:pt x="1825219" y="112072"/>
                  </a:lnTo>
                  <a:lnTo>
                    <a:pt x="1862470" y="126963"/>
                  </a:lnTo>
                  <a:lnTo>
                    <a:pt x="1925563" y="158733"/>
                  </a:lnTo>
                  <a:lnTo>
                    <a:pt x="1972308" y="192853"/>
                  </a:lnTo>
                  <a:lnTo>
                    <a:pt x="2001340" y="228962"/>
                  </a:lnTo>
                  <a:lnTo>
                    <a:pt x="2011299" y="266700"/>
                  </a:lnTo>
                  <a:lnTo>
                    <a:pt x="2011426" y="1333500"/>
                  </a:lnTo>
                  <a:lnTo>
                    <a:pt x="2008900" y="1352549"/>
                  </a:lnTo>
                  <a:lnTo>
                    <a:pt x="2001437" y="1371237"/>
                  </a:lnTo>
                  <a:lnTo>
                    <a:pt x="1972379" y="1407346"/>
                  </a:lnTo>
                  <a:lnTo>
                    <a:pt x="1925615" y="1441466"/>
                  </a:lnTo>
                  <a:lnTo>
                    <a:pt x="1862505" y="1473236"/>
                  </a:lnTo>
                  <a:lnTo>
                    <a:pt x="1825247" y="1488127"/>
                  </a:lnTo>
                  <a:lnTo>
                    <a:pt x="1784414" y="1502296"/>
                  </a:lnTo>
                  <a:lnTo>
                    <a:pt x="1740176" y="1515696"/>
                  </a:lnTo>
                  <a:lnTo>
                    <a:pt x="1692703" y="1528284"/>
                  </a:lnTo>
                  <a:lnTo>
                    <a:pt x="1642166" y="1540014"/>
                  </a:lnTo>
                  <a:lnTo>
                    <a:pt x="1588734" y="1550840"/>
                  </a:lnTo>
                  <a:lnTo>
                    <a:pt x="1532579" y="1560719"/>
                  </a:lnTo>
                  <a:lnTo>
                    <a:pt x="1473870" y="1569604"/>
                  </a:lnTo>
                  <a:lnTo>
                    <a:pt x="1412778" y="1577450"/>
                  </a:lnTo>
                  <a:lnTo>
                    <a:pt x="1349473" y="1584214"/>
                  </a:lnTo>
                  <a:lnTo>
                    <a:pt x="1284125" y="1589848"/>
                  </a:lnTo>
                  <a:lnTo>
                    <a:pt x="1216905" y="1594309"/>
                  </a:lnTo>
                  <a:lnTo>
                    <a:pt x="1147982" y="1597552"/>
                  </a:lnTo>
                  <a:lnTo>
                    <a:pt x="1077528" y="1599530"/>
                  </a:lnTo>
                  <a:lnTo>
                    <a:pt x="1005713" y="1600200"/>
                  </a:lnTo>
                  <a:lnTo>
                    <a:pt x="933882" y="1599530"/>
                  </a:lnTo>
                  <a:lnTo>
                    <a:pt x="863415" y="1597552"/>
                  </a:lnTo>
                  <a:lnTo>
                    <a:pt x="794483" y="1594309"/>
                  </a:lnTo>
                  <a:lnTo>
                    <a:pt x="727255" y="1589848"/>
                  </a:lnTo>
                  <a:lnTo>
                    <a:pt x="661902" y="1584214"/>
                  </a:lnTo>
                  <a:lnTo>
                    <a:pt x="598593" y="1577450"/>
                  </a:lnTo>
                  <a:lnTo>
                    <a:pt x="537499" y="1569604"/>
                  </a:lnTo>
                  <a:lnTo>
                    <a:pt x="478790" y="1560719"/>
                  </a:lnTo>
                  <a:lnTo>
                    <a:pt x="422636" y="1550840"/>
                  </a:lnTo>
                  <a:lnTo>
                    <a:pt x="369206" y="1540014"/>
                  </a:lnTo>
                  <a:lnTo>
                    <a:pt x="318672" y="1528284"/>
                  </a:lnTo>
                  <a:lnTo>
                    <a:pt x="271204" y="1515696"/>
                  </a:lnTo>
                  <a:lnTo>
                    <a:pt x="226970" y="1502296"/>
                  </a:lnTo>
                  <a:lnTo>
                    <a:pt x="186142" y="1488127"/>
                  </a:lnTo>
                  <a:lnTo>
                    <a:pt x="148889" y="1473236"/>
                  </a:lnTo>
                  <a:lnTo>
                    <a:pt x="85791" y="1441466"/>
                  </a:lnTo>
                  <a:lnTo>
                    <a:pt x="39036" y="1407346"/>
                  </a:lnTo>
                  <a:lnTo>
                    <a:pt x="9986" y="1371237"/>
                  </a:lnTo>
                  <a:lnTo>
                    <a:pt x="0" y="1333500"/>
                  </a:lnTo>
                  <a:lnTo>
                    <a:pt x="0" y="2667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" name="object 6"/>
          <p:cNvGrpSpPr/>
          <p:nvPr/>
        </p:nvGrpSpPr>
        <p:grpSpPr>
          <a:xfrm>
            <a:off x="244475" y="1335150"/>
            <a:ext cx="1600200" cy="4621530"/>
            <a:chOff x="244475" y="1335150"/>
            <a:chExt cx="1600200" cy="4621530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52676" y="2791004"/>
              <a:ext cx="231588" cy="92940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1052676" y="2790995"/>
              <a:ext cx="231775" cy="93345"/>
            </a:xfrm>
            <a:custGeom>
              <a:avLst/>
              <a:gdLst/>
              <a:ahLst/>
              <a:cxnLst/>
              <a:rect l="l" t="t" r="r" b="b"/>
              <a:pathLst>
                <a:path w="231775" h="93344">
                  <a:moveTo>
                    <a:pt x="0" y="92949"/>
                  </a:moveTo>
                  <a:lnTo>
                    <a:pt x="231594" y="92949"/>
                  </a:lnTo>
                </a:path>
                <a:path w="231775" h="93344">
                  <a:moveTo>
                    <a:pt x="0" y="92949"/>
                  </a:moveTo>
                  <a:lnTo>
                    <a:pt x="0" y="0"/>
                  </a:lnTo>
                </a:path>
                <a:path w="231775" h="93344">
                  <a:moveTo>
                    <a:pt x="0" y="0"/>
                  </a:moveTo>
                  <a:lnTo>
                    <a:pt x="231594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83336" y="2790995"/>
              <a:ext cx="232591" cy="92949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1284270" y="2790995"/>
              <a:ext cx="231775" cy="93345"/>
            </a:xfrm>
            <a:custGeom>
              <a:avLst/>
              <a:gdLst/>
              <a:ahLst/>
              <a:cxnLst/>
              <a:rect l="l" t="t" r="r" b="b"/>
              <a:pathLst>
                <a:path w="231775" h="93344">
                  <a:moveTo>
                    <a:pt x="0" y="92949"/>
                  </a:moveTo>
                  <a:lnTo>
                    <a:pt x="231657" y="92949"/>
                  </a:lnTo>
                </a:path>
                <a:path w="231775" h="93344">
                  <a:moveTo>
                    <a:pt x="0" y="92949"/>
                  </a:moveTo>
                  <a:lnTo>
                    <a:pt x="0" y="0"/>
                  </a:lnTo>
                </a:path>
                <a:path w="231775" h="93344">
                  <a:moveTo>
                    <a:pt x="0" y="0"/>
                  </a:moveTo>
                  <a:lnTo>
                    <a:pt x="231657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14994" y="2790995"/>
              <a:ext cx="232522" cy="92949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1515927" y="2883480"/>
              <a:ext cx="231775" cy="0"/>
            </a:xfrm>
            <a:custGeom>
              <a:avLst/>
              <a:gdLst/>
              <a:ahLst/>
              <a:cxnLst/>
              <a:rect l="l" t="t" r="r" b="b"/>
              <a:pathLst>
                <a:path w="231775" h="0">
                  <a:moveTo>
                    <a:pt x="0" y="0"/>
                  </a:moveTo>
                  <a:lnTo>
                    <a:pt x="231588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1515927" y="2790995"/>
              <a:ext cx="231775" cy="93345"/>
            </a:xfrm>
            <a:custGeom>
              <a:avLst/>
              <a:gdLst/>
              <a:ahLst/>
              <a:cxnLst/>
              <a:rect l="l" t="t" r="r" b="b"/>
              <a:pathLst>
                <a:path w="231775" h="93344">
                  <a:moveTo>
                    <a:pt x="0" y="92949"/>
                  </a:moveTo>
                  <a:lnTo>
                    <a:pt x="0" y="0"/>
                  </a:lnTo>
                </a:path>
                <a:path w="231775" h="93344">
                  <a:moveTo>
                    <a:pt x="0" y="0"/>
                  </a:moveTo>
                  <a:lnTo>
                    <a:pt x="231588" y="0"/>
                  </a:lnTo>
                </a:path>
                <a:path w="231775" h="93344">
                  <a:moveTo>
                    <a:pt x="231588" y="92949"/>
                  </a:moveTo>
                  <a:lnTo>
                    <a:pt x="231588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1052676" y="2883945"/>
              <a:ext cx="0" cy="50165"/>
            </a:xfrm>
            <a:custGeom>
              <a:avLst/>
              <a:gdLst/>
              <a:ahLst/>
              <a:cxnLst/>
              <a:rect l="l" t="t" r="r" b="b"/>
              <a:pathLst>
                <a:path w="0" h="50164">
                  <a:moveTo>
                    <a:pt x="0" y="0"/>
                  </a:moveTo>
                  <a:lnTo>
                    <a:pt x="0" y="49934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1052676" y="2883945"/>
              <a:ext cx="231775" cy="0"/>
            </a:xfrm>
            <a:custGeom>
              <a:avLst/>
              <a:gdLst/>
              <a:ahLst/>
              <a:cxnLst/>
              <a:rect l="l" t="t" r="r" b="b"/>
              <a:pathLst>
                <a:path w="231775" h="0">
                  <a:moveTo>
                    <a:pt x="0" y="0"/>
                  </a:moveTo>
                  <a:lnTo>
                    <a:pt x="231594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1284270" y="2883945"/>
              <a:ext cx="0" cy="50165"/>
            </a:xfrm>
            <a:custGeom>
              <a:avLst/>
              <a:gdLst/>
              <a:ahLst/>
              <a:cxnLst/>
              <a:rect l="l" t="t" r="r" b="b"/>
              <a:pathLst>
                <a:path w="0" h="50164">
                  <a:moveTo>
                    <a:pt x="0" y="0"/>
                  </a:moveTo>
                  <a:lnTo>
                    <a:pt x="0" y="49934"/>
                  </a:lnTo>
                </a:path>
                <a:path w="0" h="50164">
                  <a:moveTo>
                    <a:pt x="0" y="0"/>
                  </a:moveTo>
                  <a:lnTo>
                    <a:pt x="0" y="49934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1284270" y="2883945"/>
              <a:ext cx="231775" cy="0"/>
            </a:xfrm>
            <a:custGeom>
              <a:avLst/>
              <a:gdLst/>
              <a:ahLst/>
              <a:cxnLst/>
              <a:rect l="l" t="t" r="r" b="b"/>
              <a:pathLst>
                <a:path w="231775" h="0">
                  <a:moveTo>
                    <a:pt x="0" y="0"/>
                  </a:moveTo>
                  <a:lnTo>
                    <a:pt x="231657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1515460" y="2883945"/>
              <a:ext cx="0" cy="50165"/>
            </a:xfrm>
            <a:custGeom>
              <a:avLst/>
              <a:gdLst/>
              <a:ahLst/>
              <a:cxnLst/>
              <a:rect l="l" t="t" r="r" b="b"/>
              <a:pathLst>
                <a:path w="0" h="50164">
                  <a:moveTo>
                    <a:pt x="0" y="0"/>
                  </a:moveTo>
                  <a:lnTo>
                    <a:pt x="0" y="49934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1515922" y="2883953"/>
              <a:ext cx="231775" cy="93345"/>
            </a:xfrm>
            <a:custGeom>
              <a:avLst/>
              <a:gdLst/>
              <a:ahLst/>
              <a:cxnLst/>
              <a:rect l="l" t="t" r="r" b="b"/>
              <a:pathLst>
                <a:path w="231775" h="93344">
                  <a:moveTo>
                    <a:pt x="231584" y="0"/>
                  </a:moveTo>
                  <a:lnTo>
                    <a:pt x="0" y="0"/>
                  </a:lnTo>
                  <a:lnTo>
                    <a:pt x="0" y="49936"/>
                  </a:lnTo>
                  <a:lnTo>
                    <a:pt x="0" y="92938"/>
                  </a:lnTo>
                  <a:lnTo>
                    <a:pt x="231584" y="92938"/>
                  </a:lnTo>
                  <a:lnTo>
                    <a:pt x="231584" y="49936"/>
                  </a:lnTo>
                  <a:lnTo>
                    <a:pt x="23158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1604641" y="2976886"/>
              <a:ext cx="142875" cy="0"/>
            </a:xfrm>
            <a:custGeom>
              <a:avLst/>
              <a:gdLst/>
              <a:ahLst/>
              <a:cxnLst/>
              <a:rect l="l" t="t" r="r" b="b"/>
              <a:pathLst>
                <a:path w="142875" h="0">
                  <a:moveTo>
                    <a:pt x="0" y="0"/>
                  </a:moveTo>
                  <a:lnTo>
                    <a:pt x="142875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1515927" y="2883945"/>
              <a:ext cx="0" cy="50165"/>
            </a:xfrm>
            <a:custGeom>
              <a:avLst/>
              <a:gdLst/>
              <a:ahLst/>
              <a:cxnLst/>
              <a:rect l="l" t="t" r="r" b="b"/>
              <a:pathLst>
                <a:path w="0" h="50164">
                  <a:moveTo>
                    <a:pt x="0" y="0"/>
                  </a:moveTo>
                  <a:lnTo>
                    <a:pt x="0" y="49934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1515927" y="2883945"/>
              <a:ext cx="231775" cy="93345"/>
            </a:xfrm>
            <a:custGeom>
              <a:avLst/>
              <a:gdLst/>
              <a:ahLst/>
              <a:cxnLst/>
              <a:rect l="l" t="t" r="r" b="b"/>
              <a:pathLst>
                <a:path w="231775" h="93344">
                  <a:moveTo>
                    <a:pt x="0" y="0"/>
                  </a:moveTo>
                  <a:lnTo>
                    <a:pt x="231588" y="0"/>
                  </a:lnTo>
                </a:path>
                <a:path w="231775" h="93344">
                  <a:moveTo>
                    <a:pt x="231588" y="92940"/>
                  </a:moveTo>
                  <a:lnTo>
                    <a:pt x="231588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1604641" y="2976886"/>
              <a:ext cx="142875" cy="93345"/>
            </a:xfrm>
            <a:custGeom>
              <a:avLst/>
              <a:gdLst/>
              <a:ahLst/>
              <a:cxnLst/>
              <a:rect l="l" t="t" r="r" b="b"/>
              <a:pathLst>
                <a:path w="142875" h="93344">
                  <a:moveTo>
                    <a:pt x="0" y="0"/>
                  </a:moveTo>
                  <a:lnTo>
                    <a:pt x="142875" y="0"/>
                  </a:lnTo>
                </a:path>
                <a:path w="142875" h="93344">
                  <a:moveTo>
                    <a:pt x="0" y="92940"/>
                  </a:moveTo>
                  <a:lnTo>
                    <a:pt x="142875" y="9294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1747516" y="2976886"/>
              <a:ext cx="0" cy="93345"/>
            </a:xfrm>
            <a:custGeom>
              <a:avLst/>
              <a:gdLst/>
              <a:ahLst/>
              <a:cxnLst/>
              <a:rect l="l" t="t" r="r" b="b"/>
              <a:pathLst>
                <a:path w="0" h="93344">
                  <a:moveTo>
                    <a:pt x="0" y="9294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1604641" y="3069827"/>
              <a:ext cx="142875" cy="0"/>
            </a:xfrm>
            <a:custGeom>
              <a:avLst/>
              <a:gdLst/>
              <a:ahLst/>
              <a:cxnLst/>
              <a:rect l="l" t="t" r="r" b="b"/>
              <a:pathLst>
                <a:path w="142875" h="0">
                  <a:moveTo>
                    <a:pt x="0" y="0"/>
                  </a:moveTo>
                  <a:lnTo>
                    <a:pt x="142875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1747516" y="3069827"/>
              <a:ext cx="0" cy="93345"/>
            </a:xfrm>
            <a:custGeom>
              <a:avLst/>
              <a:gdLst/>
              <a:ahLst/>
              <a:cxnLst/>
              <a:rect l="l" t="t" r="r" b="b"/>
              <a:pathLst>
                <a:path w="0" h="93344">
                  <a:moveTo>
                    <a:pt x="0" y="8451"/>
                  </a:moveTo>
                  <a:lnTo>
                    <a:pt x="0" y="92949"/>
                  </a:lnTo>
                </a:path>
                <a:path w="0" h="93344">
                  <a:moveTo>
                    <a:pt x="0" y="0"/>
                  </a:moveTo>
                  <a:lnTo>
                    <a:pt x="0" y="8451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1747983" y="3162776"/>
              <a:ext cx="0" cy="93345"/>
            </a:xfrm>
            <a:custGeom>
              <a:avLst/>
              <a:gdLst/>
              <a:ahLst/>
              <a:cxnLst/>
              <a:rect l="l" t="t" r="r" b="b"/>
              <a:pathLst>
                <a:path w="0" h="93345">
                  <a:moveTo>
                    <a:pt x="0" y="0"/>
                  </a:moveTo>
                  <a:lnTo>
                    <a:pt x="0" y="8442"/>
                  </a:lnTo>
                </a:path>
                <a:path w="0" h="93345">
                  <a:moveTo>
                    <a:pt x="0" y="8442"/>
                  </a:moveTo>
                  <a:lnTo>
                    <a:pt x="0" y="92941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250825" y="1341500"/>
              <a:ext cx="1587500" cy="4608830"/>
            </a:xfrm>
            <a:custGeom>
              <a:avLst/>
              <a:gdLst/>
              <a:ahLst/>
              <a:cxnLst/>
              <a:rect l="l" t="t" r="r" b="b"/>
              <a:pathLst>
                <a:path w="1587500" h="4608830">
                  <a:moveTo>
                    <a:pt x="0" y="2304161"/>
                  </a:moveTo>
                  <a:lnTo>
                    <a:pt x="350" y="2234993"/>
                  </a:lnTo>
                  <a:lnTo>
                    <a:pt x="1396" y="2166332"/>
                  </a:lnTo>
                  <a:lnTo>
                    <a:pt x="3127" y="2098205"/>
                  </a:lnTo>
                  <a:lnTo>
                    <a:pt x="5534" y="2030642"/>
                  </a:lnTo>
                  <a:lnTo>
                    <a:pt x="8606" y="1963671"/>
                  </a:lnTo>
                  <a:lnTo>
                    <a:pt x="12334" y="1897321"/>
                  </a:lnTo>
                  <a:lnTo>
                    <a:pt x="16707" y="1831619"/>
                  </a:lnTo>
                  <a:lnTo>
                    <a:pt x="21717" y="1766595"/>
                  </a:lnTo>
                  <a:lnTo>
                    <a:pt x="27353" y="1702277"/>
                  </a:lnTo>
                  <a:lnTo>
                    <a:pt x="33606" y="1638693"/>
                  </a:lnTo>
                  <a:lnTo>
                    <a:pt x="40465" y="1575872"/>
                  </a:lnTo>
                  <a:lnTo>
                    <a:pt x="47921" y="1513843"/>
                  </a:lnTo>
                  <a:lnTo>
                    <a:pt x="55964" y="1452634"/>
                  </a:lnTo>
                  <a:lnTo>
                    <a:pt x="64585" y="1392273"/>
                  </a:lnTo>
                  <a:lnTo>
                    <a:pt x="73772" y="1332790"/>
                  </a:lnTo>
                  <a:lnTo>
                    <a:pt x="83517" y="1274212"/>
                  </a:lnTo>
                  <a:lnTo>
                    <a:pt x="93810" y="1216568"/>
                  </a:lnTo>
                  <a:lnTo>
                    <a:pt x="104641" y="1159887"/>
                  </a:lnTo>
                  <a:lnTo>
                    <a:pt x="116000" y="1104197"/>
                  </a:lnTo>
                  <a:lnTo>
                    <a:pt x="127877" y="1049526"/>
                  </a:lnTo>
                  <a:lnTo>
                    <a:pt x="140262" y="995904"/>
                  </a:lnTo>
                  <a:lnTo>
                    <a:pt x="153146" y="943359"/>
                  </a:lnTo>
                  <a:lnTo>
                    <a:pt x="166519" y="891918"/>
                  </a:lnTo>
                  <a:lnTo>
                    <a:pt x="180371" y="841611"/>
                  </a:lnTo>
                  <a:lnTo>
                    <a:pt x="194692" y="792467"/>
                  </a:lnTo>
                  <a:lnTo>
                    <a:pt x="209472" y="744513"/>
                  </a:lnTo>
                  <a:lnTo>
                    <a:pt x="224702" y="697779"/>
                  </a:lnTo>
                  <a:lnTo>
                    <a:pt x="240372" y="652292"/>
                  </a:lnTo>
                  <a:lnTo>
                    <a:pt x="256471" y="608081"/>
                  </a:lnTo>
                  <a:lnTo>
                    <a:pt x="272990" y="565176"/>
                  </a:lnTo>
                  <a:lnTo>
                    <a:pt x="289920" y="523603"/>
                  </a:lnTo>
                  <a:lnTo>
                    <a:pt x="307250" y="483393"/>
                  </a:lnTo>
                  <a:lnTo>
                    <a:pt x="324970" y="444573"/>
                  </a:lnTo>
                  <a:lnTo>
                    <a:pt x="343071" y="407171"/>
                  </a:lnTo>
                  <a:lnTo>
                    <a:pt x="361543" y="371217"/>
                  </a:lnTo>
                  <a:lnTo>
                    <a:pt x="380376" y="336739"/>
                  </a:lnTo>
                  <a:lnTo>
                    <a:pt x="399561" y="303766"/>
                  </a:lnTo>
                  <a:lnTo>
                    <a:pt x="438944" y="242446"/>
                  </a:lnTo>
                  <a:lnTo>
                    <a:pt x="479615" y="187485"/>
                  </a:lnTo>
                  <a:lnTo>
                    <a:pt x="521494" y="139113"/>
                  </a:lnTo>
                  <a:lnTo>
                    <a:pt x="564503" y="97556"/>
                  </a:lnTo>
                  <a:lnTo>
                    <a:pt x="608564" y="63044"/>
                  </a:lnTo>
                  <a:lnTo>
                    <a:pt x="653597" y="35804"/>
                  </a:lnTo>
                  <a:lnTo>
                    <a:pt x="699525" y="16065"/>
                  </a:lnTo>
                  <a:lnTo>
                    <a:pt x="746269" y="4054"/>
                  </a:lnTo>
                  <a:lnTo>
                    <a:pt x="793750" y="0"/>
                  </a:lnTo>
                  <a:lnTo>
                    <a:pt x="817578" y="1018"/>
                  </a:lnTo>
                  <a:lnTo>
                    <a:pt x="841233" y="4054"/>
                  </a:lnTo>
                  <a:lnTo>
                    <a:pt x="887979" y="16065"/>
                  </a:lnTo>
                  <a:lnTo>
                    <a:pt x="933908" y="35804"/>
                  </a:lnTo>
                  <a:lnTo>
                    <a:pt x="978943" y="63044"/>
                  </a:lnTo>
                  <a:lnTo>
                    <a:pt x="1023005" y="97556"/>
                  </a:lnTo>
                  <a:lnTo>
                    <a:pt x="1066015" y="139113"/>
                  </a:lnTo>
                  <a:lnTo>
                    <a:pt x="1107895" y="187485"/>
                  </a:lnTo>
                  <a:lnTo>
                    <a:pt x="1148566" y="242446"/>
                  </a:lnTo>
                  <a:lnTo>
                    <a:pt x="1187950" y="303766"/>
                  </a:lnTo>
                  <a:lnTo>
                    <a:pt x="1207134" y="336739"/>
                  </a:lnTo>
                  <a:lnTo>
                    <a:pt x="1225967" y="371217"/>
                  </a:lnTo>
                  <a:lnTo>
                    <a:pt x="1244439" y="407171"/>
                  </a:lnTo>
                  <a:lnTo>
                    <a:pt x="1262540" y="444573"/>
                  </a:lnTo>
                  <a:lnTo>
                    <a:pt x="1280260" y="483393"/>
                  </a:lnTo>
                  <a:lnTo>
                    <a:pt x="1297590" y="523603"/>
                  </a:lnTo>
                  <a:lnTo>
                    <a:pt x="1314519" y="565176"/>
                  </a:lnTo>
                  <a:lnTo>
                    <a:pt x="1331038" y="608081"/>
                  </a:lnTo>
                  <a:lnTo>
                    <a:pt x="1347137" y="652292"/>
                  </a:lnTo>
                  <a:lnTo>
                    <a:pt x="1362806" y="697779"/>
                  </a:lnTo>
                  <a:lnTo>
                    <a:pt x="1378036" y="744513"/>
                  </a:lnTo>
                  <a:lnTo>
                    <a:pt x="1392815" y="792467"/>
                  </a:lnTo>
                  <a:lnTo>
                    <a:pt x="1407136" y="841611"/>
                  </a:lnTo>
                  <a:lnTo>
                    <a:pt x="1420987" y="891918"/>
                  </a:lnTo>
                  <a:lnTo>
                    <a:pt x="1434360" y="943359"/>
                  </a:lnTo>
                  <a:lnTo>
                    <a:pt x="1447243" y="995904"/>
                  </a:lnTo>
                  <a:lnTo>
                    <a:pt x="1459629" y="1049526"/>
                  </a:lnTo>
                  <a:lnTo>
                    <a:pt x="1471505" y="1104197"/>
                  </a:lnTo>
                  <a:lnTo>
                    <a:pt x="1482864" y="1159887"/>
                  </a:lnTo>
                  <a:lnTo>
                    <a:pt x="1493694" y="1216568"/>
                  </a:lnTo>
                  <a:lnTo>
                    <a:pt x="1503986" y="1274212"/>
                  </a:lnTo>
                  <a:lnTo>
                    <a:pt x="1513731" y="1332790"/>
                  </a:lnTo>
                  <a:lnTo>
                    <a:pt x="1522918" y="1392273"/>
                  </a:lnTo>
                  <a:lnTo>
                    <a:pt x="1531538" y="1452634"/>
                  </a:lnTo>
                  <a:lnTo>
                    <a:pt x="1539581" y="1513843"/>
                  </a:lnTo>
                  <a:lnTo>
                    <a:pt x="1547036" y="1575872"/>
                  </a:lnTo>
                  <a:lnTo>
                    <a:pt x="1553895" y="1638693"/>
                  </a:lnTo>
                  <a:lnTo>
                    <a:pt x="1560147" y="1702277"/>
                  </a:lnTo>
                  <a:lnTo>
                    <a:pt x="1565783" y="1766595"/>
                  </a:lnTo>
                  <a:lnTo>
                    <a:pt x="1570793" y="1831619"/>
                  </a:lnTo>
                  <a:lnTo>
                    <a:pt x="1575166" y="1897321"/>
                  </a:lnTo>
                  <a:lnTo>
                    <a:pt x="1578894" y="1963671"/>
                  </a:lnTo>
                  <a:lnTo>
                    <a:pt x="1581966" y="2030642"/>
                  </a:lnTo>
                  <a:lnTo>
                    <a:pt x="1584372" y="2098205"/>
                  </a:lnTo>
                  <a:lnTo>
                    <a:pt x="1586103" y="2166332"/>
                  </a:lnTo>
                  <a:lnTo>
                    <a:pt x="1587149" y="2234993"/>
                  </a:lnTo>
                  <a:lnTo>
                    <a:pt x="1587500" y="2304161"/>
                  </a:lnTo>
                  <a:lnTo>
                    <a:pt x="1587149" y="2373335"/>
                  </a:lnTo>
                  <a:lnTo>
                    <a:pt x="1586103" y="2442003"/>
                  </a:lnTo>
                  <a:lnTo>
                    <a:pt x="1584372" y="2510135"/>
                  </a:lnTo>
                  <a:lnTo>
                    <a:pt x="1581966" y="2577704"/>
                  </a:lnTo>
                  <a:lnTo>
                    <a:pt x="1578894" y="2644681"/>
                  </a:lnTo>
                  <a:lnTo>
                    <a:pt x="1575166" y="2711037"/>
                  </a:lnTo>
                  <a:lnTo>
                    <a:pt x="1570793" y="2776744"/>
                  </a:lnTo>
                  <a:lnTo>
                    <a:pt x="1565783" y="2841774"/>
                  </a:lnTo>
                  <a:lnTo>
                    <a:pt x="1560147" y="2906097"/>
                  </a:lnTo>
                  <a:lnTo>
                    <a:pt x="1553895" y="2969685"/>
                  </a:lnTo>
                  <a:lnTo>
                    <a:pt x="1547036" y="3032511"/>
                  </a:lnTo>
                  <a:lnTo>
                    <a:pt x="1539581" y="3094544"/>
                  </a:lnTo>
                  <a:lnTo>
                    <a:pt x="1531538" y="3155757"/>
                  </a:lnTo>
                  <a:lnTo>
                    <a:pt x="1522918" y="3216122"/>
                  </a:lnTo>
                  <a:lnTo>
                    <a:pt x="1513731" y="3275609"/>
                  </a:lnTo>
                  <a:lnTo>
                    <a:pt x="1503986" y="3334191"/>
                  </a:lnTo>
                  <a:lnTo>
                    <a:pt x="1493694" y="3391838"/>
                  </a:lnTo>
                  <a:lnTo>
                    <a:pt x="1482864" y="3448522"/>
                  </a:lnTo>
                  <a:lnTo>
                    <a:pt x="1471505" y="3504215"/>
                  </a:lnTo>
                  <a:lnTo>
                    <a:pt x="1459629" y="3558889"/>
                  </a:lnTo>
                  <a:lnTo>
                    <a:pt x="1447243" y="3612514"/>
                  </a:lnTo>
                  <a:lnTo>
                    <a:pt x="1434360" y="3665062"/>
                  </a:lnTo>
                  <a:lnTo>
                    <a:pt x="1420987" y="3716505"/>
                  </a:lnTo>
                  <a:lnTo>
                    <a:pt x="1407136" y="3766814"/>
                  </a:lnTo>
                  <a:lnTo>
                    <a:pt x="1392815" y="3815960"/>
                  </a:lnTo>
                  <a:lnTo>
                    <a:pt x="1378036" y="3863916"/>
                  </a:lnTo>
                  <a:lnTo>
                    <a:pt x="1362806" y="3910653"/>
                  </a:lnTo>
                  <a:lnTo>
                    <a:pt x="1347137" y="3956141"/>
                  </a:lnTo>
                  <a:lnTo>
                    <a:pt x="1331038" y="4000353"/>
                  </a:lnTo>
                  <a:lnTo>
                    <a:pt x="1314519" y="4043260"/>
                  </a:lnTo>
                  <a:lnTo>
                    <a:pt x="1297590" y="4084834"/>
                  </a:lnTo>
                  <a:lnTo>
                    <a:pt x="1280260" y="4125046"/>
                  </a:lnTo>
                  <a:lnTo>
                    <a:pt x="1262540" y="4163867"/>
                  </a:lnTo>
                  <a:lnTo>
                    <a:pt x="1244439" y="4201270"/>
                  </a:lnTo>
                  <a:lnTo>
                    <a:pt x="1225967" y="4237225"/>
                  </a:lnTo>
                  <a:lnTo>
                    <a:pt x="1207134" y="4271703"/>
                  </a:lnTo>
                  <a:lnTo>
                    <a:pt x="1187950" y="4304678"/>
                  </a:lnTo>
                  <a:lnTo>
                    <a:pt x="1148566" y="4365999"/>
                  </a:lnTo>
                  <a:lnTo>
                    <a:pt x="1107895" y="4420961"/>
                  </a:lnTo>
                  <a:lnTo>
                    <a:pt x="1066015" y="4469334"/>
                  </a:lnTo>
                  <a:lnTo>
                    <a:pt x="1023005" y="4510891"/>
                  </a:lnTo>
                  <a:lnTo>
                    <a:pt x="978943" y="4545403"/>
                  </a:lnTo>
                  <a:lnTo>
                    <a:pt x="933908" y="4572643"/>
                  </a:lnTo>
                  <a:lnTo>
                    <a:pt x="887979" y="4592383"/>
                  </a:lnTo>
                  <a:lnTo>
                    <a:pt x="841233" y="4604394"/>
                  </a:lnTo>
                  <a:lnTo>
                    <a:pt x="793750" y="4608449"/>
                  </a:lnTo>
                  <a:lnTo>
                    <a:pt x="769922" y="4607430"/>
                  </a:lnTo>
                  <a:lnTo>
                    <a:pt x="746269" y="4604394"/>
                  </a:lnTo>
                  <a:lnTo>
                    <a:pt x="699525" y="4592383"/>
                  </a:lnTo>
                  <a:lnTo>
                    <a:pt x="653597" y="4572643"/>
                  </a:lnTo>
                  <a:lnTo>
                    <a:pt x="608564" y="4545403"/>
                  </a:lnTo>
                  <a:lnTo>
                    <a:pt x="564503" y="4510891"/>
                  </a:lnTo>
                  <a:lnTo>
                    <a:pt x="521494" y="4469334"/>
                  </a:lnTo>
                  <a:lnTo>
                    <a:pt x="479615" y="4420961"/>
                  </a:lnTo>
                  <a:lnTo>
                    <a:pt x="438944" y="4365999"/>
                  </a:lnTo>
                  <a:lnTo>
                    <a:pt x="399561" y="4304678"/>
                  </a:lnTo>
                  <a:lnTo>
                    <a:pt x="380376" y="4271703"/>
                  </a:lnTo>
                  <a:lnTo>
                    <a:pt x="361543" y="4237225"/>
                  </a:lnTo>
                  <a:lnTo>
                    <a:pt x="343071" y="4201270"/>
                  </a:lnTo>
                  <a:lnTo>
                    <a:pt x="324970" y="4163867"/>
                  </a:lnTo>
                  <a:lnTo>
                    <a:pt x="307250" y="4125046"/>
                  </a:lnTo>
                  <a:lnTo>
                    <a:pt x="289920" y="4084834"/>
                  </a:lnTo>
                  <a:lnTo>
                    <a:pt x="272990" y="4043260"/>
                  </a:lnTo>
                  <a:lnTo>
                    <a:pt x="256471" y="4000353"/>
                  </a:lnTo>
                  <a:lnTo>
                    <a:pt x="240372" y="3956141"/>
                  </a:lnTo>
                  <a:lnTo>
                    <a:pt x="224702" y="3910653"/>
                  </a:lnTo>
                  <a:lnTo>
                    <a:pt x="209472" y="3863916"/>
                  </a:lnTo>
                  <a:lnTo>
                    <a:pt x="194692" y="3815960"/>
                  </a:lnTo>
                  <a:lnTo>
                    <a:pt x="180371" y="3766814"/>
                  </a:lnTo>
                  <a:lnTo>
                    <a:pt x="166519" y="3716505"/>
                  </a:lnTo>
                  <a:lnTo>
                    <a:pt x="153146" y="3665062"/>
                  </a:lnTo>
                  <a:lnTo>
                    <a:pt x="140262" y="3612514"/>
                  </a:lnTo>
                  <a:lnTo>
                    <a:pt x="127877" y="3558889"/>
                  </a:lnTo>
                  <a:lnTo>
                    <a:pt x="116000" y="3504215"/>
                  </a:lnTo>
                  <a:lnTo>
                    <a:pt x="104641" y="3448522"/>
                  </a:lnTo>
                  <a:lnTo>
                    <a:pt x="93810" y="3391838"/>
                  </a:lnTo>
                  <a:lnTo>
                    <a:pt x="83517" y="3334191"/>
                  </a:lnTo>
                  <a:lnTo>
                    <a:pt x="73772" y="3275609"/>
                  </a:lnTo>
                  <a:lnTo>
                    <a:pt x="64585" y="3216122"/>
                  </a:lnTo>
                  <a:lnTo>
                    <a:pt x="55964" y="3155757"/>
                  </a:lnTo>
                  <a:lnTo>
                    <a:pt x="47921" y="3094544"/>
                  </a:lnTo>
                  <a:lnTo>
                    <a:pt x="40465" y="3032511"/>
                  </a:lnTo>
                  <a:lnTo>
                    <a:pt x="33606" y="2969685"/>
                  </a:lnTo>
                  <a:lnTo>
                    <a:pt x="27353" y="2906097"/>
                  </a:lnTo>
                  <a:lnTo>
                    <a:pt x="21717" y="2841774"/>
                  </a:lnTo>
                  <a:lnTo>
                    <a:pt x="16707" y="2776744"/>
                  </a:lnTo>
                  <a:lnTo>
                    <a:pt x="12334" y="2711037"/>
                  </a:lnTo>
                  <a:lnTo>
                    <a:pt x="8606" y="2644681"/>
                  </a:lnTo>
                  <a:lnTo>
                    <a:pt x="5534" y="2577704"/>
                  </a:lnTo>
                  <a:lnTo>
                    <a:pt x="3127" y="2510135"/>
                  </a:lnTo>
                  <a:lnTo>
                    <a:pt x="1396" y="2442003"/>
                  </a:lnTo>
                  <a:lnTo>
                    <a:pt x="350" y="2373335"/>
                  </a:lnTo>
                  <a:lnTo>
                    <a:pt x="0" y="2304161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468312" y="2276475"/>
              <a:ext cx="700405" cy="457200"/>
            </a:xfrm>
            <a:custGeom>
              <a:avLst/>
              <a:gdLst/>
              <a:ahLst/>
              <a:cxnLst/>
              <a:rect l="l" t="t" r="r" b="b"/>
              <a:pathLst>
                <a:path w="700405" h="457200">
                  <a:moveTo>
                    <a:pt x="350050" y="0"/>
                  </a:moveTo>
                  <a:lnTo>
                    <a:pt x="279501" y="1550"/>
                  </a:lnTo>
                  <a:lnTo>
                    <a:pt x="213792" y="5994"/>
                  </a:lnTo>
                  <a:lnTo>
                    <a:pt x="154331" y="13026"/>
                  </a:lnTo>
                  <a:lnTo>
                    <a:pt x="102525" y="22336"/>
                  </a:lnTo>
                  <a:lnTo>
                    <a:pt x="59781" y="33616"/>
                  </a:lnTo>
                  <a:lnTo>
                    <a:pt x="7111" y="60856"/>
                  </a:lnTo>
                  <a:lnTo>
                    <a:pt x="0" y="76200"/>
                  </a:lnTo>
                  <a:lnTo>
                    <a:pt x="0" y="381000"/>
                  </a:lnTo>
                  <a:lnTo>
                    <a:pt x="27508" y="410640"/>
                  </a:lnTo>
                  <a:lnTo>
                    <a:pt x="102525" y="434863"/>
                  </a:lnTo>
                  <a:lnTo>
                    <a:pt x="154331" y="444173"/>
                  </a:lnTo>
                  <a:lnTo>
                    <a:pt x="213792" y="451205"/>
                  </a:lnTo>
                  <a:lnTo>
                    <a:pt x="279501" y="455649"/>
                  </a:lnTo>
                  <a:lnTo>
                    <a:pt x="350050" y="457200"/>
                  </a:lnTo>
                  <a:lnTo>
                    <a:pt x="420594" y="455649"/>
                  </a:lnTo>
                  <a:lnTo>
                    <a:pt x="486300" y="451205"/>
                  </a:lnTo>
                  <a:lnTo>
                    <a:pt x="545758" y="444173"/>
                  </a:lnTo>
                  <a:lnTo>
                    <a:pt x="597563" y="434863"/>
                  </a:lnTo>
                  <a:lnTo>
                    <a:pt x="640306" y="423583"/>
                  </a:lnTo>
                  <a:lnTo>
                    <a:pt x="692975" y="396343"/>
                  </a:lnTo>
                  <a:lnTo>
                    <a:pt x="700087" y="381000"/>
                  </a:lnTo>
                  <a:lnTo>
                    <a:pt x="700087" y="76200"/>
                  </a:lnTo>
                  <a:lnTo>
                    <a:pt x="672579" y="46559"/>
                  </a:lnTo>
                  <a:lnTo>
                    <a:pt x="597563" y="22336"/>
                  </a:lnTo>
                  <a:lnTo>
                    <a:pt x="545758" y="13026"/>
                  </a:lnTo>
                  <a:lnTo>
                    <a:pt x="486300" y="5994"/>
                  </a:lnTo>
                  <a:lnTo>
                    <a:pt x="420594" y="1550"/>
                  </a:lnTo>
                  <a:lnTo>
                    <a:pt x="350050" y="0"/>
                  </a:lnTo>
                  <a:close/>
                </a:path>
              </a:pathLst>
            </a:custGeom>
            <a:solidFill>
              <a:srgbClr val="9A86F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468312" y="2276475"/>
              <a:ext cx="700405" cy="457200"/>
            </a:xfrm>
            <a:custGeom>
              <a:avLst/>
              <a:gdLst/>
              <a:ahLst/>
              <a:cxnLst/>
              <a:rect l="l" t="t" r="r" b="b"/>
              <a:pathLst>
                <a:path w="700405" h="457200">
                  <a:moveTo>
                    <a:pt x="700087" y="76200"/>
                  </a:moveTo>
                  <a:lnTo>
                    <a:pt x="672579" y="105840"/>
                  </a:lnTo>
                  <a:lnTo>
                    <a:pt x="597563" y="130063"/>
                  </a:lnTo>
                  <a:lnTo>
                    <a:pt x="545758" y="139373"/>
                  </a:lnTo>
                  <a:lnTo>
                    <a:pt x="486300" y="146405"/>
                  </a:lnTo>
                  <a:lnTo>
                    <a:pt x="420594" y="150849"/>
                  </a:lnTo>
                  <a:lnTo>
                    <a:pt x="350050" y="152400"/>
                  </a:lnTo>
                  <a:lnTo>
                    <a:pt x="279501" y="150849"/>
                  </a:lnTo>
                  <a:lnTo>
                    <a:pt x="213792" y="146405"/>
                  </a:lnTo>
                  <a:lnTo>
                    <a:pt x="154331" y="139373"/>
                  </a:lnTo>
                  <a:lnTo>
                    <a:pt x="102525" y="130063"/>
                  </a:lnTo>
                  <a:lnTo>
                    <a:pt x="59781" y="118783"/>
                  </a:lnTo>
                  <a:lnTo>
                    <a:pt x="7111" y="91543"/>
                  </a:lnTo>
                  <a:lnTo>
                    <a:pt x="0" y="76200"/>
                  </a:lnTo>
                </a:path>
                <a:path w="700405" h="457200">
                  <a:moveTo>
                    <a:pt x="0" y="76200"/>
                  </a:moveTo>
                  <a:lnTo>
                    <a:pt x="27508" y="46559"/>
                  </a:lnTo>
                  <a:lnTo>
                    <a:pt x="102525" y="22336"/>
                  </a:lnTo>
                  <a:lnTo>
                    <a:pt x="154331" y="13026"/>
                  </a:lnTo>
                  <a:lnTo>
                    <a:pt x="213792" y="5994"/>
                  </a:lnTo>
                  <a:lnTo>
                    <a:pt x="279501" y="1550"/>
                  </a:lnTo>
                  <a:lnTo>
                    <a:pt x="350050" y="0"/>
                  </a:lnTo>
                  <a:lnTo>
                    <a:pt x="420594" y="1550"/>
                  </a:lnTo>
                  <a:lnTo>
                    <a:pt x="486300" y="5994"/>
                  </a:lnTo>
                  <a:lnTo>
                    <a:pt x="545758" y="13026"/>
                  </a:lnTo>
                  <a:lnTo>
                    <a:pt x="597563" y="22336"/>
                  </a:lnTo>
                  <a:lnTo>
                    <a:pt x="640306" y="33616"/>
                  </a:lnTo>
                  <a:lnTo>
                    <a:pt x="692975" y="60856"/>
                  </a:lnTo>
                  <a:lnTo>
                    <a:pt x="700087" y="76200"/>
                  </a:lnTo>
                  <a:lnTo>
                    <a:pt x="700087" y="381000"/>
                  </a:lnTo>
                  <a:lnTo>
                    <a:pt x="692975" y="396343"/>
                  </a:lnTo>
                  <a:lnTo>
                    <a:pt x="672579" y="410640"/>
                  </a:lnTo>
                  <a:lnTo>
                    <a:pt x="597563" y="434863"/>
                  </a:lnTo>
                  <a:lnTo>
                    <a:pt x="545758" y="444173"/>
                  </a:lnTo>
                  <a:lnTo>
                    <a:pt x="486300" y="451205"/>
                  </a:lnTo>
                  <a:lnTo>
                    <a:pt x="420594" y="455649"/>
                  </a:lnTo>
                  <a:lnTo>
                    <a:pt x="350050" y="457200"/>
                  </a:lnTo>
                  <a:lnTo>
                    <a:pt x="279501" y="455649"/>
                  </a:lnTo>
                  <a:lnTo>
                    <a:pt x="213792" y="451205"/>
                  </a:lnTo>
                  <a:lnTo>
                    <a:pt x="154331" y="444173"/>
                  </a:lnTo>
                  <a:lnTo>
                    <a:pt x="102525" y="434863"/>
                  </a:lnTo>
                  <a:lnTo>
                    <a:pt x="59781" y="423583"/>
                  </a:lnTo>
                  <a:lnTo>
                    <a:pt x="7111" y="396343"/>
                  </a:lnTo>
                  <a:lnTo>
                    <a:pt x="0" y="381000"/>
                  </a:lnTo>
                  <a:lnTo>
                    <a:pt x="0" y="762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620712" y="1849500"/>
              <a:ext cx="700405" cy="457200"/>
            </a:xfrm>
            <a:custGeom>
              <a:avLst/>
              <a:gdLst/>
              <a:ahLst/>
              <a:cxnLst/>
              <a:rect l="l" t="t" r="r" b="b"/>
              <a:pathLst>
                <a:path w="700405" h="457200">
                  <a:moveTo>
                    <a:pt x="350050" y="0"/>
                  </a:moveTo>
                  <a:lnTo>
                    <a:pt x="279501" y="1544"/>
                  </a:lnTo>
                  <a:lnTo>
                    <a:pt x="213792" y="5976"/>
                  </a:lnTo>
                  <a:lnTo>
                    <a:pt x="154331" y="12992"/>
                  </a:lnTo>
                  <a:lnTo>
                    <a:pt x="102525" y="22288"/>
                  </a:lnTo>
                  <a:lnTo>
                    <a:pt x="59781" y="33560"/>
                  </a:lnTo>
                  <a:lnTo>
                    <a:pt x="7111" y="60820"/>
                  </a:lnTo>
                  <a:lnTo>
                    <a:pt x="0" y="76200"/>
                  </a:lnTo>
                  <a:lnTo>
                    <a:pt x="0" y="381000"/>
                  </a:lnTo>
                  <a:lnTo>
                    <a:pt x="27508" y="410640"/>
                  </a:lnTo>
                  <a:lnTo>
                    <a:pt x="102525" y="434863"/>
                  </a:lnTo>
                  <a:lnTo>
                    <a:pt x="154331" y="444173"/>
                  </a:lnTo>
                  <a:lnTo>
                    <a:pt x="213792" y="451205"/>
                  </a:lnTo>
                  <a:lnTo>
                    <a:pt x="279501" y="455649"/>
                  </a:lnTo>
                  <a:lnTo>
                    <a:pt x="350050" y="457200"/>
                  </a:lnTo>
                  <a:lnTo>
                    <a:pt x="420594" y="455649"/>
                  </a:lnTo>
                  <a:lnTo>
                    <a:pt x="486300" y="451205"/>
                  </a:lnTo>
                  <a:lnTo>
                    <a:pt x="545758" y="444173"/>
                  </a:lnTo>
                  <a:lnTo>
                    <a:pt x="597563" y="434863"/>
                  </a:lnTo>
                  <a:lnTo>
                    <a:pt x="640306" y="423583"/>
                  </a:lnTo>
                  <a:lnTo>
                    <a:pt x="692975" y="396343"/>
                  </a:lnTo>
                  <a:lnTo>
                    <a:pt x="700087" y="381000"/>
                  </a:lnTo>
                  <a:lnTo>
                    <a:pt x="700087" y="76200"/>
                  </a:lnTo>
                  <a:lnTo>
                    <a:pt x="672579" y="46505"/>
                  </a:lnTo>
                  <a:lnTo>
                    <a:pt x="597563" y="22288"/>
                  </a:lnTo>
                  <a:lnTo>
                    <a:pt x="545758" y="12992"/>
                  </a:lnTo>
                  <a:lnTo>
                    <a:pt x="486300" y="5976"/>
                  </a:lnTo>
                  <a:lnTo>
                    <a:pt x="420594" y="1544"/>
                  </a:lnTo>
                  <a:lnTo>
                    <a:pt x="350050" y="0"/>
                  </a:lnTo>
                  <a:close/>
                </a:path>
              </a:pathLst>
            </a:custGeom>
            <a:solidFill>
              <a:srgbClr val="9A86F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620712" y="1849500"/>
              <a:ext cx="700405" cy="457200"/>
            </a:xfrm>
            <a:custGeom>
              <a:avLst/>
              <a:gdLst/>
              <a:ahLst/>
              <a:cxnLst/>
              <a:rect l="l" t="t" r="r" b="b"/>
              <a:pathLst>
                <a:path w="700405" h="457200">
                  <a:moveTo>
                    <a:pt x="700087" y="76200"/>
                  </a:moveTo>
                  <a:lnTo>
                    <a:pt x="672579" y="105840"/>
                  </a:lnTo>
                  <a:lnTo>
                    <a:pt x="597563" y="130063"/>
                  </a:lnTo>
                  <a:lnTo>
                    <a:pt x="545758" y="139373"/>
                  </a:lnTo>
                  <a:lnTo>
                    <a:pt x="486300" y="146405"/>
                  </a:lnTo>
                  <a:lnTo>
                    <a:pt x="420594" y="150849"/>
                  </a:lnTo>
                  <a:lnTo>
                    <a:pt x="350050" y="152400"/>
                  </a:lnTo>
                  <a:lnTo>
                    <a:pt x="279501" y="150849"/>
                  </a:lnTo>
                  <a:lnTo>
                    <a:pt x="213792" y="146405"/>
                  </a:lnTo>
                  <a:lnTo>
                    <a:pt x="154331" y="139373"/>
                  </a:lnTo>
                  <a:lnTo>
                    <a:pt x="102525" y="130063"/>
                  </a:lnTo>
                  <a:lnTo>
                    <a:pt x="59781" y="118783"/>
                  </a:lnTo>
                  <a:lnTo>
                    <a:pt x="7111" y="91543"/>
                  </a:lnTo>
                  <a:lnTo>
                    <a:pt x="0" y="76200"/>
                  </a:lnTo>
                </a:path>
                <a:path w="700405" h="457200">
                  <a:moveTo>
                    <a:pt x="0" y="76200"/>
                  </a:moveTo>
                  <a:lnTo>
                    <a:pt x="27508" y="46505"/>
                  </a:lnTo>
                  <a:lnTo>
                    <a:pt x="102525" y="22288"/>
                  </a:lnTo>
                  <a:lnTo>
                    <a:pt x="154331" y="12992"/>
                  </a:lnTo>
                  <a:lnTo>
                    <a:pt x="213792" y="5976"/>
                  </a:lnTo>
                  <a:lnTo>
                    <a:pt x="279501" y="1544"/>
                  </a:lnTo>
                  <a:lnTo>
                    <a:pt x="350050" y="0"/>
                  </a:lnTo>
                  <a:lnTo>
                    <a:pt x="420594" y="1544"/>
                  </a:lnTo>
                  <a:lnTo>
                    <a:pt x="486300" y="5976"/>
                  </a:lnTo>
                  <a:lnTo>
                    <a:pt x="545758" y="12992"/>
                  </a:lnTo>
                  <a:lnTo>
                    <a:pt x="597563" y="22288"/>
                  </a:lnTo>
                  <a:lnTo>
                    <a:pt x="640306" y="33560"/>
                  </a:lnTo>
                  <a:lnTo>
                    <a:pt x="692975" y="60820"/>
                  </a:lnTo>
                  <a:lnTo>
                    <a:pt x="700087" y="76200"/>
                  </a:lnTo>
                  <a:lnTo>
                    <a:pt x="700087" y="381000"/>
                  </a:lnTo>
                  <a:lnTo>
                    <a:pt x="692975" y="396343"/>
                  </a:lnTo>
                  <a:lnTo>
                    <a:pt x="672579" y="410640"/>
                  </a:lnTo>
                  <a:lnTo>
                    <a:pt x="597563" y="434863"/>
                  </a:lnTo>
                  <a:lnTo>
                    <a:pt x="545758" y="444173"/>
                  </a:lnTo>
                  <a:lnTo>
                    <a:pt x="486300" y="451205"/>
                  </a:lnTo>
                  <a:lnTo>
                    <a:pt x="420594" y="455649"/>
                  </a:lnTo>
                  <a:lnTo>
                    <a:pt x="350050" y="457200"/>
                  </a:lnTo>
                  <a:lnTo>
                    <a:pt x="279501" y="455649"/>
                  </a:lnTo>
                  <a:lnTo>
                    <a:pt x="213792" y="451205"/>
                  </a:lnTo>
                  <a:lnTo>
                    <a:pt x="154331" y="444173"/>
                  </a:lnTo>
                  <a:lnTo>
                    <a:pt x="102525" y="434863"/>
                  </a:lnTo>
                  <a:lnTo>
                    <a:pt x="59781" y="423583"/>
                  </a:lnTo>
                  <a:lnTo>
                    <a:pt x="7111" y="396343"/>
                  </a:lnTo>
                  <a:lnTo>
                    <a:pt x="0" y="381000"/>
                  </a:lnTo>
                  <a:lnTo>
                    <a:pt x="0" y="762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909637" y="1633600"/>
              <a:ext cx="700405" cy="457200"/>
            </a:xfrm>
            <a:custGeom>
              <a:avLst/>
              <a:gdLst/>
              <a:ahLst/>
              <a:cxnLst/>
              <a:rect l="l" t="t" r="r" b="b"/>
              <a:pathLst>
                <a:path w="700405" h="457200">
                  <a:moveTo>
                    <a:pt x="350050" y="0"/>
                  </a:moveTo>
                  <a:lnTo>
                    <a:pt x="279501" y="1544"/>
                  </a:lnTo>
                  <a:lnTo>
                    <a:pt x="213792" y="5976"/>
                  </a:lnTo>
                  <a:lnTo>
                    <a:pt x="154331" y="12992"/>
                  </a:lnTo>
                  <a:lnTo>
                    <a:pt x="102525" y="22288"/>
                  </a:lnTo>
                  <a:lnTo>
                    <a:pt x="59781" y="33560"/>
                  </a:lnTo>
                  <a:lnTo>
                    <a:pt x="7111" y="60820"/>
                  </a:lnTo>
                  <a:lnTo>
                    <a:pt x="0" y="76200"/>
                  </a:lnTo>
                  <a:lnTo>
                    <a:pt x="0" y="381000"/>
                  </a:lnTo>
                  <a:lnTo>
                    <a:pt x="27508" y="410640"/>
                  </a:lnTo>
                  <a:lnTo>
                    <a:pt x="102525" y="434863"/>
                  </a:lnTo>
                  <a:lnTo>
                    <a:pt x="154331" y="444173"/>
                  </a:lnTo>
                  <a:lnTo>
                    <a:pt x="213792" y="451205"/>
                  </a:lnTo>
                  <a:lnTo>
                    <a:pt x="279501" y="455649"/>
                  </a:lnTo>
                  <a:lnTo>
                    <a:pt x="350050" y="457200"/>
                  </a:lnTo>
                  <a:lnTo>
                    <a:pt x="420594" y="455649"/>
                  </a:lnTo>
                  <a:lnTo>
                    <a:pt x="486300" y="451205"/>
                  </a:lnTo>
                  <a:lnTo>
                    <a:pt x="545758" y="444173"/>
                  </a:lnTo>
                  <a:lnTo>
                    <a:pt x="597563" y="434863"/>
                  </a:lnTo>
                  <a:lnTo>
                    <a:pt x="640306" y="423583"/>
                  </a:lnTo>
                  <a:lnTo>
                    <a:pt x="692975" y="396343"/>
                  </a:lnTo>
                  <a:lnTo>
                    <a:pt x="700087" y="381000"/>
                  </a:lnTo>
                  <a:lnTo>
                    <a:pt x="700087" y="76200"/>
                  </a:lnTo>
                  <a:lnTo>
                    <a:pt x="672579" y="46505"/>
                  </a:lnTo>
                  <a:lnTo>
                    <a:pt x="597563" y="22288"/>
                  </a:lnTo>
                  <a:lnTo>
                    <a:pt x="545758" y="12992"/>
                  </a:lnTo>
                  <a:lnTo>
                    <a:pt x="486300" y="5976"/>
                  </a:lnTo>
                  <a:lnTo>
                    <a:pt x="420594" y="1544"/>
                  </a:lnTo>
                  <a:lnTo>
                    <a:pt x="350050" y="0"/>
                  </a:lnTo>
                  <a:close/>
                </a:path>
              </a:pathLst>
            </a:custGeom>
            <a:solidFill>
              <a:srgbClr val="9A86F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909637" y="1633600"/>
              <a:ext cx="700405" cy="457200"/>
            </a:xfrm>
            <a:custGeom>
              <a:avLst/>
              <a:gdLst/>
              <a:ahLst/>
              <a:cxnLst/>
              <a:rect l="l" t="t" r="r" b="b"/>
              <a:pathLst>
                <a:path w="700405" h="457200">
                  <a:moveTo>
                    <a:pt x="700087" y="76200"/>
                  </a:moveTo>
                  <a:lnTo>
                    <a:pt x="672579" y="105840"/>
                  </a:lnTo>
                  <a:lnTo>
                    <a:pt x="597563" y="130063"/>
                  </a:lnTo>
                  <a:lnTo>
                    <a:pt x="545758" y="139373"/>
                  </a:lnTo>
                  <a:lnTo>
                    <a:pt x="486300" y="146405"/>
                  </a:lnTo>
                  <a:lnTo>
                    <a:pt x="420594" y="150849"/>
                  </a:lnTo>
                  <a:lnTo>
                    <a:pt x="350050" y="152400"/>
                  </a:lnTo>
                  <a:lnTo>
                    <a:pt x="279501" y="150849"/>
                  </a:lnTo>
                  <a:lnTo>
                    <a:pt x="213792" y="146405"/>
                  </a:lnTo>
                  <a:lnTo>
                    <a:pt x="154331" y="139373"/>
                  </a:lnTo>
                  <a:lnTo>
                    <a:pt x="102525" y="130063"/>
                  </a:lnTo>
                  <a:lnTo>
                    <a:pt x="59781" y="118783"/>
                  </a:lnTo>
                  <a:lnTo>
                    <a:pt x="7111" y="91543"/>
                  </a:lnTo>
                  <a:lnTo>
                    <a:pt x="0" y="76200"/>
                  </a:lnTo>
                </a:path>
                <a:path w="700405" h="457200">
                  <a:moveTo>
                    <a:pt x="0" y="76200"/>
                  </a:moveTo>
                  <a:lnTo>
                    <a:pt x="27508" y="46505"/>
                  </a:lnTo>
                  <a:lnTo>
                    <a:pt x="102525" y="22288"/>
                  </a:lnTo>
                  <a:lnTo>
                    <a:pt x="154331" y="12992"/>
                  </a:lnTo>
                  <a:lnTo>
                    <a:pt x="213792" y="5976"/>
                  </a:lnTo>
                  <a:lnTo>
                    <a:pt x="279501" y="1544"/>
                  </a:lnTo>
                  <a:lnTo>
                    <a:pt x="350050" y="0"/>
                  </a:lnTo>
                  <a:lnTo>
                    <a:pt x="420594" y="1544"/>
                  </a:lnTo>
                  <a:lnTo>
                    <a:pt x="486300" y="5976"/>
                  </a:lnTo>
                  <a:lnTo>
                    <a:pt x="545758" y="12992"/>
                  </a:lnTo>
                  <a:lnTo>
                    <a:pt x="597563" y="22288"/>
                  </a:lnTo>
                  <a:lnTo>
                    <a:pt x="640306" y="33560"/>
                  </a:lnTo>
                  <a:lnTo>
                    <a:pt x="692975" y="60820"/>
                  </a:lnTo>
                  <a:lnTo>
                    <a:pt x="700087" y="76200"/>
                  </a:lnTo>
                  <a:lnTo>
                    <a:pt x="700087" y="381000"/>
                  </a:lnTo>
                  <a:lnTo>
                    <a:pt x="692975" y="396343"/>
                  </a:lnTo>
                  <a:lnTo>
                    <a:pt x="672579" y="410640"/>
                  </a:lnTo>
                  <a:lnTo>
                    <a:pt x="597563" y="434863"/>
                  </a:lnTo>
                  <a:lnTo>
                    <a:pt x="545758" y="444173"/>
                  </a:lnTo>
                  <a:lnTo>
                    <a:pt x="486300" y="451205"/>
                  </a:lnTo>
                  <a:lnTo>
                    <a:pt x="420594" y="455649"/>
                  </a:lnTo>
                  <a:lnTo>
                    <a:pt x="350050" y="457200"/>
                  </a:lnTo>
                  <a:lnTo>
                    <a:pt x="279501" y="455649"/>
                  </a:lnTo>
                  <a:lnTo>
                    <a:pt x="213792" y="451205"/>
                  </a:lnTo>
                  <a:lnTo>
                    <a:pt x="154331" y="444173"/>
                  </a:lnTo>
                  <a:lnTo>
                    <a:pt x="102525" y="434863"/>
                  </a:lnTo>
                  <a:lnTo>
                    <a:pt x="59781" y="423583"/>
                  </a:lnTo>
                  <a:lnTo>
                    <a:pt x="7111" y="396343"/>
                  </a:lnTo>
                  <a:lnTo>
                    <a:pt x="0" y="381000"/>
                  </a:lnTo>
                  <a:lnTo>
                    <a:pt x="0" y="762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5" name="object 35"/>
          <p:cNvGrpSpPr/>
          <p:nvPr/>
        </p:nvGrpSpPr>
        <p:grpSpPr>
          <a:xfrm>
            <a:off x="1242060" y="457200"/>
            <a:ext cx="7520940" cy="609600"/>
            <a:chOff x="1242060" y="457200"/>
            <a:chExt cx="7520940" cy="609600"/>
          </a:xfrm>
        </p:grpSpPr>
        <p:sp>
          <p:nvSpPr>
            <p:cNvPr id="36" name="object 36"/>
            <p:cNvSpPr/>
            <p:nvPr/>
          </p:nvSpPr>
          <p:spPr>
            <a:xfrm>
              <a:off x="1371600" y="457200"/>
              <a:ext cx="7391400" cy="609600"/>
            </a:xfrm>
            <a:custGeom>
              <a:avLst/>
              <a:gdLst/>
              <a:ahLst/>
              <a:cxnLst/>
              <a:rect l="l" t="t" r="r" b="b"/>
              <a:pathLst>
                <a:path w="7391400" h="609600">
                  <a:moveTo>
                    <a:pt x="7391400" y="0"/>
                  </a:moveTo>
                  <a:lnTo>
                    <a:pt x="0" y="0"/>
                  </a:lnTo>
                  <a:lnTo>
                    <a:pt x="0" y="609600"/>
                  </a:lnTo>
                  <a:lnTo>
                    <a:pt x="7391400" y="609600"/>
                  </a:lnTo>
                  <a:lnTo>
                    <a:pt x="73914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7" name="object 3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42060" y="477011"/>
              <a:ext cx="7046976" cy="583691"/>
            </a:xfrm>
            <a:prstGeom prst="rect">
              <a:avLst/>
            </a:prstGeom>
          </p:spPr>
        </p:pic>
      </p:grpSp>
      <p:sp>
        <p:nvSpPr>
          <p:cNvPr id="38" name="object 38"/>
          <p:cNvSpPr txBox="1">
            <a:spLocks noGrp="1"/>
          </p:cNvSpPr>
          <p:nvPr>
            <p:ph type="title"/>
          </p:nvPr>
        </p:nvSpPr>
        <p:spPr>
          <a:xfrm>
            <a:off x="1451228" y="569163"/>
            <a:ext cx="6595745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10">
                <a:solidFill>
                  <a:srgbClr val="333399"/>
                </a:solidFill>
              </a:rPr>
              <a:t>Архитектура</a:t>
            </a:r>
            <a:r>
              <a:rPr dirty="0" sz="2800" spc="-5">
                <a:solidFill>
                  <a:srgbClr val="333399"/>
                </a:solidFill>
              </a:rPr>
              <a:t> </a:t>
            </a:r>
            <a:r>
              <a:rPr dirty="0" sz="2800" spc="-30">
                <a:solidFill>
                  <a:srgbClr val="333399"/>
                </a:solidFill>
              </a:rPr>
              <a:t>многоуровнего</a:t>
            </a:r>
            <a:r>
              <a:rPr dirty="0" sz="2800" spc="10">
                <a:solidFill>
                  <a:srgbClr val="333399"/>
                </a:solidFill>
              </a:rPr>
              <a:t> </a:t>
            </a:r>
            <a:r>
              <a:rPr dirty="0" sz="2800" spc="-10">
                <a:solidFill>
                  <a:srgbClr val="333399"/>
                </a:solidFill>
              </a:rPr>
              <a:t>Хранилища</a:t>
            </a:r>
            <a:endParaRPr sz="2800"/>
          </a:p>
        </p:txBody>
      </p:sp>
      <p:sp>
        <p:nvSpPr>
          <p:cNvPr id="39" name="object 39"/>
          <p:cNvSpPr txBox="1"/>
          <p:nvPr/>
        </p:nvSpPr>
        <p:spPr>
          <a:xfrm>
            <a:off x="3488816" y="3758946"/>
            <a:ext cx="1293495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latin typeface="Times New Roman"/>
                <a:cs typeface="Times New Roman"/>
              </a:rPr>
              <a:t>Х</a:t>
            </a:r>
            <a:r>
              <a:rPr dirty="0" sz="2000" spc="5">
                <a:latin typeface="Times New Roman"/>
                <a:cs typeface="Times New Roman"/>
              </a:rPr>
              <a:t>р</a:t>
            </a:r>
            <a:r>
              <a:rPr dirty="0" sz="2000">
                <a:latin typeface="Times New Roman"/>
                <a:cs typeface="Times New Roman"/>
              </a:rPr>
              <a:t>ан</a:t>
            </a:r>
            <a:r>
              <a:rPr dirty="0" sz="2000" spc="-10">
                <a:latin typeface="Times New Roman"/>
                <a:cs typeface="Times New Roman"/>
              </a:rPr>
              <a:t>и</a:t>
            </a:r>
            <a:r>
              <a:rPr dirty="0" sz="2000">
                <a:latin typeface="Times New Roman"/>
                <a:cs typeface="Times New Roman"/>
              </a:rPr>
              <a:t>л</a:t>
            </a:r>
            <a:r>
              <a:rPr dirty="0" sz="2000" spc="-10">
                <a:latin typeface="Times New Roman"/>
                <a:cs typeface="Times New Roman"/>
              </a:rPr>
              <a:t>и</a:t>
            </a:r>
            <a:r>
              <a:rPr dirty="0" sz="2000">
                <a:latin typeface="Times New Roman"/>
                <a:cs typeface="Times New Roman"/>
              </a:rPr>
              <a:t>ще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6781800" y="2057400"/>
            <a:ext cx="1968500" cy="3568700"/>
          </a:xfrm>
          <a:custGeom>
            <a:avLst/>
            <a:gdLst/>
            <a:ahLst/>
            <a:cxnLst/>
            <a:rect l="l" t="t" r="r" b="b"/>
            <a:pathLst>
              <a:path w="1968500" h="3568700">
                <a:moveTo>
                  <a:pt x="0" y="1784350"/>
                </a:moveTo>
                <a:lnTo>
                  <a:pt x="570" y="1723003"/>
                </a:lnTo>
                <a:lnTo>
                  <a:pt x="2270" y="1662176"/>
                </a:lnTo>
                <a:lnTo>
                  <a:pt x="5081" y="1601902"/>
                </a:lnTo>
                <a:lnTo>
                  <a:pt x="8985" y="1542213"/>
                </a:lnTo>
                <a:lnTo>
                  <a:pt x="13963" y="1483144"/>
                </a:lnTo>
                <a:lnTo>
                  <a:pt x="19997" y="1424726"/>
                </a:lnTo>
                <a:lnTo>
                  <a:pt x="27069" y="1366994"/>
                </a:lnTo>
                <a:lnTo>
                  <a:pt x="35160" y="1309981"/>
                </a:lnTo>
                <a:lnTo>
                  <a:pt x="44252" y="1253720"/>
                </a:lnTo>
                <a:lnTo>
                  <a:pt x="54326" y="1198243"/>
                </a:lnTo>
                <a:lnTo>
                  <a:pt x="65365" y="1143585"/>
                </a:lnTo>
                <a:lnTo>
                  <a:pt x="77350" y="1089779"/>
                </a:lnTo>
                <a:lnTo>
                  <a:pt x="90263" y="1036857"/>
                </a:lnTo>
                <a:lnTo>
                  <a:pt x="104085" y="984853"/>
                </a:lnTo>
                <a:lnTo>
                  <a:pt x="118798" y="933800"/>
                </a:lnTo>
                <a:lnTo>
                  <a:pt x="134384" y="883731"/>
                </a:lnTo>
                <a:lnTo>
                  <a:pt x="150825" y="834680"/>
                </a:lnTo>
                <a:lnTo>
                  <a:pt x="168101" y="786680"/>
                </a:lnTo>
                <a:lnTo>
                  <a:pt x="186195" y="739764"/>
                </a:lnTo>
                <a:lnTo>
                  <a:pt x="205088" y="693965"/>
                </a:lnTo>
                <a:lnTo>
                  <a:pt x="224763" y="649316"/>
                </a:lnTo>
                <a:lnTo>
                  <a:pt x="245200" y="605851"/>
                </a:lnTo>
                <a:lnTo>
                  <a:pt x="266382" y="563603"/>
                </a:lnTo>
                <a:lnTo>
                  <a:pt x="288290" y="522604"/>
                </a:lnTo>
                <a:lnTo>
                  <a:pt x="310905" y="482889"/>
                </a:lnTo>
                <a:lnTo>
                  <a:pt x="334210" y="444491"/>
                </a:lnTo>
                <a:lnTo>
                  <a:pt x="358186" y="407442"/>
                </a:lnTo>
                <a:lnTo>
                  <a:pt x="382815" y="371776"/>
                </a:lnTo>
                <a:lnTo>
                  <a:pt x="408078" y="337526"/>
                </a:lnTo>
                <a:lnTo>
                  <a:pt x="433958" y="304725"/>
                </a:lnTo>
                <a:lnTo>
                  <a:pt x="460435" y="273407"/>
                </a:lnTo>
                <a:lnTo>
                  <a:pt x="487491" y="243604"/>
                </a:lnTo>
                <a:lnTo>
                  <a:pt x="515109" y="215351"/>
                </a:lnTo>
                <a:lnTo>
                  <a:pt x="543270" y="188679"/>
                </a:lnTo>
                <a:lnTo>
                  <a:pt x="601146" y="140215"/>
                </a:lnTo>
                <a:lnTo>
                  <a:pt x="660974" y="98479"/>
                </a:lnTo>
                <a:lnTo>
                  <a:pt x="722606" y="63735"/>
                </a:lnTo>
                <a:lnTo>
                  <a:pt x="785896" y="36249"/>
                </a:lnTo>
                <a:lnTo>
                  <a:pt x="850698" y="16288"/>
                </a:lnTo>
                <a:lnTo>
                  <a:pt x="916865" y="4116"/>
                </a:lnTo>
                <a:lnTo>
                  <a:pt x="984250" y="0"/>
                </a:lnTo>
                <a:lnTo>
                  <a:pt x="1018085" y="1034"/>
                </a:lnTo>
                <a:lnTo>
                  <a:pt x="1051634" y="4116"/>
                </a:lnTo>
                <a:lnTo>
                  <a:pt x="1117801" y="16288"/>
                </a:lnTo>
                <a:lnTo>
                  <a:pt x="1182603" y="36249"/>
                </a:lnTo>
                <a:lnTo>
                  <a:pt x="1245893" y="63735"/>
                </a:lnTo>
                <a:lnTo>
                  <a:pt x="1307525" y="98479"/>
                </a:lnTo>
                <a:lnTo>
                  <a:pt x="1367353" y="140215"/>
                </a:lnTo>
                <a:lnTo>
                  <a:pt x="1425229" y="188679"/>
                </a:lnTo>
                <a:lnTo>
                  <a:pt x="1453390" y="215351"/>
                </a:lnTo>
                <a:lnTo>
                  <a:pt x="1481008" y="243604"/>
                </a:lnTo>
                <a:lnTo>
                  <a:pt x="1508064" y="273407"/>
                </a:lnTo>
                <a:lnTo>
                  <a:pt x="1534541" y="304725"/>
                </a:lnTo>
                <a:lnTo>
                  <a:pt x="1560421" y="337526"/>
                </a:lnTo>
                <a:lnTo>
                  <a:pt x="1585684" y="371776"/>
                </a:lnTo>
                <a:lnTo>
                  <a:pt x="1610313" y="407442"/>
                </a:lnTo>
                <a:lnTo>
                  <a:pt x="1634289" y="444491"/>
                </a:lnTo>
                <a:lnTo>
                  <a:pt x="1657594" y="482889"/>
                </a:lnTo>
                <a:lnTo>
                  <a:pt x="1680209" y="522605"/>
                </a:lnTo>
                <a:lnTo>
                  <a:pt x="1702117" y="563603"/>
                </a:lnTo>
                <a:lnTo>
                  <a:pt x="1723299" y="605851"/>
                </a:lnTo>
                <a:lnTo>
                  <a:pt x="1743736" y="649316"/>
                </a:lnTo>
                <a:lnTo>
                  <a:pt x="1763411" y="693965"/>
                </a:lnTo>
                <a:lnTo>
                  <a:pt x="1782304" y="739764"/>
                </a:lnTo>
                <a:lnTo>
                  <a:pt x="1800398" y="786680"/>
                </a:lnTo>
                <a:lnTo>
                  <a:pt x="1817674" y="834680"/>
                </a:lnTo>
                <a:lnTo>
                  <a:pt x="1834115" y="883731"/>
                </a:lnTo>
                <a:lnTo>
                  <a:pt x="1849701" y="933800"/>
                </a:lnTo>
                <a:lnTo>
                  <a:pt x="1864414" y="984853"/>
                </a:lnTo>
                <a:lnTo>
                  <a:pt x="1878236" y="1036857"/>
                </a:lnTo>
                <a:lnTo>
                  <a:pt x="1891149" y="1089779"/>
                </a:lnTo>
                <a:lnTo>
                  <a:pt x="1903134" y="1143585"/>
                </a:lnTo>
                <a:lnTo>
                  <a:pt x="1914173" y="1198243"/>
                </a:lnTo>
                <a:lnTo>
                  <a:pt x="1924247" y="1253720"/>
                </a:lnTo>
                <a:lnTo>
                  <a:pt x="1933339" y="1309981"/>
                </a:lnTo>
                <a:lnTo>
                  <a:pt x="1941430" y="1366994"/>
                </a:lnTo>
                <a:lnTo>
                  <a:pt x="1948502" y="1424726"/>
                </a:lnTo>
                <a:lnTo>
                  <a:pt x="1954536" y="1483144"/>
                </a:lnTo>
                <a:lnTo>
                  <a:pt x="1959514" y="1542213"/>
                </a:lnTo>
                <a:lnTo>
                  <a:pt x="1963418" y="1601902"/>
                </a:lnTo>
                <a:lnTo>
                  <a:pt x="1966229" y="1662176"/>
                </a:lnTo>
                <a:lnTo>
                  <a:pt x="1967929" y="1723003"/>
                </a:lnTo>
                <a:lnTo>
                  <a:pt x="1968500" y="1784350"/>
                </a:lnTo>
                <a:lnTo>
                  <a:pt x="1967929" y="1845696"/>
                </a:lnTo>
                <a:lnTo>
                  <a:pt x="1966229" y="1906523"/>
                </a:lnTo>
                <a:lnTo>
                  <a:pt x="1963418" y="1966797"/>
                </a:lnTo>
                <a:lnTo>
                  <a:pt x="1959514" y="2026486"/>
                </a:lnTo>
                <a:lnTo>
                  <a:pt x="1954536" y="2085555"/>
                </a:lnTo>
                <a:lnTo>
                  <a:pt x="1948502" y="2143973"/>
                </a:lnTo>
                <a:lnTo>
                  <a:pt x="1941430" y="2201705"/>
                </a:lnTo>
                <a:lnTo>
                  <a:pt x="1933339" y="2258718"/>
                </a:lnTo>
                <a:lnTo>
                  <a:pt x="1924247" y="2314979"/>
                </a:lnTo>
                <a:lnTo>
                  <a:pt x="1914173" y="2370456"/>
                </a:lnTo>
                <a:lnTo>
                  <a:pt x="1903134" y="2425114"/>
                </a:lnTo>
                <a:lnTo>
                  <a:pt x="1891149" y="2478920"/>
                </a:lnTo>
                <a:lnTo>
                  <a:pt x="1878236" y="2531842"/>
                </a:lnTo>
                <a:lnTo>
                  <a:pt x="1864414" y="2583846"/>
                </a:lnTo>
                <a:lnTo>
                  <a:pt x="1849701" y="2634899"/>
                </a:lnTo>
                <a:lnTo>
                  <a:pt x="1834115" y="2684968"/>
                </a:lnTo>
                <a:lnTo>
                  <a:pt x="1817674" y="2734019"/>
                </a:lnTo>
                <a:lnTo>
                  <a:pt x="1800398" y="2782019"/>
                </a:lnTo>
                <a:lnTo>
                  <a:pt x="1782304" y="2828935"/>
                </a:lnTo>
                <a:lnTo>
                  <a:pt x="1763411" y="2874734"/>
                </a:lnTo>
                <a:lnTo>
                  <a:pt x="1743736" y="2919383"/>
                </a:lnTo>
                <a:lnTo>
                  <a:pt x="1723299" y="2962848"/>
                </a:lnTo>
                <a:lnTo>
                  <a:pt x="1702117" y="3005096"/>
                </a:lnTo>
                <a:lnTo>
                  <a:pt x="1680209" y="3046095"/>
                </a:lnTo>
                <a:lnTo>
                  <a:pt x="1657594" y="3085810"/>
                </a:lnTo>
                <a:lnTo>
                  <a:pt x="1634289" y="3124208"/>
                </a:lnTo>
                <a:lnTo>
                  <a:pt x="1610313" y="3161257"/>
                </a:lnTo>
                <a:lnTo>
                  <a:pt x="1585684" y="3196923"/>
                </a:lnTo>
                <a:lnTo>
                  <a:pt x="1560421" y="3231173"/>
                </a:lnTo>
                <a:lnTo>
                  <a:pt x="1534541" y="3263974"/>
                </a:lnTo>
                <a:lnTo>
                  <a:pt x="1508064" y="3295292"/>
                </a:lnTo>
                <a:lnTo>
                  <a:pt x="1481008" y="3325095"/>
                </a:lnTo>
                <a:lnTo>
                  <a:pt x="1453390" y="3353348"/>
                </a:lnTo>
                <a:lnTo>
                  <a:pt x="1425229" y="3380020"/>
                </a:lnTo>
                <a:lnTo>
                  <a:pt x="1367353" y="3428484"/>
                </a:lnTo>
                <a:lnTo>
                  <a:pt x="1307525" y="3470220"/>
                </a:lnTo>
                <a:lnTo>
                  <a:pt x="1245893" y="3504964"/>
                </a:lnTo>
                <a:lnTo>
                  <a:pt x="1182603" y="3532450"/>
                </a:lnTo>
                <a:lnTo>
                  <a:pt x="1117801" y="3552411"/>
                </a:lnTo>
                <a:lnTo>
                  <a:pt x="1051634" y="3564583"/>
                </a:lnTo>
                <a:lnTo>
                  <a:pt x="984250" y="3568700"/>
                </a:lnTo>
                <a:lnTo>
                  <a:pt x="950414" y="3567665"/>
                </a:lnTo>
                <a:lnTo>
                  <a:pt x="916865" y="3564583"/>
                </a:lnTo>
                <a:lnTo>
                  <a:pt x="850698" y="3552411"/>
                </a:lnTo>
                <a:lnTo>
                  <a:pt x="785896" y="3532450"/>
                </a:lnTo>
                <a:lnTo>
                  <a:pt x="722606" y="3504964"/>
                </a:lnTo>
                <a:lnTo>
                  <a:pt x="660974" y="3470220"/>
                </a:lnTo>
                <a:lnTo>
                  <a:pt x="601146" y="3428484"/>
                </a:lnTo>
                <a:lnTo>
                  <a:pt x="543270" y="3380020"/>
                </a:lnTo>
                <a:lnTo>
                  <a:pt x="515109" y="3353348"/>
                </a:lnTo>
                <a:lnTo>
                  <a:pt x="487491" y="3325095"/>
                </a:lnTo>
                <a:lnTo>
                  <a:pt x="460435" y="3295292"/>
                </a:lnTo>
                <a:lnTo>
                  <a:pt x="433958" y="3263974"/>
                </a:lnTo>
                <a:lnTo>
                  <a:pt x="408078" y="3231173"/>
                </a:lnTo>
                <a:lnTo>
                  <a:pt x="382815" y="3196923"/>
                </a:lnTo>
                <a:lnTo>
                  <a:pt x="358186" y="3161257"/>
                </a:lnTo>
                <a:lnTo>
                  <a:pt x="334210" y="3124208"/>
                </a:lnTo>
                <a:lnTo>
                  <a:pt x="310905" y="3085810"/>
                </a:lnTo>
                <a:lnTo>
                  <a:pt x="288290" y="3046095"/>
                </a:lnTo>
                <a:lnTo>
                  <a:pt x="266382" y="3005096"/>
                </a:lnTo>
                <a:lnTo>
                  <a:pt x="245200" y="2962848"/>
                </a:lnTo>
                <a:lnTo>
                  <a:pt x="224763" y="2919383"/>
                </a:lnTo>
                <a:lnTo>
                  <a:pt x="205088" y="2874734"/>
                </a:lnTo>
                <a:lnTo>
                  <a:pt x="186195" y="2828935"/>
                </a:lnTo>
                <a:lnTo>
                  <a:pt x="168101" y="2782019"/>
                </a:lnTo>
                <a:lnTo>
                  <a:pt x="150825" y="2734019"/>
                </a:lnTo>
                <a:lnTo>
                  <a:pt x="134384" y="2684968"/>
                </a:lnTo>
                <a:lnTo>
                  <a:pt x="118798" y="2634899"/>
                </a:lnTo>
                <a:lnTo>
                  <a:pt x="104085" y="2583846"/>
                </a:lnTo>
                <a:lnTo>
                  <a:pt x="90263" y="2531842"/>
                </a:lnTo>
                <a:lnTo>
                  <a:pt x="77350" y="2478920"/>
                </a:lnTo>
                <a:lnTo>
                  <a:pt x="65365" y="2425114"/>
                </a:lnTo>
                <a:lnTo>
                  <a:pt x="54326" y="2370456"/>
                </a:lnTo>
                <a:lnTo>
                  <a:pt x="44252" y="2314979"/>
                </a:lnTo>
                <a:lnTo>
                  <a:pt x="35160" y="2258718"/>
                </a:lnTo>
                <a:lnTo>
                  <a:pt x="27069" y="2201705"/>
                </a:lnTo>
                <a:lnTo>
                  <a:pt x="19997" y="2143973"/>
                </a:lnTo>
                <a:lnTo>
                  <a:pt x="13963" y="2085555"/>
                </a:lnTo>
                <a:lnTo>
                  <a:pt x="8985" y="2026486"/>
                </a:lnTo>
                <a:lnTo>
                  <a:pt x="5081" y="1966797"/>
                </a:lnTo>
                <a:lnTo>
                  <a:pt x="2270" y="1906523"/>
                </a:lnTo>
                <a:lnTo>
                  <a:pt x="570" y="1845696"/>
                </a:lnTo>
                <a:lnTo>
                  <a:pt x="0" y="178435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5492750" y="3206750"/>
            <a:ext cx="901700" cy="749300"/>
          </a:xfrm>
          <a:custGeom>
            <a:avLst/>
            <a:gdLst/>
            <a:ahLst/>
            <a:cxnLst/>
            <a:rect l="l" t="t" r="r" b="b"/>
            <a:pathLst>
              <a:path w="901700" h="749300">
                <a:moveTo>
                  <a:pt x="0" y="93599"/>
                </a:moveTo>
                <a:lnTo>
                  <a:pt x="450850" y="93599"/>
                </a:lnTo>
                <a:lnTo>
                  <a:pt x="450850" y="0"/>
                </a:lnTo>
                <a:lnTo>
                  <a:pt x="901700" y="374650"/>
                </a:lnTo>
                <a:lnTo>
                  <a:pt x="450850" y="749300"/>
                </a:lnTo>
                <a:lnTo>
                  <a:pt x="450850" y="655701"/>
                </a:lnTo>
                <a:lnTo>
                  <a:pt x="0" y="655701"/>
                </a:lnTo>
                <a:lnTo>
                  <a:pt x="0" y="93599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930400" y="2636901"/>
            <a:ext cx="1206500" cy="2197100"/>
          </a:xfrm>
          <a:custGeom>
            <a:avLst/>
            <a:gdLst/>
            <a:ahLst/>
            <a:cxnLst/>
            <a:rect l="l" t="t" r="r" b="b"/>
            <a:pathLst>
              <a:path w="1206500" h="2197100">
                <a:moveTo>
                  <a:pt x="0" y="274447"/>
                </a:moveTo>
                <a:lnTo>
                  <a:pt x="603250" y="274447"/>
                </a:lnTo>
                <a:lnTo>
                  <a:pt x="603250" y="0"/>
                </a:lnTo>
                <a:lnTo>
                  <a:pt x="1206500" y="1098550"/>
                </a:lnTo>
                <a:lnTo>
                  <a:pt x="603250" y="2196973"/>
                </a:lnTo>
                <a:lnTo>
                  <a:pt x="603250" y="1922526"/>
                </a:lnTo>
                <a:lnTo>
                  <a:pt x="0" y="1922526"/>
                </a:lnTo>
                <a:lnTo>
                  <a:pt x="0" y="27444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1988057" y="3169665"/>
            <a:ext cx="92392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Из</a:t>
            </a:r>
            <a:r>
              <a:rPr dirty="0" sz="1200" spc="-20" b="1">
                <a:latin typeface="Arial"/>
                <a:cs typeface="Arial"/>
              </a:rPr>
              <a:t>в</a:t>
            </a:r>
            <a:r>
              <a:rPr dirty="0" sz="1200" spc="-10" b="1">
                <a:latin typeface="Arial"/>
                <a:cs typeface="Arial"/>
              </a:rPr>
              <a:t>л</a:t>
            </a:r>
            <a:r>
              <a:rPr dirty="0" sz="1200" spc="-20" b="1">
                <a:latin typeface="Arial"/>
                <a:cs typeface="Arial"/>
              </a:rPr>
              <a:t>е</a:t>
            </a:r>
            <a:r>
              <a:rPr dirty="0" sz="1200" b="1">
                <a:latin typeface="Arial"/>
                <a:cs typeface="Arial"/>
              </a:rPr>
              <a:t>че</a:t>
            </a:r>
            <a:r>
              <a:rPr dirty="0" sz="1200" spc="-5" b="1">
                <a:latin typeface="Arial"/>
                <a:cs typeface="Arial"/>
              </a:rPr>
              <a:t>н</a:t>
            </a:r>
            <a:r>
              <a:rPr dirty="0" sz="1200" spc="-10" b="1">
                <a:latin typeface="Arial"/>
                <a:cs typeface="Arial"/>
              </a:rPr>
              <a:t>и</a:t>
            </a:r>
            <a:r>
              <a:rPr dirty="0" sz="1200" b="1">
                <a:latin typeface="Arial"/>
                <a:cs typeface="Arial"/>
              </a:rPr>
              <a:t>е  </a:t>
            </a:r>
            <a:r>
              <a:rPr dirty="0" sz="1200" spc="-10" b="1">
                <a:latin typeface="Arial"/>
                <a:cs typeface="Arial"/>
              </a:rPr>
              <a:t>Загрузка</a:t>
            </a:r>
            <a:endParaRPr sz="12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962657" y="3454146"/>
            <a:ext cx="317309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baseline="6944" sz="1800" spc="-15" b="1">
                <a:latin typeface="Arial"/>
                <a:cs typeface="Arial"/>
              </a:rPr>
              <a:t>Нормализация</a:t>
            </a:r>
            <a:r>
              <a:rPr dirty="0" baseline="6944" sz="1800" spc="172" b="1">
                <a:latin typeface="Arial"/>
                <a:cs typeface="Arial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Информационное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988057" y="3718305"/>
            <a:ext cx="69596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Arial"/>
                <a:cs typeface="Arial"/>
              </a:rPr>
              <a:t>В</a:t>
            </a:r>
            <a:r>
              <a:rPr dirty="0" sz="1200" spc="-10" b="1">
                <a:latin typeface="Arial"/>
                <a:cs typeface="Arial"/>
              </a:rPr>
              <a:t>ы</a:t>
            </a:r>
            <a:r>
              <a:rPr dirty="0" sz="1200" spc="-20" b="1">
                <a:latin typeface="Arial"/>
                <a:cs typeface="Arial"/>
              </a:rPr>
              <a:t>в</a:t>
            </a:r>
            <a:r>
              <a:rPr dirty="0" sz="1200" b="1">
                <a:latin typeface="Arial"/>
                <a:cs typeface="Arial"/>
              </a:rPr>
              <a:t>ерка</a:t>
            </a:r>
            <a:endParaRPr sz="12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610859" y="6072327"/>
            <a:ext cx="691515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Times New Roman"/>
                <a:cs typeface="Times New Roman"/>
              </a:rPr>
              <a:t>OL</a:t>
            </a:r>
            <a:r>
              <a:rPr dirty="0" sz="2000" spc="5">
                <a:latin typeface="Times New Roman"/>
                <a:cs typeface="Times New Roman"/>
              </a:rPr>
              <a:t>A</a:t>
            </a:r>
            <a:r>
              <a:rPr dirty="0" sz="2000">
                <a:latin typeface="Times New Roman"/>
                <a:cs typeface="Times New Roman"/>
              </a:rPr>
              <a:t>P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884669" y="3096514"/>
            <a:ext cx="2049145" cy="1671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108075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Arial"/>
                <a:cs typeface="Arial"/>
              </a:rPr>
              <a:t>Зап</a:t>
            </a:r>
            <a:r>
              <a:rPr dirty="0" sz="1800" spc="-10">
                <a:latin typeface="Arial"/>
                <a:cs typeface="Arial"/>
              </a:rPr>
              <a:t>р</a:t>
            </a:r>
            <a:r>
              <a:rPr dirty="0" sz="1800" spc="-5">
                <a:latin typeface="Arial"/>
                <a:cs typeface="Arial"/>
              </a:rPr>
              <a:t>осы  </a:t>
            </a:r>
            <a:r>
              <a:rPr dirty="0" sz="1800">
                <a:latin typeface="Arial"/>
                <a:cs typeface="Arial"/>
              </a:rPr>
              <a:t>Анализ </a:t>
            </a:r>
            <a:r>
              <a:rPr dirty="0" sz="1800" spc="5">
                <a:latin typeface="Arial"/>
                <a:cs typeface="Arial"/>
              </a:rPr>
              <a:t> </a:t>
            </a:r>
            <a:r>
              <a:rPr dirty="0" sz="1800" spc="-15">
                <a:latin typeface="Arial"/>
                <a:cs typeface="Arial"/>
              </a:rPr>
              <a:t>Отчеты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Ин</a:t>
            </a:r>
            <a:r>
              <a:rPr dirty="0" sz="1800" spc="-20">
                <a:latin typeface="Arial"/>
                <a:cs typeface="Arial"/>
              </a:rPr>
              <a:t>т</a:t>
            </a:r>
            <a:r>
              <a:rPr dirty="0" sz="1800" spc="-70">
                <a:latin typeface="Arial"/>
                <a:cs typeface="Arial"/>
              </a:rPr>
              <a:t>е</a:t>
            </a:r>
            <a:r>
              <a:rPr dirty="0" sz="1800">
                <a:latin typeface="Arial"/>
                <a:cs typeface="Arial"/>
              </a:rPr>
              <a:t>лл</a:t>
            </a:r>
            <a:r>
              <a:rPr dirty="0" sz="1800" spc="-5">
                <a:latin typeface="Arial"/>
                <a:cs typeface="Arial"/>
              </a:rPr>
              <a:t>е</a:t>
            </a:r>
            <a:r>
              <a:rPr dirty="0" sz="1800" spc="20">
                <a:latin typeface="Arial"/>
                <a:cs typeface="Arial"/>
              </a:rPr>
              <a:t>к</a:t>
            </a:r>
            <a:r>
              <a:rPr dirty="0" sz="1800" spc="25">
                <a:latin typeface="Arial"/>
                <a:cs typeface="Arial"/>
              </a:rPr>
              <a:t>т</a:t>
            </a:r>
            <a:r>
              <a:rPr dirty="0" sz="1800" spc="-50">
                <a:latin typeface="Arial"/>
                <a:cs typeface="Arial"/>
              </a:rPr>
              <a:t>у</a:t>
            </a:r>
            <a:r>
              <a:rPr dirty="0" sz="1800" spc="-5">
                <a:latin typeface="Arial"/>
                <a:cs typeface="Arial"/>
              </a:rPr>
              <a:t>альный  </a:t>
            </a:r>
            <a:r>
              <a:rPr dirty="0" sz="1800">
                <a:latin typeface="Arial"/>
                <a:cs typeface="Arial"/>
              </a:rPr>
              <a:t>Анализ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800" spc="-5">
                <a:latin typeface="Arial"/>
                <a:cs typeface="Arial"/>
              </a:rPr>
              <a:t>(</a:t>
            </a:r>
            <a:r>
              <a:rPr dirty="0" sz="1800" spc="-5" i="1">
                <a:latin typeface="Arial"/>
                <a:cs typeface="Arial"/>
              </a:rPr>
              <a:t>Data</a:t>
            </a:r>
            <a:r>
              <a:rPr dirty="0" sz="1800" spc="-40" i="1">
                <a:latin typeface="Arial"/>
                <a:cs typeface="Arial"/>
              </a:rPr>
              <a:t> </a:t>
            </a:r>
            <a:r>
              <a:rPr dirty="0" sz="1800" spc="-10" i="1">
                <a:latin typeface="Arial"/>
                <a:cs typeface="Arial"/>
              </a:rPr>
              <a:t>mining</a:t>
            </a:r>
            <a:r>
              <a:rPr dirty="0" sz="1800" spc="-10"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48" name="object 48"/>
          <p:cNvGrpSpPr/>
          <p:nvPr/>
        </p:nvGrpSpPr>
        <p:grpSpPr>
          <a:xfrm>
            <a:off x="3413125" y="1622425"/>
            <a:ext cx="1078230" cy="927100"/>
            <a:chOff x="3413125" y="1622425"/>
            <a:chExt cx="1078230" cy="927100"/>
          </a:xfrm>
        </p:grpSpPr>
        <p:sp>
          <p:nvSpPr>
            <p:cNvPr id="49" name="object 49"/>
            <p:cNvSpPr/>
            <p:nvPr/>
          </p:nvSpPr>
          <p:spPr>
            <a:xfrm>
              <a:off x="3425062" y="2213991"/>
              <a:ext cx="1054735" cy="329565"/>
            </a:xfrm>
            <a:custGeom>
              <a:avLst/>
              <a:gdLst/>
              <a:ahLst/>
              <a:cxnLst/>
              <a:rect l="l" t="t" r="r" b="b"/>
              <a:pathLst>
                <a:path w="1054735" h="329564">
                  <a:moveTo>
                    <a:pt x="527176" y="0"/>
                  </a:moveTo>
                  <a:lnTo>
                    <a:pt x="455629" y="1504"/>
                  </a:lnTo>
                  <a:lnTo>
                    <a:pt x="387011" y="5886"/>
                  </a:lnTo>
                  <a:lnTo>
                    <a:pt x="321950" y="12948"/>
                  </a:lnTo>
                  <a:lnTo>
                    <a:pt x="261074" y="22493"/>
                  </a:lnTo>
                  <a:lnTo>
                    <a:pt x="205009" y="34324"/>
                  </a:lnTo>
                  <a:lnTo>
                    <a:pt x="154384" y="48244"/>
                  </a:lnTo>
                  <a:lnTo>
                    <a:pt x="109825" y="64055"/>
                  </a:lnTo>
                  <a:lnTo>
                    <a:pt x="71961" y="81562"/>
                  </a:lnTo>
                  <a:lnTo>
                    <a:pt x="18827" y="120870"/>
                  </a:lnTo>
                  <a:lnTo>
                    <a:pt x="0" y="164592"/>
                  </a:lnTo>
                  <a:lnTo>
                    <a:pt x="4811" y="186932"/>
                  </a:lnTo>
                  <a:lnTo>
                    <a:pt x="41419" y="228671"/>
                  </a:lnTo>
                  <a:lnTo>
                    <a:pt x="109825" y="265182"/>
                  </a:lnTo>
                  <a:lnTo>
                    <a:pt x="154384" y="280987"/>
                  </a:lnTo>
                  <a:lnTo>
                    <a:pt x="205009" y="294898"/>
                  </a:lnTo>
                  <a:lnTo>
                    <a:pt x="261074" y="306719"/>
                  </a:lnTo>
                  <a:lnTo>
                    <a:pt x="321950" y="316253"/>
                  </a:lnTo>
                  <a:lnTo>
                    <a:pt x="387011" y="323306"/>
                  </a:lnTo>
                  <a:lnTo>
                    <a:pt x="455629" y="327682"/>
                  </a:lnTo>
                  <a:lnTo>
                    <a:pt x="527176" y="329184"/>
                  </a:lnTo>
                  <a:lnTo>
                    <a:pt x="598695" y="327682"/>
                  </a:lnTo>
                  <a:lnTo>
                    <a:pt x="667288" y="323306"/>
                  </a:lnTo>
                  <a:lnTo>
                    <a:pt x="732329" y="316253"/>
                  </a:lnTo>
                  <a:lnTo>
                    <a:pt x="793190" y="306719"/>
                  </a:lnTo>
                  <a:lnTo>
                    <a:pt x="849242" y="294898"/>
                  </a:lnTo>
                  <a:lnTo>
                    <a:pt x="899858" y="280987"/>
                  </a:lnTo>
                  <a:lnTo>
                    <a:pt x="944410" y="265182"/>
                  </a:lnTo>
                  <a:lnTo>
                    <a:pt x="982269" y="247678"/>
                  </a:lnTo>
                  <a:lnTo>
                    <a:pt x="1035400" y="208357"/>
                  </a:lnTo>
                  <a:lnTo>
                    <a:pt x="1054227" y="164592"/>
                  </a:lnTo>
                  <a:lnTo>
                    <a:pt x="1049415" y="142278"/>
                  </a:lnTo>
                  <a:lnTo>
                    <a:pt x="1012809" y="100566"/>
                  </a:lnTo>
                  <a:lnTo>
                    <a:pt x="944410" y="64055"/>
                  </a:lnTo>
                  <a:lnTo>
                    <a:pt x="899858" y="48244"/>
                  </a:lnTo>
                  <a:lnTo>
                    <a:pt x="849242" y="34324"/>
                  </a:lnTo>
                  <a:lnTo>
                    <a:pt x="793190" y="22493"/>
                  </a:lnTo>
                  <a:lnTo>
                    <a:pt x="732329" y="12948"/>
                  </a:lnTo>
                  <a:lnTo>
                    <a:pt x="667288" y="5886"/>
                  </a:lnTo>
                  <a:lnTo>
                    <a:pt x="598695" y="1504"/>
                  </a:lnTo>
                  <a:lnTo>
                    <a:pt x="527176" y="0"/>
                  </a:lnTo>
                  <a:close/>
                </a:path>
              </a:pathLst>
            </a:custGeom>
            <a:solidFill>
              <a:srgbClr val="FBFDB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/>
            <p:cNvSpPr/>
            <p:nvPr/>
          </p:nvSpPr>
          <p:spPr>
            <a:xfrm>
              <a:off x="3425062" y="2213991"/>
              <a:ext cx="1054735" cy="329565"/>
            </a:xfrm>
            <a:custGeom>
              <a:avLst/>
              <a:gdLst/>
              <a:ahLst/>
              <a:cxnLst/>
              <a:rect l="l" t="t" r="r" b="b"/>
              <a:pathLst>
                <a:path w="1054735" h="329564">
                  <a:moveTo>
                    <a:pt x="0" y="164592"/>
                  </a:moveTo>
                  <a:lnTo>
                    <a:pt x="18827" y="120870"/>
                  </a:lnTo>
                  <a:lnTo>
                    <a:pt x="71961" y="81562"/>
                  </a:lnTo>
                  <a:lnTo>
                    <a:pt x="109825" y="64055"/>
                  </a:lnTo>
                  <a:lnTo>
                    <a:pt x="154384" y="48244"/>
                  </a:lnTo>
                  <a:lnTo>
                    <a:pt x="205009" y="34324"/>
                  </a:lnTo>
                  <a:lnTo>
                    <a:pt x="261074" y="22493"/>
                  </a:lnTo>
                  <a:lnTo>
                    <a:pt x="321950" y="12948"/>
                  </a:lnTo>
                  <a:lnTo>
                    <a:pt x="387011" y="5886"/>
                  </a:lnTo>
                  <a:lnTo>
                    <a:pt x="455629" y="1504"/>
                  </a:lnTo>
                  <a:lnTo>
                    <a:pt x="527176" y="0"/>
                  </a:lnTo>
                  <a:lnTo>
                    <a:pt x="598695" y="1504"/>
                  </a:lnTo>
                  <a:lnTo>
                    <a:pt x="667288" y="5886"/>
                  </a:lnTo>
                  <a:lnTo>
                    <a:pt x="732329" y="12948"/>
                  </a:lnTo>
                  <a:lnTo>
                    <a:pt x="793190" y="22493"/>
                  </a:lnTo>
                  <a:lnTo>
                    <a:pt x="849242" y="34324"/>
                  </a:lnTo>
                  <a:lnTo>
                    <a:pt x="899858" y="48244"/>
                  </a:lnTo>
                  <a:lnTo>
                    <a:pt x="944410" y="64055"/>
                  </a:lnTo>
                  <a:lnTo>
                    <a:pt x="982269" y="81562"/>
                  </a:lnTo>
                  <a:lnTo>
                    <a:pt x="1035400" y="120870"/>
                  </a:lnTo>
                  <a:lnTo>
                    <a:pt x="1054227" y="164592"/>
                  </a:lnTo>
                  <a:lnTo>
                    <a:pt x="1049415" y="186932"/>
                  </a:lnTo>
                  <a:lnTo>
                    <a:pt x="1035400" y="208357"/>
                  </a:lnTo>
                  <a:lnTo>
                    <a:pt x="982269" y="247678"/>
                  </a:lnTo>
                  <a:lnTo>
                    <a:pt x="944410" y="265182"/>
                  </a:lnTo>
                  <a:lnTo>
                    <a:pt x="899858" y="280987"/>
                  </a:lnTo>
                  <a:lnTo>
                    <a:pt x="849242" y="294898"/>
                  </a:lnTo>
                  <a:lnTo>
                    <a:pt x="793190" y="306719"/>
                  </a:lnTo>
                  <a:lnTo>
                    <a:pt x="732329" y="316253"/>
                  </a:lnTo>
                  <a:lnTo>
                    <a:pt x="667288" y="323306"/>
                  </a:lnTo>
                  <a:lnTo>
                    <a:pt x="598695" y="327682"/>
                  </a:lnTo>
                  <a:lnTo>
                    <a:pt x="527176" y="329184"/>
                  </a:lnTo>
                  <a:lnTo>
                    <a:pt x="455629" y="327682"/>
                  </a:lnTo>
                  <a:lnTo>
                    <a:pt x="387011" y="323306"/>
                  </a:lnTo>
                  <a:lnTo>
                    <a:pt x="321950" y="316253"/>
                  </a:lnTo>
                  <a:lnTo>
                    <a:pt x="261074" y="306719"/>
                  </a:lnTo>
                  <a:lnTo>
                    <a:pt x="205009" y="294898"/>
                  </a:lnTo>
                  <a:lnTo>
                    <a:pt x="154384" y="280987"/>
                  </a:lnTo>
                  <a:lnTo>
                    <a:pt x="109825" y="265182"/>
                  </a:lnTo>
                  <a:lnTo>
                    <a:pt x="71961" y="247678"/>
                  </a:lnTo>
                  <a:lnTo>
                    <a:pt x="18827" y="208357"/>
                  </a:lnTo>
                  <a:lnTo>
                    <a:pt x="0" y="164592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3419475" y="1831213"/>
              <a:ext cx="1065530" cy="567690"/>
            </a:xfrm>
            <a:custGeom>
              <a:avLst/>
              <a:gdLst/>
              <a:ahLst/>
              <a:cxnLst/>
              <a:rect l="l" t="t" r="r" b="b"/>
              <a:pathLst>
                <a:path w="1065529" h="567689">
                  <a:moveTo>
                    <a:pt x="0" y="0"/>
                  </a:moveTo>
                  <a:lnTo>
                    <a:pt x="0" y="437896"/>
                  </a:lnTo>
                  <a:lnTo>
                    <a:pt x="16637" y="567309"/>
                  </a:lnTo>
                  <a:lnTo>
                    <a:pt x="1065402" y="567309"/>
                  </a:lnTo>
                  <a:lnTo>
                    <a:pt x="1065402" y="137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BFDB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/>
            <p:cNvSpPr/>
            <p:nvPr/>
          </p:nvSpPr>
          <p:spPr>
            <a:xfrm>
              <a:off x="3419475" y="1831213"/>
              <a:ext cx="1065530" cy="567690"/>
            </a:xfrm>
            <a:custGeom>
              <a:avLst/>
              <a:gdLst/>
              <a:ahLst/>
              <a:cxnLst/>
              <a:rect l="l" t="t" r="r" b="b"/>
              <a:pathLst>
                <a:path w="1065529" h="567689">
                  <a:moveTo>
                    <a:pt x="16637" y="567309"/>
                  </a:moveTo>
                  <a:lnTo>
                    <a:pt x="0" y="437896"/>
                  </a:lnTo>
                  <a:lnTo>
                    <a:pt x="0" y="336041"/>
                  </a:lnTo>
                  <a:lnTo>
                    <a:pt x="0" y="202437"/>
                  </a:lnTo>
                  <a:lnTo>
                    <a:pt x="0" y="100584"/>
                  </a:lnTo>
                  <a:lnTo>
                    <a:pt x="0" y="0"/>
                  </a:lnTo>
                  <a:lnTo>
                    <a:pt x="1065402" y="13715"/>
                  </a:lnTo>
                  <a:lnTo>
                    <a:pt x="1065402" y="56730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/>
            <p:cNvSpPr/>
            <p:nvPr/>
          </p:nvSpPr>
          <p:spPr>
            <a:xfrm>
              <a:off x="3425062" y="1628775"/>
              <a:ext cx="1054735" cy="356870"/>
            </a:xfrm>
            <a:custGeom>
              <a:avLst/>
              <a:gdLst/>
              <a:ahLst/>
              <a:cxnLst/>
              <a:rect l="l" t="t" r="r" b="b"/>
              <a:pathLst>
                <a:path w="1054735" h="356869">
                  <a:moveTo>
                    <a:pt x="527176" y="0"/>
                  </a:moveTo>
                  <a:lnTo>
                    <a:pt x="461037" y="1390"/>
                  </a:lnTo>
                  <a:lnTo>
                    <a:pt x="397352" y="5448"/>
                  </a:lnTo>
                  <a:lnTo>
                    <a:pt x="336616" y="12008"/>
                  </a:lnTo>
                  <a:lnTo>
                    <a:pt x="279322" y="20901"/>
                  </a:lnTo>
                  <a:lnTo>
                    <a:pt x="225963" y="31960"/>
                  </a:lnTo>
                  <a:lnTo>
                    <a:pt x="177034" y="45018"/>
                  </a:lnTo>
                  <a:lnTo>
                    <a:pt x="133027" y="59907"/>
                  </a:lnTo>
                  <a:lnTo>
                    <a:pt x="94436" y="76459"/>
                  </a:lnTo>
                  <a:lnTo>
                    <a:pt x="35477" y="113883"/>
                  </a:lnTo>
                  <a:lnTo>
                    <a:pt x="4106" y="155951"/>
                  </a:lnTo>
                  <a:lnTo>
                    <a:pt x="0" y="178308"/>
                  </a:lnTo>
                  <a:lnTo>
                    <a:pt x="4106" y="200689"/>
                  </a:lnTo>
                  <a:lnTo>
                    <a:pt x="35477" y="242784"/>
                  </a:lnTo>
                  <a:lnTo>
                    <a:pt x="94436" y="280212"/>
                  </a:lnTo>
                  <a:lnTo>
                    <a:pt x="133027" y="296759"/>
                  </a:lnTo>
                  <a:lnTo>
                    <a:pt x="177034" y="311641"/>
                  </a:lnTo>
                  <a:lnTo>
                    <a:pt x="225963" y="324689"/>
                  </a:lnTo>
                  <a:lnTo>
                    <a:pt x="279322" y="335739"/>
                  </a:lnTo>
                  <a:lnTo>
                    <a:pt x="336616" y="344623"/>
                  </a:lnTo>
                  <a:lnTo>
                    <a:pt x="397352" y="351174"/>
                  </a:lnTo>
                  <a:lnTo>
                    <a:pt x="461037" y="355227"/>
                  </a:lnTo>
                  <a:lnTo>
                    <a:pt x="527176" y="356615"/>
                  </a:lnTo>
                  <a:lnTo>
                    <a:pt x="593289" y="355227"/>
                  </a:lnTo>
                  <a:lnTo>
                    <a:pt x="656951" y="351174"/>
                  </a:lnTo>
                  <a:lnTo>
                    <a:pt x="717668" y="344623"/>
                  </a:lnTo>
                  <a:lnTo>
                    <a:pt x="774946" y="335739"/>
                  </a:lnTo>
                  <a:lnTo>
                    <a:pt x="828293" y="324689"/>
                  </a:lnTo>
                  <a:lnTo>
                    <a:pt x="877212" y="311641"/>
                  </a:lnTo>
                  <a:lnTo>
                    <a:pt x="921212" y="296759"/>
                  </a:lnTo>
                  <a:lnTo>
                    <a:pt x="959797" y="280212"/>
                  </a:lnTo>
                  <a:lnTo>
                    <a:pt x="1018750" y="242784"/>
                  </a:lnTo>
                  <a:lnTo>
                    <a:pt x="1050120" y="200689"/>
                  </a:lnTo>
                  <a:lnTo>
                    <a:pt x="1054227" y="178308"/>
                  </a:lnTo>
                  <a:lnTo>
                    <a:pt x="1050120" y="155951"/>
                  </a:lnTo>
                  <a:lnTo>
                    <a:pt x="1018750" y="113883"/>
                  </a:lnTo>
                  <a:lnTo>
                    <a:pt x="959797" y="76459"/>
                  </a:lnTo>
                  <a:lnTo>
                    <a:pt x="921212" y="59907"/>
                  </a:lnTo>
                  <a:lnTo>
                    <a:pt x="877212" y="45018"/>
                  </a:lnTo>
                  <a:lnTo>
                    <a:pt x="828293" y="31960"/>
                  </a:lnTo>
                  <a:lnTo>
                    <a:pt x="774946" y="20901"/>
                  </a:lnTo>
                  <a:lnTo>
                    <a:pt x="717668" y="12008"/>
                  </a:lnTo>
                  <a:lnTo>
                    <a:pt x="656951" y="5448"/>
                  </a:lnTo>
                  <a:lnTo>
                    <a:pt x="593289" y="1390"/>
                  </a:lnTo>
                  <a:lnTo>
                    <a:pt x="527176" y="0"/>
                  </a:lnTo>
                  <a:close/>
                </a:path>
              </a:pathLst>
            </a:custGeom>
            <a:solidFill>
              <a:srgbClr val="FBFDB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/>
            <p:cNvSpPr/>
            <p:nvPr/>
          </p:nvSpPr>
          <p:spPr>
            <a:xfrm>
              <a:off x="3425062" y="1628775"/>
              <a:ext cx="1054735" cy="356870"/>
            </a:xfrm>
            <a:custGeom>
              <a:avLst/>
              <a:gdLst/>
              <a:ahLst/>
              <a:cxnLst/>
              <a:rect l="l" t="t" r="r" b="b"/>
              <a:pathLst>
                <a:path w="1054735" h="356869">
                  <a:moveTo>
                    <a:pt x="0" y="178308"/>
                  </a:moveTo>
                  <a:lnTo>
                    <a:pt x="16096" y="134421"/>
                  </a:lnTo>
                  <a:lnTo>
                    <a:pt x="61755" y="94507"/>
                  </a:lnTo>
                  <a:lnTo>
                    <a:pt x="133027" y="59907"/>
                  </a:lnTo>
                  <a:lnTo>
                    <a:pt x="177034" y="45018"/>
                  </a:lnTo>
                  <a:lnTo>
                    <a:pt x="225963" y="31960"/>
                  </a:lnTo>
                  <a:lnTo>
                    <a:pt x="279322" y="20901"/>
                  </a:lnTo>
                  <a:lnTo>
                    <a:pt x="336616" y="12008"/>
                  </a:lnTo>
                  <a:lnTo>
                    <a:pt x="397352" y="5448"/>
                  </a:lnTo>
                  <a:lnTo>
                    <a:pt x="461037" y="1390"/>
                  </a:lnTo>
                  <a:lnTo>
                    <a:pt x="527176" y="0"/>
                  </a:lnTo>
                  <a:lnTo>
                    <a:pt x="593289" y="1390"/>
                  </a:lnTo>
                  <a:lnTo>
                    <a:pt x="656951" y="5448"/>
                  </a:lnTo>
                  <a:lnTo>
                    <a:pt x="717668" y="12008"/>
                  </a:lnTo>
                  <a:lnTo>
                    <a:pt x="774946" y="20901"/>
                  </a:lnTo>
                  <a:lnTo>
                    <a:pt x="828293" y="31960"/>
                  </a:lnTo>
                  <a:lnTo>
                    <a:pt x="877212" y="45018"/>
                  </a:lnTo>
                  <a:lnTo>
                    <a:pt x="921212" y="59907"/>
                  </a:lnTo>
                  <a:lnTo>
                    <a:pt x="959797" y="76459"/>
                  </a:lnTo>
                  <a:lnTo>
                    <a:pt x="1018750" y="113883"/>
                  </a:lnTo>
                  <a:lnTo>
                    <a:pt x="1050120" y="155951"/>
                  </a:lnTo>
                  <a:lnTo>
                    <a:pt x="1054227" y="178308"/>
                  </a:lnTo>
                  <a:lnTo>
                    <a:pt x="1050120" y="200689"/>
                  </a:lnTo>
                  <a:lnTo>
                    <a:pt x="1038130" y="222236"/>
                  </a:lnTo>
                  <a:lnTo>
                    <a:pt x="992475" y="262164"/>
                  </a:lnTo>
                  <a:lnTo>
                    <a:pt x="921212" y="296759"/>
                  </a:lnTo>
                  <a:lnTo>
                    <a:pt x="877212" y="311641"/>
                  </a:lnTo>
                  <a:lnTo>
                    <a:pt x="828293" y="324689"/>
                  </a:lnTo>
                  <a:lnTo>
                    <a:pt x="774946" y="335739"/>
                  </a:lnTo>
                  <a:lnTo>
                    <a:pt x="717668" y="344623"/>
                  </a:lnTo>
                  <a:lnTo>
                    <a:pt x="656951" y="351174"/>
                  </a:lnTo>
                  <a:lnTo>
                    <a:pt x="593289" y="355227"/>
                  </a:lnTo>
                  <a:lnTo>
                    <a:pt x="527176" y="356615"/>
                  </a:lnTo>
                  <a:lnTo>
                    <a:pt x="461037" y="355227"/>
                  </a:lnTo>
                  <a:lnTo>
                    <a:pt x="397352" y="351174"/>
                  </a:lnTo>
                  <a:lnTo>
                    <a:pt x="336616" y="344623"/>
                  </a:lnTo>
                  <a:lnTo>
                    <a:pt x="279322" y="335739"/>
                  </a:lnTo>
                  <a:lnTo>
                    <a:pt x="225963" y="324689"/>
                  </a:lnTo>
                  <a:lnTo>
                    <a:pt x="177034" y="311641"/>
                  </a:lnTo>
                  <a:lnTo>
                    <a:pt x="133027" y="296759"/>
                  </a:lnTo>
                  <a:lnTo>
                    <a:pt x="94436" y="280212"/>
                  </a:lnTo>
                  <a:lnTo>
                    <a:pt x="35477" y="242784"/>
                  </a:lnTo>
                  <a:lnTo>
                    <a:pt x="4106" y="200689"/>
                  </a:lnTo>
                  <a:lnTo>
                    <a:pt x="0" y="178308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5" name="object 55"/>
          <p:cNvSpPr txBox="1"/>
          <p:nvPr/>
        </p:nvSpPr>
        <p:spPr>
          <a:xfrm>
            <a:off x="3480308" y="2042287"/>
            <a:ext cx="9804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2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10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аданные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936993" y="6072327"/>
            <a:ext cx="118999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latin typeface="Times New Roman"/>
                <a:cs typeface="Times New Roman"/>
              </a:rPr>
              <a:t>Фронт-энд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57" name="object 57"/>
          <p:cNvGrpSpPr/>
          <p:nvPr/>
        </p:nvGrpSpPr>
        <p:grpSpPr>
          <a:xfrm>
            <a:off x="5784850" y="2355850"/>
            <a:ext cx="768350" cy="692150"/>
            <a:chOff x="5784850" y="2355850"/>
            <a:chExt cx="768350" cy="692150"/>
          </a:xfrm>
        </p:grpSpPr>
        <p:sp>
          <p:nvSpPr>
            <p:cNvPr id="58" name="object 58"/>
            <p:cNvSpPr/>
            <p:nvPr/>
          </p:nvSpPr>
          <p:spPr>
            <a:xfrm>
              <a:off x="5791200" y="2532024"/>
              <a:ext cx="586105" cy="509905"/>
            </a:xfrm>
            <a:custGeom>
              <a:avLst/>
              <a:gdLst/>
              <a:ahLst/>
              <a:cxnLst/>
              <a:rect l="l" t="t" r="r" b="b"/>
              <a:pathLst>
                <a:path w="586104" h="509905">
                  <a:moveTo>
                    <a:pt x="585825" y="0"/>
                  </a:moveTo>
                  <a:lnTo>
                    <a:pt x="0" y="0"/>
                  </a:lnTo>
                  <a:lnTo>
                    <a:pt x="0" y="509625"/>
                  </a:lnTo>
                  <a:lnTo>
                    <a:pt x="585825" y="509625"/>
                  </a:lnTo>
                  <a:lnTo>
                    <a:pt x="585825" y="0"/>
                  </a:lnTo>
                  <a:close/>
                </a:path>
              </a:pathLst>
            </a:custGeom>
            <a:solidFill>
              <a:srgbClr val="FBFDB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/>
            <p:cNvSpPr/>
            <p:nvPr/>
          </p:nvSpPr>
          <p:spPr>
            <a:xfrm>
              <a:off x="6377051" y="2362200"/>
              <a:ext cx="170180" cy="679450"/>
            </a:xfrm>
            <a:custGeom>
              <a:avLst/>
              <a:gdLst/>
              <a:ahLst/>
              <a:cxnLst/>
              <a:rect l="l" t="t" r="r" b="b"/>
              <a:pathLst>
                <a:path w="170179" h="679450">
                  <a:moveTo>
                    <a:pt x="169799" y="0"/>
                  </a:moveTo>
                  <a:lnTo>
                    <a:pt x="0" y="169799"/>
                  </a:lnTo>
                  <a:lnTo>
                    <a:pt x="0" y="679450"/>
                  </a:lnTo>
                  <a:lnTo>
                    <a:pt x="169799" y="509650"/>
                  </a:lnTo>
                  <a:lnTo>
                    <a:pt x="169799" y="0"/>
                  </a:lnTo>
                  <a:close/>
                </a:path>
              </a:pathLst>
            </a:custGeom>
            <a:solidFill>
              <a:srgbClr val="CACC9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/>
            <p:cNvSpPr/>
            <p:nvPr/>
          </p:nvSpPr>
          <p:spPr>
            <a:xfrm>
              <a:off x="5791200" y="2362200"/>
              <a:ext cx="755650" cy="170180"/>
            </a:xfrm>
            <a:custGeom>
              <a:avLst/>
              <a:gdLst/>
              <a:ahLst/>
              <a:cxnLst/>
              <a:rect l="l" t="t" r="r" b="b"/>
              <a:pathLst>
                <a:path w="755650" h="170180">
                  <a:moveTo>
                    <a:pt x="755650" y="0"/>
                  </a:moveTo>
                  <a:lnTo>
                    <a:pt x="169799" y="0"/>
                  </a:lnTo>
                  <a:lnTo>
                    <a:pt x="0" y="169799"/>
                  </a:lnTo>
                  <a:lnTo>
                    <a:pt x="585851" y="169799"/>
                  </a:lnTo>
                  <a:lnTo>
                    <a:pt x="755650" y="0"/>
                  </a:lnTo>
                  <a:close/>
                </a:path>
              </a:pathLst>
            </a:custGeom>
            <a:solidFill>
              <a:srgbClr val="FCFDC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/>
            <p:cNvSpPr/>
            <p:nvPr/>
          </p:nvSpPr>
          <p:spPr>
            <a:xfrm>
              <a:off x="5791200" y="2362200"/>
              <a:ext cx="755650" cy="679450"/>
            </a:xfrm>
            <a:custGeom>
              <a:avLst/>
              <a:gdLst/>
              <a:ahLst/>
              <a:cxnLst/>
              <a:rect l="l" t="t" r="r" b="b"/>
              <a:pathLst>
                <a:path w="755650" h="679450">
                  <a:moveTo>
                    <a:pt x="0" y="169799"/>
                  </a:moveTo>
                  <a:lnTo>
                    <a:pt x="169799" y="0"/>
                  </a:lnTo>
                  <a:lnTo>
                    <a:pt x="755650" y="0"/>
                  </a:lnTo>
                  <a:lnTo>
                    <a:pt x="755650" y="509650"/>
                  </a:lnTo>
                  <a:lnTo>
                    <a:pt x="585851" y="679450"/>
                  </a:lnTo>
                  <a:lnTo>
                    <a:pt x="0" y="679450"/>
                  </a:lnTo>
                  <a:lnTo>
                    <a:pt x="0" y="169799"/>
                  </a:lnTo>
                  <a:close/>
                </a:path>
                <a:path w="755650" h="679450">
                  <a:moveTo>
                    <a:pt x="0" y="169799"/>
                  </a:moveTo>
                  <a:lnTo>
                    <a:pt x="585851" y="169799"/>
                  </a:lnTo>
                  <a:lnTo>
                    <a:pt x="755650" y="0"/>
                  </a:lnTo>
                </a:path>
                <a:path w="755650" h="679450">
                  <a:moveTo>
                    <a:pt x="585851" y="169799"/>
                  </a:moveTo>
                  <a:lnTo>
                    <a:pt x="585851" y="67945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2" name="object 62"/>
          <p:cNvGrpSpPr/>
          <p:nvPr/>
        </p:nvGrpSpPr>
        <p:grpSpPr>
          <a:xfrm>
            <a:off x="5861050" y="4337050"/>
            <a:ext cx="692150" cy="692150"/>
            <a:chOff x="5861050" y="4337050"/>
            <a:chExt cx="692150" cy="692150"/>
          </a:xfrm>
        </p:grpSpPr>
        <p:sp>
          <p:nvSpPr>
            <p:cNvPr id="63" name="object 63"/>
            <p:cNvSpPr/>
            <p:nvPr/>
          </p:nvSpPr>
          <p:spPr>
            <a:xfrm>
              <a:off x="5867400" y="4513224"/>
              <a:ext cx="509905" cy="509905"/>
            </a:xfrm>
            <a:custGeom>
              <a:avLst/>
              <a:gdLst/>
              <a:ahLst/>
              <a:cxnLst/>
              <a:rect l="l" t="t" r="r" b="b"/>
              <a:pathLst>
                <a:path w="509904" h="509904">
                  <a:moveTo>
                    <a:pt x="509625" y="0"/>
                  </a:moveTo>
                  <a:lnTo>
                    <a:pt x="0" y="0"/>
                  </a:lnTo>
                  <a:lnTo>
                    <a:pt x="0" y="509625"/>
                  </a:lnTo>
                  <a:lnTo>
                    <a:pt x="509625" y="509625"/>
                  </a:lnTo>
                  <a:lnTo>
                    <a:pt x="509625" y="0"/>
                  </a:lnTo>
                  <a:close/>
                </a:path>
              </a:pathLst>
            </a:custGeom>
            <a:solidFill>
              <a:srgbClr val="FBFDB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/>
            <p:cNvSpPr/>
            <p:nvPr/>
          </p:nvSpPr>
          <p:spPr>
            <a:xfrm>
              <a:off x="6377051" y="4343400"/>
              <a:ext cx="170180" cy="679450"/>
            </a:xfrm>
            <a:custGeom>
              <a:avLst/>
              <a:gdLst/>
              <a:ahLst/>
              <a:cxnLst/>
              <a:rect l="l" t="t" r="r" b="b"/>
              <a:pathLst>
                <a:path w="170179" h="679450">
                  <a:moveTo>
                    <a:pt x="169799" y="0"/>
                  </a:moveTo>
                  <a:lnTo>
                    <a:pt x="0" y="169799"/>
                  </a:lnTo>
                  <a:lnTo>
                    <a:pt x="0" y="679450"/>
                  </a:lnTo>
                  <a:lnTo>
                    <a:pt x="169799" y="509650"/>
                  </a:lnTo>
                  <a:lnTo>
                    <a:pt x="169799" y="0"/>
                  </a:lnTo>
                  <a:close/>
                </a:path>
              </a:pathLst>
            </a:custGeom>
            <a:solidFill>
              <a:srgbClr val="CACC9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/>
            <p:cNvSpPr/>
            <p:nvPr/>
          </p:nvSpPr>
          <p:spPr>
            <a:xfrm>
              <a:off x="5867400" y="4343400"/>
              <a:ext cx="679450" cy="170180"/>
            </a:xfrm>
            <a:custGeom>
              <a:avLst/>
              <a:gdLst/>
              <a:ahLst/>
              <a:cxnLst/>
              <a:rect l="l" t="t" r="r" b="b"/>
              <a:pathLst>
                <a:path w="679450" h="170179">
                  <a:moveTo>
                    <a:pt x="679450" y="0"/>
                  </a:moveTo>
                  <a:lnTo>
                    <a:pt x="169799" y="0"/>
                  </a:lnTo>
                  <a:lnTo>
                    <a:pt x="0" y="169799"/>
                  </a:lnTo>
                  <a:lnTo>
                    <a:pt x="509650" y="169799"/>
                  </a:lnTo>
                  <a:lnTo>
                    <a:pt x="679450" y="0"/>
                  </a:lnTo>
                  <a:close/>
                </a:path>
              </a:pathLst>
            </a:custGeom>
            <a:solidFill>
              <a:srgbClr val="FCFDC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6" name="object 66"/>
            <p:cNvSpPr/>
            <p:nvPr/>
          </p:nvSpPr>
          <p:spPr>
            <a:xfrm>
              <a:off x="5867400" y="4343400"/>
              <a:ext cx="679450" cy="679450"/>
            </a:xfrm>
            <a:custGeom>
              <a:avLst/>
              <a:gdLst/>
              <a:ahLst/>
              <a:cxnLst/>
              <a:rect l="l" t="t" r="r" b="b"/>
              <a:pathLst>
                <a:path w="679450" h="679450">
                  <a:moveTo>
                    <a:pt x="0" y="169799"/>
                  </a:moveTo>
                  <a:lnTo>
                    <a:pt x="169799" y="0"/>
                  </a:lnTo>
                  <a:lnTo>
                    <a:pt x="679450" y="0"/>
                  </a:lnTo>
                  <a:lnTo>
                    <a:pt x="679450" y="509650"/>
                  </a:lnTo>
                  <a:lnTo>
                    <a:pt x="509650" y="679450"/>
                  </a:lnTo>
                  <a:lnTo>
                    <a:pt x="0" y="679450"/>
                  </a:lnTo>
                  <a:lnTo>
                    <a:pt x="0" y="169799"/>
                  </a:lnTo>
                  <a:close/>
                </a:path>
                <a:path w="679450" h="679450">
                  <a:moveTo>
                    <a:pt x="0" y="169799"/>
                  </a:moveTo>
                  <a:lnTo>
                    <a:pt x="509650" y="169799"/>
                  </a:lnTo>
                  <a:lnTo>
                    <a:pt x="679450" y="0"/>
                  </a:lnTo>
                </a:path>
                <a:path w="679450" h="679450">
                  <a:moveTo>
                    <a:pt x="509650" y="169799"/>
                  </a:moveTo>
                  <a:lnTo>
                    <a:pt x="509650" y="67945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7" name="object 67"/>
          <p:cNvGrpSpPr/>
          <p:nvPr/>
        </p:nvGrpSpPr>
        <p:grpSpPr>
          <a:xfrm>
            <a:off x="1895475" y="1524000"/>
            <a:ext cx="3895725" cy="4191000"/>
            <a:chOff x="1895475" y="1524000"/>
            <a:chExt cx="3895725" cy="4191000"/>
          </a:xfrm>
        </p:grpSpPr>
        <p:sp>
          <p:nvSpPr>
            <p:cNvPr id="68" name="object 68"/>
            <p:cNvSpPr/>
            <p:nvPr/>
          </p:nvSpPr>
          <p:spPr>
            <a:xfrm>
              <a:off x="3276600" y="4572000"/>
              <a:ext cx="292100" cy="292100"/>
            </a:xfrm>
            <a:custGeom>
              <a:avLst/>
              <a:gdLst/>
              <a:ahLst/>
              <a:cxnLst/>
              <a:rect l="l" t="t" r="r" b="b"/>
              <a:pathLst>
                <a:path w="292100" h="292100">
                  <a:moveTo>
                    <a:pt x="219075" y="0"/>
                  </a:moveTo>
                  <a:lnTo>
                    <a:pt x="73025" y="0"/>
                  </a:lnTo>
                  <a:lnTo>
                    <a:pt x="73025" y="146050"/>
                  </a:lnTo>
                  <a:lnTo>
                    <a:pt x="0" y="146050"/>
                  </a:lnTo>
                  <a:lnTo>
                    <a:pt x="146050" y="292100"/>
                  </a:lnTo>
                  <a:lnTo>
                    <a:pt x="292100" y="146050"/>
                  </a:lnTo>
                  <a:lnTo>
                    <a:pt x="219075" y="146050"/>
                  </a:lnTo>
                  <a:lnTo>
                    <a:pt x="219075" y="0"/>
                  </a:lnTo>
                  <a:close/>
                </a:path>
              </a:pathLst>
            </a:custGeom>
            <a:solidFill>
              <a:srgbClr val="00E3A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/>
            <p:cNvSpPr/>
            <p:nvPr/>
          </p:nvSpPr>
          <p:spPr>
            <a:xfrm>
              <a:off x="3276600" y="4572000"/>
              <a:ext cx="292100" cy="292100"/>
            </a:xfrm>
            <a:custGeom>
              <a:avLst/>
              <a:gdLst/>
              <a:ahLst/>
              <a:cxnLst/>
              <a:rect l="l" t="t" r="r" b="b"/>
              <a:pathLst>
                <a:path w="292100" h="292100">
                  <a:moveTo>
                    <a:pt x="0" y="146050"/>
                  </a:moveTo>
                  <a:lnTo>
                    <a:pt x="73025" y="146050"/>
                  </a:lnTo>
                  <a:lnTo>
                    <a:pt x="73025" y="0"/>
                  </a:lnTo>
                  <a:lnTo>
                    <a:pt x="219075" y="0"/>
                  </a:lnTo>
                  <a:lnTo>
                    <a:pt x="219075" y="146050"/>
                  </a:lnTo>
                  <a:lnTo>
                    <a:pt x="292100" y="146050"/>
                  </a:lnTo>
                  <a:lnTo>
                    <a:pt x="146050" y="292100"/>
                  </a:lnTo>
                  <a:lnTo>
                    <a:pt x="0" y="14605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0" name="object 70"/>
            <p:cNvSpPr/>
            <p:nvPr/>
          </p:nvSpPr>
          <p:spPr>
            <a:xfrm>
              <a:off x="4648200" y="4572000"/>
              <a:ext cx="292100" cy="292100"/>
            </a:xfrm>
            <a:custGeom>
              <a:avLst/>
              <a:gdLst/>
              <a:ahLst/>
              <a:cxnLst/>
              <a:rect l="l" t="t" r="r" b="b"/>
              <a:pathLst>
                <a:path w="292100" h="292100">
                  <a:moveTo>
                    <a:pt x="219075" y="0"/>
                  </a:moveTo>
                  <a:lnTo>
                    <a:pt x="73025" y="0"/>
                  </a:lnTo>
                  <a:lnTo>
                    <a:pt x="73025" y="146050"/>
                  </a:lnTo>
                  <a:lnTo>
                    <a:pt x="0" y="146050"/>
                  </a:lnTo>
                  <a:lnTo>
                    <a:pt x="146050" y="292100"/>
                  </a:lnTo>
                  <a:lnTo>
                    <a:pt x="292100" y="146050"/>
                  </a:lnTo>
                  <a:lnTo>
                    <a:pt x="219075" y="146050"/>
                  </a:lnTo>
                  <a:lnTo>
                    <a:pt x="219075" y="0"/>
                  </a:lnTo>
                  <a:close/>
                </a:path>
              </a:pathLst>
            </a:custGeom>
            <a:solidFill>
              <a:srgbClr val="00E3A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1" name="object 71"/>
            <p:cNvSpPr/>
            <p:nvPr/>
          </p:nvSpPr>
          <p:spPr>
            <a:xfrm>
              <a:off x="4648200" y="4572000"/>
              <a:ext cx="292100" cy="292100"/>
            </a:xfrm>
            <a:custGeom>
              <a:avLst/>
              <a:gdLst/>
              <a:ahLst/>
              <a:cxnLst/>
              <a:rect l="l" t="t" r="r" b="b"/>
              <a:pathLst>
                <a:path w="292100" h="292100">
                  <a:moveTo>
                    <a:pt x="0" y="146050"/>
                  </a:moveTo>
                  <a:lnTo>
                    <a:pt x="73025" y="146050"/>
                  </a:lnTo>
                  <a:lnTo>
                    <a:pt x="73025" y="0"/>
                  </a:lnTo>
                  <a:lnTo>
                    <a:pt x="219075" y="0"/>
                  </a:lnTo>
                  <a:lnTo>
                    <a:pt x="219075" y="146050"/>
                  </a:lnTo>
                  <a:lnTo>
                    <a:pt x="292100" y="146050"/>
                  </a:lnTo>
                  <a:lnTo>
                    <a:pt x="146050" y="292100"/>
                  </a:lnTo>
                  <a:lnTo>
                    <a:pt x="0" y="14605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/>
            <p:cNvSpPr/>
            <p:nvPr/>
          </p:nvSpPr>
          <p:spPr>
            <a:xfrm>
              <a:off x="3962400" y="4572000"/>
              <a:ext cx="292100" cy="292100"/>
            </a:xfrm>
            <a:custGeom>
              <a:avLst/>
              <a:gdLst/>
              <a:ahLst/>
              <a:cxnLst/>
              <a:rect l="l" t="t" r="r" b="b"/>
              <a:pathLst>
                <a:path w="292100" h="292100">
                  <a:moveTo>
                    <a:pt x="219075" y="0"/>
                  </a:moveTo>
                  <a:lnTo>
                    <a:pt x="73025" y="0"/>
                  </a:lnTo>
                  <a:lnTo>
                    <a:pt x="73025" y="146050"/>
                  </a:lnTo>
                  <a:lnTo>
                    <a:pt x="0" y="146050"/>
                  </a:lnTo>
                  <a:lnTo>
                    <a:pt x="146050" y="292100"/>
                  </a:lnTo>
                  <a:lnTo>
                    <a:pt x="292100" y="146050"/>
                  </a:lnTo>
                  <a:lnTo>
                    <a:pt x="219075" y="146050"/>
                  </a:lnTo>
                  <a:lnTo>
                    <a:pt x="219075" y="0"/>
                  </a:lnTo>
                  <a:close/>
                </a:path>
              </a:pathLst>
            </a:custGeom>
            <a:solidFill>
              <a:srgbClr val="00E3A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3" name="object 73"/>
            <p:cNvSpPr/>
            <p:nvPr/>
          </p:nvSpPr>
          <p:spPr>
            <a:xfrm>
              <a:off x="3962400" y="4572000"/>
              <a:ext cx="292100" cy="292100"/>
            </a:xfrm>
            <a:custGeom>
              <a:avLst/>
              <a:gdLst/>
              <a:ahLst/>
              <a:cxnLst/>
              <a:rect l="l" t="t" r="r" b="b"/>
              <a:pathLst>
                <a:path w="292100" h="292100">
                  <a:moveTo>
                    <a:pt x="0" y="146050"/>
                  </a:moveTo>
                  <a:lnTo>
                    <a:pt x="73025" y="146050"/>
                  </a:lnTo>
                  <a:lnTo>
                    <a:pt x="73025" y="0"/>
                  </a:lnTo>
                  <a:lnTo>
                    <a:pt x="219075" y="0"/>
                  </a:lnTo>
                  <a:lnTo>
                    <a:pt x="219075" y="146050"/>
                  </a:lnTo>
                  <a:lnTo>
                    <a:pt x="292100" y="146050"/>
                  </a:lnTo>
                  <a:lnTo>
                    <a:pt x="146050" y="292100"/>
                  </a:lnTo>
                  <a:lnTo>
                    <a:pt x="0" y="14605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4" name="object 74"/>
            <p:cNvSpPr/>
            <p:nvPr/>
          </p:nvSpPr>
          <p:spPr>
            <a:xfrm>
              <a:off x="5029200" y="2743199"/>
              <a:ext cx="762000" cy="2590800"/>
            </a:xfrm>
            <a:custGeom>
              <a:avLst/>
              <a:gdLst/>
              <a:ahLst/>
              <a:cxnLst/>
              <a:rect l="l" t="t" r="r" b="b"/>
              <a:pathLst>
                <a:path w="762000" h="2590800">
                  <a:moveTo>
                    <a:pt x="685800" y="0"/>
                  </a:moveTo>
                  <a:lnTo>
                    <a:pt x="554228" y="16764"/>
                  </a:lnTo>
                  <a:lnTo>
                    <a:pt x="595426" y="26225"/>
                  </a:lnTo>
                  <a:lnTo>
                    <a:pt x="79883" y="255422"/>
                  </a:lnTo>
                  <a:lnTo>
                    <a:pt x="100584" y="218440"/>
                  </a:lnTo>
                  <a:lnTo>
                    <a:pt x="0" y="304800"/>
                  </a:lnTo>
                  <a:lnTo>
                    <a:pt x="131572" y="288036"/>
                  </a:lnTo>
                  <a:lnTo>
                    <a:pt x="120497" y="285496"/>
                  </a:lnTo>
                  <a:lnTo>
                    <a:pt x="90360" y="278587"/>
                  </a:lnTo>
                  <a:lnTo>
                    <a:pt x="605904" y="49390"/>
                  </a:lnTo>
                  <a:lnTo>
                    <a:pt x="585216" y="86360"/>
                  </a:lnTo>
                  <a:lnTo>
                    <a:pt x="663308" y="19304"/>
                  </a:lnTo>
                  <a:lnTo>
                    <a:pt x="685800" y="0"/>
                  </a:lnTo>
                  <a:close/>
                </a:path>
                <a:path w="762000" h="2590800">
                  <a:moveTo>
                    <a:pt x="762000" y="2133600"/>
                  </a:moveTo>
                  <a:lnTo>
                    <a:pt x="708152" y="2162606"/>
                  </a:lnTo>
                  <a:lnTo>
                    <a:pt x="708152" y="2187448"/>
                  </a:lnTo>
                  <a:lnTo>
                    <a:pt x="708152" y="2162606"/>
                  </a:lnTo>
                  <a:lnTo>
                    <a:pt x="645287" y="2196465"/>
                  </a:lnTo>
                  <a:lnTo>
                    <a:pt x="687235" y="2190458"/>
                  </a:lnTo>
                  <a:lnTo>
                    <a:pt x="361645" y="2516047"/>
                  </a:lnTo>
                  <a:lnTo>
                    <a:pt x="367665" y="2474087"/>
                  </a:lnTo>
                  <a:lnTo>
                    <a:pt x="358749" y="2490647"/>
                  </a:lnTo>
                  <a:lnTo>
                    <a:pt x="358749" y="2536939"/>
                  </a:lnTo>
                  <a:lnTo>
                    <a:pt x="358749" y="2490647"/>
                  </a:lnTo>
                  <a:lnTo>
                    <a:pt x="304800" y="2590800"/>
                  </a:lnTo>
                  <a:lnTo>
                    <a:pt x="388264" y="2545842"/>
                  </a:lnTo>
                  <a:lnTo>
                    <a:pt x="421513" y="2527935"/>
                  </a:lnTo>
                  <a:lnTo>
                    <a:pt x="379552" y="2533954"/>
                  </a:lnTo>
                  <a:lnTo>
                    <a:pt x="705142" y="2208365"/>
                  </a:lnTo>
                  <a:lnTo>
                    <a:pt x="699135" y="2250313"/>
                  </a:lnTo>
                  <a:lnTo>
                    <a:pt x="732993" y="2187448"/>
                  </a:lnTo>
                  <a:lnTo>
                    <a:pt x="737781" y="2178558"/>
                  </a:lnTo>
                  <a:lnTo>
                    <a:pt x="762000" y="21336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5" name="object 75"/>
            <p:cNvSpPr/>
            <p:nvPr/>
          </p:nvSpPr>
          <p:spPr>
            <a:xfrm>
              <a:off x="3048000" y="4953000"/>
              <a:ext cx="671830" cy="609600"/>
            </a:xfrm>
            <a:custGeom>
              <a:avLst/>
              <a:gdLst/>
              <a:ahLst/>
              <a:cxnLst/>
              <a:rect l="l" t="t" r="r" b="b"/>
              <a:pathLst>
                <a:path w="671829" h="609600">
                  <a:moveTo>
                    <a:pt x="335788" y="0"/>
                  </a:moveTo>
                  <a:lnTo>
                    <a:pt x="268123" y="2063"/>
                  </a:lnTo>
                  <a:lnTo>
                    <a:pt x="205097" y="7981"/>
                  </a:lnTo>
                  <a:lnTo>
                    <a:pt x="148059" y="17345"/>
                  </a:lnTo>
                  <a:lnTo>
                    <a:pt x="98361" y="29749"/>
                  </a:lnTo>
                  <a:lnTo>
                    <a:pt x="57355" y="44784"/>
                  </a:lnTo>
                  <a:lnTo>
                    <a:pt x="6823" y="81117"/>
                  </a:lnTo>
                  <a:lnTo>
                    <a:pt x="0" y="101600"/>
                  </a:lnTo>
                  <a:lnTo>
                    <a:pt x="0" y="508000"/>
                  </a:lnTo>
                  <a:lnTo>
                    <a:pt x="26392" y="547556"/>
                  </a:lnTo>
                  <a:lnTo>
                    <a:pt x="98361" y="579850"/>
                  </a:lnTo>
                  <a:lnTo>
                    <a:pt x="148059" y="592254"/>
                  </a:lnTo>
                  <a:lnTo>
                    <a:pt x="205097" y="601618"/>
                  </a:lnTo>
                  <a:lnTo>
                    <a:pt x="268123" y="607536"/>
                  </a:lnTo>
                  <a:lnTo>
                    <a:pt x="335788" y="609600"/>
                  </a:lnTo>
                  <a:lnTo>
                    <a:pt x="403452" y="607536"/>
                  </a:lnTo>
                  <a:lnTo>
                    <a:pt x="466478" y="601618"/>
                  </a:lnTo>
                  <a:lnTo>
                    <a:pt x="523516" y="592254"/>
                  </a:lnTo>
                  <a:lnTo>
                    <a:pt x="573214" y="579850"/>
                  </a:lnTo>
                  <a:lnTo>
                    <a:pt x="614220" y="564815"/>
                  </a:lnTo>
                  <a:lnTo>
                    <a:pt x="664752" y="528482"/>
                  </a:lnTo>
                  <a:lnTo>
                    <a:pt x="671576" y="508000"/>
                  </a:lnTo>
                  <a:lnTo>
                    <a:pt x="671576" y="101600"/>
                  </a:lnTo>
                  <a:lnTo>
                    <a:pt x="645183" y="62043"/>
                  </a:lnTo>
                  <a:lnTo>
                    <a:pt x="573214" y="29749"/>
                  </a:lnTo>
                  <a:lnTo>
                    <a:pt x="523516" y="17345"/>
                  </a:lnTo>
                  <a:lnTo>
                    <a:pt x="466478" y="7981"/>
                  </a:lnTo>
                  <a:lnTo>
                    <a:pt x="403452" y="2063"/>
                  </a:lnTo>
                  <a:lnTo>
                    <a:pt x="335788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/>
            <p:cNvSpPr/>
            <p:nvPr/>
          </p:nvSpPr>
          <p:spPr>
            <a:xfrm>
              <a:off x="3048000" y="4953000"/>
              <a:ext cx="671830" cy="609600"/>
            </a:xfrm>
            <a:custGeom>
              <a:avLst/>
              <a:gdLst/>
              <a:ahLst/>
              <a:cxnLst/>
              <a:rect l="l" t="t" r="r" b="b"/>
              <a:pathLst>
                <a:path w="671829" h="609600">
                  <a:moveTo>
                    <a:pt x="671576" y="101600"/>
                  </a:moveTo>
                  <a:lnTo>
                    <a:pt x="645183" y="141156"/>
                  </a:lnTo>
                  <a:lnTo>
                    <a:pt x="573214" y="173450"/>
                  </a:lnTo>
                  <a:lnTo>
                    <a:pt x="523516" y="185854"/>
                  </a:lnTo>
                  <a:lnTo>
                    <a:pt x="466478" y="195218"/>
                  </a:lnTo>
                  <a:lnTo>
                    <a:pt x="403452" y="201136"/>
                  </a:lnTo>
                  <a:lnTo>
                    <a:pt x="335788" y="203200"/>
                  </a:lnTo>
                  <a:lnTo>
                    <a:pt x="268123" y="201136"/>
                  </a:lnTo>
                  <a:lnTo>
                    <a:pt x="205097" y="195218"/>
                  </a:lnTo>
                  <a:lnTo>
                    <a:pt x="148059" y="185854"/>
                  </a:lnTo>
                  <a:lnTo>
                    <a:pt x="98361" y="173450"/>
                  </a:lnTo>
                  <a:lnTo>
                    <a:pt x="57355" y="158415"/>
                  </a:lnTo>
                  <a:lnTo>
                    <a:pt x="6823" y="122082"/>
                  </a:lnTo>
                  <a:lnTo>
                    <a:pt x="0" y="101600"/>
                  </a:lnTo>
                </a:path>
                <a:path w="671829" h="609600">
                  <a:moveTo>
                    <a:pt x="0" y="101600"/>
                  </a:moveTo>
                  <a:lnTo>
                    <a:pt x="26392" y="62043"/>
                  </a:lnTo>
                  <a:lnTo>
                    <a:pt x="98361" y="29749"/>
                  </a:lnTo>
                  <a:lnTo>
                    <a:pt x="148059" y="17345"/>
                  </a:lnTo>
                  <a:lnTo>
                    <a:pt x="205097" y="7981"/>
                  </a:lnTo>
                  <a:lnTo>
                    <a:pt x="268123" y="2063"/>
                  </a:lnTo>
                  <a:lnTo>
                    <a:pt x="335788" y="0"/>
                  </a:lnTo>
                  <a:lnTo>
                    <a:pt x="403452" y="2063"/>
                  </a:lnTo>
                  <a:lnTo>
                    <a:pt x="466478" y="7981"/>
                  </a:lnTo>
                  <a:lnTo>
                    <a:pt x="523516" y="17345"/>
                  </a:lnTo>
                  <a:lnTo>
                    <a:pt x="573214" y="29749"/>
                  </a:lnTo>
                  <a:lnTo>
                    <a:pt x="614220" y="44784"/>
                  </a:lnTo>
                  <a:lnTo>
                    <a:pt x="664752" y="81117"/>
                  </a:lnTo>
                  <a:lnTo>
                    <a:pt x="671576" y="101600"/>
                  </a:lnTo>
                  <a:lnTo>
                    <a:pt x="671576" y="508000"/>
                  </a:lnTo>
                  <a:lnTo>
                    <a:pt x="664752" y="528482"/>
                  </a:lnTo>
                  <a:lnTo>
                    <a:pt x="645183" y="547556"/>
                  </a:lnTo>
                  <a:lnTo>
                    <a:pt x="573214" y="579850"/>
                  </a:lnTo>
                  <a:lnTo>
                    <a:pt x="523516" y="592254"/>
                  </a:lnTo>
                  <a:lnTo>
                    <a:pt x="466478" y="601618"/>
                  </a:lnTo>
                  <a:lnTo>
                    <a:pt x="403452" y="607536"/>
                  </a:lnTo>
                  <a:lnTo>
                    <a:pt x="335788" y="609600"/>
                  </a:lnTo>
                  <a:lnTo>
                    <a:pt x="268123" y="607536"/>
                  </a:lnTo>
                  <a:lnTo>
                    <a:pt x="205097" y="601618"/>
                  </a:lnTo>
                  <a:lnTo>
                    <a:pt x="148059" y="592254"/>
                  </a:lnTo>
                  <a:lnTo>
                    <a:pt x="98361" y="579850"/>
                  </a:lnTo>
                  <a:lnTo>
                    <a:pt x="57355" y="564815"/>
                  </a:lnTo>
                  <a:lnTo>
                    <a:pt x="6823" y="528482"/>
                  </a:lnTo>
                  <a:lnTo>
                    <a:pt x="0" y="508000"/>
                  </a:lnTo>
                  <a:lnTo>
                    <a:pt x="0" y="1016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7" name="object 77"/>
            <p:cNvSpPr/>
            <p:nvPr/>
          </p:nvSpPr>
          <p:spPr>
            <a:xfrm>
              <a:off x="3810000" y="4953000"/>
              <a:ext cx="671830" cy="609600"/>
            </a:xfrm>
            <a:custGeom>
              <a:avLst/>
              <a:gdLst/>
              <a:ahLst/>
              <a:cxnLst/>
              <a:rect l="l" t="t" r="r" b="b"/>
              <a:pathLst>
                <a:path w="671829" h="609600">
                  <a:moveTo>
                    <a:pt x="335788" y="0"/>
                  </a:moveTo>
                  <a:lnTo>
                    <a:pt x="268123" y="2063"/>
                  </a:lnTo>
                  <a:lnTo>
                    <a:pt x="205097" y="7981"/>
                  </a:lnTo>
                  <a:lnTo>
                    <a:pt x="148059" y="17345"/>
                  </a:lnTo>
                  <a:lnTo>
                    <a:pt x="98361" y="29749"/>
                  </a:lnTo>
                  <a:lnTo>
                    <a:pt x="57355" y="44784"/>
                  </a:lnTo>
                  <a:lnTo>
                    <a:pt x="6823" y="81117"/>
                  </a:lnTo>
                  <a:lnTo>
                    <a:pt x="0" y="101600"/>
                  </a:lnTo>
                  <a:lnTo>
                    <a:pt x="0" y="508000"/>
                  </a:lnTo>
                  <a:lnTo>
                    <a:pt x="26392" y="547556"/>
                  </a:lnTo>
                  <a:lnTo>
                    <a:pt x="98361" y="579850"/>
                  </a:lnTo>
                  <a:lnTo>
                    <a:pt x="148059" y="592254"/>
                  </a:lnTo>
                  <a:lnTo>
                    <a:pt x="205097" y="601618"/>
                  </a:lnTo>
                  <a:lnTo>
                    <a:pt x="268123" y="607536"/>
                  </a:lnTo>
                  <a:lnTo>
                    <a:pt x="335788" y="609600"/>
                  </a:lnTo>
                  <a:lnTo>
                    <a:pt x="403452" y="607536"/>
                  </a:lnTo>
                  <a:lnTo>
                    <a:pt x="466478" y="601618"/>
                  </a:lnTo>
                  <a:lnTo>
                    <a:pt x="523516" y="592254"/>
                  </a:lnTo>
                  <a:lnTo>
                    <a:pt x="573214" y="579850"/>
                  </a:lnTo>
                  <a:lnTo>
                    <a:pt x="614220" y="564815"/>
                  </a:lnTo>
                  <a:lnTo>
                    <a:pt x="664752" y="528482"/>
                  </a:lnTo>
                  <a:lnTo>
                    <a:pt x="671576" y="508000"/>
                  </a:lnTo>
                  <a:lnTo>
                    <a:pt x="671576" y="101600"/>
                  </a:lnTo>
                  <a:lnTo>
                    <a:pt x="645183" y="62043"/>
                  </a:lnTo>
                  <a:lnTo>
                    <a:pt x="573214" y="29749"/>
                  </a:lnTo>
                  <a:lnTo>
                    <a:pt x="523516" y="17345"/>
                  </a:lnTo>
                  <a:lnTo>
                    <a:pt x="466478" y="7981"/>
                  </a:lnTo>
                  <a:lnTo>
                    <a:pt x="403452" y="2063"/>
                  </a:lnTo>
                  <a:lnTo>
                    <a:pt x="335788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8" name="object 78"/>
            <p:cNvSpPr/>
            <p:nvPr/>
          </p:nvSpPr>
          <p:spPr>
            <a:xfrm>
              <a:off x="3810000" y="4953000"/>
              <a:ext cx="671830" cy="609600"/>
            </a:xfrm>
            <a:custGeom>
              <a:avLst/>
              <a:gdLst/>
              <a:ahLst/>
              <a:cxnLst/>
              <a:rect l="l" t="t" r="r" b="b"/>
              <a:pathLst>
                <a:path w="671829" h="609600">
                  <a:moveTo>
                    <a:pt x="671576" y="101600"/>
                  </a:moveTo>
                  <a:lnTo>
                    <a:pt x="645183" y="141156"/>
                  </a:lnTo>
                  <a:lnTo>
                    <a:pt x="573214" y="173450"/>
                  </a:lnTo>
                  <a:lnTo>
                    <a:pt x="523516" y="185854"/>
                  </a:lnTo>
                  <a:lnTo>
                    <a:pt x="466478" y="195218"/>
                  </a:lnTo>
                  <a:lnTo>
                    <a:pt x="403452" y="201136"/>
                  </a:lnTo>
                  <a:lnTo>
                    <a:pt x="335788" y="203200"/>
                  </a:lnTo>
                  <a:lnTo>
                    <a:pt x="268123" y="201136"/>
                  </a:lnTo>
                  <a:lnTo>
                    <a:pt x="205097" y="195218"/>
                  </a:lnTo>
                  <a:lnTo>
                    <a:pt x="148059" y="185854"/>
                  </a:lnTo>
                  <a:lnTo>
                    <a:pt x="98361" y="173450"/>
                  </a:lnTo>
                  <a:lnTo>
                    <a:pt x="57355" y="158415"/>
                  </a:lnTo>
                  <a:lnTo>
                    <a:pt x="6823" y="122082"/>
                  </a:lnTo>
                  <a:lnTo>
                    <a:pt x="0" y="101600"/>
                  </a:lnTo>
                </a:path>
                <a:path w="671829" h="609600">
                  <a:moveTo>
                    <a:pt x="0" y="101600"/>
                  </a:moveTo>
                  <a:lnTo>
                    <a:pt x="26392" y="62043"/>
                  </a:lnTo>
                  <a:lnTo>
                    <a:pt x="98361" y="29749"/>
                  </a:lnTo>
                  <a:lnTo>
                    <a:pt x="148059" y="17345"/>
                  </a:lnTo>
                  <a:lnTo>
                    <a:pt x="205097" y="7981"/>
                  </a:lnTo>
                  <a:lnTo>
                    <a:pt x="268123" y="2063"/>
                  </a:lnTo>
                  <a:lnTo>
                    <a:pt x="335788" y="0"/>
                  </a:lnTo>
                  <a:lnTo>
                    <a:pt x="403452" y="2063"/>
                  </a:lnTo>
                  <a:lnTo>
                    <a:pt x="466478" y="7981"/>
                  </a:lnTo>
                  <a:lnTo>
                    <a:pt x="523516" y="17345"/>
                  </a:lnTo>
                  <a:lnTo>
                    <a:pt x="573214" y="29749"/>
                  </a:lnTo>
                  <a:lnTo>
                    <a:pt x="614220" y="44784"/>
                  </a:lnTo>
                  <a:lnTo>
                    <a:pt x="664752" y="81117"/>
                  </a:lnTo>
                  <a:lnTo>
                    <a:pt x="671576" y="101600"/>
                  </a:lnTo>
                  <a:lnTo>
                    <a:pt x="671576" y="508000"/>
                  </a:lnTo>
                  <a:lnTo>
                    <a:pt x="664752" y="528482"/>
                  </a:lnTo>
                  <a:lnTo>
                    <a:pt x="645183" y="547556"/>
                  </a:lnTo>
                  <a:lnTo>
                    <a:pt x="573214" y="579850"/>
                  </a:lnTo>
                  <a:lnTo>
                    <a:pt x="523516" y="592254"/>
                  </a:lnTo>
                  <a:lnTo>
                    <a:pt x="466478" y="601618"/>
                  </a:lnTo>
                  <a:lnTo>
                    <a:pt x="403452" y="607536"/>
                  </a:lnTo>
                  <a:lnTo>
                    <a:pt x="335788" y="609600"/>
                  </a:lnTo>
                  <a:lnTo>
                    <a:pt x="268123" y="607536"/>
                  </a:lnTo>
                  <a:lnTo>
                    <a:pt x="205097" y="601618"/>
                  </a:lnTo>
                  <a:lnTo>
                    <a:pt x="148059" y="592254"/>
                  </a:lnTo>
                  <a:lnTo>
                    <a:pt x="98361" y="579850"/>
                  </a:lnTo>
                  <a:lnTo>
                    <a:pt x="57355" y="564815"/>
                  </a:lnTo>
                  <a:lnTo>
                    <a:pt x="6823" y="528482"/>
                  </a:lnTo>
                  <a:lnTo>
                    <a:pt x="0" y="508000"/>
                  </a:lnTo>
                  <a:lnTo>
                    <a:pt x="0" y="1016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9" name="object 79"/>
            <p:cNvSpPr/>
            <p:nvPr/>
          </p:nvSpPr>
          <p:spPr>
            <a:xfrm>
              <a:off x="4572000" y="4953000"/>
              <a:ext cx="671830" cy="609600"/>
            </a:xfrm>
            <a:custGeom>
              <a:avLst/>
              <a:gdLst/>
              <a:ahLst/>
              <a:cxnLst/>
              <a:rect l="l" t="t" r="r" b="b"/>
              <a:pathLst>
                <a:path w="671829" h="609600">
                  <a:moveTo>
                    <a:pt x="335788" y="0"/>
                  </a:moveTo>
                  <a:lnTo>
                    <a:pt x="268123" y="2063"/>
                  </a:lnTo>
                  <a:lnTo>
                    <a:pt x="205097" y="7981"/>
                  </a:lnTo>
                  <a:lnTo>
                    <a:pt x="148059" y="17345"/>
                  </a:lnTo>
                  <a:lnTo>
                    <a:pt x="98361" y="29749"/>
                  </a:lnTo>
                  <a:lnTo>
                    <a:pt x="57355" y="44784"/>
                  </a:lnTo>
                  <a:lnTo>
                    <a:pt x="6823" y="81117"/>
                  </a:lnTo>
                  <a:lnTo>
                    <a:pt x="0" y="101600"/>
                  </a:lnTo>
                  <a:lnTo>
                    <a:pt x="0" y="508000"/>
                  </a:lnTo>
                  <a:lnTo>
                    <a:pt x="26392" y="547556"/>
                  </a:lnTo>
                  <a:lnTo>
                    <a:pt x="98361" y="579850"/>
                  </a:lnTo>
                  <a:lnTo>
                    <a:pt x="148059" y="592254"/>
                  </a:lnTo>
                  <a:lnTo>
                    <a:pt x="205097" y="601618"/>
                  </a:lnTo>
                  <a:lnTo>
                    <a:pt x="268123" y="607536"/>
                  </a:lnTo>
                  <a:lnTo>
                    <a:pt x="335788" y="609600"/>
                  </a:lnTo>
                  <a:lnTo>
                    <a:pt x="403452" y="607536"/>
                  </a:lnTo>
                  <a:lnTo>
                    <a:pt x="466478" y="601618"/>
                  </a:lnTo>
                  <a:lnTo>
                    <a:pt x="523516" y="592254"/>
                  </a:lnTo>
                  <a:lnTo>
                    <a:pt x="573214" y="579850"/>
                  </a:lnTo>
                  <a:lnTo>
                    <a:pt x="614220" y="564815"/>
                  </a:lnTo>
                  <a:lnTo>
                    <a:pt x="664752" y="528482"/>
                  </a:lnTo>
                  <a:lnTo>
                    <a:pt x="671576" y="508000"/>
                  </a:lnTo>
                  <a:lnTo>
                    <a:pt x="671576" y="101600"/>
                  </a:lnTo>
                  <a:lnTo>
                    <a:pt x="645183" y="62043"/>
                  </a:lnTo>
                  <a:lnTo>
                    <a:pt x="573214" y="29749"/>
                  </a:lnTo>
                  <a:lnTo>
                    <a:pt x="523516" y="17345"/>
                  </a:lnTo>
                  <a:lnTo>
                    <a:pt x="466478" y="7981"/>
                  </a:lnTo>
                  <a:lnTo>
                    <a:pt x="403452" y="2063"/>
                  </a:lnTo>
                  <a:lnTo>
                    <a:pt x="335788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0" name="object 80"/>
            <p:cNvSpPr/>
            <p:nvPr/>
          </p:nvSpPr>
          <p:spPr>
            <a:xfrm>
              <a:off x="4572000" y="4953000"/>
              <a:ext cx="671830" cy="609600"/>
            </a:xfrm>
            <a:custGeom>
              <a:avLst/>
              <a:gdLst/>
              <a:ahLst/>
              <a:cxnLst/>
              <a:rect l="l" t="t" r="r" b="b"/>
              <a:pathLst>
                <a:path w="671829" h="609600">
                  <a:moveTo>
                    <a:pt x="671576" y="101600"/>
                  </a:moveTo>
                  <a:lnTo>
                    <a:pt x="645183" y="141156"/>
                  </a:lnTo>
                  <a:lnTo>
                    <a:pt x="573214" y="173450"/>
                  </a:lnTo>
                  <a:lnTo>
                    <a:pt x="523516" y="185854"/>
                  </a:lnTo>
                  <a:lnTo>
                    <a:pt x="466478" y="195218"/>
                  </a:lnTo>
                  <a:lnTo>
                    <a:pt x="403452" y="201136"/>
                  </a:lnTo>
                  <a:lnTo>
                    <a:pt x="335788" y="203200"/>
                  </a:lnTo>
                  <a:lnTo>
                    <a:pt x="268123" y="201136"/>
                  </a:lnTo>
                  <a:lnTo>
                    <a:pt x="205097" y="195218"/>
                  </a:lnTo>
                  <a:lnTo>
                    <a:pt x="148059" y="185854"/>
                  </a:lnTo>
                  <a:lnTo>
                    <a:pt x="98361" y="173450"/>
                  </a:lnTo>
                  <a:lnTo>
                    <a:pt x="57355" y="158415"/>
                  </a:lnTo>
                  <a:lnTo>
                    <a:pt x="6823" y="122082"/>
                  </a:lnTo>
                  <a:lnTo>
                    <a:pt x="0" y="101600"/>
                  </a:lnTo>
                </a:path>
                <a:path w="671829" h="609600">
                  <a:moveTo>
                    <a:pt x="0" y="101600"/>
                  </a:moveTo>
                  <a:lnTo>
                    <a:pt x="26392" y="62043"/>
                  </a:lnTo>
                  <a:lnTo>
                    <a:pt x="98361" y="29749"/>
                  </a:lnTo>
                  <a:lnTo>
                    <a:pt x="148059" y="17345"/>
                  </a:lnTo>
                  <a:lnTo>
                    <a:pt x="205097" y="7981"/>
                  </a:lnTo>
                  <a:lnTo>
                    <a:pt x="268123" y="2063"/>
                  </a:lnTo>
                  <a:lnTo>
                    <a:pt x="335788" y="0"/>
                  </a:lnTo>
                  <a:lnTo>
                    <a:pt x="403452" y="2063"/>
                  </a:lnTo>
                  <a:lnTo>
                    <a:pt x="466478" y="7981"/>
                  </a:lnTo>
                  <a:lnTo>
                    <a:pt x="523516" y="17345"/>
                  </a:lnTo>
                  <a:lnTo>
                    <a:pt x="573214" y="29749"/>
                  </a:lnTo>
                  <a:lnTo>
                    <a:pt x="614220" y="44784"/>
                  </a:lnTo>
                  <a:lnTo>
                    <a:pt x="664752" y="81117"/>
                  </a:lnTo>
                  <a:lnTo>
                    <a:pt x="671576" y="101600"/>
                  </a:lnTo>
                  <a:lnTo>
                    <a:pt x="671576" y="508000"/>
                  </a:lnTo>
                  <a:lnTo>
                    <a:pt x="664752" y="528482"/>
                  </a:lnTo>
                  <a:lnTo>
                    <a:pt x="645183" y="547556"/>
                  </a:lnTo>
                  <a:lnTo>
                    <a:pt x="573214" y="579850"/>
                  </a:lnTo>
                  <a:lnTo>
                    <a:pt x="523516" y="592254"/>
                  </a:lnTo>
                  <a:lnTo>
                    <a:pt x="466478" y="601618"/>
                  </a:lnTo>
                  <a:lnTo>
                    <a:pt x="403452" y="607536"/>
                  </a:lnTo>
                  <a:lnTo>
                    <a:pt x="335788" y="609600"/>
                  </a:lnTo>
                  <a:lnTo>
                    <a:pt x="268123" y="607536"/>
                  </a:lnTo>
                  <a:lnTo>
                    <a:pt x="205097" y="601618"/>
                  </a:lnTo>
                  <a:lnTo>
                    <a:pt x="148059" y="592254"/>
                  </a:lnTo>
                  <a:lnTo>
                    <a:pt x="98361" y="579850"/>
                  </a:lnTo>
                  <a:lnTo>
                    <a:pt x="57355" y="564815"/>
                  </a:lnTo>
                  <a:lnTo>
                    <a:pt x="6823" y="528482"/>
                  </a:lnTo>
                  <a:lnTo>
                    <a:pt x="0" y="508000"/>
                  </a:lnTo>
                  <a:lnTo>
                    <a:pt x="0" y="1016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1" name="object 81"/>
            <p:cNvSpPr/>
            <p:nvPr/>
          </p:nvSpPr>
          <p:spPr>
            <a:xfrm>
              <a:off x="1905000" y="1524000"/>
              <a:ext cx="3505200" cy="4191000"/>
            </a:xfrm>
            <a:custGeom>
              <a:avLst/>
              <a:gdLst/>
              <a:ahLst/>
              <a:cxnLst/>
              <a:rect l="l" t="t" r="r" b="b"/>
              <a:pathLst>
                <a:path w="3505200" h="4191000">
                  <a:moveTo>
                    <a:pt x="0" y="0"/>
                  </a:moveTo>
                  <a:lnTo>
                    <a:pt x="0" y="4191000"/>
                  </a:lnTo>
                </a:path>
                <a:path w="3505200" h="4191000">
                  <a:moveTo>
                    <a:pt x="3505200" y="76200"/>
                  </a:moveTo>
                  <a:lnTo>
                    <a:pt x="3505200" y="4191000"/>
                  </a:lnTo>
                </a:path>
              </a:pathLst>
            </a:custGeom>
            <a:ln w="1905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2" name="object 82"/>
            <p:cNvSpPr/>
            <p:nvPr/>
          </p:nvSpPr>
          <p:spPr>
            <a:xfrm>
              <a:off x="3957573" y="2565400"/>
              <a:ext cx="76200" cy="360680"/>
            </a:xfrm>
            <a:custGeom>
              <a:avLst/>
              <a:gdLst/>
              <a:ahLst/>
              <a:cxnLst/>
              <a:rect l="l" t="t" r="r" b="b"/>
              <a:pathLst>
                <a:path w="76200" h="360680">
                  <a:moveTo>
                    <a:pt x="0" y="233299"/>
                  </a:moveTo>
                  <a:lnTo>
                    <a:pt x="38100" y="360299"/>
                  </a:lnTo>
                  <a:lnTo>
                    <a:pt x="60960" y="284099"/>
                  </a:lnTo>
                  <a:lnTo>
                    <a:pt x="28575" y="284099"/>
                  </a:lnTo>
                  <a:lnTo>
                    <a:pt x="28575" y="271399"/>
                  </a:lnTo>
                  <a:lnTo>
                    <a:pt x="0" y="233299"/>
                  </a:lnTo>
                  <a:close/>
                </a:path>
                <a:path w="76200" h="360680">
                  <a:moveTo>
                    <a:pt x="28575" y="271399"/>
                  </a:moveTo>
                  <a:lnTo>
                    <a:pt x="28575" y="284099"/>
                  </a:lnTo>
                  <a:lnTo>
                    <a:pt x="38100" y="284099"/>
                  </a:lnTo>
                  <a:lnTo>
                    <a:pt x="28575" y="271399"/>
                  </a:lnTo>
                  <a:close/>
                </a:path>
                <a:path w="76200" h="360680">
                  <a:moveTo>
                    <a:pt x="47625" y="0"/>
                  </a:moveTo>
                  <a:lnTo>
                    <a:pt x="28575" y="0"/>
                  </a:lnTo>
                  <a:lnTo>
                    <a:pt x="28575" y="271399"/>
                  </a:lnTo>
                  <a:lnTo>
                    <a:pt x="38100" y="284099"/>
                  </a:lnTo>
                  <a:lnTo>
                    <a:pt x="47625" y="271399"/>
                  </a:lnTo>
                  <a:lnTo>
                    <a:pt x="47625" y="0"/>
                  </a:lnTo>
                  <a:close/>
                </a:path>
                <a:path w="76200" h="360680">
                  <a:moveTo>
                    <a:pt x="47625" y="271399"/>
                  </a:moveTo>
                  <a:lnTo>
                    <a:pt x="38100" y="284099"/>
                  </a:lnTo>
                  <a:lnTo>
                    <a:pt x="47625" y="284099"/>
                  </a:lnTo>
                  <a:lnTo>
                    <a:pt x="47625" y="271399"/>
                  </a:lnTo>
                  <a:close/>
                </a:path>
                <a:path w="76200" h="360680">
                  <a:moveTo>
                    <a:pt x="76200" y="233299"/>
                  </a:moveTo>
                  <a:lnTo>
                    <a:pt x="47625" y="271399"/>
                  </a:lnTo>
                  <a:lnTo>
                    <a:pt x="47625" y="284099"/>
                  </a:lnTo>
                  <a:lnTo>
                    <a:pt x="60960" y="284099"/>
                  </a:lnTo>
                  <a:lnTo>
                    <a:pt x="76200" y="23329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3" name="object 83"/>
          <p:cNvSpPr txBox="1"/>
          <p:nvPr/>
        </p:nvSpPr>
        <p:spPr>
          <a:xfrm>
            <a:off x="3264153" y="5643778"/>
            <a:ext cx="170243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Times New Roman"/>
                <a:cs typeface="Times New Roman"/>
              </a:rPr>
              <a:t>Витрины</a:t>
            </a:r>
            <a:r>
              <a:rPr dirty="0" sz="1800" spc="-6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данных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53949" y="6073851"/>
            <a:ext cx="495617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6172" sz="2700" spc="-22">
                <a:latin typeface="Times New Roman"/>
                <a:cs typeface="Times New Roman"/>
              </a:rPr>
              <a:t>Источники </a:t>
            </a:r>
            <a:r>
              <a:rPr dirty="0" baseline="6172" sz="2700" spc="-7">
                <a:latin typeface="Times New Roman"/>
                <a:cs typeface="Times New Roman"/>
              </a:rPr>
              <a:t>данных</a:t>
            </a:r>
            <a:r>
              <a:rPr dirty="0" baseline="6172" sz="2700" spc="592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Информационное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Хранилище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6629400" y="1600200"/>
            <a:ext cx="0" cy="4114800"/>
          </a:xfrm>
          <a:custGeom>
            <a:avLst/>
            <a:gdLst/>
            <a:ahLst/>
            <a:cxnLst/>
            <a:rect l="l" t="t" r="r" b="b"/>
            <a:pathLst>
              <a:path w="0" h="4114800">
                <a:moveTo>
                  <a:pt x="0" y="0"/>
                </a:moveTo>
                <a:lnTo>
                  <a:pt x="0" y="4114800"/>
                </a:lnTo>
              </a:path>
            </a:pathLst>
          </a:custGeom>
          <a:ln w="19050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228600" y="5943600"/>
            <a:ext cx="1600200" cy="152400"/>
          </a:xfrm>
          <a:custGeom>
            <a:avLst/>
            <a:gdLst/>
            <a:ahLst/>
            <a:cxnLst/>
            <a:rect l="l" t="t" r="r" b="b"/>
            <a:pathLst>
              <a:path w="1600200" h="152400">
                <a:moveTo>
                  <a:pt x="1600200" y="0"/>
                </a:moveTo>
                <a:lnTo>
                  <a:pt x="1589722" y="29662"/>
                </a:lnTo>
                <a:lnTo>
                  <a:pt x="1561147" y="53882"/>
                </a:lnTo>
                <a:lnTo>
                  <a:pt x="1518761" y="70212"/>
                </a:lnTo>
                <a:lnTo>
                  <a:pt x="1466850" y="76200"/>
                </a:lnTo>
                <a:lnTo>
                  <a:pt x="933450" y="76200"/>
                </a:lnTo>
                <a:lnTo>
                  <a:pt x="881544" y="82187"/>
                </a:lnTo>
                <a:lnTo>
                  <a:pt x="839157" y="98517"/>
                </a:lnTo>
                <a:lnTo>
                  <a:pt x="810579" y="122737"/>
                </a:lnTo>
                <a:lnTo>
                  <a:pt x="800100" y="152400"/>
                </a:lnTo>
                <a:lnTo>
                  <a:pt x="789620" y="122737"/>
                </a:lnTo>
                <a:lnTo>
                  <a:pt x="761042" y="98517"/>
                </a:lnTo>
                <a:lnTo>
                  <a:pt x="718655" y="82187"/>
                </a:lnTo>
                <a:lnTo>
                  <a:pt x="666750" y="76200"/>
                </a:lnTo>
                <a:lnTo>
                  <a:pt x="133350" y="76200"/>
                </a:lnTo>
                <a:lnTo>
                  <a:pt x="81444" y="70212"/>
                </a:lnTo>
                <a:lnTo>
                  <a:pt x="39057" y="53882"/>
                </a:lnTo>
                <a:lnTo>
                  <a:pt x="10479" y="29662"/>
                </a:ln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1981200" y="5943600"/>
            <a:ext cx="3200400" cy="152400"/>
          </a:xfrm>
          <a:custGeom>
            <a:avLst/>
            <a:gdLst/>
            <a:ahLst/>
            <a:cxnLst/>
            <a:rect l="l" t="t" r="r" b="b"/>
            <a:pathLst>
              <a:path w="3200400" h="152400">
                <a:moveTo>
                  <a:pt x="3200400" y="0"/>
                </a:moveTo>
                <a:lnTo>
                  <a:pt x="3163993" y="38461"/>
                </a:lnTo>
                <a:lnTo>
                  <a:pt x="3122295" y="53882"/>
                </a:lnTo>
                <a:lnTo>
                  <a:pt x="3068320" y="65797"/>
                </a:lnTo>
                <a:lnTo>
                  <a:pt x="3004608" y="73478"/>
                </a:lnTo>
                <a:lnTo>
                  <a:pt x="2933700" y="76200"/>
                </a:lnTo>
                <a:lnTo>
                  <a:pt x="1866900" y="76200"/>
                </a:lnTo>
                <a:lnTo>
                  <a:pt x="1795991" y="78921"/>
                </a:lnTo>
                <a:lnTo>
                  <a:pt x="1732280" y="86602"/>
                </a:lnTo>
                <a:lnTo>
                  <a:pt x="1678305" y="98517"/>
                </a:lnTo>
                <a:lnTo>
                  <a:pt x="1636606" y="113938"/>
                </a:lnTo>
                <a:lnTo>
                  <a:pt x="1600200" y="152400"/>
                </a:lnTo>
                <a:lnTo>
                  <a:pt x="1563793" y="113938"/>
                </a:lnTo>
                <a:lnTo>
                  <a:pt x="1522095" y="98517"/>
                </a:lnTo>
                <a:lnTo>
                  <a:pt x="1468120" y="86602"/>
                </a:lnTo>
                <a:lnTo>
                  <a:pt x="1404408" y="78921"/>
                </a:lnTo>
                <a:lnTo>
                  <a:pt x="1333500" y="76200"/>
                </a:lnTo>
                <a:lnTo>
                  <a:pt x="266700" y="76200"/>
                </a:lnTo>
                <a:lnTo>
                  <a:pt x="195791" y="73478"/>
                </a:lnTo>
                <a:lnTo>
                  <a:pt x="132079" y="65797"/>
                </a:lnTo>
                <a:lnTo>
                  <a:pt x="78104" y="53882"/>
                </a:lnTo>
                <a:lnTo>
                  <a:pt x="36406" y="38461"/>
                </a:lnTo>
                <a:lnTo>
                  <a:pt x="9524" y="20258"/>
                </a:ln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5486400" y="5943600"/>
            <a:ext cx="1143000" cy="152400"/>
          </a:xfrm>
          <a:custGeom>
            <a:avLst/>
            <a:gdLst/>
            <a:ahLst/>
            <a:cxnLst/>
            <a:rect l="l" t="t" r="r" b="b"/>
            <a:pathLst>
              <a:path w="1143000" h="152400">
                <a:moveTo>
                  <a:pt x="1143000" y="0"/>
                </a:moveTo>
                <a:lnTo>
                  <a:pt x="1135510" y="29662"/>
                </a:lnTo>
                <a:lnTo>
                  <a:pt x="1115091" y="53882"/>
                </a:lnTo>
                <a:lnTo>
                  <a:pt x="1084814" y="70212"/>
                </a:lnTo>
                <a:lnTo>
                  <a:pt x="1047750" y="76200"/>
                </a:lnTo>
                <a:lnTo>
                  <a:pt x="666750" y="76200"/>
                </a:lnTo>
                <a:lnTo>
                  <a:pt x="629685" y="82187"/>
                </a:lnTo>
                <a:lnTo>
                  <a:pt x="599408" y="98517"/>
                </a:lnTo>
                <a:lnTo>
                  <a:pt x="578989" y="122737"/>
                </a:lnTo>
                <a:lnTo>
                  <a:pt x="571500" y="152400"/>
                </a:lnTo>
                <a:lnTo>
                  <a:pt x="564010" y="122737"/>
                </a:lnTo>
                <a:lnTo>
                  <a:pt x="543591" y="98517"/>
                </a:lnTo>
                <a:lnTo>
                  <a:pt x="513314" y="82187"/>
                </a:lnTo>
                <a:lnTo>
                  <a:pt x="476250" y="76200"/>
                </a:lnTo>
                <a:lnTo>
                  <a:pt x="95250" y="76200"/>
                </a:lnTo>
                <a:lnTo>
                  <a:pt x="58185" y="70212"/>
                </a:lnTo>
                <a:lnTo>
                  <a:pt x="27908" y="53882"/>
                </a:lnTo>
                <a:lnTo>
                  <a:pt x="7489" y="29662"/>
                </a:ln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6781800" y="5943600"/>
            <a:ext cx="2057400" cy="152400"/>
          </a:xfrm>
          <a:custGeom>
            <a:avLst/>
            <a:gdLst/>
            <a:ahLst/>
            <a:cxnLst/>
            <a:rect l="l" t="t" r="r" b="b"/>
            <a:pathLst>
              <a:path w="2057400" h="152400">
                <a:moveTo>
                  <a:pt x="2057400" y="0"/>
                </a:moveTo>
                <a:lnTo>
                  <a:pt x="2043934" y="29662"/>
                </a:lnTo>
                <a:lnTo>
                  <a:pt x="2007203" y="53882"/>
                </a:lnTo>
                <a:lnTo>
                  <a:pt x="1952708" y="70212"/>
                </a:lnTo>
                <a:lnTo>
                  <a:pt x="1885950" y="76200"/>
                </a:lnTo>
                <a:lnTo>
                  <a:pt x="1200150" y="76200"/>
                </a:lnTo>
                <a:lnTo>
                  <a:pt x="1133391" y="82187"/>
                </a:lnTo>
                <a:lnTo>
                  <a:pt x="1078896" y="98517"/>
                </a:lnTo>
                <a:lnTo>
                  <a:pt x="1042165" y="122737"/>
                </a:lnTo>
                <a:lnTo>
                  <a:pt x="1028700" y="152400"/>
                </a:lnTo>
                <a:lnTo>
                  <a:pt x="1015234" y="122737"/>
                </a:lnTo>
                <a:lnTo>
                  <a:pt x="978503" y="98517"/>
                </a:lnTo>
                <a:lnTo>
                  <a:pt x="924008" y="82187"/>
                </a:lnTo>
                <a:lnTo>
                  <a:pt x="857250" y="76200"/>
                </a:lnTo>
                <a:lnTo>
                  <a:pt x="171450" y="76200"/>
                </a:lnTo>
                <a:lnTo>
                  <a:pt x="104691" y="70212"/>
                </a:lnTo>
                <a:lnTo>
                  <a:pt x="50196" y="53882"/>
                </a:lnTo>
                <a:lnTo>
                  <a:pt x="13465" y="29662"/>
                </a:ln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 txBox="1"/>
          <p:nvPr/>
        </p:nvSpPr>
        <p:spPr>
          <a:xfrm>
            <a:off x="5727319" y="1678635"/>
            <a:ext cx="797560" cy="6362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70485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latin typeface="Times New Roman"/>
                <a:cs typeface="Times New Roman"/>
              </a:rPr>
              <a:t>OLAP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 spc="15">
                <a:latin typeface="Times New Roman"/>
                <a:cs typeface="Times New Roman"/>
              </a:rPr>
              <a:t>С</a:t>
            </a:r>
            <a:r>
              <a:rPr dirty="0" sz="2000">
                <a:latin typeface="Times New Roman"/>
                <a:cs typeface="Times New Roman"/>
              </a:rPr>
              <a:t>ерв</a:t>
            </a:r>
            <a:r>
              <a:rPr dirty="0" sz="2000" spc="-10">
                <a:latin typeface="Times New Roman"/>
                <a:cs typeface="Times New Roman"/>
              </a:rPr>
              <a:t>е</a:t>
            </a:r>
            <a:r>
              <a:rPr dirty="0" sz="2000">
                <a:latin typeface="Times New Roman"/>
                <a:cs typeface="Times New Roman"/>
              </a:rPr>
              <a:t>р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339648" y="1443990"/>
            <a:ext cx="74549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15">
                <a:latin typeface="Times New Roman"/>
                <a:cs typeface="Times New Roman"/>
              </a:rPr>
              <a:t>Р</a:t>
            </a:r>
            <a:r>
              <a:rPr dirty="0" sz="1800" spc="-25">
                <a:latin typeface="Times New Roman"/>
                <a:cs typeface="Times New Roman"/>
              </a:rPr>
              <a:t>С</a:t>
            </a:r>
            <a:r>
              <a:rPr dirty="0" sz="1800">
                <a:latin typeface="Times New Roman"/>
                <a:cs typeface="Times New Roman"/>
              </a:rPr>
              <a:t>У</a:t>
            </a:r>
            <a:r>
              <a:rPr dirty="0" sz="1800" spc="-75">
                <a:latin typeface="Times New Roman"/>
                <a:cs typeface="Times New Roman"/>
              </a:rPr>
              <a:t>Б</a:t>
            </a:r>
            <a:r>
              <a:rPr dirty="0" sz="1800">
                <a:latin typeface="Times New Roman"/>
                <a:cs typeface="Times New Roman"/>
              </a:rPr>
              <a:t>Д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1373986" y="2958513"/>
            <a:ext cx="14160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110"/>
              </a:spcBef>
            </a:pPr>
            <a:r>
              <a:rPr dirty="0" sz="900">
                <a:latin typeface="Arial"/>
                <a:cs typeface="Arial"/>
              </a:rPr>
              <a:t>: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93" name="object 93"/>
          <p:cNvGrpSpPr/>
          <p:nvPr/>
        </p:nvGrpSpPr>
        <p:grpSpPr>
          <a:xfrm>
            <a:off x="908848" y="2932918"/>
            <a:ext cx="697230" cy="466725"/>
            <a:chOff x="908848" y="2932918"/>
            <a:chExt cx="697230" cy="466725"/>
          </a:xfrm>
        </p:grpSpPr>
        <p:pic>
          <p:nvPicPr>
            <p:cNvPr id="94" name="object 9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09800" y="2933879"/>
              <a:ext cx="231588" cy="92940"/>
            </a:xfrm>
            <a:prstGeom prst="rect">
              <a:avLst/>
            </a:prstGeom>
          </p:spPr>
        </p:pic>
        <p:sp>
          <p:nvSpPr>
            <p:cNvPr id="95" name="object 95"/>
            <p:cNvSpPr/>
            <p:nvPr/>
          </p:nvSpPr>
          <p:spPr>
            <a:xfrm>
              <a:off x="909800" y="3026355"/>
              <a:ext cx="231775" cy="0"/>
            </a:xfrm>
            <a:custGeom>
              <a:avLst/>
              <a:gdLst/>
              <a:ahLst/>
              <a:cxnLst/>
              <a:rect l="l" t="t" r="r" b="b"/>
              <a:pathLst>
                <a:path w="231775" h="0">
                  <a:moveTo>
                    <a:pt x="0" y="0"/>
                  </a:moveTo>
                  <a:lnTo>
                    <a:pt x="231594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6" name="object 96"/>
            <p:cNvSpPr/>
            <p:nvPr/>
          </p:nvSpPr>
          <p:spPr>
            <a:xfrm>
              <a:off x="909800" y="2933870"/>
              <a:ext cx="231775" cy="93345"/>
            </a:xfrm>
            <a:custGeom>
              <a:avLst/>
              <a:gdLst/>
              <a:ahLst/>
              <a:cxnLst/>
              <a:rect l="l" t="t" r="r" b="b"/>
              <a:pathLst>
                <a:path w="231775" h="93344">
                  <a:moveTo>
                    <a:pt x="0" y="92949"/>
                  </a:moveTo>
                  <a:lnTo>
                    <a:pt x="0" y="0"/>
                  </a:lnTo>
                </a:path>
                <a:path w="231775" h="93344">
                  <a:moveTo>
                    <a:pt x="0" y="0"/>
                  </a:moveTo>
                  <a:lnTo>
                    <a:pt x="231594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97" name="object 9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140461" y="2933870"/>
              <a:ext cx="232591" cy="92949"/>
            </a:xfrm>
            <a:prstGeom prst="rect">
              <a:avLst/>
            </a:prstGeom>
          </p:spPr>
        </p:pic>
        <p:sp>
          <p:nvSpPr>
            <p:cNvPr id="98" name="object 98"/>
            <p:cNvSpPr/>
            <p:nvPr/>
          </p:nvSpPr>
          <p:spPr>
            <a:xfrm>
              <a:off x="1141395" y="3026355"/>
              <a:ext cx="231775" cy="0"/>
            </a:xfrm>
            <a:custGeom>
              <a:avLst/>
              <a:gdLst/>
              <a:ahLst/>
              <a:cxnLst/>
              <a:rect l="l" t="t" r="r" b="b"/>
              <a:pathLst>
                <a:path w="231775" h="0">
                  <a:moveTo>
                    <a:pt x="0" y="0"/>
                  </a:moveTo>
                  <a:lnTo>
                    <a:pt x="231657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9" name="object 99"/>
            <p:cNvSpPr/>
            <p:nvPr/>
          </p:nvSpPr>
          <p:spPr>
            <a:xfrm>
              <a:off x="1141395" y="2933870"/>
              <a:ext cx="231775" cy="93345"/>
            </a:xfrm>
            <a:custGeom>
              <a:avLst/>
              <a:gdLst/>
              <a:ahLst/>
              <a:cxnLst/>
              <a:rect l="l" t="t" r="r" b="b"/>
              <a:pathLst>
                <a:path w="231775" h="93344">
                  <a:moveTo>
                    <a:pt x="0" y="92949"/>
                  </a:moveTo>
                  <a:lnTo>
                    <a:pt x="0" y="0"/>
                  </a:lnTo>
                </a:path>
                <a:path w="231775" h="93344">
                  <a:moveTo>
                    <a:pt x="0" y="0"/>
                  </a:moveTo>
                  <a:lnTo>
                    <a:pt x="231657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00" name="object 10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372119" y="2933870"/>
              <a:ext cx="232522" cy="92949"/>
            </a:xfrm>
            <a:prstGeom prst="rect">
              <a:avLst/>
            </a:prstGeom>
          </p:spPr>
        </p:pic>
        <p:sp>
          <p:nvSpPr>
            <p:cNvPr id="101" name="object 101"/>
            <p:cNvSpPr/>
            <p:nvPr/>
          </p:nvSpPr>
          <p:spPr>
            <a:xfrm>
              <a:off x="1373052" y="3026355"/>
              <a:ext cx="231775" cy="0"/>
            </a:xfrm>
            <a:custGeom>
              <a:avLst/>
              <a:gdLst/>
              <a:ahLst/>
              <a:cxnLst/>
              <a:rect l="l" t="t" r="r" b="b"/>
              <a:pathLst>
                <a:path w="231775" h="0">
                  <a:moveTo>
                    <a:pt x="0" y="0"/>
                  </a:moveTo>
                  <a:lnTo>
                    <a:pt x="231588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2" name="object 102"/>
            <p:cNvSpPr/>
            <p:nvPr/>
          </p:nvSpPr>
          <p:spPr>
            <a:xfrm>
              <a:off x="1373052" y="2933870"/>
              <a:ext cx="231775" cy="93345"/>
            </a:xfrm>
            <a:custGeom>
              <a:avLst/>
              <a:gdLst/>
              <a:ahLst/>
              <a:cxnLst/>
              <a:rect l="l" t="t" r="r" b="b"/>
              <a:pathLst>
                <a:path w="231775" h="93344">
                  <a:moveTo>
                    <a:pt x="0" y="92949"/>
                  </a:moveTo>
                  <a:lnTo>
                    <a:pt x="0" y="0"/>
                  </a:lnTo>
                </a:path>
                <a:path w="231775" h="93344">
                  <a:moveTo>
                    <a:pt x="0" y="0"/>
                  </a:moveTo>
                  <a:lnTo>
                    <a:pt x="231588" y="0"/>
                  </a:lnTo>
                </a:path>
                <a:path w="231775" h="93344">
                  <a:moveTo>
                    <a:pt x="231588" y="92949"/>
                  </a:moveTo>
                  <a:lnTo>
                    <a:pt x="231588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3" name="object 103"/>
            <p:cNvSpPr/>
            <p:nvPr/>
          </p:nvSpPr>
          <p:spPr>
            <a:xfrm>
              <a:off x="909800" y="3119296"/>
              <a:ext cx="142875" cy="0"/>
            </a:xfrm>
            <a:custGeom>
              <a:avLst/>
              <a:gdLst/>
              <a:ahLst/>
              <a:cxnLst/>
              <a:rect l="l" t="t" r="r" b="b"/>
              <a:pathLst>
                <a:path w="142875" h="0">
                  <a:moveTo>
                    <a:pt x="0" y="0"/>
                  </a:moveTo>
                  <a:lnTo>
                    <a:pt x="142875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4" name="object 104"/>
            <p:cNvSpPr/>
            <p:nvPr/>
          </p:nvSpPr>
          <p:spPr>
            <a:xfrm>
              <a:off x="909800" y="3026820"/>
              <a:ext cx="231775" cy="93345"/>
            </a:xfrm>
            <a:custGeom>
              <a:avLst/>
              <a:gdLst/>
              <a:ahLst/>
              <a:cxnLst/>
              <a:rect l="l" t="t" r="r" b="b"/>
              <a:pathLst>
                <a:path w="231775" h="93344">
                  <a:moveTo>
                    <a:pt x="0" y="92940"/>
                  </a:moveTo>
                  <a:lnTo>
                    <a:pt x="0" y="0"/>
                  </a:lnTo>
                </a:path>
                <a:path w="231775" h="93344">
                  <a:moveTo>
                    <a:pt x="0" y="0"/>
                  </a:moveTo>
                  <a:lnTo>
                    <a:pt x="231594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5" name="object 105"/>
            <p:cNvSpPr/>
            <p:nvPr/>
          </p:nvSpPr>
          <p:spPr>
            <a:xfrm>
              <a:off x="1140928" y="3026820"/>
              <a:ext cx="0" cy="52069"/>
            </a:xfrm>
            <a:custGeom>
              <a:avLst/>
              <a:gdLst/>
              <a:ahLst/>
              <a:cxnLst/>
              <a:rect l="l" t="t" r="r" b="b"/>
              <a:pathLst>
                <a:path w="0" h="52069">
                  <a:moveTo>
                    <a:pt x="0" y="0"/>
                  </a:moveTo>
                  <a:lnTo>
                    <a:pt x="0" y="5145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6" name="object 106"/>
            <p:cNvSpPr/>
            <p:nvPr/>
          </p:nvSpPr>
          <p:spPr>
            <a:xfrm>
              <a:off x="1141395" y="3026820"/>
              <a:ext cx="0" cy="52069"/>
            </a:xfrm>
            <a:custGeom>
              <a:avLst/>
              <a:gdLst/>
              <a:ahLst/>
              <a:cxnLst/>
              <a:rect l="l" t="t" r="r" b="b"/>
              <a:pathLst>
                <a:path w="0" h="52069">
                  <a:moveTo>
                    <a:pt x="0" y="0"/>
                  </a:moveTo>
                  <a:lnTo>
                    <a:pt x="0" y="5145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7" name="object 107"/>
            <p:cNvSpPr/>
            <p:nvPr/>
          </p:nvSpPr>
          <p:spPr>
            <a:xfrm>
              <a:off x="1141395" y="3026820"/>
              <a:ext cx="231775" cy="0"/>
            </a:xfrm>
            <a:custGeom>
              <a:avLst/>
              <a:gdLst/>
              <a:ahLst/>
              <a:cxnLst/>
              <a:rect l="l" t="t" r="r" b="b"/>
              <a:pathLst>
                <a:path w="231775" h="0">
                  <a:moveTo>
                    <a:pt x="0" y="0"/>
                  </a:moveTo>
                  <a:lnTo>
                    <a:pt x="231657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8" name="object 108"/>
            <p:cNvSpPr/>
            <p:nvPr/>
          </p:nvSpPr>
          <p:spPr>
            <a:xfrm>
              <a:off x="1372585" y="3026820"/>
              <a:ext cx="0" cy="52069"/>
            </a:xfrm>
            <a:custGeom>
              <a:avLst/>
              <a:gdLst/>
              <a:ahLst/>
              <a:cxnLst/>
              <a:rect l="l" t="t" r="r" b="b"/>
              <a:pathLst>
                <a:path w="0" h="52069">
                  <a:moveTo>
                    <a:pt x="0" y="0"/>
                  </a:moveTo>
                  <a:lnTo>
                    <a:pt x="0" y="5145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9" name="object 109"/>
            <p:cNvSpPr/>
            <p:nvPr/>
          </p:nvSpPr>
          <p:spPr>
            <a:xfrm>
              <a:off x="1373047" y="3026828"/>
              <a:ext cx="231775" cy="93345"/>
            </a:xfrm>
            <a:custGeom>
              <a:avLst/>
              <a:gdLst/>
              <a:ahLst/>
              <a:cxnLst/>
              <a:rect l="l" t="t" r="r" b="b"/>
              <a:pathLst>
                <a:path w="231775" h="93344">
                  <a:moveTo>
                    <a:pt x="231584" y="0"/>
                  </a:moveTo>
                  <a:lnTo>
                    <a:pt x="0" y="0"/>
                  </a:lnTo>
                  <a:lnTo>
                    <a:pt x="0" y="51460"/>
                  </a:lnTo>
                  <a:lnTo>
                    <a:pt x="0" y="92938"/>
                  </a:lnTo>
                  <a:lnTo>
                    <a:pt x="142875" y="92938"/>
                  </a:lnTo>
                  <a:lnTo>
                    <a:pt x="142875" y="51460"/>
                  </a:lnTo>
                  <a:lnTo>
                    <a:pt x="231584" y="51460"/>
                  </a:lnTo>
                  <a:lnTo>
                    <a:pt x="23158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0" name="object 110"/>
            <p:cNvSpPr/>
            <p:nvPr/>
          </p:nvSpPr>
          <p:spPr>
            <a:xfrm>
              <a:off x="1373052" y="3026820"/>
              <a:ext cx="0" cy="52069"/>
            </a:xfrm>
            <a:custGeom>
              <a:avLst/>
              <a:gdLst/>
              <a:ahLst/>
              <a:cxnLst/>
              <a:rect l="l" t="t" r="r" b="b"/>
              <a:pathLst>
                <a:path w="0" h="52069">
                  <a:moveTo>
                    <a:pt x="0" y="0"/>
                  </a:moveTo>
                  <a:lnTo>
                    <a:pt x="0" y="5145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1" name="object 111"/>
            <p:cNvSpPr/>
            <p:nvPr/>
          </p:nvSpPr>
          <p:spPr>
            <a:xfrm>
              <a:off x="1373052" y="3026820"/>
              <a:ext cx="231775" cy="0"/>
            </a:xfrm>
            <a:custGeom>
              <a:avLst/>
              <a:gdLst/>
              <a:ahLst/>
              <a:cxnLst/>
              <a:rect l="l" t="t" r="r" b="b"/>
              <a:pathLst>
                <a:path w="231775" h="0">
                  <a:moveTo>
                    <a:pt x="0" y="0"/>
                  </a:moveTo>
                  <a:lnTo>
                    <a:pt x="231588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2" name="object 112"/>
            <p:cNvSpPr/>
            <p:nvPr/>
          </p:nvSpPr>
          <p:spPr>
            <a:xfrm>
              <a:off x="1604641" y="3026820"/>
              <a:ext cx="0" cy="52069"/>
            </a:xfrm>
            <a:custGeom>
              <a:avLst/>
              <a:gdLst/>
              <a:ahLst/>
              <a:cxnLst/>
              <a:rect l="l" t="t" r="r" b="b"/>
              <a:pathLst>
                <a:path w="0" h="52069">
                  <a:moveTo>
                    <a:pt x="0" y="0"/>
                  </a:moveTo>
                  <a:lnTo>
                    <a:pt x="0" y="5145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3" name="object 113"/>
            <p:cNvSpPr/>
            <p:nvPr/>
          </p:nvSpPr>
          <p:spPr>
            <a:xfrm>
              <a:off x="909800" y="3212241"/>
              <a:ext cx="142875" cy="0"/>
            </a:xfrm>
            <a:custGeom>
              <a:avLst/>
              <a:gdLst/>
              <a:ahLst/>
              <a:cxnLst/>
              <a:rect l="l" t="t" r="r" b="b"/>
              <a:pathLst>
                <a:path w="142875" h="0">
                  <a:moveTo>
                    <a:pt x="0" y="0"/>
                  </a:moveTo>
                  <a:lnTo>
                    <a:pt x="142875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4" name="object 114"/>
            <p:cNvSpPr/>
            <p:nvPr/>
          </p:nvSpPr>
          <p:spPr>
            <a:xfrm>
              <a:off x="909800" y="3119761"/>
              <a:ext cx="0" cy="93345"/>
            </a:xfrm>
            <a:custGeom>
              <a:avLst/>
              <a:gdLst/>
              <a:ahLst/>
              <a:cxnLst/>
              <a:rect l="l" t="t" r="r" b="b"/>
              <a:pathLst>
                <a:path w="0" h="93344">
                  <a:moveTo>
                    <a:pt x="0" y="9294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5" name="object 115"/>
            <p:cNvSpPr/>
            <p:nvPr/>
          </p:nvSpPr>
          <p:spPr>
            <a:xfrm>
              <a:off x="909800" y="3119761"/>
              <a:ext cx="142875" cy="186055"/>
            </a:xfrm>
            <a:custGeom>
              <a:avLst/>
              <a:gdLst/>
              <a:ahLst/>
              <a:cxnLst/>
              <a:rect l="l" t="t" r="r" b="b"/>
              <a:pathLst>
                <a:path w="142875" h="186054">
                  <a:moveTo>
                    <a:pt x="0" y="0"/>
                  </a:moveTo>
                  <a:lnTo>
                    <a:pt x="142875" y="0"/>
                  </a:lnTo>
                </a:path>
                <a:path w="142875" h="186054">
                  <a:moveTo>
                    <a:pt x="0" y="185890"/>
                  </a:moveTo>
                  <a:lnTo>
                    <a:pt x="142875" y="18589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6" name="object 116"/>
            <p:cNvSpPr/>
            <p:nvPr/>
          </p:nvSpPr>
          <p:spPr>
            <a:xfrm>
              <a:off x="909800" y="3212702"/>
              <a:ext cx="0" cy="93345"/>
            </a:xfrm>
            <a:custGeom>
              <a:avLst/>
              <a:gdLst/>
              <a:ahLst/>
              <a:cxnLst/>
              <a:rect l="l" t="t" r="r" b="b"/>
              <a:pathLst>
                <a:path w="0" h="93345">
                  <a:moveTo>
                    <a:pt x="0" y="9294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7" name="object 117"/>
            <p:cNvSpPr/>
            <p:nvPr/>
          </p:nvSpPr>
          <p:spPr>
            <a:xfrm>
              <a:off x="909800" y="3212702"/>
              <a:ext cx="142875" cy="186055"/>
            </a:xfrm>
            <a:custGeom>
              <a:avLst/>
              <a:gdLst/>
              <a:ahLst/>
              <a:cxnLst/>
              <a:rect l="l" t="t" r="r" b="b"/>
              <a:pathLst>
                <a:path w="142875" h="186054">
                  <a:moveTo>
                    <a:pt x="0" y="0"/>
                  </a:moveTo>
                  <a:lnTo>
                    <a:pt x="142875" y="0"/>
                  </a:lnTo>
                </a:path>
                <a:path w="142875" h="186054">
                  <a:moveTo>
                    <a:pt x="0" y="185891"/>
                  </a:moveTo>
                  <a:lnTo>
                    <a:pt x="142875" y="185891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8" name="object 118"/>
            <p:cNvSpPr/>
            <p:nvPr/>
          </p:nvSpPr>
          <p:spPr>
            <a:xfrm>
              <a:off x="909800" y="3305651"/>
              <a:ext cx="0" cy="93345"/>
            </a:xfrm>
            <a:custGeom>
              <a:avLst/>
              <a:gdLst/>
              <a:ahLst/>
              <a:cxnLst/>
              <a:rect l="l" t="t" r="r" b="b"/>
              <a:pathLst>
                <a:path w="0" h="93345">
                  <a:moveTo>
                    <a:pt x="0" y="92941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9" name="object 119"/>
            <p:cNvSpPr/>
            <p:nvPr/>
          </p:nvSpPr>
          <p:spPr>
            <a:xfrm>
              <a:off x="909800" y="3305651"/>
              <a:ext cx="142875" cy="0"/>
            </a:xfrm>
            <a:custGeom>
              <a:avLst/>
              <a:gdLst/>
              <a:ahLst/>
              <a:cxnLst/>
              <a:rect l="l" t="t" r="r" b="b"/>
              <a:pathLst>
                <a:path w="142875" h="0">
                  <a:moveTo>
                    <a:pt x="0" y="0"/>
                  </a:moveTo>
                  <a:lnTo>
                    <a:pt x="142875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0" name="object 120"/>
          <p:cNvSpPr txBox="1"/>
          <p:nvPr/>
        </p:nvSpPr>
        <p:spPr>
          <a:xfrm>
            <a:off x="1524682" y="3126585"/>
            <a:ext cx="32384" cy="1295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05"/>
              </a:lnSpc>
            </a:pPr>
            <a:r>
              <a:rPr dirty="0" sz="900">
                <a:latin typeface="Arial"/>
                <a:cs typeface="Arial"/>
              </a:rPr>
              <a:t>: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121" name="object 121"/>
          <p:cNvGrpSpPr/>
          <p:nvPr/>
        </p:nvGrpSpPr>
        <p:grpSpPr>
          <a:xfrm>
            <a:off x="598487" y="3077340"/>
            <a:ext cx="1149985" cy="2266315"/>
            <a:chOff x="598487" y="3077340"/>
            <a:chExt cx="1149985" cy="2266315"/>
          </a:xfrm>
        </p:grpSpPr>
        <p:pic>
          <p:nvPicPr>
            <p:cNvPr id="122" name="object 12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52676" y="3078278"/>
              <a:ext cx="231588" cy="92940"/>
            </a:xfrm>
            <a:prstGeom prst="rect">
              <a:avLst/>
            </a:prstGeom>
          </p:spPr>
        </p:pic>
        <p:sp>
          <p:nvSpPr>
            <p:cNvPr id="123" name="object 123"/>
            <p:cNvSpPr/>
            <p:nvPr/>
          </p:nvSpPr>
          <p:spPr>
            <a:xfrm>
              <a:off x="1052676" y="3170754"/>
              <a:ext cx="231775" cy="0"/>
            </a:xfrm>
            <a:custGeom>
              <a:avLst/>
              <a:gdLst/>
              <a:ahLst/>
              <a:cxnLst/>
              <a:rect l="l" t="t" r="r" b="b"/>
              <a:pathLst>
                <a:path w="231775" h="0">
                  <a:moveTo>
                    <a:pt x="0" y="0"/>
                  </a:moveTo>
                  <a:lnTo>
                    <a:pt x="231594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4" name="object 124"/>
            <p:cNvSpPr/>
            <p:nvPr/>
          </p:nvSpPr>
          <p:spPr>
            <a:xfrm>
              <a:off x="1052676" y="3078269"/>
              <a:ext cx="231775" cy="93345"/>
            </a:xfrm>
            <a:custGeom>
              <a:avLst/>
              <a:gdLst/>
              <a:ahLst/>
              <a:cxnLst/>
              <a:rect l="l" t="t" r="r" b="b"/>
              <a:pathLst>
                <a:path w="231775" h="93344">
                  <a:moveTo>
                    <a:pt x="0" y="92949"/>
                  </a:moveTo>
                  <a:lnTo>
                    <a:pt x="0" y="0"/>
                  </a:lnTo>
                </a:path>
                <a:path w="231775" h="93344">
                  <a:moveTo>
                    <a:pt x="0" y="0"/>
                  </a:moveTo>
                  <a:lnTo>
                    <a:pt x="231594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25" name="object 125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283336" y="3078269"/>
              <a:ext cx="232591" cy="92949"/>
            </a:xfrm>
            <a:prstGeom prst="rect">
              <a:avLst/>
            </a:prstGeom>
          </p:spPr>
        </p:pic>
        <p:sp>
          <p:nvSpPr>
            <p:cNvPr id="126" name="object 126"/>
            <p:cNvSpPr/>
            <p:nvPr/>
          </p:nvSpPr>
          <p:spPr>
            <a:xfrm>
              <a:off x="1284270" y="3170754"/>
              <a:ext cx="231775" cy="0"/>
            </a:xfrm>
            <a:custGeom>
              <a:avLst/>
              <a:gdLst/>
              <a:ahLst/>
              <a:cxnLst/>
              <a:rect l="l" t="t" r="r" b="b"/>
              <a:pathLst>
                <a:path w="231775" h="0">
                  <a:moveTo>
                    <a:pt x="0" y="0"/>
                  </a:moveTo>
                  <a:lnTo>
                    <a:pt x="231657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7" name="object 127"/>
            <p:cNvSpPr/>
            <p:nvPr/>
          </p:nvSpPr>
          <p:spPr>
            <a:xfrm>
              <a:off x="1284270" y="3078269"/>
              <a:ext cx="231775" cy="93345"/>
            </a:xfrm>
            <a:custGeom>
              <a:avLst/>
              <a:gdLst/>
              <a:ahLst/>
              <a:cxnLst/>
              <a:rect l="l" t="t" r="r" b="b"/>
              <a:pathLst>
                <a:path w="231775" h="93344">
                  <a:moveTo>
                    <a:pt x="0" y="92949"/>
                  </a:moveTo>
                  <a:lnTo>
                    <a:pt x="0" y="0"/>
                  </a:lnTo>
                </a:path>
                <a:path w="231775" h="93344">
                  <a:moveTo>
                    <a:pt x="0" y="0"/>
                  </a:moveTo>
                  <a:lnTo>
                    <a:pt x="231657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28" name="object 128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514994" y="3078269"/>
              <a:ext cx="232522" cy="92949"/>
            </a:xfrm>
            <a:prstGeom prst="rect">
              <a:avLst/>
            </a:prstGeom>
          </p:spPr>
        </p:pic>
        <p:sp>
          <p:nvSpPr>
            <p:cNvPr id="129" name="object 129"/>
            <p:cNvSpPr/>
            <p:nvPr/>
          </p:nvSpPr>
          <p:spPr>
            <a:xfrm>
              <a:off x="1515927" y="3170754"/>
              <a:ext cx="231775" cy="0"/>
            </a:xfrm>
            <a:custGeom>
              <a:avLst/>
              <a:gdLst/>
              <a:ahLst/>
              <a:cxnLst/>
              <a:rect l="l" t="t" r="r" b="b"/>
              <a:pathLst>
                <a:path w="231775" h="0">
                  <a:moveTo>
                    <a:pt x="0" y="0"/>
                  </a:moveTo>
                  <a:lnTo>
                    <a:pt x="231588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0" name="object 130"/>
            <p:cNvSpPr/>
            <p:nvPr/>
          </p:nvSpPr>
          <p:spPr>
            <a:xfrm>
              <a:off x="1515927" y="3078269"/>
              <a:ext cx="231775" cy="93345"/>
            </a:xfrm>
            <a:custGeom>
              <a:avLst/>
              <a:gdLst/>
              <a:ahLst/>
              <a:cxnLst/>
              <a:rect l="l" t="t" r="r" b="b"/>
              <a:pathLst>
                <a:path w="231775" h="93344">
                  <a:moveTo>
                    <a:pt x="0" y="92949"/>
                  </a:moveTo>
                  <a:lnTo>
                    <a:pt x="0" y="0"/>
                  </a:lnTo>
                </a:path>
                <a:path w="231775" h="93344">
                  <a:moveTo>
                    <a:pt x="0" y="0"/>
                  </a:moveTo>
                  <a:lnTo>
                    <a:pt x="231588" y="0"/>
                  </a:lnTo>
                </a:path>
                <a:path w="231775" h="93344">
                  <a:moveTo>
                    <a:pt x="231588" y="92949"/>
                  </a:moveTo>
                  <a:lnTo>
                    <a:pt x="231588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1" name="object 131"/>
            <p:cNvSpPr/>
            <p:nvPr/>
          </p:nvSpPr>
          <p:spPr>
            <a:xfrm>
              <a:off x="1052676" y="3263695"/>
              <a:ext cx="231775" cy="0"/>
            </a:xfrm>
            <a:custGeom>
              <a:avLst/>
              <a:gdLst/>
              <a:ahLst/>
              <a:cxnLst/>
              <a:rect l="l" t="t" r="r" b="b"/>
              <a:pathLst>
                <a:path w="231775" h="0">
                  <a:moveTo>
                    <a:pt x="0" y="0"/>
                  </a:moveTo>
                  <a:lnTo>
                    <a:pt x="231594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2" name="object 132"/>
            <p:cNvSpPr/>
            <p:nvPr/>
          </p:nvSpPr>
          <p:spPr>
            <a:xfrm>
              <a:off x="1052676" y="3171219"/>
              <a:ext cx="231775" cy="93345"/>
            </a:xfrm>
            <a:custGeom>
              <a:avLst/>
              <a:gdLst/>
              <a:ahLst/>
              <a:cxnLst/>
              <a:rect l="l" t="t" r="r" b="b"/>
              <a:pathLst>
                <a:path w="231775" h="93345">
                  <a:moveTo>
                    <a:pt x="0" y="92940"/>
                  </a:moveTo>
                  <a:lnTo>
                    <a:pt x="0" y="0"/>
                  </a:lnTo>
                </a:path>
                <a:path w="231775" h="93345">
                  <a:moveTo>
                    <a:pt x="0" y="0"/>
                  </a:moveTo>
                  <a:lnTo>
                    <a:pt x="231594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3" name="object 133"/>
            <p:cNvSpPr/>
            <p:nvPr/>
          </p:nvSpPr>
          <p:spPr>
            <a:xfrm>
              <a:off x="1283803" y="3171219"/>
              <a:ext cx="0" cy="93345"/>
            </a:xfrm>
            <a:custGeom>
              <a:avLst/>
              <a:gdLst/>
              <a:ahLst/>
              <a:cxnLst/>
              <a:rect l="l" t="t" r="r" b="b"/>
              <a:pathLst>
                <a:path w="0" h="93345">
                  <a:moveTo>
                    <a:pt x="0" y="0"/>
                  </a:moveTo>
                  <a:lnTo>
                    <a:pt x="0" y="9294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4" name="object 134"/>
            <p:cNvSpPr/>
            <p:nvPr/>
          </p:nvSpPr>
          <p:spPr>
            <a:xfrm>
              <a:off x="1284270" y="3263695"/>
              <a:ext cx="231775" cy="0"/>
            </a:xfrm>
            <a:custGeom>
              <a:avLst/>
              <a:gdLst/>
              <a:ahLst/>
              <a:cxnLst/>
              <a:rect l="l" t="t" r="r" b="b"/>
              <a:pathLst>
                <a:path w="231775" h="0">
                  <a:moveTo>
                    <a:pt x="0" y="0"/>
                  </a:moveTo>
                  <a:lnTo>
                    <a:pt x="231657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5" name="object 135"/>
            <p:cNvSpPr/>
            <p:nvPr/>
          </p:nvSpPr>
          <p:spPr>
            <a:xfrm>
              <a:off x="1284270" y="3171219"/>
              <a:ext cx="231775" cy="93345"/>
            </a:xfrm>
            <a:custGeom>
              <a:avLst/>
              <a:gdLst/>
              <a:ahLst/>
              <a:cxnLst/>
              <a:rect l="l" t="t" r="r" b="b"/>
              <a:pathLst>
                <a:path w="231775" h="93345">
                  <a:moveTo>
                    <a:pt x="0" y="92940"/>
                  </a:moveTo>
                  <a:lnTo>
                    <a:pt x="0" y="0"/>
                  </a:lnTo>
                </a:path>
                <a:path w="231775" h="93345">
                  <a:moveTo>
                    <a:pt x="0" y="0"/>
                  </a:moveTo>
                  <a:lnTo>
                    <a:pt x="231657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6" name="object 136"/>
            <p:cNvSpPr/>
            <p:nvPr/>
          </p:nvSpPr>
          <p:spPr>
            <a:xfrm>
              <a:off x="1515460" y="3171219"/>
              <a:ext cx="0" cy="93345"/>
            </a:xfrm>
            <a:custGeom>
              <a:avLst/>
              <a:gdLst/>
              <a:ahLst/>
              <a:cxnLst/>
              <a:rect l="l" t="t" r="r" b="b"/>
              <a:pathLst>
                <a:path w="0" h="93345">
                  <a:moveTo>
                    <a:pt x="0" y="0"/>
                  </a:moveTo>
                  <a:lnTo>
                    <a:pt x="0" y="9294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7" name="object 137"/>
            <p:cNvSpPr/>
            <p:nvPr/>
          </p:nvSpPr>
          <p:spPr>
            <a:xfrm>
              <a:off x="1515927" y="3171219"/>
              <a:ext cx="231775" cy="93345"/>
            </a:xfrm>
            <a:custGeom>
              <a:avLst/>
              <a:gdLst/>
              <a:ahLst/>
              <a:cxnLst/>
              <a:rect l="l" t="t" r="r" b="b"/>
              <a:pathLst>
                <a:path w="231775" h="93345">
                  <a:moveTo>
                    <a:pt x="231588" y="0"/>
                  </a:moveTo>
                  <a:lnTo>
                    <a:pt x="0" y="0"/>
                  </a:lnTo>
                  <a:lnTo>
                    <a:pt x="0" y="92940"/>
                  </a:lnTo>
                  <a:lnTo>
                    <a:pt x="231588" y="92940"/>
                  </a:lnTo>
                  <a:lnTo>
                    <a:pt x="2315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8" name="object 138"/>
            <p:cNvSpPr/>
            <p:nvPr/>
          </p:nvSpPr>
          <p:spPr>
            <a:xfrm>
              <a:off x="1515927" y="3263695"/>
              <a:ext cx="231775" cy="0"/>
            </a:xfrm>
            <a:custGeom>
              <a:avLst/>
              <a:gdLst/>
              <a:ahLst/>
              <a:cxnLst/>
              <a:rect l="l" t="t" r="r" b="b"/>
              <a:pathLst>
                <a:path w="231775" h="0">
                  <a:moveTo>
                    <a:pt x="0" y="0"/>
                  </a:moveTo>
                  <a:lnTo>
                    <a:pt x="231588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9" name="object 139"/>
            <p:cNvSpPr/>
            <p:nvPr/>
          </p:nvSpPr>
          <p:spPr>
            <a:xfrm>
              <a:off x="1515927" y="3171219"/>
              <a:ext cx="231775" cy="93345"/>
            </a:xfrm>
            <a:custGeom>
              <a:avLst/>
              <a:gdLst/>
              <a:ahLst/>
              <a:cxnLst/>
              <a:rect l="l" t="t" r="r" b="b"/>
              <a:pathLst>
                <a:path w="231775" h="93345">
                  <a:moveTo>
                    <a:pt x="0" y="92940"/>
                  </a:moveTo>
                  <a:lnTo>
                    <a:pt x="0" y="0"/>
                  </a:lnTo>
                </a:path>
                <a:path w="231775" h="93345">
                  <a:moveTo>
                    <a:pt x="0" y="0"/>
                  </a:moveTo>
                  <a:lnTo>
                    <a:pt x="231588" y="0"/>
                  </a:lnTo>
                </a:path>
                <a:path w="231775" h="93345">
                  <a:moveTo>
                    <a:pt x="231588" y="92940"/>
                  </a:moveTo>
                  <a:lnTo>
                    <a:pt x="231588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0" name="object 140"/>
            <p:cNvSpPr/>
            <p:nvPr/>
          </p:nvSpPr>
          <p:spPr>
            <a:xfrm>
              <a:off x="1052676" y="3356640"/>
              <a:ext cx="231775" cy="0"/>
            </a:xfrm>
            <a:custGeom>
              <a:avLst/>
              <a:gdLst/>
              <a:ahLst/>
              <a:cxnLst/>
              <a:rect l="l" t="t" r="r" b="b"/>
              <a:pathLst>
                <a:path w="231775" h="0">
                  <a:moveTo>
                    <a:pt x="0" y="0"/>
                  </a:moveTo>
                  <a:lnTo>
                    <a:pt x="231594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1" name="object 141"/>
            <p:cNvSpPr/>
            <p:nvPr/>
          </p:nvSpPr>
          <p:spPr>
            <a:xfrm>
              <a:off x="1052676" y="3264160"/>
              <a:ext cx="231775" cy="93345"/>
            </a:xfrm>
            <a:custGeom>
              <a:avLst/>
              <a:gdLst/>
              <a:ahLst/>
              <a:cxnLst/>
              <a:rect l="l" t="t" r="r" b="b"/>
              <a:pathLst>
                <a:path w="231775" h="93345">
                  <a:moveTo>
                    <a:pt x="0" y="92940"/>
                  </a:moveTo>
                  <a:lnTo>
                    <a:pt x="0" y="0"/>
                  </a:lnTo>
                </a:path>
                <a:path w="231775" h="93345">
                  <a:moveTo>
                    <a:pt x="0" y="0"/>
                  </a:moveTo>
                  <a:lnTo>
                    <a:pt x="231594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2" name="object 142"/>
            <p:cNvSpPr/>
            <p:nvPr/>
          </p:nvSpPr>
          <p:spPr>
            <a:xfrm>
              <a:off x="1283803" y="3264160"/>
              <a:ext cx="0" cy="93345"/>
            </a:xfrm>
            <a:custGeom>
              <a:avLst/>
              <a:gdLst/>
              <a:ahLst/>
              <a:cxnLst/>
              <a:rect l="l" t="t" r="r" b="b"/>
              <a:pathLst>
                <a:path w="0" h="93345">
                  <a:moveTo>
                    <a:pt x="0" y="0"/>
                  </a:moveTo>
                  <a:lnTo>
                    <a:pt x="0" y="9294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3" name="object 143"/>
            <p:cNvSpPr/>
            <p:nvPr/>
          </p:nvSpPr>
          <p:spPr>
            <a:xfrm>
              <a:off x="1284270" y="3356640"/>
              <a:ext cx="231775" cy="0"/>
            </a:xfrm>
            <a:custGeom>
              <a:avLst/>
              <a:gdLst/>
              <a:ahLst/>
              <a:cxnLst/>
              <a:rect l="l" t="t" r="r" b="b"/>
              <a:pathLst>
                <a:path w="231775" h="0">
                  <a:moveTo>
                    <a:pt x="0" y="0"/>
                  </a:moveTo>
                  <a:lnTo>
                    <a:pt x="231657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4" name="object 144"/>
            <p:cNvSpPr/>
            <p:nvPr/>
          </p:nvSpPr>
          <p:spPr>
            <a:xfrm>
              <a:off x="1284270" y="3264160"/>
              <a:ext cx="231775" cy="93345"/>
            </a:xfrm>
            <a:custGeom>
              <a:avLst/>
              <a:gdLst/>
              <a:ahLst/>
              <a:cxnLst/>
              <a:rect l="l" t="t" r="r" b="b"/>
              <a:pathLst>
                <a:path w="231775" h="93345">
                  <a:moveTo>
                    <a:pt x="0" y="92940"/>
                  </a:moveTo>
                  <a:lnTo>
                    <a:pt x="0" y="0"/>
                  </a:lnTo>
                </a:path>
                <a:path w="231775" h="93345">
                  <a:moveTo>
                    <a:pt x="0" y="0"/>
                  </a:moveTo>
                  <a:lnTo>
                    <a:pt x="231657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5" name="object 145"/>
            <p:cNvSpPr/>
            <p:nvPr/>
          </p:nvSpPr>
          <p:spPr>
            <a:xfrm>
              <a:off x="1515460" y="3264160"/>
              <a:ext cx="0" cy="93345"/>
            </a:xfrm>
            <a:custGeom>
              <a:avLst/>
              <a:gdLst/>
              <a:ahLst/>
              <a:cxnLst/>
              <a:rect l="l" t="t" r="r" b="b"/>
              <a:pathLst>
                <a:path w="0" h="93345">
                  <a:moveTo>
                    <a:pt x="0" y="0"/>
                  </a:moveTo>
                  <a:lnTo>
                    <a:pt x="0" y="9294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6" name="object 146"/>
            <p:cNvSpPr/>
            <p:nvPr/>
          </p:nvSpPr>
          <p:spPr>
            <a:xfrm>
              <a:off x="1515927" y="3356640"/>
              <a:ext cx="231775" cy="0"/>
            </a:xfrm>
            <a:custGeom>
              <a:avLst/>
              <a:gdLst/>
              <a:ahLst/>
              <a:cxnLst/>
              <a:rect l="l" t="t" r="r" b="b"/>
              <a:pathLst>
                <a:path w="231775" h="0">
                  <a:moveTo>
                    <a:pt x="0" y="0"/>
                  </a:moveTo>
                  <a:lnTo>
                    <a:pt x="231588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7" name="object 147"/>
            <p:cNvSpPr/>
            <p:nvPr/>
          </p:nvSpPr>
          <p:spPr>
            <a:xfrm>
              <a:off x="1052676" y="3264160"/>
              <a:ext cx="695325" cy="186055"/>
            </a:xfrm>
            <a:custGeom>
              <a:avLst/>
              <a:gdLst/>
              <a:ahLst/>
              <a:cxnLst/>
              <a:rect l="l" t="t" r="r" b="b"/>
              <a:pathLst>
                <a:path w="695325" h="186054">
                  <a:moveTo>
                    <a:pt x="463251" y="92940"/>
                  </a:moveTo>
                  <a:lnTo>
                    <a:pt x="463251" y="0"/>
                  </a:lnTo>
                </a:path>
                <a:path w="695325" h="186054">
                  <a:moveTo>
                    <a:pt x="463251" y="0"/>
                  </a:moveTo>
                  <a:lnTo>
                    <a:pt x="694840" y="0"/>
                  </a:lnTo>
                </a:path>
                <a:path w="695325" h="186054">
                  <a:moveTo>
                    <a:pt x="694840" y="92940"/>
                  </a:moveTo>
                  <a:lnTo>
                    <a:pt x="694840" y="0"/>
                  </a:lnTo>
                </a:path>
                <a:path w="695325" h="186054">
                  <a:moveTo>
                    <a:pt x="0" y="185890"/>
                  </a:moveTo>
                  <a:lnTo>
                    <a:pt x="231594" y="185890"/>
                  </a:lnTo>
                </a:path>
                <a:path w="695325" h="186054">
                  <a:moveTo>
                    <a:pt x="0" y="185890"/>
                  </a:moveTo>
                  <a:lnTo>
                    <a:pt x="0" y="92940"/>
                  </a:lnTo>
                </a:path>
                <a:path w="695325" h="186054">
                  <a:moveTo>
                    <a:pt x="0" y="92940"/>
                  </a:moveTo>
                  <a:lnTo>
                    <a:pt x="231594" y="9294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8" name="object 148"/>
            <p:cNvSpPr/>
            <p:nvPr/>
          </p:nvSpPr>
          <p:spPr>
            <a:xfrm>
              <a:off x="1283803" y="3357101"/>
              <a:ext cx="0" cy="93345"/>
            </a:xfrm>
            <a:custGeom>
              <a:avLst/>
              <a:gdLst/>
              <a:ahLst/>
              <a:cxnLst/>
              <a:rect l="l" t="t" r="r" b="b"/>
              <a:pathLst>
                <a:path w="0" h="93345">
                  <a:moveTo>
                    <a:pt x="0" y="0"/>
                  </a:moveTo>
                  <a:lnTo>
                    <a:pt x="0" y="9294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9" name="object 149"/>
            <p:cNvSpPr/>
            <p:nvPr/>
          </p:nvSpPr>
          <p:spPr>
            <a:xfrm>
              <a:off x="1284270" y="3357101"/>
              <a:ext cx="231775" cy="93345"/>
            </a:xfrm>
            <a:custGeom>
              <a:avLst/>
              <a:gdLst/>
              <a:ahLst/>
              <a:cxnLst/>
              <a:rect l="l" t="t" r="r" b="b"/>
              <a:pathLst>
                <a:path w="231775" h="93345">
                  <a:moveTo>
                    <a:pt x="0" y="92949"/>
                  </a:moveTo>
                  <a:lnTo>
                    <a:pt x="231657" y="92949"/>
                  </a:lnTo>
                </a:path>
                <a:path w="231775" h="93345">
                  <a:moveTo>
                    <a:pt x="0" y="92949"/>
                  </a:moveTo>
                  <a:lnTo>
                    <a:pt x="0" y="0"/>
                  </a:lnTo>
                </a:path>
                <a:path w="231775" h="93345">
                  <a:moveTo>
                    <a:pt x="0" y="0"/>
                  </a:moveTo>
                  <a:lnTo>
                    <a:pt x="231657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0" name="object 150"/>
            <p:cNvSpPr/>
            <p:nvPr/>
          </p:nvSpPr>
          <p:spPr>
            <a:xfrm>
              <a:off x="1515460" y="3357101"/>
              <a:ext cx="0" cy="93345"/>
            </a:xfrm>
            <a:custGeom>
              <a:avLst/>
              <a:gdLst/>
              <a:ahLst/>
              <a:cxnLst/>
              <a:rect l="l" t="t" r="r" b="b"/>
              <a:pathLst>
                <a:path w="0" h="93345">
                  <a:moveTo>
                    <a:pt x="0" y="0"/>
                  </a:moveTo>
                  <a:lnTo>
                    <a:pt x="0" y="9294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1" name="object 151"/>
            <p:cNvSpPr/>
            <p:nvPr/>
          </p:nvSpPr>
          <p:spPr>
            <a:xfrm>
              <a:off x="1052676" y="3357101"/>
              <a:ext cx="695325" cy="186055"/>
            </a:xfrm>
            <a:custGeom>
              <a:avLst/>
              <a:gdLst/>
              <a:ahLst/>
              <a:cxnLst/>
              <a:rect l="l" t="t" r="r" b="b"/>
              <a:pathLst>
                <a:path w="695325" h="186054">
                  <a:moveTo>
                    <a:pt x="463251" y="92949"/>
                  </a:moveTo>
                  <a:lnTo>
                    <a:pt x="694840" y="92949"/>
                  </a:lnTo>
                </a:path>
                <a:path w="695325" h="186054">
                  <a:moveTo>
                    <a:pt x="463251" y="92949"/>
                  </a:moveTo>
                  <a:lnTo>
                    <a:pt x="463251" y="0"/>
                  </a:lnTo>
                </a:path>
                <a:path w="695325" h="186054">
                  <a:moveTo>
                    <a:pt x="463251" y="0"/>
                  </a:moveTo>
                  <a:lnTo>
                    <a:pt x="694840" y="0"/>
                  </a:lnTo>
                </a:path>
                <a:path w="695325" h="186054">
                  <a:moveTo>
                    <a:pt x="694840" y="92949"/>
                  </a:moveTo>
                  <a:lnTo>
                    <a:pt x="694840" y="0"/>
                  </a:lnTo>
                </a:path>
                <a:path w="695325" h="186054">
                  <a:moveTo>
                    <a:pt x="0" y="185891"/>
                  </a:moveTo>
                  <a:lnTo>
                    <a:pt x="231594" y="185891"/>
                  </a:lnTo>
                </a:path>
                <a:path w="695325" h="186054">
                  <a:moveTo>
                    <a:pt x="0" y="185891"/>
                  </a:moveTo>
                  <a:lnTo>
                    <a:pt x="0" y="92949"/>
                  </a:lnTo>
                </a:path>
                <a:path w="695325" h="186054">
                  <a:moveTo>
                    <a:pt x="0" y="92949"/>
                  </a:moveTo>
                  <a:lnTo>
                    <a:pt x="231594" y="92949"/>
                  </a:lnTo>
                </a:path>
                <a:path w="695325" h="186054">
                  <a:moveTo>
                    <a:pt x="231594" y="185891"/>
                  </a:moveTo>
                  <a:lnTo>
                    <a:pt x="231594" y="92949"/>
                  </a:lnTo>
                </a:path>
                <a:path w="695325" h="186054">
                  <a:moveTo>
                    <a:pt x="231594" y="185891"/>
                  </a:moveTo>
                  <a:lnTo>
                    <a:pt x="463251" y="185891"/>
                  </a:lnTo>
                </a:path>
                <a:path w="695325" h="186054">
                  <a:moveTo>
                    <a:pt x="231594" y="185891"/>
                  </a:moveTo>
                  <a:lnTo>
                    <a:pt x="231594" y="92949"/>
                  </a:lnTo>
                </a:path>
                <a:path w="695325" h="186054">
                  <a:moveTo>
                    <a:pt x="231594" y="92949"/>
                  </a:moveTo>
                  <a:lnTo>
                    <a:pt x="463251" y="92949"/>
                  </a:lnTo>
                </a:path>
                <a:path w="695325" h="186054">
                  <a:moveTo>
                    <a:pt x="463251" y="185891"/>
                  </a:moveTo>
                  <a:lnTo>
                    <a:pt x="463251" y="92949"/>
                  </a:lnTo>
                </a:path>
                <a:path w="695325" h="186054">
                  <a:moveTo>
                    <a:pt x="463251" y="185891"/>
                  </a:moveTo>
                  <a:lnTo>
                    <a:pt x="694840" y="185891"/>
                  </a:lnTo>
                </a:path>
                <a:path w="695325" h="186054">
                  <a:moveTo>
                    <a:pt x="463251" y="185891"/>
                  </a:moveTo>
                  <a:lnTo>
                    <a:pt x="463251" y="92949"/>
                  </a:lnTo>
                </a:path>
                <a:path w="695325" h="186054">
                  <a:moveTo>
                    <a:pt x="463251" y="92949"/>
                  </a:moveTo>
                  <a:lnTo>
                    <a:pt x="694840" y="92949"/>
                  </a:lnTo>
                </a:path>
                <a:path w="695325" h="186054">
                  <a:moveTo>
                    <a:pt x="694840" y="185891"/>
                  </a:moveTo>
                  <a:lnTo>
                    <a:pt x="694840" y="9294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52" name="object 152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827087" y="4581525"/>
              <a:ext cx="792162" cy="511175"/>
            </a:xfrm>
            <a:prstGeom prst="rect">
              <a:avLst/>
            </a:prstGeom>
          </p:spPr>
        </p:pic>
        <p:sp>
          <p:nvSpPr>
            <p:cNvPr id="153" name="object 153"/>
            <p:cNvSpPr/>
            <p:nvPr/>
          </p:nvSpPr>
          <p:spPr>
            <a:xfrm>
              <a:off x="820737" y="4575175"/>
              <a:ext cx="805180" cy="523875"/>
            </a:xfrm>
            <a:custGeom>
              <a:avLst/>
              <a:gdLst/>
              <a:ahLst/>
              <a:cxnLst/>
              <a:rect l="l" t="t" r="r" b="b"/>
              <a:pathLst>
                <a:path w="805180" h="523875">
                  <a:moveTo>
                    <a:pt x="0" y="523875"/>
                  </a:moveTo>
                  <a:lnTo>
                    <a:pt x="804862" y="523875"/>
                  </a:lnTo>
                  <a:lnTo>
                    <a:pt x="804862" y="0"/>
                  </a:lnTo>
                  <a:lnTo>
                    <a:pt x="0" y="0"/>
                  </a:lnTo>
                  <a:lnTo>
                    <a:pt x="0" y="523875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54" name="object 154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11187" y="4797425"/>
              <a:ext cx="792162" cy="533400"/>
            </a:xfrm>
            <a:prstGeom prst="rect">
              <a:avLst/>
            </a:prstGeom>
          </p:spPr>
        </p:pic>
        <p:sp>
          <p:nvSpPr>
            <p:cNvPr id="155" name="object 155"/>
            <p:cNvSpPr/>
            <p:nvPr/>
          </p:nvSpPr>
          <p:spPr>
            <a:xfrm>
              <a:off x="604837" y="4791075"/>
              <a:ext cx="805180" cy="546100"/>
            </a:xfrm>
            <a:custGeom>
              <a:avLst/>
              <a:gdLst/>
              <a:ahLst/>
              <a:cxnLst/>
              <a:rect l="l" t="t" r="r" b="b"/>
              <a:pathLst>
                <a:path w="805180" h="546100">
                  <a:moveTo>
                    <a:pt x="0" y="546100"/>
                  </a:moveTo>
                  <a:lnTo>
                    <a:pt x="804862" y="546100"/>
                  </a:lnTo>
                  <a:lnTo>
                    <a:pt x="804862" y="0"/>
                  </a:lnTo>
                  <a:lnTo>
                    <a:pt x="0" y="0"/>
                  </a:lnTo>
                  <a:lnTo>
                    <a:pt x="0" y="5461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6" name="object 156"/>
          <p:cNvSpPr txBox="1"/>
          <p:nvPr/>
        </p:nvSpPr>
        <p:spPr>
          <a:xfrm>
            <a:off x="79349" y="3023742"/>
            <a:ext cx="883919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45">
                <a:latin typeface="Times New Roman"/>
                <a:cs typeface="Times New Roman"/>
              </a:rPr>
              <a:t>Т</a:t>
            </a:r>
            <a:r>
              <a:rPr dirty="0" sz="1800">
                <a:latin typeface="Times New Roman"/>
                <a:cs typeface="Times New Roman"/>
              </a:rPr>
              <a:t>а</a:t>
            </a:r>
            <a:r>
              <a:rPr dirty="0" sz="1800" spc="-50">
                <a:latin typeface="Times New Roman"/>
                <a:cs typeface="Times New Roman"/>
              </a:rPr>
              <a:t>б</a:t>
            </a:r>
            <a:r>
              <a:rPr dirty="0" sz="1800">
                <a:latin typeface="Times New Roman"/>
                <a:cs typeface="Times New Roman"/>
              </a:rPr>
              <a:t>лицы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58" name="object 15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13</a:t>
            </a:r>
            <a:r>
              <a:rPr dirty="0" spc="-35"/>
              <a:t> </a:t>
            </a:r>
            <a:r>
              <a:rPr dirty="0" spc="-5"/>
              <a:t>апреля</a:t>
            </a:r>
            <a:r>
              <a:rPr dirty="0" spc="-50"/>
              <a:t> </a:t>
            </a:r>
            <a:r>
              <a:rPr dirty="0"/>
              <a:t>2007</a:t>
            </a:r>
            <a:r>
              <a:rPr dirty="0" spc="-35"/>
              <a:t> </a:t>
            </a:r>
            <a:r>
              <a:rPr dirty="0"/>
              <a:t>г.</a:t>
            </a:r>
          </a:p>
        </p:txBody>
      </p:sp>
      <p:sp>
        <p:nvSpPr>
          <p:cNvPr id="159" name="object 15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OLAP:</a:t>
            </a:r>
            <a:r>
              <a:rPr dirty="0" spc="-55"/>
              <a:t> </a:t>
            </a:r>
            <a:r>
              <a:rPr dirty="0"/>
              <a:t>Основные</a:t>
            </a:r>
            <a:r>
              <a:rPr dirty="0" spc="-60"/>
              <a:t> </a:t>
            </a:r>
            <a:r>
              <a:rPr dirty="0"/>
              <a:t>понятия</a:t>
            </a:r>
          </a:p>
        </p:txBody>
      </p:sp>
      <p:sp>
        <p:nvSpPr>
          <p:cNvPr id="160" name="object 16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19</a:t>
            </a:fld>
          </a:p>
        </p:txBody>
      </p:sp>
      <p:sp>
        <p:nvSpPr>
          <p:cNvPr id="157" name="object 157"/>
          <p:cNvSpPr txBox="1"/>
          <p:nvPr/>
        </p:nvSpPr>
        <p:spPr>
          <a:xfrm>
            <a:off x="258876" y="3886961"/>
            <a:ext cx="1349375" cy="7213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6800"/>
              </a:lnSpc>
              <a:spcBef>
                <a:spcPts val="100"/>
              </a:spcBef>
            </a:pPr>
            <a:r>
              <a:rPr dirty="0" sz="1800" spc="-10">
                <a:latin typeface="Times New Roman"/>
                <a:cs typeface="Times New Roman"/>
              </a:rPr>
              <a:t>Информация 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в</a:t>
            </a:r>
            <a:r>
              <a:rPr dirty="0" sz="1800" spc="-65">
                <a:latin typeface="Times New Roman"/>
                <a:cs typeface="Times New Roman"/>
              </a:rPr>
              <a:t> </a:t>
            </a:r>
            <a:r>
              <a:rPr dirty="0" sz="1800" spc="-10">
                <a:latin typeface="Times New Roman"/>
                <a:cs typeface="Times New Roman"/>
              </a:rPr>
              <a:t>любом</a:t>
            </a:r>
            <a:r>
              <a:rPr dirty="0" sz="1800" spc="-4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виде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879725" y="2326471"/>
            <a:ext cx="5929630" cy="2839720"/>
            <a:chOff x="2879725" y="2326471"/>
            <a:chExt cx="5929630" cy="28397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79725" y="2326471"/>
              <a:ext cx="5929431" cy="283949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64366" y="2821291"/>
              <a:ext cx="2000507" cy="1545050"/>
            </a:xfrm>
            <a:prstGeom prst="rect">
              <a:avLst/>
            </a:prstGeom>
          </p:spPr>
        </p:pic>
      </p:grp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19137" y="2565400"/>
            <a:ext cx="2087499" cy="1973326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069644" y="6433820"/>
            <a:ext cx="14776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1C1C1C"/>
                </a:solidFill>
                <a:latin typeface="Tahoma"/>
                <a:cs typeface="Tahoma"/>
              </a:rPr>
              <a:t>13</a:t>
            </a:r>
            <a:r>
              <a:rPr dirty="0" sz="1400" spc="-35">
                <a:solidFill>
                  <a:srgbClr val="1C1C1C"/>
                </a:solidFill>
                <a:latin typeface="Tahoma"/>
                <a:cs typeface="Tahoma"/>
              </a:rPr>
              <a:t> </a:t>
            </a:r>
            <a:r>
              <a:rPr dirty="0" sz="1400" spc="-5">
                <a:solidFill>
                  <a:srgbClr val="1C1C1C"/>
                </a:solidFill>
                <a:latin typeface="Tahoma"/>
                <a:cs typeface="Tahoma"/>
              </a:rPr>
              <a:t>апреля</a:t>
            </a:r>
            <a:r>
              <a:rPr dirty="0" sz="1400" spc="-50">
                <a:solidFill>
                  <a:srgbClr val="1C1C1C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1C1C1C"/>
                </a:solidFill>
                <a:latin typeface="Tahoma"/>
                <a:cs typeface="Tahoma"/>
              </a:rPr>
              <a:t>2007</a:t>
            </a:r>
            <a:r>
              <a:rPr dirty="0" sz="1400" spc="-35">
                <a:solidFill>
                  <a:srgbClr val="1C1C1C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1C1C1C"/>
                </a:solidFill>
                <a:latin typeface="Tahoma"/>
                <a:cs typeface="Tahoma"/>
              </a:rPr>
              <a:t>г.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26002" y="6433820"/>
            <a:ext cx="21012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solidFill>
                  <a:srgbClr val="1C1C1C"/>
                </a:solidFill>
                <a:latin typeface="Tahoma"/>
                <a:cs typeface="Tahoma"/>
              </a:rPr>
              <a:t>OLAP:</a:t>
            </a:r>
            <a:r>
              <a:rPr dirty="0" sz="1400" spc="-55">
                <a:solidFill>
                  <a:srgbClr val="1C1C1C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1C1C1C"/>
                </a:solidFill>
                <a:latin typeface="Tahoma"/>
                <a:cs typeface="Tahoma"/>
              </a:rPr>
              <a:t>Основные</a:t>
            </a:r>
            <a:r>
              <a:rPr dirty="0" sz="1400" spc="-60">
                <a:solidFill>
                  <a:srgbClr val="1C1C1C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1C1C1C"/>
                </a:solidFill>
                <a:latin typeface="Tahoma"/>
                <a:cs typeface="Tahoma"/>
              </a:rPr>
              <a:t>понятия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561323" y="6433820"/>
            <a:ext cx="12318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1C1C1C"/>
                </a:solidFill>
                <a:latin typeface="Tahoma"/>
                <a:cs typeface="Tahoma"/>
              </a:rPr>
              <a:t>2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690168" y="637159"/>
            <a:ext cx="6605905" cy="12446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10" b="0">
                <a:solidFill>
                  <a:srgbClr val="333399"/>
                </a:solidFill>
                <a:latin typeface="Times New Roman"/>
                <a:cs typeface="Times New Roman"/>
              </a:rPr>
              <a:t>OLAP</a:t>
            </a:r>
            <a:r>
              <a:rPr dirty="0" sz="4000" spc="-35" b="0">
                <a:solidFill>
                  <a:srgbClr val="333399"/>
                </a:solidFill>
                <a:latin typeface="Times New Roman"/>
                <a:cs typeface="Times New Roman"/>
              </a:rPr>
              <a:t> </a:t>
            </a:r>
            <a:r>
              <a:rPr dirty="0" sz="4000" spc="-5" b="0">
                <a:solidFill>
                  <a:srgbClr val="333399"/>
                </a:solidFill>
                <a:latin typeface="Times New Roman"/>
                <a:cs typeface="Times New Roman"/>
              </a:rPr>
              <a:t>и</a:t>
            </a:r>
            <a:endParaRPr sz="4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4000" spc="-10" b="0">
                <a:solidFill>
                  <a:srgbClr val="333399"/>
                </a:solidFill>
                <a:latin typeface="Times New Roman"/>
                <a:cs typeface="Times New Roman"/>
              </a:rPr>
              <a:t>Информационные</a:t>
            </a:r>
            <a:r>
              <a:rPr dirty="0" sz="4000" spc="-35" b="0">
                <a:solidFill>
                  <a:srgbClr val="333399"/>
                </a:solidFill>
                <a:latin typeface="Times New Roman"/>
                <a:cs typeface="Times New Roman"/>
              </a:rPr>
              <a:t> </a:t>
            </a:r>
            <a:r>
              <a:rPr dirty="0" sz="4000" spc="-10" b="0">
                <a:solidFill>
                  <a:srgbClr val="333399"/>
                </a:solidFill>
                <a:latin typeface="Times New Roman"/>
                <a:cs typeface="Times New Roman"/>
              </a:rPr>
              <a:t>Хранилища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79522" y="5477967"/>
            <a:ext cx="302958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333399"/>
                </a:solidFill>
                <a:latin typeface="Tahoma"/>
                <a:cs typeface="Tahoma"/>
              </a:rPr>
              <a:t>Основные</a:t>
            </a:r>
            <a:r>
              <a:rPr dirty="0" sz="2400" spc="-114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400">
                <a:solidFill>
                  <a:srgbClr val="333399"/>
                </a:solidFill>
                <a:latin typeface="Tahoma"/>
                <a:cs typeface="Tahoma"/>
              </a:rPr>
              <a:t>концепции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4905" y="169240"/>
            <a:ext cx="286385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 b="0">
                <a:solidFill>
                  <a:srgbClr val="333399"/>
                </a:solidFill>
                <a:latin typeface="Tahoma"/>
                <a:cs typeface="Tahoma"/>
              </a:rPr>
              <a:t>Модели</a:t>
            </a:r>
            <a:r>
              <a:rPr dirty="0" sz="4400" spc="-120" b="0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4400" b="0">
                <a:solidFill>
                  <a:srgbClr val="333399"/>
                </a:solidFill>
                <a:latin typeface="Tahoma"/>
                <a:cs typeface="Tahoma"/>
              </a:rPr>
              <a:t>ИХ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13</a:t>
            </a:r>
            <a:r>
              <a:rPr dirty="0" spc="-35"/>
              <a:t> </a:t>
            </a:r>
            <a:r>
              <a:rPr dirty="0" spc="-5"/>
              <a:t>апреля</a:t>
            </a:r>
            <a:r>
              <a:rPr dirty="0" spc="-50"/>
              <a:t> </a:t>
            </a:r>
            <a:r>
              <a:rPr dirty="0"/>
              <a:t>2007</a:t>
            </a:r>
            <a:r>
              <a:rPr dirty="0" spc="-35"/>
              <a:t> </a:t>
            </a:r>
            <a:r>
              <a:rPr dirty="0"/>
              <a:t>г.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OLAP:</a:t>
            </a:r>
            <a:r>
              <a:rPr dirty="0" spc="-55"/>
              <a:t> </a:t>
            </a:r>
            <a:r>
              <a:rPr dirty="0"/>
              <a:t>Основные</a:t>
            </a:r>
            <a:r>
              <a:rPr dirty="0" spc="-60"/>
              <a:t> </a:t>
            </a:r>
            <a:r>
              <a:rPr dirty="0"/>
              <a:t>понятия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19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460349" y="1365542"/>
            <a:ext cx="8401050" cy="4559300"/>
          </a:xfrm>
          <a:prstGeom prst="rect">
            <a:avLst/>
          </a:prstGeom>
        </p:spPr>
        <p:txBody>
          <a:bodyPr wrap="square" lIns="0" tIns="106045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83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5600" algn="l"/>
                <a:tab pos="356235" algn="l"/>
              </a:tabLst>
            </a:pPr>
            <a:r>
              <a:rPr dirty="0" sz="2800" spc="-5">
                <a:solidFill>
                  <a:srgbClr val="FF0000"/>
                </a:solidFill>
                <a:latin typeface="Tahoma"/>
                <a:cs typeface="Tahoma"/>
              </a:rPr>
              <a:t>Корпоративное</a:t>
            </a:r>
            <a:r>
              <a:rPr dirty="0" sz="2800" spc="2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2800" spc="-5">
                <a:solidFill>
                  <a:srgbClr val="FF0000"/>
                </a:solidFill>
                <a:latin typeface="Tahoma"/>
                <a:cs typeface="Tahoma"/>
              </a:rPr>
              <a:t>ИХ</a:t>
            </a:r>
            <a:r>
              <a:rPr dirty="0" sz="2800" spc="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2800" spc="-70">
                <a:solidFill>
                  <a:srgbClr val="FF0000"/>
                </a:solidFill>
                <a:latin typeface="Tahoma"/>
                <a:cs typeface="Tahoma"/>
              </a:rPr>
              <a:t>(</a:t>
            </a:r>
            <a:r>
              <a:rPr dirty="0" sz="2950" spc="-70" i="1">
                <a:solidFill>
                  <a:srgbClr val="FF0000"/>
                </a:solidFill>
                <a:latin typeface="Tahoma"/>
                <a:cs typeface="Tahoma"/>
              </a:rPr>
              <a:t>Enterprise</a:t>
            </a:r>
            <a:r>
              <a:rPr dirty="0" sz="2950" spc="-25" i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2950" spc="-75" i="1">
                <a:solidFill>
                  <a:srgbClr val="FF0000"/>
                </a:solidFill>
                <a:latin typeface="Tahoma"/>
                <a:cs typeface="Tahoma"/>
              </a:rPr>
              <a:t>warehouse</a:t>
            </a:r>
            <a:r>
              <a:rPr dirty="0" sz="2800" spc="-75">
                <a:solidFill>
                  <a:srgbClr val="FF0000"/>
                </a:solidFill>
                <a:latin typeface="Tahoma"/>
                <a:cs typeface="Tahoma"/>
              </a:rPr>
              <a:t>)</a:t>
            </a:r>
            <a:endParaRPr sz="2800">
              <a:latin typeface="Tahoma"/>
              <a:cs typeface="Tahoma"/>
            </a:endParaRPr>
          </a:p>
          <a:p>
            <a:pPr lvl="1" marL="756285" indent="-287020">
              <a:lnSpc>
                <a:spcPct val="100000"/>
              </a:lnSpc>
              <a:spcBef>
                <a:spcPts val="600"/>
              </a:spcBef>
              <a:buClr>
                <a:srgbClr val="FF0000"/>
              </a:buClr>
              <a:buSzPct val="54166"/>
              <a:buFont typeface="Wingdings"/>
              <a:buChar char=""/>
              <a:tabLst>
                <a:tab pos="756285" algn="l"/>
                <a:tab pos="756920" algn="l"/>
              </a:tabLst>
            </a:pPr>
            <a:r>
              <a:rPr dirty="0" sz="2400">
                <a:latin typeface="Tahoma"/>
                <a:cs typeface="Tahoma"/>
              </a:rPr>
              <a:t>Информация</a:t>
            </a:r>
            <a:r>
              <a:rPr dirty="0" sz="2400" spc="-35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о</a:t>
            </a:r>
            <a:r>
              <a:rPr dirty="0" sz="2400" spc="-10">
                <a:latin typeface="Tahoma"/>
                <a:cs typeface="Tahoma"/>
              </a:rPr>
              <a:t> </a:t>
            </a:r>
            <a:r>
              <a:rPr dirty="0" sz="2400" spc="-5">
                <a:latin typeface="Tahoma"/>
                <a:cs typeface="Tahoma"/>
              </a:rPr>
              <a:t>всех</a:t>
            </a:r>
            <a:r>
              <a:rPr dirty="0" sz="2400" spc="-15">
                <a:latin typeface="Tahoma"/>
                <a:cs typeface="Tahoma"/>
              </a:rPr>
              <a:t> </a:t>
            </a:r>
            <a:r>
              <a:rPr dirty="0" sz="2400" spc="-5">
                <a:latin typeface="Tahoma"/>
                <a:cs typeface="Tahoma"/>
              </a:rPr>
              <a:t>предметных</a:t>
            </a:r>
            <a:r>
              <a:rPr dirty="0" sz="2400" spc="-25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областях</a:t>
            </a:r>
            <a:r>
              <a:rPr dirty="0" sz="2400" spc="5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в</a:t>
            </a:r>
            <a:r>
              <a:rPr dirty="0" sz="2400" spc="-10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компании</a:t>
            </a:r>
            <a:endParaRPr sz="240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620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5600" algn="l"/>
                <a:tab pos="356235" algn="l"/>
              </a:tabLst>
            </a:pPr>
            <a:r>
              <a:rPr dirty="0" sz="2800" spc="-10">
                <a:solidFill>
                  <a:srgbClr val="FF0000"/>
                </a:solidFill>
                <a:latin typeface="Tahoma"/>
                <a:cs typeface="Tahoma"/>
              </a:rPr>
              <a:t>Витрина</a:t>
            </a:r>
            <a:r>
              <a:rPr dirty="0" sz="2800" spc="-2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2800" spc="-10">
                <a:solidFill>
                  <a:srgbClr val="FF0000"/>
                </a:solidFill>
                <a:latin typeface="Tahoma"/>
                <a:cs typeface="Tahoma"/>
              </a:rPr>
              <a:t>данных</a:t>
            </a:r>
            <a:endParaRPr sz="2800">
              <a:latin typeface="Tahoma"/>
              <a:cs typeface="Tahoma"/>
            </a:endParaRPr>
          </a:p>
          <a:p>
            <a:pPr lvl="1" marL="756285" marR="585470" indent="-287020">
              <a:lnSpc>
                <a:spcPct val="110000"/>
              </a:lnSpc>
              <a:spcBef>
                <a:spcPts val="340"/>
              </a:spcBef>
              <a:buClr>
                <a:srgbClr val="FF0000"/>
              </a:buClr>
              <a:buSzPct val="54166"/>
              <a:buFont typeface="Wingdings"/>
              <a:buChar char=""/>
              <a:tabLst>
                <a:tab pos="756285" algn="l"/>
                <a:tab pos="756920" algn="l"/>
              </a:tabLst>
            </a:pPr>
            <a:r>
              <a:rPr dirty="0" sz="2400" spc="-5">
                <a:latin typeface="Tahoma"/>
                <a:cs typeface="Tahoma"/>
              </a:rPr>
              <a:t>Подмножество </a:t>
            </a:r>
            <a:r>
              <a:rPr dirty="0" sz="2400">
                <a:latin typeface="Tahoma"/>
                <a:cs typeface="Tahoma"/>
              </a:rPr>
              <a:t>данных </a:t>
            </a:r>
            <a:r>
              <a:rPr dirty="0" sz="2400" spc="-5">
                <a:latin typeface="Tahoma"/>
                <a:cs typeface="Tahoma"/>
              </a:rPr>
              <a:t>из </a:t>
            </a:r>
            <a:r>
              <a:rPr dirty="0" sz="2400">
                <a:latin typeface="Tahoma"/>
                <a:cs typeface="Tahoma"/>
              </a:rPr>
              <a:t>КИХ, </a:t>
            </a:r>
            <a:r>
              <a:rPr dirty="0" sz="2400" spc="-5">
                <a:latin typeface="Tahoma"/>
                <a:cs typeface="Tahoma"/>
              </a:rPr>
              <a:t>для </a:t>
            </a:r>
            <a:r>
              <a:rPr dirty="0" sz="2400">
                <a:latin typeface="Tahoma"/>
                <a:cs typeface="Tahoma"/>
              </a:rPr>
              <a:t>определенной </a:t>
            </a:r>
            <a:r>
              <a:rPr dirty="0" sz="2400" spc="-740">
                <a:latin typeface="Tahoma"/>
                <a:cs typeface="Tahoma"/>
              </a:rPr>
              <a:t> </a:t>
            </a:r>
            <a:r>
              <a:rPr dirty="0" sz="2400" spc="-5">
                <a:latin typeface="Tahoma"/>
                <a:cs typeface="Tahoma"/>
              </a:rPr>
              <a:t>предметной</a:t>
            </a:r>
            <a:r>
              <a:rPr dirty="0" sz="2400" spc="-40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области </a:t>
            </a:r>
            <a:r>
              <a:rPr dirty="0" sz="2400" spc="-5">
                <a:latin typeface="Tahoma"/>
                <a:cs typeface="Tahoma"/>
              </a:rPr>
              <a:t>или</a:t>
            </a:r>
            <a:r>
              <a:rPr dirty="0" sz="2400">
                <a:latin typeface="Tahoma"/>
                <a:cs typeface="Tahoma"/>
              </a:rPr>
              <a:t> </a:t>
            </a:r>
            <a:r>
              <a:rPr dirty="0" sz="2400" spc="-5">
                <a:latin typeface="Tahoma"/>
                <a:cs typeface="Tahoma"/>
              </a:rPr>
              <a:t>группы</a:t>
            </a:r>
            <a:r>
              <a:rPr dirty="0" sz="2400" spc="-25">
                <a:latin typeface="Tahoma"/>
                <a:cs typeface="Tahoma"/>
              </a:rPr>
              <a:t> </a:t>
            </a:r>
            <a:r>
              <a:rPr dirty="0" sz="2400" spc="-5">
                <a:latin typeface="Tahoma"/>
                <a:cs typeface="Tahoma"/>
              </a:rPr>
              <a:t>пользователей</a:t>
            </a:r>
            <a:endParaRPr sz="240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620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5600" algn="l"/>
                <a:tab pos="356235" algn="l"/>
              </a:tabLst>
            </a:pPr>
            <a:r>
              <a:rPr dirty="0" sz="2800" spc="-10">
                <a:solidFill>
                  <a:srgbClr val="FF0000"/>
                </a:solidFill>
                <a:latin typeface="Tahoma"/>
                <a:cs typeface="Tahoma"/>
              </a:rPr>
              <a:t>Виртуальное</a:t>
            </a:r>
            <a:r>
              <a:rPr dirty="0" sz="2800" spc="-5">
                <a:solidFill>
                  <a:srgbClr val="FF0000"/>
                </a:solidFill>
                <a:latin typeface="Tahoma"/>
                <a:cs typeface="Tahoma"/>
              </a:rPr>
              <a:t> ИХ</a:t>
            </a:r>
            <a:endParaRPr sz="2800">
              <a:latin typeface="Tahoma"/>
              <a:cs typeface="Tahoma"/>
            </a:endParaRPr>
          </a:p>
          <a:p>
            <a:pPr lvl="1" marL="756285" indent="-287020">
              <a:lnSpc>
                <a:spcPct val="100000"/>
              </a:lnSpc>
              <a:spcBef>
                <a:spcPts val="530"/>
              </a:spcBef>
              <a:buClr>
                <a:srgbClr val="FF0000"/>
              </a:buClr>
              <a:buSzPct val="54166"/>
              <a:buFont typeface="Wingdings"/>
              <a:buChar char=""/>
              <a:tabLst>
                <a:tab pos="756285" algn="l"/>
                <a:tab pos="756920" algn="l"/>
              </a:tabLst>
            </a:pPr>
            <a:r>
              <a:rPr dirty="0" sz="2400" spc="-5">
                <a:latin typeface="Tahoma"/>
                <a:cs typeface="Tahoma"/>
              </a:rPr>
              <a:t>Набор</a:t>
            </a:r>
            <a:r>
              <a:rPr dirty="0" sz="2400" spc="-25">
                <a:latin typeface="Tahoma"/>
                <a:cs typeface="Tahoma"/>
              </a:rPr>
              <a:t> </a:t>
            </a:r>
            <a:r>
              <a:rPr dirty="0" sz="2400" spc="-5">
                <a:latin typeface="Tahoma"/>
                <a:cs typeface="Tahoma"/>
              </a:rPr>
              <a:t>представлений </a:t>
            </a:r>
            <a:r>
              <a:rPr dirty="0" sz="2400" spc="-35">
                <a:latin typeface="Tahoma"/>
                <a:cs typeface="Tahoma"/>
              </a:rPr>
              <a:t>(</a:t>
            </a:r>
            <a:r>
              <a:rPr dirty="0" sz="2500" spc="-35" i="1">
                <a:latin typeface="Tahoma"/>
                <a:cs typeface="Tahoma"/>
              </a:rPr>
              <a:t>view</a:t>
            </a:r>
            <a:r>
              <a:rPr dirty="0" sz="2400" spc="-35">
                <a:latin typeface="Tahoma"/>
                <a:cs typeface="Tahoma"/>
              </a:rPr>
              <a:t>)</a:t>
            </a:r>
            <a:r>
              <a:rPr dirty="0" sz="2400" spc="10">
                <a:latin typeface="Tahoma"/>
                <a:cs typeface="Tahoma"/>
              </a:rPr>
              <a:t> </a:t>
            </a:r>
            <a:r>
              <a:rPr dirty="0" sz="2400" spc="-5">
                <a:latin typeface="Tahoma"/>
                <a:cs typeface="Tahoma"/>
              </a:rPr>
              <a:t>поверх</a:t>
            </a:r>
            <a:r>
              <a:rPr dirty="0" sz="2400" spc="-30">
                <a:latin typeface="Tahoma"/>
                <a:cs typeface="Tahoma"/>
              </a:rPr>
              <a:t> </a:t>
            </a:r>
            <a:r>
              <a:rPr dirty="0" sz="2400" spc="-5">
                <a:latin typeface="Tahoma"/>
                <a:cs typeface="Tahoma"/>
              </a:rPr>
              <a:t>РСУБД</a:t>
            </a:r>
            <a:endParaRPr sz="2400">
              <a:latin typeface="Tahoma"/>
              <a:cs typeface="Tahoma"/>
            </a:endParaRPr>
          </a:p>
          <a:p>
            <a:pPr lvl="1" marL="756285" indent="-287020">
              <a:lnSpc>
                <a:spcPct val="100000"/>
              </a:lnSpc>
              <a:spcBef>
                <a:spcPts val="555"/>
              </a:spcBef>
              <a:buClr>
                <a:srgbClr val="FF0000"/>
              </a:buClr>
              <a:buSzPct val="54166"/>
              <a:buFont typeface="Wingdings"/>
              <a:buChar char=""/>
              <a:tabLst>
                <a:tab pos="756285" algn="l"/>
                <a:tab pos="756920" algn="l"/>
              </a:tabLst>
            </a:pPr>
            <a:r>
              <a:rPr dirty="0" sz="2400" spc="-5">
                <a:latin typeface="Tahoma"/>
                <a:cs typeface="Tahoma"/>
              </a:rPr>
              <a:t>Некоторые</a:t>
            </a:r>
            <a:r>
              <a:rPr dirty="0" sz="2400" spc="-40">
                <a:latin typeface="Tahoma"/>
                <a:cs typeface="Tahoma"/>
              </a:rPr>
              <a:t> </a:t>
            </a:r>
            <a:r>
              <a:rPr dirty="0" sz="2400" spc="-5">
                <a:latin typeface="Tahoma"/>
                <a:cs typeface="Tahoma"/>
              </a:rPr>
              <a:t>представления </a:t>
            </a:r>
            <a:r>
              <a:rPr dirty="0" sz="2400">
                <a:latin typeface="Tahoma"/>
                <a:cs typeface="Tahoma"/>
              </a:rPr>
              <a:t>могут</a:t>
            </a:r>
            <a:r>
              <a:rPr dirty="0" sz="2400" spc="-10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быть</a:t>
            </a:r>
            <a:endParaRPr sz="2400">
              <a:latin typeface="Tahoma"/>
              <a:cs typeface="Tahoma"/>
            </a:endParaRPr>
          </a:p>
          <a:p>
            <a:pPr marL="756285" marR="574040">
              <a:lnSpc>
                <a:spcPct val="110000"/>
              </a:lnSpc>
            </a:pPr>
            <a:r>
              <a:rPr dirty="0" sz="2400">
                <a:latin typeface="Tahoma"/>
                <a:cs typeface="Tahoma"/>
              </a:rPr>
              <a:t>материализованы (в форме </a:t>
            </a:r>
            <a:r>
              <a:rPr dirty="0" sz="2400" spc="-5">
                <a:latin typeface="Tahoma"/>
                <a:cs typeface="Tahoma"/>
              </a:rPr>
              <a:t>materialized views или </a:t>
            </a:r>
            <a:r>
              <a:rPr dirty="0" sz="2400" spc="-735">
                <a:latin typeface="Tahoma"/>
                <a:cs typeface="Tahoma"/>
              </a:rPr>
              <a:t> </a:t>
            </a:r>
            <a:r>
              <a:rPr dirty="0" sz="2400" spc="-5">
                <a:latin typeface="Tahoma"/>
                <a:cs typeface="Tahoma"/>
              </a:rPr>
              <a:t>обновляемых</a:t>
            </a:r>
            <a:r>
              <a:rPr dirty="0" sz="2400" spc="-40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таблиц).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9503" y="66294"/>
            <a:ext cx="5201920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b="0">
                <a:solidFill>
                  <a:srgbClr val="333399"/>
                </a:solidFill>
                <a:latin typeface="Tahoma"/>
                <a:cs typeface="Tahoma"/>
              </a:rPr>
              <a:t>OLAP</a:t>
            </a:r>
            <a:r>
              <a:rPr dirty="0" sz="4400" spc="-75" b="0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4400" b="0">
                <a:solidFill>
                  <a:srgbClr val="333399"/>
                </a:solidFill>
                <a:latin typeface="Tahoma"/>
                <a:cs typeface="Tahoma"/>
              </a:rPr>
              <a:t>-</a:t>
            </a:r>
            <a:r>
              <a:rPr dirty="0" sz="4400" spc="-30" b="0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4400" b="0">
                <a:solidFill>
                  <a:srgbClr val="333399"/>
                </a:solidFill>
                <a:latin typeface="Tahoma"/>
                <a:cs typeface="Tahoma"/>
              </a:rPr>
              <a:t>Архитектуры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13</a:t>
            </a:r>
            <a:r>
              <a:rPr dirty="0" spc="-35"/>
              <a:t> </a:t>
            </a:r>
            <a:r>
              <a:rPr dirty="0" spc="-5"/>
              <a:t>апреля</a:t>
            </a:r>
            <a:r>
              <a:rPr dirty="0" spc="-50"/>
              <a:t> </a:t>
            </a:r>
            <a:r>
              <a:rPr dirty="0"/>
              <a:t>2007</a:t>
            </a:r>
            <a:r>
              <a:rPr dirty="0" spc="-35"/>
              <a:t> </a:t>
            </a:r>
            <a:r>
              <a:rPr dirty="0"/>
              <a:t>г.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OLAP:</a:t>
            </a:r>
            <a:r>
              <a:rPr dirty="0" spc="-55"/>
              <a:t> </a:t>
            </a:r>
            <a:r>
              <a:rPr dirty="0"/>
              <a:t>Основные</a:t>
            </a:r>
            <a:r>
              <a:rPr dirty="0" spc="-60"/>
              <a:t> </a:t>
            </a:r>
            <a:r>
              <a:rPr dirty="0"/>
              <a:t>понятия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19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474675" y="1300494"/>
            <a:ext cx="7980045" cy="4819015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75"/>
              </a:spcBef>
              <a:buClr>
                <a:srgbClr val="3333CC"/>
              </a:buClr>
              <a:buSzPct val="60416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u="heavy" sz="2400" spc="-5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ahoma"/>
                <a:cs typeface="Tahoma"/>
              </a:rPr>
              <a:t>Реляционный</a:t>
            </a:r>
            <a:r>
              <a:rPr dirty="0" u="heavy" sz="2400" spc="-5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ahoma"/>
                <a:cs typeface="Tahoma"/>
              </a:rPr>
              <a:t> </a:t>
            </a:r>
            <a:r>
              <a:rPr dirty="0" u="heavy" sz="240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ahoma"/>
                <a:cs typeface="Tahoma"/>
              </a:rPr>
              <a:t>OLAP</a:t>
            </a:r>
            <a:r>
              <a:rPr dirty="0" u="heavy" sz="2400" spc="-2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ahoma"/>
                <a:cs typeface="Tahoma"/>
              </a:rPr>
              <a:t> </a:t>
            </a:r>
            <a:r>
              <a:rPr dirty="0" u="heavy" sz="240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ahoma"/>
                <a:cs typeface="Tahoma"/>
              </a:rPr>
              <a:t>(ROLAP)</a:t>
            </a:r>
            <a:endParaRPr sz="2400">
              <a:latin typeface="Tahoma"/>
              <a:cs typeface="Tahoma"/>
            </a:endParaRPr>
          </a:p>
          <a:p>
            <a:pPr lvl="1" marL="756285" indent="-287020">
              <a:lnSpc>
                <a:spcPct val="100000"/>
              </a:lnSpc>
              <a:spcBef>
                <a:spcPts val="484"/>
              </a:spcBef>
              <a:buClr>
                <a:srgbClr val="FF0000"/>
              </a:buClr>
              <a:buSzPct val="55000"/>
              <a:buFont typeface="Wingdings"/>
              <a:buChar char=""/>
              <a:tabLst>
                <a:tab pos="756285" algn="l"/>
                <a:tab pos="756920" algn="l"/>
              </a:tabLst>
            </a:pPr>
            <a:r>
              <a:rPr dirty="0" sz="2000">
                <a:latin typeface="Tahoma"/>
                <a:cs typeface="Tahoma"/>
              </a:rPr>
              <a:t>Используется</a:t>
            </a:r>
            <a:r>
              <a:rPr dirty="0" sz="2000" spc="-60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РСУБД</a:t>
            </a:r>
            <a:r>
              <a:rPr dirty="0" sz="2000" spc="-2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для</a:t>
            </a:r>
            <a:r>
              <a:rPr dirty="0" sz="2000" spc="-25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хранения</a:t>
            </a:r>
            <a:r>
              <a:rPr dirty="0" sz="2000" spc="-7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ИХ.</a:t>
            </a:r>
            <a:endParaRPr sz="2000">
              <a:latin typeface="Tahoma"/>
              <a:cs typeface="Tahoma"/>
            </a:endParaRPr>
          </a:p>
          <a:p>
            <a:pPr lvl="1" marL="756285" indent="-287020">
              <a:lnSpc>
                <a:spcPct val="100000"/>
              </a:lnSpc>
              <a:spcBef>
                <a:spcPts val="480"/>
              </a:spcBef>
              <a:buClr>
                <a:srgbClr val="FF0000"/>
              </a:buClr>
              <a:buSzPct val="55000"/>
              <a:buFont typeface="Wingdings"/>
              <a:buChar char=""/>
              <a:tabLst>
                <a:tab pos="756285" algn="l"/>
                <a:tab pos="756920" algn="l"/>
              </a:tabLst>
            </a:pPr>
            <a:r>
              <a:rPr dirty="0" sz="2000">
                <a:latin typeface="Tahoma"/>
                <a:cs typeface="Tahoma"/>
              </a:rPr>
              <a:t>Оптимизируется</a:t>
            </a:r>
            <a:r>
              <a:rPr dirty="0" sz="2000" spc="-60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агрегационные</a:t>
            </a:r>
            <a:r>
              <a:rPr dirty="0" sz="2000" spc="-5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возможности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РСУБД</a:t>
            </a:r>
            <a:endParaRPr sz="2000">
              <a:latin typeface="Tahoma"/>
              <a:cs typeface="Tahoma"/>
            </a:endParaRPr>
          </a:p>
          <a:p>
            <a:pPr lvl="1" marL="756285" indent="-287020">
              <a:lnSpc>
                <a:spcPct val="100000"/>
              </a:lnSpc>
              <a:spcBef>
                <a:spcPts val="480"/>
              </a:spcBef>
              <a:buClr>
                <a:srgbClr val="FF0000"/>
              </a:buClr>
              <a:buSzPct val="55000"/>
              <a:buFont typeface="Wingdings"/>
              <a:buChar char=""/>
              <a:tabLst>
                <a:tab pos="756285" algn="l"/>
                <a:tab pos="756920" algn="l"/>
              </a:tabLst>
            </a:pPr>
            <a:r>
              <a:rPr dirty="0" sz="2000" spc="-5">
                <a:latin typeface="Tahoma"/>
                <a:cs typeface="Tahoma"/>
              </a:rPr>
              <a:t>(+)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Масштабируемость</a:t>
            </a:r>
            <a:endParaRPr sz="20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Clr>
                <a:srgbClr val="3333CC"/>
              </a:buClr>
              <a:buSzPct val="60416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u="heavy" sz="2400" spc="-5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ahoma"/>
                <a:cs typeface="Tahoma"/>
              </a:rPr>
              <a:t>Многомерный</a:t>
            </a:r>
            <a:r>
              <a:rPr dirty="0" u="heavy" sz="2400" spc="-5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ahoma"/>
                <a:cs typeface="Tahoma"/>
              </a:rPr>
              <a:t> </a:t>
            </a:r>
            <a:r>
              <a:rPr dirty="0" u="heavy" sz="240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ahoma"/>
                <a:cs typeface="Tahoma"/>
              </a:rPr>
              <a:t>OLAP</a:t>
            </a:r>
            <a:r>
              <a:rPr dirty="0" u="heavy" sz="2400" spc="-15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ahoma"/>
                <a:cs typeface="Tahoma"/>
              </a:rPr>
              <a:t> </a:t>
            </a:r>
            <a:r>
              <a:rPr dirty="0" u="heavy" sz="240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ahoma"/>
                <a:cs typeface="Tahoma"/>
              </a:rPr>
              <a:t>(MOLAP)</a:t>
            </a:r>
            <a:endParaRPr sz="2400">
              <a:latin typeface="Tahoma"/>
              <a:cs typeface="Tahoma"/>
            </a:endParaRPr>
          </a:p>
          <a:p>
            <a:pPr lvl="1" marL="756285" marR="5080" indent="-287020">
              <a:lnSpc>
                <a:spcPct val="100000"/>
              </a:lnSpc>
              <a:spcBef>
                <a:spcPts val="484"/>
              </a:spcBef>
              <a:buClr>
                <a:srgbClr val="FF0000"/>
              </a:buClr>
              <a:buSzPct val="55000"/>
              <a:buFont typeface="Wingdings"/>
              <a:buChar char=""/>
              <a:tabLst>
                <a:tab pos="756285" algn="l"/>
                <a:tab pos="756920" algn="l"/>
              </a:tabLst>
            </a:pPr>
            <a:r>
              <a:rPr dirty="0" sz="2000">
                <a:latin typeface="Tahoma"/>
                <a:cs typeface="Tahoma"/>
              </a:rPr>
              <a:t>Механизм</a:t>
            </a:r>
            <a:r>
              <a:rPr dirty="0" sz="2000" spc="-60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хранения</a:t>
            </a:r>
            <a:r>
              <a:rPr dirty="0" sz="2000" spc="-30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многомерных</a:t>
            </a:r>
            <a:r>
              <a:rPr dirty="0" sz="2000" spc="-5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массивов</a:t>
            </a:r>
            <a:r>
              <a:rPr dirty="0" sz="2000" spc="-2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(как</a:t>
            </a:r>
            <a:r>
              <a:rPr dirty="0" sz="2000" spc="-1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плотных</a:t>
            </a:r>
            <a:r>
              <a:rPr dirty="0" sz="2000" spc="-1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так </a:t>
            </a:r>
            <a:r>
              <a:rPr dirty="0" sz="2000" spc="-61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и</a:t>
            </a:r>
            <a:r>
              <a:rPr dirty="0" sz="2000" spc="-25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разряженных)</a:t>
            </a:r>
            <a:endParaRPr sz="2000">
              <a:latin typeface="Tahoma"/>
              <a:cs typeface="Tahoma"/>
            </a:endParaRPr>
          </a:p>
          <a:p>
            <a:pPr lvl="1" marL="756285" indent="-287020">
              <a:lnSpc>
                <a:spcPct val="100000"/>
              </a:lnSpc>
              <a:spcBef>
                <a:spcPts val="480"/>
              </a:spcBef>
              <a:buClr>
                <a:srgbClr val="FF0000"/>
              </a:buClr>
              <a:buSzPct val="55000"/>
              <a:buFont typeface="Wingdings"/>
              <a:buChar char=""/>
              <a:tabLst>
                <a:tab pos="756285" algn="l"/>
                <a:tab pos="756920" algn="l"/>
              </a:tabLst>
            </a:pPr>
            <a:r>
              <a:rPr dirty="0" sz="2000" spc="-5">
                <a:latin typeface="Tahoma"/>
                <a:cs typeface="Tahoma"/>
              </a:rPr>
              <a:t>(+)</a:t>
            </a:r>
            <a:r>
              <a:rPr dirty="0" sz="2000" spc="-2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Очень</a:t>
            </a:r>
            <a:r>
              <a:rPr dirty="0" sz="2000" spc="-2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быстрый</a:t>
            </a:r>
            <a:r>
              <a:rPr dirty="0" sz="2000" spc="-5">
                <a:latin typeface="Tahoma"/>
                <a:cs typeface="Tahoma"/>
              </a:rPr>
              <a:t> доступ</a:t>
            </a:r>
            <a:r>
              <a:rPr dirty="0" sz="2000" spc="-1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к</a:t>
            </a:r>
            <a:r>
              <a:rPr dirty="0" sz="2000" spc="10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любым</a:t>
            </a:r>
            <a:r>
              <a:rPr dirty="0" sz="2000" spc="-20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срезам,</a:t>
            </a:r>
            <a:r>
              <a:rPr dirty="0" sz="2000" spc="-3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с произвольной</a:t>
            </a:r>
            <a:endParaRPr sz="2000">
              <a:latin typeface="Tahoma"/>
              <a:cs typeface="Tahoma"/>
            </a:endParaRPr>
          </a:p>
          <a:p>
            <a:pPr marL="756285">
              <a:lnSpc>
                <a:spcPct val="100000"/>
              </a:lnSpc>
            </a:pPr>
            <a:r>
              <a:rPr dirty="0" sz="2000" spc="-5">
                <a:latin typeface="Tahoma"/>
                <a:cs typeface="Tahoma"/>
              </a:rPr>
              <a:t>агрегацией</a:t>
            </a:r>
            <a:endParaRPr sz="20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570"/>
              </a:spcBef>
              <a:buClr>
                <a:srgbClr val="3333CC"/>
              </a:buClr>
              <a:buSzPct val="60416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u="heavy" sz="2400" spc="-5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ahoma"/>
                <a:cs typeface="Tahoma"/>
              </a:rPr>
              <a:t>Гибридный</a:t>
            </a:r>
            <a:r>
              <a:rPr dirty="0" u="heavy" sz="2400" spc="-6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ahoma"/>
                <a:cs typeface="Tahoma"/>
              </a:rPr>
              <a:t> </a:t>
            </a:r>
            <a:r>
              <a:rPr dirty="0" u="heavy" sz="240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ahoma"/>
                <a:cs typeface="Tahoma"/>
              </a:rPr>
              <a:t>OLAP</a:t>
            </a:r>
            <a:r>
              <a:rPr dirty="0" u="heavy" sz="2400" spc="-2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ahoma"/>
                <a:cs typeface="Tahoma"/>
              </a:rPr>
              <a:t> </a:t>
            </a:r>
            <a:r>
              <a:rPr dirty="0" u="heavy" sz="240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ahoma"/>
                <a:cs typeface="Tahoma"/>
              </a:rPr>
              <a:t>(HOLAP)</a:t>
            </a:r>
            <a:endParaRPr sz="2400">
              <a:latin typeface="Tahoma"/>
              <a:cs typeface="Tahoma"/>
            </a:endParaRPr>
          </a:p>
          <a:p>
            <a:pPr lvl="1" marL="756285" indent="-287020">
              <a:lnSpc>
                <a:spcPct val="100000"/>
              </a:lnSpc>
              <a:spcBef>
                <a:spcPts val="484"/>
              </a:spcBef>
              <a:buClr>
                <a:srgbClr val="FF0000"/>
              </a:buClr>
              <a:buSzPct val="55000"/>
              <a:buFont typeface="Wingdings"/>
              <a:buChar char=""/>
              <a:tabLst>
                <a:tab pos="756285" algn="l"/>
                <a:tab pos="756920" algn="l"/>
              </a:tabLst>
            </a:pPr>
            <a:r>
              <a:rPr dirty="0" sz="2000" spc="-5">
                <a:solidFill>
                  <a:srgbClr val="333399"/>
                </a:solidFill>
                <a:latin typeface="Tahoma"/>
                <a:cs typeface="Tahoma"/>
              </a:rPr>
              <a:t>HOLAP</a:t>
            </a:r>
            <a:r>
              <a:rPr dirty="0" sz="2000" spc="-25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>
                <a:solidFill>
                  <a:srgbClr val="333399"/>
                </a:solidFill>
                <a:latin typeface="Tahoma"/>
                <a:cs typeface="Tahoma"/>
              </a:rPr>
              <a:t>=</a:t>
            </a:r>
            <a:r>
              <a:rPr dirty="0" sz="2000" spc="-5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>
                <a:solidFill>
                  <a:srgbClr val="333399"/>
                </a:solidFill>
                <a:latin typeface="Tahoma"/>
                <a:cs typeface="Tahoma"/>
              </a:rPr>
              <a:t>ROLAP</a:t>
            </a:r>
            <a:r>
              <a:rPr dirty="0" sz="2000" spc="-15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>
                <a:solidFill>
                  <a:srgbClr val="333399"/>
                </a:solidFill>
                <a:latin typeface="Tahoma"/>
                <a:cs typeface="Tahoma"/>
              </a:rPr>
              <a:t>+</a:t>
            </a:r>
            <a:r>
              <a:rPr dirty="0" sz="2000" spc="-5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>
                <a:solidFill>
                  <a:srgbClr val="333399"/>
                </a:solidFill>
                <a:latin typeface="Tahoma"/>
                <a:cs typeface="Tahoma"/>
              </a:rPr>
              <a:t>MOLAP</a:t>
            </a:r>
            <a:r>
              <a:rPr dirty="0" sz="2000" spc="-20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(масштабируемость+скорость)</a:t>
            </a:r>
            <a:endParaRPr sz="2000">
              <a:latin typeface="Tahoma"/>
              <a:cs typeface="Tahoma"/>
            </a:endParaRPr>
          </a:p>
          <a:p>
            <a:pPr lvl="1" marL="756285" marR="730250" indent="-287020">
              <a:lnSpc>
                <a:spcPct val="100000"/>
              </a:lnSpc>
              <a:spcBef>
                <a:spcPts val="480"/>
              </a:spcBef>
              <a:buClr>
                <a:srgbClr val="FF0000"/>
              </a:buClr>
              <a:buSzPct val="55000"/>
              <a:buFont typeface="Wingdings"/>
              <a:buChar char=""/>
              <a:tabLst>
                <a:tab pos="756285" algn="l"/>
                <a:tab pos="756920" algn="l"/>
              </a:tabLst>
            </a:pPr>
            <a:r>
              <a:rPr dirty="0" sz="2000" spc="-5">
                <a:latin typeface="Tahoma"/>
                <a:cs typeface="Tahoma"/>
              </a:rPr>
              <a:t>Нижние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уровни</a:t>
            </a:r>
            <a:r>
              <a:rPr dirty="0" sz="2000" spc="-1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(факты)</a:t>
            </a:r>
            <a:r>
              <a:rPr dirty="0" sz="2000" spc="-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–</a:t>
            </a:r>
            <a:r>
              <a:rPr dirty="0" sz="2000" spc="-2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в реляционной</a:t>
            </a:r>
            <a:r>
              <a:rPr dirty="0" sz="2000" spc="-35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БД,</a:t>
            </a:r>
            <a:r>
              <a:rPr dirty="0" sz="2000" spc="-2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верхние, </a:t>
            </a:r>
            <a:r>
              <a:rPr dirty="0" sz="2000" spc="-61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агрегированные</a:t>
            </a:r>
            <a:r>
              <a:rPr dirty="0" sz="2000" spc="-5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уровни</a:t>
            </a:r>
            <a:r>
              <a:rPr dirty="0" sz="2000" spc="-1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–</a:t>
            </a:r>
            <a:r>
              <a:rPr dirty="0" sz="2000" spc="-2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в кубах.</a:t>
            </a:r>
            <a:endParaRPr sz="2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82344" y="249681"/>
            <a:ext cx="589470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0">
                <a:solidFill>
                  <a:srgbClr val="333399"/>
                </a:solidFill>
                <a:latin typeface="Tahoma"/>
                <a:cs typeface="Tahoma"/>
              </a:rPr>
              <a:t>Эдгар</a:t>
            </a:r>
            <a:r>
              <a:rPr dirty="0" sz="4000" spc="-20" b="0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4000" spc="-5" b="0">
                <a:solidFill>
                  <a:srgbClr val="333399"/>
                </a:solidFill>
                <a:latin typeface="Tahoma"/>
                <a:cs typeface="Tahoma"/>
              </a:rPr>
              <a:t>Франк </a:t>
            </a:r>
            <a:r>
              <a:rPr dirty="0" sz="4000" spc="-10" b="0">
                <a:solidFill>
                  <a:srgbClr val="333399"/>
                </a:solidFill>
                <a:latin typeface="Tahoma"/>
                <a:cs typeface="Tahoma"/>
              </a:rPr>
              <a:t>«Тед»</a:t>
            </a:r>
            <a:r>
              <a:rPr dirty="0" sz="4000" spc="-20" b="0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4000" spc="-5" b="0">
                <a:solidFill>
                  <a:srgbClr val="333399"/>
                </a:solidFill>
                <a:latin typeface="Tahoma"/>
                <a:cs typeface="Tahoma"/>
              </a:rPr>
              <a:t>Кодд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4065" y="1481150"/>
            <a:ext cx="4889500" cy="22948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3333CC"/>
              </a:buClr>
              <a:buSzPct val="60416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2400" spc="-5">
                <a:latin typeface="Tahoma"/>
                <a:cs typeface="Tahoma"/>
              </a:rPr>
              <a:t>Математик,</a:t>
            </a:r>
            <a:r>
              <a:rPr dirty="0" sz="2400" spc="-15">
                <a:latin typeface="Tahoma"/>
                <a:cs typeface="Tahoma"/>
              </a:rPr>
              <a:t> </a:t>
            </a:r>
            <a:r>
              <a:rPr dirty="0" sz="2400" spc="-5">
                <a:latin typeface="Tahoma"/>
                <a:cs typeface="Tahoma"/>
              </a:rPr>
              <a:t>химик,</a:t>
            </a:r>
            <a:r>
              <a:rPr dirty="0" sz="2400" spc="-35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боевой</a:t>
            </a:r>
            <a:endParaRPr sz="2400">
              <a:latin typeface="Tahoma"/>
              <a:cs typeface="Tahoma"/>
            </a:endParaRPr>
          </a:p>
          <a:p>
            <a:pPr marL="355600">
              <a:lnSpc>
                <a:spcPct val="100000"/>
              </a:lnSpc>
            </a:pPr>
            <a:r>
              <a:rPr dirty="0" sz="2400" spc="-5">
                <a:latin typeface="Tahoma"/>
                <a:cs typeface="Tahoma"/>
              </a:rPr>
              <a:t>пилот</a:t>
            </a:r>
            <a:r>
              <a:rPr dirty="0" sz="2400" spc="-65">
                <a:latin typeface="Tahoma"/>
                <a:cs typeface="Tahoma"/>
              </a:rPr>
              <a:t> </a:t>
            </a:r>
            <a:r>
              <a:rPr dirty="0" sz="2400" spc="-5">
                <a:latin typeface="Tahoma"/>
                <a:cs typeface="Tahoma"/>
              </a:rPr>
              <a:t>ВВС.</a:t>
            </a:r>
            <a:endParaRPr sz="24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Clr>
                <a:srgbClr val="3333CC"/>
              </a:buClr>
              <a:buSzPct val="60416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2400" spc="-5">
                <a:latin typeface="Tahoma"/>
                <a:cs typeface="Tahoma"/>
              </a:rPr>
              <a:t>Создатель</a:t>
            </a:r>
            <a:r>
              <a:rPr dirty="0" sz="2400" spc="-60">
                <a:latin typeface="Tahoma"/>
                <a:cs typeface="Tahoma"/>
              </a:rPr>
              <a:t> </a:t>
            </a:r>
            <a:r>
              <a:rPr dirty="0" sz="2400">
                <a:latin typeface="Tahoma"/>
                <a:cs typeface="Tahoma"/>
              </a:rPr>
              <a:t>концепций:</a:t>
            </a:r>
            <a:endParaRPr sz="2400">
              <a:latin typeface="Tahoma"/>
              <a:cs typeface="Tahoma"/>
            </a:endParaRPr>
          </a:p>
          <a:p>
            <a:pPr lvl="1" marL="834390" indent="-365125">
              <a:lnSpc>
                <a:spcPct val="100000"/>
              </a:lnSpc>
              <a:spcBef>
                <a:spcPts val="484"/>
              </a:spcBef>
              <a:buClr>
                <a:srgbClr val="FF0000"/>
              </a:buClr>
              <a:buSzPct val="55000"/>
              <a:buFont typeface="Wingdings"/>
              <a:buChar char=""/>
              <a:tabLst>
                <a:tab pos="833755" algn="l"/>
                <a:tab pos="835025" algn="l"/>
              </a:tabLst>
            </a:pPr>
            <a:r>
              <a:rPr dirty="0" sz="2000" spc="-5">
                <a:latin typeface="Tahoma"/>
                <a:cs typeface="Tahoma"/>
              </a:rPr>
              <a:t>реляционной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(IBM,</a:t>
            </a:r>
            <a:r>
              <a:rPr dirty="0" sz="2000" spc="-20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1970</a:t>
            </a:r>
            <a:r>
              <a:rPr dirty="0" sz="2000" spc="-30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г.)</a:t>
            </a:r>
            <a:r>
              <a:rPr dirty="0" sz="2000" spc="-1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и</a:t>
            </a:r>
            <a:endParaRPr sz="2000">
              <a:latin typeface="Tahoma"/>
              <a:cs typeface="Tahoma"/>
            </a:endParaRPr>
          </a:p>
          <a:p>
            <a:pPr lvl="1" marL="834390" indent="-365125">
              <a:lnSpc>
                <a:spcPct val="100000"/>
              </a:lnSpc>
              <a:spcBef>
                <a:spcPts val="484"/>
              </a:spcBef>
              <a:buClr>
                <a:srgbClr val="FF0000"/>
              </a:buClr>
              <a:buSzPct val="55000"/>
              <a:buFont typeface="Wingdings"/>
              <a:buChar char=""/>
              <a:tabLst>
                <a:tab pos="833755" algn="l"/>
                <a:tab pos="835025" algn="l"/>
              </a:tabLst>
            </a:pPr>
            <a:r>
              <a:rPr dirty="0" sz="2000" spc="-5">
                <a:latin typeface="Tahoma"/>
                <a:cs typeface="Tahoma"/>
              </a:rPr>
              <a:t>многомерной</a:t>
            </a:r>
            <a:r>
              <a:rPr dirty="0" sz="2000" spc="-5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баз</a:t>
            </a:r>
            <a:r>
              <a:rPr dirty="0" sz="2000" spc="-20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данных</a:t>
            </a:r>
            <a:r>
              <a:rPr dirty="0" sz="2000" spc="-2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(1993</a:t>
            </a:r>
            <a:r>
              <a:rPr dirty="0" sz="2000" spc="-35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г.)</a:t>
            </a:r>
            <a:endParaRPr sz="20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Clr>
                <a:srgbClr val="3333CC"/>
              </a:buClr>
              <a:buSzPct val="60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2000">
                <a:latin typeface="Tahoma"/>
                <a:cs typeface="Tahoma"/>
              </a:rPr>
              <a:t>23</a:t>
            </a:r>
            <a:r>
              <a:rPr dirty="0" sz="2000" spc="-35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августа</a:t>
            </a:r>
            <a:r>
              <a:rPr dirty="0" sz="2000" spc="-15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1923</a:t>
            </a:r>
            <a:r>
              <a:rPr dirty="0" sz="2000" spc="-1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—</a:t>
            </a:r>
            <a:r>
              <a:rPr dirty="0" sz="2000" spc="-1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18</a:t>
            </a:r>
            <a:r>
              <a:rPr dirty="0" sz="2000" spc="-2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апреля</a:t>
            </a:r>
            <a:r>
              <a:rPr dirty="0" sz="2000" spc="-25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2003</a:t>
            </a:r>
            <a:endParaRPr sz="2000">
              <a:latin typeface="Tahoma"/>
              <a:cs typeface="Tahom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51500" y="1989201"/>
            <a:ext cx="2333625" cy="3314700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13</a:t>
            </a:r>
            <a:r>
              <a:rPr dirty="0" spc="-35"/>
              <a:t> </a:t>
            </a:r>
            <a:r>
              <a:rPr dirty="0" spc="-5"/>
              <a:t>апреля</a:t>
            </a:r>
            <a:r>
              <a:rPr dirty="0" spc="-50"/>
              <a:t> </a:t>
            </a:r>
            <a:r>
              <a:rPr dirty="0"/>
              <a:t>2007</a:t>
            </a:r>
            <a:r>
              <a:rPr dirty="0" spc="-35"/>
              <a:t> </a:t>
            </a:r>
            <a:r>
              <a:rPr dirty="0"/>
              <a:t>г.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OLAP:</a:t>
            </a:r>
            <a:r>
              <a:rPr dirty="0" spc="-55"/>
              <a:t> </a:t>
            </a:r>
            <a:r>
              <a:rPr dirty="0"/>
              <a:t>Основные</a:t>
            </a:r>
            <a:r>
              <a:rPr dirty="0" spc="-60"/>
              <a:t> </a:t>
            </a:r>
            <a:r>
              <a:rPr dirty="0"/>
              <a:t>понятия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82344" y="187197"/>
            <a:ext cx="6218555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>
                <a:solidFill>
                  <a:srgbClr val="333399"/>
                </a:solidFill>
                <a:latin typeface="Tahoma"/>
                <a:cs typeface="Tahoma"/>
              </a:rPr>
              <a:t>Реляционная</a:t>
            </a:r>
            <a:r>
              <a:rPr dirty="0" sz="4400" spc="-85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4400">
                <a:solidFill>
                  <a:srgbClr val="333399"/>
                </a:solidFill>
                <a:latin typeface="Tahoma"/>
                <a:cs typeface="Tahoma"/>
              </a:rPr>
              <a:t>модель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4065" y="1481150"/>
            <a:ext cx="6258560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Clr>
                <a:srgbClr val="3333CC"/>
              </a:buClr>
              <a:buSzPct val="60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2000" spc="-5" b="1">
                <a:latin typeface="Tahoma"/>
                <a:cs typeface="Tahoma"/>
              </a:rPr>
              <a:t>Модель</a:t>
            </a:r>
            <a:r>
              <a:rPr dirty="0" sz="2000" b="1">
                <a:latin typeface="Tahoma"/>
                <a:cs typeface="Tahoma"/>
              </a:rPr>
              <a:t> </a:t>
            </a:r>
            <a:r>
              <a:rPr dirty="0" sz="2000" spc="-5" b="1">
                <a:latin typeface="Tahoma"/>
                <a:cs typeface="Tahoma"/>
              </a:rPr>
              <a:t>данных</a:t>
            </a:r>
            <a:r>
              <a:rPr dirty="0" sz="2000" b="1">
                <a:latin typeface="Tahoma"/>
                <a:cs typeface="Tahoma"/>
              </a:rPr>
              <a:t> </a:t>
            </a:r>
            <a:r>
              <a:rPr dirty="0" sz="2000" spc="-5" b="1">
                <a:latin typeface="Tahoma"/>
                <a:cs typeface="Tahoma"/>
              </a:rPr>
              <a:t>через</a:t>
            </a:r>
            <a:r>
              <a:rPr dirty="0" sz="2000" b="1">
                <a:latin typeface="Tahoma"/>
                <a:cs typeface="Tahoma"/>
              </a:rPr>
              <a:t> двухмерные</a:t>
            </a:r>
            <a:r>
              <a:rPr dirty="0" sz="2000" spc="-15" b="1">
                <a:latin typeface="Tahoma"/>
                <a:cs typeface="Tahoma"/>
              </a:rPr>
              <a:t> </a:t>
            </a:r>
            <a:r>
              <a:rPr dirty="0" sz="2000" b="1">
                <a:latin typeface="Tahoma"/>
                <a:cs typeface="Tahoma"/>
              </a:rPr>
              <a:t>таблицы</a:t>
            </a:r>
            <a:endParaRPr sz="2000">
              <a:latin typeface="Tahoma"/>
              <a:cs typeface="Tahom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38162" y="3279838"/>
          <a:ext cx="2943860" cy="26117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/>
                <a:gridCol w="1517650"/>
                <a:gridCol w="773430"/>
              </a:tblGrid>
              <a:tr h="47307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1600" spc="-10" b="1">
                          <a:latin typeface="Tahoma"/>
                          <a:cs typeface="Tahoma"/>
                        </a:rPr>
                        <a:t>ID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4572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9F9B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1600" spc="-5" b="1">
                          <a:latin typeface="Tahoma"/>
                          <a:cs typeface="Tahoma"/>
                        </a:rPr>
                        <a:t>Фамилия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457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9F9B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1600" b="1">
                          <a:latin typeface="Tahoma"/>
                          <a:cs typeface="Tahoma"/>
                        </a:rPr>
                        <a:t>…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4572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9F9B4"/>
                    </a:solidFill>
                  </a:tcPr>
                </a:tc>
              </a:tr>
              <a:tr h="77787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800">
                          <a:latin typeface="Tahoma"/>
                          <a:cs typeface="Tahoma"/>
                        </a:rPr>
                        <a:t>001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B="0" marT="4445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9F9B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800" spc="-5">
                          <a:latin typeface="Tahoma"/>
                          <a:cs typeface="Tahoma"/>
                        </a:rPr>
                        <a:t>Таранов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9F9B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800">
                          <a:latin typeface="Tahoma"/>
                          <a:cs typeface="Tahoma"/>
                        </a:rPr>
                        <a:t>…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9F9B4"/>
                    </a:solidFill>
                  </a:tcPr>
                </a:tc>
              </a:tr>
              <a:tr h="77787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800">
                          <a:latin typeface="Tahoma"/>
                          <a:cs typeface="Tahoma"/>
                        </a:rPr>
                        <a:t>002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B="0" marT="45085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9F9B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800" spc="-5">
                          <a:latin typeface="Tahoma"/>
                          <a:cs typeface="Tahoma"/>
                        </a:rPr>
                        <a:t>Фомин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9F9B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800">
                          <a:latin typeface="Tahoma"/>
                          <a:cs typeface="Tahoma"/>
                        </a:rPr>
                        <a:t>…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9F9B4"/>
                    </a:solidFill>
                  </a:tcPr>
                </a:tc>
              </a:tr>
              <a:tr h="55397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800">
                          <a:latin typeface="Tahoma"/>
                          <a:cs typeface="Tahoma"/>
                        </a:rPr>
                        <a:t>…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B="0" marT="45085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9F9B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800">
                          <a:latin typeface="Tahoma"/>
                          <a:cs typeface="Tahoma"/>
                        </a:rPr>
                        <a:t>…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9F9B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800">
                          <a:latin typeface="Tahoma"/>
                          <a:cs typeface="Tahoma"/>
                        </a:rPr>
                        <a:t>…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9F9B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901825" y="2127313"/>
          <a:ext cx="4514850" cy="6781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9800"/>
                <a:gridCol w="901700"/>
                <a:gridCol w="1384300"/>
              </a:tblGrid>
              <a:tr h="304736">
                <a:tc rowSpan="2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2800" spc="-5">
                          <a:latin typeface="Tahoma"/>
                          <a:cs typeface="Tahoma"/>
                        </a:rPr>
                        <a:t>Заказчик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2800" spc="-10">
                          <a:latin typeface="Tahoma"/>
                          <a:cs typeface="Tahoma"/>
                        </a:rPr>
                        <a:t>Заказ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508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</a:tr>
              <a:tr h="34772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74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08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4859401" y="2349500"/>
            <a:ext cx="165100" cy="254000"/>
          </a:xfrm>
          <a:custGeom>
            <a:avLst/>
            <a:gdLst/>
            <a:ahLst/>
            <a:cxnLst/>
            <a:rect l="l" t="t" r="r" b="b"/>
            <a:pathLst>
              <a:path w="165100" h="254000">
                <a:moveTo>
                  <a:pt x="20574" y="127000"/>
                </a:moveTo>
                <a:lnTo>
                  <a:pt x="165100" y="254000"/>
                </a:lnTo>
              </a:path>
              <a:path w="165100" h="254000">
                <a:moveTo>
                  <a:pt x="0" y="114300"/>
                </a:moveTo>
                <a:lnTo>
                  <a:pt x="1397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3694112" y="3630612"/>
          <a:ext cx="5227955" cy="21875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675"/>
                <a:gridCol w="2028825"/>
                <a:gridCol w="1624329"/>
                <a:gridCol w="576579"/>
              </a:tblGrid>
              <a:tr h="600075">
                <a:tc>
                  <a:txBody>
                    <a:bodyPr/>
                    <a:lstStyle/>
                    <a:p>
                      <a:pPr marL="13652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1600" spc="-5" b="1">
                          <a:latin typeface="Tahoma"/>
                          <a:cs typeface="Tahoma"/>
                        </a:rPr>
                        <a:t>Номер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4572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6FC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1600" spc="-10" b="1">
                          <a:latin typeface="Tahoma"/>
                          <a:cs typeface="Tahoma"/>
                        </a:rPr>
                        <a:t>Дата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457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6FCF8"/>
                    </a:solidFill>
                  </a:tcPr>
                </a:tc>
                <a:tc>
                  <a:txBody>
                    <a:bodyPr/>
                    <a:lstStyle/>
                    <a:p>
                      <a:pPr marL="16002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1600" spc="-10" b="1">
                          <a:latin typeface="Tahoma"/>
                          <a:cs typeface="Tahoma"/>
                        </a:rPr>
                        <a:t>Id_customer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457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6FCF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800">
                          <a:latin typeface="Tahoma"/>
                          <a:cs typeface="Tahoma"/>
                        </a:rPr>
                        <a:t>…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6FCF8"/>
                    </a:solidFill>
                  </a:tcPr>
                </a:tc>
              </a:tr>
              <a:tr h="519175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800">
                          <a:latin typeface="Tahoma"/>
                          <a:cs typeface="Tahoma"/>
                        </a:rPr>
                        <a:t>01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B="0" marT="45085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6FCF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8732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800">
                          <a:latin typeface="Tahoma"/>
                          <a:cs typeface="Tahoma"/>
                        </a:rPr>
                        <a:t>16</a:t>
                      </a:r>
                      <a:r>
                        <a:rPr dirty="0" sz="1800" spc="-4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-5">
                          <a:latin typeface="Tahoma"/>
                          <a:cs typeface="Tahoma"/>
                        </a:rPr>
                        <a:t>ноября</a:t>
                      </a:r>
                      <a:r>
                        <a:rPr dirty="0" sz="1800" spc="-1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>
                          <a:latin typeface="Tahoma"/>
                          <a:cs typeface="Tahoma"/>
                        </a:rPr>
                        <a:t>2006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6FCF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800">
                          <a:latin typeface="Tahoma"/>
                          <a:cs typeface="Tahoma"/>
                        </a:rPr>
                        <a:t>002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6FCF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800">
                          <a:latin typeface="Tahoma"/>
                          <a:cs typeface="Tahoma"/>
                        </a:rPr>
                        <a:t>…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6FCF8"/>
                    </a:solidFill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800">
                          <a:latin typeface="Tahoma"/>
                          <a:cs typeface="Tahoma"/>
                        </a:rPr>
                        <a:t>02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B="0" marT="45085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6FCF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8796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800">
                          <a:latin typeface="Tahoma"/>
                          <a:cs typeface="Tahoma"/>
                        </a:rPr>
                        <a:t>17</a:t>
                      </a:r>
                      <a:r>
                        <a:rPr dirty="0" sz="1800" spc="-4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-5">
                          <a:latin typeface="Tahoma"/>
                          <a:cs typeface="Tahoma"/>
                        </a:rPr>
                        <a:t>ноября</a:t>
                      </a:r>
                      <a:r>
                        <a:rPr dirty="0" sz="1800" spc="-1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>
                          <a:latin typeface="Tahoma"/>
                          <a:cs typeface="Tahoma"/>
                        </a:rPr>
                        <a:t>2006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6FCF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800">
                          <a:latin typeface="Tahoma"/>
                          <a:cs typeface="Tahoma"/>
                        </a:rPr>
                        <a:t>002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6FCF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800">
                          <a:latin typeface="Tahoma"/>
                          <a:cs typeface="Tahoma"/>
                        </a:rPr>
                        <a:t>…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6FCF8"/>
                    </a:solidFill>
                  </a:tcPr>
                </a:tc>
              </a:tr>
              <a:tr h="519049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800">
                          <a:latin typeface="Tahoma"/>
                          <a:cs typeface="Tahoma"/>
                        </a:rPr>
                        <a:t>…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B="0" marT="45085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6FCF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800">
                          <a:latin typeface="Tahoma"/>
                          <a:cs typeface="Tahoma"/>
                        </a:rPr>
                        <a:t>…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6FCF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800">
                          <a:latin typeface="Tahoma"/>
                          <a:cs typeface="Tahoma"/>
                        </a:rPr>
                        <a:t>…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6FCF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800">
                          <a:latin typeface="Tahoma"/>
                          <a:cs typeface="Tahoma"/>
                        </a:rPr>
                        <a:t>…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6FCF8"/>
                    </a:solidFill>
                  </a:tcPr>
                </a:tc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13</a:t>
            </a:r>
            <a:r>
              <a:rPr dirty="0" spc="-35"/>
              <a:t> </a:t>
            </a:r>
            <a:r>
              <a:rPr dirty="0" spc="-5"/>
              <a:t>апреля</a:t>
            </a:r>
            <a:r>
              <a:rPr dirty="0" spc="-50"/>
              <a:t> </a:t>
            </a:r>
            <a:r>
              <a:rPr dirty="0"/>
              <a:t>2007</a:t>
            </a:r>
            <a:r>
              <a:rPr dirty="0" spc="-35"/>
              <a:t> </a:t>
            </a:r>
            <a:r>
              <a:rPr dirty="0"/>
              <a:t>г.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OLAP:</a:t>
            </a:r>
            <a:r>
              <a:rPr dirty="0" spc="-55"/>
              <a:t> </a:t>
            </a:r>
            <a:r>
              <a:rPr dirty="0"/>
              <a:t>Основные</a:t>
            </a:r>
            <a:r>
              <a:rPr dirty="0" spc="-60"/>
              <a:t> </a:t>
            </a:r>
            <a:r>
              <a:rPr dirty="0"/>
              <a:t>понятия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82344" y="249681"/>
            <a:ext cx="665416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0">
                <a:solidFill>
                  <a:srgbClr val="333399"/>
                </a:solidFill>
                <a:latin typeface="Tahoma"/>
                <a:cs typeface="Tahoma"/>
              </a:rPr>
              <a:t>12</a:t>
            </a:r>
            <a:r>
              <a:rPr dirty="0" sz="4000" spc="-15" b="0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4000" spc="-5" b="0">
                <a:solidFill>
                  <a:srgbClr val="333399"/>
                </a:solidFill>
                <a:latin typeface="Tahoma"/>
                <a:cs typeface="Tahoma"/>
              </a:rPr>
              <a:t>правил</a:t>
            </a:r>
            <a:r>
              <a:rPr dirty="0" sz="4000" spc="-15" b="0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4000" spc="-5" b="0">
                <a:solidFill>
                  <a:srgbClr val="333399"/>
                </a:solidFill>
                <a:latin typeface="Tahoma"/>
                <a:cs typeface="Tahoma"/>
              </a:rPr>
              <a:t>Кодда </a:t>
            </a:r>
            <a:r>
              <a:rPr dirty="0" sz="4000" spc="-10" b="0">
                <a:solidFill>
                  <a:srgbClr val="333399"/>
                </a:solidFill>
                <a:latin typeface="Tahoma"/>
                <a:cs typeface="Tahoma"/>
              </a:rPr>
              <a:t>для</a:t>
            </a:r>
            <a:r>
              <a:rPr dirty="0" sz="4000" spc="-5" b="0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4000" spc="-10" b="0">
                <a:solidFill>
                  <a:srgbClr val="333399"/>
                </a:solidFill>
                <a:latin typeface="Tahoma"/>
                <a:cs typeface="Tahoma"/>
              </a:rPr>
              <a:t>РСУБД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13</a:t>
            </a:r>
            <a:r>
              <a:rPr dirty="0" spc="-35"/>
              <a:t> </a:t>
            </a:r>
            <a:r>
              <a:rPr dirty="0" spc="-5"/>
              <a:t>апреля</a:t>
            </a:r>
            <a:r>
              <a:rPr dirty="0" spc="-50"/>
              <a:t> </a:t>
            </a:r>
            <a:r>
              <a:rPr dirty="0"/>
              <a:t>2007</a:t>
            </a:r>
            <a:r>
              <a:rPr dirty="0" spc="-35"/>
              <a:t> </a:t>
            </a:r>
            <a:r>
              <a:rPr dirty="0"/>
              <a:t>г.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OLAP:</a:t>
            </a:r>
            <a:r>
              <a:rPr dirty="0" spc="-55"/>
              <a:t> </a:t>
            </a:r>
            <a:r>
              <a:rPr dirty="0"/>
              <a:t>Основные</a:t>
            </a:r>
            <a:r>
              <a:rPr dirty="0" spc="-60"/>
              <a:t> </a:t>
            </a:r>
            <a:r>
              <a:rPr dirty="0"/>
              <a:t>понятия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474065" y="1406409"/>
            <a:ext cx="8213090" cy="4247515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355600" indent="-342900">
              <a:lnSpc>
                <a:spcPts val="2220"/>
              </a:lnSpc>
              <a:spcBef>
                <a:spcPts val="115"/>
              </a:spcBef>
              <a:buClr>
                <a:srgbClr val="3333CC"/>
              </a:buClr>
              <a:buSzPct val="60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2000" spc="-5">
                <a:latin typeface="Tahoma"/>
                <a:cs typeface="Tahoma"/>
              </a:rPr>
              <a:t>Система</a:t>
            </a:r>
            <a:r>
              <a:rPr dirty="0" sz="2000" spc="-30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должна</a:t>
            </a:r>
            <a:r>
              <a:rPr dirty="0" sz="2000" spc="-1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быть</a:t>
            </a:r>
            <a:r>
              <a:rPr dirty="0" sz="2000" spc="-1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и</a:t>
            </a:r>
            <a:r>
              <a:rPr dirty="0" sz="2000" spc="10">
                <a:latin typeface="Tahoma"/>
                <a:cs typeface="Tahoma"/>
              </a:rPr>
              <a:t> </a:t>
            </a:r>
            <a:r>
              <a:rPr dirty="0" sz="2100" spc="-55" i="1">
                <a:latin typeface="Tahoma"/>
                <a:cs typeface="Tahoma"/>
              </a:rPr>
              <a:t>реляционной,</a:t>
            </a:r>
            <a:r>
              <a:rPr dirty="0" sz="2100" spc="-80" i="1">
                <a:latin typeface="Tahoma"/>
                <a:cs typeface="Tahoma"/>
              </a:rPr>
              <a:t> </a:t>
            </a:r>
            <a:r>
              <a:rPr dirty="0" sz="2100" spc="-55" i="1">
                <a:latin typeface="Tahoma"/>
                <a:cs typeface="Tahoma"/>
              </a:rPr>
              <a:t>и</a:t>
            </a:r>
            <a:r>
              <a:rPr dirty="0" sz="2100" spc="-25" i="1">
                <a:latin typeface="Tahoma"/>
                <a:cs typeface="Tahoma"/>
              </a:rPr>
              <a:t> </a:t>
            </a:r>
            <a:r>
              <a:rPr dirty="0" sz="2100" spc="-55" i="1">
                <a:latin typeface="Tahoma"/>
                <a:cs typeface="Tahoma"/>
              </a:rPr>
              <a:t>базой</a:t>
            </a:r>
            <a:r>
              <a:rPr dirty="0" sz="2100" spc="-50" i="1">
                <a:latin typeface="Tahoma"/>
                <a:cs typeface="Tahoma"/>
              </a:rPr>
              <a:t> </a:t>
            </a:r>
            <a:r>
              <a:rPr dirty="0" sz="2100" spc="-55" i="1">
                <a:latin typeface="Tahoma"/>
                <a:cs typeface="Tahoma"/>
              </a:rPr>
              <a:t>данных,</a:t>
            </a:r>
            <a:r>
              <a:rPr dirty="0" sz="2100" spc="-60" i="1">
                <a:latin typeface="Tahoma"/>
                <a:cs typeface="Tahoma"/>
              </a:rPr>
              <a:t> </a:t>
            </a:r>
            <a:r>
              <a:rPr dirty="0" sz="2100" spc="-55" i="1">
                <a:latin typeface="Tahoma"/>
                <a:cs typeface="Tahoma"/>
              </a:rPr>
              <a:t>и</a:t>
            </a:r>
            <a:r>
              <a:rPr dirty="0" sz="2100" spc="-25" i="1">
                <a:latin typeface="Tahoma"/>
                <a:cs typeface="Tahoma"/>
              </a:rPr>
              <a:t> </a:t>
            </a:r>
            <a:r>
              <a:rPr dirty="0" sz="2100" spc="-60" i="1">
                <a:latin typeface="Tahoma"/>
                <a:cs typeface="Tahoma"/>
              </a:rPr>
              <a:t>системой</a:t>
            </a:r>
            <a:endParaRPr sz="2100">
              <a:latin typeface="Tahoma"/>
              <a:cs typeface="Tahoma"/>
            </a:endParaRPr>
          </a:p>
          <a:p>
            <a:pPr marL="355600">
              <a:lnSpc>
                <a:spcPts val="2210"/>
              </a:lnSpc>
            </a:pPr>
            <a:r>
              <a:rPr dirty="0" sz="2100" spc="-55" i="1">
                <a:latin typeface="Tahoma"/>
                <a:cs typeface="Tahoma"/>
              </a:rPr>
              <a:t>управления.</a:t>
            </a:r>
            <a:endParaRPr sz="2100">
              <a:latin typeface="Tahoma"/>
              <a:cs typeface="Tahoma"/>
            </a:endParaRPr>
          </a:p>
          <a:p>
            <a:pPr marL="355600" indent="-342900">
              <a:lnSpc>
                <a:spcPts val="2390"/>
              </a:lnSpc>
              <a:buClr>
                <a:srgbClr val="3333CC"/>
              </a:buClr>
              <a:buSzPct val="60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2000">
                <a:latin typeface="Tahoma"/>
                <a:cs typeface="Tahoma"/>
              </a:rPr>
              <a:t>Явное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представление</a:t>
            </a:r>
            <a:r>
              <a:rPr dirty="0" sz="2000" spc="-60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данных.</a:t>
            </a:r>
            <a:endParaRPr sz="20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buClr>
                <a:srgbClr val="3333CC"/>
              </a:buClr>
              <a:buSzPct val="60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2000">
                <a:latin typeface="Tahoma"/>
                <a:cs typeface="Tahoma"/>
              </a:rPr>
              <a:t>Гарантированный</a:t>
            </a:r>
            <a:r>
              <a:rPr dirty="0" sz="2000" spc="-60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доступ</a:t>
            </a:r>
            <a:r>
              <a:rPr dirty="0" sz="2000" spc="-1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к</a:t>
            </a:r>
            <a:r>
              <a:rPr dirty="0" sz="2000" spc="-20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данным.</a:t>
            </a:r>
            <a:endParaRPr sz="20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buClr>
                <a:srgbClr val="3333CC"/>
              </a:buClr>
              <a:buSzPct val="60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2000">
                <a:latin typeface="Tahoma"/>
                <a:cs typeface="Tahoma"/>
              </a:rPr>
              <a:t>Полная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обработка</a:t>
            </a:r>
            <a:r>
              <a:rPr dirty="0" sz="2000" spc="-3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неизвестных</a:t>
            </a:r>
            <a:r>
              <a:rPr dirty="0" sz="2000" spc="-35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значений.</a:t>
            </a:r>
            <a:endParaRPr sz="20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buClr>
                <a:srgbClr val="3333CC"/>
              </a:buClr>
              <a:buSzPct val="60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2000">
                <a:latin typeface="Tahoma"/>
                <a:cs typeface="Tahoma"/>
              </a:rPr>
              <a:t>Доступ</a:t>
            </a:r>
            <a:r>
              <a:rPr dirty="0" sz="2000" spc="-1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к</a:t>
            </a:r>
            <a:r>
              <a:rPr dirty="0" sz="2000" spc="-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словарю</a:t>
            </a:r>
            <a:r>
              <a:rPr dirty="0" sz="2000" spc="-25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данных</a:t>
            </a:r>
            <a:r>
              <a:rPr dirty="0" sz="2000" spc="-2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в</a:t>
            </a:r>
            <a:r>
              <a:rPr dirty="0" sz="2000" spc="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терминах</a:t>
            </a:r>
            <a:r>
              <a:rPr dirty="0" sz="2000" spc="-35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реляционной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модели.</a:t>
            </a:r>
            <a:endParaRPr sz="20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buClr>
                <a:srgbClr val="3333CC"/>
              </a:buClr>
              <a:buSzPct val="60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2000">
                <a:latin typeface="Tahoma"/>
                <a:cs typeface="Tahoma"/>
              </a:rPr>
              <a:t>Полнота</a:t>
            </a:r>
            <a:r>
              <a:rPr dirty="0" sz="2000" spc="-50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подмножества</a:t>
            </a:r>
            <a:r>
              <a:rPr dirty="0" sz="2000" spc="-6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языка.</a:t>
            </a:r>
            <a:endParaRPr sz="20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buClr>
                <a:srgbClr val="3333CC"/>
              </a:buClr>
              <a:buSzPct val="60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2000" spc="-5">
                <a:latin typeface="Tahoma"/>
                <a:cs typeface="Tahoma"/>
              </a:rPr>
              <a:t>Возможность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модификации</a:t>
            </a:r>
            <a:r>
              <a:rPr dirty="0" sz="2000" spc="-25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представлений.</a:t>
            </a:r>
            <a:endParaRPr sz="20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buClr>
                <a:srgbClr val="3333CC"/>
              </a:buClr>
              <a:buSzPct val="60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2000">
                <a:latin typeface="Tahoma"/>
                <a:cs typeface="Tahoma"/>
              </a:rPr>
              <a:t>Наличие</a:t>
            </a:r>
            <a:r>
              <a:rPr dirty="0" sz="2000" spc="-5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высокоуровневых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операций</a:t>
            </a:r>
            <a:r>
              <a:rPr dirty="0" sz="2000" spc="-30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управления</a:t>
            </a:r>
            <a:r>
              <a:rPr dirty="0" sz="2000" spc="-35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данными.</a:t>
            </a:r>
            <a:endParaRPr sz="20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lr>
                <a:srgbClr val="3333CC"/>
              </a:buClr>
              <a:buSzPct val="60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2000" spc="-5">
                <a:latin typeface="Tahoma"/>
                <a:cs typeface="Tahoma"/>
              </a:rPr>
              <a:t>Физическая</a:t>
            </a:r>
            <a:r>
              <a:rPr dirty="0" sz="2000" spc="-6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независимость</a:t>
            </a:r>
            <a:r>
              <a:rPr dirty="0" sz="2000" spc="-50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данных.</a:t>
            </a:r>
            <a:endParaRPr sz="20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buClr>
                <a:srgbClr val="3333CC"/>
              </a:buClr>
              <a:buSzPct val="60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2000">
                <a:latin typeface="Tahoma"/>
                <a:cs typeface="Tahoma"/>
              </a:rPr>
              <a:t>Логическая</a:t>
            </a:r>
            <a:r>
              <a:rPr dirty="0" sz="2000" spc="-5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независимость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данных.</a:t>
            </a:r>
            <a:endParaRPr sz="20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buClr>
                <a:srgbClr val="3333CC"/>
              </a:buClr>
              <a:buSzPct val="60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2000" spc="-5">
                <a:latin typeface="Tahoma"/>
                <a:cs typeface="Tahoma"/>
              </a:rPr>
              <a:t>Независимость</a:t>
            </a:r>
            <a:r>
              <a:rPr dirty="0" sz="2000" spc="-55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контроля</a:t>
            </a:r>
            <a:r>
              <a:rPr dirty="0" sz="2000" spc="-10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целостности.</a:t>
            </a:r>
            <a:endParaRPr sz="20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buClr>
                <a:srgbClr val="3333CC"/>
              </a:buClr>
              <a:buSzPct val="60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2000" spc="-5">
                <a:latin typeface="Tahoma"/>
                <a:cs typeface="Tahoma"/>
              </a:rPr>
              <a:t>Дистрибутивная</a:t>
            </a:r>
            <a:r>
              <a:rPr dirty="0" sz="2000" spc="-6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независимость.</a:t>
            </a:r>
            <a:endParaRPr sz="20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buClr>
                <a:srgbClr val="3333CC"/>
              </a:buClr>
              <a:buSzPct val="60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2000">
                <a:latin typeface="Tahoma"/>
                <a:cs typeface="Tahoma"/>
              </a:rPr>
              <a:t>Согласование</a:t>
            </a:r>
            <a:r>
              <a:rPr dirty="0" sz="2000" spc="-8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языковых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уровней.</a:t>
            </a:r>
            <a:endParaRPr sz="2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2026" y="299573"/>
            <a:ext cx="1037350" cy="802402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209026" y="6057900"/>
            <a:ext cx="684212" cy="646112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030287" y="192481"/>
            <a:ext cx="7804150" cy="9067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464184">
              <a:lnSpc>
                <a:spcPts val="4730"/>
              </a:lnSpc>
              <a:spcBef>
                <a:spcPts val="95"/>
              </a:spcBef>
            </a:pPr>
            <a:r>
              <a:rPr dirty="0" sz="4000" spc="-5" b="0">
                <a:solidFill>
                  <a:srgbClr val="333399"/>
                </a:solidFill>
                <a:latin typeface="Tahoma"/>
                <a:cs typeface="Tahoma"/>
              </a:rPr>
              <a:t>OLAP-тезисы</a:t>
            </a:r>
            <a:r>
              <a:rPr dirty="0" sz="4000" spc="-35" b="0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4000" spc="-5" b="0">
                <a:solidFill>
                  <a:srgbClr val="333399"/>
                </a:solidFill>
                <a:latin typeface="Tahoma"/>
                <a:cs typeface="Tahoma"/>
              </a:rPr>
              <a:t>Кодда (1993)</a:t>
            </a:r>
            <a:endParaRPr sz="4000">
              <a:latin typeface="Tahoma"/>
              <a:cs typeface="Tahoma"/>
            </a:endParaRPr>
          </a:p>
          <a:p>
            <a:pPr marL="12700">
              <a:lnSpc>
                <a:spcPts val="2210"/>
              </a:lnSpc>
              <a:tabLst>
                <a:tab pos="4138295" algn="l"/>
              </a:tabLst>
            </a:pPr>
            <a:r>
              <a:rPr dirty="0" u="heavy" sz="1900" spc="-35" b="0" i="1">
                <a:solidFill>
                  <a:srgbClr val="333399"/>
                </a:solidFill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dirty="0" u="heavy" sz="1900" spc="-35" b="0" i="1">
                <a:solidFill>
                  <a:srgbClr val="333399"/>
                </a:solidFill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	</a:t>
            </a:r>
            <a:r>
              <a:rPr dirty="0" u="heavy" sz="1900" spc="-55" b="0" i="1">
                <a:solidFill>
                  <a:srgbClr val="333399"/>
                </a:solidFill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(Теперь </a:t>
            </a:r>
            <a:r>
              <a:rPr dirty="0" u="heavy" sz="1900" spc="-60" b="0" i="1">
                <a:solidFill>
                  <a:srgbClr val="333399"/>
                </a:solidFill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входят </a:t>
            </a:r>
            <a:r>
              <a:rPr dirty="0" u="heavy" sz="1900" spc="-55" b="0" i="1">
                <a:solidFill>
                  <a:srgbClr val="333399"/>
                </a:solidFill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в</a:t>
            </a:r>
            <a:r>
              <a:rPr dirty="0" u="heavy" sz="1900" spc="-45" b="0" i="1">
                <a:solidFill>
                  <a:srgbClr val="333399"/>
                </a:solidFill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dirty="0" u="heavy" sz="1900" spc="-55" b="0" i="1">
                <a:solidFill>
                  <a:srgbClr val="333399"/>
                </a:solidFill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критерии</a:t>
            </a:r>
            <a:r>
              <a:rPr dirty="0" u="heavy" sz="1900" spc="-25" b="0" i="1">
                <a:solidFill>
                  <a:srgbClr val="333399"/>
                </a:solidFill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dirty="0" u="heavy" sz="1900" spc="-70" b="0" i="1">
                <a:solidFill>
                  <a:srgbClr val="333399"/>
                </a:solidFill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FASMI)</a:t>
            </a:r>
            <a:endParaRPr sz="1900">
              <a:latin typeface="Tahoma"/>
              <a:cs typeface="Tahom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13</a:t>
            </a:r>
            <a:r>
              <a:rPr dirty="0" spc="-35"/>
              <a:t> </a:t>
            </a:r>
            <a:r>
              <a:rPr dirty="0" spc="-5"/>
              <a:t>апреля</a:t>
            </a:r>
            <a:r>
              <a:rPr dirty="0" spc="-50"/>
              <a:t> </a:t>
            </a:r>
            <a:r>
              <a:rPr dirty="0"/>
              <a:t>2007</a:t>
            </a:r>
            <a:r>
              <a:rPr dirty="0" spc="-35"/>
              <a:t> </a:t>
            </a:r>
            <a:r>
              <a:rPr dirty="0"/>
              <a:t>г.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OLAP:</a:t>
            </a:r>
            <a:r>
              <a:rPr dirty="0" spc="-55"/>
              <a:t> </a:t>
            </a:r>
            <a:r>
              <a:rPr dirty="0"/>
              <a:t>Основные</a:t>
            </a:r>
            <a:r>
              <a:rPr dirty="0" spc="-60"/>
              <a:t> </a:t>
            </a:r>
            <a:r>
              <a:rPr dirty="0"/>
              <a:t>понятия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5" name="object 5"/>
          <p:cNvSpPr txBox="1"/>
          <p:nvPr/>
        </p:nvSpPr>
        <p:spPr>
          <a:xfrm>
            <a:off x="258267" y="1370154"/>
            <a:ext cx="8454390" cy="418655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546100" indent="-533400">
              <a:lnSpc>
                <a:spcPts val="2510"/>
              </a:lnSpc>
              <a:spcBef>
                <a:spcPts val="110"/>
              </a:spcBef>
              <a:buClr>
                <a:srgbClr val="3333CC"/>
              </a:buClr>
              <a:buSzPct val="60000"/>
              <a:buAutoNum type="arabicPeriod"/>
              <a:tabLst>
                <a:tab pos="545465" algn="l"/>
                <a:tab pos="546100" algn="l"/>
              </a:tabLst>
            </a:pPr>
            <a:r>
              <a:rPr dirty="0" sz="2000" spc="-5">
                <a:latin typeface="Tahoma"/>
                <a:cs typeface="Tahoma"/>
              </a:rPr>
              <a:t>Многомерность</a:t>
            </a:r>
            <a:r>
              <a:rPr dirty="0" sz="2000" spc="-50">
                <a:latin typeface="Tahoma"/>
                <a:cs typeface="Tahoma"/>
              </a:rPr>
              <a:t> (</a:t>
            </a:r>
            <a:r>
              <a:rPr dirty="0" sz="1900" spc="-50" i="1">
                <a:solidFill>
                  <a:srgbClr val="3333CC"/>
                </a:solidFill>
                <a:latin typeface="Tahoma"/>
                <a:cs typeface="Tahoma"/>
              </a:rPr>
              <a:t>Multi-Dimensional</a:t>
            </a:r>
            <a:r>
              <a:rPr dirty="0" sz="1900" spc="-30" i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1900" spc="-50" i="1">
                <a:solidFill>
                  <a:srgbClr val="3333CC"/>
                </a:solidFill>
                <a:latin typeface="Tahoma"/>
                <a:cs typeface="Tahoma"/>
              </a:rPr>
              <a:t>Conceptual</a:t>
            </a:r>
            <a:r>
              <a:rPr dirty="0" sz="1900" spc="-40" i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1900" spc="-50" i="1">
                <a:solidFill>
                  <a:srgbClr val="3333CC"/>
                </a:solidFill>
                <a:latin typeface="Tahoma"/>
                <a:cs typeface="Tahoma"/>
              </a:rPr>
              <a:t>View</a:t>
            </a:r>
            <a:r>
              <a:rPr dirty="0" sz="2100" spc="-50" i="1">
                <a:latin typeface="Tahoma"/>
                <a:cs typeface="Tahoma"/>
              </a:rPr>
              <a:t>)</a:t>
            </a:r>
            <a:endParaRPr sz="2100">
              <a:latin typeface="Tahoma"/>
              <a:cs typeface="Tahoma"/>
            </a:endParaRPr>
          </a:p>
          <a:p>
            <a:pPr marL="546100" indent="-533400">
              <a:lnSpc>
                <a:spcPts val="2390"/>
              </a:lnSpc>
              <a:buClr>
                <a:srgbClr val="3333CC"/>
              </a:buClr>
              <a:buSzPct val="60000"/>
              <a:buAutoNum type="arabicPeriod"/>
              <a:tabLst>
                <a:tab pos="545465" algn="l"/>
                <a:tab pos="546100" algn="l"/>
              </a:tabLst>
            </a:pPr>
            <a:r>
              <a:rPr dirty="0" sz="2000">
                <a:latin typeface="Tahoma"/>
                <a:cs typeface="Tahoma"/>
              </a:rPr>
              <a:t>Прозрачность</a:t>
            </a:r>
            <a:r>
              <a:rPr dirty="0" sz="2000" spc="-55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сервера</a:t>
            </a:r>
            <a:r>
              <a:rPr dirty="0" sz="2000" spc="-30">
                <a:latin typeface="Tahoma"/>
                <a:cs typeface="Tahoma"/>
              </a:rPr>
              <a:t> </a:t>
            </a:r>
            <a:r>
              <a:rPr dirty="0" sz="2000" spc="-50">
                <a:latin typeface="Tahoma"/>
                <a:cs typeface="Tahoma"/>
              </a:rPr>
              <a:t>(</a:t>
            </a:r>
            <a:r>
              <a:rPr dirty="0" sz="1900" spc="-50" i="1">
                <a:solidFill>
                  <a:srgbClr val="3333CC"/>
                </a:solidFill>
                <a:latin typeface="Tahoma"/>
                <a:cs typeface="Tahoma"/>
              </a:rPr>
              <a:t>Transparency</a:t>
            </a:r>
            <a:r>
              <a:rPr dirty="0" sz="1900" spc="-90" i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);</a:t>
            </a:r>
            <a:endParaRPr sz="2000">
              <a:latin typeface="Tahoma"/>
              <a:cs typeface="Tahoma"/>
            </a:endParaRPr>
          </a:p>
          <a:p>
            <a:pPr marL="546100" indent="-533400">
              <a:lnSpc>
                <a:spcPct val="100000"/>
              </a:lnSpc>
              <a:buClr>
                <a:srgbClr val="3333CC"/>
              </a:buClr>
              <a:buSzPct val="60000"/>
              <a:buAutoNum type="arabicPeriod"/>
              <a:tabLst>
                <a:tab pos="545465" algn="l"/>
                <a:tab pos="546100" algn="l"/>
              </a:tabLst>
            </a:pPr>
            <a:r>
              <a:rPr dirty="0" sz="2000">
                <a:latin typeface="Tahoma"/>
                <a:cs typeface="Tahoma"/>
              </a:rPr>
              <a:t>Доступность</a:t>
            </a:r>
            <a:r>
              <a:rPr dirty="0" sz="2000" spc="-75">
                <a:latin typeface="Tahoma"/>
                <a:cs typeface="Tahoma"/>
              </a:rPr>
              <a:t> </a:t>
            </a:r>
            <a:r>
              <a:rPr dirty="0" sz="2000" spc="-35">
                <a:latin typeface="Tahoma"/>
                <a:cs typeface="Tahoma"/>
              </a:rPr>
              <a:t>(</a:t>
            </a:r>
            <a:r>
              <a:rPr dirty="0" sz="1900" spc="-35" i="1">
                <a:solidFill>
                  <a:srgbClr val="3333CC"/>
                </a:solidFill>
                <a:latin typeface="Tahoma"/>
                <a:cs typeface="Tahoma"/>
              </a:rPr>
              <a:t>Accessibility</a:t>
            </a:r>
            <a:r>
              <a:rPr dirty="0" sz="2000" spc="-35">
                <a:latin typeface="Tahoma"/>
                <a:cs typeface="Tahoma"/>
              </a:rPr>
              <a:t>);</a:t>
            </a:r>
            <a:endParaRPr sz="2000">
              <a:latin typeface="Tahoma"/>
              <a:cs typeface="Tahoma"/>
            </a:endParaRPr>
          </a:p>
          <a:p>
            <a:pPr marL="546100" indent="-533400">
              <a:lnSpc>
                <a:spcPct val="100000"/>
              </a:lnSpc>
              <a:buClr>
                <a:srgbClr val="3333CC"/>
              </a:buClr>
              <a:buSzPct val="60000"/>
              <a:buAutoNum type="arabicPeriod"/>
              <a:tabLst>
                <a:tab pos="545465" algn="l"/>
                <a:tab pos="546100" algn="l"/>
              </a:tabLst>
            </a:pPr>
            <a:r>
              <a:rPr dirty="0" sz="2000" spc="-5">
                <a:latin typeface="Tahoma"/>
                <a:cs typeface="Tahoma"/>
              </a:rPr>
              <a:t>стабильные</a:t>
            </a:r>
            <a:r>
              <a:rPr dirty="0" sz="2000" spc="-40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доступ</a:t>
            </a:r>
            <a:r>
              <a:rPr dirty="0" sz="2000" spc="1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и работа</a:t>
            </a:r>
            <a:r>
              <a:rPr dirty="0" sz="2000" spc="-10">
                <a:latin typeface="Tahoma"/>
                <a:cs typeface="Tahoma"/>
              </a:rPr>
              <a:t> </a:t>
            </a:r>
            <a:r>
              <a:rPr dirty="0" sz="2000" spc="-45">
                <a:latin typeface="Tahoma"/>
                <a:cs typeface="Tahoma"/>
              </a:rPr>
              <a:t>(</a:t>
            </a:r>
            <a:r>
              <a:rPr dirty="0" sz="1900" spc="-45" i="1">
                <a:solidFill>
                  <a:srgbClr val="3333CC"/>
                </a:solidFill>
                <a:latin typeface="Tahoma"/>
                <a:cs typeface="Tahoma"/>
              </a:rPr>
              <a:t>Consistent</a:t>
            </a:r>
            <a:r>
              <a:rPr dirty="0" sz="1900" spc="-40" i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1900" spc="-55" i="1">
                <a:solidFill>
                  <a:srgbClr val="3333CC"/>
                </a:solidFill>
                <a:latin typeface="Tahoma"/>
                <a:cs typeface="Tahoma"/>
              </a:rPr>
              <a:t>Reporting</a:t>
            </a:r>
            <a:r>
              <a:rPr dirty="0" sz="1900" spc="-25" i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1900" spc="-45" i="1">
                <a:solidFill>
                  <a:srgbClr val="3333CC"/>
                </a:solidFill>
                <a:latin typeface="Tahoma"/>
                <a:cs typeface="Tahoma"/>
              </a:rPr>
              <a:t>Performance</a:t>
            </a:r>
            <a:r>
              <a:rPr dirty="0" sz="2000" spc="-45">
                <a:latin typeface="Tahoma"/>
                <a:cs typeface="Tahoma"/>
              </a:rPr>
              <a:t>);</a:t>
            </a:r>
            <a:endParaRPr sz="2000">
              <a:latin typeface="Tahoma"/>
              <a:cs typeface="Tahoma"/>
            </a:endParaRPr>
          </a:p>
          <a:p>
            <a:pPr marL="546100" indent="-533400">
              <a:lnSpc>
                <a:spcPct val="100000"/>
              </a:lnSpc>
              <a:spcBef>
                <a:spcPts val="5"/>
              </a:spcBef>
              <a:buClr>
                <a:srgbClr val="3333CC"/>
              </a:buClr>
              <a:buSzPct val="60000"/>
              <a:buAutoNum type="arabicPeriod"/>
              <a:tabLst>
                <a:tab pos="545465" algn="l"/>
                <a:tab pos="546100" algn="l"/>
              </a:tabLst>
            </a:pPr>
            <a:r>
              <a:rPr dirty="0" sz="2000">
                <a:latin typeface="Tahoma"/>
                <a:cs typeface="Tahoma"/>
              </a:rPr>
              <a:t>архитектура</a:t>
            </a:r>
            <a:r>
              <a:rPr dirty="0" sz="2000" spc="-50">
                <a:latin typeface="Tahoma"/>
                <a:cs typeface="Tahoma"/>
              </a:rPr>
              <a:t> </a:t>
            </a:r>
            <a:r>
              <a:rPr dirty="0" sz="2000" spc="-70">
                <a:latin typeface="Tahoma"/>
                <a:cs typeface="Tahoma"/>
              </a:rPr>
              <a:t>"клиент-сервер―</a:t>
            </a:r>
            <a:r>
              <a:rPr dirty="0" sz="2000" spc="-60">
                <a:latin typeface="Tahoma"/>
                <a:cs typeface="Tahoma"/>
              </a:rPr>
              <a:t> </a:t>
            </a:r>
            <a:r>
              <a:rPr dirty="0" sz="2000" spc="-45">
                <a:latin typeface="Tahoma"/>
                <a:cs typeface="Tahoma"/>
              </a:rPr>
              <a:t>(</a:t>
            </a:r>
            <a:r>
              <a:rPr dirty="0" sz="1900" spc="-45" i="1">
                <a:solidFill>
                  <a:srgbClr val="3333CC"/>
                </a:solidFill>
                <a:latin typeface="Tahoma"/>
                <a:cs typeface="Tahoma"/>
              </a:rPr>
              <a:t>Client-Server</a:t>
            </a:r>
            <a:r>
              <a:rPr dirty="0" sz="1900" spc="-55" i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1900" spc="-40" i="1">
                <a:solidFill>
                  <a:srgbClr val="3333CC"/>
                </a:solidFill>
                <a:latin typeface="Tahoma"/>
                <a:cs typeface="Tahoma"/>
              </a:rPr>
              <a:t>Architecture</a:t>
            </a:r>
            <a:r>
              <a:rPr dirty="0" sz="2000" spc="-40">
                <a:latin typeface="Tahoma"/>
                <a:cs typeface="Tahoma"/>
              </a:rPr>
              <a:t>);</a:t>
            </a:r>
            <a:endParaRPr sz="2000">
              <a:latin typeface="Tahoma"/>
              <a:cs typeface="Tahoma"/>
            </a:endParaRPr>
          </a:p>
          <a:p>
            <a:pPr marL="546100" indent="-533400">
              <a:lnSpc>
                <a:spcPct val="100000"/>
              </a:lnSpc>
              <a:buClr>
                <a:srgbClr val="3333CC"/>
              </a:buClr>
              <a:buSzPct val="60000"/>
              <a:buAutoNum type="arabicPeriod"/>
              <a:tabLst>
                <a:tab pos="545465" algn="l"/>
                <a:tab pos="546100" algn="l"/>
              </a:tabLst>
            </a:pPr>
            <a:r>
              <a:rPr dirty="0" sz="2000">
                <a:latin typeface="Tahoma"/>
                <a:cs typeface="Tahoma"/>
              </a:rPr>
              <a:t>видовая</a:t>
            </a:r>
            <a:r>
              <a:rPr dirty="0" sz="2000" spc="-9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размерность;</a:t>
            </a:r>
            <a:endParaRPr sz="2000">
              <a:latin typeface="Tahoma"/>
              <a:cs typeface="Tahoma"/>
            </a:endParaRPr>
          </a:p>
          <a:p>
            <a:pPr marL="545465" marR="1061720" indent="-533400">
              <a:lnSpc>
                <a:spcPct val="80000"/>
              </a:lnSpc>
              <a:spcBef>
                <a:spcPts val="480"/>
              </a:spcBef>
              <a:buClr>
                <a:srgbClr val="3333CC"/>
              </a:buClr>
              <a:buSzPct val="60000"/>
              <a:buAutoNum type="arabicPeriod"/>
              <a:tabLst>
                <a:tab pos="545465" algn="l"/>
                <a:tab pos="546100" algn="l"/>
              </a:tabLst>
            </a:pPr>
            <a:r>
              <a:rPr dirty="0" sz="2000" spc="-5">
                <a:latin typeface="Tahoma"/>
                <a:cs typeface="Tahoma"/>
              </a:rPr>
              <a:t>управление </a:t>
            </a:r>
            <a:r>
              <a:rPr dirty="0" sz="2000">
                <a:latin typeface="Tahoma"/>
                <a:cs typeface="Tahoma"/>
              </a:rPr>
              <a:t>разреженностью </a:t>
            </a:r>
            <a:r>
              <a:rPr dirty="0" sz="2000" spc="-5">
                <a:latin typeface="Tahoma"/>
                <a:cs typeface="Tahoma"/>
              </a:rPr>
              <a:t>данных </a:t>
            </a:r>
            <a:r>
              <a:rPr dirty="0" sz="2000" spc="-50">
                <a:latin typeface="Tahoma"/>
                <a:cs typeface="Tahoma"/>
              </a:rPr>
              <a:t>(</a:t>
            </a:r>
            <a:r>
              <a:rPr dirty="0" sz="1900" spc="-50" i="1">
                <a:solidFill>
                  <a:srgbClr val="3333CC"/>
                </a:solidFill>
                <a:latin typeface="Tahoma"/>
                <a:cs typeface="Tahoma"/>
              </a:rPr>
              <a:t>Dynamic Sparse Matrix </a:t>
            </a:r>
            <a:r>
              <a:rPr dirty="0" sz="1900" spc="-580" i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1900" spc="-45" i="1">
                <a:solidFill>
                  <a:srgbClr val="3333CC"/>
                </a:solidFill>
                <a:latin typeface="Tahoma"/>
                <a:cs typeface="Tahoma"/>
              </a:rPr>
              <a:t>Handling</a:t>
            </a:r>
            <a:r>
              <a:rPr dirty="0" sz="2000" spc="-45">
                <a:latin typeface="Tahoma"/>
                <a:cs typeface="Tahoma"/>
              </a:rPr>
              <a:t>);</a:t>
            </a:r>
            <a:endParaRPr sz="2000">
              <a:latin typeface="Tahoma"/>
              <a:cs typeface="Tahoma"/>
            </a:endParaRPr>
          </a:p>
          <a:p>
            <a:pPr marL="546100" indent="-533400">
              <a:lnSpc>
                <a:spcPct val="100000"/>
              </a:lnSpc>
              <a:buClr>
                <a:srgbClr val="3333CC"/>
              </a:buClr>
              <a:buSzPct val="60000"/>
              <a:buAutoNum type="arabicPeriod"/>
              <a:tabLst>
                <a:tab pos="545465" algn="l"/>
                <a:tab pos="546100" algn="l"/>
              </a:tabLst>
            </a:pPr>
            <a:r>
              <a:rPr dirty="0" sz="2000">
                <a:latin typeface="Tahoma"/>
                <a:cs typeface="Tahoma"/>
              </a:rPr>
              <a:t>многопользовательский</a:t>
            </a:r>
            <a:r>
              <a:rPr dirty="0" sz="2000" spc="-6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режим</a:t>
            </a:r>
            <a:r>
              <a:rPr dirty="0" sz="2000" spc="-30">
                <a:latin typeface="Tahoma"/>
                <a:cs typeface="Tahoma"/>
              </a:rPr>
              <a:t> </a:t>
            </a:r>
            <a:r>
              <a:rPr dirty="0" sz="2000" spc="-45">
                <a:latin typeface="Tahoma"/>
                <a:cs typeface="Tahoma"/>
              </a:rPr>
              <a:t>(</a:t>
            </a:r>
            <a:r>
              <a:rPr dirty="0" sz="1900" spc="-45" i="1">
                <a:solidFill>
                  <a:srgbClr val="3333CC"/>
                </a:solidFill>
                <a:latin typeface="Tahoma"/>
                <a:cs typeface="Tahoma"/>
              </a:rPr>
              <a:t>Multi-User</a:t>
            </a:r>
            <a:r>
              <a:rPr dirty="0" sz="1900" spc="-50" i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1900" spc="-40" i="1">
                <a:solidFill>
                  <a:srgbClr val="3333CC"/>
                </a:solidFill>
                <a:latin typeface="Tahoma"/>
                <a:cs typeface="Tahoma"/>
              </a:rPr>
              <a:t>Support</a:t>
            </a:r>
            <a:r>
              <a:rPr dirty="0" sz="2000" spc="-40">
                <a:latin typeface="Tahoma"/>
                <a:cs typeface="Tahoma"/>
              </a:rPr>
              <a:t>);</a:t>
            </a:r>
            <a:endParaRPr sz="2000">
              <a:latin typeface="Tahoma"/>
              <a:cs typeface="Tahoma"/>
            </a:endParaRPr>
          </a:p>
          <a:p>
            <a:pPr marL="546100" indent="-533400">
              <a:lnSpc>
                <a:spcPct val="100000"/>
              </a:lnSpc>
              <a:buClr>
                <a:srgbClr val="3333CC"/>
              </a:buClr>
              <a:buSzPct val="60000"/>
              <a:buAutoNum type="arabicPeriod"/>
              <a:tabLst>
                <a:tab pos="545465" algn="l"/>
                <a:tab pos="546100" algn="l"/>
              </a:tabLst>
            </a:pPr>
            <a:r>
              <a:rPr dirty="0" sz="2000">
                <a:latin typeface="Tahoma"/>
                <a:cs typeface="Tahoma"/>
              </a:rPr>
              <a:t>операции</a:t>
            </a:r>
            <a:r>
              <a:rPr dirty="0" sz="2000" spc="-5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с</a:t>
            </a:r>
            <a:r>
              <a:rPr dirty="0" sz="2000" spc="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измерениями</a:t>
            </a:r>
            <a:r>
              <a:rPr dirty="0" sz="2000" spc="-60">
                <a:latin typeface="Tahoma"/>
                <a:cs typeface="Tahoma"/>
              </a:rPr>
              <a:t> </a:t>
            </a:r>
            <a:r>
              <a:rPr dirty="0" sz="2000" spc="-45">
                <a:latin typeface="Tahoma"/>
                <a:cs typeface="Tahoma"/>
              </a:rPr>
              <a:t>(</a:t>
            </a:r>
            <a:r>
              <a:rPr dirty="0" sz="1900" spc="-45" i="1">
                <a:solidFill>
                  <a:srgbClr val="3333CC"/>
                </a:solidFill>
                <a:latin typeface="Tahoma"/>
                <a:cs typeface="Tahoma"/>
              </a:rPr>
              <a:t>Unrestricted</a:t>
            </a:r>
            <a:r>
              <a:rPr dirty="0" sz="1900" spc="-35" i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1900" spc="-50" i="1">
                <a:solidFill>
                  <a:srgbClr val="3333CC"/>
                </a:solidFill>
                <a:latin typeface="Tahoma"/>
                <a:cs typeface="Tahoma"/>
              </a:rPr>
              <a:t>Cross-dimensional</a:t>
            </a:r>
            <a:r>
              <a:rPr dirty="0" sz="1900" spc="-30" i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1900" spc="-50" i="1">
                <a:solidFill>
                  <a:srgbClr val="3333CC"/>
                </a:solidFill>
                <a:latin typeface="Tahoma"/>
                <a:cs typeface="Tahoma"/>
              </a:rPr>
              <a:t>Operations</a:t>
            </a:r>
            <a:r>
              <a:rPr dirty="0" sz="1900" spc="-35" i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);</a:t>
            </a:r>
            <a:endParaRPr sz="2000">
              <a:latin typeface="Tahoma"/>
              <a:cs typeface="Tahoma"/>
            </a:endParaRPr>
          </a:p>
          <a:p>
            <a:pPr marL="546100" indent="-533400">
              <a:lnSpc>
                <a:spcPct val="100000"/>
              </a:lnSpc>
              <a:buClr>
                <a:srgbClr val="3333CC"/>
              </a:buClr>
              <a:buSzPct val="60000"/>
              <a:buAutoNum type="arabicPeriod"/>
              <a:tabLst>
                <a:tab pos="545465" algn="l"/>
                <a:tab pos="546100" algn="l"/>
              </a:tabLst>
            </a:pPr>
            <a:r>
              <a:rPr dirty="0" sz="2000" spc="-5">
                <a:latin typeface="Tahoma"/>
                <a:cs typeface="Tahoma"/>
              </a:rPr>
              <a:t>интуитивное</a:t>
            </a:r>
            <a:r>
              <a:rPr dirty="0" sz="2000" spc="-3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манипулирование</a:t>
            </a:r>
            <a:r>
              <a:rPr dirty="0" sz="2000" spc="-50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данными</a:t>
            </a:r>
            <a:r>
              <a:rPr dirty="0" sz="2000" spc="-20">
                <a:latin typeface="Tahoma"/>
                <a:cs typeface="Tahoma"/>
              </a:rPr>
              <a:t> </a:t>
            </a:r>
            <a:r>
              <a:rPr dirty="0" sz="2000" spc="-40">
                <a:latin typeface="Tahoma"/>
                <a:cs typeface="Tahoma"/>
              </a:rPr>
              <a:t>(</a:t>
            </a:r>
            <a:r>
              <a:rPr dirty="0" sz="1900" spc="-40" i="1">
                <a:solidFill>
                  <a:srgbClr val="3333CC"/>
                </a:solidFill>
                <a:latin typeface="Tahoma"/>
                <a:cs typeface="Tahoma"/>
              </a:rPr>
              <a:t>Intuitive</a:t>
            </a:r>
            <a:r>
              <a:rPr dirty="0" sz="1900" spc="-30" i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1900" spc="-55" i="1">
                <a:solidFill>
                  <a:srgbClr val="3333CC"/>
                </a:solidFill>
                <a:latin typeface="Tahoma"/>
                <a:cs typeface="Tahoma"/>
              </a:rPr>
              <a:t>Data</a:t>
            </a:r>
            <a:r>
              <a:rPr dirty="0" sz="1900" spc="-25" i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1900" spc="-40" i="1">
                <a:solidFill>
                  <a:srgbClr val="3333CC"/>
                </a:solidFill>
                <a:latin typeface="Tahoma"/>
                <a:cs typeface="Tahoma"/>
              </a:rPr>
              <a:t>Manipulation</a:t>
            </a:r>
            <a:r>
              <a:rPr dirty="0" sz="2000" spc="-40">
                <a:latin typeface="Tahoma"/>
                <a:cs typeface="Tahoma"/>
              </a:rPr>
              <a:t>);</a:t>
            </a:r>
            <a:endParaRPr sz="2000">
              <a:latin typeface="Tahoma"/>
              <a:cs typeface="Tahoma"/>
            </a:endParaRPr>
          </a:p>
          <a:p>
            <a:pPr marL="546100" indent="-533400">
              <a:lnSpc>
                <a:spcPct val="100000"/>
              </a:lnSpc>
              <a:buClr>
                <a:srgbClr val="3333CC"/>
              </a:buClr>
              <a:buSzPct val="60000"/>
              <a:buAutoNum type="arabicPeriod"/>
              <a:tabLst>
                <a:tab pos="545465" algn="l"/>
                <a:tab pos="546100" algn="l"/>
              </a:tabLst>
            </a:pPr>
            <a:r>
              <a:rPr dirty="0" sz="2000" spc="-5">
                <a:latin typeface="Tahoma"/>
                <a:cs typeface="Tahoma"/>
              </a:rPr>
              <a:t>гибкая</a:t>
            </a:r>
            <a:r>
              <a:rPr dirty="0" sz="2000" spc="-2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запись</a:t>
            </a:r>
            <a:r>
              <a:rPr dirty="0" sz="2000" spc="-1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и</a:t>
            </a:r>
            <a:r>
              <a:rPr dirty="0" sz="2000" spc="10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редактирование</a:t>
            </a:r>
            <a:r>
              <a:rPr dirty="0" sz="2000" spc="-35">
                <a:latin typeface="Tahoma"/>
                <a:cs typeface="Tahoma"/>
              </a:rPr>
              <a:t> </a:t>
            </a:r>
            <a:r>
              <a:rPr dirty="0" sz="2000" spc="-45">
                <a:latin typeface="Tahoma"/>
                <a:cs typeface="Tahoma"/>
              </a:rPr>
              <a:t>(</a:t>
            </a:r>
            <a:r>
              <a:rPr dirty="0" sz="1900" spc="-45" i="1">
                <a:solidFill>
                  <a:srgbClr val="3333CC"/>
                </a:solidFill>
                <a:latin typeface="Tahoma"/>
                <a:cs typeface="Tahoma"/>
              </a:rPr>
              <a:t>Flexible</a:t>
            </a:r>
            <a:r>
              <a:rPr dirty="0" sz="1900" spc="-15" i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1900" spc="-45" i="1">
                <a:solidFill>
                  <a:srgbClr val="3333CC"/>
                </a:solidFill>
                <a:latin typeface="Tahoma"/>
                <a:cs typeface="Tahoma"/>
              </a:rPr>
              <a:t>Reporting</a:t>
            </a:r>
            <a:r>
              <a:rPr dirty="0" sz="2000" spc="-45">
                <a:latin typeface="Tahoma"/>
                <a:cs typeface="Tahoma"/>
              </a:rPr>
              <a:t>);</a:t>
            </a:r>
            <a:endParaRPr sz="2000">
              <a:latin typeface="Tahoma"/>
              <a:cs typeface="Tahoma"/>
            </a:endParaRPr>
          </a:p>
          <a:p>
            <a:pPr marL="546100" indent="-533400">
              <a:lnSpc>
                <a:spcPts val="2160"/>
              </a:lnSpc>
              <a:buClr>
                <a:srgbClr val="3333CC"/>
              </a:buClr>
              <a:buSzPct val="60000"/>
              <a:buAutoNum type="arabicPeriod"/>
              <a:tabLst>
                <a:tab pos="545465" algn="l"/>
                <a:tab pos="546100" algn="l"/>
              </a:tabLst>
            </a:pPr>
            <a:r>
              <a:rPr dirty="0" sz="2000" spc="-5">
                <a:latin typeface="Tahoma"/>
                <a:cs typeface="Tahoma"/>
              </a:rPr>
              <a:t>Неограниченная</a:t>
            </a:r>
            <a:r>
              <a:rPr dirty="0" sz="2000" spc="-5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размерность</a:t>
            </a:r>
            <a:r>
              <a:rPr dirty="0" sz="2000" spc="-4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и число</a:t>
            </a:r>
            <a:r>
              <a:rPr dirty="0" sz="2000" spc="-1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уровней</a:t>
            </a:r>
            <a:r>
              <a:rPr dirty="0" sz="2000" spc="-2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агрегации</a:t>
            </a:r>
            <a:r>
              <a:rPr dirty="0" sz="2000" spc="-30">
                <a:latin typeface="Tahoma"/>
                <a:cs typeface="Tahoma"/>
              </a:rPr>
              <a:t> </a:t>
            </a:r>
            <a:r>
              <a:rPr dirty="0" sz="2000" spc="-45" b="1">
                <a:latin typeface="Tahoma"/>
                <a:cs typeface="Tahoma"/>
              </a:rPr>
              <a:t>(</a:t>
            </a:r>
            <a:r>
              <a:rPr dirty="0" sz="1900" spc="-45" i="1">
                <a:solidFill>
                  <a:srgbClr val="3333CC"/>
                </a:solidFill>
                <a:latin typeface="Tahoma"/>
                <a:cs typeface="Tahoma"/>
              </a:rPr>
              <a:t>Unlimited</a:t>
            </a:r>
            <a:endParaRPr sz="1900">
              <a:latin typeface="Tahoma"/>
              <a:cs typeface="Tahoma"/>
            </a:endParaRPr>
          </a:p>
          <a:p>
            <a:pPr marL="545465">
              <a:lnSpc>
                <a:spcPts val="2160"/>
              </a:lnSpc>
            </a:pPr>
            <a:r>
              <a:rPr dirty="0" sz="1900" spc="-55" i="1">
                <a:solidFill>
                  <a:srgbClr val="3333CC"/>
                </a:solidFill>
                <a:latin typeface="Tahoma"/>
                <a:cs typeface="Tahoma"/>
              </a:rPr>
              <a:t>Dimensions</a:t>
            </a:r>
            <a:r>
              <a:rPr dirty="0" sz="1900" spc="-70" i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1900" spc="-55" i="1">
                <a:solidFill>
                  <a:srgbClr val="3333CC"/>
                </a:solidFill>
                <a:latin typeface="Tahoma"/>
                <a:cs typeface="Tahoma"/>
              </a:rPr>
              <a:t>and</a:t>
            </a:r>
            <a:r>
              <a:rPr dirty="0" sz="1900" spc="-45" i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1900" spc="-50" i="1">
                <a:solidFill>
                  <a:srgbClr val="3333CC"/>
                </a:solidFill>
                <a:latin typeface="Tahoma"/>
                <a:cs typeface="Tahoma"/>
              </a:rPr>
              <a:t>Aggregation</a:t>
            </a:r>
            <a:r>
              <a:rPr dirty="0" sz="1900" spc="-35" i="1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dirty="0" sz="1900" spc="-40" i="1">
                <a:solidFill>
                  <a:srgbClr val="3333CC"/>
                </a:solidFill>
                <a:latin typeface="Tahoma"/>
                <a:cs typeface="Tahoma"/>
              </a:rPr>
              <a:t>Levels</a:t>
            </a:r>
            <a:r>
              <a:rPr dirty="0" sz="2000" spc="-40" b="1">
                <a:latin typeface="Tahoma"/>
                <a:cs typeface="Tahoma"/>
              </a:rPr>
              <a:t>)</a:t>
            </a:r>
            <a:endParaRPr sz="2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82344" y="187197"/>
            <a:ext cx="5509260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b="0">
                <a:solidFill>
                  <a:srgbClr val="333399"/>
                </a:solidFill>
                <a:latin typeface="Tahoma"/>
                <a:cs typeface="Tahoma"/>
              </a:rPr>
              <a:t>Многомерная</a:t>
            </a:r>
            <a:r>
              <a:rPr dirty="0" sz="4400" spc="-105" b="0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4400" b="0">
                <a:solidFill>
                  <a:srgbClr val="333399"/>
                </a:solidFill>
                <a:latin typeface="Tahoma"/>
                <a:cs typeface="Tahoma"/>
              </a:rPr>
              <a:t>модель</a:t>
            </a:r>
            <a:endParaRPr sz="4400">
              <a:latin typeface="Tahoma"/>
              <a:cs typeface="Tahom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186135" y="5677155"/>
            <a:ext cx="3164840" cy="670560"/>
            <a:chOff x="1186135" y="5677155"/>
            <a:chExt cx="3164840" cy="670560"/>
          </a:xfrm>
        </p:grpSpPr>
        <p:sp>
          <p:nvSpPr>
            <p:cNvPr id="4" name="object 4"/>
            <p:cNvSpPr/>
            <p:nvPr/>
          </p:nvSpPr>
          <p:spPr>
            <a:xfrm>
              <a:off x="1663782" y="5681359"/>
              <a:ext cx="2682875" cy="662305"/>
            </a:xfrm>
            <a:custGeom>
              <a:avLst/>
              <a:gdLst/>
              <a:ahLst/>
              <a:cxnLst/>
              <a:rect l="l" t="t" r="r" b="b"/>
              <a:pathLst>
                <a:path w="2682875" h="662304">
                  <a:moveTo>
                    <a:pt x="0" y="0"/>
                  </a:moveTo>
                  <a:lnTo>
                    <a:pt x="0" y="661838"/>
                  </a:lnTo>
                  <a:lnTo>
                    <a:pt x="2524987" y="661838"/>
                  </a:lnTo>
                  <a:lnTo>
                    <a:pt x="2574852" y="653796"/>
                  </a:lnTo>
                  <a:lnTo>
                    <a:pt x="2618164" y="631411"/>
                  </a:lnTo>
                  <a:lnTo>
                    <a:pt x="2652322" y="597280"/>
                  </a:lnTo>
                  <a:lnTo>
                    <a:pt x="2674724" y="554003"/>
                  </a:lnTo>
                  <a:lnTo>
                    <a:pt x="2682770" y="504179"/>
                  </a:lnTo>
                  <a:lnTo>
                    <a:pt x="2682770" y="157751"/>
                  </a:lnTo>
                  <a:lnTo>
                    <a:pt x="2674736" y="107906"/>
                  </a:lnTo>
                  <a:lnTo>
                    <a:pt x="2652363" y="64610"/>
                  </a:lnTo>
                  <a:lnTo>
                    <a:pt x="2618240" y="30462"/>
                  </a:lnTo>
                  <a:lnTo>
                    <a:pt x="2574957" y="8059"/>
                  </a:lnTo>
                  <a:lnTo>
                    <a:pt x="2525103" y="0"/>
                  </a:lnTo>
                  <a:lnTo>
                    <a:pt x="0" y="0"/>
                  </a:lnTo>
                  <a:close/>
                </a:path>
              </a:pathLst>
            </a:custGeom>
            <a:ln w="840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190339" y="5681359"/>
              <a:ext cx="473709" cy="662305"/>
            </a:xfrm>
            <a:custGeom>
              <a:avLst/>
              <a:gdLst/>
              <a:ahLst/>
              <a:cxnLst/>
              <a:rect l="l" t="t" r="r" b="b"/>
              <a:pathLst>
                <a:path w="473710" h="662304">
                  <a:moveTo>
                    <a:pt x="473443" y="0"/>
                  </a:moveTo>
                  <a:lnTo>
                    <a:pt x="157818" y="0"/>
                  </a:lnTo>
                  <a:lnTo>
                    <a:pt x="107935" y="8042"/>
                  </a:lnTo>
                  <a:lnTo>
                    <a:pt x="64612" y="30436"/>
                  </a:lnTo>
                  <a:lnTo>
                    <a:pt x="30449" y="64585"/>
                  </a:lnTo>
                  <a:lnTo>
                    <a:pt x="8045" y="107889"/>
                  </a:lnTo>
                  <a:lnTo>
                    <a:pt x="0" y="157751"/>
                  </a:lnTo>
                  <a:lnTo>
                    <a:pt x="0" y="504085"/>
                  </a:lnTo>
                  <a:lnTo>
                    <a:pt x="8045" y="553947"/>
                  </a:lnTo>
                  <a:lnTo>
                    <a:pt x="30449" y="597252"/>
                  </a:lnTo>
                  <a:lnTo>
                    <a:pt x="64612" y="631401"/>
                  </a:lnTo>
                  <a:lnTo>
                    <a:pt x="107935" y="653796"/>
                  </a:lnTo>
                  <a:lnTo>
                    <a:pt x="157818" y="661839"/>
                  </a:lnTo>
                  <a:lnTo>
                    <a:pt x="473443" y="661838"/>
                  </a:lnTo>
                  <a:lnTo>
                    <a:pt x="473443" y="0"/>
                  </a:lnTo>
                  <a:close/>
                </a:path>
              </a:pathLst>
            </a:custGeom>
            <a:solidFill>
              <a:srgbClr val="4677B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190339" y="5681359"/>
              <a:ext cx="473709" cy="662305"/>
            </a:xfrm>
            <a:custGeom>
              <a:avLst/>
              <a:gdLst/>
              <a:ahLst/>
              <a:cxnLst/>
              <a:rect l="l" t="t" r="r" b="b"/>
              <a:pathLst>
                <a:path w="473710" h="662304">
                  <a:moveTo>
                    <a:pt x="473443" y="0"/>
                  </a:moveTo>
                  <a:lnTo>
                    <a:pt x="157818" y="0"/>
                  </a:lnTo>
                  <a:lnTo>
                    <a:pt x="107935" y="8042"/>
                  </a:lnTo>
                  <a:lnTo>
                    <a:pt x="64612" y="30436"/>
                  </a:lnTo>
                  <a:lnTo>
                    <a:pt x="30449" y="64585"/>
                  </a:lnTo>
                  <a:lnTo>
                    <a:pt x="8045" y="107889"/>
                  </a:lnTo>
                  <a:lnTo>
                    <a:pt x="0" y="157751"/>
                  </a:lnTo>
                  <a:lnTo>
                    <a:pt x="0" y="504085"/>
                  </a:lnTo>
                  <a:lnTo>
                    <a:pt x="8045" y="553947"/>
                  </a:lnTo>
                  <a:lnTo>
                    <a:pt x="30449" y="597252"/>
                  </a:lnTo>
                  <a:lnTo>
                    <a:pt x="64612" y="631401"/>
                  </a:lnTo>
                  <a:lnTo>
                    <a:pt x="107935" y="653796"/>
                  </a:lnTo>
                  <a:lnTo>
                    <a:pt x="157818" y="661839"/>
                  </a:lnTo>
                  <a:lnTo>
                    <a:pt x="473443" y="661838"/>
                  </a:lnTo>
                  <a:lnTo>
                    <a:pt x="473443" y="0"/>
                  </a:lnTo>
                  <a:close/>
                </a:path>
              </a:pathLst>
            </a:custGeom>
            <a:ln w="840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626374" y="5681359"/>
          <a:ext cx="2732405" cy="6661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62430"/>
                <a:gridCol w="1052195"/>
              </a:tblGrid>
              <a:tr h="330925">
                <a:tc gridSpan="2">
                  <a:txBody>
                    <a:bodyPr/>
                    <a:lstStyle/>
                    <a:p>
                      <a:pPr marL="162560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dirty="0" sz="1100" b="1">
                          <a:latin typeface="Arial"/>
                          <a:cs typeface="Arial"/>
                        </a:rPr>
                        <a:t>Продажи</a:t>
                      </a:r>
                      <a:r>
                        <a:rPr dirty="0" sz="11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latin typeface="Arial"/>
                          <a:cs typeface="Arial"/>
                        </a:rPr>
                        <a:t>холдинга</a:t>
                      </a:r>
                      <a:r>
                        <a:rPr dirty="0" sz="11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latin typeface="Arial"/>
                          <a:cs typeface="Arial"/>
                        </a:rPr>
                        <a:t>“СпортЧайник”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7310">
                    <a:lnL w="12700">
                      <a:solidFill>
                        <a:srgbClr val="FFFFFF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30912">
                <a:tc>
                  <a:txBody>
                    <a:bodyPr/>
                    <a:lstStyle/>
                    <a:p>
                      <a:pPr marL="391795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OLAP-модель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731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5260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11/16/2006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731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7202207" y="3482833"/>
            <a:ext cx="351790" cy="101028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625"/>
              </a:lnSpc>
            </a:pPr>
            <a:r>
              <a:rPr dirty="0" sz="2300" b="1">
                <a:latin typeface="Times New Roman"/>
                <a:cs typeface="Times New Roman"/>
              </a:rPr>
              <a:t>Страна</a:t>
            </a:r>
            <a:endParaRPr sz="2300">
              <a:latin typeface="Times New Roman"/>
              <a:cs typeface="Times New Roman"/>
            </a:endParaRPr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19111" y="2295951"/>
            <a:ext cx="4550660" cy="3921375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 rot="18660000">
            <a:off x="2158511" y="1948282"/>
            <a:ext cx="868735" cy="294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315"/>
              </a:lnSpc>
            </a:pPr>
            <a:r>
              <a:rPr dirty="0" sz="2300" spc="-25" b="1">
                <a:latin typeface="Times New Roman"/>
                <a:cs typeface="Times New Roman"/>
              </a:rPr>
              <a:t>То</a:t>
            </a:r>
            <a:r>
              <a:rPr dirty="0" baseline="1207" sz="3450" spc="-44" b="1">
                <a:latin typeface="Times New Roman"/>
                <a:cs typeface="Times New Roman"/>
              </a:rPr>
              <a:t>ва</a:t>
            </a:r>
            <a:r>
              <a:rPr dirty="0" baseline="1207" sz="3450" spc="7" b="1">
                <a:latin typeface="Times New Roman"/>
                <a:cs typeface="Times New Roman"/>
              </a:rPr>
              <a:t>р</a:t>
            </a:r>
            <a:endParaRPr baseline="1207" sz="34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57349" y="2015158"/>
            <a:ext cx="608330" cy="2781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650" i="1">
                <a:latin typeface="Arial"/>
                <a:cs typeface="Arial"/>
              </a:rPr>
              <a:t>Всего</a:t>
            </a:r>
            <a:endParaRPr sz="165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3421693" y="1968553"/>
            <a:ext cx="316230" cy="300990"/>
            <a:chOff x="3421693" y="1968553"/>
            <a:chExt cx="316230" cy="300990"/>
          </a:xfrm>
        </p:grpSpPr>
        <p:sp>
          <p:nvSpPr>
            <p:cNvPr id="13" name="object 13"/>
            <p:cNvSpPr/>
            <p:nvPr/>
          </p:nvSpPr>
          <p:spPr>
            <a:xfrm>
              <a:off x="3423094" y="1969955"/>
              <a:ext cx="313690" cy="297815"/>
            </a:xfrm>
            <a:custGeom>
              <a:avLst/>
              <a:gdLst/>
              <a:ahLst/>
              <a:cxnLst/>
              <a:rect l="l" t="t" r="r" b="b"/>
              <a:pathLst>
                <a:path w="313689" h="297814">
                  <a:moveTo>
                    <a:pt x="156615" y="0"/>
                  </a:moveTo>
                  <a:lnTo>
                    <a:pt x="0" y="113822"/>
                  </a:lnTo>
                  <a:lnTo>
                    <a:pt x="59796" y="297805"/>
                  </a:lnTo>
                  <a:lnTo>
                    <a:pt x="253434" y="297805"/>
                  </a:lnTo>
                  <a:lnTo>
                    <a:pt x="313347" y="113822"/>
                  </a:lnTo>
                  <a:lnTo>
                    <a:pt x="156615" y="0"/>
                  </a:lnTo>
                  <a:close/>
                </a:path>
              </a:pathLst>
            </a:custGeom>
            <a:solidFill>
              <a:srgbClr val="E8EDF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3423094" y="1969955"/>
              <a:ext cx="313690" cy="297815"/>
            </a:xfrm>
            <a:custGeom>
              <a:avLst/>
              <a:gdLst/>
              <a:ahLst/>
              <a:cxnLst/>
              <a:rect l="l" t="t" r="r" b="b"/>
              <a:pathLst>
                <a:path w="313689" h="297814">
                  <a:moveTo>
                    <a:pt x="156615" y="0"/>
                  </a:moveTo>
                  <a:lnTo>
                    <a:pt x="0" y="113822"/>
                  </a:lnTo>
                  <a:lnTo>
                    <a:pt x="59796" y="297805"/>
                  </a:lnTo>
                  <a:lnTo>
                    <a:pt x="253434" y="297805"/>
                  </a:lnTo>
                  <a:lnTo>
                    <a:pt x="313347" y="113822"/>
                  </a:lnTo>
                  <a:lnTo>
                    <a:pt x="156615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5" name="object 15"/>
          <p:cNvGrpSpPr/>
          <p:nvPr/>
        </p:nvGrpSpPr>
        <p:grpSpPr>
          <a:xfrm>
            <a:off x="4745974" y="1968553"/>
            <a:ext cx="316230" cy="300990"/>
            <a:chOff x="4745974" y="1968553"/>
            <a:chExt cx="316230" cy="300990"/>
          </a:xfrm>
        </p:grpSpPr>
        <p:sp>
          <p:nvSpPr>
            <p:cNvPr id="16" name="object 16"/>
            <p:cNvSpPr/>
            <p:nvPr/>
          </p:nvSpPr>
          <p:spPr>
            <a:xfrm>
              <a:off x="4747375" y="1969955"/>
              <a:ext cx="313690" cy="297815"/>
            </a:xfrm>
            <a:custGeom>
              <a:avLst/>
              <a:gdLst/>
              <a:ahLst/>
              <a:cxnLst/>
              <a:rect l="l" t="t" r="r" b="b"/>
              <a:pathLst>
                <a:path w="313689" h="297814">
                  <a:moveTo>
                    <a:pt x="156615" y="0"/>
                  </a:moveTo>
                  <a:lnTo>
                    <a:pt x="0" y="113822"/>
                  </a:lnTo>
                  <a:lnTo>
                    <a:pt x="59796" y="297805"/>
                  </a:lnTo>
                  <a:lnTo>
                    <a:pt x="253434" y="297805"/>
                  </a:lnTo>
                  <a:lnTo>
                    <a:pt x="313230" y="113822"/>
                  </a:lnTo>
                  <a:lnTo>
                    <a:pt x="156615" y="0"/>
                  </a:lnTo>
                  <a:close/>
                </a:path>
              </a:pathLst>
            </a:custGeom>
            <a:solidFill>
              <a:srgbClr val="E8EDF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4747375" y="1969955"/>
              <a:ext cx="313690" cy="297815"/>
            </a:xfrm>
            <a:custGeom>
              <a:avLst/>
              <a:gdLst/>
              <a:ahLst/>
              <a:cxnLst/>
              <a:rect l="l" t="t" r="r" b="b"/>
              <a:pathLst>
                <a:path w="313689" h="297814">
                  <a:moveTo>
                    <a:pt x="156615" y="0"/>
                  </a:moveTo>
                  <a:lnTo>
                    <a:pt x="0" y="113822"/>
                  </a:lnTo>
                  <a:lnTo>
                    <a:pt x="59796" y="297805"/>
                  </a:lnTo>
                  <a:lnTo>
                    <a:pt x="253434" y="297805"/>
                  </a:lnTo>
                  <a:lnTo>
                    <a:pt x="313230" y="113822"/>
                  </a:lnTo>
                  <a:lnTo>
                    <a:pt x="156615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8" name="object 18"/>
          <p:cNvGrpSpPr/>
          <p:nvPr/>
        </p:nvGrpSpPr>
        <p:grpSpPr>
          <a:xfrm>
            <a:off x="4017672" y="1968553"/>
            <a:ext cx="316230" cy="300990"/>
            <a:chOff x="4017672" y="1968553"/>
            <a:chExt cx="316230" cy="300990"/>
          </a:xfrm>
        </p:grpSpPr>
        <p:sp>
          <p:nvSpPr>
            <p:cNvPr id="19" name="object 19"/>
            <p:cNvSpPr/>
            <p:nvPr/>
          </p:nvSpPr>
          <p:spPr>
            <a:xfrm>
              <a:off x="4019073" y="1969955"/>
              <a:ext cx="313690" cy="297815"/>
            </a:xfrm>
            <a:custGeom>
              <a:avLst/>
              <a:gdLst/>
              <a:ahLst/>
              <a:cxnLst/>
              <a:rect l="l" t="t" r="r" b="b"/>
              <a:pathLst>
                <a:path w="313689" h="297814">
                  <a:moveTo>
                    <a:pt x="156615" y="0"/>
                  </a:moveTo>
                  <a:lnTo>
                    <a:pt x="0" y="113822"/>
                  </a:lnTo>
                  <a:lnTo>
                    <a:pt x="59796" y="297805"/>
                  </a:lnTo>
                  <a:lnTo>
                    <a:pt x="253434" y="297805"/>
                  </a:lnTo>
                  <a:lnTo>
                    <a:pt x="313230" y="113822"/>
                  </a:lnTo>
                  <a:lnTo>
                    <a:pt x="156615" y="0"/>
                  </a:lnTo>
                  <a:close/>
                </a:path>
              </a:pathLst>
            </a:custGeom>
            <a:solidFill>
              <a:srgbClr val="E8EDF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4019073" y="1969955"/>
              <a:ext cx="313690" cy="297815"/>
            </a:xfrm>
            <a:custGeom>
              <a:avLst/>
              <a:gdLst/>
              <a:ahLst/>
              <a:cxnLst/>
              <a:rect l="l" t="t" r="r" b="b"/>
              <a:pathLst>
                <a:path w="313689" h="297814">
                  <a:moveTo>
                    <a:pt x="156615" y="0"/>
                  </a:moveTo>
                  <a:lnTo>
                    <a:pt x="0" y="113822"/>
                  </a:lnTo>
                  <a:lnTo>
                    <a:pt x="59796" y="297805"/>
                  </a:lnTo>
                  <a:lnTo>
                    <a:pt x="253434" y="297805"/>
                  </a:lnTo>
                  <a:lnTo>
                    <a:pt x="313230" y="113822"/>
                  </a:lnTo>
                  <a:lnTo>
                    <a:pt x="156615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1" name="object 21"/>
          <p:cNvGrpSpPr/>
          <p:nvPr/>
        </p:nvGrpSpPr>
        <p:grpSpPr>
          <a:xfrm>
            <a:off x="5407870" y="1968367"/>
            <a:ext cx="316865" cy="300990"/>
            <a:chOff x="5407870" y="1968367"/>
            <a:chExt cx="316865" cy="300990"/>
          </a:xfrm>
        </p:grpSpPr>
        <p:sp>
          <p:nvSpPr>
            <p:cNvPr id="22" name="object 22"/>
            <p:cNvSpPr/>
            <p:nvPr/>
          </p:nvSpPr>
          <p:spPr>
            <a:xfrm>
              <a:off x="5409458" y="1969954"/>
              <a:ext cx="313690" cy="297815"/>
            </a:xfrm>
            <a:custGeom>
              <a:avLst/>
              <a:gdLst/>
              <a:ahLst/>
              <a:cxnLst/>
              <a:rect l="l" t="t" r="r" b="b"/>
              <a:pathLst>
                <a:path w="313689" h="297814">
                  <a:moveTo>
                    <a:pt x="156615" y="0"/>
                  </a:moveTo>
                  <a:lnTo>
                    <a:pt x="0" y="113822"/>
                  </a:lnTo>
                  <a:lnTo>
                    <a:pt x="59796" y="297805"/>
                  </a:lnTo>
                  <a:lnTo>
                    <a:pt x="253434" y="297805"/>
                  </a:lnTo>
                  <a:lnTo>
                    <a:pt x="313347" y="113822"/>
                  </a:lnTo>
                  <a:lnTo>
                    <a:pt x="156615" y="0"/>
                  </a:lnTo>
                  <a:close/>
                </a:path>
              </a:pathLst>
            </a:custGeom>
            <a:solidFill>
              <a:srgbClr val="E8EDF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5409458" y="1969954"/>
              <a:ext cx="313690" cy="297815"/>
            </a:xfrm>
            <a:custGeom>
              <a:avLst/>
              <a:gdLst/>
              <a:ahLst/>
              <a:cxnLst/>
              <a:rect l="l" t="t" r="r" b="b"/>
              <a:pathLst>
                <a:path w="313689" h="297814">
                  <a:moveTo>
                    <a:pt x="156615" y="0"/>
                  </a:moveTo>
                  <a:lnTo>
                    <a:pt x="0" y="113822"/>
                  </a:lnTo>
                  <a:lnTo>
                    <a:pt x="59796" y="297805"/>
                  </a:lnTo>
                  <a:lnTo>
                    <a:pt x="253434" y="297805"/>
                  </a:lnTo>
                  <a:lnTo>
                    <a:pt x="313347" y="113822"/>
                  </a:lnTo>
                  <a:lnTo>
                    <a:pt x="156615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/>
          <p:cNvSpPr txBox="1"/>
          <p:nvPr/>
        </p:nvSpPr>
        <p:spPr>
          <a:xfrm>
            <a:off x="3488994" y="1486525"/>
            <a:ext cx="2167890" cy="785495"/>
          </a:xfrm>
          <a:prstGeom prst="rect">
            <a:avLst/>
          </a:prstGeom>
        </p:spPr>
        <p:txBody>
          <a:bodyPr wrap="square" lIns="0" tIns="86360" rIns="0" bIns="0" rtlCol="0" vert="horz">
            <a:spAutoFit/>
          </a:bodyPr>
          <a:lstStyle/>
          <a:p>
            <a:pPr marL="663575">
              <a:lnSpc>
                <a:spcPct val="100000"/>
              </a:lnSpc>
              <a:spcBef>
                <a:spcPts val="680"/>
              </a:spcBef>
            </a:pPr>
            <a:r>
              <a:rPr dirty="0" sz="1650" b="1">
                <a:latin typeface="Times New Roman"/>
                <a:cs typeface="Times New Roman"/>
              </a:rPr>
              <a:t>Дата/Квартал</a:t>
            </a: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  <a:tabLst>
                <a:tab pos="608330" algn="l"/>
                <a:tab pos="1336675" algn="l"/>
                <a:tab pos="1998980" algn="l"/>
              </a:tabLst>
            </a:pPr>
            <a:r>
              <a:rPr dirty="0" sz="2200">
                <a:latin typeface="Arial"/>
                <a:cs typeface="Arial"/>
              </a:rPr>
              <a:t>1</a:t>
            </a:r>
            <a:r>
              <a:rPr dirty="0" sz="2200">
                <a:latin typeface="Arial"/>
                <a:cs typeface="Arial"/>
              </a:rPr>
              <a:t>	</a:t>
            </a:r>
            <a:r>
              <a:rPr dirty="0" sz="2200">
                <a:latin typeface="Arial"/>
                <a:cs typeface="Arial"/>
              </a:rPr>
              <a:t>2</a:t>
            </a:r>
            <a:r>
              <a:rPr dirty="0" sz="2200">
                <a:latin typeface="Arial"/>
                <a:cs typeface="Arial"/>
              </a:rPr>
              <a:t>	</a:t>
            </a:r>
            <a:r>
              <a:rPr dirty="0" sz="2200">
                <a:latin typeface="Arial"/>
                <a:cs typeface="Arial"/>
              </a:rPr>
              <a:t>3</a:t>
            </a:r>
            <a:r>
              <a:rPr dirty="0" sz="2200">
                <a:latin typeface="Arial"/>
                <a:cs typeface="Arial"/>
              </a:rPr>
              <a:t>	</a:t>
            </a:r>
            <a:r>
              <a:rPr dirty="0" sz="2200">
                <a:latin typeface="Arial"/>
                <a:cs typeface="Arial"/>
              </a:rPr>
              <a:t>4</a:t>
            </a:r>
            <a:endParaRPr sz="22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951174" y="2209107"/>
            <a:ext cx="1284605" cy="96456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638175">
              <a:lnSpc>
                <a:spcPts val="1945"/>
              </a:lnSpc>
              <a:spcBef>
                <a:spcPts val="135"/>
              </a:spcBef>
            </a:pPr>
            <a:r>
              <a:rPr dirty="0" sz="1900" spc="20">
                <a:latin typeface="Times New Roman"/>
                <a:cs typeface="Times New Roman"/>
              </a:rPr>
              <a:t>Лыжи</a:t>
            </a:r>
            <a:endParaRPr sz="1900">
              <a:latin typeface="Times New Roman"/>
              <a:cs typeface="Times New Roman"/>
            </a:endParaRPr>
          </a:p>
          <a:p>
            <a:pPr marL="88900" marR="109855" indent="311785">
              <a:lnSpc>
                <a:spcPct val="70800"/>
              </a:lnSpc>
              <a:spcBef>
                <a:spcPts val="330"/>
              </a:spcBef>
            </a:pPr>
            <a:r>
              <a:rPr dirty="0" sz="1900" spc="15">
                <a:latin typeface="Times New Roman"/>
                <a:cs typeface="Times New Roman"/>
              </a:rPr>
              <a:t>Ролики  </a:t>
            </a:r>
            <a:r>
              <a:rPr dirty="0" sz="1900" spc="15">
                <a:latin typeface="Times New Roman"/>
                <a:cs typeface="Times New Roman"/>
              </a:rPr>
              <a:t>Одежда</a:t>
            </a: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ts val="1850"/>
              </a:lnSpc>
            </a:pPr>
            <a:r>
              <a:rPr dirty="0" sz="1650" i="1">
                <a:latin typeface="Arial"/>
                <a:cs typeface="Arial"/>
              </a:rPr>
              <a:t>Всего</a:t>
            </a:r>
            <a:endParaRPr sz="16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 rot="18960000">
            <a:off x="6238733" y="1997126"/>
            <a:ext cx="1513267" cy="2101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655"/>
              </a:lnSpc>
            </a:pPr>
            <a:r>
              <a:rPr dirty="0" baseline="-3367" sz="2475" spc="-44">
                <a:latin typeface="Times New Roman"/>
                <a:cs typeface="Times New Roman"/>
              </a:rPr>
              <a:t>М</a:t>
            </a:r>
            <a:r>
              <a:rPr dirty="0" baseline="-1683" sz="2475" spc="-44">
                <a:latin typeface="Times New Roman"/>
                <a:cs typeface="Times New Roman"/>
              </a:rPr>
              <a:t>оскв</a:t>
            </a:r>
            <a:r>
              <a:rPr dirty="0" sz="1650" spc="-30">
                <a:latin typeface="Times New Roman"/>
                <a:cs typeface="Times New Roman"/>
              </a:rPr>
              <a:t>а</a:t>
            </a:r>
            <a:r>
              <a:rPr dirty="0" sz="1650" spc="-65">
                <a:latin typeface="Times New Roman"/>
                <a:cs typeface="Times New Roman"/>
              </a:rPr>
              <a:t> </a:t>
            </a:r>
            <a:r>
              <a:rPr dirty="0" sz="1650" spc="-30">
                <a:latin typeface="Times New Roman"/>
                <a:cs typeface="Times New Roman"/>
              </a:rPr>
              <a:t>(М</a:t>
            </a:r>
            <a:r>
              <a:rPr dirty="0" baseline="1683" sz="2475" spc="-44">
                <a:latin typeface="Times New Roman"/>
                <a:cs typeface="Times New Roman"/>
              </a:rPr>
              <a:t>КАД</a:t>
            </a:r>
            <a:r>
              <a:rPr dirty="0" baseline="3367" sz="2475" spc="-44">
                <a:latin typeface="Times New Roman"/>
                <a:cs typeface="Times New Roman"/>
              </a:rPr>
              <a:t>)</a:t>
            </a:r>
            <a:endParaRPr baseline="3367" sz="2475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 rot="18960000">
            <a:off x="6234085" y="2450955"/>
            <a:ext cx="1806146" cy="2101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655"/>
              </a:lnSpc>
            </a:pPr>
            <a:r>
              <a:rPr dirty="0" sz="1650" spc="-30">
                <a:latin typeface="Times New Roman"/>
                <a:cs typeface="Times New Roman"/>
              </a:rPr>
              <a:t>Ро</a:t>
            </a:r>
            <a:r>
              <a:rPr dirty="0" baseline="1683" sz="2475" spc="-44">
                <a:latin typeface="Times New Roman"/>
                <a:cs typeface="Times New Roman"/>
              </a:rPr>
              <a:t>ссия</a:t>
            </a:r>
            <a:r>
              <a:rPr dirty="0" baseline="1683" sz="2475" spc="-89">
                <a:latin typeface="Times New Roman"/>
                <a:cs typeface="Times New Roman"/>
              </a:rPr>
              <a:t> </a:t>
            </a:r>
            <a:r>
              <a:rPr dirty="0" baseline="3367" sz="2475" spc="-37">
                <a:latin typeface="Times New Roman"/>
                <a:cs typeface="Times New Roman"/>
              </a:rPr>
              <a:t>(вн</a:t>
            </a:r>
            <a:r>
              <a:rPr dirty="0" baseline="5050" sz="2475" spc="-37">
                <a:latin typeface="Times New Roman"/>
                <a:cs typeface="Times New Roman"/>
              </a:rPr>
              <a:t>е</a:t>
            </a:r>
            <a:r>
              <a:rPr dirty="0" baseline="5050" sz="2475" spc="-82">
                <a:latin typeface="Times New Roman"/>
                <a:cs typeface="Times New Roman"/>
              </a:rPr>
              <a:t> </a:t>
            </a:r>
            <a:r>
              <a:rPr dirty="0" baseline="5050" sz="2475" spc="-37">
                <a:latin typeface="Times New Roman"/>
                <a:cs typeface="Times New Roman"/>
              </a:rPr>
              <a:t>МК</a:t>
            </a:r>
            <a:r>
              <a:rPr dirty="0" baseline="6734" sz="2475" spc="-37">
                <a:latin typeface="Times New Roman"/>
                <a:cs typeface="Times New Roman"/>
              </a:rPr>
              <a:t>АД</a:t>
            </a:r>
            <a:r>
              <a:rPr dirty="0" baseline="8417" sz="2475" spc="-37">
                <a:latin typeface="Times New Roman"/>
                <a:cs typeface="Times New Roman"/>
              </a:rPr>
              <a:t>)</a:t>
            </a:r>
            <a:endParaRPr baseline="8417" sz="2475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 rot="18960000">
            <a:off x="6373904" y="3278253"/>
            <a:ext cx="1054930" cy="2101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655"/>
              </a:lnSpc>
            </a:pPr>
            <a:r>
              <a:rPr dirty="0" sz="1650" spc="-30">
                <a:latin typeface="Times New Roman"/>
                <a:cs typeface="Times New Roman"/>
              </a:rPr>
              <a:t>Бе</a:t>
            </a:r>
            <a:r>
              <a:rPr dirty="0" baseline="1683" sz="2475" spc="-44">
                <a:latin typeface="Times New Roman"/>
                <a:cs typeface="Times New Roman"/>
              </a:rPr>
              <a:t>лору</a:t>
            </a:r>
            <a:r>
              <a:rPr dirty="0" baseline="3367" sz="2475" spc="-44">
                <a:latin typeface="Times New Roman"/>
                <a:cs typeface="Times New Roman"/>
              </a:rPr>
              <a:t>сси</a:t>
            </a:r>
            <a:r>
              <a:rPr dirty="0" baseline="5050" sz="2475" spc="-44">
                <a:latin typeface="Times New Roman"/>
                <a:cs typeface="Times New Roman"/>
              </a:rPr>
              <a:t>я</a:t>
            </a:r>
            <a:endParaRPr baseline="5050" sz="2475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 rot="18960000">
            <a:off x="6520755" y="3975903"/>
            <a:ext cx="623250" cy="2101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655"/>
              </a:lnSpc>
            </a:pPr>
            <a:r>
              <a:rPr dirty="0" sz="1650" spc="-30" i="1">
                <a:latin typeface="Arial"/>
                <a:cs typeface="Arial"/>
              </a:rPr>
              <a:t>Вс</a:t>
            </a:r>
            <a:r>
              <a:rPr dirty="0" baseline="1683" sz="2475" spc="-44" i="1">
                <a:latin typeface="Arial"/>
                <a:cs typeface="Arial"/>
              </a:rPr>
              <a:t>его</a:t>
            </a:r>
            <a:endParaRPr baseline="1683" sz="2475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 rot="1740000">
            <a:off x="6107638" y="5553995"/>
            <a:ext cx="629391" cy="163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85"/>
              </a:lnSpc>
            </a:pPr>
            <a:r>
              <a:rPr dirty="0" baseline="2222" sz="1875" b="1" i="1">
                <a:latin typeface="Arial"/>
                <a:cs typeface="Arial"/>
              </a:rPr>
              <a:t>Итог</a:t>
            </a:r>
            <a:r>
              <a:rPr dirty="0" sz="1250" b="1" i="1">
                <a:latin typeface="Arial"/>
                <a:cs typeface="Arial"/>
              </a:rPr>
              <a:t>о:</a:t>
            </a:r>
            <a:endParaRPr sz="12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 rot="1740000">
            <a:off x="5815956" y="5723835"/>
            <a:ext cx="1016587" cy="163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85"/>
              </a:lnSpc>
            </a:pPr>
            <a:r>
              <a:rPr dirty="0" baseline="4444" sz="1875" spc="-7" b="1" i="1">
                <a:latin typeface="Arial"/>
                <a:cs typeface="Arial"/>
              </a:rPr>
              <a:t>$145</a:t>
            </a:r>
            <a:r>
              <a:rPr dirty="0" baseline="2222" sz="1875" spc="-7" b="1" i="1">
                <a:latin typeface="Arial"/>
                <a:cs typeface="Arial"/>
              </a:rPr>
              <a:t>,273,</a:t>
            </a:r>
            <a:r>
              <a:rPr dirty="0" sz="1250" spc="-5" b="1" i="1">
                <a:latin typeface="Arial"/>
                <a:cs typeface="Arial"/>
              </a:rPr>
              <a:t>840</a:t>
            </a:r>
            <a:endParaRPr sz="1250">
              <a:latin typeface="Arial"/>
              <a:cs typeface="Arial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840226" y="3094049"/>
            <a:ext cx="2757805" cy="1663064"/>
            <a:chOff x="840226" y="3094049"/>
            <a:chExt cx="2757805" cy="1663064"/>
          </a:xfrm>
        </p:grpSpPr>
        <p:sp>
          <p:nvSpPr>
            <p:cNvPr id="33" name="object 33"/>
            <p:cNvSpPr/>
            <p:nvPr/>
          </p:nvSpPr>
          <p:spPr>
            <a:xfrm>
              <a:off x="1354767" y="3492602"/>
              <a:ext cx="2241550" cy="1263015"/>
            </a:xfrm>
            <a:custGeom>
              <a:avLst/>
              <a:gdLst/>
              <a:ahLst/>
              <a:cxnLst/>
              <a:rect l="l" t="t" r="r" b="b"/>
              <a:pathLst>
                <a:path w="2241550" h="1263014">
                  <a:moveTo>
                    <a:pt x="0" y="0"/>
                  </a:moveTo>
                  <a:lnTo>
                    <a:pt x="2241409" y="126254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841627" y="3095450"/>
              <a:ext cx="1026794" cy="794385"/>
            </a:xfrm>
            <a:custGeom>
              <a:avLst/>
              <a:gdLst/>
              <a:ahLst/>
              <a:cxnLst/>
              <a:rect l="l" t="t" r="r" b="b"/>
              <a:pathLst>
                <a:path w="1026794" h="794385">
                  <a:moveTo>
                    <a:pt x="513140" y="0"/>
                  </a:moveTo>
                  <a:lnTo>
                    <a:pt x="460673" y="2050"/>
                  </a:lnTo>
                  <a:lnTo>
                    <a:pt x="409723" y="8068"/>
                  </a:lnTo>
                  <a:lnTo>
                    <a:pt x="360546" y="17853"/>
                  </a:lnTo>
                  <a:lnTo>
                    <a:pt x="313401" y="31208"/>
                  </a:lnTo>
                  <a:lnTo>
                    <a:pt x="268545" y="47931"/>
                  </a:lnTo>
                  <a:lnTo>
                    <a:pt x="226237" y="67823"/>
                  </a:lnTo>
                  <a:lnTo>
                    <a:pt x="186734" y="90685"/>
                  </a:lnTo>
                  <a:lnTo>
                    <a:pt x="150294" y="116317"/>
                  </a:lnTo>
                  <a:lnTo>
                    <a:pt x="117175" y="144520"/>
                  </a:lnTo>
                  <a:lnTo>
                    <a:pt x="87635" y="175093"/>
                  </a:lnTo>
                  <a:lnTo>
                    <a:pt x="61932" y="207838"/>
                  </a:lnTo>
                  <a:lnTo>
                    <a:pt x="40324" y="242555"/>
                  </a:lnTo>
                  <a:lnTo>
                    <a:pt x="23069" y="279045"/>
                  </a:lnTo>
                  <a:lnTo>
                    <a:pt x="10425" y="317107"/>
                  </a:lnTo>
                  <a:lnTo>
                    <a:pt x="2649" y="356542"/>
                  </a:lnTo>
                  <a:lnTo>
                    <a:pt x="0" y="397151"/>
                  </a:lnTo>
                  <a:lnTo>
                    <a:pt x="2649" y="437760"/>
                  </a:lnTo>
                  <a:lnTo>
                    <a:pt x="10425" y="477195"/>
                  </a:lnTo>
                  <a:lnTo>
                    <a:pt x="23069" y="515257"/>
                  </a:lnTo>
                  <a:lnTo>
                    <a:pt x="40324" y="551746"/>
                  </a:lnTo>
                  <a:lnTo>
                    <a:pt x="61932" y="586463"/>
                  </a:lnTo>
                  <a:lnTo>
                    <a:pt x="87635" y="619209"/>
                  </a:lnTo>
                  <a:lnTo>
                    <a:pt x="117175" y="649782"/>
                  </a:lnTo>
                  <a:lnTo>
                    <a:pt x="150294" y="677985"/>
                  </a:lnTo>
                  <a:lnTo>
                    <a:pt x="186734" y="703617"/>
                  </a:lnTo>
                  <a:lnTo>
                    <a:pt x="226237" y="726479"/>
                  </a:lnTo>
                  <a:lnTo>
                    <a:pt x="268545" y="746371"/>
                  </a:lnTo>
                  <a:lnTo>
                    <a:pt x="313401" y="763094"/>
                  </a:lnTo>
                  <a:lnTo>
                    <a:pt x="360546" y="776448"/>
                  </a:lnTo>
                  <a:lnTo>
                    <a:pt x="409723" y="786234"/>
                  </a:lnTo>
                  <a:lnTo>
                    <a:pt x="460673" y="792252"/>
                  </a:lnTo>
                  <a:lnTo>
                    <a:pt x="513140" y="794302"/>
                  </a:lnTo>
                  <a:lnTo>
                    <a:pt x="565606" y="792252"/>
                  </a:lnTo>
                  <a:lnTo>
                    <a:pt x="616556" y="786234"/>
                  </a:lnTo>
                  <a:lnTo>
                    <a:pt x="665733" y="776448"/>
                  </a:lnTo>
                  <a:lnTo>
                    <a:pt x="712878" y="763094"/>
                  </a:lnTo>
                  <a:lnTo>
                    <a:pt x="757734" y="746371"/>
                  </a:lnTo>
                  <a:lnTo>
                    <a:pt x="800042" y="726479"/>
                  </a:lnTo>
                  <a:lnTo>
                    <a:pt x="839546" y="703617"/>
                  </a:lnTo>
                  <a:lnTo>
                    <a:pt x="875985" y="677985"/>
                  </a:lnTo>
                  <a:lnTo>
                    <a:pt x="909104" y="649782"/>
                  </a:lnTo>
                  <a:lnTo>
                    <a:pt x="938644" y="619209"/>
                  </a:lnTo>
                  <a:lnTo>
                    <a:pt x="964347" y="586463"/>
                  </a:lnTo>
                  <a:lnTo>
                    <a:pt x="985955" y="551746"/>
                  </a:lnTo>
                  <a:lnTo>
                    <a:pt x="1003210" y="515257"/>
                  </a:lnTo>
                  <a:lnTo>
                    <a:pt x="1015854" y="477195"/>
                  </a:lnTo>
                  <a:lnTo>
                    <a:pt x="1023630" y="437760"/>
                  </a:lnTo>
                  <a:lnTo>
                    <a:pt x="1026280" y="397151"/>
                  </a:lnTo>
                  <a:lnTo>
                    <a:pt x="1023630" y="356542"/>
                  </a:lnTo>
                  <a:lnTo>
                    <a:pt x="1015854" y="317107"/>
                  </a:lnTo>
                  <a:lnTo>
                    <a:pt x="1003210" y="279045"/>
                  </a:lnTo>
                  <a:lnTo>
                    <a:pt x="985955" y="242555"/>
                  </a:lnTo>
                  <a:lnTo>
                    <a:pt x="964347" y="207838"/>
                  </a:lnTo>
                  <a:lnTo>
                    <a:pt x="938644" y="175093"/>
                  </a:lnTo>
                  <a:lnTo>
                    <a:pt x="909104" y="144520"/>
                  </a:lnTo>
                  <a:lnTo>
                    <a:pt x="875985" y="116317"/>
                  </a:lnTo>
                  <a:lnTo>
                    <a:pt x="839546" y="90685"/>
                  </a:lnTo>
                  <a:lnTo>
                    <a:pt x="800042" y="67823"/>
                  </a:lnTo>
                  <a:lnTo>
                    <a:pt x="757734" y="47931"/>
                  </a:lnTo>
                  <a:lnTo>
                    <a:pt x="712878" y="31208"/>
                  </a:lnTo>
                  <a:lnTo>
                    <a:pt x="665733" y="17853"/>
                  </a:lnTo>
                  <a:lnTo>
                    <a:pt x="616556" y="8068"/>
                  </a:lnTo>
                  <a:lnTo>
                    <a:pt x="565606" y="2050"/>
                  </a:lnTo>
                  <a:lnTo>
                    <a:pt x="513140" y="0"/>
                  </a:lnTo>
                  <a:close/>
                </a:path>
              </a:pathLst>
            </a:custGeom>
            <a:solidFill>
              <a:srgbClr val="E8EDF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841627" y="3095450"/>
              <a:ext cx="1026794" cy="794385"/>
            </a:xfrm>
            <a:custGeom>
              <a:avLst/>
              <a:gdLst/>
              <a:ahLst/>
              <a:cxnLst/>
              <a:rect l="l" t="t" r="r" b="b"/>
              <a:pathLst>
                <a:path w="1026794" h="794385">
                  <a:moveTo>
                    <a:pt x="0" y="397151"/>
                  </a:moveTo>
                  <a:lnTo>
                    <a:pt x="2649" y="356542"/>
                  </a:lnTo>
                  <a:lnTo>
                    <a:pt x="10425" y="317107"/>
                  </a:lnTo>
                  <a:lnTo>
                    <a:pt x="23069" y="279045"/>
                  </a:lnTo>
                  <a:lnTo>
                    <a:pt x="40324" y="242555"/>
                  </a:lnTo>
                  <a:lnTo>
                    <a:pt x="61932" y="207838"/>
                  </a:lnTo>
                  <a:lnTo>
                    <a:pt x="87635" y="175093"/>
                  </a:lnTo>
                  <a:lnTo>
                    <a:pt x="117175" y="144520"/>
                  </a:lnTo>
                  <a:lnTo>
                    <a:pt x="150294" y="116317"/>
                  </a:lnTo>
                  <a:lnTo>
                    <a:pt x="186734" y="90685"/>
                  </a:lnTo>
                  <a:lnTo>
                    <a:pt x="226237" y="67823"/>
                  </a:lnTo>
                  <a:lnTo>
                    <a:pt x="268545" y="47931"/>
                  </a:lnTo>
                  <a:lnTo>
                    <a:pt x="313401" y="31208"/>
                  </a:lnTo>
                  <a:lnTo>
                    <a:pt x="360546" y="17853"/>
                  </a:lnTo>
                  <a:lnTo>
                    <a:pt x="409723" y="8068"/>
                  </a:lnTo>
                  <a:lnTo>
                    <a:pt x="460673" y="2050"/>
                  </a:lnTo>
                  <a:lnTo>
                    <a:pt x="513140" y="0"/>
                  </a:lnTo>
                  <a:lnTo>
                    <a:pt x="565606" y="2050"/>
                  </a:lnTo>
                  <a:lnTo>
                    <a:pt x="616556" y="8068"/>
                  </a:lnTo>
                  <a:lnTo>
                    <a:pt x="665733" y="17853"/>
                  </a:lnTo>
                  <a:lnTo>
                    <a:pt x="712878" y="31208"/>
                  </a:lnTo>
                  <a:lnTo>
                    <a:pt x="757734" y="47931"/>
                  </a:lnTo>
                  <a:lnTo>
                    <a:pt x="800042" y="67823"/>
                  </a:lnTo>
                  <a:lnTo>
                    <a:pt x="839545" y="90685"/>
                  </a:lnTo>
                  <a:lnTo>
                    <a:pt x="875985" y="116317"/>
                  </a:lnTo>
                  <a:lnTo>
                    <a:pt x="909104" y="144520"/>
                  </a:lnTo>
                  <a:lnTo>
                    <a:pt x="938644" y="175093"/>
                  </a:lnTo>
                  <a:lnTo>
                    <a:pt x="964347" y="207838"/>
                  </a:lnTo>
                  <a:lnTo>
                    <a:pt x="985955" y="242555"/>
                  </a:lnTo>
                  <a:lnTo>
                    <a:pt x="1003210" y="279045"/>
                  </a:lnTo>
                  <a:lnTo>
                    <a:pt x="1015854" y="317107"/>
                  </a:lnTo>
                  <a:lnTo>
                    <a:pt x="1023630" y="356542"/>
                  </a:lnTo>
                  <a:lnTo>
                    <a:pt x="1026280" y="397151"/>
                  </a:lnTo>
                  <a:lnTo>
                    <a:pt x="1023630" y="437760"/>
                  </a:lnTo>
                  <a:lnTo>
                    <a:pt x="1015854" y="477195"/>
                  </a:lnTo>
                  <a:lnTo>
                    <a:pt x="1003210" y="515257"/>
                  </a:lnTo>
                  <a:lnTo>
                    <a:pt x="985955" y="551746"/>
                  </a:lnTo>
                  <a:lnTo>
                    <a:pt x="964347" y="586463"/>
                  </a:lnTo>
                  <a:lnTo>
                    <a:pt x="938644" y="619209"/>
                  </a:lnTo>
                  <a:lnTo>
                    <a:pt x="909104" y="649782"/>
                  </a:lnTo>
                  <a:lnTo>
                    <a:pt x="875985" y="677985"/>
                  </a:lnTo>
                  <a:lnTo>
                    <a:pt x="839545" y="703617"/>
                  </a:lnTo>
                  <a:lnTo>
                    <a:pt x="800042" y="726479"/>
                  </a:lnTo>
                  <a:lnTo>
                    <a:pt x="757734" y="746371"/>
                  </a:lnTo>
                  <a:lnTo>
                    <a:pt x="712878" y="763094"/>
                  </a:lnTo>
                  <a:lnTo>
                    <a:pt x="665733" y="776448"/>
                  </a:lnTo>
                  <a:lnTo>
                    <a:pt x="616556" y="786234"/>
                  </a:lnTo>
                  <a:lnTo>
                    <a:pt x="565606" y="792252"/>
                  </a:lnTo>
                  <a:lnTo>
                    <a:pt x="513140" y="794302"/>
                  </a:lnTo>
                  <a:lnTo>
                    <a:pt x="460673" y="792252"/>
                  </a:lnTo>
                  <a:lnTo>
                    <a:pt x="409723" y="786234"/>
                  </a:lnTo>
                  <a:lnTo>
                    <a:pt x="360546" y="776448"/>
                  </a:lnTo>
                  <a:lnTo>
                    <a:pt x="313401" y="763094"/>
                  </a:lnTo>
                  <a:lnTo>
                    <a:pt x="268545" y="746371"/>
                  </a:lnTo>
                  <a:lnTo>
                    <a:pt x="226237" y="726479"/>
                  </a:lnTo>
                  <a:lnTo>
                    <a:pt x="186734" y="703617"/>
                  </a:lnTo>
                  <a:lnTo>
                    <a:pt x="150294" y="677985"/>
                  </a:lnTo>
                  <a:lnTo>
                    <a:pt x="117175" y="649782"/>
                  </a:lnTo>
                  <a:lnTo>
                    <a:pt x="87635" y="619209"/>
                  </a:lnTo>
                  <a:lnTo>
                    <a:pt x="61932" y="586463"/>
                  </a:lnTo>
                  <a:lnTo>
                    <a:pt x="40324" y="551746"/>
                  </a:lnTo>
                  <a:lnTo>
                    <a:pt x="23069" y="515257"/>
                  </a:lnTo>
                  <a:lnTo>
                    <a:pt x="10425" y="477195"/>
                  </a:lnTo>
                  <a:lnTo>
                    <a:pt x="2649" y="437760"/>
                  </a:lnTo>
                  <a:lnTo>
                    <a:pt x="0" y="397151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6" name="object 36"/>
          <p:cNvSpPr txBox="1"/>
          <p:nvPr/>
        </p:nvSpPr>
        <p:spPr>
          <a:xfrm>
            <a:off x="935265" y="3106329"/>
            <a:ext cx="838835" cy="6978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 indent="-635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Arial"/>
                <a:cs typeface="Arial"/>
              </a:rPr>
              <a:t>Второй 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квартал в 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Белоруссии</a:t>
            </a:r>
            <a:r>
              <a:rPr dirty="0" sz="1100">
                <a:latin typeface="Arial"/>
                <a:cs typeface="Arial"/>
              </a:rPr>
              <a:t>:</a:t>
            </a:r>
            <a:endParaRPr sz="11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5"/>
              </a:spcBef>
            </a:pPr>
            <a:r>
              <a:rPr dirty="0" sz="1100">
                <a:latin typeface="Arial"/>
                <a:cs typeface="Arial"/>
              </a:rPr>
              <a:t>$169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5202156" y="1212542"/>
            <a:ext cx="2037714" cy="1459865"/>
            <a:chOff x="5202156" y="1212542"/>
            <a:chExt cx="2037714" cy="1459865"/>
          </a:xfrm>
        </p:grpSpPr>
        <p:sp>
          <p:nvSpPr>
            <p:cNvPr id="38" name="object 38"/>
            <p:cNvSpPr/>
            <p:nvPr/>
          </p:nvSpPr>
          <p:spPr>
            <a:xfrm>
              <a:off x="5203557" y="1506728"/>
              <a:ext cx="1207135" cy="1164590"/>
            </a:xfrm>
            <a:custGeom>
              <a:avLst/>
              <a:gdLst/>
              <a:ahLst/>
              <a:cxnLst/>
              <a:rect l="l" t="t" r="r" b="b"/>
              <a:pathLst>
                <a:path w="1207135" h="1164589">
                  <a:moveTo>
                    <a:pt x="1206790" y="0"/>
                  </a:moveTo>
                  <a:lnTo>
                    <a:pt x="0" y="116402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5582424" y="1213942"/>
              <a:ext cx="1656080" cy="585470"/>
            </a:xfrm>
            <a:custGeom>
              <a:avLst/>
              <a:gdLst/>
              <a:ahLst/>
              <a:cxnLst/>
              <a:rect l="l" t="t" r="r" b="b"/>
              <a:pathLst>
                <a:path w="1656079" h="585469">
                  <a:moveTo>
                    <a:pt x="827923" y="0"/>
                  </a:moveTo>
                  <a:lnTo>
                    <a:pt x="760023" y="970"/>
                  </a:lnTo>
                  <a:lnTo>
                    <a:pt x="693634" y="3832"/>
                  </a:lnTo>
                  <a:lnTo>
                    <a:pt x="628969" y="8509"/>
                  </a:lnTo>
                  <a:lnTo>
                    <a:pt x="566242" y="14927"/>
                  </a:lnTo>
                  <a:lnTo>
                    <a:pt x="505665" y="23010"/>
                  </a:lnTo>
                  <a:lnTo>
                    <a:pt x="447452" y="32683"/>
                  </a:lnTo>
                  <a:lnTo>
                    <a:pt x="391816" y="43869"/>
                  </a:lnTo>
                  <a:lnTo>
                    <a:pt x="338970" y="56494"/>
                  </a:lnTo>
                  <a:lnTo>
                    <a:pt x="289126" y="70483"/>
                  </a:lnTo>
                  <a:lnTo>
                    <a:pt x="242499" y="85760"/>
                  </a:lnTo>
                  <a:lnTo>
                    <a:pt x="199301" y="102249"/>
                  </a:lnTo>
                  <a:lnTo>
                    <a:pt x="159746" y="119876"/>
                  </a:lnTo>
                  <a:lnTo>
                    <a:pt x="124046" y="138565"/>
                  </a:lnTo>
                  <a:lnTo>
                    <a:pt x="65064" y="178826"/>
                  </a:lnTo>
                  <a:lnTo>
                    <a:pt x="24062" y="222430"/>
                  </a:lnTo>
                  <a:lnTo>
                    <a:pt x="2744" y="268774"/>
                  </a:lnTo>
                  <a:lnTo>
                    <a:pt x="0" y="292785"/>
                  </a:lnTo>
                  <a:lnTo>
                    <a:pt x="2744" y="316795"/>
                  </a:lnTo>
                  <a:lnTo>
                    <a:pt x="24062" y="363133"/>
                  </a:lnTo>
                  <a:lnTo>
                    <a:pt x="65064" y="406725"/>
                  </a:lnTo>
                  <a:lnTo>
                    <a:pt x="124046" y="446972"/>
                  </a:lnTo>
                  <a:lnTo>
                    <a:pt x="159746" y="465652"/>
                  </a:lnTo>
                  <a:lnTo>
                    <a:pt x="199301" y="483271"/>
                  </a:lnTo>
                  <a:lnTo>
                    <a:pt x="242499" y="499751"/>
                  </a:lnTo>
                  <a:lnTo>
                    <a:pt x="289126" y="515019"/>
                  </a:lnTo>
                  <a:lnTo>
                    <a:pt x="338970" y="529000"/>
                  </a:lnTo>
                  <a:lnTo>
                    <a:pt x="391816" y="541617"/>
                  </a:lnTo>
                  <a:lnTo>
                    <a:pt x="447452" y="552796"/>
                  </a:lnTo>
                  <a:lnTo>
                    <a:pt x="505665" y="562461"/>
                  </a:lnTo>
                  <a:lnTo>
                    <a:pt x="566242" y="570538"/>
                  </a:lnTo>
                  <a:lnTo>
                    <a:pt x="628969" y="576951"/>
                  </a:lnTo>
                  <a:lnTo>
                    <a:pt x="693634" y="581624"/>
                  </a:lnTo>
                  <a:lnTo>
                    <a:pt x="760023" y="584484"/>
                  </a:lnTo>
                  <a:lnTo>
                    <a:pt x="827923" y="585453"/>
                  </a:lnTo>
                  <a:lnTo>
                    <a:pt x="895807" y="584484"/>
                  </a:lnTo>
                  <a:lnTo>
                    <a:pt x="962181" y="581624"/>
                  </a:lnTo>
                  <a:lnTo>
                    <a:pt x="1026833" y="576951"/>
                  </a:lnTo>
                  <a:lnTo>
                    <a:pt x="1089548" y="570538"/>
                  </a:lnTo>
                  <a:lnTo>
                    <a:pt x="1150114" y="562461"/>
                  </a:lnTo>
                  <a:lnTo>
                    <a:pt x="1208318" y="552796"/>
                  </a:lnTo>
                  <a:lnTo>
                    <a:pt x="1263946" y="541617"/>
                  </a:lnTo>
                  <a:lnTo>
                    <a:pt x="1316786" y="529000"/>
                  </a:lnTo>
                  <a:lnTo>
                    <a:pt x="1366623" y="515019"/>
                  </a:lnTo>
                  <a:lnTo>
                    <a:pt x="1413246" y="499751"/>
                  </a:lnTo>
                  <a:lnTo>
                    <a:pt x="1456440" y="483271"/>
                  </a:lnTo>
                  <a:lnTo>
                    <a:pt x="1495992" y="465652"/>
                  </a:lnTo>
                  <a:lnTo>
                    <a:pt x="1531690" y="446972"/>
                  </a:lnTo>
                  <a:lnTo>
                    <a:pt x="1590668" y="406725"/>
                  </a:lnTo>
                  <a:lnTo>
                    <a:pt x="1631668" y="363133"/>
                  </a:lnTo>
                  <a:lnTo>
                    <a:pt x="1652986" y="316795"/>
                  </a:lnTo>
                  <a:lnTo>
                    <a:pt x="1655731" y="292785"/>
                  </a:lnTo>
                  <a:lnTo>
                    <a:pt x="1652986" y="268774"/>
                  </a:lnTo>
                  <a:lnTo>
                    <a:pt x="1631668" y="222430"/>
                  </a:lnTo>
                  <a:lnTo>
                    <a:pt x="1590668" y="178826"/>
                  </a:lnTo>
                  <a:lnTo>
                    <a:pt x="1531690" y="138565"/>
                  </a:lnTo>
                  <a:lnTo>
                    <a:pt x="1495992" y="119876"/>
                  </a:lnTo>
                  <a:lnTo>
                    <a:pt x="1456440" y="102249"/>
                  </a:lnTo>
                  <a:lnTo>
                    <a:pt x="1413246" y="85760"/>
                  </a:lnTo>
                  <a:lnTo>
                    <a:pt x="1366623" y="70483"/>
                  </a:lnTo>
                  <a:lnTo>
                    <a:pt x="1316786" y="56494"/>
                  </a:lnTo>
                  <a:lnTo>
                    <a:pt x="1263946" y="43869"/>
                  </a:lnTo>
                  <a:lnTo>
                    <a:pt x="1208318" y="32683"/>
                  </a:lnTo>
                  <a:lnTo>
                    <a:pt x="1150114" y="23010"/>
                  </a:lnTo>
                  <a:lnTo>
                    <a:pt x="1089548" y="14927"/>
                  </a:lnTo>
                  <a:lnTo>
                    <a:pt x="1026833" y="8509"/>
                  </a:lnTo>
                  <a:lnTo>
                    <a:pt x="962181" y="3832"/>
                  </a:lnTo>
                  <a:lnTo>
                    <a:pt x="895807" y="970"/>
                  </a:lnTo>
                  <a:lnTo>
                    <a:pt x="827923" y="0"/>
                  </a:lnTo>
                  <a:close/>
                </a:path>
              </a:pathLst>
            </a:custGeom>
            <a:solidFill>
              <a:srgbClr val="E8EDF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5582423" y="1213943"/>
              <a:ext cx="1656080" cy="585470"/>
            </a:xfrm>
            <a:custGeom>
              <a:avLst/>
              <a:gdLst/>
              <a:ahLst/>
              <a:cxnLst/>
              <a:rect l="l" t="t" r="r" b="b"/>
              <a:pathLst>
                <a:path w="1656079" h="585469">
                  <a:moveTo>
                    <a:pt x="0" y="292785"/>
                  </a:moveTo>
                  <a:lnTo>
                    <a:pt x="10836" y="245297"/>
                  </a:lnTo>
                  <a:lnTo>
                    <a:pt x="42209" y="200248"/>
                  </a:lnTo>
                  <a:lnTo>
                    <a:pt x="92414" y="158240"/>
                  </a:lnTo>
                  <a:lnTo>
                    <a:pt x="159746" y="119876"/>
                  </a:lnTo>
                  <a:lnTo>
                    <a:pt x="199301" y="102249"/>
                  </a:lnTo>
                  <a:lnTo>
                    <a:pt x="242499" y="85760"/>
                  </a:lnTo>
                  <a:lnTo>
                    <a:pt x="289126" y="70483"/>
                  </a:lnTo>
                  <a:lnTo>
                    <a:pt x="338970" y="56494"/>
                  </a:lnTo>
                  <a:lnTo>
                    <a:pt x="391816" y="43869"/>
                  </a:lnTo>
                  <a:lnTo>
                    <a:pt x="447452" y="32683"/>
                  </a:lnTo>
                  <a:lnTo>
                    <a:pt x="505665" y="23010"/>
                  </a:lnTo>
                  <a:lnTo>
                    <a:pt x="566242" y="14927"/>
                  </a:lnTo>
                  <a:lnTo>
                    <a:pt x="628969" y="8509"/>
                  </a:lnTo>
                  <a:lnTo>
                    <a:pt x="693634" y="3832"/>
                  </a:lnTo>
                  <a:lnTo>
                    <a:pt x="760023" y="970"/>
                  </a:lnTo>
                  <a:lnTo>
                    <a:pt x="827923" y="0"/>
                  </a:lnTo>
                  <a:lnTo>
                    <a:pt x="895807" y="970"/>
                  </a:lnTo>
                  <a:lnTo>
                    <a:pt x="962181" y="3832"/>
                  </a:lnTo>
                  <a:lnTo>
                    <a:pt x="1026833" y="8509"/>
                  </a:lnTo>
                  <a:lnTo>
                    <a:pt x="1089548" y="14927"/>
                  </a:lnTo>
                  <a:lnTo>
                    <a:pt x="1150114" y="23010"/>
                  </a:lnTo>
                  <a:lnTo>
                    <a:pt x="1208318" y="32683"/>
                  </a:lnTo>
                  <a:lnTo>
                    <a:pt x="1263946" y="43869"/>
                  </a:lnTo>
                  <a:lnTo>
                    <a:pt x="1316786" y="56494"/>
                  </a:lnTo>
                  <a:lnTo>
                    <a:pt x="1366623" y="70483"/>
                  </a:lnTo>
                  <a:lnTo>
                    <a:pt x="1413245" y="85760"/>
                  </a:lnTo>
                  <a:lnTo>
                    <a:pt x="1456439" y="102249"/>
                  </a:lnTo>
                  <a:lnTo>
                    <a:pt x="1495992" y="119876"/>
                  </a:lnTo>
                  <a:lnTo>
                    <a:pt x="1531690" y="138565"/>
                  </a:lnTo>
                  <a:lnTo>
                    <a:pt x="1590668" y="178826"/>
                  </a:lnTo>
                  <a:lnTo>
                    <a:pt x="1631668" y="222430"/>
                  </a:lnTo>
                  <a:lnTo>
                    <a:pt x="1652986" y="268774"/>
                  </a:lnTo>
                  <a:lnTo>
                    <a:pt x="1655731" y="292785"/>
                  </a:lnTo>
                  <a:lnTo>
                    <a:pt x="1652986" y="316795"/>
                  </a:lnTo>
                  <a:lnTo>
                    <a:pt x="1644894" y="340269"/>
                  </a:lnTo>
                  <a:lnTo>
                    <a:pt x="1613522" y="385310"/>
                  </a:lnTo>
                  <a:lnTo>
                    <a:pt x="1563319" y="427305"/>
                  </a:lnTo>
                  <a:lnTo>
                    <a:pt x="1495992" y="465652"/>
                  </a:lnTo>
                  <a:lnTo>
                    <a:pt x="1456439" y="483271"/>
                  </a:lnTo>
                  <a:lnTo>
                    <a:pt x="1413245" y="499751"/>
                  </a:lnTo>
                  <a:lnTo>
                    <a:pt x="1366623" y="515019"/>
                  </a:lnTo>
                  <a:lnTo>
                    <a:pt x="1316786" y="529000"/>
                  </a:lnTo>
                  <a:lnTo>
                    <a:pt x="1263946" y="541617"/>
                  </a:lnTo>
                  <a:lnTo>
                    <a:pt x="1208318" y="552796"/>
                  </a:lnTo>
                  <a:lnTo>
                    <a:pt x="1150114" y="562461"/>
                  </a:lnTo>
                  <a:lnTo>
                    <a:pt x="1089548" y="570538"/>
                  </a:lnTo>
                  <a:lnTo>
                    <a:pt x="1026833" y="576951"/>
                  </a:lnTo>
                  <a:lnTo>
                    <a:pt x="962181" y="581624"/>
                  </a:lnTo>
                  <a:lnTo>
                    <a:pt x="895807" y="584484"/>
                  </a:lnTo>
                  <a:lnTo>
                    <a:pt x="827923" y="585453"/>
                  </a:lnTo>
                  <a:lnTo>
                    <a:pt x="760023" y="584484"/>
                  </a:lnTo>
                  <a:lnTo>
                    <a:pt x="693634" y="581624"/>
                  </a:lnTo>
                  <a:lnTo>
                    <a:pt x="628969" y="576951"/>
                  </a:lnTo>
                  <a:lnTo>
                    <a:pt x="566242" y="570538"/>
                  </a:lnTo>
                  <a:lnTo>
                    <a:pt x="505665" y="562461"/>
                  </a:lnTo>
                  <a:lnTo>
                    <a:pt x="447452" y="552796"/>
                  </a:lnTo>
                  <a:lnTo>
                    <a:pt x="391816" y="541617"/>
                  </a:lnTo>
                  <a:lnTo>
                    <a:pt x="338970" y="529000"/>
                  </a:lnTo>
                  <a:lnTo>
                    <a:pt x="289126" y="515019"/>
                  </a:lnTo>
                  <a:lnTo>
                    <a:pt x="242499" y="499751"/>
                  </a:lnTo>
                  <a:lnTo>
                    <a:pt x="199301" y="483271"/>
                  </a:lnTo>
                  <a:lnTo>
                    <a:pt x="159746" y="465652"/>
                  </a:lnTo>
                  <a:lnTo>
                    <a:pt x="124046" y="446972"/>
                  </a:lnTo>
                  <a:lnTo>
                    <a:pt x="65064" y="406725"/>
                  </a:lnTo>
                  <a:lnTo>
                    <a:pt x="24062" y="363133"/>
                  </a:lnTo>
                  <a:lnTo>
                    <a:pt x="2744" y="316795"/>
                  </a:lnTo>
                  <a:lnTo>
                    <a:pt x="0" y="292785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1" name="object 41"/>
          <p:cNvSpPr txBox="1"/>
          <p:nvPr/>
        </p:nvSpPr>
        <p:spPr>
          <a:xfrm>
            <a:off x="5854388" y="1204509"/>
            <a:ext cx="1151255" cy="5302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20701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Arial"/>
                <a:cs typeface="Arial"/>
              </a:rPr>
              <a:t>4 квартал, 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ролики</a:t>
            </a:r>
            <a:r>
              <a:rPr dirty="0" sz="1100" spc="-4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в</a:t>
            </a:r>
            <a:r>
              <a:rPr dirty="0" sz="1100" spc="-4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Москве:</a:t>
            </a:r>
            <a:endParaRPr sz="1100">
              <a:latin typeface="Arial"/>
              <a:cs typeface="Arial"/>
            </a:endParaRPr>
          </a:p>
          <a:p>
            <a:pPr marL="262890">
              <a:lnSpc>
                <a:spcPct val="100000"/>
              </a:lnSpc>
              <a:spcBef>
                <a:spcPts val="10"/>
              </a:spcBef>
            </a:pPr>
            <a:r>
              <a:rPr dirty="0" sz="1100">
                <a:latin typeface="Arial"/>
                <a:cs typeface="Arial"/>
              </a:rPr>
              <a:t>$223,234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42" name="object 42"/>
          <p:cNvGrpSpPr/>
          <p:nvPr/>
        </p:nvGrpSpPr>
        <p:grpSpPr>
          <a:xfrm>
            <a:off x="4736865" y="5349045"/>
            <a:ext cx="1029335" cy="1062355"/>
            <a:chOff x="4736865" y="5349045"/>
            <a:chExt cx="1029335" cy="1062355"/>
          </a:xfrm>
        </p:grpSpPr>
        <p:sp>
          <p:nvSpPr>
            <p:cNvPr id="43" name="object 43"/>
            <p:cNvSpPr/>
            <p:nvPr/>
          </p:nvSpPr>
          <p:spPr>
            <a:xfrm>
              <a:off x="4920341" y="5350446"/>
              <a:ext cx="331470" cy="662305"/>
            </a:xfrm>
            <a:custGeom>
              <a:avLst/>
              <a:gdLst/>
              <a:ahLst/>
              <a:cxnLst/>
              <a:rect l="l" t="t" r="r" b="b"/>
              <a:pathLst>
                <a:path w="331470" h="662304">
                  <a:moveTo>
                    <a:pt x="331099" y="661837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/>
            <p:cNvSpPr/>
            <p:nvPr/>
          </p:nvSpPr>
          <p:spPr>
            <a:xfrm>
              <a:off x="4738266" y="5615179"/>
              <a:ext cx="1026794" cy="794385"/>
            </a:xfrm>
            <a:custGeom>
              <a:avLst/>
              <a:gdLst/>
              <a:ahLst/>
              <a:cxnLst/>
              <a:rect l="l" t="t" r="r" b="b"/>
              <a:pathLst>
                <a:path w="1026795" h="794385">
                  <a:moveTo>
                    <a:pt x="513175" y="0"/>
                  </a:moveTo>
                  <a:lnTo>
                    <a:pt x="460700" y="2050"/>
                  </a:lnTo>
                  <a:lnTo>
                    <a:pt x="409743" y="8067"/>
                  </a:lnTo>
                  <a:lnTo>
                    <a:pt x="360561" y="17852"/>
                  </a:lnTo>
                  <a:lnTo>
                    <a:pt x="313411" y="31205"/>
                  </a:lnTo>
                  <a:lnTo>
                    <a:pt x="268551" y="47927"/>
                  </a:lnTo>
                  <a:lnTo>
                    <a:pt x="226240" y="67817"/>
                  </a:lnTo>
                  <a:lnTo>
                    <a:pt x="186735" y="90677"/>
                  </a:lnTo>
                  <a:lnTo>
                    <a:pt x="150294" y="116307"/>
                  </a:lnTo>
                  <a:lnTo>
                    <a:pt x="117174" y="144506"/>
                  </a:lnTo>
                  <a:lnTo>
                    <a:pt x="87634" y="175077"/>
                  </a:lnTo>
                  <a:lnTo>
                    <a:pt x="61931" y="207818"/>
                  </a:lnTo>
                  <a:lnTo>
                    <a:pt x="40323" y="242531"/>
                  </a:lnTo>
                  <a:lnTo>
                    <a:pt x="23068" y="279015"/>
                  </a:lnTo>
                  <a:lnTo>
                    <a:pt x="10424" y="317072"/>
                  </a:lnTo>
                  <a:lnTo>
                    <a:pt x="2649" y="356502"/>
                  </a:lnTo>
                  <a:lnTo>
                    <a:pt x="0" y="397104"/>
                  </a:lnTo>
                  <a:lnTo>
                    <a:pt x="2649" y="437705"/>
                  </a:lnTo>
                  <a:lnTo>
                    <a:pt x="10424" y="477133"/>
                  </a:lnTo>
                  <a:lnTo>
                    <a:pt x="23068" y="515188"/>
                  </a:lnTo>
                  <a:lnTo>
                    <a:pt x="40323" y="551672"/>
                  </a:lnTo>
                  <a:lnTo>
                    <a:pt x="61931" y="586384"/>
                  </a:lnTo>
                  <a:lnTo>
                    <a:pt x="87634" y="619125"/>
                  </a:lnTo>
                  <a:lnTo>
                    <a:pt x="117174" y="649695"/>
                  </a:lnTo>
                  <a:lnTo>
                    <a:pt x="150294" y="677894"/>
                  </a:lnTo>
                  <a:lnTo>
                    <a:pt x="186735" y="703524"/>
                  </a:lnTo>
                  <a:lnTo>
                    <a:pt x="226240" y="726384"/>
                  </a:lnTo>
                  <a:lnTo>
                    <a:pt x="268551" y="746275"/>
                  </a:lnTo>
                  <a:lnTo>
                    <a:pt x="313411" y="762997"/>
                  </a:lnTo>
                  <a:lnTo>
                    <a:pt x="360561" y="776350"/>
                  </a:lnTo>
                  <a:lnTo>
                    <a:pt x="409743" y="786135"/>
                  </a:lnTo>
                  <a:lnTo>
                    <a:pt x="460700" y="792153"/>
                  </a:lnTo>
                  <a:lnTo>
                    <a:pt x="513175" y="794203"/>
                  </a:lnTo>
                  <a:lnTo>
                    <a:pt x="565630" y="792153"/>
                  </a:lnTo>
                  <a:lnTo>
                    <a:pt x="616572" y="786135"/>
                  </a:lnTo>
                  <a:lnTo>
                    <a:pt x="665745" y="776350"/>
                  </a:lnTo>
                  <a:lnTo>
                    <a:pt x="712889" y="762997"/>
                  </a:lnTo>
                  <a:lnTo>
                    <a:pt x="757746" y="746275"/>
                  </a:lnTo>
                  <a:lnTo>
                    <a:pt x="800058" y="726384"/>
                  </a:lnTo>
                  <a:lnTo>
                    <a:pt x="839566" y="703524"/>
                  </a:lnTo>
                  <a:lnTo>
                    <a:pt x="876012" y="677894"/>
                  </a:lnTo>
                  <a:lnTo>
                    <a:pt x="909138" y="649695"/>
                  </a:lnTo>
                  <a:lnTo>
                    <a:pt x="938685" y="619125"/>
                  </a:lnTo>
                  <a:lnTo>
                    <a:pt x="964395" y="586384"/>
                  </a:lnTo>
                  <a:lnTo>
                    <a:pt x="986010" y="551672"/>
                  </a:lnTo>
                  <a:lnTo>
                    <a:pt x="1003271" y="515188"/>
                  </a:lnTo>
                  <a:lnTo>
                    <a:pt x="1015920" y="477133"/>
                  </a:lnTo>
                  <a:lnTo>
                    <a:pt x="1023699" y="437705"/>
                  </a:lnTo>
                  <a:lnTo>
                    <a:pt x="1026350" y="397104"/>
                  </a:lnTo>
                  <a:lnTo>
                    <a:pt x="1023699" y="356502"/>
                  </a:lnTo>
                  <a:lnTo>
                    <a:pt x="1015920" y="317072"/>
                  </a:lnTo>
                  <a:lnTo>
                    <a:pt x="1003271" y="279015"/>
                  </a:lnTo>
                  <a:lnTo>
                    <a:pt x="986010" y="242531"/>
                  </a:lnTo>
                  <a:lnTo>
                    <a:pt x="964395" y="207818"/>
                  </a:lnTo>
                  <a:lnTo>
                    <a:pt x="938685" y="175077"/>
                  </a:lnTo>
                  <a:lnTo>
                    <a:pt x="909138" y="144506"/>
                  </a:lnTo>
                  <a:lnTo>
                    <a:pt x="876012" y="116307"/>
                  </a:lnTo>
                  <a:lnTo>
                    <a:pt x="839566" y="90677"/>
                  </a:lnTo>
                  <a:lnTo>
                    <a:pt x="800058" y="67817"/>
                  </a:lnTo>
                  <a:lnTo>
                    <a:pt x="757746" y="47927"/>
                  </a:lnTo>
                  <a:lnTo>
                    <a:pt x="712889" y="31205"/>
                  </a:lnTo>
                  <a:lnTo>
                    <a:pt x="665745" y="17852"/>
                  </a:lnTo>
                  <a:lnTo>
                    <a:pt x="616572" y="8067"/>
                  </a:lnTo>
                  <a:lnTo>
                    <a:pt x="565630" y="2050"/>
                  </a:lnTo>
                  <a:lnTo>
                    <a:pt x="513175" y="0"/>
                  </a:lnTo>
                  <a:close/>
                </a:path>
              </a:pathLst>
            </a:custGeom>
            <a:solidFill>
              <a:srgbClr val="E8EDF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/>
            <p:cNvSpPr/>
            <p:nvPr/>
          </p:nvSpPr>
          <p:spPr>
            <a:xfrm>
              <a:off x="4738266" y="5615179"/>
              <a:ext cx="1026794" cy="794385"/>
            </a:xfrm>
            <a:custGeom>
              <a:avLst/>
              <a:gdLst/>
              <a:ahLst/>
              <a:cxnLst/>
              <a:rect l="l" t="t" r="r" b="b"/>
              <a:pathLst>
                <a:path w="1026795" h="794385">
                  <a:moveTo>
                    <a:pt x="0" y="397104"/>
                  </a:moveTo>
                  <a:lnTo>
                    <a:pt x="2649" y="356502"/>
                  </a:lnTo>
                  <a:lnTo>
                    <a:pt x="10424" y="317072"/>
                  </a:lnTo>
                  <a:lnTo>
                    <a:pt x="23068" y="279015"/>
                  </a:lnTo>
                  <a:lnTo>
                    <a:pt x="40323" y="242531"/>
                  </a:lnTo>
                  <a:lnTo>
                    <a:pt x="61931" y="207818"/>
                  </a:lnTo>
                  <a:lnTo>
                    <a:pt x="87634" y="175077"/>
                  </a:lnTo>
                  <a:lnTo>
                    <a:pt x="117174" y="144506"/>
                  </a:lnTo>
                  <a:lnTo>
                    <a:pt x="150294" y="116307"/>
                  </a:lnTo>
                  <a:lnTo>
                    <a:pt x="186735" y="90677"/>
                  </a:lnTo>
                  <a:lnTo>
                    <a:pt x="226240" y="67817"/>
                  </a:lnTo>
                  <a:lnTo>
                    <a:pt x="268551" y="47927"/>
                  </a:lnTo>
                  <a:lnTo>
                    <a:pt x="313411" y="31205"/>
                  </a:lnTo>
                  <a:lnTo>
                    <a:pt x="360561" y="17852"/>
                  </a:lnTo>
                  <a:lnTo>
                    <a:pt x="409743" y="8067"/>
                  </a:lnTo>
                  <a:lnTo>
                    <a:pt x="460700" y="2050"/>
                  </a:lnTo>
                  <a:lnTo>
                    <a:pt x="513175" y="0"/>
                  </a:lnTo>
                  <a:lnTo>
                    <a:pt x="565629" y="2050"/>
                  </a:lnTo>
                  <a:lnTo>
                    <a:pt x="616572" y="8067"/>
                  </a:lnTo>
                  <a:lnTo>
                    <a:pt x="665745" y="17852"/>
                  </a:lnTo>
                  <a:lnTo>
                    <a:pt x="712889" y="31205"/>
                  </a:lnTo>
                  <a:lnTo>
                    <a:pt x="757746" y="47927"/>
                  </a:lnTo>
                  <a:lnTo>
                    <a:pt x="800058" y="67817"/>
                  </a:lnTo>
                  <a:lnTo>
                    <a:pt x="839566" y="90677"/>
                  </a:lnTo>
                  <a:lnTo>
                    <a:pt x="876012" y="116307"/>
                  </a:lnTo>
                  <a:lnTo>
                    <a:pt x="909137" y="144506"/>
                  </a:lnTo>
                  <a:lnTo>
                    <a:pt x="938685" y="175077"/>
                  </a:lnTo>
                  <a:lnTo>
                    <a:pt x="964395" y="207818"/>
                  </a:lnTo>
                  <a:lnTo>
                    <a:pt x="986010" y="242531"/>
                  </a:lnTo>
                  <a:lnTo>
                    <a:pt x="1003271" y="279015"/>
                  </a:lnTo>
                  <a:lnTo>
                    <a:pt x="1015920" y="317072"/>
                  </a:lnTo>
                  <a:lnTo>
                    <a:pt x="1023699" y="356502"/>
                  </a:lnTo>
                  <a:lnTo>
                    <a:pt x="1026350" y="397104"/>
                  </a:lnTo>
                  <a:lnTo>
                    <a:pt x="1023699" y="437705"/>
                  </a:lnTo>
                  <a:lnTo>
                    <a:pt x="1015920" y="477133"/>
                  </a:lnTo>
                  <a:lnTo>
                    <a:pt x="1003271" y="515188"/>
                  </a:lnTo>
                  <a:lnTo>
                    <a:pt x="986010" y="551672"/>
                  </a:lnTo>
                  <a:lnTo>
                    <a:pt x="964395" y="586384"/>
                  </a:lnTo>
                  <a:lnTo>
                    <a:pt x="938685" y="619125"/>
                  </a:lnTo>
                  <a:lnTo>
                    <a:pt x="909137" y="649695"/>
                  </a:lnTo>
                  <a:lnTo>
                    <a:pt x="876012" y="677894"/>
                  </a:lnTo>
                  <a:lnTo>
                    <a:pt x="839566" y="703524"/>
                  </a:lnTo>
                  <a:lnTo>
                    <a:pt x="800058" y="726384"/>
                  </a:lnTo>
                  <a:lnTo>
                    <a:pt x="757746" y="746275"/>
                  </a:lnTo>
                  <a:lnTo>
                    <a:pt x="712889" y="762997"/>
                  </a:lnTo>
                  <a:lnTo>
                    <a:pt x="665745" y="776350"/>
                  </a:lnTo>
                  <a:lnTo>
                    <a:pt x="616572" y="786135"/>
                  </a:lnTo>
                  <a:lnTo>
                    <a:pt x="565629" y="792153"/>
                  </a:lnTo>
                  <a:lnTo>
                    <a:pt x="513175" y="794203"/>
                  </a:lnTo>
                  <a:lnTo>
                    <a:pt x="460700" y="792153"/>
                  </a:lnTo>
                  <a:lnTo>
                    <a:pt x="409743" y="786135"/>
                  </a:lnTo>
                  <a:lnTo>
                    <a:pt x="360561" y="776350"/>
                  </a:lnTo>
                  <a:lnTo>
                    <a:pt x="313411" y="762997"/>
                  </a:lnTo>
                  <a:lnTo>
                    <a:pt x="268551" y="746275"/>
                  </a:lnTo>
                  <a:lnTo>
                    <a:pt x="226240" y="726384"/>
                  </a:lnTo>
                  <a:lnTo>
                    <a:pt x="186735" y="703524"/>
                  </a:lnTo>
                  <a:lnTo>
                    <a:pt x="150294" y="677894"/>
                  </a:lnTo>
                  <a:lnTo>
                    <a:pt x="117174" y="649695"/>
                  </a:lnTo>
                  <a:lnTo>
                    <a:pt x="87634" y="619125"/>
                  </a:lnTo>
                  <a:lnTo>
                    <a:pt x="61931" y="586384"/>
                  </a:lnTo>
                  <a:lnTo>
                    <a:pt x="40323" y="551672"/>
                  </a:lnTo>
                  <a:lnTo>
                    <a:pt x="23068" y="515188"/>
                  </a:lnTo>
                  <a:lnTo>
                    <a:pt x="10424" y="477133"/>
                  </a:lnTo>
                  <a:lnTo>
                    <a:pt x="2649" y="437705"/>
                  </a:lnTo>
                  <a:lnTo>
                    <a:pt x="0" y="397104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6" name="object 46"/>
          <p:cNvSpPr txBox="1"/>
          <p:nvPr/>
        </p:nvSpPr>
        <p:spPr>
          <a:xfrm>
            <a:off x="4884049" y="5710064"/>
            <a:ext cx="734695" cy="5302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9535" marR="5080" indent="-7747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Arial"/>
                <a:cs typeface="Arial"/>
              </a:rPr>
              <a:t>Четвертый  </a:t>
            </a:r>
            <a:r>
              <a:rPr dirty="0" sz="1100">
                <a:latin typeface="Arial"/>
                <a:cs typeface="Arial"/>
              </a:rPr>
              <a:t>квартал:</a:t>
            </a:r>
            <a:endParaRPr sz="1100">
              <a:latin typeface="Arial"/>
              <a:cs typeface="Arial"/>
            </a:endParaRPr>
          </a:p>
          <a:p>
            <a:pPr marL="16510">
              <a:lnSpc>
                <a:spcPct val="100000"/>
              </a:lnSpc>
              <a:spcBef>
                <a:spcPts val="10"/>
              </a:spcBef>
            </a:pPr>
            <a:r>
              <a:rPr dirty="0" sz="1100">
                <a:latin typeface="Arial"/>
                <a:cs typeface="Arial"/>
              </a:rPr>
              <a:t>$4,563,234</a:t>
            </a:r>
            <a:endParaRPr sz="1100">
              <a:latin typeface="Arial"/>
              <a:cs typeface="Arial"/>
            </a:endParaRPr>
          </a:p>
        </p:txBody>
      </p:sp>
      <p:sp>
        <p:nvSpPr>
          <p:cNvPr id="47" name="object 4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13</a:t>
            </a:r>
            <a:r>
              <a:rPr dirty="0" spc="-35"/>
              <a:t> </a:t>
            </a:r>
            <a:r>
              <a:rPr dirty="0" spc="-5"/>
              <a:t>апреля</a:t>
            </a:r>
            <a:r>
              <a:rPr dirty="0" spc="-50"/>
              <a:t> </a:t>
            </a:r>
            <a:r>
              <a:rPr dirty="0"/>
              <a:t>2007</a:t>
            </a:r>
            <a:r>
              <a:rPr dirty="0" spc="-35"/>
              <a:t> </a:t>
            </a:r>
            <a:r>
              <a:rPr dirty="0"/>
              <a:t>г.</a:t>
            </a:r>
          </a:p>
        </p:txBody>
      </p:sp>
      <p:sp>
        <p:nvSpPr>
          <p:cNvPr id="48" name="object 4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OLAP:</a:t>
            </a:r>
            <a:r>
              <a:rPr dirty="0" spc="-55"/>
              <a:t> </a:t>
            </a:r>
            <a:r>
              <a:rPr dirty="0"/>
              <a:t>Основные</a:t>
            </a:r>
            <a:r>
              <a:rPr dirty="0" spc="-60"/>
              <a:t> </a:t>
            </a:r>
            <a:r>
              <a:rPr dirty="0"/>
              <a:t>понятия</a:t>
            </a:r>
          </a:p>
        </p:txBody>
      </p:sp>
      <p:sp>
        <p:nvSpPr>
          <p:cNvPr id="49" name="object 4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82344" y="187197"/>
            <a:ext cx="4069079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b="0">
                <a:solidFill>
                  <a:srgbClr val="333399"/>
                </a:solidFill>
                <a:latin typeface="Tahoma"/>
                <a:cs typeface="Tahoma"/>
              </a:rPr>
              <a:t>Кубоиды</a:t>
            </a:r>
            <a:r>
              <a:rPr dirty="0" sz="4400" spc="-75" b="0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4400" b="0">
                <a:solidFill>
                  <a:srgbClr val="333399"/>
                </a:solidFill>
                <a:latin typeface="Tahoma"/>
                <a:cs typeface="Tahoma"/>
              </a:rPr>
              <a:t>в</a:t>
            </a:r>
            <a:r>
              <a:rPr dirty="0" sz="4400" spc="-40" b="0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dirty="0" sz="4400" b="0">
                <a:solidFill>
                  <a:srgbClr val="333399"/>
                </a:solidFill>
                <a:latin typeface="Tahoma"/>
                <a:cs typeface="Tahoma"/>
              </a:rPr>
              <a:t>кубе</a:t>
            </a:r>
            <a:endParaRPr sz="4400">
              <a:latin typeface="Tahoma"/>
              <a:cs typeface="Tahom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898650" y="1898650"/>
            <a:ext cx="3670300" cy="2755900"/>
            <a:chOff x="1898650" y="1898650"/>
            <a:chExt cx="3670300" cy="27559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346450" y="1898650"/>
              <a:ext cx="165100" cy="2413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03450" y="2660650"/>
              <a:ext cx="165100" cy="241300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2286000" y="1981200"/>
              <a:ext cx="1143000" cy="762000"/>
            </a:xfrm>
            <a:custGeom>
              <a:avLst/>
              <a:gdLst/>
              <a:ahLst/>
              <a:cxnLst/>
              <a:rect l="l" t="t" r="r" b="b"/>
              <a:pathLst>
                <a:path w="1143000" h="762000">
                  <a:moveTo>
                    <a:pt x="1143000" y="0"/>
                  </a:moveTo>
                  <a:lnTo>
                    <a:pt x="0" y="76200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498850" y="2660650"/>
              <a:ext cx="165100" cy="24130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489450" y="2660650"/>
              <a:ext cx="165100" cy="241300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3429000" y="1981200"/>
              <a:ext cx="1143000" cy="762000"/>
            </a:xfrm>
            <a:custGeom>
              <a:avLst/>
              <a:gdLst/>
              <a:ahLst/>
              <a:cxnLst/>
              <a:rect l="l" t="t" r="r" b="b"/>
              <a:pathLst>
                <a:path w="1143000" h="762000">
                  <a:moveTo>
                    <a:pt x="0" y="0"/>
                  </a:moveTo>
                  <a:lnTo>
                    <a:pt x="1143000" y="762000"/>
                  </a:lnTo>
                </a:path>
                <a:path w="1143000" h="762000">
                  <a:moveTo>
                    <a:pt x="0" y="0"/>
                  </a:moveTo>
                  <a:lnTo>
                    <a:pt x="152400" y="76200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98650" y="3422650"/>
              <a:ext cx="165100" cy="241300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981200" y="2743200"/>
              <a:ext cx="304800" cy="762000"/>
            </a:xfrm>
            <a:custGeom>
              <a:avLst/>
              <a:gdLst/>
              <a:ahLst/>
              <a:cxnLst/>
              <a:rect l="l" t="t" r="r" b="b"/>
              <a:pathLst>
                <a:path w="304800" h="762000">
                  <a:moveTo>
                    <a:pt x="304800" y="0"/>
                  </a:moveTo>
                  <a:lnTo>
                    <a:pt x="0" y="76200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41650" y="3498850"/>
              <a:ext cx="165100" cy="241300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1981200" y="2743200"/>
              <a:ext cx="2590800" cy="838200"/>
            </a:xfrm>
            <a:custGeom>
              <a:avLst/>
              <a:gdLst/>
              <a:ahLst/>
              <a:cxnLst/>
              <a:rect l="l" t="t" r="r" b="b"/>
              <a:pathLst>
                <a:path w="2590800" h="838200">
                  <a:moveTo>
                    <a:pt x="1600200" y="0"/>
                  </a:moveTo>
                  <a:lnTo>
                    <a:pt x="0" y="762000"/>
                  </a:lnTo>
                </a:path>
                <a:path w="2590800" h="838200">
                  <a:moveTo>
                    <a:pt x="304800" y="0"/>
                  </a:moveTo>
                  <a:lnTo>
                    <a:pt x="1143000" y="838200"/>
                  </a:lnTo>
                </a:path>
                <a:path w="2590800" h="838200">
                  <a:moveTo>
                    <a:pt x="2590800" y="0"/>
                  </a:moveTo>
                  <a:lnTo>
                    <a:pt x="1143000" y="83820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4" name="object 1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403850" y="3498850"/>
              <a:ext cx="165100" cy="241300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3581400" y="2743200"/>
              <a:ext cx="1905000" cy="838200"/>
            </a:xfrm>
            <a:custGeom>
              <a:avLst/>
              <a:gdLst/>
              <a:ahLst/>
              <a:cxnLst/>
              <a:rect l="l" t="t" r="r" b="b"/>
              <a:pathLst>
                <a:path w="1905000" h="838200">
                  <a:moveTo>
                    <a:pt x="0" y="0"/>
                  </a:moveTo>
                  <a:lnTo>
                    <a:pt x="1905000" y="838200"/>
                  </a:lnTo>
                </a:path>
                <a:path w="1905000" h="838200">
                  <a:moveTo>
                    <a:pt x="990600" y="0"/>
                  </a:moveTo>
                  <a:lnTo>
                    <a:pt x="1905000" y="83820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346450" y="4413250"/>
              <a:ext cx="165100" cy="241300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1981200" y="3505200"/>
              <a:ext cx="3505200" cy="990600"/>
            </a:xfrm>
            <a:custGeom>
              <a:avLst/>
              <a:gdLst/>
              <a:ahLst/>
              <a:cxnLst/>
              <a:rect l="l" t="t" r="r" b="b"/>
              <a:pathLst>
                <a:path w="3505200" h="990600">
                  <a:moveTo>
                    <a:pt x="0" y="0"/>
                  </a:moveTo>
                  <a:lnTo>
                    <a:pt x="1447800" y="990600"/>
                  </a:lnTo>
                </a:path>
                <a:path w="3505200" h="990600">
                  <a:moveTo>
                    <a:pt x="1143000" y="76200"/>
                  </a:moveTo>
                  <a:lnTo>
                    <a:pt x="1447800" y="990600"/>
                  </a:lnTo>
                </a:path>
                <a:path w="3505200" h="990600">
                  <a:moveTo>
                    <a:pt x="3505200" y="76200"/>
                  </a:moveTo>
                  <a:lnTo>
                    <a:pt x="1447800" y="99060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/>
          <p:cNvSpPr txBox="1"/>
          <p:nvPr/>
        </p:nvSpPr>
        <p:spPr>
          <a:xfrm>
            <a:off x="3263900" y="1562481"/>
            <a:ext cx="70929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latin typeface="Times New Roman"/>
                <a:cs typeface="Times New Roman"/>
              </a:rPr>
              <a:t>И</a:t>
            </a:r>
            <a:r>
              <a:rPr dirty="0" sz="2000" spc="-40" b="1">
                <a:latin typeface="Times New Roman"/>
                <a:cs typeface="Times New Roman"/>
              </a:rPr>
              <a:t>т</a:t>
            </a:r>
            <a:r>
              <a:rPr dirty="0" sz="2000" b="1">
                <a:latin typeface="Times New Roman"/>
                <a:cs typeface="Times New Roman"/>
              </a:rPr>
              <a:t>о</a:t>
            </a:r>
            <a:r>
              <a:rPr dirty="0" sz="2000" spc="-45" b="1">
                <a:latin typeface="Times New Roman"/>
                <a:cs typeface="Times New Roman"/>
              </a:rPr>
              <a:t>г</a:t>
            </a:r>
            <a:r>
              <a:rPr dirty="0" sz="2000" b="1">
                <a:latin typeface="Times New Roman"/>
                <a:cs typeface="Times New Roman"/>
              </a:rPr>
              <a:t>о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13</a:t>
            </a:r>
            <a:r>
              <a:rPr dirty="0" spc="-35"/>
              <a:t> </a:t>
            </a:r>
            <a:r>
              <a:rPr dirty="0" spc="-5"/>
              <a:t>апреля</a:t>
            </a:r>
            <a:r>
              <a:rPr dirty="0" spc="-50"/>
              <a:t> </a:t>
            </a:r>
            <a:r>
              <a:rPr dirty="0"/>
              <a:t>2007</a:t>
            </a:r>
            <a:r>
              <a:rPr dirty="0" spc="-35"/>
              <a:t> </a:t>
            </a:r>
            <a:r>
              <a:rPr dirty="0"/>
              <a:t>г.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OLAP:</a:t>
            </a:r>
            <a:r>
              <a:rPr dirty="0" spc="-55"/>
              <a:t> </a:t>
            </a:r>
            <a:r>
              <a:rPr dirty="0"/>
              <a:t>Основные</a:t>
            </a:r>
            <a:r>
              <a:rPr dirty="0" spc="-60"/>
              <a:t> </a:t>
            </a:r>
            <a:r>
              <a:rPr dirty="0"/>
              <a:t>понятия</a:t>
            </a:r>
          </a:p>
        </p:txBody>
      </p:sp>
      <p:sp>
        <p:nvSpPr>
          <p:cNvPr id="31" name="object 3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19" name="object 19"/>
          <p:cNvSpPr txBox="1"/>
          <p:nvPr/>
        </p:nvSpPr>
        <p:spPr>
          <a:xfrm>
            <a:off x="1602994" y="2381834"/>
            <a:ext cx="55880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0">
                <a:latin typeface="Times New Roman"/>
                <a:cs typeface="Times New Roman"/>
              </a:rPr>
              <a:t>т</a:t>
            </a:r>
            <a:r>
              <a:rPr dirty="0" sz="1800">
                <a:latin typeface="Times New Roman"/>
                <a:cs typeface="Times New Roman"/>
              </a:rPr>
              <a:t>о</a:t>
            </a:r>
            <a:r>
              <a:rPr dirty="0" sz="1800" spc="-25">
                <a:latin typeface="Times New Roman"/>
                <a:cs typeface="Times New Roman"/>
              </a:rPr>
              <a:t>в</a:t>
            </a:r>
            <a:r>
              <a:rPr dirty="0" sz="1800">
                <a:latin typeface="Times New Roman"/>
                <a:cs typeface="Times New Roman"/>
              </a:rPr>
              <a:t>ар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111500" y="2324862"/>
            <a:ext cx="85915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5">
                <a:latin typeface="Times New Roman"/>
                <a:cs typeface="Times New Roman"/>
              </a:rPr>
              <a:t>квартал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483353" y="2248662"/>
            <a:ext cx="74168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latin typeface="Times New Roman"/>
                <a:cs typeface="Times New Roman"/>
              </a:rPr>
              <a:t>с</a:t>
            </a:r>
            <a:r>
              <a:rPr dirty="0" sz="2000" spc="20">
                <a:latin typeface="Times New Roman"/>
                <a:cs typeface="Times New Roman"/>
              </a:rPr>
              <a:t>т</a:t>
            </a:r>
            <a:r>
              <a:rPr dirty="0" sz="2000">
                <a:latin typeface="Times New Roman"/>
                <a:cs typeface="Times New Roman"/>
              </a:rPr>
              <a:t>рана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24890" y="3185236"/>
            <a:ext cx="142113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Times New Roman"/>
                <a:cs typeface="Times New Roman"/>
              </a:rPr>
              <a:t>товар,</a:t>
            </a:r>
            <a:r>
              <a:rPr dirty="0" sz="1800" spc="-6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квартал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806700" y="3185236"/>
            <a:ext cx="131572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Times New Roman"/>
                <a:cs typeface="Times New Roman"/>
              </a:rPr>
              <a:t>товар,</a:t>
            </a:r>
            <a:r>
              <a:rPr dirty="0" sz="1800" spc="-85">
                <a:latin typeface="Times New Roman"/>
                <a:cs typeface="Times New Roman"/>
              </a:rPr>
              <a:t> </a:t>
            </a:r>
            <a:r>
              <a:rPr dirty="0" sz="1800" spc="5">
                <a:latin typeface="Times New Roman"/>
                <a:cs typeface="Times New Roman"/>
              </a:rPr>
              <a:t>страна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939029" y="3241040"/>
            <a:ext cx="157353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Times New Roman"/>
                <a:cs typeface="Times New Roman"/>
              </a:rPr>
              <a:t>Квартал,</a:t>
            </a:r>
            <a:r>
              <a:rPr dirty="0" sz="1800" spc="-85">
                <a:latin typeface="Times New Roman"/>
                <a:cs typeface="Times New Roman"/>
              </a:rPr>
              <a:t> </a:t>
            </a:r>
            <a:r>
              <a:rPr dirty="0" sz="1800" spc="5">
                <a:latin typeface="Times New Roman"/>
                <a:cs typeface="Times New Roman"/>
              </a:rPr>
              <a:t>страна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633209" y="1853006"/>
            <a:ext cx="1085215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latin typeface="Times New Roman"/>
                <a:cs typeface="Times New Roman"/>
              </a:rPr>
              <a:t>0-мерный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617334" y="2477262"/>
            <a:ext cx="106045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5">
                <a:latin typeface="Times New Roman"/>
                <a:cs typeface="Times New Roman"/>
              </a:rPr>
              <a:t>1</a:t>
            </a:r>
            <a:r>
              <a:rPr dirty="0" sz="2000">
                <a:latin typeface="Times New Roman"/>
                <a:cs typeface="Times New Roman"/>
              </a:rPr>
              <a:t>-ме</a:t>
            </a:r>
            <a:r>
              <a:rPr dirty="0" sz="2000" spc="5">
                <a:latin typeface="Times New Roman"/>
                <a:cs typeface="Times New Roman"/>
              </a:rPr>
              <a:t>р</a:t>
            </a:r>
            <a:r>
              <a:rPr dirty="0" sz="2000" spc="-5">
                <a:latin typeface="Times New Roman"/>
                <a:cs typeface="Times New Roman"/>
              </a:rPr>
              <a:t>н</a:t>
            </a:r>
            <a:r>
              <a:rPr dirty="0" sz="2000" spc="-10">
                <a:latin typeface="Times New Roman"/>
                <a:cs typeface="Times New Roman"/>
              </a:rPr>
              <a:t>ы</a:t>
            </a:r>
            <a:r>
              <a:rPr dirty="0" sz="2000">
                <a:latin typeface="Times New Roman"/>
                <a:cs typeface="Times New Roman"/>
              </a:rPr>
              <a:t>е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307582" y="3468115"/>
            <a:ext cx="2399030" cy="11804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21945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latin typeface="Times New Roman"/>
                <a:cs typeface="Times New Roman"/>
              </a:rPr>
              <a:t>2-х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мерные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755"/>
              </a:spcBef>
            </a:pPr>
            <a:r>
              <a:rPr dirty="0" sz="2000">
                <a:latin typeface="Times New Roman"/>
                <a:cs typeface="Times New Roman"/>
              </a:rPr>
              <a:t>3-х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мерный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(базовый)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96264" y="4633721"/>
            <a:ext cx="6873875" cy="8877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894205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Times New Roman"/>
                <a:cs typeface="Times New Roman"/>
              </a:rPr>
              <a:t>товар,</a:t>
            </a:r>
            <a:r>
              <a:rPr dirty="0" sz="1800" spc="-3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квартал,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страна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>
                <a:latin typeface="Tahoma"/>
                <a:cs typeface="Tahoma"/>
              </a:rPr>
              <a:t>Кубоиды</a:t>
            </a:r>
            <a:r>
              <a:rPr dirty="0" sz="2000" spc="-30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выделяют</a:t>
            </a:r>
            <a:r>
              <a:rPr dirty="0" sz="2000" spc="-30">
                <a:latin typeface="Tahoma"/>
                <a:cs typeface="Tahoma"/>
              </a:rPr>
              <a:t> </a:t>
            </a:r>
            <a:r>
              <a:rPr dirty="0" sz="2000" spc="-5">
                <a:latin typeface="Tahoma"/>
                <a:cs typeface="Tahoma"/>
              </a:rPr>
              <a:t>данные</a:t>
            </a:r>
            <a:r>
              <a:rPr dirty="0" sz="2000" spc="-2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на</a:t>
            </a:r>
            <a:r>
              <a:rPr dirty="0" sz="2000" spc="-10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разных</a:t>
            </a:r>
            <a:r>
              <a:rPr dirty="0" sz="2000" spc="-2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уровнях</a:t>
            </a:r>
            <a:r>
              <a:rPr dirty="0" sz="2000" spc="-2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агрегации.</a:t>
            </a:r>
            <a:endParaRPr sz="2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26870" y="368249"/>
            <a:ext cx="4744720" cy="5746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 b="0">
                <a:solidFill>
                  <a:srgbClr val="333399"/>
                </a:solidFill>
                <a:latin typeface="Times New Roman"/>
                <a:cs typeface="Times New Roman"/>
              </a:rPr>
              <a:t>Иерархии</a:t>
            </a:r>
            <a:r>
              <a:rPr dirty="0" sz="3600" spc="-60" b="0">
                <a:solidFill>
                  <a:srgbClr val="333399"/>
                </a:solidFill>
                <a:latin typeface="Times New Roman"/>
                <a:cs typeface="Times New Roman"/>
              </a:rPr>
              <a:t> </a:t>
            </a:r>
            <a:r>
              <a:rPr dirty="0" sz="3600" b="0">
                <a:solidFill>
                  <a:srgbClr val="333399"/>
                </a:solidFill>
                <a:latin typeface="Times New Roman"/>
                <a:cs typeface="Times New Roman"/>
              </a:rPr>
              <a:t>в</a:t>
            </a:r>
            <a:r>
              <a:rPr dirty="0" sz="3600" spc="-40" b="0">
                <a:solidFill>
                  <a:srgbClr val="333399"/>
                </a:solidFill>
                <a:latin typeface="Times New Roman"/>
                <a:cs typeface="Times New Roman"/>
              </a:rPr>
              <a:t> </a:t>
            </a:r>
            <a:r>
              <a:rPr dirty="0" sz="3600" b="0">
                <a:solidFill>
                  <a:srgbClr val="333399"/>
                </a:solidFill>
                <a:latin typeface="Times New Roman"/>
                <a:cs typeface="Times New Roman"/>
              </a:rPr>
              <a:t>Измерениях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75428" y="1470405"/>
            <a:ext cx="77216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Times New Roman"/>
                <a:cs typeface="Times New Roman"/>
              </a:rPr>
              <a:t>В</a:t>
            </a:r>
            <a:r>
              <a:rPr dirty="0" sz="2400" spc="15">
                <a:latin typeface="Times New Roman"/>
                <a:cs typeface="Times New Roman"/>
              </a:rPr>
              <a:t>с</a:t>
            </a:r>
            <a:r>
              <a:rPr dirty="0" sz="2400">
                <a:latin typeface="Times New Roman"/>
                <a:cs typeface="Times New Roman"/>
              </a:rPr>
              <a:t>е</a:t>
            </a:r>
            <a:r>
              <a:rPr dirty="0" sz="2400" spc="-60">
                <a:latin typeface="Times New Roman"/>
                <a:cs typeface="Times New Roman"/>
              </a:rPr>
              <a:t>г</a:t>
            </a:r>
            <a:r>
              <a:rPr dirty="0" sz="2400">
                <a:latin typeface="Times New Roman"/>
                <a:cs typeface="Times New Roman"/>
              </a:rPr>
              <a:t>о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35123" y="2445511"/>
            <a:ext cx="163512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Tahoma"/>
                <a:cs typeface="Tahoma"/>
              </a:rPr>
              <a:t>Белоруссия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52108" y="2373884"/>
            <a:ext cx="972819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Tahoma"/>
                <a:cs typeface="Tahoma"/>
              </a:rPr>
              <a:t>Россия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42228" y="3528441"/>
            <a:ext cx="100647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60">
                <a:latin typeface="Times New Roman"/>
                <a:cs typeface="Times New Roman"/>
              </a:rPr>
              <a:t>М</a:t>
            </a:r>
            <a:r>
              <a:rPr dirty="0" sz="2400" spc="55">
                <a:latin typeface="Times New Roman"/>
                <a:cs typeface="Times New Roman"/>
              </a:rPr>
              <a:t>о</a:t>
            </a:r>
            <a:r>
              <a:rPr dirty="0" sz="2400">
                <a:latin typeface="Times New Roman"/>
                <a:cs typeface="Times New Roman"/>
              </a:rPr>
              <a:t>ск</a:t>
            </a:r>
            <a:r>
              <a:rPr dirty="0" sz="2400" spc="-45">
                <a:latin typeface="Times New Roman"/>
                <a:cs typeface="Times New Roman"/>
              </a:rPr>
              <a:t>в</a:t>
            </a:r>
            <a:r>
              <a:rPr dirty="0" sz="2400">
                <a:latin typeface="Times New Roman"/>
                <a:cs typeface="Times New Roman"/>
              </a:rPr>
              <a:t>а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42078" y="4605020"/>
            <a:ext cx="63309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65">
                <a:latin typeface="Times New Roman"/>
                <a:cs typeface="Times New Roman"/>
              </a:rPr>
              <a:t>В</a:t>
            </a:r>
            <a:r>
              <a:rPr dirty="0" sz="2400" spc="-130">
                <a:latin typeface="Times New Roman"/>
                <a:cs typeface="Times New Roman"/>
              </a:rPr>
              <a:t>А</a:t>
            </a:r>
            <a:r>
              <a:rPr dirty="0" sz="2400">
                <a:latin typeface="Times New Roman"/>
                <a:cs typeface="Times New Roman"/>
              </a:rPr>
              <a:t>О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90409" y="3528441"/>
            <a:ext cx="155511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50240" algn="l"/>
              </a:tabLst>
            </a:pPr>
            <a:r>
              <a:rPr dirty="0" sz="2400">
                <a:latin typeface="Times New Roman"/>
                <a:cs typeface="Times New Roman"/>
              </a:rPr>
              <a:t>...	</a:t>
            </a:r>
            <a:r>
              <a:rPr dirty="0" sz="2400" spc="-45">
                <a:latin typeface="Times New Roman"/>
                <a:cs typeface="Times New Roman"/>
              </a:rPr>
              <a:t>К</a:t>
            </a:r>
            <a:r>
              <a:rPr dirty="0" sz="2400">
                <a:latin typeface="Times New Roman"/>
                <a:cs typeface="Times New Roman"/>
              </a:rPr>
              <a:t>азань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32628" y="2461386"/>
            <a:ext cx="2540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Times New Roman"/>
                <a:cs typeface="Times New Roman"/>
              </a:rPr>
              <a:t>...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07794" y="3528441"/>
            <a:ext cx="278638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60500" algn="l"/>
                <a:tab pos="1892300" algn="l"/>
              </a:tabLst>
            </a:pPr>
            <a:r>
              <a:rPr dirty="0" sz="2400" spc="-5">
                <a:latin typeface="Times New Roman"/>
                <a:cs typeface="Times New Roman"/>
              </a:rPr>
              <a:t>Боб</a:t>
            </a:r>
            <a:r>
              <a:rPr dirty="0" sz="2400" spc="-35">
                <a:latin typeface="Times New Roman"/>
                <a:cs typeface="Times New Roman"/>
              </a:rPr>
              <a:t>р</a:t>
            </a:r>
            <a:r>
              <a:rPr dirty="0" sz="2400" spc="20">
                <a:latin typeface="Times New Roman"/>
                <a:cs typeface="Times New Roman"/>
              </a:rPr>
              <a:t>у</a:t>
            </a:r>
            <a:r>
              <a:rPr dirty="0" sz="2400" spc="-5">
                <a:latin typeface="Times New Roman"/>
                <a:cs typeface="Times New Roman"/>
              </a:rPr>
              <a:t>йс</a:t>
            </a:r>
            <a:r>
              <a:rPr dirty="0" sz="2400">
                <a:latin typeface="Times New Roman"/>
                <a:cs typeface="Times New Roman"/>
              </a:rPr>
              <a:t>к	...	</a:t>
            </a:r>
            <a:r>
              <a:rPr dirty="0" baseline="1157" sz="3600" spc="-7">
                <a:latin typeface="Times New Roman"/>
                <a:cs typeface="Times New Roman"/>
              </a:rPr>
              <a:t>Минск</a:t>
            </a:r>
            <a:endParaRPr baseline="1157" sz="3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127375" y="4671821"/>
            <a:ext cx="2540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Times New Roman"/>
                <a:cs typeface="Times New Roman"/>
              </a:rPr>
              <a:t>...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176009" y="4595621"/>
            <a:ext cx="2540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Times New Roman"/>
                <a:cs typeface="Times New Roman"/>
              </a:rPr>
              <a:t>...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889375" y="5586171"/>
            <a:ext cx="280860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41500" algn="l"/>
              </a:tabLst>
            </a:pPr>
            <a:r>
              <a:rPr dirty="0" sz="2400" spc="-135">
                <a:latin typeface="Times New Roman"/>
                <a:cs typeface="Times New Roman"/>
              </a:rPr>
              <a:t>Новогирее..в.о	</a:t>
            </a:r>
            <a:r>
              <a:rPr dirty="0" sz="2400" spc="-10">
                <a:latin typeface="Times New Roman"/>
                <a:cs typeface="Times New Roman"/>
              </a:rPr>
              <a:t>Перово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505200" y="1828800"/>
            <a:ext cx="3429000" cy="762000"/>
          </a:xfrm>
          <a:custGeom>
            <a:avLst/>
            <a:gdLst/>
            <a:ahLst/>
            <a:cxnLst/>
            <a:rect l="l" t="t" r="r" b="b"/>
            <a:pathLst>
              <a:path w="3429000" h="762000">
                <a:moveTo>
                  <a:pt x="1219200" y="0"/>
                </a:moveTo>
                <a:lnTo>
                  <a:pt x="0" y="762000"/>
                </a:lnTo>
              </a:path>
              <a:path w="3429000" h="762000">
                <a:moveTo>
                  <a:pt x="1219200" y="0"/>
                </a:moveTo>
                <a:lnTo>
                  <a:pt x="3429000" y="7620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438400" y="2819400"/>
            <a:ext cx="1828800" cy="838200"/>
          </a:xfrm>
          <a:custGeom>
            <a:avLst/>
            <a:gdLst/>
            <a:ahLst/>
            <a:cxnLst/>
            <a:rect l="l" t="t" r="r" b="b"/>
            <a:pathLst>
              <a:path w="1828800" h="838200">
                <a:moveTo>
                  <a:pt x="990600" y="0"/>
                </a:moveTo>
                <a:lnTo>
                  <a:pt x="0" y="838200"/>
                </a:lnTo>
              </a:path>
              <a:path w="1828800" h="838200">
                <a:moveTo>
                  <a:pt x="990600" y="0"/>
                </a:moveTo>
                <a:lnTo>
                  <a:pt x="1828800" y="838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096000" y="2819400"/>
            <a:ext cx="2133600" cy="838200"/>
          </a:xfrm>
          <a:custGeom>
            <a:avLst/>
            <a:gdLst/>
            <a:ahLst/>
            <a:cxnLst/>
            <a:rect l="l" t="t" r="r" b="b"/>
            <a:pathLst>
              <a:path w="2133600" h="838200">
                <a:moveTo>
                  <a:pt x="990600" y="0"/>
                </a:moveTo>
                <a:lnTo>
                  <a:pt x="0" y="838200"/>
                </a:lnTo>
              </a:path>
              <a:path w="2133600" h="838200">
                <a:moveTo>
                  <a:pt x="990600" y="0"/>
                </a:moveTo>
                <a:lnTo>
                  <a:pt x="2133600" y="838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981200" y="3886200"/>
            <a:ext cx="1143000" cy="838200"/>
          </a:xfrm>
          <a:custGeom>
            <a:avLst/>
            <a:gdLst/>
            <a:ahLst/>
            <a:cxnLst/>
            <a:rect l="l" t="t" r="r" b="b"/>
            <a:pathLst>
              <a:path w="1143000" h="838200">
                <a:moveTo>
                  <a:pt x="533400" y="0"/>
                </a:moveTo>
                <a:lnTo>
                  <a:pt x="0" y="762000"/>
                </a:lnTo>
              </a:path>
              <a:path w="1143000" h="838200">
                <a:moveTo>
                  <a:pt x="533400" y="0"/>
                </a:moveTo>
                <a:lnTo>
                  <a:pt x="1143000" y="838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810000" y="3886200"/>
            <a:ext cx="762000" cy="304800"/>
          </a:xfrm>
          <a:custGeom>
            <a:avLst/>
            <a:gdLst/>
            <a:ahLst/>
            <a:cxnLst/>
            <a:rect l="l" t="t" r="r" b="b"/>
            <a:pathLst>
              <a:path w="762000" h="304800">
                <a:moveTo>
                  <a:pt x="381000" y="0"/>
                </a:moveTo>
                <a:lnTo>
                  <a:pt x="0" y="304800"/>
                </a:lnTo>
              </a:path>
              <a:path w="762000" h="304800">
                <a:moveTo>
                  <a:pt x="381000" y="0"/>
                </a:moveTo>
                <a:lnTo>
                  <a:pt x="762000" y="3048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7848600" y="3886200"/>
            <a:ext cx="762000" cy="304800"/>
          </a:xfrm>
          <a:custGeom>
            <a:avLst/>
            <a:gdLst/>
            <a:ahLst/>
            <a:cxnLst/>
            <a:rect l="l" t="t" r="r" b="b"/>
            <a:pathLst>
              <a:path w="762000" h="304800">
                <a:moveTo>
                  <a:pt x="381000" y="0"/>
                </a:moveTo>
                <a:lnTo>
                  <a:pt x="0" y="304800"/>
                </a:lnTo>
              </a:path>
              <a:path w="762000" h="304800">
                <a:moveTo>
                  <a:pt x="381000" y="0"/>
                </a:moveTo>
                <a:lnTo>
                  <a:pt x="762000" y="3048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676400" y="5105400"/>
            <a:ext cx="762000" cy="304800"/>
          </a:xfrm>
          <a:custGeom>
            <a:avLst/>
            <a:gdLst/>
            <a:ahLst/>
            <a:cxnLst/>
            <a:rect l="l" t="t" r="r" b="b"/>
            <a:pathLst>
              <a:path w="762000" h="304800">
                <a:moveTo>
                  <a:pt x="381000" y="0"/>
                </a:moveTo>
                <a:lnTo>
                  <a:pt x="0" y="304800"/>
                </a:lnTo>
              </a:path>
              <a:path w="762000" h="304800">
                <a:moveTo>
                  <a:pt x="381000" y="0"/>
                </a:moveTo>
                <a:lnTo>
                  <a:pt x="762000" y="3048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495800" y="4953000"/>
            <a:ext cx="1676400" cy="762000"/>
          </a:xfrm>
          <a:custGeom>
            <a:avLst/>
            <a:gdLst/>
            <a:ahLst/>
            <a:cxnLst/>
            <a:rect l="l" t="t" r="r" b="b"/>
            <a:pathLst>
              <a:path w="1676400" h="762000">
                <a:moveTo>
                  <a:pt x="685800" y="0"/>
                </a:moveTo>
                <a:lnTo>
                  <a:pt x="0" y="762000"/>
                </a:lnTo>
              </a:path>
              <a:path w="1676400" h="762000">
                <a:moveTo>
                  <a:pt x="685800" y="0"/>
                </a:moveTo>
                <a:lnTo>
                  <a:pt x="1676400" y="6858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383540" y="1546605"/>
            <a:ext cx="61785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FF0000"/>
                </a:solidFill>
                <a:latin typeface="Times New Roman"/>
                <a:cs typeface="Times New Roman"/>
              </a:rPr>
              <a:t>ALL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07340" y="2537586"/>
            <a:ext cx="94551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45">
                <a:solidFill>
                  <a:srgbClr val="FF0000"/>
                </a:solidFill>
                <a:latin typeface="Times New Roman"/>
                <a:cs typeface="Times New Roman"/>
              </a:rPr>
              <a:t>С</a:t>
            </a:r>
            <a:r>
              <a:rPr dirty="0" sz="2400" spc="15">
                <a:solidFill>
                  <a:srgbClr val="FF0000"/>
                </a:solidFill>
                <a:latin typeface="Times New Roman"/>
                <a:cs typeface="Times New Roman"/>
              </a:rPr>
              <a:t>т</a:t>
            </a:r>
            <a:r>
              <a:rPr dirty="0" sz="2400">
                <a:solidFill>
                  <a:srgbClr val="FF0000"/>
                </a:solidFill>
                <a:latin typeface="Times New Roman"/>
                <a:cs typeface="Times New Roman"/>
              </a:rPr>
              <a:t>рана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83540" y="5662371"/>
            <a:ext cx="82105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FF0000"/>
                </a:solidFill>
                <a:latin typeface="Times New Roman"/>
                <a:cs typeface="Times New Roman"/>
              </a:rPr>
              <a:t>О</a:t>
            </a:r>
            <a:r>
              <a:rPr dirty="0" sz="2400" spc="-10">
                <a:solidFill>
                  <a:srgbClr val="FF0000"/>
                </a:solidFill>
                <a:latin typeface="Times New Roman"/>
                <a:cs typeface="Times New Roman"/>
              </a:rPr>
              <a:t>к</a:t>
            </a:r>
            <a:r>
              <a:rPr dirty="0" sz="2400" spc="-40">
                <a:solidFill>
                  <a:srgbClr val="FF0000"/>
                </a:solidFill>
                <a:latin typeface="Times New Roman"/>
                <a:cs typeface="Times New Roman"/>
              </a:rPr>
              <a:t>р</a:t>
            </a:r>
            <a:r>
              <a:rPr dirty="0" sz="2400" spc="15">
                <a:solidFill>
                  <a:srgbClr val="FF0000"/>
                </a:solidFill>
                <a:latin typeface="Times New Roman"/>
                <a:cs typeface="Times New Roman"/>
              </a:rPr>
              <a:t>у</a:t>
            </a:r>
            <a:r>
              <a:rPr dirty="0" sz="2400">
                <a:solidFill>
                  <a:srgbClr val="FF0000"/>
                </a:solidFill>
                <a:latin typeface="Times New Roman"/>
                <a:cs typeface="Times New Roman"/>
              </a:rPr>
              <a:t>г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934200" y="5029200"/>
            <a:ext cx="762000" cy="304800"/>
          </a:xfrm>
          <a:custGeom>
            <a:avLst/>
            <a:gdLst/>
            <a:ahLst/>
            <a:cxnLst/>
            <a:rect l="l" t="t" r="r" b="b"/>
            <a:pathLst>
              <a:path w="762000" h="304800">
                <a:moveTo>
                  <a:pt x="381000" y="0"/>
                </a:moveTo>
                <a:lnTo>
                  <a:pt x="0" y="304800"/>
                </a:lnTo>
              </a:path>
              <a:path w="762000" h="304800">
                <a:moveTo>
                  <a:pt x="381000" y="0"/>
                </a:moveTo>
                <a:lnTo>
                  <a:pt x="762000" y="3048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257800" y="3886200"/>
            <a:ext cx="1828800" cy="838200"/>
          </a:xfrm>
          <a:custGeom>
            <a:avLst/>
            <a:gdLst/>
            <a:ahLst/>
            <a:cxnLst/>
            <a:rect l="l" t="t" r="r" b="b"/>
            <a:pathLst>
              <a:path w="1828800" h="838200">
                <a:moveTo>
                  <a:pt x="762000" y="0"/>
                </a:moveTo>
                <a:lnTo>
                  <a:pt x="0" y="838200"/>
                </a:lnTo>
              </a:path>
              <a:path w="1828800" h="838200">
                <a:moveTo>
                  <a:pt x="762000" y="0"/>
                </a:moveTo>
                <a:lnTo>
                  <a:pt x="1828800" y="838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307340" y="3604641"/>
            <a:ext cx="77851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215">
                <a:solidFill>
                  <a:srgbClr val="FF0000"/>
                </a:solidFill>
                <a:latin typeface="Times New Roman"/>
                <a:cs typeface="Times New Roman"/>
              </a:rPr>
              <a:t>Г</a:t>
            </a:r>
            <a:r>
              <a:rPr dirty="0" sz="2400">
                <a:solidFill>
                  <a:srgbClr val="FF0000"/>
                </a:solidFill>
                <a:latin typeface="Times New Roman"/>
                <a:cs typeface="Times New Roman"/>
              </a:rPr>
              <a:t>ор</a:t>
            </a:r>
            <a:r>
              <a:rPr dirty="0" sz="2400" spc="-75">
                <a:solidFill>
                  <a:srgbClr val="FF0000"/>
                </a:solidFill>
                <a:latin typeface="Times New Roman"/>
                <a:cs typeface="Times New Roman"/>
              </a:rPr>
              <a:t>о</a:t>
            </a:r>
            <a:r>
              <a:rPr dirty="0" sz="2400">
                <a:solidFill>
                  <a:srgbClr val="FF0000"/>
                </a:solidFill>
                <a:latin typeface="Times New Roman"/>
                <a:cs typeface="Times New Roman"/>
              </a:rPr>
              <a:t>д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09600" y="1905000"/>
            <a:ext cx="0" cy="762000"/>
          </a:xfrm>
          <a:custGeom>
            <a:avLst/>
            <a:gdLst/>
            <a:ahLst/>
            <a:cxnLst/>
            <a:rect l="l" t="t" r="r" b="b"/>
            <a:pathLst>
              <a:path w="0" h="762000">
                <a:moveTo>
                  <a:pt x="0" y="0"/>
                </a:moveTo>
                <a:lnTo>
                  <a:pt x="0" y="762000"/>
                </a:lnTo>
              </a:path>
            </a:pathLst>
          </a:custGeom>
          <a:ln w="12700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09600" y="2971800"/>
            <a:ext cx="0" cy="762000"/>
          </a:xfrm>
          <a:custGeom>
            <a:avLst/>
            <a:gdLst/>
            <a:ahLst/>
            <a:cxnLst/>
            <a:rect l="l" t="t" r="r" b="b"/>
            <a:pathLst>
              <a:path w="0" h="762000">
                <a:moveTo>
                  <a:pt x="0" y="0"/>
                </a:moveTo>
                <a:lnTo>
                  <a:pt x="0" y="762000"/>
                </a:lnTo>
              </a:path>
            </a:pathLst>
          </a:custGeom>
          <a:ln w="12700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09600" y="3962400"/>
            <a:ext cx="0" cy="762000"/>
          </a:xfrm>
          <a:custGeom>
            <a:avLst/>
            <a:gdLst/>
            <a:ahLst/>
            <a:cxnLst/>
            <a:rect l="l" t="t" r="r" b="b"/>
            <a:pathLst>
              <a:path w="0" h="762000">
                <a:moveTo>
                  <a:pt x="0" y="0"/>
                </a:moveTo>
                <a:lnTo>
                  <a:pt x="0" y="762000"/>
                </a:lnTo>
              </a:path>
            </a:pathLst>
          </a:custGeom>
          <a:ln w="12700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09600" y="5029200"/>
            <a:ext cx="0" cy="685800"/>
          </a:xfrm>
          <a:custGeom>
            <a:avLst/>
            <a:gdLst/>
            <a:ahLst/>
            <a:cxnLst/>
            <a:rect l="l" t="t" r="r" b="b"/>
            <a:pathLst>
              <a:path w="0" h="685800">
                <a:moveTo>
                  <a:pt x="0" y="0"/>
                </a:moveTo>
                <a:lnTo>
                  <a:pt x="0" y="685800"/>
                </a:lnTo>
              </a:path>
            </a:pathLst>
          </a:custGeom>
          <a:ln w="12700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6785609" y="4671821"/>
            <a:ext cx="1936114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Times New Roman"/>
                <a:cs typeface="Times New Roman"/>
              </a:rPr>
              <a:t>Д</a:t>
            </a:r>
            <a:r>
              <a:rPr dirty="0" sz="2400" spc="-45">
                <a:latin typeface="Times New Roman"/>
                <a:cs typeface="Times New Roman"/>
              </a:rPr>
              <a:t>о</a:t>
            </a:r>
            <a:r>
              <a:rPr dirty="0" sz="2400" spc="-5">
                <a:latin typeface="Times New Roman"/>
                <a:cs typeface="Times New Roman"/>
              </a:rPr>
              <a:t>л</a:t>
            </a:r>
            <a:r>
              <a:rPr dirty="0" sz="2400" spc="-60">
                <a:latin typeface="Times New Roman"/>
                <a:cs typeface="Times New Roman"/>
              </a:rPr>
              <a:t>г</a:t>
            </a:r>
            <a:r>
              <a:rPr dirty="0" sz="2400">
                <a:latin typeface="Times New Roman"/>
                <a:cs typeface="Times New Roman"/>
              </a:rPr>
              <a:t>оп</a:t>
            </a:r>
            <a:r>
              <a:rPr dirty="0" sz="2400" spc="-40">
                <a:latin typeface="Times New Roman"/>
                <a:cs typeface="Times New Roman"/>
              </a:rPr>
              <a:t>р</a:t>
            </a:r>
            <a:r>
              <a:rPr dirty="0" sz="2400" spc="-135">
                <a:latin typeface="Times New Roman"/>
                <a:cs typeface="Times New Roman"/>
              </a:rPr>
              <a:t>у</a:t>
            </a:r>
            <a:r>
              <a:rPr dirty="0" sz="2400">
                <a:latin typeface="Times New Roman"/>
                <a:cs typeface="Times New Roman"/>
              </a:rPr>
              <a:t>дный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13</a:t>
            </a:r>
            <a:r>
              <a:rPr dirty="0" spc="-35"/>
              <a:t> </a:t>
            </a:r>
            <a:r>
              <a:rPr dirty="0" spc="-5"/>
              <a:t>апреля</a:t>
            </a:r>
            <a:r>
              <a:rPr dirty="0" spc="-50"/>
              <a:t> </a:t>
            </a:r>
            <a:r>
              <a:rPr dirty="0"/>
              <a:t>2007</a:t>
            </a:r>
            <a:r>
              <a:rPr dirty="0" spc="-35"/>
              <a:t> </a:t>
            </a:r>
            <a:r>
              <a:rPr dirty="0"/>
              <a:t>г.</a:t>
            </a:r>
          </a:p>
        </p:txBody>
      </p:sp>
      <p:sp>
        <p:nvSpPr>
          <p:cNvPr id="35" name="object 3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OLAP:</a:t>
            </a:r>
            <a:r>
              <a:rPr dirty="0" spc="-55"/>
              <a:t> </a:t>
            </a:r>
            <a:r>
              <a:rPr dirty="0"/>
              <a:t>Основные</a:t>
            </a:r>
            <a:r>
              <a:rPr dirty="0" spc="-60"/>
              <a:t> </a:t>
            </a:r>
            <a:r>
              <a:rPr dirty="0"/>
              <a:t>понятия</a:t>
            </a:r>
          </a:p>
        </p:txBody>
      </p:sp>
      <p:sp>
        <p:nvSpPr>
          <p:cNvPr id="36" name="object 3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33" name="object 33"/>
          <p:cNvSpPr txBox="1"/>
          <p:nvPr/>
        </p:nvSpPr>
        <p:spPr>
          <a:xfrm>
            <a:off x="383540" y="4671821"/>
            <a:ext cx="8089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FF0000"/>
                </a:solidFill>
                <a:latin typeface="Times New Roman"/>
                <a:cs typeface="Times New Roman"/>
              </a:rPr>
              <a:t>Район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Стас Фомин </dc:creator>
  <dc:title>OLAP: Основные концепции.</dc:title>
  <dcterms:created xsi:type="dcterms:W3CDTF">2021-02-27T11:29:09Z</dcterms:created>
  <dcterms:modified xsi:type="dcterms:W3CDTF">2021-02-27T11:29:09Z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2007-04-13T00:00:00Z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2021-02-27T00:00:00Z</vt:filetime>
  </property>
</Properties>
</file>