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0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0693399" cy="5663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3700755"/>
            <a:ext cx="9445837" cy="1845335"/>
          </a:xfrm>
        </p:spPr>
        <p:txBody>
          <a:bodyPr vert="horz" lIns="104315" tIns="0" rIns="52157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4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2016760"/>
            <a:ext cx="9445837" cy="1653743"/>
          </a:xfrm>
        </p:spPr>
        <p:txBody>
          <a:bodyPr lIns="135609" tIns="0" rIns="52157" bIns="0" anchor="b"/>
          <a:lstStyle>
            <a:lvl1pPr marL="0" indent="0" algn="l">
              <a:buNone/>
              <a:defRPr sz="2300">
                <a:solidFill>
                  <a:srgbClr val="FFFFFF"/>
                </a:solidFill>
              </a:defRPr>
            </a:lvl1pPr>
            <a:lvl2pPr marL="52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655413"/>
            <a:ext cx="10693400" cy="504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717070" y="0"/>
            <a:ext cx="53467" cy="75628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774101" y="0"/>
            <a:ext cx="2940686" cy="756285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0938" y="302867"/>
            <a:ext cx="2227792" cy="645293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36127"/>
            <a:ext cx="7039822" cy="645293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032" y="7032920"/>
            <a:ext cx="4486461" cy="4026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71424"/>
            <a:ext cx="9624060" cy="138148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0693400" cy="287000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870001"/>
            <a:ext cx="10693400" cy="504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59" y="131089"/>
            <a:ext cx="9370983" cy="1805000"/>
          </a:xfrm>
        </p:spPr>
        <p:txBody>
          <a:bodyPr vert="horz" lIns="104315" tIns="0" rIns="104315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4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166" y="2016760"/>
            <a:ext cx="9381676" cy="756285"/>
          </a:xfrm>
        </p:spPr>
        <p:txBody>
          <a:bodyPr lIns="166904" tIns="0" rIns="52157" bIns="0" anchor="t"/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5215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4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956257"/>
            <a:ext cx="4722918" cy="5099042"/>
          </a:xfrm>
        </p:spPr>
        <p:txBody>
          <a:bodyPr lIns="10431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956257"/>
            <a:ext cx="4722918" cy="50990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873605"/>
            <a:ext cx="4724775" cy="788878"/>
          </a:xfrm>
        </p:spPr>
        <p:txBody>
          <a:bodyPr lIns="166904" anchor="ctr"/>
          <a:lstStyle>
            <a:lvl1pPr marL="0" indent="0">
              <a:buNone/>
              <a:defRPr sz="2600" b="1" cap="all" baseline="0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701267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873605"/>
            <a:ext cx="4726631" cy="788878"/>
          </a:xfrm>
        </p:spPr>
        <p:txBody>
          <a:bodyPr lIns="166904" anchor="ctr"/>
          <a:lstStyle>
            <a:lvl1pPr marL="0" indent="0">
              <a:buNone/>
              <a:defRPr sz="2600" b="1" cap="all" baseline="0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701267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7" y="168063"/>
            <a:ext cx="2951378" cy="1078967"/>
          </a:xfrm>
        </p:spPr>
        <p:txBody>
          <a:bodyPr vert="horz" lIns="83452" rIns="52157" bIns="0" rtlCol="0" anchor="b">
            <a:normAutofit/>
            <a:sp3d prstMaterial="matte"/>
          </a:bodyPr>
          <a:lstStyle>
            <a:lvl1pPr algn="l">
              <a:defRPr sz="23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994" y="1922289"/>
            <a:ext cx="6923861" cy="502743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277" y="1907825"/>
            <a:ext cx="2887218" cy="5041900"/>
          </a:xfrm>
        </p:spPr>
        <p:txBody>
          <a:bodyPr/>
          <a:lstStyle>
            <a:lvl1pPr marL="0" indent="0">
              <a:buNone/>
              <a:defRPr sz="16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339626" y="0"/>
            <a:ext cx="53467" cy="16033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339626" y="0"/>
            <a:ext cx="53467" cy="16033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81" y="171424"/>
            <a:ext cx="2953023" cy="1078967"/>
          </a:xfrm>
        </p:spPr>
        <p:txBody>
          <a:bodyPr lIns="83452" bIns="0" anchor="b">
            <a:sp3d prstMaterial="matte"/>
          </a:bodyPr>
          <a:lstStyle>
            <a:lvl1pPr algn="l">
              <a:defRPr sz="23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5839" y="1637413"/>
            <a:ext cx="7305984" cy="5925437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lvl2pPr marL="521574" indent="0">
              <a:buNone/>
              <a:defRPr sz="3200"/>
            </a:lvl2pPr>
            <a:lvl3pPr marL="1043148" indent="0">
              <a:buNone/>
              <a:defRPr sz="2700"/>
            </a:lvl3pPr>
            <a:lvl4pPr marL="1564721" indent="0">
              <a:buNone/>
              <a:defRPr sz="2300"/>
            </a:lvl4pPr>
            <a:lvl5pPr marL="2086295" indent="0">
              <a:buNone/>
              <a:defRPr sz="2300"/>
            </a:lvl5pPr>
            <a:lvl6pPr marL="2607869" indent="0">
              <a:buNone/>
              <a:defRPr sz="2300"/>
            </a:lvl6pPr>
            <a:lvl7pPr marL="3129443" indent="0">
              <a:buNone/>
              <a:defRPr sz="2300"/>
            </a:lvl7pPr>
            <a:lvl8pPr marL="3651016" indent="0">
              <a:buNone/>
              <a:defRPr sz="2300"/>
            </a:lvl8pPr>
            <a:lvl9pPr marL="4172590" indent="0">
              <a:buNone/>
              <a:defRPr sz="23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81" y="1905838"/>
            <a:ext cx="2887218" cy="5041900"/>
          </a:xfrm>
        </p:spPr>
        <p:txBody>
          <a:bodyPr/>
          <a:lstStyle>
            <a:lvl1pPr marL="0" indent="0">
              <a:buNone/>
              <a:defRPr sz="16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481" y="1290726"/>
            <a:ext cx="2951378" cy="221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39626" y="0"/>
            <a:ext cx="53467" cy="75628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339626" y="0"/>
            <a:ext cx="53467" cy="75628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0209" y="1290726"/>
            <a:ext cx="6073851" cy="221844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52381" y="1290726"/>
            <a:ext cx="858213" cy="221844"/>
          </a:xfrm>
        </p:spPr>
        <p:txBody>
          <a:bodyPr/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583473"/>
            <a:ext cx="10693400" cy="504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10693399" cy="15810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168064"/>
            <a:ext cx="9624060" cy="1379643"/>
          </a:xfrm>
          <a:prstGeom prst="rect">
            <a:avLst/>
          </a:prstGeom>
        </p:spPr>
        <p:txBody>
          <a:bodyPr vert="horz" lIns="104315" tIns="52157" rIns="52157" bIns="52157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957642"/>
            <a:ext cx="9624060" cy="5101019"/>
          </a:xfrm>
          <a:prstGeom prst="rect">
            <a:avLst/>
          </a:prstGeom>
        </p:spPr>
        <p:txBody>
          <a:bodyPr vert="horz" lIns="62589" tIns="104315" rIns="104315" bIns="52157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142691"/>
            <a:ext cx="2495127" cy="302514"/>
          </a:xfrm>
          <a:prstGeom prst="rect">
            <a:avLst/>
          </a:prstGeom>
        </p:spPr>
        <p:txBody>
          <a:bodyPr vert="horz" lIns="125178" tIns="52157" rIns="52157" bIns="0" rtlCol="0" anchor="b"/>
          <a:lstStyle>
            <a:lvl1pPr algn="l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8031" y="7142691"/>
            <a:ext cx="6440971" cy="302514"/>
          </a:xfrm>
          <a:prstGeom prst="rect">
            <a:avLst/>
          </a:prstGeom>
        </p:spPr>
        <p:txBody>
          <a:bodyPr vert="horz" lIns="52157" tIns="52157" rIns="52157" bIns="0" rtlCol="0" anchor="b"/>
          <a:lstStyle>
            <a:lvl1pPr algn="l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4585" y="7142691"/>
            <a:ext cx="858213" cy="302514"/>
          </a:xfrm>
          <a:prstGeom prst="rect">
            <a:avLst/>
          </a:prstGeom>
        </p:spPr>
        <p:txBody>
          <a:bodyPr vert="horz" lIns="104315" tIns="52157" rIns="104315" bIns="0" rtlCol="0" anchor="b"/>
          <a:lstStyle>
            <a:lvl1pPr algn="r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pPr marL="118745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500711" indent="-36510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4518" indent="-31294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031" indent="-260787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86" indent="-20863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310" indent="-20863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3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856803" indent="-20863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6295" indent="-20863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15787" indent="-20863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280" indent="-20863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02005" y="3700755"/>
            <a:ext cx="944583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0655" marR="5080" indent="-1418590">
              <a:lnSpc>
                <a:spcPct val="100000"/>
              </a:lnSpc>
              <a:spcBef>
                <a:spcPts val="100"/>
              </a:spcBef>
            </a:pPr>
            <a:r>
              <a:rPr lang="ro-MO" spc="-5" dirty="0"/>
              <a:t>Business </a:t>
            </a:r>
            <a:r>
              <a:rPr spc="-5" dirty="0" err="1"/>
              <a:t>Inteligen</a:t>
            </a:r>
            <a:r>
              <a:rPr lang="ro-MO" spc="-5" dirty="0"/>
              <a:t>ță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118745">
                <a:lnSpc>
                  <a:spcPct val="100000"/>
                </a:lnSpc>
                <a:spcBef>
                  <a:spcPts val="105"/>
                </a:spcBef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352425"/>
            <a:ext cx="7464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Garamond"/>
                <a:cs typeface="Garamond"/>
              </a:rPr>
              <a:t>Depozite </a:t>
            </a:r>
            <a:r>
              <a:rPr b="1" spc="-5" dirty="0">
                <a:latin typeface="Garamond"/>
                <a:cs typeface="Garamond"/>
              </a:rPr>
              <a:t>de</a:t>
            </a:r>
            <a:r>
              <a:rPr b="1" spc="-55" dirty="0">
                <a:latin typeface="Garamond"/>
                <a:cs typeface="Garamond"/>
              </a:rPr>
              <a:t> </a:t>
            </a:r>
            <a:r>
              <a:rPr b="1" spc="-10" dirty="0">
                <a:latin typeface="Garamond"/>
                <a:cs typeface="Garamond"/>
              </a:rPr>
              <a:t>date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53679" y="1979167"/>
            <a:ext cx="7466965" cy="248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Verdana"/>
                <a:cs typeface="Verdana"/>
              </a:rPr>
              <a:t>Structura depozitului </a:t>
            </a:r>
            <a:r>
              <a:rPr sz="2800" spc="-5" dirty="0">
                <a:latin typeface="Verdana"/>
                <a:cs typeface="Verdana"/>
              </a:rPr>
              <a:t>de date (colectie </a:t>
            </a:r>
            <a:r>
              <a:rPr sz="2800" dirty="0">
                <a:latin typeface="Verdana"/>
                <a:cs typeface="Verdana"/>
              </a:rPr>
              <a:t>de  </a:t>
            </a:r>
            <a:r>
              <a:rPr sz="2800" spc="-5" dirty="0">
                <a:latin typeface="Verdana"/>
                <a:cs typeface="Verdana"/>
              </a:rPr>
              <a:t>tabele, </a:t>
            </a:r>
            <a:r>
              <a:rPr sz="2800" dirty="0">
                <a:latin typeface="Verdana"/>
                <a:cs typeface="Verdana"/>
              </a:rPr>
              <a:t>vederi, </a:t>
            </a:r>
            <a:r>
              <a:rPr sz="2800" spc="-5" dirty="0">
                <a:latin typeface="Verdana"/>
                <a:cs typeface="Verdana"/>
              </a:rPr>
              <a:t>indecsi,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sinonime…):</a:t>
            </a:r>
            <a:endParaRPr sz="2800" dirty="0">
              <a:latin typeface="Verdana"/>
              <a:cs typeface="Verdana"/>
            </a:endParaRPr>
          </a:p>
          <a:p>
            <a:pPr marL="812165" indent="-229235">
              <a:lnSpc>
                <a:spcPct val="100000"/>
              </a:lnSpc>
              <a:spcBef>
                <a:spcPts val="49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812800" algn="l"/>
              </a:tabLst>
            </a:pPr>
            <a:r>
              <a:rPr sz="2000" spc="-5" dirty="0">
                <a:latin typeface="Verdana"/>
                <a:cs typeface="Verdana"/>
              </a:rPr>
              <a:t>Schema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stea,</a:t>
            </a:r>
            <a:endParaRPr sz="2000" dirty="0">
              <a:latin typeface="Verdana"/>
              <a:cs typeface="Verdana"/>
            </a:endParaRPr>
          </a:p>
          <a:p>
            <a:pPr marL="812165" indent="-229235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812800" algn="l"/>
              </a:tabLst>
            </a:pPr>
            <a:r>
              <a:rPr sz="2000" spc="-5" dirty="0">
                <a:latin typeface="Verdana"/>
                <a:cs typeface="Verdana"/>
              </a:rPr>
              <a:t>Schema fulg de </a:t>
            </a:r>
            <a:r>
              <a:rPr sz="2000" spc="-10" dirty="0">
                <a:latin typeface="Verdana"/>
                <a:cs typeface="Verdana"/>
              </a:rPr>
              <a:t>zapada</a:t>
            </a:r>
            <a:endParaRPr sz="2000" dirty="0">
              <a:latin typeface="Verdana"/>
              <a:cs typeface="Verdana"/>
            </a:endParaRPr>
          </a:p>
          <a:p>
            <a:pPr marL="812165" indent="-229235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812800" algn="l"/>
              </a:tabLst>
            </a:pPr>
            <a:r>
              <a:rPr sz="2000" spc="-5" dirty="0">
                <a:latin typeface="Verdana"/>
                <a:cs typeface="Verdana"/>
              </a:rPr>
              <a:t>Schema </a:t>
            </a:r>
            <a:r>
              <a:rPr sz="2000" spc="-10" dirty="0">
                <a:latin typeface="Verdana"/>
                <a:cs typeface="Verdana"/>
              </a:rPr>
              <a:t>constelatie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fapte</a:t>
            </a:r>
            <a:endParaRPr sz="2000" dirty="0">
              <a:latin typeface="Verdana"/>
              <a:cs typeface="Verdana"/>
            </a:endParaRPr>
          </a:p>
          <a:p>
            <a:pPr marL="126364">
              <a:lnSpc>
                <a:spcPct val="100000"/>
              </a:lnSpc>
              <a:spcBef>
                <a:spcPts val="665"/>
              </a:spcBef>
            </a:pP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De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la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relational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Verdana"/>
                <a:cs typeface="Verdana"/>
              </a:rPr>
              <a:t>multidimensional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73" y="352425"/>
            <a:ext cx="93826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Normalizat sau</a:t>
            </a:r>
            <a:r>
              <a:rPr spc="5" dirty="0"/>
              <a:t> </a:t>
            </a:r>
            <a:r>
              <a:rPr spc="-5" dirty="0"/>
              <a:t>dimensional?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167"/>
            <a:ext cx="700532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Exista doua </a:t>
            </a:r>
            <a:r>
              <a:rPr sz="2800" dirty="0">
                <a:latin typeface="Verdana"/>
                <a:cs typeface="Verdana"/>
              </a:rPr>
              <a:t>abordari </a:t>
            </a:r>
            <a:r>
              <a:rPr sz="2800" spc="-5" dirty="0">
                <a:latin typeface="Verdana"/>
                <a:cs typeface="Verdana"/>
              </a:rPr>
              <a:t>pentru stocarea  datelor </a:t>
            </a:r>
            <a:r>
              <a:rPr sz="2800" dirty="0">
                <a:latin typeface="Verdana"/>
                <a:cs typeface="Verdana"/>
              </a:rPr>
              <a:t>intr-un </a:t>
            </a:r>
            <a:r>
              <a:rPr sz="2800" spc="-5" dirty="0">
                <a:latin typeface="Verdana"/>
                <a:cs typeface="Verdana"/>
              </a:rPr>
              <a:t>deposit de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date:</a:t>
            </a:r>
            <a:endParaRPr sz="2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b="1" spc="-5" dirty="0">
                <a:solidFill>
                  <a:srgbClr val="9A9A00"/>
                </a:solidFill>
                <a:latin typeface="Verdana"/>
                <a:cs typeface="Verdana"/>
              </a:rPr>
              <a:t>Abordarea normalizata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Inmon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b="1" spc="-5" dirty="0">
                <a:solidFill>
                  <a:srgbClr val="9A9A00"/>
                </a:solidFill>
                <a:latin typeface="Verdana"/>
                <a:cs typeface="Verdana"/>
              </a:rPr>
              <a:t>Abordarea </a:t>
            </a:r>
            <a:r>
              <a:rPr sz="2400" b="1" dirty="0">
                <a:solidFill>
                  <a:srgbClr val="9A9A00"/>
                </a:solidFill>
                <a:latin typeface="Verdana"/>
                <a:cs typeface="Verdana"/>
              </a:rPr>
              <a:t>dimensionala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Kimball</a:t>
            </a:r>
            <a:endParaRPr sz="2400">
              <a:latin typeface="Verdana"/>
              <a:cs typeface="Verdana"/>
            </a:endParaRPr>
          </a:p>
          <a:p>
            <a:pPr marL="355600" marR="229235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Aceste </a:t>
            </a:r>
            <a:r>
              <a:rPr sz="2800" spc="-5" dirty="0">
                <a:latin typeface="Verdana"/>
                <a:cs typeface="Verdana"/>
              </a:rPr>
              <a:t>doua </a:t>
            </a:r>
            <a:r>
              <a:rPr sz="2800" dirty="0">
                <a:latin typeface="Verdana"/>
                <a:cs typeface="Verdana"/>
              </a:rPr>
              <a:t>abordari nu se exclud  reciproc, </a:t>
            </a:r>
            <a:r>
              <a:rPr sz="2800" spc="-5" dirty="0">
                <a:latin typeface="Verdana"/>
                <a:cs typeface="Verdana"/>
              </a:rPr>
              <a:t>si </a:t>
            </a:r>
            <a:r>
              <a:rPr sz="2800" dirty="0">
                <a:latin typeface="Verdana"/>
                <a:cs typeface="Verdana"/>
              </a:rPr>
              <a:t>exista </a:t>
            </a:r>
            <a:r>
              <a:rPr sz="2800" spc="-5" dirty="0">
                <a:latin typeface="Verdana"/>
                <a:cs typeface="Verdana"/>
              </a:rPr>
              <a:t>si </a:t>
            </a:r>
            <a:r>
              <a:rPr sz="2800" dirty="0">
                <a:latin typeface="Verdana"/>
                <a:cs typeface="Verdana"/>
              </a:rPr>
              <a:t>alte abordari.  Abordarile </a:t>
            </a:r>
            <a:r>
              <a:rPr sz="2800" spc="-5" dirty="0">
                <a:latin typeface="Verdana"/>
                <a:cs typeface="Verdana"/>
              </a:rPr>
              <a:t>dimensionale </a:t>
            </a:r>
            <a:r>
              <a:rPr sz="2800" dirty="0">
                <a:latin typeface="Verdana"/>
                <a:cs typeface="Verdana"/>
              </a:rPr>
              <a:t>accepta  </a:t>
            </a:r>
            <a:r>
              <a:rPr sz="2800" spc="-5" dirty="0">
                <a:latin typeface="Verdana"/>
                <a:cs typeface="Verdana"/>
              </a:rPr>
              <a:t>normalizarea datelor </a:t>
            </a:r>
            <a:r>
              <a:rPr sz="2800" dirty="0">
                <a:latin typeface="Verdana"/>
                <a:cs typeface="Verdana"/>
              </a:rPr>
              <a:t>intr-o anumita  masura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225699"/>
            <a:ext cx="9994900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Normalizat sau</a:t>
            </a:r>
            <a:r>
              <a:rPr spc="5" dirty="0"/>
              <a:t> </a:t>
            </a:r>
            <a:r>
              <a:rPr spc="-5" dirty="0"/>
              <a:t>dimensional?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8064500" cy="4680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560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9A9A00"/>
                </a:solidFill>
                <a:latin typeface="Verdana"/>
                <a:cs typeface="Verdana"/>
              </a:rPr>
              <a:t>Abordarea normalizata </a:t>
            </a: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latin typeface="Verdana"/>
                <a:cs typeface="Verdana"/>
              </a:rPr>
              <a:t>datele din depozitul  </a:t>
            </a:r>
            <a:r>
              <a:rPr sz="2400" dirty="0">
                <a:latin typeface="Verdana"/>
                <a:cs typeface="Verdana"/>
              </a:rPr>
              <a:t>de date sunt stocate </a:t>
            </a:r>
            <a:r>
              <a:rPr sz="2400" spc="-5" dirty="0">
                <a:latin typeface="Verdana"/>
                <a:cs typeface="Verdana"/>
              </a:rPr>
              <a:t>urmarind </a:t>
            </a:r>
            <a:r>
              <a:rPr sz="2400" dirty="0">
                <a:latin typeface="Verdana"/>
                <a:cs typeface="Verdana"/>
              </a:rPr>
              <a:t>regulile </a:t>
            </a:r>
            <a:r>
              <a:rPr sz="2400">
                <a:latin typeface="Verdana"/>
                <a:cs typeface="Verdana"/>
              </a:rPr>
              <a:t>de </a:t>
            </a:r>
            <a:r>
              <a:rPr lang="en-US" sz="2400">
                <a:latin typeface="Verdana"/>
                <a:cs typeface="Verdana"/>
              </a:rPr>
              <a:t> </a:t>
            </a:r>
            <a:r>
              <a:rPr sz="240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normalizare </a:t>
            </a:r>
            <a:r>
              <a:rPr sz="2400" spc="-5" dirty="0">
                <a:latin typeface="Verdana"/>
                <a:cs typeface="Verdana"/>
              </a:rPr>
              <a:t>din </a:t>
            </a:r>
            <a:r>
              <a:rPr sz="2400" dirty="0">
                <a:latin typeface="Verdana"/>
                <a:cs typeface="Verdana"/>
              </a:rPr>
              <a:t>bazele de date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relationale</a:t>
            </a:r>
          </a:p>
          <a:p>
            <a:pPr marL="355600" marR="643255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Tabelele sunt grupate dupa </a:t>
            </a:r>
            <a:r>
              <a:rPr sz="2400" b="1" dirty="0">
                <a:latin typeface="Verdana"/>
                <a:cs typeface="Verdana"/>
              </a:rPr>
              <a:t>domenii de  </a:t>
            </a:r>
            <a:r>
              <a:rPr sz="2400" b="1" spc="-5" dirty="0">
                <a:latin typeface="Verdana"/>
                <a:cs typeface="Verdana"/>
              </a:rPr>
              <a:t>subiecte </a:t>
            </a:r>
            <a:r>
              <a:rPr sz="2400" dirty="0">
                <a:latin typeface="Verdana"/>
                <a:cs typeface="Verdana"/>
              </a:rPr>
              <a:t>care reflecta categoriile </a:t>
            </a:r>
            <a:r>
              <a:rPr sz="2400" spc="-5" dirty="0">
                <a:latin typeface="Verdana"/>
                <a:cs typeface="Verdana"/>
              </a:rPr>
              <a:t>generale de  </a:t>
            </a:r>
            <a:r>
              <a:rPr sz="2400" dirty="0">
                <a:latin typeface="Verdana"/>
                <a:cs typeface="Verdana"/>
              </a:rPr>
              <a:t>date ( de ex: client, produse, angajati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etc)</a:t>
            </a:r>
          </a:p>
          <a:p>
            <a:pPr marL="355600" marR="65405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Principalul </a:t>
            </a:r>
            <a:r>
              <a:rPr sz="2400" b="1" spc="-5" dirty="0">
                <a:latin typeface="Verdana"/>
                <a:cs typeface="Verdana"/>
              </a:rPr>
              <a:t>avantaj </a:t>
            </a:r>
            <a:r>
              <a:rPr sz="2400" dirty="0">
                <a:latin typeface="Verdana"/>
                <a:cs typeface="Verdana"/>
              </a:rPr>
              <a:t>al acestei </a:t>
            </a:r>
            <a:r>
              <a:rPr sz="2400" spc="-5" dirty="0">
                <a:latin typeface="Verdana"/>
                <a:cs typeface="Verdana"/>
              </a:rPr>
              <a:t>abordari este </a:t>
            </a:r>
            <a:r>
              <a:rPr sz="2400" dirty="0">
                <a:latin typeface="Verdana"/>
                <a:cs typeface="Verdana"/>
              </a:rPr>
              <a:t>faptul  ca adaugarea </a:t>
            </a:r>
            <a:r>
              <a:rPr sz="2400" spc="-5" dirty="0">
                <a:latin typeface="Verdana"/>
                <a:cs typeface="Verdana"/>
              </a:rPr>
              <a:t>de informatii in </a:t>
            </a:r>
            <a:r>
              <a:rPr sz="2400" dirty="0">
                <a:latin typeface="Verdana"/>
                <a:cs typeface="Verdana"/>
              </a:rPr>
              <a:t>baza de date este  usoara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Dezavantaj</a:t>
            </a:r>
            <a:r>
              <a:rPr sz="2400" spc="-5" dirty="0">
                <a:latin typeface="Verdana"/>
                <a:cs typeface="Verdana"/>
              </a:rPr>
              <a:t>: </a:t>
            </a:r>
            <a:r>
              <a:rPr sz="2400" dirty="0">
                <a:latin typeface="Verdana"/>
                <a:cs typeface="Verdana"/>
              </a:rPr>
              <a:t>numarul mare de tabele face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dificila</a:t>
            </a: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Combinarea datelor </a:t>
            </a:r>
            <a:r>
              <a:rPr sz="2000" spc="-5" dirty="0">
                <a:latin typeface="Verdana"/>
                <a:cs typeface="Verdana"/>
              </a:rPr>
              <a:t>din </a:t>
            </a:r>
            <a:r>
              <a:rPr sz="2000" spc="-10" dirty="0">
                <a:latin typeface="Verdana"/>
                <a:cs typeface="Verdana"/>
              </a:rPr>
              <a:t>surse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variate</a:t>
            </a:r>
            <a:endParaRPr sz="20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Accesarea datelor </a:t>
            </a:r>
            <a:r>
              <a:rPr sz="2000" spc="-5" dirty="0">
                <a:latin typeface="Verdana"/>
                <a:cs typeface="Verdana"/>
              </a:rPr>
              <a:t>fara </a:t>
            </a:r>
            <a:r>
              <a:rPr sz="2000" spc="-10" dirty="0">
                <a:latin typeface="Verdana"/>
                <a:cs typeface="Verdana"/>
              </a:rPr>
              <a:t>intelegerea semnificatiei</a:t>
            </a:r>
            <a:r>
              <a:rPr sz="2000" spc="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surselor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723" y="6589266"/>
            <a:ext cx="5029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Verdana"/>
                <a:cs typeface="Verdana"/>
              </a:rPr>
              <a:t>de date si </a:t>
            </a:r>
            <a:r>
              <a:rPr sz="2000" spc="-10" dirty="0">
                <a:latin typeface="Verdana"/>
                <a:cs typeface="Verdana"/>
              </a:rPr>
              <a:t>structurii depozitului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date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12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04825"/>
            <a:ext cx="9217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Normalizat sau</a:t>
            </a:r>
            <a:r>
              <a:rPr spc="5" dirty="0"/>
              <a:t> </a:t>
            </a:r>
            <a:r>
              <a:rPr spc="-5" dirty="0"/>
              <a:t>dimensional?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8005445" cy="370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Abordarea </a:t>
            </a:r>
            <a:r>
              <a:rPr sz="2400" spc="-5" dirty="0">
                <a:latin typeface="Verdana"/>
                <a:cs typeface="Verdana"/>
              </a:rPr>
              <a:t>dimensionala: datele </a:t>
            </a:r>
            <a:r>
              <a:rPr sz="2400" dirty="0">
                <a:latin typeface="Verdana"/>
                <a:cs typeface="Verdana"/>
              </a:rPr>
              <a:t>sunt </a:t>
            </a:r>
            <a:r>
              <a:rPr sz="2400" spc="-5" dirty="0">
                <a:latin typeface="Verdana"/>
                <a:cs typeface="Verdana"/>
              </a:rPr>
              <a:t>impartite </a:t>
            </a:r>
            <a:r>
              <a:rPr sz="2400" dirty="0">
                <a:latin typeface="Verdana"/>
                <a:cs typeface="Verdana"/>
              </a:rPr>
              <a:t>in </a:t>
            </a:r>
            <a:r>
              <a:rPr sz="2400" dirty="0">
                <a:solidFill>
                  <a:srgbClr val="9A9A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A9A00"/>
                </a:solidFill>
                <a:latin typeface="Verdana"/>
                <a:cs typeface="Verdana"/>
              </a:rPr>
              <a:t>fapte </a:t>
            </a:r>
            <a:r>
              <a:rPr sz="2400" spc="-5" dirty="0">
                <a:latin typeface="Verdana"/>
                <a:cs typeface="Verdana"/>
              </a:rPr>
              <a:t>(date </a:t>
            </a:r>
            <a:r>
              <a:rPr sz="2400" dirty="0">
                <a:latin typeface="Verdana"/>
                <a:cs typeface="Verdana"/>
              </a:rPr>
              <a:t>numerice) </a:t>
            </a:r>
            <a:r>
              <a:rPr sz="2400" spc="-5" dirty="0">
                <a:latin typeface="Verdana"/>
                <a:cs typeface="Verdana"/>
              </a:rPr>
              <a:t>si </a:t>
            </a:r>
            <a:r>
              <a:rPr sz="2400" b="1" dirty="0">
                <a:solidFill>
                  <a:srgbClr val="9A9A00"/>
                </a:solidFill>
                <a:latin typeface="Verdana"/>
                <a:cs typeface="Verdana"/>
              </a:rPr>
              <a:t>dimensiuni </a:t>
            </a:r>
            <a:r>
              <a:rPr sz="2400" dirty="0">
                <a:latin typeface="Verdana"/>
                <a:cs typeface="Verdana"/>
              </a:rPr>
              <a:t>( informatii  de referinta </a:t>
            </a:r>
            <a:r>
              <a:rPr sz="2400" spc="-5" dirty="0">
                <a:latin typeface="Verdana"/>
                <a:cs typeface="Verdana"/>
              </a:rPr>
              <a:t>care </a:t>
            </a:r>
            <a:r>
              <a:rPr sz="2400" dirty="0">
                <a:latin typeface="Verdana"/>
                <a:cs typeface="Verdana"/>
              </a:rPr>
              <a:t>ofera </a:t>
            </a:r>
            <a:r>
              <a:rPr sz="2400" spc="-5" dirty="0">
                <a:latin typeface="Verdana"/>
                <a:cs typeface="Verdana"/>
              </a:rPr>
              <a:t>contextul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faptelor).</a:t>
            </a:r>
            <a:endParaRPr sz="2400">
              <a:latin typeface="Verdana"/>
              <a:cs typeface="Verdana"/>
            </a:endParaRPr>
          </a:p>
          <a:p>
            <a:pPr marL="355600" marR="374650" indent="-342900" algn="just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Avantaj</a:t>
            </a:r>
            <a:r>
              <a:rPr sz="2400" spc="-5" dirty="0">
                <a:latin typeface="Verdana"/>
                <a:cs typeface="Verdana"/>
              </a:rPr>
              <a:t>: </a:t>
            </a:r>
            <a:r>
              <a:rPr sz="2400" dirty="0">
                <a:latin typeface="Verdana"/>
                <a:cs typeface="Verdana"/>
              </a:rPr>
              <a:t>DW este usor de inteles </a:t>
            </a:r>
            <a:r>
              <a:rPr sz="2400" spc="-5" dirty="0">
                <a:latin typeface="Verdana"/>
                <a:cs typeface="Verdana"/>
              </a:rPr>
              <a:t>si utilizat.  Regasirea </a:t>
            </a:r>
            <a:r>
              <a:rPr sz="2400" dirty="0">
                <a:latin typeface="Verdana"/>
                <a:cs typeface="Verdana"/>
              </a:rPr>
              <a:t>informatiei tinde </a:t>
            </a:r>
            <a:r>
              <a:rPr sz="2400" spc="-5" dirty="0">
                <a:latin typeface="Verdana"/>
                <a:cs typeface="Verdana"/>
              </a:rPr>
              <a:t>sa fie </a:t>
            </a:r>
            <a:r>
              <a:rPr sz="2400" dirty="0">
                <a:latin typeface="Verdana"/>
                <a:cs typeface="Verdana"/>
              </a:rPr>
              <a:t>foarte rapida.</a:t>
            </a:r>
            <a:endParaRPr sz="2400">
              <a:latin typeface="Verdana"/>
              <a:cs typeface="Verdana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Dezavantaje</a:t>
            </a:r>
            <a:r>
              <a:rPr sz="2400" spc="-5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755650" marR="40132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  <a:tab pos="1764664" algn="l"/>
              </a:tabLst>
            </a:pPr>
            <a:r>
              <a:rPr sz="2000" spc="-10" dirty="0">
                <a:latin typeface="Verdana"/>
                <a:cs typeface="Verdana"/>
              </a:rPr>
              <a:t>Pentru	mentinerea integritatii datelor, </a:t>
            </a:r>
            <a:r>
              <a:rPr sz="2000" b="1" spc="-5" dirty="0">
                <a:latin typeface="Verdana"/>
                <a:cs typeface="Verdana"/>
              </a:rPr>
              <a:t>incarcarea </a:t>
            </a:r>
            <a:r>
              <a:rPr sz="2000" spc="-10" dirty="0">
                <a:latin typeface="Verdana"/>
                <a:cs typeface="Verdana"/>
              </a:rPr>
              <a:t>in  </a:t>
            </a:r>
            <a:r>
              <a:rPr sz="2000" spc="-5" dirty="0">
                <a:latin typeface="Verdana"/>
                <a:cs typeface="Verdana"/>
              </a:rPr>
              <a:t>DW din </a:t>
            </a:r>
            <a:r>
              <a:rPr sz="2000" spc="-10" dirty="0">
                <a:latin typeface="Verdana"/>
                <a:cs typeface="Verdana"/>
              </a:rPr>
              <a:t>diferite surse operationale </a:t>
            </a:r>
            <a:r>
              <a:rPr sz="2000" spc="-5" dirty="0">
                <a:latin typeface="Verdana"/>
                <a:cs typeface="Verdana"/>
              </a:rPr>
              <a:t>este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complicate</a:t>
            </a:r>
            <a:endParaRPr sz="2000">
              <a:latin typeface="Verdana"/>
              <a:cs typeface="Verdana"/>
            </a:endParaRPr>
          </a:p>
          <a:p>
            <a:pPr marL="755015" marR="3556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Verdana"/>
                <a:cs typeface="Verdana"/>
              </a:rPr>
              <a:t>Modificarea structurii </a:t>
            </a:r>
            <a:r>
              <a:rPr sz="2000" spc="-10" dirty="0">
                <a:latin typeface="Verdana"/>
                <a:cs typeface="Verdana"/>
              </a:rPr>
              <a:t>depozitului </a:t>
            </a:r>
            <a:r>
              <a:rPr sz="2000" spc="-5" dirty="0">
                <a:latin typeface="Verdana"/>
                <a:cs typeface="Verdana"/>
              </a:rPr>
              <a:t>de date este </a:t>
            </a:r>
            <a:r>
              <a:rPr sz="2000" spc="-10" dirty="0">
                <a:latin typeface="Verdana"/>
                <a:cs typeface="Verdana"/>
              </a:rPr>
              <a:t>dificila,  </a:t>
            </a:r>
            <a:r>
              <a:rPr sz="2000" spc="-5" dirty="0">
                <a:latin typeface="Verdana"/>
                <a:cs typeface="Verdana"/>
              </a:rPr>
              <a:t>in caz ca </a:t>
            </a:r>
            <a:r>
              <a:rPr sz="2000" spc="-10" dirty="0">
                <a:latin typeface="Verdana"/>
                <a:cs typeface="Verdana"/>
              </a:rPr>
              <a:t>compania </a:t>
            </a:r>
            <a:r>
              <a:rPr sz="2000" spc="-5" dirty="0">
                <a:latin typeface="Verdana"/>
                <a:cs typeface="Verdana"/>
              </a:rPr>
              <a:t>isi </a:t>
            </a:r>
            <a:r>
              <a:rPr sz="2000" spc="-10" dirty="0">
                <a:latin typeface="Verdana"/>
                <a:cs typeface="Verdana"/>
              </a:rPr>
              <a:t>schimba modelul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business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9141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Model </a:t>
            </a:r>
            <a:r>
              <a:rPr spc="-10" dirty="0"/>
              <a:t>relational</a:t>
            </a:r>
            <a:r>
              <a:rPr spc="20" dirty="0"/>
              <a:t> </a:t>
            </a:r>
            <a:r>
              <a:rPr spc="-5" dirty="0"/>
              <a:t>-Normalizare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19732"/>
            <a:ext cx="8023859" cy="46951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206375" indent="-342900">
              <a:lnSpc>
                <a:spcPts val="1920"/>
              </a:lnSpc>
              <a:spcBef>
                <a:spcPts val="56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10" dirty="0">
                <a:latin typeface="Verdana"/>
                <a:cs typeface="Verdana"/>
              </a:rPr>
              <a:t>procesul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transformare succesivă </a:t>
            </a:r>
            <a:r>
              <a:rPr sz="2000" spc="-5" dirty="0">
                <a:latin typeface="Verdana"/>
                <a:cs typeface="Verdana"/>
              </a:rPr>
              <a:t>a unei BDR în vederea  aducerii sale </a:t>
            </a:r>
            <a:r>
              <a:rPr sz="2000" spc="-10" dirty="0">
                <a:latin typeface="Verdana"/>
                <a:cs typeface="Verdana"/>
              </a:rPr>
              <a:t>într-o formă standard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optimizată</a:t>
            </a:r>
            <a:endParaRPr sz="2000">
              <a:latin typeface="Verdana"/>
              <a:cs typeface="Verdana"/>
            </a:endParaRPr>
          </a:p>
          <a:p>
            <a:pPr marL="354965" marR="846455" indent="-342900">
              <a:lnSpc>
                <a:spcPts val="192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eliminarea anomaliilor, </a:t>
            </a:r>
            <a:r>
              <a:rPr sz="2000" spc="-10" dirty="0">
                <a:latin typeface="Verdana"/>
                <a:cs typeface="Verdana"/>
              </a:rPr>
              <a:t>redundanţelor, dependenţelor  nedorite </a:t>
            </a:r>
            <a:r>
              <a:rPr sz="2000" spc="-5" dirty="0">
                <a:latin typeface="Verdana"/>
                <a:cs typeface="Verdana"/>
              </a:rPr>
              <a:t>între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date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Verdana"/>
                <a:cs typeface="Verdana"/>
              </a:rPr>
              <a:t>Anomalii </a:t>
            </a:r>
            <a:r>
              <a:rPr sz="2000" b="1" spc="-5" dirty="0">
                <a:latin typeface="Verdana"/>
                <a:cs typeface="Verdana"/>
              </a:rPr>
              <a:t>de</a:t>
            </a:r>
            <a:r>
              <a:rPr sz="2000" b="1" spc="2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actualizare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limitarea posibilităţilor de inserare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datelor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dirty="0">
                <a:latin typeface="Verdana"/>
                <a:cs typeface="Verdana"/>
              </a:rPr>
              <a:t>pierderi de date </a:t>
            </a:r>
            <a:r>
              <a:rPr sz="1800" spc="-5" dirty="0">
                <a:latin typeface="Verdana"/>
                <a:cs typeface="Verdana"/>
              </a:rPr>
              <a:t>la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ştergere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ts val="2160"/>
              </a:lnSpc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apariţia de inconsistenţe la </a:t>
            </a:r>
            <a:r>
              <a:rPr sz="1800" dirty="0">
                <a:latin typeface="Verdana"/>
                <a:cs typeface="Verdana"/>
              </a:rPr>
              <a:t>modificarea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datelor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ts val="24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Verdana"/>
                <a:cs typeface="Verdana"/>
              </a:rPr>
              <a:t>Dependente</a:t>
            </a:r>
            <a:endParaRPr sz="2000">
              <a:latin typeface="Verdana"/>
              <a:cs typeface="Verdana"/>
            </a:endParaRPr>
          </a:p>
          <a:p>
            <a:pPr marL="755015" marR="5080" lvl="1" indent="-285750">
              <a:lnSpc>
                <a:spcPct val="8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rgbClr val="FFCC00"/>
                </a:solidFill>
                <a:latin typeface="Verdana"/>
                <a:cs typeface="Verdana"/>
              </a:rPr>
              <a:t>Dependenţă funcţională </a:t>
            </a:r>
            <a:r>
              <a:rPr sz="1800" dirty="0">
                <a:latin typeface="Verdana"/>
                <a:cs typeface="Verdana"/>
              </a:rPr>
              <a:t>– A depinde </a:t>
            </a:r>
            <a:r>
              <a:rPr sz="1800" spc="-5" dirty="0">
                <a:latin typeface="Verdana"/>
                <a:cs typeface="Verdana"/>
              </a:rPr>
              <a:t>funcţional </a:t>
            </a:r>
            <a:r>
              <a:rPr sz="1800" dirty="0">
                <a:latin typeface="Verdana"/>
                <a:cs typeface="Verdana"/>
              </a:rPr>
              <a:t>de un B  </a:t>
            </a:r>
            <a:r>
              <a:rPr sz="1800" spc="-5" dirty="0">
                <a:latin typeface="Verdana"/>
                <a:cs typeface="Verdana"/>
              </a:rPr>
              <a:t>dintr-o tabelă dacă fiecărei </a:t>
            </a:r>
            <a:r>
              <a:rPr sz="1800" dirty="0">
                <a:latin typeface="Verdana"/>
                <a:cs typeface="Verdana"/>
              </a:rPr>
              <a:t>valori a </a:t>
            </a:r>
            <a:r>
              <a:rPr sz="1800" spc="-5" dirty="0">
                <a:latin typeface="Verdana"/>
                <a:cs typeface="Verdana"/>
              </a:rPr>
              <a:t>lui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îi corespunde </a:t>
            </a:r>
            <a:r>
              <a:rPr sz="1800" dirty="0">
                <a:latin typeface="Verdana"/>
                <a:cs typeface="Verdana"/>
              </a:rPr>
              <a:t>numai o  valoare a </a:t>
            </a:r>
            <a:r>
              <a:rPr sz="1800" spc="-5" dirty="0">
                <a:latin typeface="Verdana"/>
                <a:cs typeface="Verdana"/>
              </a:rPr>
              <a:t>lui </a:t>
            </a:r>
            <a:r>
              <a:rPr sz="1800" dirty="0">
                <a:latin typeface="Verdana"/>
                <a:cs typeface="Verdana"/>
              </a:rPr>
              <a:t>B. B </a:t>
            </a:r>
            <a:r>
              <a:rPr sz="1800" b="1" i="1" dirty="0">
                <a:solidFill>
                  <a:srgbClr val="FFCC00"/>
                </a:solidFill>
                <a:latin typeface="Verdana"/>
                <a:cs typeface="Verdana"/>
              </a:rPr>
              <a:t>depinde funcţional complet </a:t>
            </a:r>
            <a:r>
              <a:rPr sz="1800" dirty="0">
                <a:latin typeface="Verdana"/>
                <a:cs typeface="Verdana"/>
              </a:rPr>
              <a:t>de un grup de  atribute </a:t>
            </a:r>
            <a:r>
              <a:rPr sz="1800" spc="-10" dirty="0">
                <a:latin typeface="Verdana"/>
                <a:cs typeface="Verdana"/>
              </a:rPr>
              <a:t>dacă </a:t>
            </a:r>
            <a:r>
              <a:rPr sz="1800" dirty="0">
                <a:latin typeface="Verdana"/>
                <a:cs typeface="Verdana"/>
              </a:rPr>
              <a:t>B este dependent </a:t>
            </a:r>
            <a:r>
              <a:rPr sz="1800" spc="-5" dirty="0">
                <a:latin typeface="Verdana"/>
                <a:cs typeface="Verdana"/>
              </a:rPr>
              <a:t>funcţional de </a:t>
            </a:r>
            <a:r>
              <a:rPr sz="1800" dirty="0">
                <a:latin typeface="Verdana"/>
                <a:cs typeface="Verdana"/>
              </a:rPr>
              <a:t>fiecare atribut  din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grup.</a:t>
            </a:r>
            <a:endParaRPr sz="1800">
              <a:latin typeface="Verdana"/>
              <a:cs typeface="Verdana"/>
            </a:endParaRPr>
          </a:p>
          <a:p>
            <a:pPr marL="755650" marR="317500" lvl="1" indent="-286385">
              <a:lnSpc>
                <a:spcPct val="8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rgbClr val="FFCC00"/>
                </a:solidFill>
                <a:latin typeface="Verdana"/>
                <a:cs typeface="Verdana"/>
              </a:rPr>
              <a:t>Dependentă </a:t>
            </a:r>
            <a:r>
              <a:rPr sz="1800" b="1" i="1" spc="-5" dirty="0">
                <a:solidFill>
                  <a:srgbClr val="FFCC00"/>
                </a:solidFill>
                <a:latin typeface="Verdana"/>
                <a:cs typeface="Verdana"/>
              </a:rPr>
              <a:t>tranzitivă </a:t>
            </a:r>
            <a:r>
              <a:rPr sz="1800" dirty="0">
                <a:latin typeface="Verdana"/>
                <a:cs typeface="Verdana"/>
              </a:rPr>
              <a:t>–daca B depinde de A </a:t>
            </a:r>
            <a:r>
              <a:rPr sz="1800" spc="-5" dirty="0">
                <a:latin typeface="Verdana"/>
                <a:cs typeface="Verdana"/>
              </a:rPr>
              <a:t>şi </a:t>
            </a:r>
            <a:r>
              <a:rPr sz="1800" dirty="0">
                <a:latin typeface="Verdana"/>
                <a:cs typeface="Verdana"/>
              </a:rPr>
              <a:t>C </a:t>
            </a:r>
            <a:r>
              <a:rPr sz="1800" spc="-5" dirty="0">
                <a:latin typeface="Verdana"/>
                <a:cs typeface="Verdana"/>
              </a:rPr>
              <a:t>depinde  de </a:t>
            </a:r>
            <a:r>
              <a:rPr sz="1800" dirty="0">
                <a:latin typeface="Verdana"/>
                <a:cs typeface="Verdana"/>
              </a:rPr>
              <a:t>B atunci C </a:t>
            </a:r>
            <a:r>
              <a:rPr sz="1800" spc="-5" dirty="0">
                <a:latin typeface="Verdana"/>
                <a:cs typeface="Verdana"/>
              </a:rPr>
              <a:t>se află </a:t>
            </a:r>
            <a:r>
              <a:rPr sz="1800" dirty="0">
                <a:latin typeface="Verdana"/>
                <a:cs typeface="Verdana"/>
              </a:rPr>
              <a:t>în </a:t>
            </a:r>
            <a:r>
              <a:rPr sz="1800" spc="-5" dirty="0">
                <a:latin typeface="Verdana"/>
                <a:cs typeface="Verdana"/>
              </a:rPr>
              <a:t>dependenţă tranzitivă faţă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A.</a:t>
            </a:r>
            <a:endParaRPr sz="1800">
              <a:latin typeface="Verdana"/>
              <a:cs typeface="Verdana"/>
            </a:endParaRPr>
          </a:p>
          <a:p>
            <a:pPr marL="755015" marR="521334" lvl="1" indent="-285750">
              <a:lnSpc>
                <a:spcPct val="8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i="1" dirty="0">
                <a:solidFill>
                  <a:srgbClr val="FFCC00"/>
                </a:solidFill>
                <a:latin typeface="Verdana"/>
                <a:cs typeface="Verdana"/>
              </a:rPr>
              <a:t>Dependenţă multivaloare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5" dirty="0">
                <a:latin typeface="Verdana"/>
                <a:cs typeface="Verdana"/>
              </a:rPr>
              <a:t>dacă </a:t>
            </a:r>
            <a:r>
              <a:rPr sz="1800" dirty="0">
                <a:latin typeface="Verdana"/>
                <a:cs typeface="Verdana"/>
              </a:rPr>
              <a:t>valorii unui atribut A </a:t>
            </a:r>
            <a:r>
              <a:rPr sz="1800" spc="-5" dirty="0">
                <a:latin typeface="Verdana"/>
                <a:cs typeface="Verdana"/>
              </a:rPr>
              <a:t>îi  corespund două sau </a:t>
            </a:r>
            <a:r>
              <a:rPr sz="1800" dirty="0">
                <a:latin typeface="Verdana"/>
                <a:cs typeface="Verdana"/>
              </a:rPr>
              <a:t>mai multe valori ale atributului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7998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Formele</a:t>
            </a:r>
            <a:r>
              <a:rPr spc="-15" dirty="0"/>
              <a:t> </a:t>
            </a:r>
            <a:r>
              <a:rPr spc="-10" dirty="0"/>
              <a:t>normale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773" y="1946401"/>
            <a:ext cx="8067675" cy="45523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5080" indent="-343535">
              <a:lnSpc>
                <a:spcPts val="2380"/>
              </a:lnSpc>
              <a:spcBef>
                <a:spcPts val="39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Forma normală </a:t>
            </a:r>
            <a:r>
              <a:rPr sz="2200" b="1" dirty="0">
                <a:solidFill>
                  <a:srgbClr val="FFCC00"/>
                </a:solidFill>
                <a:latin typeface="Verdana"/>
                <a:cs typeface="Verdana"/>
              </a:rPr>
              <a:t>1 </a:t>
            </a: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(FN1) </a:t>
            </a:r>
            <a:r>
              <a:rPr sz="2200" i="1" spc="-5" dirty="0">
                <a:latin typeface="Verdana"/>
                <a:cs typeface="Verdana"/>
              </a:rPr>
              <a:t>dacă </a:t>
            </a:r>
            <a:r>
              <a:rPr sz="2200" dirty="0">
                <a:latin typeface="Verdana"/>
                <a:cs typeface="Verdana"/>
              </a:rPr>
              <a:t>atributele </a:t>
            </a:r>
            <a:r>
              <a:rPr sz="2200" spc="-5" dirty="0">
                <a:latin typeface="Verdana"/>
                <a:cs typeface="Verdana"/>
              </a:rPr>
              <a:t>sunt la </a:t>
            </a:r>
            <a:r>
              <a:rPr sz="2200" dirty="0">
                <a:latin typeface="Verdana"/>
                <a:cs typeface="Verdana"/>
              </a:rPr>
              <a:t>nivel  </a:t>
            </a:r>
            <a:r>
              <a:rPr sz="2200" b="1" spc="-5" dirty="0">
                <a:latin typeface="Verdana"/>
                <a:cs typeface="Verdana"/>
              </a:rPr>
              <a:t>atomic </a:t>
            </a:r>
            <a:r>
              <a:rPr sz="2200" spc="-5" dirty="0">
                <a:latin typeface="Verdana"/>
                <a:cs typeface="Verdana"/>
              </a:rPr>
              <a:t>şi </a:t>
            </a:r>
            <a:r>
              <a:rPr sz="2200" dirty="0">
                <a:latin typeface="Verdana"/>
                <a:cs typeface="Verdana"/>
              </a:rPr>
              <a:t>au fost eliminate </a:t>
            </a:r>
            <a:r>
              <a:rPr sz="2200" b="1" spc="-5" dirty="0">
                <a:latin typeface="Verdana"/>
                <a:cs typeface="Verdana"/>
              </a:rPr>
              <a:t>grupurile de atribute  </a:t>
            </a:r>
            <a:r>
              <a:rPr sz="2200" dirty="0">
                <a:latin typeface="Verdana"/>
                <a:cs typeface="Verdana"/>
              </a:rPr>
              <a:t>repetitive</a:t>
            </a:r>
            <a:endParaRPr sz="2200">
              <a:latin typeface="Verdana"/>
              <a:cs typeface="Verdana"/>
            </a:endParaRPr>
          </a:p>
          <a:p>
            <a:pPr marL="354965" marR="735965" indent="-342900" algn="just">
              <a:lnSpc>
                <a:spcPts val="2380"/>
              </a:lnSpc>
              <a:spcBef>
                <a:spcPts val="51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Forma normală </a:t>
            </a:r>
            <a:r>
              <a:rPr sz="2200" b="1" dirty="0">
                <a:solidFill>
                  <a:srgbClr val="FFCC00"/>
                </a:solidFill>
                <a:latin typeface="Verdana"/>
                <a:cs typeface="Verdana"/>
              </a:rPr>
              <a:t>2 </a:t>
            </a: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(FN2) </a:t>
            </a:r>
            <a:r>
              <a:rPr sz="2200" i="1" spc="-5" dirty="0">
                <a:latin typeface="Verdana"/>
                <a:cs typeface="Verdana"/>
              </a:rPr>
              <a:t>dacă </a:t>
            </a:r>
            <a:r>
              <a:rPr sz="2200" dirty="0">
                <a:latin typeface="Verdana"/>
                <a:cs typeface="Verdana"/>
              </a:rPr>
              <a:t>este </a:t>
            </a:r>
            <a:r>
              <a:rPr sz="2200" spc="-5" dirty="0">
                <a:latin typeface="Verdana"/>
                <a:cs typeface="Verdana"/>
              </a:rPr>
              <a:t>în </a:t>
            </a:r>
            <a:r>
              <a:rPr sz="2200" dirty="0">
                <a:latin typeface="Verdana"/>
                <a:cs typeface="Verdana"/>
              </a:rPr>
              <a:t>FN1 </a:t>
            </a:r>
            <a:r>
              <a:rPr sz="2200" spc="-5" dirty="0">
                <a:latin typeface="Verdana"/>
                <a:cs typeface="Verdana"/>
              </a:rPr>
              <a:t>şi </a:t>
            </a:r>
            <a:r>
              <a:rPr sz="2200" dirty="0">
                <a:latin typeface="Verdana"/>
                <a:cs typeface="Verdana"/>
              </a:rPr>
              <a:t>nu  există </a:t>
            </a:r>
            <a:r>
              <a:rPr sz="2200" b="1" spc="-5" dirty="0">
                <a:latin typeface="Verdana"/>
                <a:cs typeface="Verdana"/>
              </a:rPr>
              <a:t>dependenţe funcţionale parţiale </a:t>
            </a:r>
            <a:r>
              <a:rPr sz="2200" dirty="0">
                <a:latin typeface="Verdana"/>
                <a:cs typeface="Verdana"/>
              </a:rPr>
              <a:t>pentru  atributele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non-cheie</a:t>
            </a:r>
            <a:endParaRPr sz="2200">
              <a:latin typeface="Verdana"/>
              <a:cs typeface="Verdana"/>
            </a:endParaRPr>
          </a:p>
          <a:p>
            <a:pPr marL="354965" marR="445134" indent="-342900">
              <a:lnSpc>
                <a:spcPts val="2380"/>
              </a:lnSpc>
              <a:spcBef>
                <a:spcPts val="52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Forma normală </a:t>
            </a:r>
            <a:r>
              <a:rPr sz="2200" b="1" dirty="0">
                <a:solidFill>
                  <a:srgbClr val="FFCC00"/>
                </a:solidFill>
                <a:latin typeface="Verdana"/>
                <a:cs typeface="Verdana"/>
              </a:rPr>
              <a:t>3 </a:t>
            </a: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(FN3) </a:t>
            </a:r>
            <a:r>
              <a:rPr sz="2200" i="1" spc="-5" dirty="0">
                <a:latin typeface="Verdana"/>
                <a:cs typeface="Verdana"/>
              </a:rPr>
              <a:t>dacă </a:t>
            </a:r>
            <a:r>
              <a:rPr sz="2200" dirty="0">
                <a:latin typeface="Verdana"/>
                <a:cs typeface="Verdana"/>
              </a:rPr>
              <a:t>este </a:t>
            </a:r>
            <a:r>
              <a:rPr sz="2200" spc="-5" dirty="0">
                <a:latin typeface="Verdana"/>
                <a:cs typeface="Verdana"/>
              </a:rPr>
              <a:t>în </a:t>
            </a:r>
            <a:r>
              <a:rPr sz="2200" dirty="0">
                <a:latin typeface="Verdana"/>
                <a:cs typeface="Verdana"/>
              </a:rPr>
              <a:t>FN2 </a:t>
            </a:r>
            <a:r>
              <a:rPr sz="2200" spc="-5" dirty="0">
                <a:latin typeface="Verdana"/>
                <a:cs typeface="Verdana"/>
              </a:rPr>
              <a:t>şi </a:t>
            </a:r>
            <a:r>
              <a:rPr sz="2200" dirty="0">
                <a:latin typeface="Verdana"/>
                <a:cs typeface="Verdana"/>
              </a:rPr>
              <a:t>nu  există </a:t>
            </a:r>
            <a:r>
              <a:rPr sz="2200" b="1" spc="-5" dirty="0">
                <a:latin typeface="Verdana"/>
                <a:cs typeface="Verdana"/>
              </a:rPr>
              <a:t>dependenţe funcţionale tranzitive </a:t>
            </a:r>
            <a:r>
              <a:rPr sz="2200" spc="-5" dirty="0">
                <a:latin typeface="Verdana"/>
                <a:cs typeface="Verdana"/>
              </a:rPr>
              <a:t>pentru  </a:t>
            </a:r>
            <a:r>
              <a:rPr sz="2200" dirty="0">
                <a:latin typeface="Verdana"/>
                <a:cs typeface="Verdana"/>
              </a:rPr>
              <a:t>atributele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non-cheie</a:t>
            </a:r>
            <a:endParaRPr sz="2200">
              <a:latin typeface="Verdana"/>
              <a:cs typeface="Verdana"/>
            </a:endParaRPr>
          </a:p>
          <a:p>
            <a:pPr marL="355600" marR="55244" indent="-343535">
              <a:lnSpc>
                <a:spcPts val="2380"/>
              </a:lnSpc>
              <a:spcBef>
                <a:spcPts val="51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Forma normală </a:t>
            </a:r>
            <a:r>
              <a:rPr sz="2200" b="1" dirty="0">
                <a:solidFill>
                  <a:srgbClr val="FFCC00"/>
                </a:solidFill>
                <a:latin typeface="Verdana"/>
                <a:cs typeface="Verdana"/>
              </a:rPr>
              <a:t>4 </a:t>
            </a: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(FN4) </a:t>
            </a:r>
            <a:r>
              <a:rPr sz="2200" i="1" spc="-5" dirty="0">
                <a:latin typeface="Verdana"/>
                <a:cs typeface="Verdana"/>
              </a:rPr>
              <a:t>dacă </a:t>
            </a:r>
            <a:r>
              <a:rPr sz="2200" dirty="0">
                <a:latin typeface="Verdana"/>
                <a:cs typeface="Verdana"/>
              </a:rPr>
              <a:t>este </a:t>
            </a:r>
            <a:r>
              <a:rPr sz="2200" spc="-5" dirty="0">
                <a:latin typeface="Verdana"/>
                <a:cs typeface="Verdana"/>
              </a:rPr>
              <a:t>în </a:t>
            </a:r>
            <a:r>
              <a:rPr sz="2200" dirty="0">
                <a:latin typeface="Verdana"/>
                <a:cs typeface="Verdana"/>
              </a:rPr>
              <a:t>FN3 </a:t>
            </a:r>
            <a:r>
              <a:rPr sz="2200" spc="-5" dirty="0">
                <a:latin typeface="Verdana"/>
                <a:cs typeface="Verdana"/>
              </a:rPr>
              <a:t>şi </a:t>
            </a:r>
            <a:r>
              <a:rPr sz="2200" dirty="0">
                <a:latin typeface="Verdana"/>
                <a:cs typeface="Verdana"/>
              </a:rPr>
              <a:t>există  cel mult o </a:t>
            </a:r>
            <a:r>
              <a:rPr sz="2200" spc="-5" dirty="0">
                <a:latin typeface="Verdana"/>
                <a:cs typeface="Verdana"/>
              </a:rPr>
              <a:t>dependenţă funcţională </a:t>
            </a:r>
            <a:r>
              <a:rPr sz="2200" dirty="0">
                <a:latin typeface="Verdana"/>
                <a:cs typeface="Verdana"/>
              </a:rPr>
              <a:t>multivaloare </a:t>
            </a:r>
            <a:r>
              <a:rPr sz="2200" spc="-5" dirty="0">
                <a:latin typeface="Verdana"/>
                <a:cs typeface="Verdana"/>
              </a:rPr>
              <a:t>pentru  </a:t>
            </a:r>
            <a:r>
              <a:rPr sz="2200" dirty="0">
                <a:latin typeface="Verdana"/>
                <a:cs typeface="Verdana"/>
              </a:rPr>
              <a:t>atributele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non-cheie</a:t>
            </a:r>
            <a:endParaRPr sz="2200">
              <a:latin typeface="Verdana"/>
              <a:cs typeface="Verdana"/>
            </a:endParaRPr>
          </a:p>
          <a:p>
            <a:pPr marL="355600" marR="516255" indent="-343535">
              <a:lnSpc>
                <a:spcPts val="2380"/>
              </a:lnSpc>
              <a:spcBef>
                <a:spcPts val="51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Forma normală </a:t>
            </a:r>
            <a:r>
              <a:rPr sz="2200" b="1" dirty="0">
                <a:solidFill>
                  <a:srgbClr val="FFCC00"/>
                </a:solidFill>
                <a:latin typeface="Verdana"/>
                <a:cs typeface="Verdana"/>
              </a:rPr>
              <a:t>5 </a:t>
            </a:r>
            <a:r>
              <a:rPr sz="2200" b="1" spc="-5" dirty="0">
                <a:solidFill>
                  <a:srgbClr val="FFCC00"/>
                </a:solidFill>
                <a:latin typeface="Verdana"/>
                <a:cs typeface="Verdana"/>
              </a:rPr>
              <a:t>(FN5) </a:t>
            </a:r>
            <a:r>
              <a:rPr sz="2200" i="1" spc="-5" dirty="0">
                <a:latin typeface="Verdana"/>
                <a:cs typeface="Verdana"/>
              </a:rPr>
              <a:t>dacă </a:t>
            </a:r>
            <a:r>
              <a:rPr sz="2200" dirty="0">
                <a:latin typeface="Verdana"/>
                <a:cs typeface="Verdana"/>
              </a:rPr>
              <a:t>este </a:t>
            </a:r>
            <a:r>
              <a:rPr sz="2200" spc="-5" dirty="0">
                <a:latin typeface="Verdana"/>
                <a:cs typeface="Verdana"/>
              </a:rPr>
              <a:t>în </a:t>
            </a:r>
            <a:r>
              <a:rPr sz="2200" dirty="0">
                <a:latin typeface="Verdana"/>
                <a:cs typeface="Verdana"/>
              </a:rPr>
              <a:t>FN4 </a:t>
            </a:r>
            <a:r>
              <a:rPr sz="2200" spc="-5" dirty="0">
                <a:latin typeface="Verdana"/>
                <a:cs typeface="Verdana"/>
              </a:rPr>
              <a:t>şi </a:t>
            </a:r>
            <a:r>
              <a:rPr sz="2200" dirty="0">
                <a:latin typeface="Verdana"/>
                <a:cs typeface="Verdana"/>
              </a:rPr>
              <a:t>nu  există dependenţe </a:t>
            </a:r>
            <a:r>
              <a:rPr sz="2200" spc="-5" dirty="0">
                <a:latin typeface="Verdana"/>
                <a:cs typeface="Verdana"/>
              </a:rPr>
              <a:t>joncţiune pentru </a:t>
            </a:r>
            <a:r>
              <a:rPr sz="2200" dirty="0">
                <a:latin typeface="Verdana"/>
                <a:cs typeface="Verdana"/>
              </a:rPr>
              <a:t>atributele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non-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3701" y="6439143"/>
            <a:ext cx="7581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Verdana"/>
                <a:cs typeface="Verdana"/>
              </a:rPr>
              <a:t>cheie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225699"/>
            <a:ext cx="9829800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Evidenta </a:t>
            </a:r>
            <a:r>
              <a:rPr spc="-5" dirty="0"/>
              <a:t>facturi – model</a:t>
            </a:r>
            <a:r>
              <a:rPr spc="65" dirty="0"/>
              <a:t> </a:t>
            </a:r>
            <a:r>
              <a:rPr spc="-10" dirty="0"/>
              <a:t>relational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73543" y="1944623"/>
            <a:ext cx="8392668" cy="4581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352425"/>
            <a:ext cx="9598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a.Structura </a:t>
            </a:r>
            <a:r>
              <a:rPr spc="-5" dirty="0"/>
              <a:t>DW – Schema</a:t>
            </a:r>
            <a:r>
              <a:rPr spc="50" dirty="0"/>
              <a:t> </a:t>
            </a:r>
            <a:r>
              <a:rPr spc="-5" dirty="0"/>
              <a:t>STEA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06778"/>
            <a:ext cx="7969250" cy="42684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1101090" indent="-342900">
              <a:lnSpc>
                <a:spcPct val="8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cel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spc="-5" dirty="0">
                <a:latin typeface="Verdana"/>
                <a:cs typeface="Verdana"/>
              </a:rPr>
              <a:t>des </a:t>
            </a:r>
            <a:r>
              <a:rPr sz="2400" dirty="0">
                <a:latin typeface="Verdana"/>
                <a:cs typeface="Verdana"/>
              </a:rPr>
              <a:t>utilizat model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dirty="0">
                <a:latin typeface="Verdana"/>
                <a:cs typeface="Verdana"/>
              </a:rPr>
              <a:t>organizare al  depozitelor de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date</a:t>
            </a:r>
            <a:endParaRPr sz="2400">
              <a:latin typeface="Verdana"/>
              <a:cs typeface="Verdana"/>
            </a:endParaRPr>
          </a:p>
          <a:p>
            <a:pPr marL="355600" marR="802640" indent="-342900">
              <a:lnSpc>
                <a:spcPct val="8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tabela </a:t>
            </a:r>
            <a:r>
              <a:rPr sz="2400" b="1" spc="-5" dirty="0">
                <a:latin typeface="Verdana"/>
                <a:cs typeface="Verdana"/>
              </a:rPr>
              <a:t>de fapte </a:t>
            </a:r>
            <a:r>
              <a:rPr sz="2400" dirty="0">
                <a:latin typeface="Verdana"/>
                <a:cs typeface="Verdana"/>
              </a:rPr>
              <a:t>cuprinde, </a:t>
            </a:r>
            <a:r>
              <a:rPr sz="2400" spc="-5" dirty="0">
                <a:latin typeface="Verdana"/>
                <a:cs typeface="Verdana"/>
              </a:rPr>
              <a:t>fără redundanţe,  </a:t>
            </a:r>
            <a:r>
              <a:rPr sz="2400" dirty="0">
                <a:latin typeface="Verdana"/>
                <a:cs typeface="Verdana"/>
              </a:rPr>
              <a:t>marea </a:t>
            </a:r>
            <a:r>
              <a:rPr sz="2400" spc="-5" dirty="0">
                <a:latin typeface="Verdana"/>
                <a:cs typeface="Verdana"/>
              </a:rPr>
              <a:t>parte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  <a:p>
            <a:pPr marL="355600" marR="899160" indent="-342900">
              <a:lnSpc>
                <a:spcPct val="8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tabela de fapte este conectata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tabelele  </a:t>
            </a:r>
            <a:r>
              <a:rPr sz="2400" spc="-5" dirty="0">
                <a:latin typeface="Verdana"/>
                <a:cs typeface="Verdana"/>
              </a:rPr>
              <a:t>dimensiune pe baza </a:t>
            </a:r>
            <a:r>
              <a:rPr sz="2400" dirty="0">
                <a:latin typeface="Verdana"/>
                <a:cs typeface="Verdana"/>
              </a:rPr>
              <a:t>cheilor externe </a:t>
            </a:r>
            <a:r>
              <a:rPr sz="2400" spc="-5" dirty="0">
                <a:latin typeface="Verdana"/>
                <a:cs typeface="Verdana"/>
              </a:rPr>
              <a:t>pe </a:t>
            </a:r>
            <a:r>
              <a:rPr sz="2400" dirty="0">
                <a:latin typeface="Verdana"/>
                <a:cs typeface="Verdana"/>
              </a:rPr>
              <a:t>care  acestea </a:t>
            </a:r>
            <a:r>
              <a:rPr sz="2400" spc="-5" dirty="0">
                <a:latin typeface="Verdana"/>
                <a:cs typeface="Verdana"/>
              </a:rPr>
              <a:t>le </a:t>
            </a:r>
            <a:r>
              <a:rPr sz="2400" spc="-10" dirty="0">
                <a:latin typeface="Verdana"/>
                <a:cs typeface="Verdana"/>
              </a:rPr>
              <a:t>conţin.</a:t>
            </a:r>
            <a:endParaRPr sz="2400">
              <a:latin typeface="Verdana"/>
              <a:cs typeface="Verdana"/>
            </a:endParaRPr>
          </a:p>
          <a:p>
            <a:pPr marL="355600" marR="471805" indent="-342900">
              <a:lnSpc>
                <a:spcPts val="2300"/>
              </a:lnSpc>
              <a:spcBef>
                <a:spcPts val="56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star </a:t>
            </a:r>
            <a:r>
              <a:rPr sz="2400" b="1" dirty="0">
                <a:solidFill>
                  <a:srgbClr val="FFCC00"/>
                </a:solidFill>
                <a:latin typeface="Verdana"/>
                <a:cs typeface="Verdana"/>
              </a:rPr>
              <a:t>join </a:t>
            </a:r>
            <a:r>
              <a:rPr sz="2400" dirty="0">
                <a:latin typeface="Verdana"/>
                <a:cs typeface="Verdana"/>
              </a:rPr>
              <a:t>= </a:t>
            </a:r>
            <a:r>
              <a:rPr sz="2400" spc="-5" dirty="0">
                <a:latin typeface="Verdana"/>
                <a:cs typeface="Verdana"/>
              </a:rPr>
              <a:t>legatura stabilita între </a:t>
            </a:r>
            <a:r>
              <a:rPr sz="2400" dirty="0">
                <a:latin typeface="Verdana"/>
                <a:cs typeface="Verdana"/>
              </a:rPr>
              <a:t>un </a:t>
            </a:r>
            <a:r>
              <a:rPr sz="2400" spc="-5" dirty="0">
                <a:latin typeface="Verdana"/>
                <a:cs typeface="Verdana"/>
              </a:rPr>
              <a:t>tabel de  </a:t>
            </a:r>
            <a:r>
              <a:rPr sz="2400" dirty="0">
                <a:latin typeface="Verdana"/>
                <a:cs typeface="Verdana"/>
              </a:rPr>
              <a:t>fapte si tabelele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dimensiune</a:t>
            </a:r>
            <a:endParaRPr sz="2400">
              <a:latin typeface="Verdana"/>
              <a:cs typeface="Verdana"/>
            </a:endParaRPr>
          </a:p>
          <a:p>
            <a:pPr marL="355600" marR="41275" indent="-342900">
              <a:lnSpc>
                <a:spcPts val="2300"/>
              </a:lnSpc>
              <a:spcBef>
                <a:spcPts val="58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star query </a:t>
            </a:r>
            <a:r>
              <a:rPr sz="2400" dirty="0">
                <a:latin typeface="Verdana"/>
                <a:cs typeface="Verdana"/>
              </a:rPr>
              <a:t>= </a:t>
            </a:r>
            <a:r>
              <a:rPr sz="2400" spc="-5" dirty="0">
                <a:latin typeface="Verdana"/>
                <a:cs typeface="Verdana"/>
              </a:rPr>
              <a:t>jonctiunea dintre </a:t>
            </a:r>
            <a:r>
              <a:rPr sz="2400" dirty="0">
                <a:latin typeface="Verdana"/>
                <a:cs typeface="Verdana"/>
              </a:rPr>
              <a:t>un </a:t>
            </a:r>
            <a:r>
              <a:rPr sz="2400" spc="-5" dirty="0">
                <a:latin typeface="Verdana"/>
                <a:cs typeface="Verdana"/>
              </a:rPr>
              <a:t>tabel de </a:t>
            </a:r>
            <a:r>
              <a:rPr sz="2400" dirty="0">
                <a:latin typeface="Verdana"/>
                <a:cs typeface="Verdana"/>
              </a:rPr>
              <a:t>fapte  si mai multe tabele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dimensiune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Avantaj</a:t>
            </a:r>
            <a:r>
              <a:rPr sz="2400" spc="-5" dirty="0">
                <a:latin typeface="Verdana"/>
                <a:cs typeface="Verdana"/>
              </a:rPr>
              <a:t>: </a:t>
            </a:r>
            <a:r>
              <a:rPr sz="2400" dirty="0">
                <a:latin typeface="Verdana"/>
                <a:cs typeface="Verdana"/>
              </a:rPr>
              <a:t>performante optime pentru </a:t>
            </a:r>
            <a:r>
              <a:rPr sz="2400" spc="-5" dirty="0">
                <a:latin typeface="Verdana"/>
                <a:cs typeface="Verdana"/>
              </a:rPr>
              <a:t>interogarile  </a:t>
            </a:r>
            <a:r>
              <a:rPr sz="2400" dirty="0">
                <a:latin typeface="Verdana"/>
                <a:cs typeface="Verdana"/>
              </a:rPr>
              <a:t>dintr-un depozit de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date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04825"/>
            <a:ext cx="7388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Ex: </a:t>
            </a:r>
            <a:r>
              <a:rPr spc="-10" dirty="0"/>
              <a:t>Schema</a:t>
            </a:r>
            <a:r>
              <a:rPr spc="-25" dirty="0"/>
              <a:t> </a:t>
            </a:r>
            <a:r>
              <a:rPr spc="-10" dirty="0"/>
              <a:t>STEA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27467" y="2231136"/>
            <a:ext cx="8164068" cy="360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428625"/>
            <a:ext cx="9537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b.Structura DW– </a:t>
            </a:r>
            <a:r>
              <a:rPr sz="4000" dirty="0"/>
              <a:t>Schema fulg </a:t>
            </a:r>
            <a:r>
              <a:rPr sz="4000" spc="-5" dirty="0"/>
              <a:t>de</a:t>
            </a:r>
            <a:r>
              <a:rPr sz="4000" spc="-105" dirty="0"/>
              <a:t> </a:t>
            </a:r>
            <a:r>
              <a:rPr sz="4000" spc="-5" dirty="0"/>
              <a:t>zapada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43353"/>
            <a:ext cx="7956550" cy="43173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1248410" indent="-342900">
              <a:lnSpc>
                <a:spcPts val="2590"/>
              </a:lnSpc>
              <a:spcBef>
                <a:spcPts val="42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“</a:t>
            </a: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seminormalizat</a:t>
            </a:r>
            <a:r>
              <a:rPr sz="2400" spc="-5" dirty="0">
                <a:latin typeface="Verdana"/>
                <a:cs typeface="Verdana"/>
              </a:rPr>
              <a:t>”, </a:t>
            </a:r>
            <a:r>
              <a:rPr sz="2400" dirty="0">
                <a:latin typeface="Verdana"/>
                <a:cs typeface="Verdana"/>
              </a:rPr>
              <a:t>avantajele modelului  </a:t>
            </a:r>
            <a:r>
              <a:rPr sz="2400" spc="-5" dirty="0">
                <a:latin typeface="Verdana"/>
                <a:cs typeface="Verdana"/>
              </a:rPr>
              <a:t>relaţional.</a:t>
            </a:r>
            <a:endParaRPr sz="2400">
              <a:latin typeface="Verdana"/>
              <a:cs typeface="Verdana"/>
            </a:endParaRPr>
          </a:p>
          <a:p>
            <a:pPr marL="355600" marR="277495" indent="-342900">
              <a:lnSpc>
                <a:spcPts val="2590"/>
              </a:lnSpc>
              <a:spcBef>
                <a:spcPts val="5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tabelele dimensiune </a:t>
            </a:r>
            <a:r>
              <a:rPr sz="2400" dirty="0">
                <a:latin typeface="Verdana"/>
                <a:cs typeface="Verdana"/>
              </a:rPr>
              <a:t>respecta regulile </a:t>
            </a:r>
            <a:r>
              <a:rPr sz="2400" spc="-5" dirty="0">
                <a:latin typeface="Verdana"/>
                <a:cs typeface="Verdana"/>
              </a:rPr>
              <a:t>de  </a:t>
            </a:r>
            <a:r>
              <a:rPr sz="2400" dirty="0">
                <a:latin typeface="Verdana"/>
                <a:cs typeface="Verdana"/>
              </a:rPr>
              <a:t>normalizare </a:t>
            </a:r>
            <a:r>
              <a:rPr sz="2400" spc="-5" dirty="0">
                <a:latin typeface="Verdana"/>
                <a:cs typeface="Verdana"/>
              </a:rPr>
              <a:t>din </a:t>
            </a:r>
            <a:r>
              <a:rPr sz="2400" dirty="0">
                <a:latin typeface="Verdana"/>
                <a:cs typeface="Verdana"/>
              </a:rPr>
              <a:t>modelul </a:t>
            </a:r>
            <a:r>
              <a:rPr sz="2400" spc="-5" dirty="0">
                <a:latin typeface="Verdana"/>
                <a:cs typeface="Verdana"/>
              </a:rPr>
              <a:t>relaţional =&gt;economie  </a:t>
            </a:r>
            <a:r>
              <a:rPr sz="2400" dirty="0">
                <a:latin typeface="Verdana"/>
                <a:cs typeface="Verdana"/>
              </a:rPr>
              <a:t>de </a:t>
            </a:r>
            <a:r>
              <a:rPr sz="2400" spc="-5" dirty="0">
                <a:latin typeface="Verdana"/>
                <a:cs typeface="Verdana"/>
              </a:rPr>
              <a:t>spaţiu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590"/>
              </a:lnSpc>
              <a:spcBef>
                <a:spcPts val="58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nu va </a:t>
            </a:r>
            <a:r>
              <a:rPr sz="2400" spc="-5" dirty="0">
                <a:latin typeface="Verdana"/>
                <a:cs typeface="Verdana"/>
              </a:rPr>
              <a:t>conduce la </a:t>
            </a:r>
            <a:r>
              <a:rPr sz="2400" dirty="0">
                <a:latin typeface="Verdana"/>
                <a:cs typeface="Verdana"/>
              </a:rPr>
              <a:t>reducerea </a:t>
            </a:r>
            <a:r>
              <a:rPr sz="2400" spc="-10" dirty="0">
                <a:latin typeface="Verdana"/>
                <a:cs typeface="Verdana"/>
              </a:rPr>
              <a:t>spaţiului </a:t>
            </a:r>
            <a:r>
              <a:rPr sz="2400" dirty="0">
                <a:latin typeface="Verdana"/>
                <a:cs typeface="Verdana"/>
              </a:rPr>
              <a:t>pt tabela de  fapte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Avantaje</a:t>
            </a:r>
            <a:r>
              <a:rPr sz="2400" spc="-5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844550" lvl="1" indent="-375285">
              <a:lnSpc>
                <a:spcPct val="100000"/>
              </a:lnSpc>
              <a:spcBef>
                <a:spcPts val="24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844550" algn="l"/>
                <a:tab pos="845185" algn="l"/>
              </a:tabLst>
            </a:pPr>
            <a:r>
              <a:rPr sz="2000" spc="-10" dirty="0">
                <a:latin typeface="Verdana"/>
                <a:cs typeface="Verdana"/>
              </a:rPr>
              <a:t>Redundanta redusa</a:t>
            </a:r>
            <a:endParaRPr sz="2000">
              <a:latin typeface="Verdana"/>
              <a:cs typeface="Verdana"/>
            </a:endParaRPr>
          </a:p>
          <a:p>
            <a:pPr marL="844550" lvl="1" indent="-375285">
              <a:lnSpc>
                <a:spcPct val="100000"/>
              </a:lnSpc>
              <a:spcBef>
                <a:spcPts val="24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844550" algn="l"/>
                <a:tab pos="845185" algn="l"/>
              </a:tabLst>
            </a:pPr>
            <a:r>
              <a:rPr sz="2000" spc="-5" dirty="0">
                <a:latin typeface="Verdana"/>
                <a:cs typeface="Verdana"/>
              </a:rPr>
              <a:t>Usor de </a:t>
            </a:r>
            <a:r>
              <a:rPr sz="2000" spc="-10" dirty="0">
                <a:latin typeface="Verdana"/>
                <a:cs typeface="Verdana"/>
              </a:rPr>
              <a:t>întretinut</a:t>
            </a:r>
            <a:endParaRPr sz="2000">
              <a:latin typeface="Verdana"/>
              <a:cs typeface="Verdana"/>
            </a:endParaRPr>
          </a:p>
          <a:p>
            <a:pPr marL="355600" marR="879475" indent="-342900">
              <a:lnSpc>
                <a:spcPts val="2590"/>
              </a:lnSpc>
              <a:spcBef>
                <a:spcPts val="61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Dezavantaje</a:t>
            </a:r>
            <a:r>
              <a:rPr sz="2400" spc="-5" dirty="0">
                <a:latin typeface="Verdana"/>
                <a:cs typeface="Verdana"/>
              </a:rPr>
              <a:t>: la </a:t>
            </a:r>
            <a:r>
              <a:rPr sz="2400" dirty="0">
                <a:latin typeface="Verdana"/>
                <a:cs typeface="Verdana"/>
              </a:rPr>
              <a:t>cereri de </a:t>
            </a:r>
            <a:r>
              <a:rPr sz="2400" spc="-5" dirty="0">
                <a:latin typeface="Verdana"/>
                <a:cs typeface="Verdana"/>
              </a:rPr>
              <a:t>interogare  </a:t>
            </a:r>
            <a:r>
              <a:rPr sz="2400" dirty="0">
                <a:latin typeface="Verdana"/>
                <a:cs typeface="Verdana"/>
              </a:rPr>
              <a:t>complexe(join)=&gt; creste </a:t>
            </a:r>
            <a:r>
              <a:rPr sz="2400" spc="-5" dirty="0">
                <a:latin typeface="Verdana"/>
                <a:cs typeface="Verdana"/>
              </a:rPr>
              <a:t>timpul de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raspuns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4416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118745">
                <a:lnSpc>
                  <a:spcPct val="100000"/>
                </a:lnSpc>
                <a:spcBef>
                  <a:spcPts val="105"/>
                </a:spcBef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300" y="2257425"/>
            <a:ext cx="9525000" cy="354699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46100" marR="5080" indent="-533400">
              <a:lnSpc>
                <a:spcPct val="80000"/>
              </a:lnSpc>
              <a:spcBef>
                <a:spcPts val="775"/>
              </a:spcBef>
              <a:buClr>
                <a:srgbClr val="9A9A00"/>
              </a:buClr>
              <a:buSzPct val="75000"/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latin typeface="Verdana"/>
                <a:cs typeface="Verdana"/>
              </a:rPr>
              <a:t>Arhitectura </a:t>
            </a:r>
            <a:r>
              <a:rPr sz="2800" b="1" dirty="0">
                <a:latin typeface="Verdana"/>
                <a:cs typeface="Verdana"/>
              </a:rPr>
              <a:t>depozitului de date</a:t>
            </a:r>
            <a:r>
              <a:rPr sz="2800" dirty="0">
                <a:latin typeface="Verdana"/>
                <a:cs typeface="Verdana"/>
              </a:rPr>
              <a:t>.  </a:t>
            </a:r>
            <a:r>
              <a:rPr sz="2800" spc="-5" dirty="0">
                <a:latin typeface="Verdana"/>
                <a:cs typeface="Verdana"/>
              </a:rPr>
              <a:t>Concepte de baza: cuburi, datamart</a:t>
            </a:r>
            <a:r>
              <a:rPr sz="2800" spc="-5" dirty="0">
                <a:solidFill>
                  <a:srgbClr val="FFCC00"/>
                </a:solidFill>
                <a:latin typeface="Verdana"/>
                <a:cs typeface="Verdana"/>
              </a:rPr>
              <a:t>, </a:t>
            </a:r>
            <a:r>
              <a:rPr sz="2800" spc="-5" dirty="0">
                <a:latin typeface="Verdana"/>
                <a:cs typeface="Verdana"/>
              </a:rPr>
              <a:t> dimensiuni, </a:t>
            </a:r>
            <a:r>
              <a:rPr sz="2800" dirty="0">
                <a:latin typeface="Verdana"/>
                <a:cs typeface="Verdana"/>
              </a:rPr>
              <a:t>fapte, agregari,  </a:t>
            </a:r>
            <a:r>
              <a:rPr sz="2800" spc="-5" dirty="0">
                <a:latin typeface="Verdana"/>
                <a:cs typeface="Verdana"/>
              </a:rPr>
              <a:t>granularitate</a:t>
            </a:r>
            <a:r>
              <a:rPr sz="2800" spc="-5" dirty="0">
                <a:solidFill>
                  <a:srgbClr val="FFCC00"/>
                </a:solidFill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546100" indent="-533400">
              <a:lnSpc>
                <a:spcPct val="100000"/>
              </a:lnSpc>
              <a:buClr>
                <a:srgbClr val="9A9A00"/>
              </a:buClr>
              <a:buSzPct val="75000"/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latin typeface="Verdana"/>
                <a:cs typeface="Verdana"/>
              </a:rPr>
              <a:t>Structura depozitului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date</a:t>
            </a:r>
            <a:endParaRPr sz="2800" dirty="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484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Schema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stea,</a:t>
            </a:r>
            <a:endParaRPr sz="2000" dirty="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Schema fulg de </a:t>
            </a:r>
            <a:r>
              <a:rPr sz="2000" spc="-10" dirty="0">
                <a:latin typeface="Verdana"/>
                <a:cs typeface="Verdana"/>
              </a:rPr>
              <a:t>zapada</a:t>
            </a:r>
            <a:endParaRPr sz="2000" dirty="0">
              <a:latin typeface="Verdana"/>
              <a:cs typeface="Verdana"/>
            </a:endParaRPr>
          </a:p>
          <a:p>
            <a:pPr marL="698500" lvl="1" indent="-228600">
              <a:lnSpc>
                <a:spcPts val="2395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Schema </a:t>
            </a:r>
            <a:r>
              <a:rPr sz="2000" spc="-10" dirty="0">
                <a:latin typeface="Verdana"/>
                <a:cs typeface="Verdana"/>
              </a:rPr>
              <a:t>constelatie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fapte</a:t>
            </a:r>
            <a:endParaRPr sz="2000" dirty="0">
              <a:latin typeface="Verdana"/>
              <a:cs typeface="Verdana"/>
            </a:endParaRPr>
          </a:p>
          <a:p>
            <a:pPr marL="546100" indent="-533400">
              <a:lnSpc>
                <a:spcPts val="3354"/>
              </a:lnSpc>
              <a:buClr>
                <a:srgbClr val="9A9A00"/>
              </a:buClr>
              <a:buSzPct val="75000"/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latin typeface="Verdana"/>
                <a:cs typeface="Verdana"/>
              </a:rPr>
              <a:t>Instrumente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ETL</a:t>
            </a:r>
            <a:endParaRPr sz="2800" dirty="0">
              <a:latin typeface="Verdana"/>
              <a:cs typeface="Verdana"/>
            </a:endParaRPr>
          </a:p>
          <a:p>
            <a:pPr marL="546100" indent="-533400">
              <a:lnSpc>
                <a:spcPct val="100000"/>
              </a:lnSpc>
              <a:buClr>
                <a:srgbClr val="9A9A00"/>
              </a:buClr>
              <a:buSzPct val="75000"/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latin typeface="Verdana"/>
                <a:cs typeface="Verdana"/>
              </a:rPr>
              <a:t>Concepte despre </a:t>
            </a:r>
            <a:r>
              <a:rPr sz="2800" b="1" dirty="0">
                <a:latin typeface="Verdana"/>
                <a:cs typeface="Verdana"/>
              </a:rPr>
              <a:t>datamining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2039" y="1716023"/>
            <a:ext cx="8077200" cy="5113020"/>
            <a:chOff x="1232039" y="1716023"/>
            <a:chExt cx="8077200" cy="5113020"/>
          </a:xfrm>
        </p:grpSpPr>
        <p:sp>
          <p:nvSpPr>
            <p:cNvPr id="3" name="object 3"/>
            <p:cNvSpPr/>
            <p:nvPr/>
          </p:nvSpPr>
          <p:spPr>
            <a:xfrm>
              <a:off x="1530743" y="1716023"/>
              <a:ext cx="7324343" cy="5113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2267" y="4463795"/>
              <a:ext cx="10160" cy="990600"/>
            </a:xfrm>
            <a:custGeom>
              <a:avLst/>
              <a:gdLst/>
              <a:ahLst/>
              <a:cxnLst/>
              <a:rect l="l" t="t" r="r" b="b"/>
              <a:pathLst>
                <a:path w="10159" h="990600">
                  <a:moveTo>
                    <a:pt x="9906" y="990600"/>
                  </a:moveTo>
                  <a:lnTo>
                    <a:pt x="9906" y="0"/>
                  </a:lnTo>
                  <a:lnTo>
                    <a:pt x="0" y="0"/>
                  </a:lnTo>
                  <a:lnTo>
                    <a:pt x="0" y="990600"/>
                  </a:lnTo>
                  <a:lnTo>
                    <a:pt x="9906" y="990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0772" y="554990"/>
            <a:ext cx="822692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Ex: Schema </a:t>
            </a:r>
            <a:r>
              <a:rPr sz="4000" dirty="0"/>
              <a:t>fulg </a:t>
            </a:r>
            <a:r>
              <a:rPr sz="4000" spc="-5" dirty="0"/>
              <a:t>de</a:t>
            </a:r>
            <a:r>
              <a:rPr sz="4000" spc="-110" dirty="0"/>
              <a:t> </a:t>
            </a:r>
            <a:r>
              <a:rPr sz="4000" spc="-5" dirty="0"/>
              <a:t>zapada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4497"/>
            <a:ext cx="10693400" cy="7553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c. </a:t>
            </a:r>
            <a:r>
              <a:rPr sz="4000" spc="-5" dirty="0"/>
              <a:t>Structura DW </a:t>
            </a:r>
            <a:r>
              <a:rPr sz="4000" dirty="0"/>
              <a:t>– Schema </a:t>
            </a:r>
            <a:r>
              <a:rPr sz="4000" spc="-10" dirty="0"/>
              <a:t>constelaţie </a:t>
            </a:r>
            <a:r>
              <a:rPr sz="4000" spc="-5" dirty="0"/>
              <a:t>de  fapte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894128"/>
            <a:ext cx="7498080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Schema </a:t>
            </a:r>
            <a:r>
              <a:rPr sz="2800" spc="-5" dirty="0">
                <a:latin typeface="Verdana"/>
                <a:cs typeface="Verdana"/>
              </a:rPr>
              <a:t>galaxie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mai multe </a:t>
            </a:r>
            <a:r>
              <a:rPr sz="2800" spc="-5" dirty="0">
                <a:latin typeface="Verdana"/>
                <a:cs typeface="Verdana"/>
              </a:rPr>
              <a:t>tabele de </a:t>
            </a:r>
            <a:r>
              <a:rPr sz="2800" dirty="0">
                <a:latin typeface="Verdana"/>
                <a:cs typeface="Verdana"/>
              </a:rPr>
              <a:t>fapte, </a:t>
            </a:r>
            <a:r>
              <a:rPr sz="2800" spc="-5" dirty="0">
                <a:latin typeface="Verdana"/>
                <a:cs typeface="Verdana"/>
              </a:rPr>
              <a:t>conectate ce  utilizează aceleaşi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tabele-dimensiune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773" y="4454144"/>
            <a:ext cx="805370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pe lângă tabela de </a:t>
            </a:r>
            <a:r>
              <a:rPr sz="2800" dirty="0">
                <a:latin typeface="Verdana"/>
                <a:cs typeface="Verdana"/>
              </a:rPr>
              <a:t>fapte </a:t>
            </a:r>
            <a:r>
              <a:rPr sz="2800" b="1" spc="-5" dirty="0">
                <a:latin typeface="Verdana"/>
                <a:cs typeface="Verdana"/>
              </a:rPr>
              <a:t>Vânzări</a:t>
            </a:r>
            <a:r>
              <a:rPr sz="2800" spc="-5" dirty="0">
                <a:latin typeface="Verdana"/>
                <a:cs typeface="Verdana"/>
              </a:rPr>
              <a:t>, </a:t>
            </a:r>
            <a:r>
              <a:rPr sz="2800" dirty="0">
                <a:latin typeface="Verdana"/>
                <a:cs typeface="Verdana"/>
              </a:rPr>
              <a:t>o </a:t>
            </a:r>
            <a:r>
              <a:rPr sz="2800" spc="-5" dirty="0">
                <a:latin typeface="Verdana"/>
                <a:cs typeface="Verdana"/>
              </a:rPr>
              <a:t>tabelă  suplimentară </a:t>
            </a:r>
            <a:r>
              <a:rPr sz="2800" dirty="0">
                <a:latin typeface="Verdana"/>
                <a:cs typeface="Verdana"/>
              </a:rPr>
              <a:t>de fapte </a:t>
            </a:r>
            <a:r>
              <a:rPr sz="2800" b="1" dirty="0">
                <a:latin typeface="Verdana"/>
                <a:cs typeface="Verdana"/>
              </a:rPr>
              <a:t>Aprovizionări</a:t>
            </a:r>
            <a:r>
              <a:rPr sz="2800" dirty="0">
                <a:latin typeface="Verdana"/>
                <a:cs typeface="Verdana"/>
              </a:rPr>
              <a:t>,  </a:t>
            </a:r>
            <a:r>
              <a:rPr sz="2800" spc="-5" dirty="0">
                <a:latin typeface="Verdana"/>
                <a:cs typeface="Verdana"/>
              </a:rPr>
              <a:t>legata </a:t>
            </a:r>
            <a:r>
              <a:rPr sz="2800" dirty="0">
                <a:latin typeface="Verdana"/>
                <a:cs typeface="Verdana"/>
              </a:rPr>
              <a:t>de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dimensiuni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225699"/>
            <a:ext cx="9144000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Ex: </a:t>
            </a:r>
            <a:r>
              <a:rPr spc="-10" dirty="0"/>
              <a:t>Schema </a:t>
            </a:r>
            <a:r>
              <a:rPr spc="-5" dirty="0"/>
              <a:t>constelaţie de</a:t>
            </a:r>
            <a:r>
              <a:rPr spc="75" dirty="0"/>
              <a:t> </a:t>
            </a:r>
            <a:r>
              <a:rPr spc="-5" dirty="0"/>
              <a:t>fapte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08239" y="1705355"/>
            <a:ext cx="815340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581025"/>
            <a:ext cx="906512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b. De la </a:t>
            </a:r>
            <a:r>
              <a:rPr sz="4000" spc="-10" dirty="0"/>
              <a:t>relational </a:t>
            </a:r>
            <a:r>
              <a:rPr sz="4000" spc="-5" dirty="0"/>
              <a:t>la</a:t>
            </a:r>
            <a:r>
              <a:rPr sz="4000" spc="-80" dirty="0"/>
              <a:t> </a:t>
            </a:r>
            <a:r>
              <a:rPr sz="4000" spc="-5" dirty="0"/>
              <a:t>multidimensional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43353"/>
            <a:ext cx="8071484" cy="4445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premise </a:t>
            </a:r>
            <a:r>
              <a:rPr sz="2400" spc="-5" dirty="0">
                <a:latin typeface="Verdana"/>
                <a:cs typeface="Verdana"/>
              </a:rPr>
              <a:t>diferite, </a:t>
            </a:r>
            <a:r>
              <a:rPr sz="2400" dirty="0">
                <a:solidFill>
                  <a:srgbClr val="FFCC00"/>
                </a:solidFill>
                <a:latin typeface="Verdana"/>
                <a:cs typeface="Verdana"/>
              </a:rPr>
              <a:t>tehnici diferite </a:t>
            </a:r>
            <a:r>
              <a:rPr sz="2400" spc="-5" dirty="0">
                <a:latin typeface="Verdana"/>
                <a:cs typeface="Verdana"/>
              </a:rPr>
              <a:t>şi </a:t>
            </a:r>
            <a:r>
              <a:rPr sz="2400" dirty="0">
                <a:latin typeface="Verdana"/>
                <a:cs typeface="Verdana"/>
              </a:rPr>
              <a:t>produc </a:t>
            </a:r>
            <a:r>
              <a:rPr sz="2400" spc="-5" dirty="0">
                <a:latin typeface="Verdana"/>
                <a:cs typeface="Verdana"/>
              </a:rPr>
              <a:t>BD cu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CC00"/>
                </a:solidFill>
                <a:latin typeface="Verdana"/>
                <a:cs typeface="Verdana"/>
              </a:rPr>
              <a:t>structuri</a:t>
            </a:r>
            <a:r>
              <a:rPr sz="2400" spc="20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diferite</a:t>
            </a:r>
            <a:r>
              <a:rPr sz="2400" spc="-5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modul de abordare a datelor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(utilizator/date):</a:t>
            </a:r>
            <a:endParaRPr sz="2400">
              <a:latin typeface="Verdana"/>
              <a:cs typeface="Verdana"/>
            </a:endParaRPr>
          </a:p>
          <a:p>
            <a:pPr marL="755650" marR="598805" lvl="1" indent="-285750">
              <a:lnSpc>
                <a:spcPts val="2590"/>
              </a:lnSpc>
              <a:spcBef>
                <a:spcPts val="61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b="1" dirty="0">
                <a:latin typeface="Verdana"/>
                <a:cs typeface="Verdana"/>
              </a:rPr>
              <a:t>model multidimensional </a:t>
            </a:r>
            <a:r>
              <a:rPr sz="2400" dirty="0">
                <a:latin typeface="Verdana"/>
                <a:cs typeface="Verdana"/>
              </a:rPr>
              <a:t>- </a:t>
            </a:r>
            <a:r>
              <a:rPr sz="2400" spc="-5" dirty="0">
                <a:latin typeface="Verdana"/>
                <a:cs typeface="Verdana"/>
              </a:rPr>
              <a:t>dimensiuni </a:t>
            </a:r>
            <a:r>
              <a:rPr sz="2400" dirty="0">
                <a:latin typeface="Verdana"/>
                <a:cs typeface="Verdana"/>
              </a:rPr>
              <a:t>cât  mai apropiate de cele naturale </a:t>
            </a:r>
            <a:r>
              <a:rPr sz="2400" spc="-5" dirty="0">
                <a:latin typeface="Verdana"/>
                <a:cs typeface="Verdana"/>
              </a:rPr>
              <a:t>şi de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CC00"/>
                </a:solidFill>
                <a:latin typeface="Verdana"/>
                <a:cs typeface="Verdana"/>
              </a:rPr>
              <a:t>perspectiva</a:t>
            </a:r>
            <a:r>
              <a:rPr sz="2400" spc="15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utilizatorului</a:t>
            </a:r>
            <a:r>
              <a:rPr sz="2400" b="1" spc="-5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25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b="1" dirty="0">
                <a:latin typeface="Verdana"/>
                <a:cs typeface="Verdana"/>
              </a:rPr>
              <a:t>model relational </a:t>
            </a: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perspectiva</a:t>
            </a:r>
            <a:r>
              <a:rPr sz="2400" spc="30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model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multidimensional:</a:t>
            </a:r>
            <a:endParaRPr sz="2800">
              <a:latin typeface="Verdana"/>
              <a:cs typeface="Verdana"/>
            </a:endParaRPr>
          </a:p>
          <a:p>
            <a:pPr marL="755650" marR="8890" lvl="1" indent="-285750">
              <a:lnSpc>
                <a:spcPts val="2590"/>
              </a:lnSpc>
              <a:spcBef>
                <a:spcPts val="62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o BD mult mai </a:t>
            </a:r>
            <a:r>
              <a:rPr sz="2400" spc="-10" dirty="0">
                <a:latin typeface="Verdana"/>
                <a:cs typeface="Verdana"/>
              </a:rPr>
              <a:t>uşor </a:t>
            </a:r>
            <a:r>
              <a:rPr sz="2400" dirty="0">
                <a:latin typeface="Verdana"/>
                <a:cs typeface="Verdana"/>
              </a:rPr>
              <a:t>de consultat </a:t>
            </a:r>
            <a:r>
              <a:rPr sz="2400" spc="-5" dirty="0">
                <a:latin typeface="Verdana"/>
                <a:cs typeface="Verdana"/>
              </a:rPr>
              <a:t>şi </a:t>
            </a:r>
            <a:r>
              <a:rPr sz="2400" dirty="0">
                <a:latin typeface="Verdana"/>
                <a:cs typeface="Verdana"/>
              </a:rPr>
              <a:t>de </a:t>
            </a:r>
            <a:r>
              <a:rPr sz="2400" spc="-5" dirty="0">
                <a:latin typeface="Verdana"/>
                <a:cs typeface="Verdana"/>
              </a:rPr>
              <a:t>interogat  la </a:t>
            </a:r>
            <a:r>
              <a:rPr sz="2400" dirty="0">
                <a:latin typeface="Verdana"/>
                <a:cs typeface="Verdana"/>
              </a:rPr>
              <a:t>un nivel </a:t>
            </a:r>
            <a:r>
              <a:rPr sz="2400" spc="-5" dirty="0">
                <a:latin typeface="Verdana"/>
                <a:cs typeface="Verdana"/>
              </a:rPr>
              <a:t>înalt, </a:t>
            </a:r>
            <a:r>
              <a:rPr sz="2400" dirty="0">
                <a:latin typeface="Verdana"/>
                <a:cs typeface="Verdana"/>
              </a:rPr>
              <a:t>sintetic,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agregat</a:t>
            </a:r>
            <a:endParaRPr sz="2400">
              <a:latin typeface="Verdana"/>
              <a:cs typeface="Verdana"/>
            </a:endParaRPr>
          </a:p>
          <a:p>
            <a:pPr marL="755650" marR="1756410" lvl="1" indent="-285750">
              <a:lnSpc>
                <a:spcPts val="2590"/>
              </a:lnSpc>
              <a:spcBef>
                <a:spcPts val="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o BD </a:t>
            </a:r>
            <a:r>
              <a:rPr sz="2400" spc="-5" dirty="0">
                <a:latin typeface="Verdana"/>
                <a:cs typeface="Verdana"/>
              </a:rPr>
              <a:t>cu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spc="-5" dirty="0">
                <a:latin typeface="Verdana"/>
                <a:cs typeface="Verdana"/>
              </a:rPr>
              <a:t>putine tabele şi chei de  </a:t>
            </a:r>
            <a:r>
              <a:rPr sz="2400" dirty="0">
                <a:latin typeface="Verdana"/>
                <a:cs typeface="Verdana"/>
              </a:rPr>
              <a:t>administrat decât modelul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relational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447548"/>
            <a:ext cx="1028699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Paralela </a:t>
            </a:r>
            <a:r>
              <a:rPr sz="4000" spc="-5" dirty="0"/>
              <a:t>între prelucrarea relatională şi  </a:t>
            </a:r>
            <a:r>
              <a:rPr sz="4000" dirty="0"/>
              <a:t>cea</a:t>
            </a:r>
            <a:r>
              <a:rPr sz="4000" spc="-15" dirty="0"/>
              <a:t> </a:t>
            </a:r>
            <a:r>
              <a:rPr sz="4000" spc="-5" dirty="0"/>
              <a:t>analitică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08239" y="1872995"/>
            <a:ext cx="8153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72" y="271292"/>
            <a:ext cx="7693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Procesul</a:t>
            </a:r>
            <a:r>
              <a:rPr spc="-10" dirty="0"/>
              <a:t> </a:t>
            </a:r>
            <a:r>
              <a:rPr spc="-5" dirty="0"/>
              <a:t>Kimball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900" y="1647825"/>
            <a:ext cx="9461500" cy="5575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rgbClr val="FF0000"/>
                </a:solidFill>
                <a:latin typeface="Garamond"/>
                <a:cs typeface="Garamond"/>
              </a:rPr>
              <a:t>1. Selectarea </a:t>
            </a:r>
            <a:r>
              <a:rPr sz="4400" b="1" spc="-10" dirty="0">
                <a:solidFill>
                  <a:srgbClr val="FF0000"/>
                </a:solidFill>
                <a:latin typeface="Garamond"/>
                <a:cs typeface="Garamond"/>
              </a:rPr>
              <a:t>procesului</a:t>
            </a:r>
            <a:r>
              <a:rPr sz="4400" b="1" spc="6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Garamond"/>
                <a:cs typeface="Garamond"/>
              </a:rPr>
              <a:t>modelat</a:t>
            </a:r>
            <a:endParaRPr sz="4400" b="1" dirty="0">
              <a:solidFill>
                <a:srgbClr val="FF0000"/>
              </a:solidFill>
              <a:latin typeface="Garamond"/>
              <a:cs typeface="Garamond"/>
            </a:endParaRPr>
          </a:p>
          <a:p>
            <a:pPr marL="354965" marR="5080" indent="-342900">
              <a:lnSpc>
                <a:spcPct val="100000"/>
              </a:lnSpc>
              <a:spcBef>
                <a:spcPts val="249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Verdana"/>
                <a:cs typeface="Verdana"/>
              </a:rPr>
              <a:t>Procesul </a:t>
            </a:r>
            <a:r>
              <a:rPr sz="2800" dirty="0">
                <a:latin typeface="Verdana"/>
                <a:cs typeface="Verdana"/>
              </a:rPr>
              <a:t>este o activitate </a:t>
            </a:r>
            <a:r>
              <a:rPr sz="2800" spc="-5" dirty="0">
                <a:latin typeface="Verdana"/>
                <a:cs typeface="Verdana"/>
              </a:rPr>
              <a:t>desfasurata in  </a:t>
            </a:r>
            <a:r>
              <a:rPr sz="2800" dirty="0">
                <a:latin typeface="Verdana"/>
                <a:cs typeface="Verdana"/>
              </a:rPr>
              <a:t>mod natural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dirty="0">
                <a:latin typeface="Verdana"/>
                <a:cs typeface="Verdana"/>
              </a:rPr>
              <a:t>o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organizatie</a:t>
            </a:r>
            <a:endParaRPr sz="2800" dirty="0">
              <a:latin typeface="Verdana"/>
              <a:cs typeface="Verdana"/>
            </a:endParaRPr>
          </a:p>
          <a:p>
            <a:pPr marL="355600" marR="28321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De obicei, este </a:t>
            </a:r>
            <a:r>
              <a:rPr sz="2800" spc="-5" dirty="0">
                <a:latin typeface="Verdana"/>
                <a:cs typeface="Verdana"/>
              </a:rPr>
              <a:t>sprijinit </a:t>
            </a:r>
            <a:r>
              <a:rPr sz="2800" dirty="0">
                <a:latin typeface="Verdana"/>
                <a:cs typeface="Verdana"/>
              </a:rPr>
              <a:t>de un </a:t>
            </a:r>
            <a:r>
              <a:rPr sz="2800" spc="-5" dirty="0">
                <a:latin typeface="Verdana"/>
                <a:cs typeface="Verdana"/>
              </a:rPr>
              <a:t>sistem de  colectare </a:t>
            </a:r>
            <a:r>
              <a:rPr sz="2800" dirty="0">
                <a:latin typeface="Verdana"/>
                <a:cs typeface="Verdana"/>
              </a:rPr>
              <a:t>a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datelor</a:t>
            </a:r>
            <a:endParaRPr sz="2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Exemple </a:t>
            </a:r>
            <a:r>
              <a:rPr sz="2800" dirty="0">
                <a:latin typeface="Verdana"/>
                <a:cs typeface="Verdana"/>
              </a:rPr>
              <a:t>de </a:t>
            </a:r>
            <a:r>
              <a:rPr sz="2800" b="1" spc="-5" dirty="0">
                <a:latin typeface="Verdana"/>
                <a:cs typeface="Verdana"/>
              </a:rPr>
              <a:t>procese </a:t>
            </a:r>
            <a:r>
              <a:rPr sz="2800" b="1" dirty="0">
                <a:latin typeface="Verdana"/>
                <a:cs typeface="Verdana"/>
              </a:rPr>
              <a:t>de </a:t>
            </a:r>
            <a:r>
              <a:rPr sz="2800" b="1" spc="-5" dirty="0">
                <a:latin typeface="Verdana"/>
                <a:cs typeface="Verdana"/>
              </a:rPr>
              <a:t>business</a:t>
            </a:r>
            <a:r>
              <a:rPr sz="2800" spc="-5" dirty="0">
                <a:latin typeface="Verdana"/>
                <a:cs typeface="Verdana"/>
              </a:rPr>
              <a:t>:</a:t>
            </a:r>
            <a:endParaRPr sz="28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Achizitia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dirty="0">
                <a:latin typeface="Verdana"/>
                <a:cs typeface="Verdana"/>
              </a:rPr>
              <a:t>materii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prime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Verdana"/>
                <a:cs typeface="Verdana"/>
              </a:rPr>
              <a:t>Gestiunea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comenzilor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Verdana"/>
                <a:cs typeface="Verdana"/>
              </a:rPr>
              <a:t>Gestiunea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productiei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Verdana"/>
                <a:cs typeface="Verdana"/>
              </a:rPr>
              <a:t>Transportul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Verdana"/>
                <a:cs typeface="Verdana"/>
              </a:rPr>
              <a:t>Gestiunea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stocurilor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 Selectarea </a:t>
            </a:r>
            <a:r>
              <a:rPr spc="-10" dirty="0"/>
              <a:t>procesului </a:t>
            </a:r>
            <a:r>
              <a:rPr spc="-5" dirty="0"/>
              <a:t>modelat  (Kimball)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06777"/>
            <a:ext cx="7947025" cy="3975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NU ESTE </a:t>
            </a:r>
            <a:r>
              <a:rPr sz="2400" dirty="0">
                <a:latin typeface="Verdana"/>
                <a:cs typeface="Verdana"/>
              </a:rPr>
              <a:t>un </a:t>
            </a:r>
            <a:r>
              <a:rPr sz="2400" spc="-5" dirty="0">
                <a:latin typeface="Verdana"/>
                <a:cs typeface="Verdana"/>
              </a:rPr>
              <a:t>serviciu sau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departament</a:t>
            </a:r>
            <a:endParaRPr sz="2400">
              <a:latin typeface="Verdana"/>
              <a:cs typeface="Verdana"/>
            </a:endParaRPr>
          </a:p>
          <a:p>
            <a:pPr marL="355600" marR="179705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Daca modelele </a:t>
            </a:r>
            <a:r>
              <a:rPr sz="2400" spc="-5" dirty="0">
                <a:latin typeface="Verdana"/>
                <a:cs typeface="Verdana"/>
              </a:rPr>
              <a:t>dimensionale sunt legate de  departamente, </a:t>
            </a:r>
            <a:r>
              <a:rPr sz="2400" dirty="0">
                <a:latin typeface="Verdana"/>
                <a:cs typeface="Verdana"/>
              </a:rPr>
              <a:t>vor </a:t>
            </a:r>
            <a:r>
              <a:rPr sz="2400" spc="-5" dirty="0">
                <a:latin typeface="Verdana"/>
                <a:cs typeface="Verdana"/>
              </a:rPr>
              <a:t>aparea </a:t>
            </a:r>
            <a:r>
              <a:rPr sz="2400" b="1" dirty="0">
                <a:latin typeface="Verdana"/>
                <a:cs typeface="Verdana"/>
              </a:rPr>
              <a:t>duplicari </a:t>
            </a:r>
            <a:r>
              <a:rPr sz="2400" spc="-5" dirty="0">
                <a:latin typeface="Verdana"/>
                <a:cs typeface="Verdana"/>
              </a:rPr>
              <a:t>inevitabile,  </a:t>
            </a:r>
            <a:r>
              <a:rPr sz="2400" dirty="0">
                <a:latin typeface="Verdana"/>
                <a:cs typeface="Verdana"/>
              </a:rPr>
              <a:t>purtand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etichete</a:t>
            </a:r>
            <a:r>
              <a:rPr sz="2400" spc="-5" dirty="0">
                <a:latin typeface="Verdana"/>
                <a:cs typeface="Verdana"/>
              </a:rPr>
              <a:t> si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terminologie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diferita.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Modelarea mai multor fluxuri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dirty="0">
                <a:latin typeface="Verdana"/>
                <a:cs typeface="Verdana"/>
              </a:rPr>
              <a:t>date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modele  </a:t>
            </a:r>
            <a:r>
              <a:rPr sz="2400" spc="-5" dirty="0">
                <a:latin typeface="Verdana"/>
                <a:cs typeface="Verdana"/>
              </a:rPr>
              <a:t>dimensionale separate </a:t>
            </a:r>
            <a:r>
              <a:rPr sz="2400" dirty="0">
                <a:latin typeface="Verdana"/>
                <a:cs typeface="Verdana"/>
              </a:rPr>
              <a:t>vor </a:t>
            </a:r>
            <a:r>
              <a:rPr sz="2400" spc="-5" dirty="0">
                <a:latin typeface="Verdana"/>
                <a:cs typeface="Verdana"/>
              </a:rPr>
              <a:t>creste </a:t>
            </a:r>
            <a:r>
              <a:rPr sz="2400" dirty="0">
                <a:latin typeface="Verdana"/>
                <a:cs typeface="Verdana"/>
              </a:rPr>
              <a:t>vulnerabilitatea 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inconsistenta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  <a:p>
            <a:pPr marL="355600" marR="35560" indent="-342900">
              <a:lnSpc>
                <a:spcPct val="100000"/>
              </a:lnSpc>
              <a:spcBef>
                <a:spcPts val="5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Cea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spc="-5" dirty="0">
                <a:latin typeface="Verdana"/>
                <a:cs typeface="Verdana"/>
              </a:rPr>
              <a:t>buna cale de </a:t>
            </a:r>
            <a:r>
              <a:rPr sz="2400" dirty="0">
                <a:latin typeface="Verdana"/>
                <a:cs typeface="Verdana"/>
              </a:rPr>
              <a:t>asigurare a </a:t>
            </a:r>
            <a:r>
              <a:rPr sz="2400" spc="-5" dirty="0">
                <a:latin typeface="Verdana"/>
                <a:cs typeface="Verdana"/>
              </a:rPr>
              <a:t>consistentei  </a:t>
            </a:r>
            <a:r>
              <a:rPr sz="2400" dirty="0">
                <a:latin typeface="Verdana"/>
                <a:cs typeface="Verdana"/>
              </a:rPr>
              <a:t>este </a:t>
            </a:r>
            <a:r>
              <a:rPr sz="2400" b="1" dirty="0">
                <a:latin typeface="Verdana"/>
                <a:cs typeface="Verdana"/>
              </a:rPr>
              <a:t>publicarea datelor o </a:t>
            </a:r>
            <a:r>
              <a:rPr sz="2400" b="1" spc="-5" dirty="0">
                <a:latin typeface="Verdana"/>
                <a:cs typeface="Verdana"/>
              </a:rPr>
              <a:t>singura </a:t>
            </a:r>
            <a:r>
              <a:rPr sz="2400" b="1" dirty="0">
                <a:latin typeface="Verdana"/>
                <a:cs typeface="Verdana"/>
              </a:rPr>
              <a:t>data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ceea  ce </a:t>
            </a:r>
            <a:r>
              <a:rPr sz="2400" dirty="0">
                <a:latin typeface="Verdana"/>
                <a:cs typeface="Verdana"/>
              </a:rPr>
              <a:t>reduce efortul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ETL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581025"/>
            <a:ext cx="8988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 Declararea</a:t>
            </a:r>
            <a:r>
              <a:rPr spc="35" dirty="0"/>
              <a:t> </a:t>
            </a:r>
            <a:r>
              <a:rPr spc="-5" dirty="0"/>
              <a:t>granularitatii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806690" cy="426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Raspuns la intrebarea: </a:t>
            </a:r>
            <a:r>
              <a:rPr sz="2400" b="1" dirty="0">
                <a:solidFill>
                  <a:srgbClr val="656500"/>
                </a:solidFill>
                <a:latin typeface="Verdana"/>
                <a:cs typeface="Verdana"/>
              </a:rPr>
              <a:t>Cum </a:t>
            </a:r>
            <a:r>
              <a:rPr sz="2400" b="1" spc="-5" dirty="0">
                <a:solidFill>
                  <a:srgbClr val="656500"/>
                </a:solidFill>
                <a:latin typeface="Verdana"/>
                <a:cs typeface="Verdana"/>
              </a:rPr>
              <a:t>descriu un singur  </a:t>
            </a:r>
            <a:r>
              <a:rPr sz="2400" b="1" dirty="0">
                <a:solidFill>
                  <a:srgbClr val="656500"/>
                </a:solidFill>
                <a:latin typeface="Verdana"/>
                <a:cs typeface="Verdana"/>
              </a:rPr>
              <a:t>rand </a:t>
            </a:r>
            <a:r>
              <a:rPr sz="2400" b="1" spc="-5" dirty="0">
                <a:solidFill>
                  <a:srgbClr val="656500"/>
                </a:solidFill>
                <a:latin typeface="Verdana"/>
                <a:cs typeface="Verdana"/>
              </a:rPr>
              <a:t>din </a:t>
            </a:r>
            <a:r>
              <a:rPr sz="2400" b="1" dirty="0">
                <a:solidFill>
                  <a:srgbClr val="656500"/>
                </a:solidFill>
                <a:latin typeface="Verdana"/>
                <a:cs typeface="Verdana"/>
              </a:rPr>
              <a:t>tabela </a:t>
            </a:r>
            <a:r>
              <a:rPr sz="2400" b="1" spc="-5" dirty="0">
                <a:solidFill>
                  <a:srgbClr val="656500"/>
                </a:solidFill>
                <a:latin typeface="Verdana"/>
                <a:cs typeface="Verdana"/>
              </a:rPr>
              <a:t>de</a:t>
            </a:r>
            <a:r>
              <a:rPr sz="2400" b="1" spc="-20" dirty="0">
                <a:solidFill>
                  <a:srgbClr val="6565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56500"/>
                </a:solidFill>
                <a:latin typeface="Verdana"/>
                <a:cs typeface="Verdana"/>
              </a:rPr>
              <a:t>fapte?</a:t>
            </a:r>
            <a:endParaRPr sz="2400">
              <a:latin typeface="Verdana"/>
              <a:cs typeface="Verdana"/>
            </a:endParaRPr>
          </a:p>
          <a:p>
            <a:pPr marL="355600" marR="66929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Granularitatea </a:t>
            </a:r>
            <a:r>
              <a:rPr sz="2400" dirty="0">
                <a:latin typeface="Verdana"/>
                <a:cs typeface="Verdana"/>
              </a:rPr>
              <a:t>semnifica </a:t>
            </a:r>
            <a:r>
              <a:rPr sz="2400" spc="-5" dirty="0">
                <a:latin typeface="Verdana"/>
                <a:cs typeface="Verdana"/>
              </a:rPr>
              <a:t>nivelul </a:t>
            </a:r>
            <a:r>
              <a:rPr sz="2400" dirty="0">
                <a:latin typeface="Verdana"/>
                <a:cs typeface="Verdana"/>
              </a:rPr>
              <a:t>de detaliu  asociat masurilor din tabela de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fapte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Exemple</a:t>
            </a:r>
            <a:r>
              <a:rPr sz="2400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Un rand </a:t>
            </a:r>
            <a:r>
              <a:rPr sz="2000" spc="-10" dirty="0">
                <a:latin typeface="Verdana"/>
                <a:cs typeface="Verdana"/>
              </a:rPr>
              <a:t>dintr-o reteta primita </a:t>
            </a:r>
            <a:r>
              <a:rPr sz="2000" spc="-5" dirty="0">
                <a:latin typeface="Verdana"/>
                <a:cs typeface="Verdana"/>
              </a:rPr>
              <a:t>de la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doctor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Un rand de pe </a:t>
            </a:r>
            <a:r>
              <a:rPr sz="2000" spc="-10" dirty="0">
                <a:latin typeface="Verdana"/>
                <a:cs typeface="Verdana"/>
              </a:rPr>
              <a:t>bonul </a:t>
            </a:r>
            <a:r>
              <a:rPr sz="2000" spc="-5" dirty="0">
                <a:latin typeface="Verdana"/>
                <a:cs typeface="Verdana"/>
              </a:rPr>
              <a:t>de casa de la un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magazine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Un </a:t>
            </a:r>
            <a:r>
              <a:rPr sz="2000" spc="-10" dirty="0">
                <a:latin typeface="Verdana"/>
                <a:cs typeface="Verdana"/>
              </a:rPr>
              <a:t>tichet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imbarcare </a:t>
            </a:r>
            <a:r>
              <a:rPr sz="2000" spc="-5" dirty="0">
                <a:latin typeface="Verdana"/>
                <a:cs typeface="Verdana"/>
              </a:rPr>
              <a:t>la un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zbor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Un extras lunar </a:t>
            </a:r>
            <a:r>
              <a:rPr sz="2000" spc="-10" dirty="0">
                <a:latin typeface="Verdana"/>
                <a:cs typeface="Verdana"/>
              </a:rPr>
              <a:t>pentru </a:t>
            </a:r>
            <a:r>
              <a:rPr sz="2000" spc="-5" dirty="0">
                <a:latin typeface="Verdana"/>
                <a:cs typeface="Verdana"/>
              </a:rPr>
              <a:t>un cont la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banca</a:t>
            </a:r>
            <a:endParaRPr sz="2000">
              <a:latin typeface="Verdana"/>
              <a:cs typeface="Verdana"/>
            </a:endParaRPr>
          </a:p>
          <a:p>
            <a:pPr marL="355600" marR="37465" indent="-342900">
              <a:lnSpc>
                <a:spcPct val="100000"/>
              </a:lnSpc>
              <a:spcBef>
                <a:spcPts val="5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Daca </a:t>
            </a:r>
            <a:r>
              <a:rPr sz="2400" spc="-5" dirty="0">
                <a:latin typeface="Verdana"/>
                <a:cs typeface="Verdana"/>
              </a:rPr>
              <a:t>la pasii 3-4 se descopera ca granularitatea  </a:t>
            </a:r>
            <a:r>
              <a:rPr sz="2400" dirty="0">
                <a:latin typeface="Verdana"/>
                <a:cs typeface="Verdana"/>
              </a:rPr>
              <a:t>nu este </a:t>
            </a:r>
            <a:r>
              <a:rPr sz="2400" spc="-5" dirty="0">
                <a:latin typeface="Verdana"/>
                <a:cs typeface="Verdana"/>
              </a:rPr>
              <a:t>buna, </a:t>
            </a:r>
            <a:r>
              <a:rPr sz="2400" dirty="0">
                <a:latin typeface="Verdana"/>
                <a:cs typeface="Verdana"/>
              </a:rPr>
              <a:t>revenim la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04825"/>
            <a:ext cx="8836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3. </a:t>
            </a:r>
            <a:r>
              <a:rPr b="1" spc="-10" dirty="0">
                <a:latin typeface="Garamond"/>
                <a:cs typeface="Garamond"/>
              </a:rPr>
              <a:t>Alegerea</a:t>
            </a:r>
            <a:r>
              <a:rPr b="1" spc="5" dirty="0">
                <a:latin typeface="Garamond"/>
                <a:cs typeface="Garamond"/>
              </a:rPr>
              <a:t> </a:t>
            </a:r>
            <a:r>
              <a:rPr b="1" spc="-10" dirty="0">
                <a:latin typeface="Garamond"/>
                <a:cs typeface="Garamond"/>
              </a:rPr>
              <a:t>dimensiunilor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167"/>
            <a:ext cx="7534909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Daca </a:t>
            </a:r>
            <a:r>
              <a:rPr sz="2800" spc="-5" dirty="0">
                <a:latin typeface="Verdana"/>
                <a:cs typeface="Verdana"/>
              </a:rPr>
              <a:t>granularitatea </a:t>
            </a:r>
            <a:r>
              <a:rPr sz="2800" dirty="0">
                <a:latin typeface="Verdana"/>
                <a:cs typeface="Verdana"/>
              </a:rPr>
              <a:t>este </a:t>
            </a:r>
            <a:r>
              <a:rPr sz="2800" spc="-5" dirty="0">
                <a:latin typeface="Verdana"/>
                <a:cs typeface="Verdana"/>
              </a:rPr>
              <a:t>clara,  </a:t>
            </a:r>
            <a:r>
              <a:rPr sz="2800" b="1" dirty="0">
                <a:latin typeface="Verdana"/>
                <a:cs typeface="Verdana"/>
              </a:rPr>
              <a:t>dimensiunile </a:t>
            </a:r>
            <a:r>
              <a:rPr sz="2800" spc="-5" dirty="0">
                <a:latin typeface="Verdana"/>
                <a:cs typeface="Verdana"/>
              </a:rPr>
              <a:t>sunt </a:t>
            </a:r>
            <a:r>
              <a:rPr sz="2800" dirty="0">
                <a:latin typeface="Verdana"/>
                <a:cs typeface="Verdana"/>
              </a:rPr>
              <a:t>usor </a:t>
            </a:r>
            <a:r>
              <a:rPr sz="2800" spc="-5" dirty="0">
                <a:latin typeface="Verdana"/>
                <a:cs typeface="Verdana"/>
              </a:rPr>
              <a:t>de identificat:  reprezinta toate descrierile posibile care  </a:t>
            </a:r>
            <a:r>
              <a:rPr sz="2800" dirty="0">
                <a:latin typeface="Verdana"/>
                <a:cs typeface="Verdana"/>
              </a:rPr>
              <a:t>au valori unice </a:t>
            </a:r>
            <a:r>
              <a:rPr sz="2800" spc="-5" dirty="0">
                <a:latin typeface="Verdana"/>
                <a:cs typeface="Verdana"/>
              </a:rPr>
              <a:t>in contextul fiecarei  </a:t>
            </a:r>
            <a:r>
              <a:rPr sz="2800" dirty="0">
                <a:latin typeface="Verdana"/>
                <a:cs typeface="Verdana"/>
              </a:rPr>
              <a:t>masuratori.</a:t>
            </a:r>
            <a:endParaRPr sz="2800">
              <a:latin typeface="Verdana"/>
              <a:cs typeface="Verdana"/>
            </a:endParaRPr>
          </a:p>
          <a:p>
            <a:pPr marL="354965" marR="99060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Verdana"/>
                <a:cs typeface="Verdana"/>
              </a:rPr>
              <a:t>Exemple</a:t>
            </a:r>
            <a:r>
              <a:rPr sz="2800" dirty="0">
                <a:latin typeface="Verdana"/>
                <a:cs typeface="Verdana"/>
              </a:rPr>
              <a:t>: </a:t>
            </a:r>
            <a:r>
              <a:rPr sz="2800" spc="-5" dirty="0">
                <a:latin typeface="Verdana"/>
                <a:cs typeface="Verdana"/>
              </a:rPr>
              <a:t>data, produs, client, tip  tranzactie, stare,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etc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04825"/>
            <a:ext cx="8531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4. </a:t>
            </a:r>
            <a:r>
              <a:rPr b="1" spc="-5" dirty="0">
                <a:latin typeface="Garamond"/>
                <a:cs typeface="Garamond"/>
              </a:rPr>
              <a:t>Identificarea faptelor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3" y="1979167"/>
            <a:ext cx="7769859" cy="497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8425" indent="-342900" algn="just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Raspunsul la intrebarea: </a:t>
            </a:r>
            <a:r>
              <a:rPr sz="2800" spc="5" dirty="0">
                <a:latin typeface="Verdana"/>
                <a:cs typeface="Verdana"/>
              </a:rPr>
              <a:t>“</a:t>
            </a:r>
            <a:r>
              <a:rPr sz="2800" b="1" spc="5" dirty="0">
                <a:solidFill>
                  <a:srgbClr val="656500"/>
                </a:solidFill>
                <a:latin typeface="Verdana"/>
                <a:cs typeface="Verdana"/>
              </a:rPr>
              <a:t>Ce </a:t>
            </a:r>
            <a:r>
              <a:rPr sz="2800" b="1" dirty="0">
                <a:solidFill>
                  <a:srgbClr val="656500"/>
                </a:solidFill>
                <a:latin typeface="Verdana"/>
                <a:cs typeface="Verdana"/>
              </a:rPr>
              <a:t>trebuie </a:t>
            </a:r>
            <a:r>
              <a:rPr sz="2800" b="1" spc="-5" dirty="0">
                <a:solidFill>
                  <a:srgbClr val="656500"/>
                </a:solidFill>
                <a:latin typeface="Verdana"/>
                <a:cs typeface="Verdana"/>
              </a:rPr>
              <a:t>sa  masuram?</a:t>
            </a:r>
            <a:r>
              <a:rPr sz="2800" spc="-5" dirty="0">
                <a:latin typeface="Verdana"/>
                <a:cs typeface="Verdana"/>
              </a:rPr>
              <a:t>”</a:t>
            </a:r>
            <a:endParaRPr sz="2800">
              <a:latin typeface="Verdana"/>
              <a:cs typeface="Verdana"/>
            </a:endParaRPr>
          </a:p>
          <a:p>
            <a:pPr marL="355600" marR="627380" indent="-342900" algn="just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Toate </a:t>
            </a:r>
            <a:r>
              <a:rPr sz="2800" dirty="0">
                <a:latin typeface="Verdana"/>
                <a:cs typeface="Verdana"/>
              </a:rPr>
              <a:t>faptele </a:t>
            </a:r>
            <a:r>
              <a:rPr sz="2800" spc="-5" dirty="0">
                <a:latin typeface="Verdana"/>
                <a:cs typeface="Verdana"/>
              </a:rPr>
              <a:t>candidate trebuie sa fie  </a:t>
            </a:r>
            <a:r>
              <a:rPr sz="2800" dirty="0">
                <a:latin typeface="Verdana"/>
                <a:cs typeface="Verdana"/>
              </a:rPr>
              <a:t>adevarate </a:t>
            </a:r>
            <a:r>
              <a:rPr sz="2800" spc="-5" dirty="0">
                <a:latin typeface="Verdana"/>
                <a:cs typeface="Verdana"/>
              </a:rPr>
              <a:t>la granularitatea definita in  pasul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2.</a:t>
            </a:r>
            <a:endParaRPr sz="2800">
              <a:latin typeface="Verdana"/>
              <a:cs typeface="Verdana"/>
            </a:endParaRPr>
          </a:p>
          <a:p>
            <a:pPr marL="355600" marR="800735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Faptele </a:t>
            </a:r>
            <a:r>
              <a:rPr sz="2800" spc="-5" dirty="0">
                <a:latin typeface="Verdana"/>
                <a:cs typeface="Verdana"/>
              </a:rPr>
              <a:t>care </a:t>
            </a:r>
            <a:r>
              <a:rPr sz="2800" dirty="0">
                <a:latin typeface="Verdana"/>
                <a:cs typeface="Verdana"/>
              </a:rPr>
              <a:t>apatin unui alt nivel de  </a:t>
            </a:r>
            <a:r>
              <a:rPr sz="2800" spc="-5" dirty="0">
                <a:latin typeface="Verdana"/>
                <a:cs typeface="Verdana"/>
              </a:rPr>
              <a:t>granularitate </a:t>
            </a:r>
            <a:r>
              <a:rPr sz="2800" dirty="0">
                <a:latin typeface="Verdana"/>
                <a:cs typeface="Verdana"/>
              </a:rPr>
              <a:t>trebuie </a:t>
            </a:r>
            <a:r>
              <a:rPr sz="2800" spc="-5" dirty="0">
                <a:latin typeface="Verdana"/>
                <a:cs typeface="Verdana"/>
              </a:rPr>
              <a:t>separate in </a:t>
            </a:r>
            <a:r>
              <a:rPr sz="2800" dirty="0">
                <a:latin typeface="Verdana"/>
                <a:cs typeface="Verdana"/>
              </a:rPr>
              <a:t>alta  </a:t>
            </a:r>
            <a:r>
              <a:rPr sz="2800" spc="-5" dirty="0">
                <a:latin typeface="Verdana"/>
                <a:cs typeface="Verdana"/>
              </a:rPr>
              <a:t>tabela de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fapte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De </a:t>
            </a:r>
            <a:r>
              <a:rPr sz="2800" spc="-5" dirty="0">
                <a:latin typeface="Verdana"/>
                <a:cs typeface="Verdana"/>
              </a:rPr>
              <a:t>obicei </a:t>
            </a:r>
            <a:r>
              <a:rPr sz="2800" dirty="0">
                <a:latin typeface="Verdana"/>
                <a:cs typeface="Verdana"/>
              </a:rPr>
              <a:t>faptele </a:t>
            </a:r>
            <a:r>
              <a:rPr sz="2800" spc="-5" dirty="0">
                <a:latin typeface="Verdana"/>
                <a:cs typeface="Verdana"/>
              </a:rPr>
              <a:t>sunt </a:t>
            </a:r>
            <a:r>
              <a:rPr sz="2800" dirty="0">
                <a:latin typeface="Verdana"/>
                <a:cs typeface="Verdana"/>
              </a:rPr>
              <a:t>numere </a:t>
            </a:r>
            <a:r>
              <a:rPr sz="2800" spc="-5" dirty="0">
                <a:latin typeface="Verdana"/>
                <a:cs typeface="Verdana"/>
              </a:rPr>
              <a:t>aditive:  cantitate comandata, valoarea costului in  </a:t>
            </a:r>
            <a:r>
              <a:rPr sz="2800" dirty="0">
                <a:latin typeface="Verdana"/>
                <a:cs typeface="Verdana"/>
              </a:rPr>
              <a:t>euro etc.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73" y="758627"/>
            <a:ext cx="891272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Garamond"/>
                <a:cs typeface="Garamond"/>
              </a:rPr>
              <a:t>1</a:t>
            </a:r>
            <a:r>
              <a:rPr sz="2400" b="1" dirty="0">
                <a:latin typeface="Garamond"/>
                <a:cs typeface="Garamond"/>
              </a:rPr>
              <a:t>. </a:t>
            </a:r>
            <a:r>
              <a:rPr sz="3200" b="1" spc="-10" dirty="0">
                <a:latin typeface="Garamond"/>
                <a:cs typeface="Garamond"/>
              </a:rPr>
              <a:t>Arhitectura </a:t>
            </a:r>
            <a:r>
              <a:rPr sz="3200" b="1" spc="-5" dirty="0">
                <a:latin typeface="Garamond"/>
                <a:cs typeface="Garamond"/>
              </a:rPr>
              <a:t>DW: modelul</a:t>
            </a:r>
            <a:r>
              <a:rPr sz="3200" b="1" spc="55" dirty="0">
                <a:latin typeface="Garamond"/>
                <a:cs typeface="Garamond"/>
              </a:rPr>
              <a:t> </a:t>
            </a:r>
            <a:r>
              <a:rPr sz="3600" b="1" spc="-5" dirty="0">
                <a:latin typeface="Garamond"/>
                <a:cs typeface="Garamond"/>
              </a:rPr>
              <a:t>multidimensional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118745">
                <a:lnSpc>
                  <a:spcPct val="100000"/>
                </a:lnSpc>
                <a:spcBef>
                  <a:spcPts val="105"/>
                </a:spcBef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80692"/>
            <a:ext cx="8009255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5875" indent="-342900">
              <a:lnSpc>
                <a:spcPct val="100000"/>
              </a:lnSpc>
              <a:spcBef>
                <a:spcPts val="9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Ralph Kimball </a:t>
            </a:r>
            <a:r>
              <a:rPr sz="2000" spc="-5" dirty="0">
                <a:latin typeface="Verdana"/>
                <a:cs typeface="Verdana"/>
              </a:rPr>
              <a:t>– unul </a:t>
            </a:r>
            <a:r>
              <a:rPr sz="2000" spc="-10" dirty="0">
                <a:latin typeface="Verdana"/>
                <a:cs typeface="Verdana"/>
              </a:rPr>
              <a:t>dintre arhitectii conceptului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depozit 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date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A elaborat o metodologie </a:t>
            </a:r>
            <a:r>
              <a:rPr sz="2000" spc="-10" dirty="0">
                <a:latin typeface="Verdana"/>
                <a:cs typeface="Verdana"/>
              </a:rPr>
              <a:t>pentru proiectarea </a:t>
            </a:r>
            <a:r>
              <a:rPr sz="2000" spc="-5" dirty="0">
                <a:latin typeface="Verdana"/>
                <a:cs typeface="Verdana"/>
              </a:rPr>
              <a:t>data </a:t>
            </a:r>
            <a:r>
              <a:rPr sz="2000" spc="-10" dirty="0">
                <a:latin typeface="Verdana"/>
                <a:cs typeface="Verdana"/>
              </a:rPr>
              <a:t>mart-  urilor, </a:t>
            </a:r>
            <a:r>
              <a:rPr sz="2000" spc="-5" dirty="0">
                <a:latin typeface="Verdana"/>
                <a:cs typeface="Verdana"/>
              </a:rPr>
              <a:t>care </a:t>
            </a:r>
            <a:r>
              <a:rPr sz="2000" spc="-10" dirty="0">
                <a:latin typeface="Verdana"/>
                <a:cs typeface="Verdana"/>
              </a:rPr>
              <a:t>conduce </a:t>
            </a:r>
            <a:r>
              <a:rPr sz="2000" spc="-5" dirty="0">
                <a:latin typeface="Verdana"/>
                <a:cs typeface="Verdana"/>
              </a:rPr>
              <a:t>la o </a:t>
            </a:r>
            <a:r>
              <a:rPr sz="2000" spc="-10" dirty="0">
                <a:latin typeface="Verdana"/>
                <a:cs typeface="Verdana"/>
              </a:rPr>
              <a:t>structurare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datelor intr-un </a:t>
            </a:r>
            <a:r>
              <a:rPr sz="2000" spc="-5" dirty="0">
                <a:latin typeface="Verdana"/>
                <a:cs typeface="Verdana"/>
              </a:rPr>
              <a:t>model  usor de folosit si foarte </a:t>
            </a:r>
            <a:r>
              <a:rPr sz="2000" spc="-10" dirty="0">
                <a:latin typeface="Verdana"/>
                <a:cs typeface="Verdana"/>
              </a:rPr>
              <a:t>rapid</a:t>
            </a:r>
            <a:endParaRPr sz="2000">
              <a:latin typeface="Verdana"/>
              <a:cs typeface="Verdana"/>
            </a:endParaRPr>
          </a:p>
          <a:p>
            <a:pPr marL="355600" marR="1370965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Aplicarea metodologiei </a:t>
            </a:r>
            <a:r>
              <a:rPr sz="2000" spc="-10" dirty="0">
                <a:latin typeface="Verdana"/>
                <a:cs typeface="Verdana"/>
              </a:rPr>
              <a:t>Kimball poarta </a:t>
            </a:r>
            <a:r>
              <a:rPr sz="2000" spc="-5" dirty="0">
                <a:latin typeface="Verdana"/>
                <a:cs typeface="Verdana"/>
              </a:rPr>
              <a:t>numele </a:t>
            </a:r>
            <a:r>
              <a:rPr sz="2000" spc="-10" dirty="0">
                <a:latin typeface="Verdana"/>
                <a:cs typeface="Verdana"/>
              </a:rPr>
              <a:t>de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MODELARE</a:t>
            </a:r>
            <a:r>
              <a:rPr sz="2000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MULTIDIMENSIONALA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10" dirty="0">
                <a:latin typeface="Verdana"/>
                <a:cs typeface="Verdana"/>
              </a:rPr>
              <a:t>Procesul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proiectare </a:t>
            </a:r>
            <a:r>
              <a:rPr sz="2000" spc="-5" dirty="0"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4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pasi:</a:t>
            </a:r>
            <a:endParaRPr sz="2000">
              <a:latin typeface="Verdana"/>
              <a:cs typeface="Verdana"/>
            </a:endParaRPr>
          </a:p>
          <a:p>
            <a:pPr marL="927100" lvl="1" indent="-457200">
              <a:lnSpc>
                <a:spcPct val="100000"/>
              </a:lnSpc>
              <a:spcBef>
                <a:spcPts val="434"/>
              </a:spcBef>
              <a:buClr>
                <a:srgbClr val="9A9A00"/>
              </a:buClr>
              <a:buSzPct val="75000"/>
              <a:buAutoNum type="arabicPeriod"/>
              <a:tabLst>
                <a:tab pos="926465" algn="l"/>
                <a:tab pos="927100" algn="l"/>
              </a:tabLst>
            </a:pPr>
            <a:r>
              <a:rPr sz="1800" dirty="0">
                <a:latin typeface="Verdana"/>
                <a:cs typeface="Verdana"/>
              </a:rPr>
              <a:t>Selectarea </a:t>
            </a:r>
            <a:r>
              <a:rPr sz="1800" b="1" dirty="0">
                <a:latin typeface="Verdana"/>
                <a:cs typeface="Verdana"/>
              </a:rPr>
              <a:t>domeniului de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interes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927100" lvl="1" indent="-457200">
              <a:lnSpc>
                <a:spcPct val="100000"/>
              </a:lnSpc>
              <a:spcBef>
                <a:spcPts val="434"/>
              </a:spcBef>
              <a:buClr>
                <a:srgbClr val="9A9A00"/>
              </a:buClr>
              <a:buSzPct val="75000"/>
              <a:buAutoNum type="arabicPeriod"/>
              <a:tabLst>
                <a:tab pos="926465" algn="l"/>
                <a:tab pos="927100" algn="l"/>
              </a:tabLst>
            </a:pPr>
            <a:r>
              <a:rPr sz="1800" dirty="0">
                <a:latin typeface="Verdana"/>
                <a:cs typeface="Verdana"/>
              </a:rPr>
              <a:t>Declararea nivelului de </a:t>
            </a:r>
            <a:r>
              <a:rPr sz="1800" b="1" dirty="0">
                <a:latin typeface="Verdana"/>
                <a:cs typeface="Verdana"/>
              </a:rPr>
              <a:t>granularitate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procesului</a:t>
            </a:r>
            <a:endParaRPr sz="1800">
              <a:latin typeface="Verdana"/>
              <a:cs typeface="Verdana"/>
            </a:endParaRPr>
          </a:p>
          <a:p>
            <a:pPr marL="926465" marR="309880" lvl="1" indent="-45720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AutoNum type="arabicPeriod"/>
              <a:tabLst>
                <a:tab pos="926465" algn="l"/>
                <a:tab pos="927100" algn="l"/>
              </a:tabLst>
            </a:pPr>
            <a:r>
              <a:rPr sz="1800" b="1" dirty="0">
                <a:latin typeface="Verdana"/>
                <a:cs typeface="Verdana"/>
              </a:rPr>
              <a:t>Alegerea dimensiunilor </a:t>
            </a:r>
            <a:r>
              <a:rPr sz="1800" spc="-5" dirty="0">
                <a:latin typeface="Verdana"/>
                <a:cs typeface="Verdana"/>
              </a:rPr>
              <a:t>care se pot aplica pentru fiecare  linie din tabela de </a:t>
            </a:r>
            <a:r>
              <a:rPr sz="1800" dirty="0">
                <a:latin typeface="Verdana"/>
                <a:cs typeface="Verdana"/>
              </a:rPr>
              <a:t>fapte </a:t>
            </a:r>
            <a:r>
              <a:rPr sz="1800" spc="-5" dirty="0">
                <a:latin typeface="Verdana"/>
                <a:cs typeface="Verdana"/>
              </a:rPr>
              <a:t>si </a:t>
            </a:r>
            <a:r>
              <a:rPr sz="1800" dirty="0">
                <a:latin typeface="Verdana"/>
                <a:cs typeface="Verdana"/>
              </a:rPr>
              <a:t>definirea</a:t>
            </a:r>
            <a:r>
              <a:rPr sz="1800" spc="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atributelor</a:t>
            </a:r>
            <a:endParaRPr sz="1800">
              <a:latin typeface="Verdana"/>
              <a:cs typeface="Verdana"/>
            </a:endParaRPr>
          </a:p>
          <a:p>
            <a:pPr marL="927100" marR="320675" lvl="1" indent="-45720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AutoNum type="arabicPeriod"/>
              <a:tabLst>
                <a:tab pos="926465" algn="l"/>
                <a:tab pos="927100" algn="l"/>
              </a:tabLst>
            </a:pPr>
            <a:r>
              <a:rPr sz="1800" b="1" dirty="0">
                <a:latin typeface="Verdana"/>
                <a:cs typeface="Verdana"/>
              </a:rPr>
              <a:t>Identificarea faptelor numerice </a:t>
            </a:r>
            <a:r>
              <a:rPr sz="1800" spc="-5" dirty="0">
                <a:latin typeface="Verdana"/>
                <a:cs typeface="Verdana"/>
              </a:rPr>
              <a:t>care </a:t>
            </a:r>
            <a:r>
              <a:rPr sz="1800" dirty="0">
                <a:latin typeface="Verdana"/>
                <a:cs typeface="Verdana"/>
              </a:rPr>
              <a:t>vor </a:t>
            </a:r>
            <a:r>
              <a:rPr sz="1800" spc="-5" dirty="0">
                <a:latin typeface="Verdana"/>
                <a:cs typeface="Verdana"/>
              </a:rPr>
              <a:t>popula fiecare  </a:t>
            </a:r>
            <a:r>
              <a:rPr sz="1800" dirty="0">
                <a:latin typeface="Verdana"/>
                <a:cs typeface="Verdana"/>
              </a:rPr>
              <a:t>rand </a:t>
            </a:r>
            <a:r>
              <a:rPr sz="1800" spc="-5" dirty="0">
                <a:latin typeface="Verdana"/>
                <a:cs typeface="Verdana"/>
              </a:rPr>
              <a:t>din tabela de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fapte.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9654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30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7693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2.Instrumente </a:t>
            </a:r>
            <a:r>
              <a:rPr spc="-10" dirty="0"/>
              <a:t>ETL</a:t>
            </a:r>
          </a:p>
        </p:txBody>
      </p:sp>
      <p:sp>
        <p:nvSpPr>
          <p:cNvPr id="4" name="object 4"/>
          <p:cNvSpPr/>
          <p:nvPr/>
        </p:nvSpPr>
        <p:spPr>
          <a:xfrm>
            <a:off x="1364627" y="1641398"/>
            <a:ext cx="7719059" cy="53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3807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ETL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877227"/>
            <a:ext cx="8581390" cy="4244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Acronim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pentru</a:t>
            </a:r>
            <a:endParaRPr sz="2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E – </a:t>
            </a:r>
            <a:r>
              <a:rPr sz="2400" spc="-5" dirty="0">
                <a:latin typeface="Verdana"/>
                <a:cs typeface="Verdana"/>
              </a:rPr>
              <a:t>Extract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T –Transform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Verdana"/>
                <a:cs typeface="Verdana"/>
              </a:rPr>
              <a:t>L –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Load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6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Extragere </a:t>
            </a:r>
            <a:r>
              <a:rPr sz="2800" dirty="0">
                <a:latin typeface="Verdana"/>
                <a:cs typeface="Verdana"/>
              </a:rPr>
              <a:t>de </a:t>
            </a:r>
            <a:r>
              <a:rPr sz="2800" spc="-5" dirty="0">
                <a:latin typeface="Verdana"/>
                <a:cs typeface="Verdana"/>
              </a:rPr>
              <a:t>date, </a:t>
            </a:r>
            <a:r>
              <a:rPr sz="2800" dirty="0">
                <a:latin typeface="Verdana"/>
                <a:cs typeface="Verdana"/>
              </a:rPr>
              <a:t>aplicare reguli de </a:t>
            </a:r>
            <a:r>
              <a:rPr sz="2800" spc="-5" dirty="0">
                <a:latin typeface="Verdana"/>
                <a:cs typeface="Verdana"/>
              </a:rPr>
              <a:t>business  </a:t>
            </a:r>
            <a:r>
              <a:rPr sz="2800" dirty="0">
                <a:latin typeface="Verdana"/>
                <a:cs typeface="Verdana"/>
              </a:rPr>
              <a:t>astfel </a:t>
            </a:r>
            <a:r>
              <a:rPr sz="2800" spc="-5" dirty="0">
                <a:latin typeface="Verdana"/>
                <a:cs typeface="Verdana"/>
              </a:rPr>
              <a:t>incat </a:t>
            </a:r>
            <a:r>
              <a:rPr sz="2800" dirty="0">
                <a:latin typeface="Verdana"/>
                <a:cs typeface="Verdana"/>
              </a:rPr>
              <a:t>datele </a:t>
            </a:r>
            <a:r>
              <a:rPr sz="2800" spc="-5" dirty="0">
                <a:latin typeface="Verdana"/>
                <a:cs typeface="Verdana"/>
              </a:rPr>
              <a:t>sa fie transformate in  informatii si stocate in </a:t>
            </a:r>
            <a:r>
              <a:rPr sz="2800" dirty="0">
                <a:latin typeface="Verdana"/>
                <a:cs typeface="Verdana"/>
              </a:rPr>
              <a:t>Data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Warehouse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Curatare si standardizare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date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Integrare </a:t>
            </a:r>
            <a:r>
              <a:rPr sz="2800" dirty="0">
                <a:latin typeface="Verdana"/>
                <a:cs typeface="Verdana"/>
              </a:rPr>
              <a:t>date </a:t>
            </a:r>
            <a:r>
              <a:rPr sz="2800" spc="-5" dirty="0">
                <a:latin typeface="Verdana"/>
                <a:cs typeface="Verdana"/>
              </a:rPr>
              <a:t>interne si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externe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04825"/>
            <a:ext cx="44931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ETL(2)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963166"/>
            <a:ext cx="8632190" cy="454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5580" indent="-342900" algn="just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Simplificare a </a:t>
            </a:r>
            <a:r>
              <a:rPr sz="2800" spc="-5" dirty="0">
                <a:latin typeface="Verdana"/>
                <a:cs typeface="Verdana"/>
              </a:rPr>
              <a:t>procesului de copiere </a:t>
            </a:r>
            <a:r>
              <a:rPr sz="2800" dirty="0">
                <a:latin typeface="Verdana"/>
                <a:cs typeface="Verdana"/>
              </a:rPr>
              <a:t>a </a:t>
            </a:r>
            <a:r>
              <a:rPr sz="2800" spc="-5" dirty="0">
                <a:latin typeface="Verdana"/>
                <a:cs typeface="Verdana"/>
              </a:rPr>
              <a:t>datelor  dintr-o sursa in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alta</a:t>
            </a:r>
            <a:endParaRPr sz="28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Datele sunt extrase </a:t>
            </a:r>
            <a:r>
              <a:rPr sz="2800" spc="-5" dirty="0">
                <a:latin typeface="Verdana"/>
                <a:cs typeface="Verdana"/>
              </a:rPr>
              <a:t>dintr-o </a:t>
            </a:r>
            <a:r>
              <a:rPr sz="2800" dirty="0">
                <a:latin typeface="Verdana"/>
                <a:cs typeface="Verdana"/>
              </a:rPr>
              <a:t>BD </a:t>
            </a:r>
            <a:r>
              <a:rPr sz="2800" spc="-5" dirty="0">
                <a:latin typeface="Verdana"/>
                <a:cs typeface="Verdana"/>
              </a:rPr>
              <a:t>tranzactionala,  transformate conform </a:t>
            </a:r>
            <a:r>
              <a:rPr sz="2800" b="1" dirty="0">
                <a:latin typeface="Verdana"/>
                <a:cs typeface="Verdana"/>
              </a:rPr>
              <a:t>regulilor de business  si structurii DW </a:t>
            </a:r>
            <a:r>
              <a:rPr sz="2800" spc="-5" dirty="0">
                <a:latin typeface="Verdana"/>
                <a:cs typeface="Verdana"/>
              </a:rPr>
              <a:t>si incarcate in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DW</a:t>
            </a:r>
            <a:endParaRPr sz="2800">
              <a:latin typeface="Verdana"/>
              <a:cs typeface="Verdana"/>
            </a:endParaRPr>
          </a:p>
          <a:p>
            <a:pPr marL="355600" marR="59055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Exista posibilitatea incarcarii si din sisteme  sursa non-tranzactionale: </a:t>
            </a:r>
            <a:r>
              <a:rPr sz="2800" dirty="0">
                <a:latin typeface="Verdana"/>
                <a:cs typeface="Verdana"/>
              </a:rPr>
              <a:t>fisiere, </a:t>
            </a:r>
            <a:r>
              <a:rPr sz="2800" spc="-5" dirty="0">
                <a:latin typeface="Verdana"/>
                <a:cs typeface="Verdana"/>
              </a:rPr>
              <a:t>sisteme  legacy, sisteme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tabelare</a:t>
            </a:r>
            <a:endParaRPr sz="2800">
              <a:latin typeface="Verdana"/>
              <a:cs typeface="Verdana"/>
            </a:endParaRPr>
          </a:p>
          <a:p>
            <a:pPr marL="355600" marR="1027430" indent="-343535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spc="-5" dirty="0">
                <a:latin typeface="Verdana"/>
                <a:cs typeface="Verdana"/>
              </a:rPr>
              <a:t>ETL </a:t>
            </a:r>
            <a:r>
              <a:rPr sz="2800" spc="-5" dirty="0">
                <a:latin typeface="Verdana"/>
                <a:cs typeface="Verdana"/>
              </a:rPr>
              <a:t>trebuie </a:t>
            </a:r>
            <a:r>
              <a:rPr sz="2800" dirty="0">
                <a:latin typeface="Verdana"/>
                <a:cs typeface="Verdana"/>
              </a:rPr>
              <a:t>gandit </a:t>
            </a:r>
            <a:r>
              <a:rPr sz="2800" spc="-5" dirty="0">
                <a:latin typeface="Verdana"/>
                <a:cs typeface="Verdana"/>
              </a:rPr>
              <a:t>ca si </a:t>
            </a:r>
            <a:r>
              <a:rPr sz="2800" b="1" dirty="0">
                <a:latin typeface="Verdana"/>
                <a:cs typeface="Verdana"/>
              </a:rPr>
              <a:t>proces </a:t>
            </a:r>
            <a:r>
              <a:rPr sz="2800" dirty="0">
                <a:latin typeface="Verdana"/>
                <a:cs typeface="Verdana"/>
              </a:rPr>
              <a:t>nu ca si  </a:t>
            </a:r>
            <a:r>
              <a:rPr sz="2800" spc="-5" dirty="0">
                <a:latin typeface="Verdana"/>
                <a:cs typeface="Verdana"/>
              </a:rPr>
              <a:t>implementare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fizica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81025"/>
            <a:ext cx="3502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ETL(3)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963166"/>
            <a:ext cx="8325484" cy="479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0" indent="-343535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Combinatie complexa de </a:t>
            </a:r>
            <a:r>
              <a:rPr sz="2800" b="1" spc="-5" dirty="0">
                <a:latin typeface="Verdana"/>
                <a:cs typeface="Verdana"/>
              </a:rPr>
              <a:t>proces </a:t>
            </a:r>
            <a:r>
              <a:rPr sz="2800" spc="-5" dirty="0">
                <a:latin typeface="Verdana"/>
                <a:cs typeface="Verdana"/>
              </a:rPr>
              <a:t>si  </a:t>
            </a:r>
            <a:r>
              <a:rPr sz="2800" b="1" dirty="0">
                <a:latin typeface="Verdana"/>
                <a:cs typeface="Verdana"/>
              </a:rPr>
              <a:t>tehnologie </a:t>
            </a:r>
            <a:r>
              <a:rPr sz="2800" dirty="0">
                <a:latin typeface="Verdana"/>
                <a:cs typeface="Verdana"/>
              </a:rPr>
              <a:t>utilizate </a:t>
            </a:r>
            <a:r>
              <a:rPr sz="2800" spc="-5" dirty="0">
                <a:latin typeface="Verdana"/>
                <a:cs typeface="Verdana"/>
              </a:rPr>
              <a:t>in procesul de creare </a:t>
            </a:r>
            <a:r>
              <a:rPr sz="2800" dirty="0">
                <a:latin typeface="Verdana"/>
                <a:cs typeface="Verdana"/>
              </a:rPr>
              <a:t>a  sistemului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DW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Necesita </a:t>
            </a:r>
            <a:r>
              <a:rPr sz="2800" b="1" dirty="0">
                <a:latin typeface="Verdana"/>
                <a:cs typeface="Verdana"/>
              </a:rPr>
              <a:t>cunostinte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dirty="0">
                <a:latin typeface="Verdana"/>
                <a:cs typeface="Verdana"/>
              </a:rPr>
              <a:t>analist de </a:t>
            </a:r>
            <a:r>
              <a:rPr sz="2800" spc="-5" dirty="0">
                <a:latin typeface="Verdana"/>
                <a:cs typeface="Verdana"/>
              </a:rPr>
              <a:t>business,  </a:t>
            </a:r>
            <a:r>
              <a:rPr sz="2800" dirty="0">
                <a:latin typeface="Verdana"/>
                <a:cs typeface="Verdana"/>
              </a:rPr>
              <a:t>administrator </a:t>
            </a:r>
            <a:r>
              <a:rPr sz="2800" spc="-5" dirty="0">
                <a:latin typeface="Verdana"/>
                <a:cs typeface="Verdana"/>
              </a:rPr>
              <a:t>baza de date si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dezvoltator</a:t>
            </a:r>
            <a:endParaRPr sz="2800">
              <a:latin typeface="Verdana"/>
              <a:cs typeface="Verdana"/>
            </a:endParaRPr>
          </a:p>
          <a:p>
            <a:pPr marL="355600" marR="75565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Este </a:t>
            </a:r>
            <a:r>
              <a:rPr sz="2800" dirty="0">
                <a:latin typeface="Verdana"/>
                <a:cs typeface="Verdana"/>
              </a:rPr>
              <a:t>un </a:t>
            </a:r>
            <a:r>
              <a:rPr sz="2800" b="1" spc="-5" dirty="0">
                <a:latin typeface="Verdana"/>
                <a:cs typeface="Verdana"/>
              </a:rPr>
              <a:t>proces </a:t>
            </a:r>
            <a:r>
              <a:rPr sz="2800" b="1" dirty="0">
                <a:latin typeface="Verdana"/>
                <a:cs typeface="Verdana"/>
              </a:rPr>
              <a:t>recurent</a:t>
            </a:r>
            <a:r>
              <a:rPr sz="2800" dirty="0">
                <a:latin typeface="Verdana"/>
                <a:cs typeface="Verdana"/>
              </a:rPr>
              <a:t>, </a:t>
            </a:r>
            <a:r>
              <a:rPr sz="2800" spc="-5" dirty="0">
                <a:latin typeface="Verdana"/>
                <a:cs typeface="Verdana"/>
              </a:rPr>
              <a:t>datele se incarca  </a:t>
            </a:r>
            <a:r>
              <a:rPr sz="2800" dirty="0">
                <a:latin typeface="Verdana"/>
                <a:cs typeface="Verdana"/>
              </a:rPr>
              <a:t>recurent </a:t>
            </a:r>
            <a:r>
              <a:rPr sz="2800" spc="-5" dirty="0">
                <a:latin typeface="Verdana"/>
                <a:cs typeface="Verdana"/>
              </a:rPr>
              <a:t>catre sistemul </a:t>
            </a:r>
            <a:r>
              <a:rPr sz="2800" dirty="0">
                <a:latin typeface="Verdana"/>
                <a:cs typeface="Verdana"/>
              </a:rPr>
              <a:t>de DW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Trebuie sa fie </a:t>
            </a:r>
            <a:r>
              <a:rPr sz="2800" dirty="0">
                <a:latin typeface="Verdana"/>
                <a:cs typeface="Verdana"/>
              </a:rPr>
              <a:t>un</a:t>
            </a:r>
            <a:r>
              <a:rPr sz="2800" spc="-5" dirty="0">
                <a:latin typeface="Verdana"/>
                <a:cs typeface="Verdana"/>
              </a:rPr>
              <a:t> proces</a:t>
            </a:r>
            <a:endParaRPr sz="2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9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10" dirty="0">
                <a:latin typeface="Verdana"/>
                <a:cs typeface="Verdana"/>
              </a:rPr>
              <a:t>automatizat</a:t>
            </a:r>
            <a:r>
              <a:rPr sz="2000" spc="-10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5" dirty="0">
                <a:latin typeface="Verdana"/>
                <a:cs typeface="Verdana"/>
              </a:rPr>
              <a:t>bine documentat</a:t>
            </a:r>
            <a:r>
              <a:rPr sz="2000" b="1" spc="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si</a:t>
            </a:r>
            <a:endParaRPr sz="20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5" dirty="0">
                <a:latin typeface="Verdana"/>
                <a:cs typeface="Verdana"/>
              </a:rPr>
              <a:t>usor de</a:t>
            </a:r>
            <a:r>
              <a:rPr sz="2000" b="1" spc="1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modificat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04825"/>
            <a:ext cx="8455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ETL - </a:t>
            </a:r>
            <a:r>
              <a:rPr b="1" spc="-10" dirty="0">
                <a:latin typeface="Garamond"/>
                <a:cs typeface="Garamond"/>
              </a:rPr>
              <a:t>Staging</a:t>
            </a:r>
            <a:r>
              <a:rPr b="1" dirty="0">
                <a:latin typeface="Garamond"/>
                <a:cs typeface="Garamond"/>
              </a:rPr>
              <a:t> </a:t>
            </a:r>
            <a:r>
              <a:rPr b="1" spc="-10" dirty="0">
                <a:latin typeface="Garamond"/>
                <a:cs typeface="Garamond"/>
              </a:rPr>
              <a:t>Database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963928"/>
            <a:ext cx="8247380" cy="353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46990" indent="-285750">
              <a:lnSpc>
                <a:spcPct val="10000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Operatiile de tip </a:t>
            </a:r>
            <a:r>
              <a:rPr sz="2400" spc="-5" dirty="0">
                <a:latin typeface="Verdana"/>
                <a:cs typeface="Verdana"/>
              </a:rPr>
              <a:t>ETL </a:t>
            </a:r>
            <a:r>
              <a:rPr sz="2400" dirty="0">
                <a:latin typeface="Verdana"/>
                <a:cs typeface="Verdana"/>
              </a:rPr>
              <a:t>ar trebui efectuate la nivelul  unei </a:t>
            </a:r>
            <a:r>
              <a:rPr sz="2400" spc="-5" dirty="0">
                <a:latin typeface="Verdana"/>
                <a:cs typeface="Verdana"/>
              </a:rPr>
              <a:t>baze de </a:t>
            </a:r>
            <a:r>
              <a:rPr sz="2400" dirty="0">
                <a:latin typeface="Verdana"/>
                <a:cs typeface="Verdana"/>
              </a:rPr>
              <a:t>date relationale, </a:t>
            </a:r>
            <a:r>
              <a:rPr sz="2400" i="1" spc="-5" dirty="0">
                <a:solidFill>
                  <a:srgbClr val="FF0000"/>
                </a:solidFill>
                <a:latin typeface="Verdana"/>
                <a:cs typeface="Verdana"/>
              </a:rPr>
              <a:t>separata </a:t>
            </a:r>
            <a:r>
              <a:rPr sz="2400" spc="-5" dirty="0">
                <a:latin typeface="Verdana"/>
                <a:cs typeface="Verdana"/>
              </a:rPr>
              <a:t>de sursa de  </a:t>
            </a:r>
            <a:r>
              <a:rPr sz="2400" dirty="0">
                <a:latin typeface="Verdana"/>
                <a:cs typeface="Verdana"/>
              </a:rPr>
              <a:t>date si de destinatia de date - Data Warehouse</a:t>
            </a:r>
            <a:endParaRPr sz="2400">
              <a:latin typeface="Verdana"/>
              <a:cs typeface="Verdana"/>
            </a:endParaRPr>
          </a:p>
          <a:p>
            <a:pPr marL="298450" marR="508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spc="-5" dirty="0">
                <a:latin typeface="Verdana"/>
                <a:cs typeface="Verdana"/>
              </a:rPr>
              <a:t>Creaza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separatie fizica si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logica</a:t>
            </a:r>
            <a:r>
              <a:rPr sz="2400" b="1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intre sistemele  sursa si sistemul de </a:t>
            </a:r>
            <a:r>
              <a:rPr sz="2400" dirty="0">
                <a:latin typeface="Verdana"/>
                <a:cs typeface="Verdana"/>
              </a:rPr>
              <a:t>Data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Warehouse</a:t>
            </a:r>
            <a:endParaRPr sz="2400">
              <a:latin typeface="Verdana"/>
              <a:cs typeface="Verdana"/>
            </a:endParaRPr>
          </a:p>
          <a:p>
            <a:pPr marL="298450" marR="21082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dirty="0">
                <a:latin typeface="Verdana"/>
                <a:cs typeface="Verdana"/>
              </a:rPr>
              <a:t>Minimizeaza impactul procesarilor </a:t>
            </a:r>
            <a:r>
              <a:rPr sz="2400" spc="-5" dirty="0">
                <a:latin typeface="Verdana"/>
                <a:cs typeface="Verdana"/>
              </a:rPr>
              <a:t>periodice  intense ETL, </a:t>
            </a:r>
            <a:r>
              <a:rPr sz="2400" dirty="0">
                <a:latin typeface="Verdana"/>
                <a:cs typeface="Verdana"/>
              </a:rPr>
              <a:t>atat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nivelul </a:t>
            </a:r>
            <a:r>
              <a:rPr sz="2400" spc="-5" dirty="0">
                <a:latin typeface="Verdana"/>
                <a:cs typeface="Verdana"/>
              </a:rPr>
              <a:t>sistemelor </a:t>
            </a:r>
            <a:r>
              <a:rPr sz="2400" dirty="0">
                <a:latin typeface="Verdana"/>
                <a:cs typeface="Verdana"/>
              </a:rPr>
              <a:t>sursa, cat si 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nivelul </a:t>
            </a:r>
            <a:r>
              <a:rPr sz="2400" spc="-5" dirty="0">
                <a:latin typeface="Verdana"/>
                <a:cs typeface="Verdana"/>
              </a:rPr>
              <a:t>sistemelor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destinatie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Nu</a:t>
            </a:r>
            <a:r>
              <a:rPr sz="2400" b="1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permite accesul </a:t>
            </a:r>
            <a:r>
              <a:rPr sz="2400" b="1" dirty="0">
                <a:latin typeface="Verdana"/>
                <a:cs typeface="Verdana"/>
              </a:rPr>
              <a:t>utilizatorilor</a:t>
            </a:r>
            <a:r>
              <a:rPr sz="2400" b="1" spc="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finali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35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91440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I. Extragere </a:t>
            </a:r>
            <a:r>
              <a:rPr sz="4000" dirty="0"/>
              <a:t>- </a:t>
            </a:r>
            <a:r>
              <a:rPr sz="4000" spc="-5" dirty="0"/>
              <a:t>Conexiunea </a:t>
            </a:r>
            <a:r>
              <a:rPr sz="4000" dirty="0"/>
              <a:t>cu </a:t>
            </a:r>
            <a:r>
              <a:rPr sz="4000" spc="-5" dirty="0"/>
              <a:t>alte</a:t>
            </a:r>
            <a:r>
              <a:rPr sz="4000" spc="-90" dirty="0"/>
              <a:t> </a:t>
            </a:r>
            <a:r>
              <a:rPr sz="4000" dirty="0"/>
              <a:t>sisteme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773" y="1827529"/>
            <a:ext cx="8067040" cy="463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Cel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spc="-5" dirty="0">
                <a:latin typeface="Verdana"/>
                <a:cs typeface="Verdana"/>
              </a:rPr>
              <a:t>dificil </a:t>
            </a:r>
            <a:r>
              <a:rPr sz="2400" dirty="0">
                <a:latin typeface="Verdana"/>
                <a:cs typeface="Verdana"/>
              </a:rPr>
              <a:t>aspect este </a:t>
            </a:r>
            <a:r>
              <a:rPr sz="2400" b="1" dirty="0">
                <a:latin typeface="Verdana"/>
                <a:cs typeface="Verdana"/>
              </a:rPr>
              <a:t>integrarea sistemelor  </a:t>
            </a:r>
            <a:r>
              <a:rPr sz="2400" b="1" spc="-5" dirty="0">
                <a:latin typeface="Verdana"/>
                <a:cs typeface="Verdana"/>
              </a:rPr>
              <a:t>dispersate</a:t>
            </a:r>
            <a:r>
              <a:rPr sz="2400" spc="-5" dirty="0">
                <a:latin typeface="Verdana"/>
                <a:cs typeface="Verdana"/>
              </a:rPr>
              <a:t>, </a:t>
            </a:r>
            <a:r>
              <a:rPr sz="2400" dirty="0">
                <a:latin typeface="Verdana"/>
                <a:cs typeface="Verdana"/>
              </a:rPr>
              <a:t>astfel </a:t>
            </a:r>
            <a:r>
              <a:rPr sz="2400" spc="-5" dirty="0">
                <a:latin typeface="Verdana"/>
                <a:cs typeface="Verdana"/>
              </a:rPr>
              <a:t>incat sa fie </a:t>
            </a:r>
            <a:r>
              <a:rPr sz="2400" dirty="0">
                <a:latin typeface="Verdana"/>
                <a:cs typeface="Verdana"/>
              </a:rPr>
              <a:t>utilizabile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Data  Warehouse</a:t>
            </a:r>
            <a:endParaRPr sz="2400">
              <a:latin typeface="Verdana"/>
              <a:cs typeface="Verdana"/>
            </a:endParaRPr>
          </a:p>
          <a:p>
            <a:pPr marL="355600" marR="324485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Datele </a:t>
            </a:r>
            <a:r>
              <a:rPr sz="2400" spc="-5" dirty="0">
                <a:latin typeface="Verdana"/>
                <a:cs typeface="Verdana"/>
              </a:rPr>
              <a:t>sunt </a:t>
            </a:r>
            <a:r>
              <a:rPr sz="2400" dirty="0">
                <a:latin typeface="Verdana"/>
                <a:cs typeface="Verdana"/>
              </a:rPr>
              <a:t>extrase </a:t>
            </a:r>
            <a:r>
              <a:rPr sz="2400" spc="-5" dirty="0">
                <a:latin typeface="Verdana"/>
                <a:cs typeface="Verdana"/>
              </a:rPr>
              <a:t>din sisteme sursa intre care  </a:t>
            </a:r>
            <a:r>
              <a:rPr sz="2400" dirty="0">
                <a:latin typeface="Verdana"/>
                <a:cs typeface="Verdana"/>
              </a:rPr>
              <a:t>exista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diferente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 nivel</a:t>
            </a:r>
            <a:r>
              <a:rPr sz="2400" u="heavy" spc="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</a:t>
            </a:r>
            <a:r>
              <a:rPr sz="2400" spc="-5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SGBD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Sisteme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operare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2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200" spc="-5" dirty="0">
                <a:latin typeface="Verdana"/>
                <a:cs typeface="Verdana"/>
              </a:rPr>
              <a:t>Hardware</a:t>
            </a:r>
            <a:endParaRPr sz="22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200" dirty="0">
                <a:latin typeface="Verdana"/>
                <a:cs typeface="Verdana"/>
              </a:rPr>
              <a:t>Protocoale de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comunicatie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Exemple: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IBM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DataJoiner,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Oracle Transparent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Gateway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973" y="6497826"/>
            <a:ext cx="3833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2000" spc="-5" dirty="0">
                <a:latin typeface="Verdana"/>
                <a:cs typeface="Verdana"/>
              </a:rPr>
              <a:t>Sybase </a:t>
            </a:r>
            <a:r>
              <a:rPr sz="2000" spc="-10" dirty="0">
                <a:latin typeface="Verdana"/>
                <a:cs typeface="Verdana"/>
              </a:rPr>
              <a:t>Entreprise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Connect.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36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900" y="428625"/>
            <a:ext cx="6626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ETL</a:t>
            </a:r>
            <a:r>
              <a:rPr spc="-60" dirty="0"/>
              <a:t> </a:t>
            </a:r>
            <a:r>
              <a:rPr spc="-10" dirty="0"/>
              <a:t>Extragere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773" y="1906778"/>
            <a:ext cx="80194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Factori:</a:t>
            </a:r>
            <a:endParaRPr sz="24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5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dirty="0">
                <a:latin typeface="Verdana"/>
                <a:cs typeface="Verdana"/>
              </a:rPr>
              <a:t>BD </a:t>
            </a:r>
            <a:r>
              <a:rPr sz="1800" spc="-5" dirty="0">
                <a:latin typeface="Verdana"/>
                <a:cs typeface="Verdana"/>
              </a:rPr>
              <a:t>si platforma sistemului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sursa;</a:t>
            </a:r>
            <a:endParaRPr sz="18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dirty="0">
                <a:latin typeface="Verdana"/>
                <a:cs typeface="Verdana"/>
              </a:rPr>
              <a:t>Functionalitatii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extragere </a:t>
            </a:r>
            <a:r>
              <a:rPr sz="1800" spc="-5" dirty="0">
                <a:latin typeface="Verdana"/>
                <a:cs typeface="Verdana"/>
              </a:rPr>
              <a:t>si </a:t>
            </a:r>
            <a:r>
              <a:rPr sz="1800" dirty="0">
                <a:latin typeface="Verdana"/>
                <a:cs typeface="Verdana"/>
              </a:rPr>
              <a:t>duplicare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existente;</a:t>
            </a:r>
            <a:endParaRPr sz="1800">
              <a:latin typeface="Verdana"/>
              <a:cs typeface="Verdana"/>
            </a:endParaRPr>
          </a:p>
          <a:p>
            <a:pPr marL="1155700" marR="546735" lvl="1" indent="-228600">
              <a:lnSpc>
                <a:spcPct val="80000"/>
              </a:lnSpc>
              <a:spcBef>
                <a:spcPts val="43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spc="-5" dirty="0">
                <a:latin typeface="Verdana"/>
                <a:cs typeface="Verdana"/>
              </a:rPr>
              <a:t>Intervalele </a:t>
            </a:r>
            <a:r>
              <a:rPr sz="1800" dirty="0">
                <a:latin typeface="Verdana"/>
                <a:cs typeface="Verdana"/>
              </a:rPr>
              <a:t>de </a:t>
            </a:r>
            <a:r>
              <a:rPr sz="1800" spc="-5" dirty="0">
                <a:latin typeface="Verdana"/>
                <a:cs typeface="Verdana"/>
              </a:rPr>
              <a:t>timp în care sistemele operationale sunt  disponibile.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ts val="2875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Metode </a:t>
            </a:r>
            <a:r>
              <a:rPr sz="2400" spc="-5" dirty="0">
                <a:latin typeface="Verdana"/>
                <a:cs typeface="Verdana"/>
              </a:rPr>
              <a:t>de baza pentru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extragere:</a:t>
            </a:r>
            <a:endParaRPr sz="24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1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b="1" spc="-5" dirty="0">
                <a:solidFill>
                  <a:srgbClr val="FFCC00"/>
                </a:solidFill>
                <a:latin typeface="Verdana"/>
                <a:cs typeface="Verdana"/>
              </a:rPr>
              <a:t>Extragerea </a:t>
            </a:r>
            <a:r>
              <a:rPr sz="1800" b="1" dirty="0">
                <a:solidFill>
                  <a:srgbClr val="FFCC00"/>
                </a:solidFill>
                <a:latin typeface="Verdana"/>
                <a:cs typeface="Verdana"/>
              </a:rPr>
              <a:t>in </a:t>
            </a:r>
            <a:r>
              <a:rPr sz="1800" b="1" spc="-5" dirty="0">
                <a:solidFill>
                  <a:srgbClr val="FFCC00"/>
                </a:solidFill>
                <a:latin typeface="Verdana"/>
                <a:cs typeface="Verdana"/>
              </a:rPr>
              <a:t>masa </a:t>
            </a:r>
            <a:r>
              <a:rPr sz="1800" spc="-5" dirty="0">
                <a:latin typeface="Verdana"/>
                <a:cs typeface="Verdana"/>
              </a:rPr>
              <a:t>=bulk </a:t>
            </a:r>
            <a:r>
              <a:rPr sz="1800" dirty="0">
                <a:latin typeface="Verdana"/>
                <a:cs typeface="Verdana"/>
              </a:rPr>
              <a:t>extraction </a:t>
            </a:r>
            <a:r>
              <a:rPr sz="1800" spc="-5" dirty="0">
                <a:latin typeface="Verdana"/>
                <a:cs typeface="Verdana"/>
              </a:rPr>
              <a:t>(intreg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depozit)</a:t>
            </a:r>
            <a:endParaRPr sz="1800">
              <a:latin typeface="Verdana"/>
              <a:cs typeface="Verdana"/>
            </a:endParaRPr>
          </a:p>
          <a:p>
            <a:pPr marL="1155700" lvl="1" indent="-228600">
              <a:lnSpc>
                <a:spcPts val="2155"/>
              </a:lnSpc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b="1" dirty="0">
                <a:solidFill>
                  <a:srgbClr val="FFCC00"/>
                </a:solidFill>
                <a:latin typeface="Verdana"/>
                <a:cs typeface="Verdana"/>
              </a:rPr>
              <a:t>Replicarea </a:t>
            </a:r>
            <a:r>
              <a:rPr sz="1800" spc="-5" dirty="0">
                <a:latin typeface="Verdana"/>
                <a:cs typeface="Verdana"/>
              </a:rPr>
              <a:t>(doar datele care </a:t>
            </a:r>
            <a:r>
              <a:rPr sz="1800" dirty="0">
                <a:latin typeface="Verdana"/>
                <a:cs typeface="Verdana"/>
              </a:rPr>
              <a:t>au fost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modificate)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ts val="2875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Curatarea</a:t>
            </a:r>
            <a:endParaRPr sz="2400">
              <a:latin typeface="Verdana"/>
              <a:cs typeface="Verdana"/>
            </a:endParaRPr>
          </a:p>
          <a:p>
            <a:pPr marL="1155700" marR="467995" lvl="1" indent="-229235">
              <a:lnSpc>
                <a:spcPct val="80000"/>
              </a:lnSpc>
              <a:spcBef>
                <a:spcPts val="434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236345" algn="l"/>
                <a:tab pos="1236980" algn="l"/>
              </a:tabLst>
            </a:pPr>
            <a:r>
              <a:rPr dirty="0"/>
              <a:t>	</a:t>
            </a:r>
            <a:r>
              <a:rPr sz="1800" spc="-5" dirty="0">
                <a:latin typeface="Verdana"/>
                <a:cs typeface="Verdana"/>
              </a:rPr>
              <a:t>Completarea </a:t>
            </a:r>
            <a:r>
              <a:rPr sz="1800" dirty="0">
                <a:latin typeface="Verdana"/>
                <a:cs typeface="Verdana"/>
              </a:rPr>
              <a:t>valorilor </a:t>
            </a:r>
            <a:r>
              <a:rPr sz="1800" spc="-5" dirty="0">
                <a:latin typeface="Verdana"/>
                <a:cs typeface="Verdana"/>
              </a:rPr>
              <a:t>lipsa, corectarea </a:t>
            </a:r>
            <a:r>
              <a:rPr sz="1800" dirty="0">
                <a:latin typeface="Verdana"/>
                <a:cs typeface="Verdana"/>
              </a:rPr>
              <a:t>erorilor de  </a:t>
            </a:r>
            <a:r>
              <a:rPr sz="1800" spc="-5" dirty="0">
                <a:latin typeface="Verdana"/>
                <a:cs typeface="Verdana"/>
              </a:rPr>
              <a:t>introducere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datelor, stabilirea </a:t>
            </a:r>
            <a:r>
              <a:rPr sz="1800" dirty="0">
                <a:latin typeface="Verdana"/>
                <a:cs typeface="Verdana"/>
              </a:rPr>
              <a:t>unor </a:t>
            </a:r>
            <a:r>
              <a:rPr sz="1800" spc="-5" dirty="0">
                <a:latin typeface="Verdana"/>
                <a:cs typeface="Verdana"/>
              </a:rPr>
              <a:t>formate standard,  înlocuirea sinonimelor cu identificatori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standard</a:t>
            </a:r>
            <a:endParaRPr sz="1800">
              <a:latin typeface="Verdana"/>
              <a:cs typeface="Verdana"/>
            </a:endParaRPr>
          </a:p>
          <a:p>
            <a:pPr marL="1155700" marR="345440" lvl="1" indent="-229235">
              <a:lnSpc>
                <a:spcPts val="1730"/>
              </a:lnSpc>
              <a:spcBef>
                <a:spcPts val="415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236345" algn="l"/>
                <a:tab pos="1236980" algn="l"/>
              </a:tabLst>
            </a:pPr>
            <a:r>
              <a:rPr dirty="0"/>
              <a:t>	</a:t>
            </a:r>
            <a:r>
              <a:rPr sz="1800" dirty="0">
                <a:latin typeface="Verdana"/>
                <a:cs typeface="Verdana"/>
              </a:rPr>
              <a:t>Datele </a:t>
            </a:r>
            <a:r>
              <a:rPr sz="1800" spc="-5" dirty="0">
                <a:latin typeface="Verdana"/>
                <a:cs typeface="Verdana"/>
              </a:rPr>
              <a:t>recunoscute ca fiind eronate si nu pot </a:t>
            </a:r>
            <a:r>
              <a:rPr sz="1800" dirty="0">
                <a:latin typeface="Verdana"/>
                <a:cs typeface="Verdana"/>
              </a:rPr>
              <a:t>fi </a:t>
            </a:r>
            <a:r>
              <a:rPr sz="1800" spc="-5" dirty="0">
                <a:latin typeface="Verdana"/>
                <a:cs typeface="Verdana"/>
              </a:rPr>
              <a:t>curatate  </a:t>
            </a:r>
            <a:r>
              <a:rPr sz="1800" dirty="0">
                <a:latin typeface="Verdana"/>
                <a:cs typeface="Verdana"/>
              </a:rPr>
              <a:t>sunt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respinse</a:t>
            </a:r>
            <a:endParaRPr sz="1800">
              <a:latin typeface="Verdana"/>
              <a:cs typeface="Verdana"/>
            </a:endParaRPr>
          </a:p>
          <a:p>
            <a:pPr marL="1155700" marR="5080" lvl="1" indent="-229235">
              <a:lnSpc>
                <a:spcPct val="80000"/>
              </a:lnSpc>
              <a:spcBef>
                <a:spcPts val="445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236345" algn="l"/>
                <a:tab pos="1236980" algn="l"/>
              </a:tabLst>
            </a:pPr>
            <a:r>
              <a:rPr dirty="0"/>
              <a:t>	</a:t>
            </a:r>
            <a:r>
              <a:rPr sz="1800" spc="-5" dirty="0">
                <a:latin typeface="Verdana"/>
                <a:cs typeface="Verdana"/>
              </a:rPr>
              <a:t>Informatiile culese cu prilejul acestei operatii pot </a:t>
            </a:r>
            <a:r>
              <a:rPr sz="1800" dirty="0">
                <a:latin typeface="Verdana"/>
                <a:cs typeface="Verdana"/>
              </a:rPr>
              <a:t>fi folosite  pentru </a:t>
            </a:r>
            <a:r>
              <a:rPr sz="1800" b="1" dirty="0">
                <a:latin typeface="Verdana"/>
                <a:cs typeface="Verdana"/>
              </a:rPr>
              <a:t>îmbunatatirea calitatii </a:t>
            </a:r>
            <a:r>
              <a:rPr sz="1800" spc="-5" dirty="0">
                <a:latin typeface="Verdana"/>
                <a:cs typeface="Verdana"/>
              </a:rPr>
              <a:t>datelor în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timp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04825"/>
            <a:ext cx="9141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Garamond"/>
                <a:cs typeface="Garamond"/>
              </a:rPr>
              <a:t>Extragere </a:t>
            </a:r>
            <a:r>
              <a:rPr b="1" spc="-5" dirty="0">
                <a:latin typeface="Garamond"/>
                <a:cs typeface="Garamond"/>
              </a:rPr>
              <a:t>– Tabele de</a:t>
            </a:r>
            <a:r>
              <a:rPr b="1" spc="15" dirty="0">
                <a:latin typeface="Garamond"/>
                <a:cs typeface="Garamond"/>
              </a:rPr>
              <a:t> </a:t>
            </a:r>
            <a:r>
              <a:rPr b="1" spc="-5" dirty="0">
                <a:latin typeface="Garamond"/>
                <a:cs typeface="Garamond"/>
              </a:rPr>
              <a:t>mapare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964690"/>
            <a:ext cx="7360284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344170" indent="-285750">
              <a:lnSpc>
                <a:spcPct val="10000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1800" spc="-5" dirty="0">
                <a:latin typeface="Verdana"/>
                <a:cs typeface="Verdana"/>
              </a:rPr>
              <a:t>Este </a:t>
            </a:r>
            <a:r>
              <a:rPr sz="1800" dirty="0">
                <a:latin typeface="Verdana"/>
                <a:cs typeface="Verdana"/>
              </a:rPr>
              <a:t>esential sa existe o </a:t>
            </a:r>
            <a:r>
              <a:rPr sz="1800" b="1" dirty="0">
                <a:latin typeface="Verdana"/>
                <a:cs typeface="Verdana"/>
              </a:rPr>
              <a:t>mapare logica </a:t>
            </a:r>
            <a:r>
              <a:rPr sz="1800" spc="-5" dirty="0">
                <a:latin typeface="Verdana"/>
                <a:cs typeface="Verdana"/>
              </a:rPr>
              <a:t>inaintea inceperii  implementarii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efective</a:t>
            </a:r>
            <a:endParaRPr sz="1800">
              <a:latin typeface="Verdana"/>
              <a:cs typeface="Verdana"/>
            </a:endParaRPr>
          </a:p>
          <a:p>
            <a:pPr marL="298450" marR="5080" indent="-28575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Maparea </a:t>
            </a:r>
            <a:r>
              <a:rPr sz="1800" spc="-5" dirty="0">
                <a:latin typeface="Verdana"/>
                <a:cs typeface="Verdana"/>
              </a:rPr>
              <a:t>trebuie </a:t>
            </a:r>
            <a:r>
              <a:rPr sz="1800" dirty="0">
                <a:latin typeface="Verdana"/>
                <a:cs typeface="Verdana"/>
              </a:rPr>
              <a:t>sa furnizeze </a:t>
            </a:r>
            <a:r>
              <a:rPr sz="1800" spc="-5" dirty="0">
                <a:latin typeface="Verdana"/>
                <a:cs typeface="Verdana"/>
              </a:rPr>
              <a:t>informatii </a:t>
            </a:r>
            <a:r>
              <a:rPr sz="1800" dirty="0">
                <a:latin typeface="Verdana"/>
                <a:cs typeface="Verdana"/>
              </a:rPr>
              <a:t>referitor </a:t>
            </a:r>
            <a:r>
              <a:rPr sz="1800" spc="-5" dirty="0">
                <a:latin typeface="Verdana"/>
                <a:cs typeface="Verdana"/>
              </a:rPr>
              <a:t>la </a:t>
            </a:r>
            <a:r>
              <a:rPr sz="1800" dirty="0">
                <a:latin typeface="Verdana"/>
                <a:cs typeface="Verdana"/>
              </a:rPr>
              <a:t>extremele  </a:t>
            </a:r>
            <a:r>
              <a:rPr sz="1800" spc="-5" dirty="0">
                <a:latin typeface="Verdana"/>
                <a:cs typeface="Verdana"/>
              </a:rPr>
              <a:t>transformarii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obicei reprezentate sub </a:t>
            </a:r>
            <a:r>
              <a:rPr sz="1800" b="1" spc="-5" dirty="0">
                <a:latin typeface="Verdana"/>
                <a:cs typeface="Verdana"/>
              </a:rPr>
              <a:t>forma de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tabela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8977" y="5091938"/>
            <a:ext cx="8244840" cy="12877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1800" b="1" dirty="0">
                <a:latin typeface="Verdana"/>
                <a:cs typeface="Verdana"/>
              </a:rPr>
              <a:t>Tabelele </a:t>
            </a:r>
            <a:r>
              <a:rPr sz="1800" b="1" spc="-5" dirty="0">
                <a:latin typeface="Verdana"/>
                <a:cs typeface="Verdana"/>
              </a:rPr>
              <a:t>de mapare </a:t>
            </a:r>
            <a:r>
              <a:rPr sz="1800" dirty="0">
                <a:latin typeface="Verdana"/>
                <a:cs typeface="Verdana"/>
              </a:rPr>
              <a:t>sunt de fapt un </a:t>
            </a:r>
            <a:r>
              <a:rPr sz="1800" b="1" dirty="0">
                <a:latin typeface="Verdana"/>
                <a:cs typeface="Verdana"/>
              </a:rPr>
              <a:t>blue-print </a:t>
            </a:r>
            <a:r>
              <a:rPr sz="1800" dirty="0">
                <a:latin typeface="Verdana"/>
                <a:cs typeface="Verdana"/>
              </a:rPr>
              <a:t>pentru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dezvoltator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1800" spc="-5" dirty="0">
                <a:latin typeface="Verdana"/>
                <a:cs typeface="Verdana"/>
              </a:rPr>
              <a:t>Tabelele de </a:t>
            </a:r>
            <a:r>
              <a:rPr sz="1800" dirty="0">
                <a:latin typeface="Verdana"/>
                <a:cs typeface="Verdana"/>
              </a:rPr>
              <a:t>mapare </a:t>
            </a:r>
            <a:r>
              <a:rPr sz="1800" spc="-5" dirty="0">
                <a:latin typeface="Verdana"/>
                <a:cs typeface="Verdana"/>
              </a:rPr>
              <a:t>trebuie sa fie </a:t>
            </a:r>
            <a:r>
              <a:rPr sz="1800" dirty="0">
                <a:latin typeface="Verdana"/>
                <a:cs typeface="Verdana"/>
              </a:rPr>
              <a:t>explicative </a:t>
            </a:r>
            <a:r>
              <a:rPr sz="1800" spc="-5" dirty="0">
                <a:latin typeface="Verdana"/>
                <a:cs typeface="Verdana"/>
              </a:rPr>
              <a:t>si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clare</a:t>
            </a:r>
            <a:endParaRPr sz="1800">
              <a:latin typeface="Verdana"/>
              <a:cs typeface="Verdana"/>
            </a:endParaRPr>
          </a:p>
          <a:p>
            <a:pPr marL="298450" marR="44450" indent="-285750">
              <a:lnSpc>
                <a:spcPct val="10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7815" algn="l"/>
                <a:tab pos="298450" algn="l"/>
              </a:tabLst>
            </a:pPr>
            <a:r>
              <a:rPr sz="1800" spc="-5" dirty="0">
                <a:latin typeface="Verdana"/>
                <a:cs typeface="Verdana"/>
              </a:rPr>
              <a:t>Exista </a:t>
            </a:r>
            <a:r>
              <a:rPr sz="1800" dirty="0">
                <a:latin typeface="Verdana"/>
                <a:cs typeface="Verdana"/>
              </a:rPr>
              <a:t>o multitudine de </a:t>
            </a:r>
            <a:r>
              <a:rPr sz="1800" spc="-5" dirty="0">
                <a:latin typeface="Verdana"/>
                <a:cs typeface="Verdana"/>
              </a:rPr>
              <a:t>tipuri de transformari. </a:t>
            </a:r>
            <a:r>
              <a:rPr sz="1800" dirty="0">
                <a:latin typeface="Verdana"/>
                <a:cs typeface="Verdana"/>
              </a:rPr>
              <a:t>De obicei, </a:t>
            </a:r>
            <a:r>
              <a:rPr sz="1800" b="1" dirty="0">
                <a:latin typeface="Verdana"/>
                <a:cs typeface="Verdana"/>
              </a:rPr>
              <a:t>exprimate  in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SQL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0089" y="3466846"/>
          <a:ext cx="6324598" cy="1501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8546">
                <a:tc gridSpan="3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Destinatie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Sursa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153035" indent="-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ransfor- 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mare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83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40" dirty="0">
                          <a:latin typeface="Verdana"/>
                          <a:cs typeface="Verdana"/>
                        </a:rPr>
                        <a:t>Tabela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Coloana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38760" indent="-6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Tip  data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40" dirty="0">
                          <a:latin typeface="Verdana"/>
                          <a:cs typeface="Verdana"/>
                        </a:rPr>
                        <a:t>Tabela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Coloana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3970" indent="-6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Tip  data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352425"/>
            <a:ext cx="8912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Garamond"/>
                <a:cs typeface="Garamond"/>
              </a:rPr>
              <a:t>E</a:t>
            </a:r>
            <a:r>
              <a:rPr spc="-5" dirty="0"/>
              <a:t>TL </a:t>
            </a:r>
            <a:r>
              <a:rPr b="1" spc="-10" dirty="0">
                <a:latin typeface="Garamond"/>
                <a:cs typeface="Garamond"/>
              </a:rPr>
              <a:t>Analiza </a:t>
            </a:r>
            <a:r>
              <a:rPr b="1" spc="-5" dirty="0">
                <a:latin typeface="Garamond"/>
                <a:cs typeface="Garamond"/>
              </a:rPr>
              <a:t>sistemului</a:t>
            </a:r>
            <a:r>
              <a:rPr b="1" spc="-10" dirty="0">
                <a:latin typeface="Garamond"/>
                <a:cs typeface="Garamond"/>
              </a:rPr>
              <a:t> </a:t>
            </a:r>
            <a:r>
              <a:rPr b="1" spc="-5" dirty="0">
                <a:latin typeface="Garamond"/>
                <a:cs typeface="Garamond"/>
              </a:rPr>
              <a:t>sursa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878126"/>
            <a:ext cx="840994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Este de obicei pasul </a:t>
            </a:r>
            <a:r>
              <a:rPr sz="2800" dirty="0">
                <a:latin typeface="Verdana"/>
                <a:cs typeface="Verdana"/>
              </a:rPr>
              <a:t>initial al unui </a:t>
            </a:r>
            <a:r>
              <a:rPr sz="2800" spc="-5" dirty="0">
                <a:latin typeface="Verdana"/>
                <a:cs typeface="Verdana"/>
              </a:rPr>
              <a:t>proces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ETL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Poate </a:t>
            </a:r>
            <a:r>
              <a:rPr sz="2800" dirty="0">
                <a:latin typeface="Verdana"/>
                <a:cs typeface="Verdana"/>
              </a:rPr>
              <a:t>fi </a:t>
            </a:r>
            <a:r>
              <a:rPr sz="2800" spc="-5" dirty="0">
                <a:latin typeface="Verdana"/>
                <a:cs typeface="Verdana"/>
              </a:rPr>
              <a:t>impartit in doua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faze: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6177" y="2903196"/>
            <a:ext cx="7793355" cy="3171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latin typeface="Verdana"/>
                <a:cs typeface="Verdana"/>
              </a:rPr>
              <a:t>A1. Faza de descoperire / identificare a</a:t>
            </a:r>
            <a:r>
              <a:rPr sz="2000" b="1" spc="10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datelor</a:t>
            </a:r>
            <a:endParaRPr sz="2000">
              <a:latin typeface="Verdana"/>
              <a:cs typeface="Verdana"/>
            </a:endParaRPr>
          </a:p>
          <a:p>
            <a:pPr marL="698500" indent="-228600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698500" algn="l"/>
              </a:tabLst>
            </a:pPr>
            <a:r>
              <a:rPr sz="1800" spc="-5" dirty="0">
                <a:latin typeface="Verdana"/>
                <a:cs typeface="Verdana"/>
              </a:rPr>
              <a:t>Criteriul esential </a:t>
            </a:r>
            <a:r>
              <a:rPr sz="1800" dirty="0">
                <a:latin typeface="Verdana"/>
                <a:cs typeface="Verdana"/>
              </a:rPr>
              <a:t>de </a:t>
            </a:r>
            <a:r>
              <a:rPr sz="1800" spc="-5" dirty="0">
                <a:latin typeface="Verdana"/>
                <a:cs typeface="Verdana"/>
              </a:rPr>
              <a:t>care depinde succesul implementarii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este</a:t>
            </a:r>
            <a:endParaRPr sz="18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coerenta si corectitudinea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datelor</a:t>
            </a:r>
            <a:endParaRPr sz="1800">
              <a:latin typeface="Verdana"/>
              <a:cs typeface="Verdana"/>
            </a:endParaRPr>
          </a:p>
          <a:p>
            <a:pPr marL="698500" marR="290830" indent="-228600">
              <a:lnSpc>
                <a:spcPct val="100000"/>
              </a:lnSpc>
              <a:spcBef>
                <a:spcPts val="430"/>
              </a:spcBef>
              <a:buClr>
                <a:srgbClr val="656500"/>
              </a:buClr>
              <a:buFont typeface="Wingdings"/>
              <a:buChar char=""/>
              <a:tabLst>
                <a:tab pos="698500" algn="l"/>
              </a:tabLst>
            </a:pPr>
            <a:r>
              <a:rPr sz="1800" spc="-5" dirty="0">
                <a:latin typeface="Verdana"/>
                <a:cs typeface="Verdana"/>
              </a:rPr>
              <a:t>Odata identificata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structura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rezultatului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trebuie analizate si  </a:t>
            </a:r>
            <a:r>
              <a:rPr sz="1800" dirty="0">
                <a:latin typeface="Verdana"/>
                <a:cs typeface="Verdana"/>
              </a:rPr>
              <a:t>sursele de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date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Verdana"/>
                <a:cs typeface="Verdana"/>
              </a:rPr>
              <a:t>A2. Faza de </a:t>
            </a:r>
            <a:r>
              <a:rPr sz="2000" b="1" spc="-10" dirty="0">
                <a:latin typeface="Verdana"/>
                <a:cs typeface="Verdana"/>
              </a:rPr>
              <a:t>detectie </a:t>
            </a:r>
            <a:r>
              <a:rPr sz="2000" b="1" spc="-5" dirty="0">
                <a:latin typeface="Verdana"/>
                <a:cs typeface="Verdana"/>
              </a:rPr>
              <a:t>a eventualelor</a:t>
            </a:r>
            <a:r>
              <a:rPr sz="2000" b="1" spc="8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anomalii</a:t>
            </a:r>
            <a:endParaRPr sz="2000">
              <a:latin typeface="Verdana"/>
              <a:cs typeface="Verdana"/>
            </a:endParaRPr>
          </a:p>
          <a:p>
            <a:pPr marL="698500" marR="734060" indent="-228600">
              <a:lnSpc>
                <a:spcPct val="100000"/>
              </a:lnSpc>
              <a:spcBef>
                <a:spcPts val="430"/>
              </a:spcBef>
              <a:buClr>
                <a:srgbClr val="656500"/>
              </a:buClr>
              <a:buFont typeface="Wingdings"/>
              <a:buChar char=""/>
              <a:tabLst>
                <a:tab pos="698500" algn="l"/>
              </a:tabLst>
            </a:pPr>
            <a:r>
              <a:rPr sz="1800" spc="-5" dirty="0">
                <a:latin typeface="Verdana"/>
                <a:cs typeface="Verdana"/>
              </a:rPr>
              <a:t>Esentiala </a:t>
            </a:r>
            <a:r>
              <a:rPr sz="1800" dirty="0">
                <a:latin typeface="Verdana"/>
                <a:cs typeface="Verdana"/>
              </a:rPr>
              <a:t>pentru determinarea </a:t>
            </a:r>
            <a:r>
              <a:rPr sz="1800" spc="-5" dirty="0">
                <a:latin typeface="Verdana"/>
                <a:cs typeface="Verdana"/>
              </a:rPr>
              <a:t>modalitatii de </a:t>
            </a:r>
            <a:r>
              <a:rPr sz="1800" b="1" dirty="0">
                <a:latin typeface="Verdana"/>
                <a:cs typeface="Verdana"/>
              </a:rPr>
              <a:t>tratare a  anomaliilor</a:t>
            </a:r>
            <a:endParaRPr sz="1800">
              <a:latin typeface="Verdana"/>
              <a:cs typeface="Verdana"/>
            </a:endParaRPr>
          </a:p>
          <a:p>
            <a:pPr marL="698500" marR="70485" indent="-229235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698500" algn="l"/>
              </a:tabLst>
            </a:pPr>
            <a:r>
              <a:rPr sz="1800" dirty="0">
                <a:latin typeface="Verdana"/>
                <a:cs typeface="Verdana"/>
              </a:rPr>
              <a:t>Detectia </a:t>
            </a:r>
            <a:r>
              <a:rPr sz="1800" spc="-5" dirty="0">
                <a:latin typeface="Verdana"/>
                <a:cs typeface="Verdana"/>
              </a:rPr>
              <a:t>trebuie </a:t>
            </a:r>
            <a:r>
              <a:rPr sz="1800" dirty="0">
                <a:latin typeface="Verdana"/>
                <a:cs typeface="Verdana"/>
              </a:rPr>
              <a:t>urmata de </a:t>
            </a:r>
            <a:r>
              <a:rPr sz="1800" spc="-5" dirty="0">
                <a:latin typeface="Verdana"/>
                <a:cs typeface="Verdana"/>
              </a:rPr>
              <a:t>identificare de </a:t>
            </a:r>
            <a:r>
              <a:rPr sz="1800" b="1" dirty="0">
                <a:latin typeface="Verdana"/>
                <a:cs typeface="Verdana"/>
              </a:rPr>
              <a:t>proceduri </a:t>
            </a:r>
            <a:r>
              <a:rPr sz="1800" dirty="0">
                <a:latin typeface="Verdana"/>
                <a:cs typeface="Verdana"/>
              </a:rPr>
              <a:t>menite  </a:t>
            </a:r>
            <a:r>
              <a:rPr sz="1800" spc="-5" dirty="0">
                <a:latin typeface="Verdana"/>
                <a:cs typeface="Verdana"/>
              </a:rPr>
              <a:t>sa </a:t>
            </a:r>
            <a:r>
              <a:rPr sz="1800" dirty="0">
                <a:latin typeface="Verdana"/>
                <a:cs typeface="Verdana"/>
              </a:rPr>
              <a:t>minimizeze </a:t>
            </a:r>
            <a:r>
              <a:rPr sz="1800" spc="-5" dirty="0">
                <a:latin typeface="Verdana"/>
                <a:cs typeface="Verdana"/>
              </a:rPr>
              <a:t>prezenta si complexitatea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anomaliilor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71243"/>
            <a:ext cx="9993630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ETL </a:t>
            </a:r>
            <a:r>
              <a:rPr b="1" spc="-5" dirty="0">
                <a:latin typeface="Garamond"/>
                <a:cs typeface="Garamond"/>
              </a:rPr>
              <a:t>Faza de </a:t>
            </a:r>
            <a:r>
              <a:rPr b="1" spc="-10" dirty="0">
                <a:latin typeface="Garamond"/>
                <a:cs typeface="Garamond"/>
              </a:rPr>
              <a:t>descoperire </a:t>
            </a:r>
            <a:r>
              <a:rPr b="1" spc="-5" dirty="0">
                <a:latin typeface="Garamond"/>
                <a:cs typeface="Garamond"/>
              </a:rPr>
              <a:t>/  </a:t>
            </a:r>
            <a:r>
              <a:rPr b="1" spc="-10" dirty="0">
                <a:latin typeface="Garamond"/>
                <a:cs typeface="Garamond"/>
              </a:rPr>
              <a:t>identificare</a:t>
            </a:r>
            <a:r>
              <a:rPr b="1" spc="-15" dirty="0">
                <a:latin typeface="Garamond"/>
                <a:cs typeface="Garamond"/>
              </a:rPr>
              <a:t> </a:t>
            </a:r>
            <a:r>
              <a:rPr b="1" spc="-10" dirty="0">
                <a:latin typeface="Garamond"/>
                <a:cs typeface="Garamond"/>
              </a:rPr>
              <a:t>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963928"/>
            <a:ext cx="8143875" cy="482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170815" indent="-285750">
              <a:lnSpc>
                <a:spcPct val="10000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Face </a:t>
            </a:r>
            <a:r>
              <a:rPr sz="2400" spc="-5" dirty="0">
                <a:latin typeface="Verdana"/>
                <a:cs typeface="Verdana"/>
              </a:rPr>
              <a:t>parte din </a:t>
            </a:r>
            <a:r>
              <a:rPr sz="2400" dirty="0">
                <a:latin typeface="Verdana"/>
                <a:cs typeface="Verdana"/>
              </a:rPr>
              <a:t>atributiile </a:t>
            </a:r>
            <a:r>
              <a:rPr sz="2400" b="1" dirty="0">
                <a:latin typeface="Verdana"/>
                <a:cs typeface="Verdana"/>
              </a:rPr>
              <a:t>echipei </a:t>
            </a:r>
            <a:r>
              <a:rPr sz="2400" b="1" spc="-5" dirty="0">
                <a:latin typeface="Verdana"/>
                <a:cs typeface="Verdana"/>
              </a:rPr>
              <a:t>ETL </a:t>
            </a: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latin typeface="Verdana"/>
                <a:cs typeface="Verdana"/>
              </a:rPr>
              <a:t>pleaca de  la </a:t>
            </a:r>
            <a:r>
              <a:rPr sz="2400" dirty="0">
                <a:latin typeface="Verdana"/>
                <a:cs typeface="Verdana"/>
              </a:rPr>
              <a:t>necesarul </a:t>
            </a:r>
            <a:r>
              <a:rPr sz="2400" spc="-5" dirty="0">
                <a:latin typeface="Verdana"/>
                <a:cs typeface="Verdana"/>
              </a:rPr>
              <a:t>de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Activitatile care trebuiesc </a:t>
            </a:r>
            <a:r>
              <a:rPr sz="2400" spc="-5" dirty="0">
                <a:latin typeface="Verdana"/>
                <a:cs typeface="Verdana"/>
              </a:rPr>
              <a:t>efectuate in </a:t>
            </a:r>
            <a:r>
              <a:rPr sz="2400" dirty="0">
                <a:latin typeface="Verdana"/>
                <a:cs typeface="Verdana"/>
              </a:rPr>
              <a:t>aceasta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faza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575"/>
              </a:spcBef>
              <a:buClr>
                <a:srgbClr val="9A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dirty="0">
                <a:latin typeface="Verdana"/>
                <a:cs typeface="Verdana"/>
              </a:rPr>
              <a:t>Identificarea </a:t>
            </a:r>
            <a:r>
              <a:rPr sz="2400" spc="-5" dirty="0">
                <a:latin typeface="Verdana"/>
                <a:cs typeface="Verdana"/>
              </a:rPr>
              <a:t>sistemelor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sursa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575"/>
              </a:spcBef>
              <a:buClr>
                <a:srgbClr val="9A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spc="-5" dirty="0">
                <a:latin typeface="Verdana"/>
                <a:cs typeface="Verdana"/>
              </a:rPr>
              <a:t>Colectarea informatiilor </a:t>
            </a:r>
            <a:r>
              <a:rPr sz="2400" dirty="0">
                <a:latin typeface="Verdana"/>
                <a:cs typeface="Verdana"/>
              </a:rPr>
              <a:t>si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b="1" i="1" spc="-5" dirty="0">
                <a:latin typeface="Verdana"/>
                <a:cs typeface="Verdana"/>
              </a:rPr>
              <a:t>documentarea</a:t>
            </a:r>
            <a:endParaRPr sz="24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sistemelor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sursa</a:t>
            </a:r>
            <a:endParaRPr sz="2400">
              <a:latin typeface="Verdana"/>
              <a:cs typeface="Verdana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575"/>
              </a:spcBef>
              <a:buClr>
                <a:srgbClr val="9A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dirty="0">
                <a:latin typeface="Verdana"/>
                <a:cs typeface="Verdana"/>
              </a:rPr>
              <a:t>Identificarea </a:t>
            </a:r>
            <a:r>
              <a:rPr sz="2400" b="1" i="1" dirty="0">
                <a:latin typeface="Verdana"/>
                <a:cs typeface="Verdana"/>
              </a:rPr>
              <a:t>originii datelor </a:t>
            </a:r>
            <a:r>
              <a:rPr sz="2400" spc="-5" dirty="0">
                <a:latin typeface="Verdana"/>
                <a:cs typeface="Verdana"/>
              </a:rPr>
              <a:t>in cazul existentei  surselor </a:t>
            </a:r>
            <a:r>
              <a:rPr sz="2400" dirty="0">
                <a:latin typeface="Verdana"/>
                <a:cs typeface="Verdana"/>
              </a:rPr>
              <a:t>multiple </a:t>
            </a:r>
            <a:r>
              <a:rPr sz="2400" spc="-5" dirty="0">
                <a:latin typeface="Verdana"/>
                <a:cs typeface="Verdana"/>
              </a:rPr>
              <a:t>si </a:t>
            </a:r>
            <a:r>
              <a:rPr sz="2400" dirty="0">
                <a:latin typeface="Verdana"/>
                <a:cs typeface="Verdana"/>
              </a:rPr>
              <a:t>redundantei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580"/>
              </a:spcBef>
              <a:buClr>
                <a:srgbClr val="9ACC00"/>
              </a:buClr>
              <a:buSzPct val="64583"/>
              <a:buFont typeface="Wingdings"/>
              <a:buChar char=""/>
              <a:tabLst>
                <a:tab pos="698500" algn="l"/>
              </a:tabLst>
            </a:pPr>
            <a:r>
              <a:rPr sz="2400" dirty="0">
                <a:latin typeface="Verdana"/>
                <a:cs typeface="Verdana"/>
              </a:rPr>
              <a:t>Intelegerea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datelor:</a:t>
            </a:r>
            <a:endParaRPr sz="2400">
              <a:latin typeface="Verdana"/>
              <a:cs typeface="Verdana"/>
            </a:endParaRPr>
          </a:p>
          <a:p>
            <a:pPr marL="1155700" marR="461009" lvl="2" indent="-229235">
              <a:lnSpc>
                <a:spcPct val="100000"/>
              </a:lnSpc>
              <a:spcBef>
                <a:spcPts val="530"/>
              </a:spcBef>
              <a:buClr>
                <a:srgbClr val="656500"/>
              </a:buClr>
              <a:buFont typeface="Wingdings"/>
              <a:buChar char=""/>
              <a:tabLst>
                <a:tab pos="1155700" algn="l"/>
              </a:tabLst>
            </a:pPr>
            <a:r>
              <a:rPr sz="2200" dirty="0">
                <a:latin typeface="Verdana"/>
                <a:cs typeface="Verdana"/>
              </a:rPr>
              <a:t>Dpdv </a:t>
            </a:r>
            <a:r>
              <a:rPr sz="2200" b="1" spc="-5" dirty="0">
                <a:latin typeface="Verdana"/>
                <a:cs typeface="Verdana"/>
              </a:rPr>
              <a:t>tehnic </a:t>
            </a:r>
            <a:r>
              <a:rPr sz="2200" dirty="0">
                <a:latin typeface="Verdana"/>
                <a:cs typeface="Verdana"/>
              </a:rPr>
              <a:t>(gestionare val NULL – atentie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la  </a:t>
            </a:r>
            <a:r>
              <a:rPr sz="2200" dirty="0">
                <a:latin typeface="Verdana"/>
                <a:cs typeface="Verdana"/>
              </a:rPr>
              <a:t>chei externe, gestionare formate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diferite),</a:t>
            </a:r>
            <a:endParaRPr sz="22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525"/>
              </a:spcBef>
              <a:buClr>
                <a:srgbClr val="656500"/>
              </a:buClr>
              <a:buFont typeface="Wingdings"/>
              <a:buChar char=""/>
              <a:tabLst>
                <a:tab pos="1156335" algn="l"/>
              </a:tabLst>
            </a:pPr>
            <a:r>
              <a:rPr sz="2200" dirty="0">
                <a:latin typeface="Verdana"/>
                <a:cs typeface="Verdana"/>
              </a:rPr>
              <a:t>Dpdv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b="1" spc="-5" dirty="0">
                <a:latin typeface="Verdana"/>
                <a:cs typeface="Verdana"/>
              </a:rPr>
              <a:t>economic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578420"/>
            <a:ext cx="93091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20"/>
              </a:lnSpc>
            </a:pPr>
            <a:r>
              <a:rPr sz="3600" spc="-5" dirty="0"/>
              <a:t>1. </a:t>
            </a:r>
            <a:r>
              <a:rPr sz="3400" spc="-5" dirty="0"/>
              <a:t>Arhitectura DW: </a:t>
            </a:r>
            <a:r>
              <a:rPr sz="3400" dirty="0"/>
              <a:t>modelul</a:t>
            </a:r>
            <a:r>
              <a:rPr sz="3400" spc="-120" dirty="0"/>
              <a:t> </a:t>
            </a:r>
            <a:r>
              <a:rPr sz="3400" dirty="0"/>
              <a:t>multidimensional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118745">
                <a:lnSpc>
                  <a:spcPct val="100000"/>
                </a:lnSpc>
                <a:spcBef>
                  <a:spcPts val="105"/>
                </a:spcBef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8500" y="1876425"/>
            <a:ext cx="7832090" cy="481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permite vizualizarea datelor prin mai multe filtre  </a:t>
            </a:r>
            <a:r>
              <a:rPr sz="2400" spc="-5" dirty="0">
                <a:latin typeface="Verdana"/>
                <a:cs typeface="Verdana"/>
              </a:rPr>
              <a:t>sau </a:t>
            </a:r>
            <a:r>
              <a:rPr sz="2400" b="1" dirty="0">
                <a:latin typeface="Verdana"/>
                <a:cs typeface="Verdana"/>
              </a:rPr>
              <a:t>dimensiuni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acelasi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timp.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56500"/>
              </a:buClr>
              <a:buFont typeface="Wingdings"/>
              <a:buChar char=""/>
            </a:pPr>
            <a:endParaRPr sz="2800" dirty="0">
              <a:latin typeface="Verdana"/>
              <a:cs typeface="Verdana"/>
            </a:endParaRPr>
          </a:p>
          <a:p>
            <a:pPr marL="12700" marR="3549650">
              <a:lnSpc>
                <a:spcPct val="1200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Dimensiuni=coordonate=  categorii de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informaţie.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56500"/>
              </a:buClr>
              <a:buFont typeface="Wingdings"/>
              <a:buChar char=""/>
            </a:pPr>
            <a:endParaRPr sz="33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ex:</a:t>
            </a:r>
          </a:p>
          <a:p>
            <a:pPr marL="469900" marR="3310254" lvl="1">
              <a:lnSpc>
                <a:spcPct val="120000"/>
              </a:lnSpc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Care sunt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vanzarile reale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  comparatie </a:t>
            </a:r>
            <a:r>
              <a:rPr sz="2000" spc="-5" dirty="0">
                <a:latin typeface="Verdana"/>
                <a:cs typeface="Verdana"/>
              </a:rPr>
              <a:t>cu cele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previzionate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Verdana"/>
                <a:cs typeface="Verdana"/>
              </a:rPr>
              <a:t>pe </a:t>
            </a:r>
            <a:r>
              <a:rPr sz="2000" b="1" i="1" spc="-10" dirty="0">
                <a:solidFill>
                  <a:srgbClr val="0070C0"/>
                </a:solidFill>
                <a:latin typeface="Verdana"/>
                <a:cs typeface="Verdana"/>
              </a:rPr>
              <a:t>zona</a:t>
            </a:r>
            <a:r>
              <a:rPr sz="2000" spc="-10" dirty="0">
                <a:latin typeface="Verdana"/>
                <a:cs typeface="Verdana"/>
              </a:rPr>
              <a:t>, </a:t>
            </a:r>
            <a:r>
              <a:rPr sz="2000" spc="-5" dirty="0">
                <a:latin typeface="Verdana"/>
                <a:cs typeface="Verdana"/>
              </a:rPr>
              <a:t>pe </a:t>
            </a:r>
            <a:r>
              <a:rPr sz="2000" b="1" i="1" spc="-10" dirty="0">
                <a:solidFill>
                  <a:srgbClr val="0070C0"/>
                </a:solidFill>
                <a:latin typeface="Verdana"/>
                <a:cs typeface="Verdana"/>
              </a:rPr>
              <a:t>vanzator</a:t>
            </a:r>
            <a:r>
              <a:rPr sz="2000" spc="-10" dirty="0">
                <a:latin typeface="Verdana"/>
                <a:cs typeface="Verdana"/>
              </a:rPr>
              <a:t>, </a:t>
            </a:r>
            <a:r>
              <a:rPr sz="2000" spc="-5" dirty="0">
                <a:latin typeface="Verdana"/>
                <a:cs typeface="Verdana"/>
              </a:rPr>
              <a:t>pe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0070C0"/>
                </a:solidFill>
                <a:latin typeface="Verdana"/>
                <a:cs typeface="Verdana"/>
              </a:rPr>
              <a:t>produs</a:t>
            </a:r>
            <a:r>
              <a:rPr sz="2000" spc="-5" dirty="0">
                <a:latin typeface="Verdana"/>
                <a:cs typeface="Verdana"/>
              </a:rPr>
              <a:t>?</a:t>
            </a:r>
            <a:endParaRPr sz="2000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Care este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profitabilitatea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 </a:t>
            </a:r>
            <a:r>
              <a:rPr sz="2000" b="1" i="1" spc="-5" dirty="0">
                <a:solidFill>
                  <a:srgbClr val="0070C0"/>
                </a:solidFill>
                <a:latin typeface="Verdana"/>
                <a:cs typeface="Verdana"/>
              </a:rPr>
              <a:t>produs</a:t>
            </a:r>
            <a:r>
              <a:rPr sz="2000" spc="-5" dirty="0">
                <a:latin typeface="Verdana"/>
                <a:cs typeface="Verdana"/>
              </a:rPr>
              <a:t>, </a:t>
            </a:r>
            <a:endParaRPr lang="ro-MO" sz="2000" spc="-5" dirty="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tabLst>
                <a:tab pos="755015" algn="l"/>
                <a:tab pos="755650" algn="l"/>
              </a:tabLst>
            </a:pPr>
            <a:r>
              <a:rPr sz="2000" spc="-5" dirty="0" err="1">
                <a:latin typeface="Verdana"/>
                <a:cs typeface="Verdana"/>
              </a:rPr>
              <a:t>pe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0070C0"/>
                </a:solidFill>
                <a:latin typeface="Verdana"/>
                <a:cs typeface="Verdana"/>
              </a:rPr>
              <a:t>client</a:t>
            </a:r>
            <a:r>
              <a:rPr sz="2000" spc="-5" dirty="0">
                <a:latin typeface="Verdana"/>
                <a:cs typeface="Verdana"/>
              </a:rPr>
              <a:t>?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1099" y="2330195"/>
            <a:ext cx="4267201" cy="427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352425"/>
            <a:ext cx="8836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Schimbari </a:t>
            </a:r>
            <a:r>
              <a:rPr spc="-5" dirty="0"/>
              <a:t>in sursele de</a:t>
            </a:r>
            <a:r>
              <a:rPr spc="70" dirty="0"/>
              <a:t> </a:t>
            </a:r>
            <a:r>
              <a:rPr spc="-10" dirty="0"/>
              <a:t>date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971155" cy="437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47345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Nu </a:t>
            </a:r>
            <a:r>
              <a:rPr sz="2400" dirty="0">
                <a:latin typeface="Verdana"/>
                <a:cs typeface="Verdana"/>
              </a:rPr>
              <a:t>sunt </a:t>
            </a:r>
            <a:r>
              <a:rPr sz="2400" spc="-5" dirty="0">
                <a:latin typeface="Verdana"/>
                <a:cs typeface="Verdana"/>
              </a:rPr>
              <a:t>importante in </a:t>
            </a:r>
            <a:r>
              <a:rPr sz="2400" dirty="0">
                <a:latin typeface="Verdana"/>
                <a:cs typeface="Verdana"/>
              </a:rPr>
              <a:t>momentul </a:t>
            </a:r>
            <a:r>
              <a:rPr sz="2400" spc="-5" dirty="0">
                <a:latin typeface="Verdana"/>
                <a:cs typeface="Verdana"/>
              </a:rPr>
              <a:t>incarcarii  initiale, </a:t>
            </a:r>
            <a:r>
              <a:rPr sz="2400" dirty="0">
                <a:latin typeface="Verdana"/>
                <a:cs typeface="Verdana"/>
              </a:rPr>
              <a:t>dar </a:t>
            </a:r>
            <a:r>
              <a:rPr sz="2400" spc="-5" dirty="0">
                <a:latin typeface="Verdana"/>
                <a:cs typeface="Verdana"/>
              </a:rPr>
              <a:t>devin importante </a:t>
            </a:r>
            <a:r>
              <a:rPr sz="2400" dirty="0">
                <a:latin typeface="Verdana"/>
                <a:cs typeface="Verdana"/>
              </a:rPr>
              <a:t>pentru </a:t>
            </a:r>
            <a:r>
              <a:rPr sz="2400" spc="-5" dirty="0">
                <a:latin typeface="Verdana"/>
                <a:cs typeface="Verdana"/>
              </a:rPr>
              <a:t>incarcarile  </a:t>
            </a:r>
            <a:r>
              <a:rPr sz="2400" dirty="0">
                <a:latin typeface="Verdana"/>
                <a:cs typeface="Verdana"/>
              </a:rPr>
              <a:t>ulterioare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Capturarea si </a:t>
            </a:r>
            <a:r>
              <a:rPr sz="2400" dirty="0">
                <a:latin typeface="Verdana"/>
                <a:cs typeface="Verdana"/>
              </a:rPr>
              <a:t>urmarirea </a:t>
            </a:r>
            <a:r>
              <a:rPr sz="2400" spc="-5" dirty="0">
                <a:latin typeface="Verdana"/>
                <a:cs typeface="Verdana"/>
              </a:rPr>
              <a:t>schimbarilor in sistemele  </a:t>
            </a:r>
            <a:r>
              <a:rPr sz="2400" dirty="0">
                <a:latin typeface="Verdana"/>
                <a:cs typeface="Verdana"/>
              </a:rPr>
              <a:t>sursa </a:t>
            </a:r>
            <a:r>
              <a:rPr sz="2400" spc="-5" dirty="0">
                <a:latin typeface="Verdana"/>
                <a:cs typeface="Verdana"/>
              </a:rPr>
              <a:t>devin </a:t>
            </a:r>
            <a:r>
              <a:rPr sz="2400" dirty="0">
                <a:latin typeface="Verdana"/>
                <a:cs typeface="Verdana"/>
              </a:rPr>
              <a:t>o prioritate </a:t>
            </a:r>
            <a:r>
              <a:rPr sz="2400" b="1" dirty="0">
                <a:latin typeface="Verdana"/>
                <a:cs typeface="Verdana"/>
              </a:rPr>
              <a:t>pentru incarcarile  incrementale </a:t>
            </a:r>
            <a:r>
              <a:rPr sz="2400" spc="-5" dirty="0">
                <a:latin typeface="Verdana"/>
                <a:cs typeface="Verdana"/>
              </a:rPr>
              <a:t>si cad in sarcina echipei</a:t>
            </a:r>
            <a:r>
              <a:rPr sz="2400" spc="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ETL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70C0"/>
                </a:solidFill>
                <a:latin typeface="Verdana"/>
                <a:cs typeface="Verdana"/>
              </a:rPr>
              <a:t>Coloane pentru</a:t>
            </a:r>
            <a:r>
              <a:rPr sz="2400" b="1" spc="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Verdana"/>
                <a:cs typeface="Verdana"/>
              </a:rPr>
              <a:t>audit</a:t>
            </a:r>
            <a:endParaRPr sz="2400">
              <a:latin typeface="Verdana"/>
              <a:cs typeface="Verdana"/>
            </a:endParaRPr>
          </a:p>
          <a:p>
            <a:pPr marL="755650" marR="128905" lvl="1" indent="-285750" algn="just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sunt </a:t>
            </a:r>
            <a:r>
              <a:rPr sz="2000" spc="-10" dirty="0">
                <a:latin typeface="Verdana"/>
                <a:cs typeface="Verdana"/>
              </a:rPr>
              <a:t>adaugate </a:t>
            </a:r>
            <a:r>
              <a:rPr sz="2000" spc="-5" dirty="0">
                <a:latin typeface="Verdana"/>
                <a:cs typeface="Verdana"/>
              </a:rPr>
              <a:t>la </a:t>
            </a:r>
            <a:r>
              <a:rPr sz="2000" spc="-10" dirty="0">
                <a:latin typeface="Verdana"/>
                <a:cs typeface="Verdana"/>
              </a:rPr>
              <a:t>fiecare tabela pentru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stoca </a:t>
            </a:r>
            <a:r>
              <a:rPr sz="2000" b="1" spc="-5" dirty="0">
                <a:latin typeface="Verdana"/>
                <a:cs typeface="Verdana"/>
              </a:rPr>
              <a:t>data </a:t>
            </a:r>
            <a:r>
              <a:rPr sz="2000" b="1" spc="-10" dirty="0">
                <a:latin typeface="Verdana"/>
                <a:cs typeface="Verdana"/>
              </a:rPr>
              <a:t>si  </a:t>
            </a:r>
            <a:r>
              <a:rPr sz="2000" b="1" spc="-5" dirty="0">
                <a:latin typeface="Verdana"/>
                <a:cs typeface="Verdana"/>
              </a:rPr>
              <a:t>ora </a:t>
            </a:r>
            <a:r>
              <a:rPr sz="2000" spc="-5" dirty="0">
                <a:latin typeface="Verdana"/>
                <a:cs typeface="Verdana"/>
              </a:rPr>
              <a:t>la care o </a:t>
            </a:r>
            <a:r>
              <a:rPr sz="2000" spc="-10" dirty="0">
                <a:latin typeface="Verdana"/>
                <a:cs typeface="Verdana"/>
              </a:rPr>
              <a:t>inregistrare </a:t>
            </a:r>
            <a:r>
              <a:rPr sz="2000" spc="-5" dirty="0">
                <a:latin typeface="Verdana"/>
                <a:cs typeface="Verdana"/>
              </a:rPr>
              <a:t>a fost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inserata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sau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modificata</a:t>
            </a:r>
            <a:endParaRPr sz="2000">
              <a:latin typeface="Verdana"/>
              <a:cs typeface="Verdana"/>
            </a:endParaRPr>
          </a:p>
          <a:p>
            <a:pPr marL="755650" marR="353695" lvl="1" indent="-285750" algn="just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trebuie </a:t>
            </a:r>
            <a:r>
              <a:rPr sz="2000" spc="-5" dirty="0">
                <a:latin typeface="Verdana"/>
                <a:cs typeface="Verdana"/>
              </a:rPr>
              <a:t>analizate si testate atent </a:t>
            </a:r>
            <a:r>
              <a:rPr sz="2000" spc="-10" dirty="0">
                <a:latin typeface="Verdana"/>
                <a:cs typeface="Verdana"/>
              </a:rPr>
              <a:t>pentru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vedea daca  </a:t>
            </a:r>
            <a:r>
              <a:rPr sz="2000" spc="-5" dirty="0">
                <a:latin typeface="Verdana"/>
                <a:cs typeface="Verdana"/>
              </a:rPr>
              <a:t>sunt o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sursa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incredere</a:t>
            </a:r>
            <a:r>
              <a:rPr sz="2000" spc="-10" dirty="0">
                <a:latin typeface="Verdana"/>
                <a:cs typeface="Verdana"/>
              </a:rPr>
              <a:t> pentru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indica schimbarea  datelor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516240"/>
            <a:ext cx="9369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Determinarea datelor</a:t>
            </a:r>
            <a:r>
              <a:rPr spc="55" dirty="0"/>
              <a:t> </a:t>
            </a:r>
            <a:r>
              <a:rPr spc="-10" dirty="0"/>
              <a:t>modificate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98449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Procesul de </a:t>
            </a:r>
            <a:r>
              <a:rPr sz="2400" dirty="0">
                <a:latin typeface="Verdana"/>
                <a:cs typeface="Verdana"/>
              </a:rPr>
              <a:t>eliminare </a:t>
            </a:r>
            <a:r>
              <a:rPr sz="2400" spc="-5" dirty="0">
                <a:latin typeface="Verdana"/>
                <a:cs typeface="Verdana"/>
              </a:rPr>
              <a:t>pastreaza </a:t>
            </a:r>
            <a:r>
              <a:rPr sz="2400" dirty="0">
                <a:latin typeface="Verdana"/>
                <a:cs typeface="Verdana"/>
              </a:rPr>
              <a:t>o singura </a:t>
            </a:r>
            <a:r>
              <a:rPr sz="2400" spc="-5" dirty="0">
                <a:latin typeface="Verdana"/>
                <a:cs typeface="Verdana"/>
              </a:rPr>
              <a:t>copie </a:t>
            </a:r>
            <a:r>
              <a:rPr sz="2400" dirty="0">
                <a:latin typeface="Verdana"/>
                <a:cs typeface="Verdana"/>
              </a:rPr>
              <a:t>a  fiecarei extrageri </a:t>
            </a:r>
            <a:r>
              <a:rPr sz="2400" spc="-5" dirty="0">
                <a:latin typeface="Verdana"/>
                <a:cs typeface="Verdana"/>
              </a:rPr>
              <a:t>anterioare in </a:t>
            </a:r>
            <a:r>
              <a:rPr sz="2400" b="1" spc="-5" dirty="0">
                <a:latin typeface="Verdana"/>
                <a:cs typeface="Verdana"/>
              </a:rPr>
              <a:t>staging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area</a:t>
            </a:r>
            <a:endParaRPr sz="2400">
              <a:latin typeface="Verdana"/>
              <a:cs typeface="Verdana"/>
            </a:endParaRPr>
          </a:p>
          <a:p>
            <a:pPr marL="355600" marR="3937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timpul incarcarii </a:t>
            </a:r>
            <a:r>
              <a:rPr sz="2400" dirty="0">
                <a:latin typeface="Verdana"/>
                <a:cs typeface="Verdana"/>
              </a:rPr>
              <a:t>urmatoare, </a:t>
            </a:r>
            <a:r>
              <a:rPr sz="2400" spc="-5" dirty="0">
                <a:latin typeface="Verdana"/>
                <a:cs typeface="Verdana"/>
              </a:rPr>
              <a:t>procesul preia  tabelele sursa </a:t>
            </a:r>
            <a:r>
              <a:rPr sz="240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intregime </a:t>
            </a:r>
            <a:r>
              <a:rPr sz="240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staging </a:t>
            </a:r>
            <a:r>
              <a:rPr sz="2400" dirty="0">
                <a:latin typeface="Verdana"/>
                <a:cs typeface="Verdana"/>
              </a:rPr>
              <a:t>area </a:t>
            </a:r>
            <a:r>
              <a:rPr sz="2400" spc="-5" dirty="0">
                <a:latin typeface="Verdana"/>
                <a:cs typeface="Verdana"/>
              </a:rPr>
              <a:t>si </a:t>
            </a:r>
            <a:r>
              <a:rPr sz="2400" dirty="0">
                <a:latin typeface="Verdana"/>
                <a:cs typeface="Verdana"/>
              </a:rPr>
              <a:t>face  </a:t>
            </a:r>
            <a:r>
              <a:rPr sz="2400" b="1" dirty="0">
                <a:latin typeface="Verdana"/>
                <a:cs typeface="Verdana"/>
              </a:rPr>
              <a:t>o </a:t>
            </a:r>
            <a:r>
              <a:rPr sz="2400" b="1" spc="-5" dirty="0">
                <a:latin typeface="Verdana"/>
                <a:cs typeface="Verdana"/>
              </a:rPr>
              <a:t>comparatie </a:t>
            </a:r>
            <a:r>
              <a:rPr sz="2400" dirty="0">
                <a:latin typeface="Verdana"/>
                <a:cs typeface="Verdana"/>
              </a:rPr>
              <a:t>cu datele pastrate de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ultima  </a:t>
            </a:r>
            <a:r>
              <a:rPr sz="2400" spc="-5" dirty="0">
                <a:latin typeface="Verdana"/>
                <a:cs typeface="Verdana"/>
              </a:rPr>
              <a:t>incarcare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Doar </a:t>
            </a:r>
            <a:r>
              <a:rPr sz="2400" b="1" dirty="0">
                <a:latin typeface="Verdana"/>
                <a:cs typeface="Verdana"/>
              </a:rPr>
              <a:t>diferentele </a:t>
            </a:r>
            <a:r>
              <a:rPr sz="2400" dirty="0">
                <a:latin typeface="Verdana"/>
                <a:cs typeface="Verdana"/>
              </a:rPr>
              <a:t>sunt trimise in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DW.</a:t>
            </a:r>
            <a:endParaRPr sz="2400">
              <a:latin typeface="Verdana"/>
              <a:cs typeface="Verdana"/>
            </a:endParaRPr>
          </a:p>
          <a:p>
            <a:pPr marL="355600" marR="17653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Nu </a:t>
            </a:r>
            <a:r>
              <a:rPr sz="2400" dirty="0">
                <a:latin typeface="Verdana"/>
                <a:cs typeface="Verdana"/>
              </a:rPr>
              <a:t>este </a:t>
            </a:r>
            <a:r>
              <a:rPr sz="2400" spc="-5" dirty="0">
                <a:latin typeface="Verdana"/>
                <a:cs typeface="Verdana"/>
              </a:rPr>
              <a:t>cea </a:t>
            </a:r>
            <a:r>
              <a:rPr sz="2400" dirty="0">
                <a:latin typeface="Verdana"/>
                <a:cs typeface="Verdana"/>
              </a:rPr>
              <a:t>mai eficienta tehnica, </a:t>
            </a:r>
            <a:r>
              <a:rPr sz="2400" spc="-5" dirty="0">
                <a:latin typeface="Verdana"/>
                <a:cs typeface="Verdana"/>
              </a:rPr>
              <a:t>dar este cea 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spc="-5" dirty="0">
                <a:latin typeface="Verdana"/>
                <a:cs typeface="Verdana"/>
              </a:rPr>
              <a:t>de incredere pentru capturarea schimbarilor  </a:t>
            </a:r>
            <a:r>
              <a:rPr sz="2400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Determinarea datelor </a:t>
            </a:r>
            <a:r>
              <a:rPr spc="-10" dirty="0"/>
              <a:t>modificate </a:t>
            </a:r>
            <a:r>
              <a:rPr spc="-5" dirty="0"/>
              <a:t>–  incarcari initiale si</a:t>
            </a:r>
            <a:r>
              <a:rPr spc="65" dirty="0"/>
              <a:t> </a:t>
            </a:r>
            <a:r>
              <a:rPr spc="-10" dirty="0"/>
              <a:t>incrementale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3" y="1919488"/>
            <a:ext cx="8007984" cy="45732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Se </a:t>
            </a:r>
            <a:r>
              <a:rPr sz="2000" spc="-10" dirty="0">
                <a:latin typeface="Verdana"/>
                <a:cs typeface="Verdana"/>
              </a:rPr>
              <a:t>creeaza </a:t>
            </a:r>
            <a:r>
              <a:rPr sz="2000" spc="-5" dirty="0">
                <a:latin typeface="Verdana"/>
                <a:cs typeface="Verdana"/>
              </a:rPr>
              <a:t>doua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tabele:</a:t>
            </a:r>
            <a:endParaRPr sz="20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38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600" dirty="0">
                <a:latin typeface="Verdana"/>
                <a:cs typeface="Verdana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Verdana"/>
                <a:cs typeface="Verdana"/>
              </a:rPr>
              <a:t>tabela cu incarcarea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anterioara</a:t>
            </a:r>
            <a:r>
              <a:rPr sz="1600" b="1" spc="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si</a:t>
            </a:r>
            <a:endParaRPr sz="16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38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600" dirty="0">
                <a:latin typeface="Verdana"/>
                <a:cs typeface="Verdana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Verdana"/>
                <a:cs typeface="Verdana"/>
              </a:rPr>
              <a:t>tabela cu incarcarea</a:t>
            </a:r>
            <a:r>
              <a:rPr sz="1600" spc="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curenta</a:t>
            </a:r>
            <a:endParaRPr sz="1600">
              <a:latin typeface="Verdana"/>
              <a:cs typeface="Verdana"/>
            </a:endParaRPr>
          </a:p>
          <a:p>
            <a:pPr marL="354965" marR="99695" indent="-342900">
              <a:lnSpc>
                <a:spcPct val="100000"/>
              </a:lnSpc>
              <a:spcBef>
                <a:spcPts val="4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10" dirty="0">
                <a:latin typeface="Verdana"/>
                <a:cs typeface="Verdana"/>
              </a:rPr>
              <a:t>Procesul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b="1" spc="-5" dirty="0">
                <a:latin typeface="Verdana"/>
                <a:cs typeface="Verdana"/>
              </a:rPr>
              <a:t>incarcare initiala in </a:t>
            </a:r>
            <a:r>
              <a:rPr sz="2000" b="1" spc="-10" dirty="0">
                <a:latin typeface="Verdana"/>
                <a:cs typeface="Verdana"/>
              </a:rPr>
              <a:t>masa </a:t>
            </a:r>
            <a:r>
              <a:rPr sz="2000" spc="-10" dirty="0">
                <a:latin typeface="Verdana"/>
                <a:cs typeface="Verdana"/>
              </a:rPr>
              <a:t>incarca </a:t>
            </a:r>
            <a:r>
              <a:rPr sz="2000" spc="-5" dirty="0">
                <a:latin typeface="Verdana"/>
                <a:cs typeface="Verdana"/>
              </a:rPr>
              <a:t>date </a:t>
            </a:r>
            <a:r>
              <a:rPr sz="2000" spc="-10" dirty="0">
                <a:latin typeface="Verdana"/>
                <a:cs typeface="Verdana"/>
              </a:rPr>
              <a:t>in  tabela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incarcare curenta. </a:t>
            </a:r>
            <a:r>
              <a:rPr sz="2000" spc="-5" dirty="0">
                <a:latin typeface="Verdana"/>
                <a:cs typeface="Verdana"/>
              </a:rPr>
              <a:t>Nu se </a:t>
            </a:r>
            <a:r>
              <a:rPr sz="2000" spc="-10" dirty="0">
                <a:latin typeface="Verdana"/>
                <a:cs typeface="Verdana"/>
              </a:rPr>
              <a:t>aplica detectarea  schimbarilor, </a:t>
            </a:r>
            <a:r>
              <a:rPr sz="2000" spc="-5" dirty="0">
                <a:latin typeface="Verdana"/>
                <a:cs typeface="Verdana"/>
              </a:rPr>
              <a:t>ci </a:t>
            </a:r>
            <a:r>
              <a:rPr sz="2000" spc="-10" dirty="0">
                <a:latin typeface="Verdana"/>
                <a:cs typeface="Verdana"/>
              </a:rPr>
              <a:t>datele </a:t>
            </a:r>
            <a:r>
              <a:rPr sz="2000" spc="-5" dirty="0">
                <a:latin typeface="Verdana"/>
                <a:cs typeface="Verdana"/>
              </a:rPr>
              <a:t>sunt </a:t>
            </a:r>
            <a:r>
              <a:rPr sz="2000" spc="-10" dirty="0">
                <a:latin typeface="Verdana"/>
                <a:cs typeface="Verdana"/>
              </a:rPr>
              <a:t>transformate </a:t>
            </a:r>
            <a:r>
              <a:rPr sz="2000" spc="-5" dirty="0">
                <a:latin typeface="Verdana"/>
                <a:cs typeface="Verdana"/>
              </a:rPr>
              <a:t>si </a:t>
            </a:r>
            <a:r>
              <a:rPr sz="2000" spc="-10" dirty="0">
                <a:latin typeface="Verdana"/>
                <a:cs typeface="Verdana"/>
              </a:rPr>
              <a:t>incarcate direct 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tabelele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tinta.</a:t>
            </a:r>
            <a:endParaRPr sz="2000">
              <a:latin typeface="Verdana"/>
              <a:cs typeface="Verdana"/>
            </a:endParaRPr>
          </a:p>
          <a:p>
            <a:pPr marL="355600" marR="33401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Cand </a:t>
            </a:r>
            <a:r>
              <a:rPr sz="2000" spc="-10" dirty="0">
                <a:latin typeface="Verdana"/>
                <a:cs typeface="Verdana"/>
              </a:rPr>
              <a:t>procesul </a:t>
            </a:r>
            <a:r>
              <a:rPr sz="2000" spc="-5" dirty="0">
                <a:latin typeface="Verdana"/>
                <a:cs typeface="Verdana"/>
              </a:rPr>
              <a:t>se </a:t>
            </a:r>
            <a:r>
              <a:rPr sz="2000" spc="-10" dirty="0">
                <a:latin typeface="Verdana"/>
                <a:cs typeface="Verdana"/>
              </a:rPr>
              <a:t>termina, </a:t>
            </a:r>
            <a:r>
              <a:rPr sz="2000" spc="-5" dirty="0">
                <a:latin typeface="Verdana"/>
                <a:cs typeface="Verdana"/>
              </a:rPr>
              <a:t>el </a:t>
            </a:r>
            <a:r>
              <a:rPr sz="2000" spc="-10" dirty="0">
                <a:latin typeface="Verdana"/>
                <a:cs typeface="Verdana"/>
              </a:rPr>
              <a:t>sterge tabela </a:t>
            </a:r>
            <a:r>
              <a:rPr sz="2000" spc="-5" dirty="0">
                <a:latin typeface="Verdana"/>
                <a:cs typeface="Verdana"/>
              </a:rPr>
              <a:t>cu </a:t>
            </a:r>
            <a:r>
              <a:rPr sz="2000" spc="-10" dirty="0">
                <a:latin typeface="Verdana"/>
                <a:cs typeface="Verdana"/>
              </a:rPr>
              <a:t>incarcarea  anterioara </a:t>
            </a:r>
            <a:r>
              <a:rPr sz="2000" spc="-5" dirty="0">
                <a:latin typeface="Verdana"/>
                <a:cs typeface="Verdana"/>
              </a:rPr>
              <a:t>si </a:t>
            </a:r>
            <a:r>
              <a:rPr sz="2000" spc="-10" dirty="0">
                <a:latin typeface="Verdana"/>
                <a:cs typeface="Verdana"/>
              </a:rPr>
              <a:t>redenumeste tabela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incarcare curenta ca  tabela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incarcare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anterioara</a:t>
            </a:r>
            <a:endParaRPr sz="2000">
              <a:latin typeface="Verdana"/>
              <a:cs typeface="Verdana"/>
            </a:endParaRPr>
          </a:p>
          <a:p>
            <a:pPr marL="354965" marR="1524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Verdana"/>
                <a:cs typeface="Verdana"/>
              </a:rPr>
              <a:t>La </a:t>
            </a:r>
            <a:r>
              <a:rPr sz="2000" b="1" spc="-10" dirty="0">
                <a:latin typeface="Verdana"/>
                <a:cs typeface="Verdana"/>
              </a:rPr>
              <a:t>urmatoarea executie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procesului, tabela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incarcare  curenta </a:t>
            </a:r>
            <a:r>
              <a:rPr sz="2000" spc="-5" dirty="0">
                <a:latin typeface="Verdana"/>
                <a:cs typeface="Verdana"/>
              </a:rPr>
              <a:t>este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populata</a:t>
            </a: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Se </a:t>
            </a:r>
            <a:r>
              <a:rPr sz="2000" spc="-10" dirty="0">
                <a:latin typeface="Verdana"/>
                <a:cs typeface="Verdana"/>
              </a:rPr>
              <a:t>selecteaza tabela curenta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incarcare </a:t>
            </a:r>
            <a:r>
              <a:rPr sz="2000" b="1" spc="-5" dirty="0">
                <a:latin typeface="Verdana"/>
                <a:cs typeface="Verdana"/>
              </a:rPr>
              <a:t>MINUS </a:t>
            </a:r>
            <a:r>
              <a:rPr sz="2000" spc="-10" dirty="0">
                <a:latin typeface="Verdana"/>
                <a:cs typeface="Verdana"/>
              </a:rPr>
              <a:t>tabela cu  incarcarea </a:t>
            </a:r>
            <a:r>
              <a:rPr sz="2000" spc="-5" dirty="0">
                <a:latin typeface="Verdana"/>
                <a:cs typeface="Verdana"/>
              </a:rPr>
              <a:t>anterioara; se </a:t>
            </a:r>
            <a:r>
              <a:rPr sz="2000" spc="-10" dirty="0">
                <a:latin typeface="Verdana"/>
                <a:cs typeface="Verdana"/>
              </a:rPr>
              <a:t>transforma </a:t>
            </a:r>
            <a:r>
              <a:rPr sz="2000" spc="-5" dirty="0">
                <a:latin typeface="Verdana"/>
                <a:cs typeface="Verdana"/>
              </a:rPr>
              <a:t>si se </a:t>
            </a:r>
            <a:r>
              <a:rPr sz="2000" spc="-10" dirty="0">
                <a:latin typeface="Verdana"/>
                <a:cs typeface="Verdana"/>
              </a:rPr>
              <a:t>incarca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DW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3673" y="6467347"/>
            <a:ext cx="341502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Verdana"/>
                <a:cs typeface="Verdana"/>
              </a:rPr>
              <a:t>doar setul de date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rezultat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42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43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352425"/>
            <a:ext cx="75411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</a:t>
            </a:r>
            <a:r>
              <a:rPr spc="-25" dirty="0"/>
              <a:t> </a:t>
            </a:r>
            <a:r>
              <a:rPr spc="-5" dirty="0"/>
              <a:t>Transformare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773" y="1979929"/>
            <a:ext cx="2315845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2423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Functii  oferite:</a:t>
            </a:r>
            <a:endParaRPr sz="2400">
              <a:latin typeface="Verdana"/>
              <a:cs typeface="Verdana"/>
            </a:endParaRPr>
          </a:p>
          <a:p>
            <a:pPr marL="755650" marR="12700" lvl="1" indent="-285750">
              <a:lnSpc>
                <a:spcPct val="100000"/>
              </a:lnSpc>
              <a:spcBef>
                <a:spcPts val="39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600" spc="-5" dirty="0">
                <a:latin typeface="Verdana"/>
                <a:cs typeface="Verdana"/>
              </a:rPr>
              <a:t>Partitionarea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si  consolidarea  câmpurilor</a:t>
            </a:r>
            <a:endParaRPr sz="16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38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600" spc="-5" dirty="0">
                <a:latin typeface="Verdana"/>
                <a:cs typeface="Verdana"/>
              </a:rPr>
              <a:t>Standardizarea</a:t>
            </a:r>
            <a:endParaRPr sz="16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600" spc="-5" dirty="0">
                <a:latin typeface="Verdana"/>
                <a:cs typeface="Verdana"/>
              </a:rPr>
              <a:t>Deduplicarea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46258" y="2008251"/>
          <a:ext cx="6014720" cy="447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28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Sistem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 sursa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04800">
                        <a:lnSpc>
                          <a:spcPts val="1550"/>
                        </a:lnSpc>
                        <a:spcBef>
                          <a:spcPts val="35"/>
                        </a:spcBef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Tipul  </a:t>
                      </a:r>
                      <a:r>
                        <a:rPr sz="1350" b="1" dirty="0">
                          <a:latin typeface="Times New Roman"/>
                          <a:cs typeface="Times New Roman"/>
                        </a:rPr>
                        <a:t>transfo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50" b="1" dirty="0">
                          <a:latin typeface="Times New Roman"/>
                          <a:cs typeface="Times New Roman"/>
                        </a:rPr>
                        <a:t>rii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Depozit de date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910">
                <a:tc>
                  <a:txBody>
                    <a:bodyPr/>
                    <a:lstStyle/>
                    <a:p>
                      <a:pPr marL="76200">
                        <a:lnSpc>
                          <a:spcPts val="150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Câmpul Adresa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 marR="204470">
                        <a:lnSpc>
                          <a:spcPts val="1550"/>
                        </a:lnSpc>
                        <a:spcBef>
                          <a:spcPts val="65"/>
                        </a:spcBef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Str. Unirii Nr. 123,</a:t>
                      </a:r>
                      <a:r>
                        <a:rPr sz="13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Municipiul  Iasi, 6600,</a:t>
                      </a:r>
                      <a:r>
                        <a:rPr sz="13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România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 marR="503555" indent="-635">
                        <a:lnSpc>
                          <a:spcPts val="1540"/>
                        </a:lnSpc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Partitionare 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câmpuri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00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Nr. Str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.: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123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50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Strada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 Unirii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4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Localitate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Iasi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4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Tip localitate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3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Municipiu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50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Cod Postal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3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6600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4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Tara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România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276">
                <a:tc>
                  <a:txBody>
                    <a:bodyPr/>
                    <a:lstStyle/>
                    <a:p>
                      <a:pPr marL="76200">
                        <a:lnSpc>
                          <a:spcPts val="150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Sistem A,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7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Functie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 Manager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general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7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Sistem B,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7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Functie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 Director</a:t>
                      </a:r>
                      <a:r>
                        <a:rPr sz="13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general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" marR="474980">
                        <a:lnSpc>
                          <a:spcPts val="1550"/>
                        </a:lnSpc>
                        <a:spcBef>
                          <a:spcPts val="919"/>
                        </a:spcBef>
                      </a:pPr>
                      <a:r>
                        <a:rPr sz="1350" dirty="0">
                          <a:latin typeface="Times New Roman"/>
                          <a:cs typeface="Times New Roman"/>
                        </a:rPr>
                        <a:t>Consolidare 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câmpuri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" marR="90170">
                        <a:lnSpc>
                          <a:spcPts val="1550"/>
                        </a:lnSpc>
                        <a:spcBef>
                          <a:spcPts val="919"/>
                        </a:spcBef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Functie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Manager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general sau 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Director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 general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8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comenzii: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21 Nov. 2002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8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comenzii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 01-09-02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Standardizare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6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comenzii: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40"/>
                        </a:lnSpc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Noiembrie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2002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50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comenzii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: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585"/>
                        </a:lnSpc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01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Septembrie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2002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268">
                <a:tc>
                  <a:txBody>
                    <a:bodyPr/>
                    <a:lstStyle/>
                    <a:p>
                      <a:pPr marL="76200">
                        <a:lnSpc>
                          <a:spcPts val="1505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Sistem A,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 marR="467359">
                        <a:lnSpc>
                          <a:spcPts val="1550"/>
                        </a:lnSpc>
                        <a:spcBef>
                          <a:spcPts val="65"/>
                        </a:spcBef>
                      </a:pP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Nume </a:t>
                      </a: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angajat: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Popescu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I.  Vasile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470"/>
                        </a:lnSpc>
                      </a:pP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Sistem B,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ts val="1580"/>
                        </a:lnSpc>
                      </a:pP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Nume </a:t>
                      </a: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angajat: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Popescu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Vasile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Deduplicare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6835" marR="313690">
                        <a:lnSpc>
                          <a:spcPts val="1540"/>
                        </a:lnSpc>
                      </a:pPr>
                      <a:r>
                        <a:rPr sz="1350" b="1" spc="-10" dirty="0">
                          <a:latin typeface="Times New Roman"/>
                          <a:cs typeface="Times New Roman"/>
                        </a:rPr>
                        <a:t>Nume </a:t>
                      </a:r>
                      <a:r>
                        <a:rPr sz="1350" b="1" spc="-5" dirty="0">
                          <a:latin typeface="Times New Roman"/>
                          <a:cs typeface="Times New Roman"/>
                        </a:rPr>
                        <a:t>angajat: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Popescu</a:t>
                      </a:r>
                      <a:r>
                        <a:rPr sz="13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I.  Vasile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81025"/>
            <a:ext cx="8531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</a:t>
            </a:r>
            <a:r>
              <a:rPr b="1" spc="-5" dirty="0">
                <a:latin typeface="Garamond"/>
                <a:cs typeface="Garamond"/>
              </a:rPr>
              <a:t>T</a:t>
            </a:r>
            <a:r>
              <a:rPr spc="-5" dirty="0"/>
              <a:t>L -</a:t>
            </a:r>
            <a:r>
              <a:rPr spc="-30" dirty="0"/>
              <a:t> </a:t>
            </a:r>
            <a:r>
              <a:rPr b="1" spc="-5" dirty="0">
                <a:latin typeface="Garamond"/>
                <a:cs typeface="Garamond"/>
              </a:rPr>
              <a:t>Transformare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964689"/>
            <a:ext cx="8456295" cy="469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0890" indent="-342900">
              <a:lnSpc>
                <a:spcPct val="100000"/>
              </a:lnSpc>
              <a:spcBef>
                <a:spcPts val="9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Este </a:t>
            </a:r>
            <a:r>
              <a:rPr sz="2000" spc="-10" dirty="0">
                <a:latin typeface="Verdana"/>
                <a:cs typeface="Verdana"/>
              </a:rPr>
              <a:t>pasul principal </a:t>
            </a:r>
            <a:r>
              <a:rPr sz="2000" spc="-5" dirty="0">
                <a:latin typeface="Verdana"/>
                <a:cs typeface="Verdana"/>
              </a:rPr>
              <a:t>in care se </a:t>
            </a:r>
            <a:r>
              <a:rPr sz="2000" spc="-10" dirty="0">
                <a:latin typeface="Verdana"/>
                <a:cs typeface="Verdana"/>
              </a:rPr>
              <a:t>aplica </a:t>
            </a:r>
            <a:r>
              <a:rPr sz="2000" b="1" spc="-5" dirty="0">
                <a:solidFill>
                  <a:srgbClr val="0070C0"/>
                </a:solidFill>
                <a:latin typeface="Verdana"/>
                <a:cs typeface="Verdana"/>
              </a:rPr>
              <a:t>seturi de reguli de  business</a:t>
            </a:r>
            <a:r>
              <a:rPr sz="2000" b="1" spc="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identificate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Este </a:t>
            </a:r>
            <a:r>
              <a:rPr sz="2000" spc="-10" dirty="0">
                <a:latin typeface="Verdana"/>
                <a:cs typeface="Verdana"/>
              </a:rPr>
              <a:t>pasul principal </a:t>
            </a:r>
            <a:r>
              <a:rPr sz="2000" spc="-5" dirty="0">
                <a:latin typeface="Verdana"/>
                <a:cs typeface="Verdana"/>
              </a:rPr>
              <a:t>in care este </a:t>
            </a:r>
            <a:r>
              <a:rPr sz="2000" b="1" spc="-10" dirty="0">
                <a:latin typeface="Verdana"/>
                <a:cs typeface="Verdana"/>
              </a:rPr>
              <a:t>adaugata </a:t>
            </a:r>
            <a:r>
              <a:rPr sz="2000" b="1" spc="-5" dirty="0">
                <a:latin typeface="Verdana"/>
                <a:cs typeface="Verdana"/>
              </a:rPr>
              <a:t>valoare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procesul 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ETL</a:t>
            </a:r>
            <a:endParaRPr sz="2000">
              <a:latin typeface="Verdana"/>
              <a:cs typeface="Verdana"/>
            </a:endParaRPr>
          </a:p>
          <a:p>
            <a:pPr marL="355600" marR="30607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Este </a:t>
            </a:r>
            <a:r>
              <a:rPr sz="2000" spc="-10" dirty="0">
                <a:latin typeface="Verdana"/>
                <a:cs typeface="Verdana"/>
              </a:rPr>
              <a:t>singurul </a:t>
            </a:r>
            <a:r>
              <a:rPr sz="2000" spc="-5" dirty="0">
                <a:latin typeface="Verdana"/>
                <a:cs typeface="Verdana"/>
              </a:rPr>
              <a:t>pas in care </a:t>
            </a:r>
            <a:r>
              <a:rPr sz="2000" b="1" spc="-5" dirty="0">
                <a:latin typeface="Verdana"/>
                <a:cs typeface="Verdana"/>
              </a:rPr>
              <a:t>datele sunt efectiv modificate </a:t>
            </a:r>
            <a:r>
              <a:rPr sz="2000" spc="-10" dirty="0">
                <a:latin typeface="Verdana"/>
                <a:cs typeface="Verdana"/>
              </a:rPr>
              <a:t>in  acest proces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Este </a:t>
            </a:r>
            <a:r>
              <a:rPr sz="2000" spc="-10" dirty="0">
                <a:latin typeface="Verdana"/>
                <a:cs typeface="Verdana"/>
              </a:rPr>
              <a:t>implementat </a:t>
            </a:r>
            <a:r>
              <a:rPr sz="2000" b="1" spc="-5" dirty="0">
                <a:latin typeface="Verdana"/>
                <a:cs typeface="Verdana"/>
              </a:rPr>
              <a:t>la </a:t>
            </a:r>
            <a:r>
              <a:rPr sz="2000" b="1" spc="-10" dirty="0">
                <a:latin typeface="Verdana"/>
                <a:cs typeface="Verdana"/>
              </a:rPr>
              <a:t>nivelul </a:t>
            </a:r>
            <a:r>
              <a:rPr sz="2000" b="1" spc="-5" dirty="0">
                <a:latin typeface="Verdana"/>
                <a:cs typeface="Verdana"/>
              </a:rPr>
              <a:t>Staging</a:t>
            </a:r>
            <a:r>
              <a:rPr sz="2000" b="1" spc="114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Database</a:t>
            </a:r>
            <a:endParaRPr sz="2000">
              <a:latin typeface="Verdana"/>
              <a:cs typeface="Verdana"/>
            </a:endParaRPr>
          </a:p>
          <a:p>
            <a:pPr marL="355600" marR="492125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Aici </a:t>
            </a:r>
            <a:r>
              <a:rPr sz="2000" spc="-10" dirty="0">
                <a:latin typeface="Verdana"/>
                <a:cs typeface="Verdana"/>
              </a:rPr>
              <a:t>trebuie implementate elemente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b="1" spc="-5" dirty="0">
                <a:solidFill>
                  <a:srgbClr val="0070C0"/>
                </a:solidFill>
                <a:latin typeface="Verdana"/>
                <a:cs typeface="Verdana"/>
              </a:rPr>
              <a:t>validare a </a:t>
            </a:r>
            <a:r>
              <a:rPr sz="2000" b="1" spc="-10" dirty="0">
                <a:solidFill>
                  <a:srgbClr val="0070C0"/>
                </a:solidFill>
                <a:latin typeface="Verdana"/>
                <a:cs typeface="Verdana"/>
              </a:rPr>
              <a:t>calitatii  </a:t>
            </a:r>
            <a:r>
              <a:rPr sz="2000" b="1" spc="-5" dirty="0">
                <a:solidFill>
                  <a:srgbClr val="0070C0"/>
                </a:solidFill>
                <a:latin typeface="Verdana"/>
                <a:cs typeface="Verdana"/>
              </a:rPr>
              <a:t>datelor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spc="-10" dirty="0">
                <a:latin typeface="Verdana"/>
                <a:cs typeface="Verdana"/>
              </a:rPr>
              <a:t>Datele trebuie </a:t>
            </a:r>
            <a:r>
              <a:rPr sz="2000" spc="-5" dirty="0">
                <a:latin typeface="Verdana"/>
                <a:cs typeface="Verdana"/>
              </a:rPr>
              <a:t>sa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fie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Corecte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Cu </a:t>
            </a:r>
            <a:r>
              <a:rPr sz="1800" dirty="0">
                <a:latin typeface="Verdana"/>
                <a:cs typeface="Verdana"/>
              </a:rPr>
              <a:t>grad de ambiguitate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minim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Consistente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Complete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73" y="992377"/>
            <a:ext cx="47834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</a:t>
            </a:r>
            <a:r>
              <a:rPr b="1" spc="-5" dirty="0">
                <a:latin typeface="Garamond"/>
                <a:cs typeface="Garamond"/>
              </a:rPr>
              <a:t>T</a:t>
            </a:r>
            <a:r>
              <a:rPr spc="-5" dirty="0"/>
              <a:t>L -</a:t>
            </a:r>
            <a:r>
              <a:rPr spc="-30" dirty="0"/>
              <a:t> </a:t>
            </a:r>
            <a:r>
              <a:rPr b="1" spc="-5" dirty="0">
                <a:latin typeface="Garamond"/>
                <a:cs typeface="Garamond"/>
              </a:rPr>
              <a:t>Transformare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963928"/>
            <a:ext cx="8552180" cy="452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Analiza calitativa </a:t>
            </a:r>
            <a:r>
              <a:rPr sz="2400" b="1" dirty="0">
                <a:latin typeface="Verdana"/>
                <a:cs typeface="Verdana"/>
              </a:rPr>
              <a:t>a datelor </a:t>
            </a:r>
            <a:r>
              <a:rPr sz="2400" dirty="0">
                <a:latin typeface="Verdana"/>
                <a:cs typeface="Verdana"/>
              </a:rPr>
              <a:t>– in minim 2 momente 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cadrul </a:t>
            </a:r>
            <a:r>
              <a:rPr sz="2400" spc="-5" dirty="0">
                <a:latin typeface="Verdana"/>
                <a:cs typeface="Verdana"/>
              </a:rPr>
              <a:t>ETL (extractie </a:t>
            </a:r>
            <a:r>
              <a:rPr sz="2400" dirty="0">
                <a:latin typeface="Verdana"/>
                <a:cs typeface="Verdana"/>
              </a:rPr>
              <a:t>si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transformare)</a:t>
            </a:r>
            <a:endParaRPr sz="24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spc="-10" dirty="0">
                <a:latin typeface="Verdana"/>
                <a:cs typeface="Verdana"/>
              </a:rPr>
              <a:t>Detectie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anomalii – </a:t>
            </a:r>
            <a:r>
              <a:rPr sz="2000" spc="-5" dirty="0">
                <a:latin typeface="Verdana"/>
                <a:cs typeface="Verdana"/>
              </a:rPr>
              <a:t>teste pe </a:t>
            </a:r>
            <a:r>
              <a:rPr sz="2000" spc="-10" dirty="0">
                <a:latin typeface="Verdana"/>
                <a:cs typeface="Verdana"/>
              </a:rPr>
              <a:t>esantioane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date</a:t>
            </a:r>
            <a:endParaRPr sz="20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Validari </a:t>
            </a:r>
            <a:r>
              <a:rPr sz="2000" spc="-5" dirty="0">
                <a:latin typeface="Verdana"/>
                <a:cs typeface="Verdana"/>
              </a:rPr>
              <a:t>la nivel de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camp</a:t>
            </a:r>
            <a:endParaRPr sz="20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dirty="0">
                <a:latin typeface="Verdana"/>
                <a:cs typeface="Verdana"/>
              </a:rPr>
              <a:t>Valoare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NULL</a:t>
            </a:r>
            <a:endParaRPr sz="18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dirty="0">
                <a:latin typeface="Verdana"/>
                <a:cs typeface="Verdana"/>
              </a:rPr>
              <a:t>Valori numerice </a:t>
            </a:r>
            <a:r>
              <a:rPr sz="1800" spc="-5" dirty="0">
                <a:latin typeface="Verdana"/>
                <a:cs typeface="Verdana"/>
              </a:rPr>
              <a:t>care ies din tiparele standard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permise</a:t>
            </a:r>
            <a:endParaRPr sz="18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0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dirty="0">
                <a:latin typeface="Verdana"/>
                <a:cs typeface="Verdana"/>
              </a:rPr>
              <a:t>Valori </a:t>
            </a:r>
            <a:r>
              <a:rPr sz="1800" spc="-5" dirty="0">
                <a:latin typeface="Verdana"/>
                <a:cs typeface="Verdana"/>
              </a:rPr>
              <a:t>care </a:t>
            </a:r>
            <a:r>
              <a:rPr sz="1800" dirty="0">
                <a:latin typeface="Verdana"/>
                <a:cs typeface="Verdana"/>
              </a:rPr>
              <a:t>nu </a:t>
            </a:r>
            <a:r>
              <a:rPr sz="1800" spc="-5" dirty="0">
                <a:latin typeface="Verdana"/>
                <a:cs typeface="Verdana"/>
              </a:rPr>
              <a:t>se incadreaza in plaja </a:t>
            </a:r>
            <a:r>
              <a:rPr sz="1800" dirty="0">
                <a:latin typeface="Verdana"/>
                <a:cs typeface="Verdana"/>
              </a:rPr>
              <a:t>de valori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admise</a:t>
            </a:r>
            <a:endParaRPr sz="18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0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dirty="0">
                <a:latin typeface="Verdana"/>
                <a:cs typeface="Verdana"/>
              </a:rPr>
              <a:t>Valori </a:t>
            </a:r>
            <a:r>
              <a:rPr sz="1800" spc="-5" dirty="0">
                <a:latin typeface="Verdana"/>
                <a:cs typeface="Verdana"/>
              </a:rPr>
              <a:t>care </a:t>
            </a:r>
            <a:r>
              <a:rPr sz="1800" dirty="0">
                <a:latin typeface="Verdana"/>
                <a:cs typeface="Verdana"/>
              </a:rPr>
              <a:t>nu </a:t>
            </a:r>
            <a:r>
              <a:rPr sz="1800" spc="-5" dirty="0">
                <a:latin typeface="Verdana"/>
                <a:cs typeface="Verdana"/>
              </a:rPr>
              <a:t>urmaresc template-urile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utilizate</a:t>
            </a:r>
            <a:endParaRPr sz="1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Validari </a:t>
            </a:r>
            <a:r>
              <a:rPr sz="2000" b="1" spc="-5" dirty="0">
                <a:latin typeface="Verdana"/>
                <a:cs typeface="Verdana"/>
              </a:rPr>
              <a:t>structurale </a:t>
            </a:r>
            <a:r>
              <a:rPr sz="2000" spc="-5" dirty="0">
                <a:latin typeface="Verdana"/>
                <a:cs typeface="Verdana"/>
              </a:rPr>
              <a:t>la nivel de</a:t>
            </a:r>
            <a:r>
              <a:rPr sz="2000" spc="9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tabela</a:t>
            </a:r>
            <a:endParaRPr sz="20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spc="-5" dirty="0">
                <a:latin typeface="Verdana"/>
                <a:cs typeface="Verdana"/>
              </a:rPr>
              <a:t>Cheile tabelelor sunt definite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corect</a:t>
            </a:r>
            <a:endParaRPr sz="18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0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spc="-5" dirty="0">
                <a:latin typeface="Verdana"/>
                <a:cs typeface="Verdana"/>
              </a:rPr>
              <a:t>Restrictia de integritate este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satisfacuta</a:t>
            </a:r>
            <a:endParaRPr sz="1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b="1" spc="-5" dirty="0">
                <a:latin typeface="Verdana"/>
                <a:cs typeface="Verdana"/>
              </a:rPr>
              <a:t>Alte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validari</a:t>
            </a:r>
            <a:endParaRPr sz="20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434"/>
              </a:spcBef>
              <a:buClr>
                <a:srgbClr val="656500"/>
              </a:buClr>
              <a:buFont typeface="Wingdings"/>
              <a:buChar char=""/>
              <a:tabLst>
                <a:tab pos="1612900" algn="l"/>
              </a:tabLst>
            </a:pP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Validari </a:t>
            </a:r>
            <a:r>
              <a:rPr sz="1800" dirty="0">
                <a:latin typeface="Verdana"/>
                <a:cs typeface="Verdana"/>
              </a:rPr>
              <a:t>ale </a:t>
            </a:r>
            <a:r>
              <a:rPr sz="1800" b="1" dirty="0">
                <a:latin typeface="Verdana"/>
                <a:cs typeface="Verdana"/>
              </a:rPr>
              <a:t>logicii de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business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352425"/>
            <a:ext cx="8988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Motive </a:t>
            </a:r>
            <a:r>
              <a:rPr spc="-5" dirty="0"/>
              <a:t>pentru date</a:t>
            </a:r>
            <a:r>
              <a:rPr spc="25" dirty="0"/>
              <a:t> </a:t>
            </a:r>
            <a:r>
              <a:rPr spc="-5" dirty="0"/>
              <a:t>“murdare”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890776"/>
            <a:ext cx="7972425" cy="4780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Prezenta valorilor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“dummy”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Absenta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spc="-5" dirty="0">
                <a:latin typeface="Verdana"/>
                <a:cs typeface="Verdana"/>
              </a:rPr>
              <a:t>Campuri utilizate </a:t>
            </a:r>
            <a:r>
              <a:rPr sz="2400" dirty="0">
                <a:latin typeface="Verdana"/>
                <a:cs typeface="Verdana"/>
              </a:rPr>
              <a:t>in mai multe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scopuri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Date criptate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Date contradictorii</a:t>
            </a:r>
            <a:endParaRPr sz="2400">
              <a:latin typeface="Verdana"/>
              <a:cs typeface="Verdana"/>
            </a:endParaRPr>
          </a:p>
          <a:p>
            <a:pPr marL="298450" marR="508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Utilizarea </a:t>
            </a:r>
            <a:r>
              <a:rPr sz="2400" spc="-5" dirty="0">
                <a:latin typeface="Verdana"/>
                <a:cs typeface="Verdana"/>
              </a:rPr>
              <a:t>gresita </a:t>
            </a:r>
            <a:r>
              <a:rPr sz="2400" dirty="0">
                <a:latin typeface="Verdana"/>
                <a:cs typeface="Verdana"/>
              </a:rPr>
              <a:t>a anumitor campuri in sistemele  </a:t>
            </a:r>
            <a:r>
              <a:rPr sz="2400" spc="-5" dirty="0">
                <a:latin typeface="Verdana"/>
                <a:cs typeface="Verdana"/>
              </a:rPr>
              <a:t>sursa (vezi campuri de tip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adresa)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Violarea regulilor </a:t>
            </a:r>
            <a:r>
              <a:rPr sz="2400" spc="-5" dirty="0">
                <a:latin typeface="Verdana"/>
                <a:cs typeface="Verdana"/>
              </a:rPr>
              <a:t>de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business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spc="-5" dirty="0">
                <a:latin typeface="Verdana"/>
                <a:cs typeface="Verdana"/>
              </a:rPr>
              <a:t>Reutilizarea </a:t>
            </a:r>
            <a:r>
              <a:rPr sz="2400" dirty="0">
                <a:latin typeface="Verdana"/>
                <a:cs typeface="Verdana"/>
              </a:rPr>
              <a:t>cheilor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primare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Utilizarea identificatorilor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non-unici</a:t>
            </a:r>
            <a:endParaRPr sz="24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dirty="0">
                <a:latin typeface="Verdana"/>
                <a:cs typeface="Verdana"/>
              </a:rPr>
              <a:t>Probleme </a:t>
            </a:r>
            <a:r>
              <a:rPr sz="2400" spc="-5" dirty="0">
                <a:latin typeface="Verdana"/>
                <a:cs typeface="Verdana"/>
              </a:rPr>
              <a:t>la integrarea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datelor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67791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Curatarea</a:t>
            </a:r>
            <a:r>
              <a:rPr spc="-55" dirty="0"/>
              <a:t> </a:t>
            </a:r>
            <a:r>
              <a:rPr spc="-5" dirty="0"/>
              <a:t>datelor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889787"/>
            <a:ext cx="8295005" cy="39649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dirty="0">
                <a:latin typeface="Verdana"/>
                <a:cs typeface="Verdana"/>
              </a:rPr>
              <a:t>Partitionare/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Parsing</a:t>
            </a:r>
            <a:endParaRPr sz="2400">
              <a:latin typeface="Verdana"/>
              <a:cs typeface="Verdana"/>
            </a:endParaRPr>
          </a:p>
          <a:p>
            <a:pPr marL="698500" marR="5080" lvl="1" indent="-229235">
              <a:lnSpc>
                <a:spcPct val="100000"/>
              </a:lnSpc>
              <a:spcBef>
                <a:spcPts val="484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10" dirty="0">
                <a:latin typeface="Verdana"/>
                <a:cs typeface="Verdana"/>
              </a:rPr>
              <a:t>Identificarea </a:t>
            </a:r>
            <a:r>
              <a:rPr sz="2000" b="1" spc="-10" dirty="0">
                <a:latin typeface="Verdana"/>
                <a:cs typeface="Verdana"/>
              </a:rPr>
              <a:t>campurilor individuale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cadrul surselor </a:t>
            </a:r>
            <a:r>
              <a:rPr sz="2000" spc="-5" dirty="0">
                <a:latin typeface="Verdana"/>
                <a:cs typeface="Verdana"/>
              </a:rPr>
              <a:t>de  date si </a:t>
            </a:r>
            <a:r>
              <a:rPr sz="2000" b="1" spc="-5" dirty="0">
                <a:latin typeface="Verdana"/>
                <a:cs typeface="Verdana"/>
              </a:rPr>
              <a:t>izolarea </a:t>
            </a:r>
            <a:r>
              <a:rPr sz="2000" spc="-10" dirty="0">
                <a:latin typeface="Verdana"/>
                <a:cs typeface="Verdana"/>
              </a:rPr>
              <a:t>acestora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cadrul destinatiei. Exemplu:  campuri </a:t>
            </a:r>
            <a:r>
              <a:rPr sz="2000" spc="-5" dirty="0">
                <a:latin typeface="Verdana"/>
                <a:cs typeface="Verdana"/>
              </a:rPr>
              <a:t>de tip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adresa</a:t>
            </a:r>
            <a:endParaRPr sz="20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dirty="0">
                <a:latin typeface="Verdana"/>
                <a:cs typeface="Verdana"/>
              </a:rPr>
              <a:t>Corectie</a:t>
            </a:r>
            <a:endParaRPr sz="2400">
              <a:latin typeface="Verdana"/>
              <a:cs typeface="Verdana"/>
            </a:endParaRPr>
          </a:p>
          <a:p>
            <a:pPr marL="698500" marR="172085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Faza in care </a:t>
            </a:r>
            <a:r>
              <a:rPr sz="2000" spc="-10" dirty="0">
                <a:latin typeface="Verdana"/>
                <a:cs typeface="Verdana"/>
              </a:rPr>
              <a:t>eventualele </a:t>
            </a:r>
            <a:r>
              <a:rPr sz="2000" b="1" spc="-10" dirty="0">
                <a:latin typeface="Verdana"/>
                <a:cs typeface="Verdana"/>
              </a:rPr>
              <a:t>anomalii </a:t>
            </a:r>
            <a:r>
              <a:rPr sz="2000" b="1" spc="-5" dirty="0">
                <a:latin typeface="Verdana"/>
                <a:cs typeface="Verdana"/>
              </a:rPr>
              <a:t>sunt </a:t>
            </a:r>
            <a:r>
              <a:rPr sz="2000" b="1" spc="-10" dirty="0">
                <a:latin typeface="Verdana"/>
                <a:cs typeface="Verdana"/>
              </a:rPr>
              <a:t>eliminate </a:t>
            </a:r>
            <a:r>
              <a:rPr sz="2000" spc="-10" dirty="0">
                <a:latin typeface="Verdana"/>
                <a:cs typeface="Verdana"/>
              </a:rPr>
              <a:t>prin  utilizarea algoritmilor complecsi </a:t>
            </a:r>
            <a:r>
              <a:rPr sz="2000" spc="-5" dirty="0">
                <a:latin typeface="Verdana"/>
                <a:cs typeface="Verdana"/>
              </a:rPr>
              <a:t>sau a altor </a:t>
            </a:r>
            <a:r>
              <a:rPr sz="2000" spc="-10" dirty="0">
                <a:latin typeface="Verdana"/>
                <a:cs typeface="Verdana"/>
              </a:rPr>
              <a:t>surse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date.  Exemplu, determinare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cod</a:t>
            </a:r>
            <a:r>
              <a:rPr sz="2000" u="heavy" spc="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postal</a:t>
            </a:r>
            <a:endParaRPr sz="20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spc="-5" dirty="0">
                <a:latin typeface="Verdana"/>
                <a:cs typeface="Verdana"/>
              </a:rPr>
              <a:t>Standardizare</a:t>
            </a:r>
            <a:endParaRPr sz="2400">
              <a:latin typeface="Verdana"/>
              <a:cs typeface="Verdana"/>
            </a:endParaRPr>
          </a:p>
          <a:p>
            <a:pPr marL="697865" marR="850900" lvl="1" indent="-228600">
              <a:lnSpc>
                <a:spcPct val="100000"/>
              </a:lnSpc>
              <a:spcBef>
                <a:spcPts val="484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5" dirty="0">
                <a:latin typeface="Verdana"/>
                <a:cs typeface="Verdana"/>
              </a:rPr>
              <a:t>Faza in care </a:t>
            </a:r>
            <a:r>
              <a:rPr sz="2000" spc="-10" dirty="0">
                <a:latin typeface="Verdana"/>
                <a:cs typeface="Verdana"/>
              </a:rPr>
              <a:t>datele </a:t>
            </a:r>
            <a:r>
              <a:rPr sz="2000" spc="-5" dirty="0">
                <a:latin typeface="Verdana"/>
                <a:cs typeface="Verdana"/>
              </a:rPr>
              <a:t>sunt </a:t>
            </a:r>
            <a:r>
              <a:rPr sz="2000" spc="-10" dirty="0">
                <a:latin typeface="Verdana"/>
                <a:cs typeface="Verdana"/>
              </a:rPr>
              <a:t>stocate intr-o </a:t>
            </a:r>
            <a:r>
              <a:rPr sz="2000" b="1" spc="-10" dirty="0">
                <a:latin typeface="Verdana"/>
                <a:cs typeface="Verdana"/>
              </a:rPr>
              <a:t>forma </a:t>
            </a:r>
            <a:r>
              <a:rPr sz="2000" b="1" spc="-5" dirty="0">
                <a:latin typeface="Verdana"/>
                <a:cs typeface="Verdana"/>
              </a:rPr>
              <a:t>unica</a:t>
            </a:r>
            <a:r>
              <a:rPr sz="2000" spc="-5" dirty="0">
                <a:latin typeface="Verdana"/>
                <a:cs typeface="Verdana"/>
              </a:rPr>
              <a:t>,  </a:t>
            </a:r>
            <a:r>
              <a:rPr sz="2000" spc="-10" dirty="0">
                <a:latin typeface="Verdana"/>
                <a:cs typeface="Verdana"/>
              </a:rPr>
              <a:t>preferata, aplicand </a:t>
            </a:r>
            <a:r>
              <a:rPr sz="2000" spc="-5" dirty="0">
                <a:latin typeface="Verdana"/>
                <a:cs typeface="Verdana"/>
              </a:rPr>
              <a:t>o </a:t>
            </a:r>
            <a:r>
              <a:rPr sz="2000" spc="-10" dirty="0">
                <a:latin typeface="Verdana"/>
                <a:cs typeface="Verdana"/>
              </a:rPr>
              <a:t>multitudine </a:t>
            </a:r>
            <a:r>
              <a:rPr sz="2000" spc="-5" dirty="0">
                <a:latin typeface="Verdana"/>
                <a:cs typeface="Verdana"/>
              </a:rPr>
              <a:t>de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reguli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04825"/>
            <a:ext cx="6626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Curatarea</a:t>
            </a:r>
            <a:r>
              <a:rPr spc="-55" dirty="0"/>
              <a:t> </a:t>
            </a:r>
            <a:r>
              <a:rPr spc="-5" dirty="0"/>
              <a:t>datelor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977" y="1889787"/>
            <a:ext cx="7915909" cy="31603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dirty="0">
                <a:latin typeface="Verdana"/>
                <a:cs typeface="Verdana"/>
              </a:rPr>
              <a:t>Potrivire/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deduplicare</a:t>
            </a:r>
            <a:endParaRPr sz="2400">
              <a:latin typeface="Verdana"/>
              <a:cs typeface="Verdana"/>
            </a:endParaRPr>
          </a:p>
          <a:p>
            <a:pPr marL="698500" marR="248285" lvl="1" indent="-228600">
              <a:lnSpc>
                <a:spcPct val="100000"/>
              </a:lnSpc>
              <a:spcBef>
                <a:spcPts val="484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spc="-10" dirty="0">
                <a:latin typeface="Verdana"/>
                <a:cs typeface="Verdana"/>
              </a:rPr>
              <a:t>Pasul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cautare </a:t>
            </a:r>
            <a:r>
              <a:rPr sz="2000" spc="-5" dirty="0">
                <a:latin typeface="Verdana"/>
                <a:cs typeface="Verdana"/>
              </a:rPr>
              <a:t>si </a:t>
            </a:r>
            <a:r>
              <a:rPr sz="2000" b="1" spc="-5" dirty="0">
                <a:latin typeface="Verdana"/>
                <a:cs typeface="Verdana"/>
              </a:rPr>
              <a:t>imperechere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spc="-10" dirty="0">
                <a:latin typeface="Verdana"/>
                <a:cs typeface="Verdana"/>
              </a:rPr>
              <a:t>inregistrarilor </a:t>
            </a:r>
            <a:r>
              <a:rPr sz="2000" spc="-5" dirty="0">
                <a:latin typeface="Verdana"/>
                <a:cs typeface="Verdana"/>
              </a:rPr>
              <a:t>care  </a:t>
            </a:r>
            <a:r>
              <a:rPr sz="2000" spc="-10" dirty="0">
                <a:latin typeface="Verdana"/>
                <a:cs typeface="Verdana"/>
              </a:rPr>
              <a:t>vizeaza </a:t>
            </a:r>
            <a:r>
              <a:rPr sz="2000" spc="-5" dirty="0">
                <a:latin typeface="Verdana"/>
                <a:cs typeface="Verdana"/>
              </a:rPr>
              <a:t>o </a:t>
            </a:r>
            <a:r>
              <a:rPr sz="2000" spc="-10" dirty="0">
                <a:latin typeface="Verdana"/>
                <a:cs typeface="Verdana"/>
              </a:rPr>
              <a:t>aceeasi entitate </a:t>
            </a:r>
            <a:r>
              <a:rPr sz="2000" spc="-5" dirty="0">
                <a:latin typeface="Verdana"/>
                <a:cs typeface="Verdana"/>
              </a:rPr>
              <a:t>fizica in </a:t>
            </a:r>
            <a:r>
              <a:rPr sz="2000" spc="-10" dirty="0">
                <a:latin typeface="Verdana"/>
                <a:cs typeface="Verdana"/>
              </a:rPr>
              <a:t>scopul </a:t>
            </a:r>
            <a:r>
              <a:rPr sz="2000" b="1" spc="-5" dirty="0">
                <a:latin typeface="Verdana"/>
                <a:cs typeface="Verdana"/>
              </a:rPr>
              <a:t>eliminarii  duplicatelor</a:t>
            </a:r>
            <a:r>
              <a:rPr sz="2000" spc="-5" dirty="0">
                <a:latin typeface="Verdana"/>
                <a:cs typeface="Verdana"/>
              </a:rPr>
              <a:t>. </a:t>
            </a:r>
            <a:r>
              <a:rPr sz="2000" spc="-10" dirty="0">
                <a:latin typeface="Verdana"/>
                <a:cs typeface="Verdana"/>
              </a:rPr>
              <a:t>Exemplu: cautare, identificare si  imperechere inregistrari </a:t>
            </a:r>
            <a:r>
              <a:rPr sz="2000" spc="-5" dirty="0">
                <a:latin typeface="Verdana"/>
                <a:cs typeface="Verdana"/>
              </a:rPr>
              <a:t>care se </a:t>
            </a:r>
            <a:r>
              <a:rPr sz="2000" spc="-10" dirty="0">
                <a:latin typeface="Verdana"/>
                <a:cs typeface="Verdana"/>
              </a:rPr>
              <a:t>refera </a:t>
            </a:r>
            <a:r>
              <a:rPr sz="2000" spc="-5" dirty="0">
                <a:latin typeface="Verdana"/>
                <a:cs typeface="Verdana"/>
              </a:rPr>
              <a:t>la o </a:t>
            </a:r>
            <a:r>
              <a:rPr sz="2000" spc="-10" dirty="0">
                <a:latin typeface="Verdana"/>
                <a:cs typeface="Verdana"/>
              </a:rPr>
              <a:t>aceeasi  persoana </a:t>
            </a:r>
            <a:r>
              <a:rPr sz="2000" spc="-5" dirty="0">
                <a:latin typeface="Verdana"/>
                <a:cs typeface="Verdana"/>
              </a:rPr>
              <a:t>insa al carui </a:t>
            </a:r>
            <a:r>
              <a:rPr sz="2000" spc="-10" dirty="0">
                <a:latin typeface="Verdana"/>
                <a:cs typeface="Verdana"/>
              </a:rPr>
              <a:t>nume </a:t>
            </a:r>
            <a:r>
              <a:rPr sz="2000" spc="-5" dirty="0">
                <a:latin typeface="Verdana"/>
                <a:cs typeface="Verdana"/>
              </a:rPr>
              <a:t>este </a:t>
            </a:r>
            <a:r>
              <a:rPr sz="2000" spc="-10" dirty="0">
                <a:latin typeface="Verdana"/>
                <a:cs typeface="Verdana"/>
              </a:rPr>
              <a:t>stocat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diferit</a:t>
            </a:r>
            <a:endParaRPr sz="20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298450" algn="l"/>
              </a:tabLst>
            </a:pPr>
            <a:r>
              <a:rPr sz="2400" b="1" dirty="0">
                <a:latin typeface="Verdana"/>
                <a:cs typeface="Verdana"/>
              </a:rPr>
              <a:t>Consolidare</a:t>
            </a:r>
            <a:endParaRPr sz="2400">
              <a:latin typeface="Verdana"/>
              <a:cs typeface="Verdana"/>
            </a:endParaRPr>
          </a:p>
          <a:p>
            <a:pPr marL="697865" marR="508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698500" algn="l"/>
              </a:tabLst>
            </a:pPr>
            <a:r>
              <a:rPr sz="2000" b="1" spc="-10" dirty="0">
                <a:latin typeface="Verdana"/>
                <a:cs typeface="Verdana"/>
              </a:rPr>
              <a:t>Eliminarea </a:t>
            </a:r>
            <a:r>
              <a:rPr sz="2000" spc="-10" dirty="0">
                <a:latin typeface="Verdana"/>
                <a:cs typeface="Verdana"/>
              </a:rPr>
              <a:t>efectiva </a:t>
            </a:r>
            <a:r>
              <a:rPr sz="2000" spc="-5" dirty="0">
                <a:latin typeface="Verdana"/>
                <a:cs typeface="Verdana"/>
              </a:rPr>
              <a:t>a </a:t>
            </a:r>
            <a:r>
              <a:rPr sz="2000" b="1" spc="-5" dirty="0">
                <a:latin typeface="Verdana"/>
                <a:cs typeface="Verdana"/>
              </a:rPr>
              <a:t>duplicatelor </a:t>
            </a:r>
            <a:r>
              <a:rPr sz="2000" spc="-10" dirty="0">
                <a:latin typeface="Verdana"/>
                <a:cs typeface="Verdana"/>
              </a:rPr>
              <a:t>identificate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urma  aplicarii regulilor detaliate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anterior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773" y="992377"/>
            <a:ext cx="10960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9A9A00"/>
                </a:solidFill>
                <a:latin typeface="Garamond"/>
                <a:cs typeface="Garamond"/>
              </a:rPr>
              <a:t>E</a:t>
            </a:r>
            <a:r>
              <a:rPr sz="4400" b="1" spc="-5" dirty="0">
                <a:solidFill>
                  <a:srgbClr val="9A9A00"/>
                </a:solidFill>
                <a:latin typeface="Garamond"/>
                <a:cs typeface="Garamond"/>
              </a:rPr>
              <a:t>T</a:t>
            </a:r>
            <a:r>
              <a:rPr sz="4400" spc="-5" dirty="0">
                <a:solidFill>
                  <a:srgbClr val="9A9A00"/>
                </a:solidFill>
                <a:latin typeface="Garamond"/>
                <a:cs typeface="Garamond"/>
              </a:rPr>
              <a:t>L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777" y="1963166"/>
            <a:ext cx="2779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Transformare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9239" y="3311271"/>
            <a:ext cx="7296150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6855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Obiecte</a:t>
            </a:r>
            <a:r>
              <a:rPr spc="-30" dirty="0"/>
              <a:t> </a:t>
            </a:r>
            <a:r>
              <a:rPr spc="-5" dirty="0"/>
              <a:t>DW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118745">
                <a:lnSpc>
                  <a:spcPct val="100000"/>
                </a:lnSpc>
                <a:spcBef>
                  <a:spcPts val="105"/>
                </a:spcBef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19732"/>
            <a:ext cx="7928609" cy="4756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Tabelele de </a:t>
            </a:r>
            <a:r>
              <a:rPr sz="2000" b="1" spc="-10" dirty="0">
                <a:solidFill>
                  <a:srgbClr val="FF0000"/>
                </a:solidFill>
                <a:latin typeface="Verdana"/>
                <a:cs typeface="Verdana"/>
              </a:rPr>
              <a:t>fapte</a:t>
            </a:r>
            <a:r>
              <a:rPr sz="2000" b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(masuri)</a:t>
            </a:r>
            <a:endParaRPr sz="2000" dirty="0">
              <a:latin typeface="Verdana"/>
              <a:cs typeface="Verdana"/>
            </a:endParaRPr>
          </a:p>
          <a:p>
            <a:pPr marL="755650" marR="1227455" lvl="1" indent="-285750">
              <a:lnSpc>
                <a:spcPct val="8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  <a:tab pos="1617345" algn="l"/>
              </a:tabLst>
            </a:pPr>
            <a:r>
              <a:rPr sz="1800" spc="-5" dirty="0">
                <a:latin typeface="Verdana"/>
                <a:cs typeface="Verdana"/>
              </a:rPr>
              <a:t>conţin	</a:t>
            </a:r>
            <a:r>
              <a:rPr sz="1800" b="1" dirty="0">
                <a:latin typeface="Verdana"/>
                <a:cs typeface="Verdana"/>
              </a:rPr>
              <a:t>faptele </a:t>
            </a:r>
            <a:r>
              <a:rPr sz="1800" spc="-5" dirty="0">
                <a:latin typeface="Verdana"/>
                <a:cs typeface="Verdana"/>
              </a:rPr>
              <a:t>şi </a:t>
            </a:r>
            <a:r>
              <a:rPr sz="1800" b="1" dirty="0">
                <a:latin typeface="Verdana"/>
                <a:cs typeface="Verdana"/>
              </a:rPr>
              <a:t>cheile externe </a:t>
            </a:r>
            <a:r>
              <a:rPr sz="1800" spc="-5" dirty="0">
                <a:latin typeface="Verdana"/>
                <a:cs typeface="Verdana"/>
              </a:rPr>
              <a:t>către tabelele </a:t>
            </a:r>
            <a:r>
              <a:rPr sz="1800" dirty="0">
                <a:latin typeface="Verdana"/>
                <a:cs typeface="Verdana"/>
              </a:rPr>
              <a:t>de  </a:t>
            </a:r>
            <a:r>
              <a:rPr sz="1800" spc="-5" dirty="0">
                <a:latin typeface="Verdana"/>
                <a:cs typeface="Verdana"/>
              </a:rPr>
              <a:t>dimensiuni.</a:t>
            </a:r>
            <a:endParaRPr sz="1800" dirty="0">
              <a:latin typeface="Verdana"/>
              <a:cs typeface="Verdana"/>
            </a:endParaRPr>
          </a:p>
          <a:p>
            <a:pPr marL="755650" marR="455295" lvl="1" indent="-285750">
              <a:lnSpc>
                <a:spcPct val="8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dirty="0">
                <a:latin typeface="Verdana"/>
                <a:cs typeface="Verdana"/>
              </a:rPr>
              <a:t>de obicei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date numerice</a:t>
            </a:r>
            <a:r>
              <a:rPr sz="1800" i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totalizate şi analizate </a:t>
            </a:r>
            <a:r>
              <a:rPr sz="1800" dirty="0">
                <a:latin typeface="Verdana"/>
                <a:cs typeface="Verdana"/>
              </a:rPr>
              <a:t>pe </a:t>
            </a:r>
            <a:r>
              <a:rPr sz="1800" spc="-5" dirty="0">
                <a:latin typeface="Verdana"/>
                <a:cs typeface="Verdana"/>
              </a:rPr>
              <a:t>diferite  </a:t>
            </a:r>
            <a:r>
              <a:rPr sz="1800" dirty="0">
                <a:latin typeface="Verdana"/>
                <a:cs typeface="Verdana"/>
              </a:rPr>
              <a:t>niveluri.</a:t>
            </a:r>
          </a:p>
          <a:p>
            <a:pPr marL="355600" indent="-342900">
              <a:lnSpc>
                <a:spcPts val="24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Tabele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Verdana"/>
                <a:cs typeface="Verdana"/>
              </a:rPr>
              <a:t>dimensiuni</a:t>
            </a:r>
            <a:endParaRPr sz="20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categorii </a:t>
            </a:r>
            <a:r>
              <a:rPr sz="1800" dirty="0">
                <a:latin typeface="Verdana"/>
                <a:cs typeface="Verdana"/>
              </a:rPr>
              <a:t>de </a:t>
            </a:r>
            <a:r>
              <a:rPr sz="1800" spc="-5" dirty="0">
                <a:latin typeface="Verdana"/>
                <a:cs typeface="Verdana"/>
              </a:rPr>
              <a:t>informatii care organizeaza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datele</a:t>
            </a:r>
          </a:p>
          <a:p>
            <a:pPr marL="755650" lvl="1" indent="-285750">
              <a:lnSpc>
                <a:spcPct val="100000"/>
              </a:lnSpc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dirty="0">
                <a:latin typeface="Verdana"/>
                <a:cs typeface="Verdana"/>
              </a:rPr>
              <a:t>fiecare </a:t>
            </a:r>
            <a:r>
              <a:rPr sz="1800" spc="-5" dirty="0">
                <a:latin typeface="Verdana"/>
                <a:cs typeface="Verdana"/>
              </a:rPr>
              <a:t>tabelă dimensiune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câte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b="1" dirty="0">
                <a:latin typeface="Verdana"/>
                <a:cs typeface="Verdana"/>
              </a:rPr>
              <a:t>cheie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principala</a:t>
            </a:r>
            <a:endParaRPr sz="1800" dirty="0">
              <a:latin typeface="Verdana"/>
              <a:cs typeface="Verdana"/>
            </a:endParaRPr>
          </a:p>
          <a:p>
            <a:pPr marL="755650" marR="5080" lvl="1" indent="-285750">
              <a:lnSpc>
                <a:spcPct val="8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dirty="0">
                <a:latin typeface="Verdana"/>
                <a:cs typeface="Verdana"/>
              </a:rPr>
              <a:t>câmpurile sunt de obicei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textuale</a:t>
            </a:r>
            <a:r>
              <a:rPr sz="1800" i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- </a:t>
            </a:r>
            <a:r>
              <a:rPr sz="1800" b="1" spc="-5" dirty="0">
                <a:latin typeface="Verdana"/>
                <a:cs typeface="Verdana"/>
              </a:rPr>
              <a:t>sursă </a:t>
            </a:r>
            <a:r>
              <a:rPr sz="1800" b="1" dirty="0">
                <a:latin typeface="Verdana"/>
                <a:cs typeface="Verdana"/>
              </a:rPr>
              <a:t>pentru restricţii </a:t>
            </a:r>
            <a:r>
              <a:rPr sz="1800" spc="-5" dirty="0">
                <a:latin typeface="Verdana"/>
                <a:cs typeface="Verdana"/>
              </a:rPr>
              <a:t>şi  </a:t>
            </a:r>
            <a:r>
              <a:rPr sz="1800" dirty="0">
                <a:latin typeface="Verdana"/>
                <a:cs typeface="Verdana"/>
              </a:rPr>
              <a:t>pentru </a:t>
            </a:r>
            <a:r>
              <a:rPr sz="1800" b="1" dirty="0">
                <a:latin typeface="Verdana"/>
                <a:cs typeface="Verdana"/>
              </a:rPr>
              <a:t>rândurile </a:t>
            </a:r>
            <a:r>
              <a:rPr sz="1800" b="1" spc="-5" dirty="0">
                <a:latin typeface="Verdana"/>
                <a:cs typeface="Verdana"/>
              </a:rPr>
              <a:t>din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rapoarte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755650" marR="101600" lvl="1" indent="-285750">
              <a:lnSpc>
                <a:spcPct val="8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datele </a:t>
            </a:r>
            <a:r>
              <a:rPr sz="1800" dirty="0">
                <a:latin typeface="Verdana"/>
                <a:cs typeface="Verdana"/>
              </a:rPr>
              <a:t>sunt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obicei colectate </a:t>
            </a:r>
            <a:r>
              <a:rPr sz="1800" spc="-5" dirty="0">
                <a:latin typeface="Verdana"/>
                <a:cs typeface="Verdana"/>
              </a:rPr>
              <a:t>la </a:t>
            </a:r>
            <a:r>
              <a:rPr sz="1800" dirty="0">
                <a:latin typeface="Verdana"/>
                <a:cs typeface="Verdana"/>
              </a:rPr>
              <a:t>nivelul </a:t>
            </a:r>
            <a:r>
              <a:rPr sz="1800" spc="-5" dirty="0">
                <a:latin typeface="Verdana"/>
                <a:cs typeface="Verdana"/>
              </a:rPr>
              <a:t>cel </a:t>
            </a:r>
            <a:r>
              <a:rPr sz="1800" dirty="0">
                <a:latin typeface="Verdana"/>
                <a:cs typeface="Verdana"/>
              </a:rPr>
              <a:t>mai de </a:t>
            </a:r>
            <a:r>
              <a:rPr sz="1800" spc="-5" dirty="0">
                <a:latin typeface="Verdana"/>
                <a:cs typeface="Verdana"/>
              </a:rPr>
              <a:t>jos şi mai  detaliat şi agregate </a:t>
            </a:r>
            <a:r>
              <a:rPr sz="1800" dirty="0">
                <a:latin typeface="Verdana"/>
                <a:cs typeface="Verdana"/>
              </a:rPr>
              <a:t>pe </a:t>
            </a:r>
            <a:r>
              <a:rPr sz="1800" spc="-5" dirty="0">
                <a:latin typeface="Verdana"/>
                <a:cs typeface="Verdana"/>
              </a:rPr>
              <a:t>nivelele superioare </a:t>
            </a:r>
            <a:r>
              <a:rPr sz="1800" dirty="0">
                <a:latin typeface="Verdana"/>
                <a:cs typeface="Verdana"/>
              </a:rPr>
              <a:t>pentru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analiză.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ts val="24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Atribut </a:t>
            </a:r>
            <a:r>
              <a:rPr sz="2000" spc="-5" dirty="0">
                <a:latin typeface="Verdana"/>
                <a:cs typeface="Verdana"/>
              </a:rPr>
              <a:t>- un nivel al unei </a:t>
            </a:r>
            <a:r>
              <a:rPr sz="2000" spc="-10" dirty="0">
                <a:latin typeface="Verdana"/>
                <a:cs typeface="Verdana"/>
              </a:rPr>
              <a:t>dimensiuni, intr-o</a:t>
            </a:r>
            <a:r>
              <a:rPr sz="2000" spc="10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IERARHIE</a:t>
            </a:r>
            <a:endParaRPr sz="20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Ierarhiile</a:t>
            </a:r>
            <a:endParaRPr sz="20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55650" marR="379730" lvl="1" indent="-285750">
              <a:lnSpc>
                <a:spcPct val="80000"/>
              </a:lnSpc>
              <a:spcBef>
                <a:spcPts val="43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sunt structuri logice utilizate </a:t>
            </a:r>
            <a:r>
              <a:rPr sz="1800" dirty="0">
                <a:latin typeface="Verdana"/>
                <a:cs typeface="Verdana"/>
              </a:rPr>
              <a:t>pentru </a:t>
            </a:r>
            <a:r>
              <a:rPr sz="1800" spc="-5" dirty="0">
                <a:latin typeface="Verdana"/>
                <a:cs typeface="Verdana"/>
              </a:rPr>
              <a:t>ordonarea </a:t>
            </a:r>
            <a:r>
              <a:rPr sz="1800" dirty="0">
                <a:latin typeface="Verdana"/>
                <a:cs typeface="Verdana"/>
              </a:rPr>
              <a:t>nivelelor de  reprezentare 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datelor.</a:t>
            </a:r>
            <a:endParaRPr sz="1800" dirty="0">
              <a:latin typeface="Verdana"/>
              <a:cs typeface="Verdana"/>
            </a:endParaRPr>
          </a:p>
          <a:p>
            <a:pPr marL="755650" marR="325120" lvl="1" indent="-285750">
              <a:lnSpc>
                <a:spcPct val="80000"/>
              </a:lnSpc>
              <a:spcBef>
                <a:spcPts val="43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spc="-5" dirty="0">
                <a:latin typeface="Verdana"/>
                <a:cs typeface="Verdana"/>
              </a:rPr>
              <a:t>definesc </a:t>
            </a:r>
            <a:r>
              <a:rPr sz="1800" b="1" dirty="0">
                <a:latin typeface="Verdana"/>
                <a:cs typeface="Verdana"/>
              </a:rPr>
              <a:t>caile de navigare </a:t>
            </a:r>
            <a:r>
              <a:rPr sz="1800" spc="-5" dirty="0">
                <a:latin typeface="Verdana"/>
                <a:cs typeface="Verdana"/>
              </a:rPr>
              <a:t>în interiorul datelor, permiţând  detalierea graduală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datelor.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Instrumentele </a:t>
            </a:r>
            <a:r>
              <a:rPr sz="4000" dirty="0"/>
              <a:t>pentru asigurarea </a:t>
            </a:r>
            <a:r>
              <a:rPr sz="4000" spc="-10" dirty="0"/>
              <a:t>calităţii  </a:t>
            </a:r>
            <a:r>
              <a:rPr sz="4000" dirty="0"/>
              <a:t>datelor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703184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Asista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b="1" dirty="0">
                <a:latin typeface="Verdana"/>
                <a:cs typeface="Verdana"/>
              </a:rPr>
              <a:t>localizarea </a:t>
            </a:r>
            <a:r>
              <a:rPr sz="2400" b="1" spc="-5" dirty="0">
                <a:latin typeface="Verdana"/>
                <a:cs typeface="Verdana"/>
              </a:rPr>
              <a:t>si corectarea </a:t>
            </a:r>
            <a:r>
              <a:rPr sz="2400" b="1" dirty="0">
                <a:latin typeface="Verdana"/>
                <a:cs typeface="Verdana"/>
              </a:rPr>
              <a:t>erorilor </a:t>
            </a:r>
            <a:r>
              <a:rPr sz="2400" spc="-5" dirty="0">
                <a:latin typeface="Verdana"/>
                <a:cs typeface="Verdana"/>
              </a:rPr>
              <a:t>in  sistemele sursa sau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DW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sistemele sursa </a:t>
            </a:r>
            <a:r>
              <a:rPr sz="2000" spc="-5" dirty="0">
                <a:latin typeface="Verdana"/>
                <a:cs typeface="Verdana"/>
              </a:rPr>
              <a:t>-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preferabil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depozitul </a:t>
            </a:r>
            <a:r>
              <a:rPr sz="2000" spc="-5" dirty="0">
                <a:latin typeface="Verdana"/>
                <a:cs typeface="Verdana"/>
              </a:rPr>
              <a:t>de date -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inconsistente</a:t>
            </a:r>
            <a:endParaRPr sz="2000">
              <a:latin typeface="Verdana"/>
              <a:cs typeface="Verdana"/>
            </a:endParaRPr>
          </a:p>
          <a:p>
            <a:pPr marL="355600" marR="1510030" indent="-342900">
              <a:lnSpc>
                <a:spcPct val="100000"/>
              </a:lnSpc>
              <a:spcBef>
                <a:spcPts val="5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Pana la 15% </a:t>
            </a:r>
            <a:r>
              <a:rPr sz="2400" spc="-5" dirty="0">
                <a:latin typeface="Verdana"/>
                <a:cs typeface="Verdana"/>
              </a:rPr>
              <a:t>din datele </a:t>
            </a:r>
            <a:r>
              <a:rPr sz="2400" dirty="0">
                <a:latin typeface="Verdana"/>
                <a:cs typeface="Verdana"/>
              </a:rPr>
              <a:t>extrase sunt  </a:t>
            </a:r>
            <a:r>
              <a:rPr sz="2400" spc="-5" dirty="0">
                <a:latin typeface="Verdana"/>
                <a:cs typeface="Verdana"/>
              </a:rPr>
              <a:t>inconsistente sau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incorecte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Exemple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Data </a:t>
            </a:r>
            <a:r>
              <a:rPr sz="2000" spc="-10" dirty="0">
                <a:latin typeface="Verdana"/>
                <a:cs typeface="Verdana"/>
              </a:rPr>
              <a:t>Quality </a:t>
            </a:r>
            <a:r>
              <a:rPr sz="2000" spc="-5" dirty="0">
                <a:latin typeface="Verdana"/>
                <a:cs typeface="Verdana"/>
              </a:rPr>
              <a:t>Workbench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(DataFlux);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Content Tracker </a:t>
            </a:r>
            <a:r>
              <a:rPr sz="2000" spc="-5" dirty="0">
                <a:latin typeface="Verdana"/>
                <a:cs typeface="Verdana"/>
              </a:rPr>
              <a:t>(Pine Cone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Systems);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Quality </a:t>
            </a:r>
            <a:r>
              <a:rPr sz="2000" spc="-5" dirty="0">
                <a:latin typeface="Verdana"/>
                <a:cs typeface="Verdana"/>
              </a:rPr>
              <a:t>Manager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(Prism)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Integrity </a:t>
            </a:r>
            <a:r>
              <a:rPr sz="2000" spc="-5" dirty="0">
                <a:latin typeface="Verdana"/>
                <a:cs typeface="Verdana"/>
              </a:rPr>
              <a:t>Data </a:t>
            </a:r>
            <a:r>
              <a:rPr sz="2000" spc="-10" dirty="0">
                <a:latin typeface="Verdana"/>
                <a:cs typeface="Verdana"/>
              </a:rPr>
              <a:t>Reengineering (Vality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Technology)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428625"/>
            <a:ext cx="8455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III.Incarcarea</a:t>
            </a:r>
            <a:r>
              <a:rPr spc="15" dirty="0"/>
              <a:t> </a:t>
            </a:r>
            <a:r>
              <a:rPr spc="-5" dirty="0"/>
              <a:t>datelor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06778"/>
            <a:ext cx="7942580" cy="3769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1036955" indent="-342900">
              <a:lnSpc>
                <a:spcPct val="8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Ajuta </a:t>
            </a:r>
            <a:r>
              <a:rPr sz="2400" spc="-5" dirty="0">
                <a:latin typeface="Verdana"/>
                <a:cs typeface="Verdana"/>
              </a:rPr>
              <a:t>la incarcarea </a:t>
            </a:r>
            <a:r>
              <a:rPr sz="2400" dirty="0">
                <a:latin typeface="Verdana"/>
                <a:cs typeface="Verdana"/>
              </a:rPr>
              <a:t>datelor transformate </a:t>
            </a:r>
            <a:r>
              <a:rPr sz="2400" spc="-5" dirty="0">
                <a:latin typeface="Verdana"/>
                <a:cs typeface="Verdana"/>
              </a:rPr>
              <a:t>in  </a:t>
            </a:r>
            <a:r>
              <a:rPr sz="2400" dirty="0">
                <a:latin typeface="Verdana"/>
                <a:cs typeface="Verdana"/>
              </a:rPr>
              <a:t>depozitul de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date</a:t>
            </a:r>
            <a:endParaRPr sz="2400">
              <a:latin typeface="Verdana"/>
              <a:cs typeface="Verdana"/>
            </a:endParaRPr>
          </a:p>
          <a:p>
            <a:pPr marL="355600" marR="394970" indent="-342900">
              <a:lnSpc>
                <a:spcPct val="8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Preformatarea </a:t>
            </a:r>
            <a:r>
              <a:rPr sz="2400" dirty="0">
                <a:latin typeface="Verdana"/>
                <a:cs typeface="Verdana"/>
              </a:rPr>
              <a:t>datelor </a:t>
            </a:r>
            <a:r>
              <a:rPr sz="2400" spc="-5" dirty="0">
                <a:latin typeface="Verdana"/>
                <a:cs typeface="Verdana"/>
              </a:rPr>
              <a:t>în </a:t>
            </a:r>
            <a:r>
              <a:rPr sz="2400" dirty="0">
                <a:latin typeface="Verdana"/>
                <a:cs typeface="Verdana"/>
              </a:rPr>
              <a:t>formatul fizic </a:t>
            </a:r>
            <a:r>
              <a:rPr sz="2400" spc="-5" dirty="0">
                <a:latin typeface="Verdana"/>
                <a:cs typeface="Verdana"/>
              </a:rPr>
              <a:t>intern  </a:t>
            </a:r>
            <a:r>
              <a:rPr sz="2400" dirty="0">
                <a:latin typeface="Verdana"/>
                <a:cs typeface="Verdana"/>
              </a:rPr>
              <a:t>cerut de SGBD-ul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tinta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ts val="259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Trebuie sa </a:t>
            </a:r>
            <a:r>
              <a:rPr sz="2400" dirty="0">
                <a:latin typeface="Verdana"/>
                <a:cs typeface="Verdana"/>
              </a:rPr>
              <a:t>asigure </a:t>
            </a:r>
            <a:r>
              <a:rPr sz="2400" b="1" dirty="0">
                <a:latin typeface="Verdana"/>
                <a:cs typeface="Verdana"/>
              </a:rPr>
              <a:t>integritatea </a:t>
            </a:r>
            <a:r>
              <a:rPr sz="2400" spc="-5" dirty="0">
                <a:latin typeface="Verdana"/>
                <a:cs typeface="Verdana"/>
              </a:rPr>
              <a:t>si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consistenta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latin typeface="Verdana"/>
                <a:cs typeface="Verdana"/>
              </a:rPr>
              <a:t>datelor preluate din sistemele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sursa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Este cel </a:t>
            </a:r>
            <a:r>
              <a:rPr sz="2400" dirty="0">
                <a:latin typeface="Verdana"/>
                <a:cs typeface="Verdana"/>
              </a:rPr>
              <a:t>mai </a:t>
            </a:r>
            <a:r>
              <a:rPr sz="2400" b="1" spc="-5" dirty="0">
                <a:latin typeface="Verdana"/>
                <a:cs typeface="Verdana"/>
              </a:rPr>
              <a:t>mare consumator de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timp</a:t>
            </a:r>
            <a:endParaRPr sz="24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5" dirty="0">
                <a:latin typeface="Verdana"/>
                <a:cs typeface="Verdana"/>
              </a:rPr>
              <a:t>Datele sunt </a:t>
            </a:r>
            <a:r>
              <a:rPr sz="2000" spc="-10" dirty="0">
                <a:latin typeface="Verdana"/>
                <a:cs typeface="Verdana"/>
              </a:rPr>
              <a:t>stocate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tabele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denormalizate</a:t>
            </a:r>
            <a:endParaRPr sz="2000">
              <a:latin typeface="Verdana"/>
              <a:cs typeface="Verdana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Verdana"/>
                <a:cs typeface="Verdana"/>
              </a:rPr>
              <a:t>Indecsii </a:t>
            </a:r>
            <a:r>
              <a:rPr sz="2000" spc="-5" dirty="0">
                <a:latin typeface="Verdana"/>
                <a:cs typeface="Verdana"/>
              </a:rPr>
              <a:t>pot </a:t>
            </a:r>
            <a:r>
              <a:rPr sz="2000" spc="-10" dirty="0">
                <a:latin typeface="Verdana"/>
                <a:cs typeface="Verdana"/>
              </a:rPr>
              <a:t>încetini substantial procesul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încarcare </a:t>
            </a:r>
            <a:r>
              <a:rPr sz="2000" spc="-5" dirty="0">
                <a:latin typeface="Verdana"/>
                <a:cs typeface="Verdana"/>
              </a:rPr>
              <a:t>–  se renunta la ei </a:t>
            </a:r>
            <a:r>
              <a:rPr sz="2000" spc="-10" dirty="0">
                <a:latin typeface="Verdana"/>
                <a:cs typeface="Verdana"/>
              </a:rPr>
              <a:t>înainte </a:t>
            </a:r>
            <a:r>
              <a:rPr sz="2000" spc="-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încarcare </a:t>
            </a:r>
            <a:r>
              <a:rPr sz="2000" spc="-5" dirty="0">
                <a:latin typeface="Verdana"/>
                <a:cs typeface="Verdana"/>
              </a:rPr>
              <a:t>si apoi se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recreaza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2000" spc="-10" dirty="0">
                <a:latin typeface="Verdana"/>
                <a:cs typeface="Verdana"/>
              </a:rPr>
              <a:t>Permisa </a:t>
            </a:r>
            <a:r>
              <a:rPr sz="2000" spc="-5" dirty="0">
                <a:latin typeface="Verdana"/>
                <a:cs typeface="Verdana"/>
              </a:rPr>
              <a:t>doar in anumite intervale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orare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1" y="606572"/>
            <a:ext cx="9677400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Garamond"/>
                <a:cs typeface="Garamond"/>
              </a:rPr>
              <a:t>E</a:t>
            </a:r>
            <a:r>
              <a:rPr spc="-5" dirty="0"/>
              <a:t>TL </a:t>
            </a:r>
            <a:r>
              <a:rPr b="1" spc="-5" dirty="0">
                <a:latin typeface="Garamond"/>
                <a:cs typeface="Garamond"/>
              </a:rPr>
              <a:t>Incarcarea </a:t>
            </a:r>
            <a:r>
              <a:rPr b="1" spc="-10" dirty="0">
                <a:latin typeface="Garamond"/>
                <a:cs typeface="Garamond"/>
              </a:rPr>
              <a:t>datelor  </a:t>
            </a:r>
            <a:r>
              <a:rPr b="1" spc="-5" dirty="0">
                <a:latin typeface="Garamond"/>
                <a:cs typeface="Garamond"/>
              </a:rPr>
              <a:t>modificate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777" y="1875966"/>
            <a:ext cx="8627110" cy="4965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Verdana"/>
                <a:cs typeface="Verdana"/>
              </a:rPr>
              <a:t>Incarcari </a:t>
            </a:r>
            <a:r>
              <a:rPr sz="2800" b="1" spc="-5" dirty="0">
                <a:latin typeface="Verdana"/>
                <a:cs typeface="Verdana"/>
              </a:rPr>
              <a:t>initiale,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complete</a:t>
            </a:r>
            <a:endParaRPr sz="28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49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spc="-5" dirty="0">
                <a:latin typeface="Verdana"/>
                <a:cs typeface="Verdana"/>
              </a:rPr>
              <a:t>Utile in cazul in care </a:t>
            </a:r>
            <a:r>
              <a:rPr sz="2000" spc="-10" dirty="0">
                <a:latin typeface="Verdana"/>
                <a:cs typeface="Verdana"/>
              </a:rPr>
              <a:t>volumul </a:t>
            </a:r>
            <a:r>
              <a:rPr sz="2000" spc="-5" dirty="0">
                <a:latin typeface="Verdana"/>
                <a:cs typeface="Verdana"/>
              </a:rPr>
              <a:t>de date nu este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considerabil</a:t>
            </a:r>
            <a:endParaRPr sz="2000">
              <a:latin typeface="Verdana"/>
              <a:cs typeface="Verdana"/>
            </a:endParaRPr>
          </a:p>
          <a:p>
            <a:pPr marL="1155700" marR="18415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spc="-5" dirty="0">
                <a:latin typeface="Verdana"/>
                <a:cs typeface="Verdana"/>
              </a:rPr>
              <a:t>Se </a:t>
            </a:r>
            <a:r>
              <a:rPr sz="2000" spc="-10" dirty="0">
                <a:latin typeface="Verdana"/>
                <a:cs typeface="Verdana"/>
              </a:rPr>
              <a:t>extrag </a:t>
            </a:r>
            <a:r>
              <a:rPr sz="2000" spc="-5" dirty="0">
                <a:latin typeface="Verdana"/>
                <a:cs typeface="Verdana"/>
              </a:rPr>
              <a:t>din </a:t>
            </a:r>
            <a:r>
              <a:rPr sz="2000" spc="-10" dirty="0">
                <a:latin typeface="Verdana"/>
                <a:cs typeface="Verdana"/>
              </a:rPr>
              <a:t>sistemul sursa </a:t>
            </a:r>
            <a:r>
              <a:rPr sz="2000" spc="-5" dirty="0">
                <a:latin typeface="Verdana"/>
                <a:cs typeface="Verdana"/>
              </a:rPr>
              <a:t>toate </a:t>
            </a:r>
            <a:r>
              <a:rPr sz="2000" spc="-10" dirty="0">
                <a:latin typeface="Verdana"/>
                <a:cs typeface="Verdana"/>
              </a:rPr>
              <a:t>inregistrarile prezente  </a:t>
            </a:r>
            <a:r>
              <a:rPr sz="2000" spc="-5" dirty="0">
                <a:latin typeface="Verdana"/>
                <a:cs typeface="Verdana"/>
              </a:rPr>
              <a:t>in momentul extractiei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Verdana"/>
                <a:cs typeface="Verdana"/>
              </a:rPr>
              <a:t>Incarcari </a:t>
            </a:r>
            <a:r>
              <a:rPr sz="2800" b="1" spc="-5" dirty="0">
                <a:latin typeface="Verdana"/>
                <a:cs typeface="Verdana"/>
              </a:rPr>
              <a:t>incrementale</a:t>
            </a:r>
            <a:endParaRPr sz="2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spc="-5" dirty="0">
                <a:latin typeface="Verdana"/>
                <a:cs typeface="Verdana"/>
              </a:rPr>
              <a:t>Utile in cazul volumelor mari de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date</a:t>
            </a:r>
            <a:endParaRPr sz="2000">
              <a:latin typeface="Verdana"/>
              <a:cs typeface="Verdana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480"/>
              </a:spcBef>
              <a:buClr>
                <a:srgbClr val="9ACC00"/>
              </a:buClr>
              <a:buSzPct val="65000"/>
              <a:buFont typeface="Wingdings"/>
              <a:buChar char=""/>
              <a:tabLst>
                <a:tab pos="1155700" algn="l"/>
              </a:tabLst>
            </a:pPr>
            <a:r>
              <a:rPr sz="2000" spc="-5" dirty="0">
                <a:latin typeface="Verdana"/>
                <a:cs typeface="Verdana"/>
              </a:rPr>
              <a:t>Se </a:t>
            </a:r>
            <a:r>
              <a:rPr sz="2000" spc="-10" dirty="0">
                <a:latin typeface="Verdana"/>
                <a:cs typeface="Verdana"/>
              </a:rPr>
              <a:t>extrag </a:t>
            </a:r>
            <a:r>
              <a:rPr sz="2000" spc="-5" dirty="0">
                <a:latin typeface="Verdana"/>
                <a:cs typeface="Verdana"/>
              </a:rPr>
              <a:t>din </a:t>
            </a:r>
            <a:r>
              <a:rPr sz="2000" spc="-10" dirty="0">
                <a:latin typeface="Verdana"/>
                <a:cs typeface="Verdana"/>
              </a:rPr>
              <a:t>sistemul sursa </a:t>
            </a:r>
            <a:r>
              <a:rPr sz="2000" spc="-5" dirty="0">
                <a:latin typeface="Verdana"/>
                <a:cs typeface="Verdana"/>
              </a:rPr>
              <a:t>doar </a:t>
            </a:r>
            <a:r>
              <a:rPr sz="2000" spc="-10" dirty="0">
                <a:latin typeface="Verdana"/>
                <a:cs typeface="Verdana"/>
              </a:rPr>
              <a:t>inregistrarile actualizate  </a:t>
            </a:r>
            <a:r>
              <a:rPr sz="2000" spc="-5" dirty="0">
                <a:latin typeface="Verdana"/>
                <a:cs typeface="Verdana"/>
              </a:rPr>
              <a:t>(nou </a:t>
            </a:r>
            <a:r>
              <a:rPr sz="2000" spc="-10" dirty="0">
                <a:latin typeface="Verdana"/>
                <a:cs typeface="Verdana"/>
              </a:rPr>
              <a:t>create, </a:t>
            </a:r>
            <a:r>
              <a:rPr sz="2000" spc="-5" dirty="0">
                <a:latin typeface="Verdana"/>
                <a:cs typeface="Verdana"/>
              </a:rPr>
              <a:t>modificate, </a:t>
            </a:r>
            <a:r>
              <a:rPr sz="2000" spc="-10" dirty="0">
                <a:latin typeface="Verdana"/>
                <a:cs typeface="Verdana"/>
              </a:rPr>
              <a:t>sterse) </a:t>
            </a:r>
            <a:r>
              <a:rPr sz="2000" spc="-5" dirty="0">
                <a:latin typeface="Verdana"/>
                <a:cs typeface="Verdana"/>
              </a:rPr>
              <a:t>de la </a:t>
            </a:r>
            <a:r>
              <a:rPr sz="2000" spc="-10" dirty="0">
                <a:latin typeface="Verdana"/>
                <a:cs typeface="Verdana"/>
              </a:rPr>
              <a:t>ultima incarcare </a:t>
            </a:r>
            <a:r>
              <a:rPr sz="2000" spc="-5" dirty="0">
                <a:latin typeface="Verdana"/>
                <a:cs typeface="Verdana"/>
              </a:rPr>
              <a:t>si  pana la momentul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extractiei</a:t>
            </a:r>
            <a:endParaRPr sz="2000">
              <a:latin typeface="Verdana"/>
              <a:cs typeface="Verdana"/>
            </a:endParaRPr>
          </a:p>
          <a:p>
            <a:pPr marL="355600" marR="231140" indent="-342900">
              <a:lnSpc>
                <a:spcPct val="80000"/>
              </a:lnSpc>
              <a:spcBef>
                <a:spcPts val="66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Instrumentele </a:t>
            </a:r>
            <a:r>
              <a:rPr sz="2800" dirty="0">
                <a:latin typeface="Verdana"/>
                <a:cs typeface="Verdana"/>
              </a:rPr>
              <a:t>I,II,III </a:t>
            </a:r>
            <a:r>
              <a:rPr sz="2800" spc="-5" dirty="0">
                <a:latin typeface="Verdana"/>
                <a:cs typeface="Verdana"/>
              </a:rPr>
              <a:t>sunt de obicei  incorporate în </a:t>
            </a:r>
            <a:r>
              <a:rPr sz="2800" dirty="0">
                <a:latin typeface="Verdana"/>
                <a:cs typeface="Verdana"/>
              </a:rPr>
              <a:t>cadrul unui singur </a:t>
            </a:r>
            <a:r>
              <a:rPr sz="2800" spc="-5" dirty="0">
                <a:latin typeface="Verdana"/>
                <a:cs typeface="Verdana"/>
              </a:rPr>
              <a:t>instrument,  </a:t>
            </a:r>
            <a:r>
              <a:rPr sz="2800" b="1" dirty="0">
                <a:latin typeface="Verdana"/>
                <a:cs typeface="Verdana"/>
              </a:rPr>
              <a:t>ETL</a:t>
            </a:r>
            <a:r>
              <a:rPr sz="2800" b="1" spc="5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Tools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spc="-5" dirty="0">
                <a:latin typeface="Verdana"/>
                <a:cs typeface="Verdana"/>
              </a:rPr>
              <a:t>Exemple: </a:t>
            </a:r>
            <a:r>
              <a:rPr sz="2800" spc="-5" dirty="0">
                <a:latin typeface="Verdana"/>
                <a:cs typeface="Verdana"/>
              </a:rPr>
              <a:t>vezi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figura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7125" y="6640908"/>
            <a:ext cx="161925" cy="1549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Verdana"/>
                <a:cs typeface="Verdana"/>
              </a:rPr>
              <a:t>53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7863" y="354329"/>
            <a:ext cx="8145780" cy="6512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4079" y="644143"/>
            <a:ext cx="30734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Informatica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PowerCenter  </a:t>
            </a:r>
            <a:r>
              <a:rPr sz="1800" dirty="0">
                <a:solidFill>
                  <a:srgbClr val="0070C0"/>
                </a:solidFill>
                <a:latin typeface="Verdana"/>
                <a:cs typeface="Verdana"/>
              </a:rPr>
              <a:t>IBM </a:t>
            </a: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InfoSphere</a:t>
            </a:r>
            <a:r>
              <a:rPr sz="1800" spc="-8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70C0"/>
                </a:solidFill>
                <a:latin typeface="Verdana"/>
                <a:cs typeface="Verdana"/>
              </a:rPr>
              <a:t>Datastage 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SAP 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Business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Objects  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Data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 Integrator</a:t>
            </a:r>
            <a:endParaRPr sz="1800">
              <a:latin typeface="Verdana"/>
              <a:cs typeface="Verdana"/>
            </a:endParaRPr>
          </a:p>
          <a:p>
            <a:pPr marL="12700" marR="454025">
              <a:lnSpc>
                <a:spcPct val="100000"/>
              </a:lnSpc>
            </a:pPr>
            <a:r>
              <a:rPr sz="1800" spc="-10" dirty="0">
                <a:solidFill>
                  <a:srgbClr val="0070C0"/>
                </a:solidFill>
                <a:latin typeface="Verdana"/>
                <a:cs typeface="Verdana"/>
              </a:rPr>
              <a:t>Oracle </a:t>
            </a:r>
            <a:r>
              <a:rPr sz="1800" dirty="0">
                <a:solidFill>
                  <a:srgbClr val="0070C0"/>
                </a:solidFill>
                <a:latin typeface="Verdana"/>
                <a:cs typeface="Verdana"/>
              </a:rPr>
              <a:t>Data </a:t>
            </a:r>
            <a:r>
              <a:rPr sz="1800" spc="-10" dirty="0">
                <a:solidFill>
                  <a:srgbClr val="0070C0"/>
                </a:solidFill>
                <a:latin typeface="Verdana"/>
                <a:cs typeface="Verdana"/>
              </a:rPr>
              <a:t>Integrator 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SAS 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Data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Integration  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Studio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8836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Incarcarea</a:t>
            </a:r>
            <a:r>
              <a:rPr spc="25" dirty="0"/>
              <a:t> </a:t>
            </a:r>
            <a:r>
              <a:rPr spc="-10" dirty="0"/>
              <a:t>dimensiunilor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8071484" cy="434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8100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Dimensiunile sunt construite fizic </a:t>
            </a:r>
            <a:r>
              <a:rPr sz="2400" spc="-5" dirty="0">
                <a:latin typeface="Verdana"/>
                <a:cs typeface="Verdana"/>
              </a:rPr>
              <a:t>astfel </a:t>
            </a:r>
            <a:r>
              <a:rPr sz="2400" dirty="0">
                <a:latin typeface="Verdana"/>
                <a:cs typeface="Verdana"/>
              </a:rPr>
              <a:t>incat sa  aiba un </a:t>
            </a:r>
            <a:r>
              <a:rPr sz="2400" b="1" spc="-5" dirty="0">
                <a:latin typeface="Verdana"/>
                <a:cs typeface="Verdana"/>
              </a:rPr>
              <a:t>set minim de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componente</a:t>
            </a:r>
            <a:endParaRPr sz="2400">
              <a:latin typeface="Verdana"/>
              <a:cs typeface="Verdana"/>
            </a:endParaRPr>
          </a:p>
          <a:p>
            <a:pPr marL="355600" marR="323215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Cheia primara </a:t>
            </a:r>
            <a:r>
              <a:rPr sz="2400" dirty="0">
                <a:latin typeface="Verdana"/>
                <a:cs typeface="Verdana"/>
              </a:rPr>
              <a:t>este un </a:t>
            </a:r>
            <a:r>
              <a:rPr sz="2400" spc="-5" dirty="0">
                <a:latin typeface="Verdana"/>
                <a:cs typeface="Verdana"/>
              </a:rPr>
              <a:t>singur camp care contine  </a:t>
            </a:r>
            <a:r>
              <a:rPr sz="2400" dirty="0">
                <a:latin typeface="Verdana"/>
                <a:cs typeface="Verdana"/>
              </a:rPr>
              <a:t>un </a:t>
            </a:r>
            <a:r>
              <a:rPr sz="2400" spc="-5" dirty="0">
                <a:latin typeface="Verdana"/>
                <a:cs typeface="Verdana"/>
              </a:rPr>
              <a:t>intreg </a:t>
            </a:r>
            <a:r>
              <a:rPr sz="2400" dirty="0">
                <a:latin typeface="Verdana"/>
                <a:cs typeface="Verdana"/>
              </a:rPr>
              <a:t>fara semnificatie – </a:t>
            </a:r>
            <a:r>
              <a:rPr sz="2400" b="1" spc="-5" dirty="0">
                <a:latin typeface="Verdana"/>
                <a:cs typeface="Verdana"/>
              </a:rPr>
              <a:t>cheie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surogat</a:t>
            </a:r>
            <a:endParaRPr sz="2400">
              <a:latin typeface="Verdana"/>
              <a:cs typeface="Verdana"/>
            </a:endParaRPr>
          </a:p>
          <a:p>
            <a:pPr marL="355600" marR="5461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DW </a:t>
            </a:r>
            <a:r>
              <a:rPr sz="2400" spc="-5" dirty="0">
                <a:latin typeface="Verdana"/>
                <a:cs typeface="Verdana"/>
              </a:rPr>
              <a:t>detine </a:t>
            </a:r>
            <a:r>
              <a:rPr sz="2400" dirty="0">
                <a:latin typeface="Verdana"/>
                <a:cs typeface="Verdana"/>
              </a:rPr>
              <a:t>aceste </a:t>
            </a:r>
            <a:r>
              <a:rPr sz="2400" spc="-5" dirty="0">
                <a:latin typeface="Verdana"/>
                <a:cs typeface="Verdana"/>
              </a:rPr>
              <a:t>chei si </a:t>
            </a:r>
            <a:r>
              <a:rPr sz="2400" dirty="0">
                <a:latin typeface="Verdana"/>
                <a:cs typeface="Verdana"/>
              </a:rPr>
              <a:t>nu </a:t>
            </a:r>
            <a:r>
              <a:rPr sz="2400" spc="-5" dirty="0">
                <a:latin typeface="Verdana"/>
                <a:cs typeface="Verdana"/>
              </a:rPr>
              <a:t>permite asignarea lor  </a:t>
            </a:r>
            <a:r>
              <a:rPr sz="2400" dirty="0">
                <a:latin typeface="Verdana"/>
                <a:cs typeface="Verdana"/>
              </a:rPr>
              <a:t>de catre </a:t>
            </a:r>
            <a:r>
              <a:rPr sz="2400" spc="-5" dirty="0">
                <a:latin typeface="Verdana"/>
                <a:cs typeface="Verdana"/>
              </a:rPr>
              <a:t>altcineva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Tabele simple denormalizate </a:t>
            </a:r>
            <a:r>
              <a:rPr sz="2400" dirty="0">
                <a:latin typeface="Verdana"/>
                <a:cs typeface="Verdana"/>
              </a:rPr>
              <a:t>– toate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atributele  unei </a:t>
            </a:r>
            <a:r>
              <a:rPr sz="2400" spc="-5" dirty="0">
                <a:latin typeface="Verdana"/>
                <a:cs typeface="Verdana"/>
              </a:rPr>
              <a:t>dimensiuni </a:t>
            </a:r>
            <a:r>
              <a:rPr sz="2400" dirty="0">
                <a:latin typeface="Verdana"/>
                <a:cs typeface="Verdana"/>
              </a:rPr>
              <a:t>trebuie sa aiba o singura valoare  </a:t>
            </a:r>
            <a:r>
              <a:rPr sz="2400" spc="-5" dirty="0">
                <a:latin typeface="Verdana"/>
                <a:cs typeface="Verdana"/>
              </a:rPr>
              <a:t>corespunzatoare </a:t>
            </a:r>
            <a:r>
              <a:rPr sz="2400" dirty="0">
                <a:latin typeface="Verdana"/>
                <a:cs typeface="Verdana"/>
              </a:rPr>
              <a:t>fiecarei </a:t>
            </a:r>
            <a:r>
              <a:rPr sz="2400" spc="-5" dirty="0">
                <a:latin typeface="Verdana"/>
                <a:cs typeface="Verdana"/>
              </a:rPr>
              <a:t>chei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primare</a:t>
            </a:r>
            <a:endParaRPr sz="2400">
              <a:latin typeface="Verdana"/>
              <a:cs typeface="Verdana"/>
            </a:endParaRPr>
          </a:p>
          <a:p>
            <a:pPr marL="354965" marR="955675" indent="-342900">
              <a:lnSpc>
                <a:spcPct val="100000"/>
              </a:lnSpc>
              <a:spcBef>
                <a:spcPts val="5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Pentru </a:t>
            </a:r>
            <a:r>
              <a:rPr sz="2400" b="1" i="1" spc="-5" dirty="0">
                <a:latin typeface="Verdana"/>
                <a:cs typeface="Verdana"/>
              </a:rPr>
              <a:t>cheia naturala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dimensiunii </a:t>
            </a:r>
            <a:r>
              <a:rPr sz="2400" dirty="0">
                <a:latin typeface="Verdana"/>
                <a:cs typeface="Verdana"/>
              </a:rPr>
              <a:t>tabela  </a:t>
            </a:r>
            <a:r>
              <a:rPr sz="2400" spc="-5" dirty="0">
                <a:latin typeface="Verdana"/>
                <a:cs typeface="Verdana"/>
              </a:rPr>
              <a:t>poate avea </a:t>
            </a:r>
            <a:r>
              <a:rPr sz="2400" dirty="0">
                <a:latin typeface="Verdana"/>
                <a:cs typeface="Verdana"/>
              </a:rPr>
              <a:t>unul </a:t>
            </a:r>
            <a:r>
              <a:rPr sz="2400" spc="-5" dirty="0">
                <a:latin typeface="Verdana"/>
                <a:cs typeface="Verdana"/>
              </a:rPr>
              <a:t>sau </a:t>
            </a:r>
            <a:r>
              <a:rPr sz="2400" dirty="0">
                <a:latin typeface="Verdana"/>
                <a:cs typeface="Verdana"/>
              </a:rPr>
              <a:t>mai multe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campuri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639" y="801624"/>
            <a:ext cx="8229600" cy="549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8607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A. Incarcarea</a:t>
            </a:r>
            <a:r>
              <a:rPr spc="25" dirty="0"/>
              <a:t> </a:t>
            </a:r>
            <a:r>
              <a:rPr spc="-5" dirty="0"/>
              <a:t>dimensiunilor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8060055" cy="382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Modulul de incarcare a datelor </a:t>
            </a:r>
            <a:r>
              <a:rPr sz="2400" dirty="0">
                <a:latin typeface="Verdana"/>
                <a:cs typeface="Verdana"/>
              </a:rPr>
              <a:t>va contine  pasii </a:t>
            </a:r>
            <a:r>
              <a:rPr sz="2400" spc="-5" dirty="0">
                <a:latin typeface="Verdana"/>
                <a:cs typeface="Verdana"/>
              </a:rPr>
              <a:t>necesari pentru </a:t>
            </a:r>
            <a:r>
              <a:rPr sz="2400" dirty="0">
                <a:latin typeface="Verdana"/>
                <a:cs typeface="Verdana"/>
              </a:rPr>
              <a:t>a administra dimensiunile  </a:t>
            </a:r>
            <a:r>
              <a:rPr sz="2400" spc="-5" dirty="0">
                <a:latin typeface="Verdana"/>
                <a:cs typeface="Verdana"/>
              </a:rPr>
              <a:t>care se schimba </a:t>
            </a:r>
            <a:r>
              <a:rPr sz="2400" dirty="0">
                <a:latin typeface="Verdana"/>
                <a:cs typeface="Verdana"/>
              </a:rPr>
              <a:t>rar (Slowly </a:t>
            </a:r>
            <a:r>
              <a:rPr sz="2400" spc="-5" dirty="0">
                <a:latin typeface="Verdana"/>
                <a:cs typeface="Verdana"/>
              </a:rPr>
              <a:t>Changing </a:t>
            </a:r>
            <a:r>
              <a:rPr sz="2400" dirty="0">
                <a:latin typeface="Verdana"/>
                <a:cs typeface="Verdana"/>
              </a:rPr>
              <a:t>Dimensions  </a:t>
            </a:r>
            <a:r>
              <a:rPr sz="2400" b="1" spc="-5" dirty="0">
                <a:latin typeface="Verdana"/>
                <a:cs typeface="Verdana"/>
              </a:rPr>
              <a:t>SLD</a:t>
            </a:r>
            <a:r>
              <a:rPr sz="2400" spc="-5" dirty="0">
                <a:latin typeface="Verdana"/>
                <a:cs typeface="Verdana"/>
              </a:rPr>
              <a:t>), </a:t>
            </a:r>
            <a:r>
              <a:rPr sz="2400" dirty="0">
                <a:latin typeface="Verdana"/>
                <a:cs typeface="Verdana"/>
              </a:rPr>
              <a:t>a scrie </a:t>
            </a:r>
            <a:r>
              <a:rPr sz="2400" spc="-5" dirty="0">
                <a:latin typeface="Verdana"/>
                <a:cs typeface="Verdana"/>
              </a:rPr>
              <a:t>dimensiunea pe disc intr-un </a:t>
            </a:r>
            <a:r>
              <a:rPr sz="2400" dirty="0">
                <a:latin typeface="Verdana"/>
                <a:cs typeface="Verdana"/>
              </a:rPr>
              <a:t>format  adecvat, cu chei </a:t>
            </a:r>
            <a:r>
              <a:rPr sz="2400" spc="-5" dirty="0">
                <a:latin typeface="Verdana"/>
                <a:cs typeface="Verdana"/>
              </a:rPr>
              <a:t>primare si natural </a:t>
            </a:r>
            <a:r>
              <a:rPr sz="2400" dirty="0">
                <a:latin typeface="Verdana"/>
                <a:cs typeface="Verdana"/>
              </a:rPr>
              <a:t>corecte </a:t>
            </a:r>
            <a:r>
              <a:rPr sz="2400" spc="-5" dirty="0">
                <a:latin typeface="Verdana"/>
                <a:cs typeface="Verdana"/>
              </a:rPr>
              <a:t>si cu  </a:t>
            </a:r>
            <a:r>
              <a:rPr sz="2400" dirty="0">
                <a:latin typeface="Verdana"/>
                <a:cs typeface="Verdana"/>
              </a:rPr>
              <a:t>atribute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descriptive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acest </a:t>
            </a:r>
            <a:r>
              <a:rPr sz="2400" spc="-5" dirty="0">
                <a:latin typeface="Verdana"/>
                <a:cs typeface="Verdana"/>
              </a:rPr>
              <a:t>pas se genereaza cheile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surogat</a:t>
            </a:r>
            <a:endParaRPr sz="2400">
              <a:latin typeface="Verdana"/>
              <a:cs typeface="Verdana"/>
            </a:endParaRPr>
          </a:p>
          <a:p>
            <a:pPr marL="354965" marR="214629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Cand depozitul de date primeste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b="1" spc="-5" dirty="0">
                <a:latin typeface="Verdana"/>
                <a:cs typeface="Verdana"/>
              </a:rPr>
              <a:t>notificare </a:t>
            </a:r>
            <a:r>
              <a:rPr sz="2400" spc="-5" dirty="0">
                <a:latin typeface="Verdana"/>
                <a:cs typeface="Verdana"/>
              </a:rPr>
              <a:t>ca  </a:t>
            </a:r>
            <a:r>
              <a:rPr sz="2400" dirty="0">
                <a:latin typeface="Verdana"/>
                <a:cs typeface="Verdana"/>
              </a:rPr>
              <a:t>a fost </a:t>
            </a:r>
            <a:r>
              <a:rPr sz="2400" b="1" spc="-5" dirty="0">
                <a:latin typeface="Verdana"/>
                <a:cs typeface="Verdana"/>
              </a:rPr>
              <a:t>modificata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spc="-5" dirty="0">
                <a:latin typeface="Verdana"/>
                <a:cs typeface="Verdana"/>
              </a:rPr>
              <a:t>inregistrare </a:t>
            </a:r>
            <a:r>
              <a:rPr sz="2400" dirty="0">
                <a:latin typeface="Verdana"/>
                <a:cs typeface="Verdana"/>
              </a:rPr>
              <a:t>dintr-o  dimensiune poate oferi 3 tipuri de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raspunsuri: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428625"/>
            <a:ext cx="8607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Raspuns </a:t>
            </a:r>
            <a:r>
              <a:rPr spc="-5" dirty="0"/>
              <a:t>1:</a:t>
            </a:r>
            <a:r>
              <a:rPr dirty="0"/>
              <a:t> </a:t>
            </a:r>
            <a:r>
              <a:rPr spc="-10" dirty="0"/>
              <a:t>Suprascriere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36839" y="3180587"/>
            <a:ext cx="7315200" cy="364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7973" y="1980691"/>
            <a:ext cx="554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Verdana"/>
                <a:cs typeface="Verdana"/>
              </a:rPr>
              <a:t>Pentru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corecta erori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Verdana"/>
                <a:cs typeface="Verdana"/>
              </a:rPr>
              <a:t>Nu necesita urmarirea istoricului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schimbarilor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Raspuns 2: </a:t>
            </a:r>
            <a:r>
              <a:rPr spc="-10" dirty="0"/>
              <a:t>Adaugarea </a:t>
            </a:r>
            <a:r>
              <a:rPr spc="-5" dirty="0"/>
              <a:t>unei  inregistrari noi in</a:t>
            </a:r>
            <a:r>
              <a:rPr spc="65" dirty="0"/>
              <a:t> </a:t>
            </a:r>
            <a:r>
              <a:rPr spc="-5" dirty="0"/>
              <a:t>dimensiune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89239" y="2939796"/>
            <a:ext cx="6934200" cy="3557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9373" y="1904491"/>
            <a:ext cx="7297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Daca </a:t>
            </a:r>
            <a:r>
              <a:rPr sz="1800" spc="-5" dirty="0">
                <a:latin typeface="Verdana"/>
                <a:cs typeface="Verdana"/>
              </a:rPr>
              <a:t>se doreste inregistrarea schimbarilor 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timp</a:t>
            </a:r>
            <a:endParaRPr sz="1800">
              <a:latin typeface="Verdana"/>
              <a:cs typeface="Verdana"/>
            </a:endParaRPr>
          </a:p>
          <a:p>
            <a:pPr marL="297815" marR="508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Se recomanda utilizarea cheilor </a:t>
            </a:r>
            <a:r>
              <a:rPr sz="1800" spc="-5" dirty="0">
                <a:latin typeface="Verdana"/>
                <a:cs typeface="Verdana"/>
              </a:rPr>
              <a:t>surogat generate </a:t>
            </a:r>
            <a:r>
              <a:rPr sz="1800" dirty="0">
                <a:latin typeface="Verdana"/>
                <a:cs typeface="Verdana"/>
              </a:rPr>
              <a:t>si unor  </a:t>
            </a:r>
            <a:r>
              <a:rPr sz="1800" spc="-5" dirty="0">
                <a:latin typeface="Verdana"/>
                <a:cs typeface="Verdana"/>
              </a:rPr>
              <a:t>campuri </a:t>
            </a:r>
            <a:r>
              <a:rPr sz="1800" dirty="0">
                <a:latin typeface="Verdana"/>
                <a:cs typeface="Verdana"/>
              </a:rPr>
              <a:t>pentru a urmari </a:t>
            </a:r>
            <a:r>
              <a:rPr sz="1800" spc="-5" dirty="0">
                <a:latin typeface="Verdana"/>
                <a:cs typeface="Verdana"/>
              </a:rPr>
              <a:t>intre ce momente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schimbare </a:t>
            </a:r>
            <a:r>
              <a:rPr sz="1800" dirty="0">
                <a:latin typeface="Verdana"/>
                <a:cs typeface="Verdana"/>
              </a:rPr>
              <a:t>este  </a:t>
            </a:r>
            <a:r>
              <a:rPr sz="1800" spc="-10" dirty="0">
                <a:latin typeface="Verdana"/>
                <a:cs typeface="Verdana"/>
              </a:rPr>
              <a:t>activa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0"/>
            <a:ext cx="9979527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Raspuns 3: </a:t>
            </a:r>
            <a:r>
              <a:rPr spc="-10" dirty="0"/>
              <a:t>Adaugarea </a:t>
            </a:r>
            <a:r>
              <a:rPr spc="-5" dirty="0"/>
              <a:t>unui camp  </a:t>
            </a:r>
            <a:r>
              <a:rPr spc="-10" dirty="0"/>
              <a:t>nou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59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89239" y="2715005"/>
            <a:ext cx="7086600" cy="4110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5073" y="1853438"/>
            <a:ext cx="6366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Daca </a:t>
            </a:r>
            <a:r>
              <a:rPr sz="1800" spc="-5" dirty="0">
                <a:latin typeface="Verdana"/>
                <a:cs typeface="Verdana"/>
              </a:rPr>
              <a:t>se doreste incadrarea intr-o </a:t>
            </a:r>
            <a:r>
              <a:rPr sz="1800" dirty="0">
                <a:latin typeface="Verdana"/>
                <a:cs typeface="Verdana"/>
              </a:rPr>
              <a:t>noua </a:t>
            </a:r>
            <a:r>
              <a:rPr sz="1800" spc="-5" dirty="0">
                <a:latin typeface="Verdana"/>
                <a:cs typeface="Verdana"/>
              </a:rPr>
              <a:t>categorie, ca  alternative la cea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veche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5197" y="6628892"/>
            <a:ext cx="1066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9750165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Date multidimesionale</a:t>
            </a:r>
          </a:p>
        </p:txBody>
      </p:sp>
      <p:sp>
        <p:nvSpPr>
          <p:cNvPr id="4" name="object 4"/>
          <p:cNvSpPr/>
          <p:nvPr/>
        </p:nvSpPr>
        <p:spPr>
          <a:xfrm>
            <a:off x="1647329" y="3419867"/>
            <a:ext cx="3780790" cy="2948940"/>
          </a:xfrm>
          <a:custGeom>
            <a:avLst/>
            <a:gdLst/>
            <a:ahLst/>
            <a:cxnLst/>
            <a:rect l="l" t="t" r="r" b="b"/>
            <a:pathLst>
              <a:path w="3780790" h="2948940">
                <a:moveTo>
                  <a:pt x="245110" y="403098"/>
                </a:moveTo>
                <a:lnTo>
                  <a:pt x="210820" y="359664"/>
                </a:lnTo>
                <a:lnTo>
                  <a:pt x="207010" y="362712"/>
                </a:lnTo>
                <a:lnTo>
                  <a:pt x="213360" y="373888"/>
                </a:lnTo>
                <a:lnTo>
                  <a:pt x="217170" y="383565"/>
                </a:lnTo>
                <a:lnTo>
                  <a:pt x="219710" y="391960"/>
                </a:lnTo>
                <a:lnTo>
                  <a:pt x="220980" y="399288"/>
                </a:lnTo>
                <a:lnTo>
                  <a:pt x="219710" y="405714"/>
                </a:lnTo>
                <a:lnTo>
                  <a:pt x="217170" y="412432"/>
                </a:lnTo>
                <a:lnTo>
                  <a:pt x="213360" y="419430"/>
                </a:lnTo>
                <a:lnTo>
                  <a:pt x="207010" y="426720"/>
                </a:lnTo>
                <a:lnTo>
                  <a:pt x="152400" y="487680"/>
                </a:lnTo>
                <a:lnTo>
                  <a:pt x="99060" y="262128"/>
                </a:lnTo>
                <a:lnTo>
                  <a:pt x="0" y="373380"/>
                </a:lnTo>
                <a:lnTo>
                  <a:pt x="22860" y="397764"/>
                </a:lnTo>
                <a:lnTo>
                  <a:pt x="34290" y="409956"/>
                </a:lnTo>
                <a:lnTo>
                  <a:pt x="38100" y="406146"/>
                </a:lnTo>
                <a:lnTo>
                  <a:pt x="33020" y="399262"/>
                </a:lnTo>
                <a:lnTo>
                  <a:pt x="29210" y="393382"/>
                </a:lnTo>
                <a:lnTo>
                  <a:pt x="26670" y="388353"/>
                </a:lnTo>
                <a:lnTo>
                  <a:pt x="24130" y="384048"/>
                </a:lnTo>
                <a:lnTo>
                  <a:pt x="22860" y="379476"/>
                </a:lnTo>
                <a:lnTo>
                  <a:pt x="22860" y="374904"/>
                </a:lnTo>
                <a:lnTo>
                  <a:pt x="26670" y="364236"/>
                </a:lnTo>
                <a:lnTo>
                  <a:pt x="30480" y="357378"/>
                </a:lnTo>
                <a:lnTo>
                  <a:pt x="38100" y="349758"/>
                </a:lnTo>
                <a:lnTo>
                  <a:pt x="80010" y="301752"/>
                </a:lnTo>
                <a:lnTo>
                  <a:pt x="130810" y="521208"/>
                </a:lnTo>
                <a:lnTo>
                  <a:pt x="134620" y="525018"/>
                </a:lnTo>
                <a:lnTo>
                  <a:pt x="220980" y="429717"/>
                </a:lnTo>
                <a:lnTo>
                  <a:pt x="245110" y="403098"/>
                </a:lnTo>
                <a:close/>
              </a:path>
              <a:path w="3780790" h="2948940">
                <a:moveTo>
                  <a:pt x="326390" y="287083"/>
                </a:moveTo>
                <a:lnTo>
                  <a:pt x="321310" y="268224"/>
                </a:lnTo>
                <a:lnTo>
                  <a:pt x="316230" y="259054"/>
                </a:lnTo>
                <a:lnTo>
                  <a:pt x="313690" y="254977"/>
                </a:lnTo>
                <a:lnTo>
                  <a:pt x="313690" y="299466"/>
                </a:lnTo>
                <a:lnTo>
                  <a:pt x="313690" y="306616"/>
                </a:lnTo>
                <a:lnTo>
                  <a:pt x="280670" y="335330"/>
                </a:lnTo>
                <a:lnTo>
                  <a:pt x="269240" y="333756"/>
                </a:lnTo>
                <a:lnTo>
                  <a:pt x="223520" y="308610"/>
                </a:lnTo>
                <a:lnTo>
                  <a:pt x="212090" y="296125"/>
                </a:lnTo>
                <a:lnTo>
                  <a:pt x="207010" y="290068"/>
                </a:lnTo>
                <a:lnTo>
                  <a:pt x="203200" y="284226"/>
                </a:lnTo>
                <a:lnTo>
                  <a:pt x="200660" y="276606"/>
                </a:lnTo>
                <a:lnTo>
                  <a:pt x="199390" y="269748"/>
                </a:lnTo>
                <a:lnTo>
                  <a:pt x="201930" y="257556"/>
                </a:lnTo>
                <a:lnTo>
                  <a:pt x="236220" y="238506"/>
                </a:lnTo>
                <a:lnTo>
                  <a:pt x="248920" y="241058"/>
                </a:lnTo>
                <a:lnTo>
                  <a:pt x="289560" y="265176"/>
                </a:lnTo>
                <a:lnTo>
                  <a:pt x="313690" y="299466"/>
                </a:lnTo>
                <a:lnTo>
                  <a:pt x="313690" y="254977"/>
                </a:lnTo>
                <a:lnTo>
                  <a:pt x="278130" y="223456"/>
                </a:lnTo>
                <a:lnTo>
                  <a:pt x="254000" y="217932"/>
                </a:lnTo>
                <a:lnTo>
                  <a:pt x="240030" y="218478"/>
                </a:lnTo>
                <a:lnTo>
                  <a:pt x="203200" y="239268"/>
                </a:lnTo>
                <a:lnTo>
                  <a:pt x="187960" y="268986"/>
                </a:lnTo>
                <a:lnTo>
                  <a:pt x="187960" y="286702"/>
                </a:lnTo>
                <a:lnTo>
                  <a:pt x="189230" y="295986"/>
                </a:lnTo>
                <a:lnTo>
                  <a:pt x="191770" y="305562"/>
                </a:lnTo>
                <a:lnTo>
                  <a:pt x="196850" y="314845"/>
                </a:lnTo>
                <a:lnTo>
                  <a:pt x="199390" y="319062"/>
                </a:lnTo>
                <a:lnTo>
                  <a:pt x="201930" y="323278"/>
                </a:lnTo>
                <a:lnTo>
                  <a:pt x="234950" y="350799"/>
                </a:lnTo>
                <a:lnTo>
                  <a:pt x="259080" y="356616"/>
                </a:lnTo>
                <a:lnTo>
                  <a:pt x="273050" y="356616"/>
                </a:lnTo>
                <a:lnTo>
                  <a:pt x="309880" y="336804"/>
                </a:lnTo>
                <a:lnTo>
                  <a:pt x="326390" y="296075"/>
                </a:lnTo>
                <a:lnTo>
                  <a:pt x="326390" y="287083"/>
                </a:lnTo>
                <a:close/>
              </a:path>
              <a:path w="3780790" h="2948940">
                <a:moveTo>
                  <a:pt x="459740" y="163830"/>
                </a:moveTo>
                <a:lnTo>
                  <a:pt x="455930" y="160782"/>
                </a:lnTo>
                <a:lnTo>
                  <a:pt x="450850" y="165354"/>
                </a:lnTo>
                <a:lnTo>
                  <a:pt x="447040" y="168402"/>
                </a:lnTo>
                <a:lnTo>
                  <a:pt x="445770" y="169164"/>
                </a:lnTo>
                <a:lnTo>
                  <a:pt x="441960" y="169926"/>
                </a:lnTo>
                <a:lnTo>
                  <a:pt x="439420" y="169926"/>
                </a:lnTo>
                <a:lnTo>
                  <a:pt x="438150" y="169164"/>
                </a:lnTo>
                <a:lnTo>
                  <a:pt x="434340" y="168402"/>
                </a:lnTo>
                <a:lnTo>
                  <a:pt x="429260" y="164592"/>
                </a:lnTo>
                <a:lnTo>
                  <a:pt x="422910" y="159258"/>
                </a:lnTo>
                <a:lnTo>
                  <a:pt x="373380" y="114681"/>
                </a:lnTo>
                <a:lnTo>
                  <a:pt x="367030" y="110109"/>
                </a:lnTo>
                <a:lnTo>
                  <a:pt x="361950" y="106680"/>
                </a:lnTo>
                <a:lnTo>
                  <a:pt x="356870" y="104394"/>
                </a:lnTo>
                <a:lnTo>
                  <a:pt x="347980" y="100584"/>
                </a:lnTo>
                <a:lnTo>
                  <a:pt x="341630" y="99822"/>
                </a:lnTo>
                <a:lnTo>
                  <a:pt x="328930" y="102870"/>
                </a:lnTo>
                <a:lnTo>
                  <a:pt x="307340" y="147904"/>
                </a:lnTo>
                <a:lnTo>
                  <a:pt x="308610" y="165354"/>
                </a:lnTo>
                <a:lnTo>
                  <a:pt x="287020" y="145542"/>
                </a:lnTo>
                <a:lnTo>
                  <a:pt x="283210" y="150876"/>
                </a:lnTo>
                <a:lnTo>
                  <a:pt x="267970" y="192024"/>
                </a:lnTo>
                <a:lnTo>
                  <a:pt x="274320" y="194310"/>
                </a:lnTo>
                <a:lnTo>
                  <a:pt x="274320" y="190500"/>
                </a:lnTo>
                <a:lnTo>
                  <a:pt x="276860" y="187452"/>
                </a:lnTo>
                <a:lnTo>
                  <a:pt x="278130" y="185166"/>
                </a:lnTo>
                <a:lnTo>
                  <a:pt x="279400" y="183642"/>
                </a:lnTo>
                <a:lnTo>
                  <a:pt x="281940" y="182118"/>
                </a:lnTo>
                <a:lnTo>
                  <a:pt x="285750" y="182118"/>
                </a:lnTo>
                <a:lnTo>
                  <a:pt x="288290" y="182880"/>
                </a:lnTo>
                <a:lnTo>
                  <a:pt x="292100" y="184404"/>
                </a:lnTo>
                <a:lnTo>
                  <a:pt x="294640" y="186512"/>
                </a:lnTo>
                <a:lnTo>
                  <a:pt x="299720" y="190500"/>
                </a:lnTo>
                <a:lnTo>
                  <a:pt x="306070" y="196189"/>
                </a:lnTo>
                <a:lnTo>
                  <a:pt x="308610" y="198259"/>
                </a:lnTo>
                <a:lnTo>
                  <a:pt x="314960" y="203454"/>
                </a:lnTo>
                <a:lnTo>
                  <a:pt x="351790" y="237744"/>
                </a:lnTo>
                <a:lnTo>
                  <a:pt x="359410" y="243840"/>
                </a:lnTo>
                <a:lnTo>
                  <a:pt x="363220" y="249174"/>
                </a:lnTo>
                <a:lnTo>
                  <a:pt x="365760" y="253746"/>
                </a:lnTo>
                <a:lnTo>
                  <a:pt x="365760" y="257556"/>
                </a:lnTo>
                <a:lnTo>
                  <a:pt x="363220" y="262128"/>
                </a:lnTo>
                <a:lnTo>
                  <a:pt x="359410" y="267462"/>
                </a:lnTo>
                <a:lnTo>
                  <a:pt x="358140" y="269748"/>
                </a:lnTo>
                <a:lnTo>
                  <a:pt x="361950" y="273558"/>
                </a:lnTo>
                <a:lnTo>
                  <a:pt x="365760" y="269240"/>
                </a:lnTo>
                <a:lnTo>
                  <a:pt x="406400" y="223266"/>
                </a:lnTo>
                <a:lnTo>
                  <a:pt x="402590" y="219456"/>
                </a:lnTo>
                <a:lnTo>
                  <a:pt x="397510" y="225552"/>
                </a:lnTo>
                <a:lnTo>
                  <a:pt x="393700" y="228600"/>
                </a:lnTo>
                <a:lnTo>
                  <a:pt x="388620" y="230124"/>
                </a:lnTo>
                <a:lnTo>
                  <a:pt x="386080" y="230124"/>
                </a:lnTo>
                <a:lnTo>
                  <a:pt x="382270" y="229362"/>
                </a:lnTo>
                <a:lnTo>
                  <a:pt x="375920" y="225552"/>
                </a:lnTo>
                <a:lnTo>
                  <a:pt x="369570" y="219456"/>
                </a:lnTo>
                <a:lnTo>
                  <a:pt x="316230" y="171450"/>
                </a:lnTo>
                <a:lnTo>
                  <a:pt x="314960" y="159143"/>
                </a:lnTo>
                <a:lnTo>
                  <a:pt x="316230" y="148488"/>
                </a:lnTo>
                <a:lnTo>
                  <a:pt x="320040" y="139407"/>
                </a:lnTo>
                <a:lnTo>
                  <a:pt x="325120" y="131826"/>
                </a:lnTo>
                <a:lnTo>
                  <a:pt x="328930" y="126492"/>
                </a:lnTo>
                <a:lnTo>
                  <a:pt x="335280" y="124206"/>
                </a:lnTo>
                <a:lnTo>
                  <a:pt x="341630" y="125730"/>
                </a:lnTo>
                <a:lnTo>
                  <a:pt x="406400" y="177546"/>
                </a:lnTo>
                <a:lnTo>
                  <a:pt x="412750" y="182880"/>
                </a:lnTo>
                <a:lnTo>
                  <a:pt x="416560" y="186690"/>
                </a:lnTo>
                <a:lnTo>
                  <a:pt x="419100" y="190500"/>
                </a:lnTo>
                <a:lnTo>
                  <a:pt x="419100" y="199644"/>
                </a:lnTo>
                <a:lnTo>
                  <a:pt x="416560" y="204216"/>
                </a:lnTo>
                <a:lnTo>
                  <a:pt x="411480" y="210312"/>
                </a:lnTo>
                <a:lnTo>
                  <a:pt x="415290" y="214122"/>
                </a:lnTo>
                <a:lnTo>
                  <a:pt x="419100" y="209804"/>
                </a:lnTo>
                <a:lnTo>
                  <a:pt x="459740" y="163830"/>
                </a:lnTo>
                <a:close/>
              </a:path>
              <a:path w="3780790" h="2948940">
                <a:moveTo>
                  <a:pt x="537210" y="62560"/>
                </a:moveTo>
                <a:lnTo>
                  <a:pt x="535940" y="50292"/>
                </a:lnTo>
                <a:lnTo>
                  <a:pt x="529590" y="44196"/>
                </a:lnTo>
                <a:lnTo>
                  <a:pt x="530860" y="52578"/>
                </a:lnTo>
                <a:lnTo>
                  <a:pt x="530860" y="57912"/>
                </a:lnTo>
                <a:lnTo>
                  <a:pt x="529590" y="60198"/>
                </a:lnTo>
                <a:lnTo>
                  <a:pt x="529590" y="63246"/>
                </a:lnTo>
                <a:lnTo>
                  <a:pt x="525780" y="66294"/>
                </a:lnTo>
                <a:lnTo>
                  <a:pt x="523240" y="66294"/>
                </a:lnTo>
                <a:lnTo>
                  <a:pt x="520700" y="65532"/>
                </a:lnTo>
                <a:lnTo>
                  <a:pt x="515620" y="62484"/>
                </a:lnTo>
                <a:lnTo>
                  <a:pt x="510540" y="57150"/>
                </a:lnTo>
                <a:lnTo>
                  <a:pt x="500380" y="48768"/>
                </a:lnTo>
                <a:lnTo>
                  <a:pt x="496570" y="45300"/>
                </a:lnTo>
                <a:lnTo>
                  <a:pt x="496570" y="79248"/>
                </a:lnTo>
                <a:lnTo>
                  <a:pt x="496570" y="89814"/>
                </a:lnTo>
                <a:lnTo>
                  <a:pt x="480060" y="117348"/>
                </a:lnTo>
                <a:lnTo>
                  <a:pt x="466090" y="117348"/>
                </a:lnTo>
                <a:lnTo>
                  <a:pt x="445770" y="89916"/>
                </a:lnTo>
                <a:lnTo>
                  <a:pt x="445770" y="83058"/>
                </a:lnTo>
                <a:lnTo>
                  <a:pt x="448310" y="74676"/>
                </a:lnTo>
                <a:lnTo>
                  <a:pt x="449580" y="69799"/>
                </a:lnTo>
                <a:lnTo>
                  <a:pt x="450850" y="63144"/>
                </a:lnTo>
                <a:lnTo>
                  <a:pt x="454660" y="54635"/>
                </a:lnTo>
                <a:lnTo>
                  <a:pt x="458470" y="44196"/>
                </a:lnTo>
                <a:lnTo>
                  <a:pt x="496570" y="79248"/>
                </a:lnTo>
                <a:lnTo>
                  <a:pt x="496570" y="45300"/>
                </a:lnTo>
                <a:lnTo>
                  <a:pt x="466090" y="17526"/>
                </a:lnTo>
                <a:lnTo>
                  <a:pt x="458470" y="11811"/>
                </a:lnTo>
                <a:lnTo>
                  <a:pt x="453390" y="7327"/>
                </a:lnTo>
                <a:lnTo>
                  <a:pt x="448310" y="4127"/>
                </a:lnTo>
                <a:lnTo>
                  <a:pt x="444500" y="2286"/>
                </a:lnTo>
                <a:lnTo>
                  <a:pt x="438150" y="0"/>
                </a:lnTo>
                <a:lnTo>
                  <a:pt x="430530" y="0"/>
                </a:lnTo>
                <a:lnTo>
                  <a:pt x="393700" y="29146"/>
                </a:lnTo>
                <a:lnTo>
                  <a:pt x="383540" y="54864"/>
                </a:lnTo>
                <a:lnTo>
                  <a:pt x="383540" y="62865"/>
                </a:lnTo>
                <a:lnTo>
                  <a:pt x="397510" y="83566"/>
                </a:lnTo>
                <a:lnTo>
                  <a:pt x="400050" y="84582"/>
                </a:lnTo>
                <a:lnTo>
                  <a:pt x="406400" y="84582"/>
                </a:lnTo>
                <a:lnTo>
                  <a:pt x="408940" y="83058"/>
                </a:lnTo>
                <a:lnTo>
                  <a:pt x="411480" y="80772"/>
                </a:lnTo>
                <a:lnTo>
                  <a:pt x="414020" y="77724"/>
                </a:lnTo>
                <a:lnTo>
                  <a:pt x="415290" y="74676"/>
                </a:lnTo>
                <a:lnTo>
                  <a:pt x="415290" y="67818"/>
                </a:lnTo>
                <a:lnTo>
                  <a:pt x="412750" y="64770"/>
                </a:lnTo>
                <a:lnTo>
                  <a:pt x="408940" y="61722"/>
                </a:lnTo>
                <a:lnTo>
                  <a:pt x="402590" y="56388"/>
                </a:lnTo>
                <a:lnTo>
                  <a:pt x="400050" y="53340"/>
                </a:lnTo>
                <a:lnTo>
                  <a:pt x="397510" y="48768"/>
                </a:lnTo>
                <a:lnTo>
                  <a:pt x="397510" y="38862"/>
                </a:lnTo>
                <a:lnTo>
                  <a:pt x="400050" y="34290"/>
                </a:lnTo>
                <a:lnTo>
                  <a:pt x="408940" y="23622"/>
                </a:lnTo>
                <a:lnTo>
                  <a:pt x="415290" y="20574"/>
                </a:lnTo>
                <a:lnTo>
                  <a:pt x="422910" y="20574"/>
                </a:lnTo>
                <a:lnTo>
                  <a:pt x="450850" y="38100"/>
                </a:lnTo>
                <a:lnTo>
                  <a:pt x="444500" y="54229"/>
                </a:lnTo>
                <a:lnTo>
                  <a:pt x="439420" y="68287"/>
                </a:lnTo>
                <a:lnTo>
                  <a:pt x="435610" y="80200"/>
                </a:lnTo>
                <a:lnTo>
                  <a:pt x="434340" y="89916"/>
                </a:lnTo>
                <a:lnTo>
                  <a:pt x="431800" y="98183"/>
                </a:lnTo>
                <a:lnTo>
                  <a:pt x="431800" y="112737"/>
                </a:lnTo>
                <a:lnTo>
                  <a:pt x="434340" y="118872"/>
                </a:lnTo>
                <a:lnTo>
                  <a:pt x="435610" y="124206"/>
                </a:lnTo>
                <a:lnTo>
                  <a:pt x="443230" y="133350"/>
                </a:lnTo>
                <a:lnTo>
                  <a:pt x="445770" y="135166"/>
                </a:lnTo>
                <a:lnTo>
                  <a:pt x="449580" y="137909"/>
                </a:lnTo>
                <a:lnTo>
                  <a:pt x="455930" y="141249"/>
                </a:lnTo>
                <a:lnTo>
                  <a:pt x="462280" y="143306"/>
                </a:lnTo>
                <a:lnTo>
                  <a:pt x="468630" y="144018"/>
                </a:lnTo>
                <a:lnTo>
                  <a:pt x="474980" y="142976"/>
                </a:lnTo>
                <a:lnTo>
                  <a:pt x="481330" y="140868"/>
                </a:lnTo>
                <a:lnTo>
                  <a:pt x="486410" y="137477"/>
                </a:lnTo>
                <a:lnTo>
                  <a:pt x="491490" y="132588"/>
                </a:lnTo>
                <a:lnTo>
                  <a:pt x="496570" y="126492"/>
                </a:lnTo>
                <a:lnTo>
                  <a:pt x="499110" y="123444"/>
                </a:lnTo>
                <a:lnTo>
                  <a:pt x="500380" y="117348"/>
                </a:lnTo>
                <a:lnTo>
                  <a:pt x="501650" y="113195"/>
                </a:lnTo>
                <a:lnTo>
                  <a:pt x="501650" y="106489"/>
                </a:lnTo>
                <a:lnTo>
                  <a:pt x="502920" y="97193"/>
                </a:lnTo>
                <a:lnTo>
                  <a:pt x="504190" y="85344"/>
                </a:lnTo>
                <a:lnTo>
                  <a:pt x="510540" y="90678"/>
                </a:lnTo>
                <a:lnTo>
                  <a:pt x="515620" y="93726"/>
                </a:lnTo>
                <a:lnTo>
                  <a:pt x="524510" y="93726"/>
                </a:lnTo>
                <a:lnTo>
                  <a:pt x="528320" y="92202"/>
                </a:lnTo>
                <a:lnTo>
                  <a:pt x="530860" y="88392"/>
                </a:lnTo>
                <a:lnTo>
                  <a:pt x="535940" y="81686"/>
                </a:lnTo>
                <a:lnTo>
                  <a:pt x="537210" y="73050"/>
                </a:lnTo>
                <a:lnTo>
                  <a:pt x="537210" y="62560"/>
                </a:lnTo>
                <a:close/>
              </a:path>
              <a:path w="3780790" h="2948940">
                <a:moveTo>
                  <a:pt x="3780282" y="438912"/>
                </a:moveTo>
                <a:lnTo>
                  <a:pt x="3775710" y="434340"/>
                </a:lnTo>
                <a:lnTo>
                  <a:pt x="3775710" y="53340"/>
                </a:lnTo>
                <a:lnTo>
                  <a:pt x="3763518" y="53340"/>
                </a:lnTo>
                <a:lnTo>
                  <a:pt x="3763518" y="2219706"/>
                </a:lnTo>
                <a:lnTo>
                  <a:pt x="3553968" y="2429256"/>
                </a:lnTo>
                <a:lnTo>
                  <a:pt x="3553968" y="2265426"/>
                </a:lnTo>
                <a:lnTo>
                  <a:pt x="3763518" y="2055876"/>
                </a:lnTo>
                <a:lnTo>
                  <a:pt x="3763518" y="2039112"/>
                </a:lnTo>
                <a:lnTo>
                  <a:pt x="3553968" y="2248662"/>
                </a:lnTo>
                <a:lnTo>
                  <a:pt x="3553968" y="2012442"/>
                </a:lnTo>
                <a:lnTo>
                  <a:pt x="3763518" y="1826183"/>
                </a:lnTo>
                <a:lnTo>
                  <a:pt x="3763518" y="1808822"/>
                </a:lnTo>
                <a:lnTo>
                  <a:pt x="3553968" y="1995093"/>
                </a:lnTo>
                <a:lnTo>
                  <a:pt x="3553968" y="1707642"/>
                </a:lnTo>
                <a:lnTo>
                  <a:pt x="3763518" y="1521383"/>
                </a:lnTo>
                <a:lnTo>
                  <a:pt x="3763518" y="1504022"/>
                </a:lnTo>
                <a:lnTo>
                  <a:pt x="3553968" y="1690293"/>
                </a:lnTo>
                <a:lnTo>
                  <a:pt x="3553968" y="1402842"/>
                </a:lnTo>
                <a:lnTo>
                  <a:pt x="3763518" y="1216583"/>
                </a:lnTo>
                <a:lnTo>
                  <a:pt x="3763518" y="1199222"/>
                </a:lnTo>
                <a:lnTo>
                  <a:pt x="3553968" y="1385493"/>
                </a:lnTo>
                <a:lnTo>
                  <a:pt x="3553968" y="1021842"/>
                </a:lnTo>
                <a:lnTo>
                  <a:pt x="3763518" y="835583"/>
                </a:lnTo>
                <a:lnTo>
                  <a:pt x="3763518" y="818222"/>
                </a:lnTo>
                <a:lnTo>
                  <a:pt x="3553968" y="1004493"/>
                </a:lnTo>
                <a:lnTo>
                  <a:pt x="3553968" y="665226"/>
                </a:lnTo>
                <a:lnTo>
                  <a:pt x="3763518" y="455676"/>
                </a:lnTo>
                <a:lnTo>
                  <a:pt x="3763518" y="438912"/>
                </a:lnTo>
                <a:lnTo>
                  <a:pt x="3553968" y="648462"/>
                </a:lnTo>
                <a:lnTo>
                  <a:pt x="3553968" y="284988"/>
                </a:lnTo>
                <a:lnTo>
                  <a:pt x="3763518" y="75438"/>
                </a:lnTo>
                <a:lnTo>
                  <a:pt x="3763518" y="53340"/>
                </a:lnTo>
                <a:lnTo>
                  <a:pt x="3754374" y="53340"/>
                </a:lnTo>
                <a:lnTo>
                  <a:pt x="3754374" y="66294"/>
                </a:lnTo>
                <a:lnTo>
                  <a:pt x="3545040" y="275844"/>
                </a:lnTo>
                <a:lnTo>
                  <a:pt x="3541014" y="275844"/>
                </a:lnTo>
                <a:lnTo>
                  <a:pt x="3541014" y="297942"/>
                </a:lnTo>
                <a:lnTo>
                  <a:pt x="3541014" y="661416"/>
                </a:lnTo>
                <a:lnTo>
                  <a:pt x="3541014" y="2442210"/>
                </a:lnTo>
                <a:lnTo>
                  <a:pt x="3401568" y="2581656"/>
                </a:lnTo>
                <a:lnTo>
                  <a:pt x="3401568" y="2417826"/>
                </a:lnTo>
                <a:lnTo>
                  <a:pt x="3541014" y="2278380"/>
                </a:lnTo>
                <a:lnTo>
                  <a:pt x="3541014" y="2261616"/>
                </a:lnTo>
                <a:lnTo>
                  <a:pt x="3401568" y="2401062"/>
                </a:lnTo>
                <a:lnTo>
                  <a:pt x="3401568" y="2147913"/>
                </a:lnTo>
                <a:lnTo>
                  <a:pt x="3541014" y="2023960"/>
                </a:lnTo>
                <a:lnTo>
                  <a:pt x="3541014" y="2006600"/>
                </a:lnTo>
                <a:lnTo>
                  <a:pt x="3401568" y="2130552"/>
                </a:lnTo>
                <a:lnTo>
                  <a:pt x="3401568" y="1843112"/>
                </a:lnTo>
                <a:lnTo>
                  <a:pt x="3541014" y="1719160"/>
                </a:lnTo>
                <a:lnTo>
                  <a:pt x="3541014" y="1701800"/>
                </a:lnTo>
                <a:lnTo>
                  <a:pt x="3401568" y="1825752"/>
                </a:lnTo>
                <a:lnTo>
                  <a:pt x="3401568" y="1538312"/>
                </a:lnTo>
                <a:lnTo>
                  <a:pt x="3541014" y="1414360"/>
                </a:lnTo>
                <a:lnTo>
                  <a:pt x="3541014" y="1397000"/>
                </a:lnTo>
                <a:lnTo>
                  <a:pt x="3401568" y="1520952"/>
                </a:lnTo>
                <a:lnTo>
                  <a:pt x="3401568" y="1157312"/>
                </a:lnTo>
                <a:lnTo>
                  <a:pt x="3541014" y="1033360"/>
                </a:lnTo>
                <a:lnTo>
                  <a:pt x="3541014" y="1016000"/>
                </a:lnTo>
                <a:lnTo>
                  <a:pt x="3401568" y="1139952"/>
                </a:lnTo>
                <a:lnTo>
                  <a:pt x="3401568" y="817626"/>
                </a:lnTo>
                <a:lnTo>
                  <a:pt x="3541014" y="678180"/>
                </a:lnTo>
                <a:lnTo>
                  <a:pt x="3541014" y="661416"/>
                </a:lnTo>
                <a:lnTo>
                  <a:pt x="3401568" y="800862"/>
                </a:lnTo>
                <a:lnTo>
                  <a:pt x="3401568" y="510540"/>
                </a:lnTo>
                <a:lnTo>
                  <a:pt x="3394697" y="510540"/>
                </a:lnTo>
                <a:lnTo>
                  <a:pt x="3394697" y="504444"/>
                </a:lnTo>
                <a:lnTo>
                  <a:pt x="3388614" y="504444"/>
                </a:lnTo>
                <a:lnTo>
                  <a:pt x="3388614" y="517398"/>
                </a:lnTo>
                <a:lnTo>
                  <a:pt x="3388614" y="813816"/>
                </a:lnTo>
                <a:lnTo>
                  <a:pt x="3086100" y="1116330"/>
                </a:lnTo>
                <a:lnTo>
                  <a:pt x="3094482" y="1124712"/>
                </a:lnTo>
                <a:lnTo>
                  <a:pt x="3388614" y="830580"/>
                </a:lnTo>
                <a:lnTo>
                  <a:pt x="3388614" y="1151470"/>
                </a:lnTo>
                <a:lnTo>
                  <a:pt x="3086100" y="1420368"/>
                </a:lnTo>
                <a:lnTo>
                  <a:pt x="3094482" y="1430274"/>
                </a:lnTo>
                <a:lnTo>
                  <a:pt x="3388614" y="1168831"/>
                </a:lnTo>
                <a:lnTo>
                  <a:pt x="3388614" y="1532470"/>
                </a:lnTo>
                <a:lnTo>
                  <a:pt x="3086100" y="1801368"/>
                </a:lnTo>
                <a:lnTo>
                  <a:pt x="3094482" y="1811274"/>
                </a:lnTo>
                <a:lnTo>
                  <a:pt x="3388614" y="1549831"/>
                </a:lnTo>
                <a:lnTo>
                  <a:pt x="3388614" y="1837270"/>
                </a:lnTo>
                <a:lnTo>
                  <a:pt x="3086100" y="2106168"/>
                </a:lnTo>
                <a:lnTo>
                  <a:pt x="3094482" y="2116074"/>
                </a:lnTo>
                <a:lnTo>
                  <a:pt x="3388614" y="1854631"/>
                </a:lnTo>
                <a:lnTo>
                  <a:pt x="3388614" y="2142071"/>
                </a:lnTo>
                <a:lnTo>
                  <a:pt x="3086100" y="2410968"/>
                </a:lnTo>
                <a:lnTo>
                  <a:pt x="3094482" y="2420874"/>
                </a:lnTo>
                <a:lnTo>
                  <a:pt x="3388614" y="2159431"/>
                </a:lnTo>
                <a:lnTo>
                  <a:pt x="3388614" y="2414016"/>
                </a:lnTo>
                <a:lnTo>
                  <a:pt x="3086100" y="2716530"/>
                </a:lnTo>
                <a:lnTo>
                  <a:pt x="3094482" y="2724912"/>
                </a:lnTo>
                <a:lnTo>
                  <a:pt x="3388614" y="2430780"/>
                </a:lnTo>
                <a:lnTo>
                  <a:pt x="3388614" y="2594610"/>
                </a:lnTo>
                <a:lnTo>
                  <a:pt x="3055620" y="2927604"/>
                </a:lnTo>
                <a:lnTo>
                  <a:pt x="3055620" y="783336"/>
                </a:lnTo>
                <a:lnTo>
                  <a:pt x="3321558" y="517398"/>
                </a:lnTo>
                <a:lnTo>
                  <a:pt x="3388614" y="517398"/>
                </a:lnTo>
                <a:lnTo>
                  <a:pt x="3388614" y="504444"/>
                </a:lnTo>
                <a:lnTo>
                  <a:pt x="3334512" y="504444"/>
                </a:lnTo>
                <a:lnTo>
                  <a:pt x="3541014" y="297942"/>
                </a:lnTo>
                <a:lnTo>
                  <a:pt x="3541014" y="275844"/>
                </a:lnTo>
                <a:lnTo>
                  <a:pt x="3532098" y="275844"/>
                </a:lnTo>
                <a:lnTo>
                  <a:pt x="3532098" y="288798"/>
                </a:lnTo>
                <a:lnTo>
                  <a:pt x="3316681" y="504444"/>
                </a:lnTo>
                <a:lnTo>
                  <a:pt x="3303740" y="504444"/>
                </a:lnTo>
                <a:lnTo>
                  <a:pt x="3303740" y="517398"/>
                </a:lnTo>
                <a:lnTo>
                  <a:pt x="3047225" y="774192"/>
                </a:lnTo>
                <a:lnTo>
                  <a:pt x="3042666" y="774192"/>
                </a:lnTo>
                <a:lnTo>
                  <a:pt x="3042666" y="787146"/>
                </a:lnTo>
                <a:lnTo>
                  <a:pt x="3042666" y="2936748"/>
                </a:lnTo>
                <a:lnTo>
                  <a:pt x="512064" y="2936748"/>
                </a:lnTo>
                <a:lnTo>
                  <a:pt x="512064" y="787146"/>
                </a:lnTo>
                <a:lnTo>
                  <a:pt x="824484" y="787146"/>
                </a:lnTo>
                <a:lnTo>
                  <a:pt x="800100" y="811530"/>
                </a:lnTo>
                <a:lnTo>
                  <a:pt x="808482" y="819912"/>
                </a:lnTo>
                <a:lnTo>
                  <a:pt x="841248" y="787146"/>
                </a:lnTo>
                <a:lnTo>
                  <a:pt x="1126083" y="787146"/>
                </a:lnTo>
                <a:lnTo>
                  <a:pt x="1104138" y="811530"/>
                </a:lnTo>
                <a:lnTo>
                  <a:pt x="1114044" y="819912"/>
                </a:lnTo>
                <a:lnTo>
                  <a:pt x="1143533" y="787146"/>
                </a:lnTo>
                <a:lnTo>
                  <a:pt x="1507083" y="787146"/>
                </a:lnTo>
                <a:lnTo>
                  <a:pt x="1485138" y="811530"/>
                </a:lnTo>
                <a:lnTo>
                  <a:pt x="1495044" y="819912"/>
                </a:lnTo>
                <a:lnTo>
                  <a:pt x="1524533" y="787146"/>
                </a:lnTo>
                <a:lnTo>
                  <a:pt x="1888083" y="787146"/>
                </a:lnTo>
                <a:lnTo>
                  <a:pt x="1866138" y="811530"/>
                </a:lnTo>
                <a:lnTo>
                  <a:pt x="1876044" y="819912"/>
                </a:lnTo>
                <a:lnTo>
                  <a:pt x="1905533" y="787146"/>
                </a:lnTo>
                <a:lnTo>
                  <a:pt x="2192883" y="787146"/>
                </a:lnTo>
                <a:lnTo>
                  <a:pt x="2170938" y="811530"/>
                </a:lnTo>
                <a:lnTo>
                  <a:pt x="2180844" y="819912"/>
                </a:lnTo>
                <a:lnTo>
                  <a:pt x="2210333" y="787146"/>
                </a:lnTo>
                <a:lnTo>
                  <a:pt x="2497683" y="787146"/>
                </a:lnTo>
                <a:lnTo>
                  <a:pt x="2475738" y="811530"/>
                </a:lnTo>
                <a:lnTo>
                  <a:pt x="2485644" y="819912"/>
                </a:lnTo>
                <a:lnTo>
                  <a:pt x="2515133" y="787146"/>
                </a:lnTo>
                <a:lnTo>
                  <a:pt x="2802483" y="787146"/>
                </a:lnTo>
                <a:lnTo>
                  <a:pt x="2780538" y="811530"/>
                </a:lnTo>
                <a:lnTo>
                  <a:pt x="2790444" y="819912"/>
                </a:lnTo>
                <a:lnTo>
                  <a:pt x="2819933" y="787146"/>
                </a:lnTo>
                <a:lnTo>
                  <a:pt x="3042666" y="787146"/>
                </a:lnTo>
                <a:lnTo>
                  <a:pt x="3042666" y="774192"/>
                </a:lnTo>
                <a:lnTo>
                  <a:pt x="2831592" y="774192"/>
                </a:lnTo>
                <a:lnTo>
                  <a:pt x="3062706" y="517398"/>
                </a:lnTo>
                <a:lnTo>
                  <a:pt x="3303740" y="517398"/>
                </a:lnTo>
                <a:lnTo>
                  <a:pt x="3303740" y="504444"/>
                </a:lnTo>
                <a:lnTo>
                  <a:pt x="3074365" y="504444"/>
                </a:lnTo>
                <a:lnTo>
                  <a:pt x="3268446" y="288798"/>
                </a:lnTo>
                <a:lnTo>
                  <a:pt x="3532098" y="288798"/>
                </a:lnTo>
                <a:lnTo>
                  <a:pt x="3532098" y="275844"/>
                </a:lnTo>
                <a:lnTo>
                  <a:pt x="3280105" y="275844"/>
                </a:lnTo>
                <a:lnTo>
                  <a:pt x="3468700" y="66294"/>
                </a:lnTo>
                <a:lnTo>
                  <a:pt x="3754374" y="66294"/>
                </a:lnTo>
                <a:lnTo>
                  <a:pt x="3754374" y="53340"/>
                </a:lnTo>
                <a:lnTo>
                  <a:pt x="3470833" y="53340"/>
                </a:lnTo>
                <a:lnTo>
                  <a:pt x="3466338" y="49530"/>
                </a:lnTo>
                <a:lnTo>
                  <a:pt x="3462909" y="53340"/>
                </a:lnTo>
                <a:lnTo>
                  <a:pt x="3451250" y="53340"/>
                </a:lnTo>
                <a:lnTo>
                  <a:pt x="3451250" y="66294"/>
                </a:lnTo>
                <a:lnTo>
                  <a:pt x="3262655" y="275844"/>
                </a:lnTo>
                <a:lnTo>
                  <a:pt x="3250996" y="275844"/>
                </a:lnTo>
                <a:lnTo>
                  <a:pt x="3250996" y="288798"/>
                </a:lnTo>
                <a:lnTo>
                  <a:pt x="3056915" y="504444"/>
                </a:lnTo>
                <a:lnTo>
                  <a:pt x="3045256" y="504444"/>
                </a:lnTo>
                <a:lnTo>
                  <a:pt x="3045256" y="517398"/>
                </a:lnTo>
                <a:lnTo>
                  <a:pt x="2814142" y="774192"/>
                </a:lnTo>
                <a:lnTo>
                  <a:pt x="2526792" y="774192"/>
                </a:lnTo>
                <a:lnTo>
                  <a:pt x="2757906" y="517398"/>
                </a:lnTo>
                <a:lnTo>
                  <a:pt x="3045256" y="517398"/>
                </a:lnTo>
                <a:lnTo>
                  <a:pt x="3045256" y="504444"/>
                </a:lnTo>
                <a:lnTo>
                  <a:pt x="2769565" y="504444"/>
                </a:lnTo>
                <a:lnTo>
                  <a:pt x="2963646" y="288798"/>
                </a:lnTo>
                <a:lnTo>
                  <a:pt x="3250996" y="288798"/>
                </a:lnTo>
                <a:lnTo>
                  <a:pt x="3250996" y="275844"/>
                </a:lnTo>
                <a:lnTo>
                  <a:pt x="2975305" y="275844"/>
                </a:lnTo>
                <a:lnTo>
                  <a:pt x="3163900" y="66294"/>
                </a:lnTo>
                <a:lnTo>
                  <a:pt x="3451250" y="66294"/>
                </a:lnTo>
                <a:lnTo>
                  <a:pt x="3451250" y="53340"/>
                </a:lnTo>
                <a:lnTo>
                  <a:pt x="3166033" y="53340"/>
                </a:lnTo>
                <a:lnTo>
                  <a:pt x="3161538" y="49530"/>
                </a:lnTo>
                <a:lnTo>
                  <a:pt x="3158109" y="53340"/>
                </a:lnTo>
                <a:lnTo>
                  <a:pt x="3146450" y="53340"/>
                </a:lnTo>
                <a:lnTo>
                  <a:pt x="3146450" y="66294"/>
                </a:lnTo>
                <a:lnTo>
                  <a:pt x="2957855" y="275844"/>
                </a:lnTo>
                <a:lnTo>
                  <a:pt x="2946196" y="275844"/>
                </a:lnTo>
                <a:lnTo>
                  <a:pt x="2946196" y="288798"/>
                </a:lnTo>
                <a:lnTo>
                  <a:pt x="2752115" y="504444"/>
                </a:lnTo>
                <a:lnTo>
                  <a:pt x="2740456" y="504444"/>
                </a:lnTo>
                <a:lnTo>
                  <a:pt x="2740456" y="517398"/>
                </a:lnTo>
                <a:lnTo>
                  <a:pt x="2509342" y="774192"/>
                </a:lnTo>
                <a:lnTo>
                  <a:pt x="2221992" y="774192"/>
                </a:lnTo>
                <a:lnTo>
                  <a:pt x="2453106" y="517398"/>
                </a:lnTo>
                <a:lnTo>
                  <a:pt x="2740456" y="517398"/>
                </a:lnTo>
                <a:lnTo>
                  <a:pt x="2740456" y="504444"/>
                </a:lnTo>
                <a:lnTo>
                  <a:pt x="2464765" y="504444"/>
                </a:lnTo>
                <a:lnTo>
                  <a:pt x="2658846" y="288798"/>
                </a:lnTo>
                <a:lnTo>
                  <a:pt x="2946196" y="288798"/>
                </a:lnTo>
                <a:lnTo>
                  <a:pt x="2946196" y="275844"/>
                </a:lnTo>
                <a:lnTo>
                  <a:pt x="2670505" y="275844"/>
                </a:lnTo>
                <a:lnTo>
                  <a:pt x="2859100" y="66294"/>
                </a:lnTo>
                <a:lnTo>
                  <a:pt x="3146450" y="66294"/>
                </a:lnTo>
                <a:lnTo>
                  <a:pt x="3146450" y="53340"/>
                </a:lnTo>
                <a:lnTo>
                  <a:pt x="2861233" y="53340"/>
                </a:lnTo>
                <a:lnTo>
                  <a:pt x="2856738" y="49530"/>
                </a:lnTo>
                <a:lnTo>
                  <a:pt x="2853309" y="53340"/>
                </a:lnTo>
                <a:lnTo>
                  <a:pt x="2841650" y="53340"/>
                </a:lnTo>
                <a:lnTo>
                  <a:pt x="2841650" y="66294"/>
                </a:lnTo>
                <a:lnTo>
                  <a:pt x="2653055" y="275844"/>
                </a:lnTo>
                <a:lnTo>
                  <a:pt x="2641396" y="275844"/>
                </a:lnTo>
                <a:lnTo>
                  <a:pt x="2641396" y="288798"/>
                </a:lnTo>
                <a:lnTo>
                  <a:pt x="2447315" y="504444"/>
                </a:lnTo>
                <a:lnTo>
                  <a:pt x="2435656" y="504444"/>
                </a:lnTo>
                <a:lnTo>
                  <a:pt x="2435656" y="517398"/>
                </a:lnTo>
                <a:lnTo>
                  <a:pt x="2204542" y="774192"/>
                </a:lnTo>
                <a:lnTo>
                  <a:pt x="1917192" y="774192"/>
                </a:lnTo>
                <a:lnTo>
                  <a:pt x="2148306" y="517398"/>
                </a:lnTo>
                <a:lnTo>
                  <a:pt x="2435656" y="517398"/>
                </a:lnTo>
                <a:lnTo>
                  <a:pt x="2435656" y="504444"/>
                </a:lnTo>
                <a:lnTo>
                  <a:pt x="2159965" y="504444"/>
                </a:lnTo>
                <a:lnTo>
                  <a:pt x="2354046" y="288798"/>
                </a:lnTo>
                <a:lnTo>
                  <a:pt x="2641396" y="288798"/>
                </a:lnTo>
                <a:lnTo>
                  <a:pt x="2641396" y="275844"/>
                </a:lnTo>
                <a:lnTo>
                  <a:pt x="2365705" y="275844"/>
                </a:lnTo>
                <a:lnTo>
                  <a:pt x="2554300" y="66294"/>
                </a:lnTo>
                <a:lnTo>
                  <a:pt x="2841650" y="66294"/>
                </a:lnTo>
                <a:lnTo>
                  <a:pt x="2841650" y="53340"/>
                </a:lnTo>
                <a:lnTo>
                  <a:pt x="2556433" y="53340"/>
                </a:lnTo>
                <a:lnTo>
                  <a:pt x="2551938" y="49530"/>
                </a:lnTo>
                <a:lnTo>
                  <a:pt x="2548509" y="53340"/>
                </a:lnTo>
                <a:lnTo>
                  <a:pt x="2536850" y="53340"/>
                </a:lnTo>
                <a:lnTo>
                  <a:pt x="2536850" y="66294"/>
                </a:lnTo>
                <a:lnTo>
                  <a:pt x="2348255" y="275844"/>
                </a:lnTo>
                <a:lnTo>
                  <a:pt x="2336596" y="275844"/>
                </a:lnTo>
                <a:lnTo>
                  <a:pt x="2336596" y="288798"/>
                </a:lnTo>
                <a:lnTo>
                  <a:pt x="2142515" y="504444"/>
                </a:lnTo>
                <a:lnTo>
                  <a:pt x="2130856" y="504444"/>
                </a:lnTo>
                <a:lnTo>
                  <a:pt x="2130856" y="517398"/>
                </a:lnTo>
                <a:lnTo>
                  <a:pt x="1899742" y="774192"/>
                </a:lnTo>
                <a:lnTo>
                  <a:pt x="1536192" y="774192"/>
                </a:lnTo>
                <a:lnTo>
                  <a:pt x="1767306" y="517398"/>
                </a:lnTo>
                <a:lnTo>
                  <a:pt x="2130856" y="517398"/>
                </a:lnTo>
                <a:lnTo>
                  <a:pt x="2130856" y="504444"/>
                </a:lnTo>
                <a:lnTo>
                  <a:pt x="1778965" y="504444"/>
                </a:lnTo>
                <a:lnTo>
                  <a:pt x="1973046" y="288798"/>
                </a:lnTo>
                <a:lnTo>
                  <a:pt x="2336596" y="288798"/>
                </a:lnTo>
                <a:lnTo>
                  <a:pt x="2336596" y="275844"/>
                </a:lnTo>
                <a:lnTo>
                  <a:pt x="1984705" y="275844"/>
                </a:lnTo>
                <a:lnTo>
                  <a:pt x="2173300" y="66294"/>
                </a:lnTo>
                <a:lnTo>
                  <a:pt x="2536850" y="66294"/>
                </a:lnTo>
                <a:lnTo>
                  <a:pt x="2536850" y="53340"/>
                </a:lnTo>
                <a:lnTo>
                  <a:pt x="2175433" y="53340"/>
                </a:lnTo>
                <a:lnTo>
                  <a:pt x="2170938" y="49530"/>
                </a:lnTo>
                <a:lnTo>
                  <a:pt x="2167509" y="53340"/>
                </a:lnTo>
                <a:lnTo>
                  <a:pt x="2155850" y="53340"/>
                </a:lnTo>
                <a:lnTo>
                  <a:pt x="2155850" y="66294"/>
                </a:lnTo>
                <a:lnTo>
                  <a:pt x="1967255" y="275844"/>
                </a:lnTo>
                <a:lnTo>
                  <a:pt x="1955596" y="275844"/>
                </a:lnTo>
                <a:lnTo>
                  <a:pt x="1955596" y="288798"/>
                </a:lnTo>
                <a:lnTo>
                  <a:pt x="1761515" y="504444"/>
                </a:lnTo>
                <a:lnTo>
                  <a:pt x="1749856" y="504444"/>
                </a:lnTo>
                <a:lnTo>
                  <a:pt x="1749856" y="517398"/>
                </a:lnTo>
                <a:lnTo>
                  <a:pt x="1518742" y="774192"/>
                </a:lnTo>
                <a:lnTo>
                  <a:pt x="1155192" y="774192"/>
                </a:lnTo>
                <a:lnTo>
                  <a:pt x="1386306" y="517398"/>
                </a:lnTo>
                <a:lnTo>
                  <a:pt x="1749856" y="517398"/>
                </a:lnTo>
                <a:lnTo>
                  <a:pt x="1749856" y="504444"/>
                </a:lnTo>
                <a:lnTo>
                  <a:pt x="1397965" y="504444"/>
                </a:lnTo>
                <a:lnTo>
                  <a:pt x="1592046" y="288798"/>
                </a:lnTo>
                <a:lnTo>
                  <a:pt x="1955596" y="288798"/>
                </a:lnTo>
                <a:lnTo>
                  <a:pt x="1955596" y="275844"/>
                </a:lnTo>
                <a:lnTo>
                  <a:pt x="1603705" y="275844"/>
                </a:lnTo>
                <a:lnTo>
                  <a:pt x="1792300" y="66294"/>
                </a:lnTo>
                <a:lnTo>
                  <a:pt x="2155850" y="66294"/>
                </a:lnTo>
                <a:lnTo>
                  <a:pt x="2155850" y="53340"/>
                </a:lnTo>
                <a:lnTo>
                  <a:pt x="1794433" y="53340"/>
                </a:lnTo>
                <a:lnTo>
                  <a:pt x="1789938" y="49530"/>
                </a:lnTo>
                <a:lnTo>
                  <a:pt x="1786509" y="53340"/>
                </a:lnTo>
                <a:lnTo>
                  <a:pt x="1774850" y="53340"/>
                </a:lnTo>
                <a:lnTo>
                  <a:pt x="1774850" y="66294"/>
                </a:lnTo>
                <a:lnTo>
                  <a:pt x="1586255" y="275844"/>
                </a:lnTo>
                <a:lnTo>
                  <a:pt x="1574596" y="275844"/>
                </a:lnTo>
                <a:lnTo>
                  <a:pt x="1574596" y="288798"/>
                </a:lnTo>
                <a:lnTo>
                  <a:pt x="1380515" y="504444"/>
                </a:lnTo>
                <a:lnTo>
                  <a:pt x="1368856" y="504444"/>
                </a:lnTo>
                <a:lnTo>
                  <a:pt x="1368856" y="517398"/>
                </a:lnTo>
                <a:lnTo>
                  <a:pt x="1137742" y="774192"/>
                </a:lnTo>
                <a:lnTo>
                  <a:pt x="854202" y="774192"/>
                </a:lnTo>
                <a:lnTo>
                  <a:pt x="1110996" y="517398"/>
                </a:lnTo>
                <a:lnTo>
                  <a:pt x="1368856" y="517398"/>
                </a:lnTo>
                <a:lnTo>
                  <a:pt x="1368856" y="504444"/>
                </a:lnTo>
                <a:lnTo>
                  <a:pt x="1123950" y="504444"/>
                </a:lnTo>
                <a:lnTo>
                  <a:pt x="1339596" y="288798"/>
                </a:lnTo>
                <a:lnTo>
                  <a:pt x="1574596" y="288798"/>
                </a:lnTo>
                <a:lnTo>
                  <a:pt x="1574596" y="275844"/>
                </a:lnTo>
                <a:lnTo>
                  <a:pt x="1352550" y="275844"/>
                </a:lnTo>
                <a:lnTo>
                  <a:pt x="1562100" y="66294"/>
                </a:lnTo>
                <a:lnTo>
                  <a:pt x="1774850" y="66294"/>
                </a:lnTo>
                <a:lnTo>
                  <a:pt x="1774850" y="53340"/>
                </a:lnTo>
                <a:lnTo>
                  <a:pt x="1565910" y="53340"/>
                </a:lnTo>
                <a:lnTo>
                  <a:pt x="1562100" y="49530"/>
                </a:lnTo>
                <a:lnTo>
                  <a:pt x="1558290" y="53340"/>
                </a:lnTo>
                <a:lnTo>
                  <a:pt x="1545336" y="53340"/>
                </a:lnTo>
                <a:lnTo>
                  <a:pt x="1545336" y="66294"/>
                </a:lnTo>
                <a:lnTo>
                  <a:pt x="1335786" y="275844"/>
                </a:lnTo>
                <a:lnTo>
                  <a:pt x="1032510" y="275844"/>
                </a:lnTo>
                <a:lnTo>
                  <a:pt x="1032510" y="288798"/>
                </a:lnTo>
                <a:lnTo>
                  <a:pt x="1322832" y="288798"/>
                </a:lnTo>
                <a:lnTo>
                  <a:pt x="1107186" y="504444"/>
                </a:lnTo>
                <a:lnTo>
                  <a:pt x="803910" y="504444"/>
                </a:lnTo>
                <a:lnTo>
                  <a:pt x="803910" y="517398"/>
                </a:lnTo>
                <a:lnTo>
                  <a:pt x="1094232" y="517398"/>
                </a:lnTo>
                <a:lnTo>
                  <a:pt x="837438" y="774192"/>
                </a:lnTo>
                <a:lnTo>
                  <a:pt x="521208" y="774192"/>
                </a:lnTo>
                <a:lnTo>
                  <a:pt x="1226058" y="69342"/>
                </a:lnTo>
                <a:lnTo>
                  <a:pt x="1229106" y="66294"/>
                </a:lnTo>
                <a:lnTo>
                  <a:pt x="1230630" y="66294"/>
                </a:lnTo>
                <a:lnTo>
                  <a:pt x="1545336" y="66294"/>
                </a:lnTo>
                <a:lnTo>
                  <a:pt x="1545336" y="53340"/>
                </a:lnTo>
                <a:lnTo>
                  <a:pt x="1223772" y="53340"/>
                </a:lnTo>
                <a:lnTo>
                  <a:pt x="499110" y="778002"/>
                </a:lnTo>
                <a:lnTo>
                  <a:pt x="499110" y="2948940"/>
                </a:lnTo>
                <a:lnTo>
                  <a:pt x="505968" y="2948940"/>
                </a:lnTo>
                <a:lnTo>
                  <a:pt x="512064" y="2948940"/>
                </a:lnTo>
                <a:lnTo>
                  <a:pt x="3042666" y="2948940"/>
                </a:lnTo>
                <a:lnTo>
                  <a:pt x="3051810" y="2948940"/>
                </a:lnTo>
                <a:lnTo>
                  <a:pt x="3055620" y="2945130"/>
                </a:lnTo>
                <a:lnTo>
                  <a:pt x="3388614" y="2612136"/>
                </a:lnTo>
                <a:lnTo>
                  <a:pt x="3388614" y="2644140"/>
                </a:lnTo>
                <a:lnTo>
                  <a:pt x="3401568" y="2644140"/>
                </a:lnTo>
                <a:lnTo>
                  <a:pt x="3401568" y="2599182"/>
                </a:lnTo>
                <a:lnTo>
                  <a:pt x="3541014" y="2459736"/>
                </a:lnTo>
                <a:lnTo>
                  <a:pt x="3541014" y="2491740"/>
                </a:lnTo>
                <a:lnTo>
                  <a:pt x="3553968" y="2491740"/>
                </a:lnTo>
                <a:lnTo>
                  <a:pt x="3553968" y="2446782"/>
                </a:lnTo>
                <a:lnTo>
                  <a:pt x="3763518" y="2237232"/>
                </a:lnTo>
                <a:lnTo>
                  <a:pt x="3765042" y="2235708"/>
                </a:lnTo>
                <a:lnTo>
                  <a:pt x="3774186" y="2226564"/>
                </a:lnTo>
                <a:lnTo>
                  <a:pt x="3775710" y="2225040"/>
                </a:lnTo>
                <a:lnTo>
                  <a:pt x="3775710" y="2043684"/>
                </a:lnTo>
                <a:lnTo>
                  <a:pt x="3780282" y="2039112"/>
                </a:lnTo>
                <a:lnTo>
                  <a:pt x="3775710" y="2034540"/>
                </a:lnTo>
                <a:lnTo>
                  <a:pt x="3775710" y="1815338"/>
                </a:lnTo>
                <a:lnTo>
                  <a:pt x="3780282" y="1811274"/>
                </a:lnTo>
                <a:lnTo>
                  <a:pt x="3775710" y="1805876"/>
                </a:lnTo>
                <a:lnTo>
                  <a:pt x="3775710" y="1510538"/>
                </a:lnTo>
                <a:lnTo>
                  <a:pt x="3780282" y="1506474"/>
                </a:lnTo>
                <a:lnTo>
                  <a:pt x="3775710" y="1501076"/>
                </a:lnTo>
                <a:lnTo>
                  <a:pt x="3775710" y="1205738"/>
                </a:lnTo>
                <a:lnTo>
                  <a:pt x="3780282" y="1201674"/>
                </a:lnTo>
                <a:lnTo>
                  <a:pt x="3775710" y="1196276"/>
                </a:lnTo>
                <a:lnTo>
                  <a:pt x="3775710" y="824738"/>
                </a:lnTo>
                <a:lnTo>
                  <a:pt x="3780282" y="820674"/>
                </a:lnTo>
                <a:lnTo>
                  <a:pt x="3775710" y="815276"/>
                </a:lnTo>
                <a:lnTo>
                  <a:pt x="3775710" y="443484"/>
                </a:lnTo>
                <a:lnTo>
                  <a:pt x="3780282" y="438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6439" y="4235196"/>
          <a:ext cx="2590798" cy="213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16174" y="4722764"/>
            <a:ext cx="363220" cy="871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spc="-10" dirty="0">
                <a:latin typeface="Times New Roman"/>
                <a:cs typeface="Times New Roman"/>
              </a:rPr>
              <a:t>Produs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0134" y="1941067"/>
            <a:ext cx="8683365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41755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Verdana"/>
                <a:cs typeface="Verdana"/>
              </a:rPr>
              <a:t>Volumul vanzarilor </a:t>
            </a:r>
            <a:r>
              <a:rPr sz="2800" dirty="0">
                <a:latin typeface="Verdana"/>
                <a:cs typeface="Verdana"/>
              </a:rPr>
              <a:t>– </a:t>
            </a:r>
            <a:r>
              <a:rPr sz="2800" spc="-5" dirty="0">
                <a:latin typeface="Verdana"/>
                <a:cs typeface="Verdana"/>
              </a:rPr>
              <a:t>in </a:t>
            </a:r>
            <a:r>
              <a:rPr sz="2800" dirty="0">
                <a:latin typeface="Verdana"/>
                <a:cs typeface="Verdana"/>
              </a:rPr>
              <a:t>functie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de  </a:t>
            </a:r>
            <a:r>
              <a:rPr sz="2800" spc="-5" dirty="0">
                <a:latin typeface="Verdana"/>
                <a:cs typeface="Verdana"/>
              </a:rPr>
              <a:t>produs, luna, </a:t>
            </a:r>
            <a:r>
              <a:rPr sz="2800" dirty="0">
                <a:latin typeface="Verdana"/>
                <a:cs typeface="Verdana"/>
              </a:rPr>
              <a:t>si </a:t>
            </a:r>
            <a:r>
              <a:rPr sz="2800" spc="-5" dirty="0">
                <a:latin typeface="Verdana"/>
                <a:cs typeface="Verdana"/>
              </a:rPr>
              <a:t>zona</a:t>
            </a:r>
            <a:endParaRPr sz="2800" dirty="0">
              <a:latin typeface="Verdana"/>
              <a:cs typeface="Verdana"/>
            </a:endParaRPr>
          </a:p>
          <a:p>
            <a:pPr marL="3670300">
              <a:lnSpc>
                <a:spcPts val="1935"/>
              </a:lnSpc>
            </a:pPr>
            <a:r>
              <a:rPr sz="20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Dimensiuni: </a:t>
            </a:r>
            <a:r>
              <a:rPr sz="2000" b="1" spc="-10" dirty="0">
                <a:latin typeface="Times New Roman"/>
                <a:cs typeface="Times New Roman"/>
              </a:rPr>
              <a:t>Produs, </a:t>
            </a:r>
            <a:r>
              <a:rPr sz="2000" b="1" spc="-5" dirty="0">
                <a:latin typeface="Times New Roman"/>
                <a:cs typeface="Times New Roman"/>
              </a:rPr>
              <a:t>Zona,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Timp</a:t>
            </a:r>
            <a:endParaRPr sz="2000" dirty="0">
              <a:latin typeface="Times New Roman"/>
              <a:cs typeface="Times New Roman"/>
            </a:endParaRPr>
          </a:p>
          <a:p>
            <a:pPr marL="3670300">
              <a:lnSpc>
                <a:spcPct val="100000"/>
              </a:lnSpc>
            </a:pPr>
            <a:r>
              <a:rPr lang="ro-MO" sz="2000" b="1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	D1              D2               D3</a:t>
            </a:r>
            <a:endParaRPr lang="ro-MO" sz="2000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670300">
              <a:lnSpc>
                <a:spcPct val="100000"/>
              </a:lnSpc>
            </a:pPr>
            <a:r>
              <a:rPr lang="ro-MO" sz="2000" b="1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    </a:t>
            </a:r>
            <a:r>
              <a:rPr lang="en-US" sz="20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Ierarhii</a:t>
            </a:r>
            <a:r>
              <a:rPr lang="en-US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r>
              <a:rPr lang="ro-MO" sz="2400" b="1" spc="-5" dirty="0">
                <a:latin typeface="Times New Roman"/>
                <a:cs typeface="Times New Roman"/>
              </a:rPr>
              <a:t>					</a:t>
            </a:r>
            <a:r>
              <a:rPr lang="en-US" sz="2400" b="1" spc="-5" dirty="0" err="1">
                <a:latin typeface="Times New Roman"/>
                <a:cs typeface="Times New Roman"/>
              </a:rPr>
              <a:t>Ramura</a:t>
            </a:r>
            <a:r>
              <a:rPr lang="en-US" sz="2400" b="1" spc="-5" dirty="0">
                <a:latin typeface="Times New Roman"/>
                <a:cs typeface="Times New Roman"/>
              </a:rPr>
              <a:t>	</a:t>
            </a:r>
            <a:r>
              <a:rPr lang="en-US" sz="24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Zona</a:t>
            </a:r>
            <a:r>
              <a:rPr lang="en-US"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	</a:t>
            </a:r>
            <a:r>
              <a:rPr lang="en-US" sz="2400" b="1" spc="-10" dirty="0">
                <a:latin typeface="Times New Roman"/>
                <a:cs typeface="Times New Roman"/>
              </a:rPr>
              <a:t>An</a:t>
            </a:r>
            <a:endParaRPr lang="en-US" sz="2400" dirty="0">
              <a:latin typeface="Times New Roman"/>
              <a:cs typeface="Times New Roman"/>
            </a:endParaRPr>
          </a:p>
          <a:p>
            <a:pPr marL="4431665" marR="5080">
              <a:lnSpc>
                <a:spcPct val="200000"/>
              </a:lnSpc>
              <a:tabLst>
                <a:tab pos="5648325" algn="l"/>
                <a:tab pos="5675630" algn="l"/>
                <a:tab pos="6437630" algn="l"/>
                <a:tab pos="7007859" algn="l"/>
                <a:tab pos="7270115" algn="l"/>
              </a:tabLst>
            </a:pPr>
            <a:r>
              <a:rPr sz="2000" b="1" spc="-5" dirty="0" err="1">
                <a:latin typeface="Times New Roman"/>
                <a:cs typeface="Times New Roman"/>
              </a:rPr>
              <a:t>Categorie</a:t>
            </a:r>
            <a:r>
              <a:rPr sz="2000" b="1" spc="-5" dirty="0">
                <a:latin typeface="Times New Roman"/>
                <a:cs typeface="Times New Roman"/>
              </a:rPr>
              <a:t>		</a:t>
            </a:r>
            <a:r>
              <a:rPr sz="2000" b="1" spc="-50" dirty="0">
                <a:latin typeface="Times New Roman"/>
                <a:cs typeface="Times New Roman"/>
              </a:rPr>
              <a:t>Tara		</a:t>
            </a:r>
            <a:r>
              <a:rPr sz="2000" b="1" spc="-20" dirty="0">
                <a:latin typeface="Times New Roman"/>
                <a:cs typeface="Times New Roman"/>
              </a:rPr>
              <a:t>Trimestru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odu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Ora</a:t>
            </a: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Lun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	</a:t>
            </a:r>
            <a:r>
              <a:rPr lang="ro-MO"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       </a:t>
            </a:r>
            <a:r>
              <a:rPr sz="2000" b="1" spc="-5" dirty="0" err="1">
                <a:latin typeface="Times New Roman"/>
                <a:cs typeface="Times New Roman"/>
              </a:rPr>
              <a:t>Saptam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endParaRPr lang="ro-MO" sz="2000" dirty="0">
              <a:latin typeface="Times New Roman"/>
              <a:cs typeface="Times New Roman"/>
            </a:endParaRPr>
          </a:p>
          <a:p>
            <a:pPr marR="786765">
              <a:lnSpc>
                <a:spcPct val="100000"/>
              </a:lnSpc>
              <a:tabLst>
                <a:tab pos="0" algn="l"/>
              </a:tabLst>
            </a:pPr>
            <a:r>
              <a:rPr lang="ro-MO" sz="2000" b="1" spc="-5" dirty="0">
                <a:latin typeface="Times New Roman"/>
                <a:cs typeface="Times New Roman"/>
              </a:rPr>
              <a:t>	                                                                                         </a:t>
            </a:r>
          </a:p>
          <a:p>
            <a:pPr marR="786765">
              <a:lnSpc>
                <a:spcPct val="100000"/>
              </a:lnSpc>
              <a:tabLst>
                <a:tab pos="0" algn="l"/>
              </a:tabLst>
            </a:pPr>
            <a:r>
              <a:rPr lang="ro-MO" sz="2000" b="1" spc="-5" dirty="0">
                <a:latin typeface="Times New Roman"/>
                <a:cs typeface="Times New Roman"/>
              </a:rPr>
              <a:t>							   </a:t>
            </a:r>
            <a:r>
              <a:rPr sz="2000" b="1" spc="-5" dirty="0" err="1">
                <a:latin typeface="Times New Roman"/>
                <a:cs typeface="Times New Roman"/>
              </a:rPr>
              <a:t>Bi</a:t>
            </a:r>
            <a:r>
              <a:rPr sz="2000" b="1" spc="-40" dirty="0" err="1">
                <a:latin typeface="Times New Roman"/>
                <a:cs typeface="Times New Roman"/>
              </a:rPr>
              <a:t>r</a:t>
            </a:r>
            <a:r>
              <a:rPr sz="2000" b="1" spc="-5" dirty="0" err="1">
                <a:latin typeface="Times New Roman"/>
                <a:cs typeface="Times New Roman"/>
              </a:rPr>
              <a:t>ou</a:t>
            </a:r>
            <a:r>
              <a:rPr lang="ro-MO" sz="2000" b="1" dirty="0">
                <a:latin typeface="Times New Roman"/>
                <a:cs typeface="Times New Roman"/>
              </a:rPr>
              <a:t>              </a:t>
            </a:r>
            <a:r>
              <a:rPr sz="2000" b="1" spc="-5" dirty="0" err="1">
                <a:latin typeface="Times New Roman"/>
                <a:cs typeface="Times New Roman"/>
              </a:rPr>
              <a:t>Zi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933" y="6375908"/>
            <a:ext cx="652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Luna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7543" y="4006596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5" h="381000">
                <a:moveTo>
                  <a:pt x="12953" y="381000"/>
                </a:moveTo>
                <a:lnTo>
                  <a:pt x="12953" y="0"/>
                </a:lnTo>
                <a:lnTo>
                  <a:pt x="0" y="0"/>
                </a:lnTo>
                <a:lnTo>
                  <a:pt x="0" y="381000"/>
                </a:lnTo>
                <a:lnTo>
                  <a:pt x="12953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4343" y="4006596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12953" y="381000"/>
                </a:moveTo>
                <a:lnTo>
                  <a:pt x="12953" y="0"/>
                </a:lnTo>
                <a:lnTo>
                  <a:pt x="0" y="0"/>
                </a:lnTo>
                <a:lnTo>
                  <a:pt x="0" y="381000"/>
                </a:lnTo>
                <a:lnTo>
                  <a:pt x="12953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3543" y="4006596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12953" y="381000"/>
                </a:moveTo>
                <a:lnTo>
                  <a:pt x="12953" y="0"/>
                </a:lnTo>
                <a:lnTo>
                  <a:pt x="0" y="0"/>
                </a:lnTo>
                <a:lnTo>
                  <a:pt x="0" y="381000"/>
                </a:lnTo>
                <a:lnTo>
                  <a:pt x="12953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7543" y="4616196"/>
            <a:ext cx="13335" cy="304800"/>
          </a:xfrm>
          <a:custGeom>
            <a:avLst/>
            <a:gdLst/>
            <a:ahLst/>
            <a:cxnLst/>
            <a:rect l="l" t="t" r="r" b="b"/>
            <a:pathLst>
              <a:path w="13335" h="304800">
                <a:moveTo>
                  <a:pt x="12953" y="304800"/>
                </a:moveTo>
                <a:lnTo>
                  <a:pt x="12953" y="0"/>
                </a:lnTo>
                <a:lnTo>
                  <a:pt x="0" y="0"/>
                </a:lnTo>
                <a:lnTo>
                  <a:pt x="0" y="304800"/>
                </a:lnTo>
                <a:lnTo>
                  <a:pt x="12953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4343" y="4616196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12953" y="381000"/>
                </a:moveTo>
                <a:lnTo>
                  <a:pt x="12953" y="0"/>
                </a:lnTo>
                <a:lnTo>
                  <a:pt x="0" y="0"/>
                </a:lnTo>
                <a:lnTo>
                  <a:pt x="0" y="381000"/>
                </a:lnTo>
                <a:lnTo>
                  <a:pt x="12953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4343" y="5225796"/>
            <a:ext cx="13335" cy="381000"/>
          </a:xfrm>
          <a:custGeom>
            <a:avLst/>
            <a:gdLst/>
            <a:ahLst/>
            <a:cxnLst/>
            <a:rect l="l" t="t" r="r" b="b"/>
            <a:pathLst>
              <a:path w="13334" h="381000">
                <a:moveTo>
                  <a:pt x="12953" y="381000"/>
                </a:moveTo>
                <a:lnTo>
                  <a:pt x="12953" y="0"/>
                </a:lnTo>
                <a:lnTo>
                  <a:pt x="0" y="0"/>
                </a:lnTo>
                <a:lnTo>
                  <a:pt x="0" y="381000"/>
                </a:lnTo>
                <a:lnTo>
                  <a:pt x="12953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4700" y="4772025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90" h="313689">
                <a:moveTo>
                  <a:pt x="313182" y="8382"/>
                </a:moveTo>
                <a:lnTo>
                  <a:pt x="304800" y="0"/>
                </a:lnTo>
                <a:lnTo>
                  <a:pt x="0" y="304800"/>
                </a:lnTo>
                <a:lnTo>
                  <a:pt x="8382" y="313182"/>
                </a:lnTo>
                <a:lnTo>
                  <a:pt x="313182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28100" y="4772025"/>
            <a:ext cx="389890" cy="314960"/>
          </a:xfrm>
          <a:custGeom>
            <a:avLst/>
            <a:gdLst/>
            <a:ahLst/>
            <a:cxnLst/>
            <a:rect l="l" t="t" r="r" b="b"/>
            <a:pathLst>
              <a:path w="389890" h="314960">
                <a:moveTo>
                  <a:pt x="389381" y="304799"/>
                </a:moveTo>
                <a:lnTo>
                  <a:pt x="8381" y="0"/>
                </a:lnTo>
                <a:lnTo>
                  <a:pt x="0" y="9906"/>
                </a:lnTo>
                <a:lnTo>
                  <a:pt x="380999" y="314705"/>
                </a:lnTo>
                <a:lnTo>
                  <a:pt x="389381" y="30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90267" y="5145785"/>
            <a:ext cx="314960" cy="389890"/>
          </a:xfrm>
          <a:custGeom>
            <a:avLst/>
            <a:gdLst/>
            <a:ahLst/>
            <a:cxnLst/>
            <a:rect l="l" t="t" r="r" b="b"/>
            <a:pathLst>
              <a:path w="314959" h="389889">
                <a:moveTo>
                  <a:pt x="314705" y="381000"/>
                </a:moveTo>
                <a:lnTo>
                  <a:pt x="9905" y="0"/>
                </a:lnTo>
                <a:lnTo>
                  <a:pt x="0" y="8382"/>
                </a:lnTo>
                <a:lnTo>
                  <a:pt x="304799" y="389382"/>
                </a:lnTo>
                <a:lnTo>
                  <a:pt x="314705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1266" y="5229225"/>
            <a:ext cx="461633" cy="306450"/>
          </a:xfrm>
          <a:custGeom>
            <a:avLst/>
            <a:gdLst/>
            <a:ahLst/>
            <a:cxnLst/>
            <a:rect l="l" t="t" r="r" b="b"/>
            <a:pathLst>
              <a:path w="314959" h="389889">
                <a:moveTo>
                  <a:pt x="314706" y="8382"/>
                </a:moveTo>
                <a:lnTo>
                  <a:pt x="304800" y="0"/>
                </a:lnTo>
                <a:lnTo>
                  <a:pt x="0" y="381000"/>
                </a:lnTo>
                <a:lnTo>
                  <a:pt x="9906" y="389382"/>
                </a:lnTo>
                <a:lnTo>
                  <a:pt x="314706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8760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7855" algn="l"/>
              </a:tabLst>
            </a:pPr>
            <a:r>
              <a:rPr spc="-5" dirty="0"/>
              <a:t>B.	</a:t>
            </a:r>
            <a:r>
              <a:rPr spc="-10" dirty="0"/>
              <a:t>Incarcarea</a:t>
            </a:r>
            <a:r>
              <a:rPr spc="15" dirty="0"/>
              <a:t> </a:t>
            </a:r>
            <a:r>
              <a:rPr spc="-5" dirty="0"/>
              <a:t>faptelor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903845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162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Tabela </a:t>
            </a:r>
            <a:r>
              <a:rPr sz="2400" dirty="0">
                <a:latin typeface="Verdana"/>
                <a:cs typeface="Verdana"/>
              </a:rPr>
              <a:t>de fapte </a:t>
            </a:r>
            <a:r>
              <a:rPr sz="2400" spc="-5" dirty="0">
                <a:latin typeface="Verdana"/>
                <a:cs typeface="Verdana"/>
              </a:rPr>
              <a:t>pastreaza indicatorii/ </a:t>
            </a:r>
            <a:r>
              <a:rPr sz="2400" dirty="0">
                <a:latin typeface="Verdana"/>
                <a:cs typeface="Verdana"/>
              </a:rPr>
              <a:t>masurile;  daca exista o masura, ea va fi modelata ca o  </a:t>
            </a:r>
            <a:r>
              <a:rPr sz="2400" spc="-5" dirty="0">
                <a:latin typeface="Verdana"/>
                <a:cs typeface="Verdana"/>
              </a:rPr>
              <a:t>inregistrare in </a:t>
            </a:r>
            <a:r>
              <a:rPr sz="2400" dirty="0">
                <a:latin typeface="Verdana"/>
                <a:cs typeface="Verdana"/>
              </a:rPr>
              <a:t>tabela de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fapte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La </a:t>
            </a:r>
            <a:r>
              <a:rPr sz="2400" spc="-5" dirty="0">
                <a:latin typeface="Verdana"/>
                <a:cs typeface="Verdana"/>
              </a:rPr>
              <a:t>crearea </a:t>
            </a:r>
            <a:r>
              <a:rPr sz="2400" dirty="0">
                <a:latin typeface="Verdana"/>
                <a:cs typeface="Verdana"/>
              </a:rPr>
              <a:t>tabelei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dirty="0">
                <a:latin typeface="Verdana"/>
                <a:cs typeface="Verdana"/>
              </a:rPr>
              <a:t>fapte, </a:t>
            </a:r>
            <a:r>
              <a:rPr sz="2400" spc="-5" dirty="0">
                <a:latin typeface="Verdana"/>
                <a:cs typeface="Verdana"/>
              </a:rPr>
              <a:t>pasul final </a:t>
            </a:r>
            <a:r>
              <a:rPr sz="2400" dirty="0">
                <a:latin typeface="Verdana"/>
                <a:cs typeface="Verdana"/>
              </a:rPr>
              <a:t>este </a:t>
            </a:r>
            <a:r>
              <a:rPr sz="2400" spc="-5" dirty="0">
                <a:latin typeface="Verdana"/>
                <a:cs typeface="Verdana"/>
              </a:rPr>
              <a:t>de  </a:t>
            </a:r>
            <a:r>
              <a:rPr sz="2400" dirty="0">
                <a:latin typeface="Verdana"/>
                <a:cs typeface="Verdana"/>
              </a:rPr>
              <a:t>convertirea </a:t>
            </a:r>
            <a:r>
              <a:rPr sz="2400" spc="-5" dirty="0">
                <a:latin typeface="Verdana"/>
                <a:cs typeface="Verdana"/>
              </a:rPr>
              <a:t>cheilor </a:t>
            </a:r>
            <a:r>
              <a:rPr sz="2400" dirty="0">
                <a:latin typeface="Verdana"/>
                <a:cs typeface="Verdana"/>
              </a:rPr>
              <a:t>naturale ale noilor </a:t>
            </a:r>
            <a:r>
              <a:rPr sz="2400" spc="-5" dirty="0">
                <a:latin typeface="Verdana"/>
                <a:cs typeface="Verdana"/>
              </a:rPr>
              <a:t>inregistrari  in chei surogat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corecte</a:t>
            </a:r>
            <a:endParaRPr sz="2400">
              <a:latin typeface="Verdana"/>
              <a:cs typeface="Verdana"/>
            </a:endParaRPr>
          </a:p>
          <a:p>
            <a:pPr marL="355600" marR="13081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ETL intretine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b="1" dirty="0">
                <a:latin typeface="Verdana"/>
                <a:cs typeface="Verdana"/>
              </a:rPr>
              <a:t>tabela speciala de lookup  </a:t>
            </a:r>
            <a:r>
              <a:rPr sz="2400" dirty="0">
                <a:latin typeface="Verdana"/>
                <a:cs typeface="Verdana"/>
              </a:rPr>
              <a:t>pentru cheile surogat </a:t>
            </a:r>
            <a:r>
              <a:rPr sz="2400" spc="-5" dirty="0">
                <a:latin typeface="Verdana"/>
                <a:cs typeface="Verdana"/>
              </a:rPr>
              <a:t>ale </a:t>
            </a:r>
            <a:r>
              <a:rPr sz="2400" dirty="0">
                <a:latin typeface="Verdana"/>
                <a:cs typeface="Verdana"/>
              </a:rPr>
              <a:t>fiecarei dimensiuni. </a:t>
            </a:r>
            <a:r>
              <a:rPr sz="2400" spc="-5" dirty="0">
                <a:latin typeface="Verdana"/>
                <a:cs typeface="Verdana"/>
              </a:rPr>
              <a:t>Ea  </a:t>
            </a:r>
            <a:r>
              <a:rPr sz="2400" dirty="0">
                <a:latin typeface="Verdana"/>
                <a:cs typeface="Verdana"/>
              </a:rPr>
              <a:t>se actualizeaza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fiecare </a:t>
            </a:r>
            <a:r>
              <a:rPr sz="2400" spc="-5" dirty="0">
                <a:latin typeface="Verdana"/>
                <a:cs typeface="Verdana"/>
              </a:rPr>
              <a:t>creare </a:t>
            </a:r>
            <a:r>
              <a:rPr sz="2400" dirty="0">
                <a:latin typeface="Verdana"/>
                <a:cs typeface="Verdana"/>
              </a:rPr>
              <a:t>a unei </a:t>
            </a:r>
            <a:r>
              <a:rPr sz="2400" spc="-5" dirty="0">
                <a:latin typeface="Verdana"/>
                <a:cs typeface="Verdana"/>
              </a:rPr>
              <a:t>noi  dimensiuni </a:t>
            </a:r>
            <a:r>
              <a:rPr sz="2400" dirty="0">
                <a:latin typeface="Verdana"/>
                <a:cs typeface="Verdana"/>
              </a:rPr>
              <a:t>sau la fiecare schimbare </a:t>
            </a:r>
            <a:r>
              <a:rPr sz="2400" spc="-5" dirty="0">
                <a:latin typeface="Verdana"/>
                <a:cs typeface="Verdana"/>
              </a:rPr>
              <a:t>de tipul </a:t>
            </a:r>
            <a:r>
              <a:rPr sz="2400" dirty="0">
                <a:latin typeface="Verdana"/>
                <a:cs typeface="Verdana"/>
              </a:rPr>
              <a:t>2 a  unei </a:t>
            </a:r>
            <a:r>
              <a:rPr sz="2400" spc="-5" dirty="0">
                <a:latin typeface="Verdana"/>
                <a:cs typeface="Verdana"/>
              </a:rPr>
              <a:t>dimensiuni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existente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8379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Managementul</a:t>
            </a:r>
            <a:r>
              <a:rPr spc="30" dirty="0"/>
              <a:t> </a:t>
            </a:r>
            <a:r>
              <a:rPr spc="-10" dirty="0"/>
              <a:t>partitiilor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61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929"/>
            <a:ext cx="7960359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Partitiile permit unei tabele </a:t>
            </a:r>
            <a:r>
              <a:rPr sz="2400" spc="-5" dirty="0">
                <a:latin typeface="Verdana"/>
                <a:cs typeface="Verdana"/>
              </a:rPr>
              <a:t>sa fie </a:t>
            </a:r>
            <a:r>
              <a:rPr sz="2400" b="1" dirty="0">
                <a:latin typeface="Verdana"/>
                <a:cs typeface="Verdana"/>
              </a:rPr>
              <a:t>fizic </a:t>
            </a:r>
            <a:r>
              <a:rPr sz="2400" dirty="0">
                <a:latin typeface="Verdana"/>
                <a:cs typeface="Verdana"/>
              </a:rPr>
              <a:t>divizata </a:t>
            </a:r>
            <a:r>
              <a:rPr sz="2400" spc="-5" dirty="0">
                <a:latin typeface="Verdana"/>
                <a:cs typeface="Verdana"/>
              </a:rPr>
              <a:t>in  </a:t>
            </a:r>
            <a:r>
              <a:rPr sz="2400" dirty="0">
                <a:latin typeface="Verdana"/>
                <a:cs typeface="Verdana"/>
              </a:rPr>
              <a:t>mai multe </a:t>
            </a:r>
            <a:r>
              <a:rPr sz="2400" b="1" dirty="0">
                <a:latin typeface="Verdana"/>
                <a:cs typeface="Verdana"/>
              </a:rPr>
              <a:t>minitabele </a:t>
            </a:r>
            <a:r>
              <a:rPr sz="2400" spc="-5" dirty="0">
                <a:latin typeface="Verdana"/>
                <a:cs typeface="Verdana"/>
              </a:rPr>
              <a:t>cu scop administrativ sau  </a:t>
            </a:r>
            <a:r>
              <a:rPr sz="2400" dirty="0">
                <a:latin typeface="Verdana"/>
                <a:cs typeface="Verdana"/>
              </a:rPr>
              <a:t>pentru 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imbunatati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performantele la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interogare</a:t>
            </a:r>
            <a:endParaRPr sz="2400">
              <a:latin typeface="Verdana"/>
              <a:cs typeface="Verdana"/>
            </a:endParaRPr>
          </a:p>
          <a:p>
            <a:pPr marL="355600" marR="7366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  <a:tab pos="4031615" algn="l"/>
              </a:tabLst>
            </a:pPr>
            <a:r>
              <a:rPr sz="2400" spc="-5" dirty="0">
                <a:latin typeface="Verdana"/>
                <a:cs typeface="Verdana"/>
              </a:rPr>
              <a:t>Cea </a:t>
            </a:r>
            <a:r>
              <a:rPr sz="2400" dirty="0">
                <a:latin typeface="Verdana"/>
                <a:cs typeface="Verdana"/>
              </a:rPr>
              <a:t>mai frecventa strategie </a:t>
            </a:r>
            <a:r>
              <a:rPr sz="2400" spc="-5" dirty="0">
                <a:latin typeface="Verdana"/>
                <a:cs typeface="Verdana"/>
              </a:rPr>
              <a:t>de partitionare </a:t>
            </a:r>
            <a:r>
              <a:rPr sz="2400" dirty="0">
                <a:latin typeface="Verdana"/>
                <a:cs typeface="Verdana"/>
              </a:rPr>
              <a:t>a  tabelelor de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fapte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este	partitionarea </a:t>
            </a:r>
            <a:r>
              <a:rPr sz="2400" dirty="0">
                <a:latin typeface="Verdana"/>
                <a:cs typeface="Verdana"/>
              </a:rPr>
              <a:t>dupa </a:t>
            </a:r>
            <a:r>
              <a:rPr sz="2400" b="1" spc="-5" dirty="0">
                <a:latin typeface="Verdana"/>
                <a:cs typeface="Verdana"/>
              </a:rPr>
              <a:t>cheia  </a:t>
            </a:r>
            <a:r>
              <a:rPr sz="2400" b="1" dirty="0">
                <a:latin typeface="Verdana"/>
                <a:cs typeface="Verdana"/>
              </a:rPr>
              <a:t>datei</a:t>
            </a:r>
            <a:r>
              <a:rPr sz="2400" dirty="0">
                <a:latin typeface="Verdana"/>
                <a:cs typeface="Verdana"/>
              </a:rPr>
              <a:t>. Deoarece </a:t>
            </a:r>
            <a:r>
              <a:rPr sz="2400" spc="-5" dirty="0">
                <a:latin typeface="Verdana"/>
                <a:cs typeface="Verdana"/>
              </a:rPr>
              <a:t>dimensiunea data </a:t>
            </a:r>
            <a:r>
              <a:rPr sz="2400" dirty="0">
                <a:latin typeface="Verdana"/>
                <a:cs typeface="Verdana"/>
              </a:rPr>
              <a:t>este  </a:t>
            </a:r>
            <a:r>
              <a:rPr sz="2400" spc="-5" dirty="0">
                <a:latin typeface="Verdana"/>
                <a:cs typeface="Verdana"/>
              </a:rPr>
              <a:t>preincarcata </a:t>
            </a:r>
            <a:r>
              <a:rPr sz="2400" dirty="0">
                <a:latin typeface="Verdana"/>
                <a:cs typeface="Verdana"/>
              </a:rPr>
              <a:t>si statica, se cunosc exact cheile  </a:t>
            </a:r>
            <a:r>
              <a:rPr sz="2400" spc="-5" dirty="0">
                <a:latin typeface="Verdana"/>
                <a:cs typeface="Verdana"/>
              </a:rPr>
              <a:t>surogat</a:t>
            </a:r>
            <a:endParaRPr sz="2400">
              <a:latin typeface="Verdana"/>
              <a:cs typeface="Verdana"/>
            </a:endParaRPr>
          </a:p>
          <a:p>
            <a:pPr marL="355600" marR="3556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Este </a:t>
            </a:r>
            <a:r>
              <a:rPr sz="2400" dirty="0">
                <a:latin typeface="Verdana"/>
                <a:cs typeface="Verdana"/>
              </a:rPr>
              <a:t>necesar </a:t>
            </a:r>
            <a:r>
              <a:rPr sz="2400" spc="-5" dirty="0">
                <a:latin typeface="Verdana"/>
                <a:cs typeface="Verdana"/>
              </a:rPr>
              <a:t>sa partitionam tabela de </a:t>
            </a:r>
            <a:r>
              <a:rPr sz="2400" dirty="0">
                <a:latin typeface="Verdana"/>
                <a:cs typeface="Verdana"/>
              </a:rPr>
              <a:t>fapte </a:t>
            </a:r>
            <a:r>
              <a:rPr sz="2400" spc="-5" dirty="0">
                <a:latin typeface="Verdana"/>
                <a:cs typeface="Verdana"/>
              </a:rPr>
              <a:t>dupa  cheia de join cu dimensiunea data pentru ca  </a:t>
            </a:r>
            <a:r>
              <a:rPr sz="2400" dirty="0">
                <a:latin typeface="Verdana"/>
                <a:cs typeface="Verdana"/>
              </a:rPr>
              <a:t>motorul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dirty="0">
                <a:latin typeface="Verdana"/>
                <a:cs typeface="Verdana"/>
              </a:rPr>
              <a:t>optimizare sa recunoasca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restrictia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62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428625"/>
            <a:ext cx="10223499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3389" algn="l"/>
                <a:tab pos="5942965" algn="l"/>
              </a:tabLst>
            </a:pPr>
            <a:r>
              <a:rPr spc="-5" dirty="0"/>
              <a:t>3. Data</a:t>
            </a:r>
            <a:r>
              <a:rPr lang="ro-MO" spc="-5" dirty="0"/>
              <a:t> </a:t>
            </a:r>
            <a:r>
              <a:rPr spc="-10" dirty="0"/>
              <a:t>Warehous</a:t>
            </a:r>
            <a:r>
              <a:rPr spc="-5" dirty="0"/>
              <a:t>e</a:t>
            </a:r>
            <a:r>
              <a:rPr spc="15" dirty="0"/>
              <a:t> </a:t>
            </a:r>
            <a:r>
              <a:rPr spc="-5" dirty="0"/>
              <a:t>si</a:t>
            </a:r>
            <a:r>
              <a:rPr spc="5" dirty="0"/>
              <a:t> </a:t>
            </a:r>
            <a:r>
              <a:rPr spc="-5" dirty="0"/>
              <a:t>Data</a:t>
            </a:r>
            <a:r>
              <a:rPr dirty="0"/>
              <a:t>	</a:t>
            </a:r>
            <a:r>
              <a:rPr spc="-5" dirty="0"/>
              <a:t>mining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0135" y="1973833"/>
            <a:ext cx="7498080" cy="44424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Trei tipuri de aplicatii de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DW</a:t>
            </a:r>
            <a:endParaRPr sz="18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65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dirty="0">
                <a:latin typeface="Verdana"/>
                <a:cs typeface="Verdana"/>
              </a:rPr>
              <a:t>Procesarea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informatiilor</a:t>
            </a:r>
            <a:endParaRPr sz="1800">
              <a:latin typeface="Verdana"/>
              <a:cs typeface="Verdana"/>
            </a:endParaRPr>
          </a:p>
          <a:p>
            <a:pPr marL="1155700" marR="5080" lvl="2" indent="-228600">
              <a:lnSpc>
                <a:spcPct val="110000"/>
              </a:lnSpc>
              <a:spcBef>
                <a:spcPts val="43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spc="-5" dirty="0">
                <a:latin typeface="Verdana"/>
                <a:cs typeface="Verdana"/>
              </a:rPr>
              <a:t>Interogari, </a:t>
            </a:r>
            <a:r>
              <a:rPr sz="1800" dirty="0">
                <a:latin typeface="Verdana"/>
                <a:cs typeface="Verdana"/>
              </a:rPr>
              <a:t>analize </a:t>
            </a:r>
            <a:r>
              <a:rPr sz="1800" spc="-5" dirty="0">
                <a:latin typeface="Verdana"/>
                <a:cs typeface="Verdana"/>
              </a:rPr>
              <a:t>statistice </a:t>
            </a:r>
            <a:r>
              <a:rPr sz="1800" dirty="0">
                <a:latin typeface="Verdana"/>
                <a:cs typeface="Verdana"/>
              </a:rPr>
              <a:t>de </a:t>
            </a:r>
            <a:r>
              <a:rPr sz="1800" spc="-5" dirty="0">
                <a:latin typeface="Verdana"/>
                <a:cs typeface="Verdana"/>
              </a:rPr>
              <a:t>baza, raportari folosind  tabele, grafice,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figuri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dirty="0">
                <a:latin typeface="Verdana"/>
                <a:cs typeface="Verdana"/>
              </a:rPr>
              <a:t>Procesare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analitica</a:t>
            </a:r>
            <a:endParaRPr sz="1800">
              <a:latin typeface="Verdana"/>
              <a:cs typeface="Verdana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dirty="0">
                <a:latin typeface="Verdana"/>
                <a:cs typeface="Verdana"/>
              </a:rPr>
              <a:t>Analiza multidimensionala a </a:t>
            </a:r>
            <a:r>
              <a:rPr sz="1800" spc="-5" dirty="0">
                <a:latin typeface="Verdana"/>
                <a:cs typeface="Verdana"/>
              </a:rPr>
              <a:t>datelor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DW</a:t>
            </a:r>
            <a:endParaRPr sz="1800">
              <a:latin typeface="Verdana"/>
              <a:cs typeface="Verdana"/>
            </a:endParaRPr>
          </a:p>
          <a:p>
            <a:pPr marL="1155700" marR="381000" lvl="2" indent="-228600">
              <a:lnSpc>
                <a:spcPct val="110000"/>
              </a:lnSpc>
              <a:spcBef>
                <a:spcPts val="43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spc="-5" dirty="0">
                <a:latin typeface="Verdana"/>
                <a:cs typeface="Verdana"/>
              </a:rPr>
              <a:t>Operatii OLAP de baza, </a:t>
            </a:r>
            <a:r>
              <a:rPr sz="1800" dirty="0">
                <a:latin typeface="Verdana"/>
                <a:cs typeface="Verdana"/>
              </a:rPr>
              <a:t>navigare </a:t>
            </a:r>
            <a:r>
              <a:rPr sz="1800" spc="-5" dirty="0">
                <a:latin typeface="Verdana"/>
                <a:cs typeface="Verdana"/>
              </a:rPr>
              <a:t>prin date, pivotari,  </a:t>
            </a:r>
            <a:r>
              <a:rPr sz="1800" dirty="0">
                <a:latin typeface="Verdana"/>
                <a:cs typeface="Verdana"/>
              </a:rPr>
              <a:t>rotatii, </a:t>
            </a:r>
            <a:r>
              <a:rPr sz="1800" spc="-5" dirty="0">
                <a:latin typeface="Verdana"/>
                <a:cs typeface="Verdana"/>
              </a:rPr>
              <a:t>sectionari</a:t>
            </a:r>
            <a:endParaRPr sz="18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645"/>
              </a:spcBef>
              <a:buClr>
                <a:srgbClr val="9A9A00"/>
              </a:buClr>
              <a:buSzPct val="75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sz="1800" b="1" dirty="0">
                <a:latin typeface="Verdana"/>
                <a:cs typeface="Verdana"/>
              </a:rPr>
              <a:t>Data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mining</a:t>
            </a:r>
            <a:endParaRPr sz="1800">
              <a:latin typeface="Verdana"/>
              <a:cs typeface="Verdana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dirty="0">
                <a:latin typeface="Verdana"/>
                <a:cs typeface="Verdana"/>
              </a:rPr>
              <a:t>Descoperire </a:t>
            </a:r>
            <a:r>
              <a:rPr sz="1800" spc="-5" dirty="0">
                <a:latin typeface="Verdana"/>
                <a:cs typeface="Verdana"/>
              </a:rPr>
              <a:t>de cunostinte din </a:t>
            </a:r>
            <a:r>
              <a:rPr sz="1800" dirty="0">
                <a:latin typeface="Verdana"/>
                <a:cs typeface="Verdana"/>
              </a:rPr>
              <a:t>modele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ascunse</a:t>
            </a:r>
            <a:endParaRPr sz="1800">
              <a:latin typeface="Verdana"/>
              <a:cs typeface="Verdana"/>
            </a:endParaRPr>
          </a:p>
          <a:p>
            <a:pPr marL="1155700" marR="297180" lvl="2" indent="-228600">
              <a:lnSpc>
                <a:spcPct val="110000"/>
              </a:lnSpc>
              <a:spcBef>
                <a:spcPts val="434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1155700" algn="l"/>
              </a:tabLst>
            </a:pPr>
            <a:r>
              <a:rPr sz="1800" dirty="0">
                <a:latin typeface="Verdana"/>
                <a:cs typeface="Verdana"/>
              </a:rPr>
              <a:t>Asocieri, </a:t>
            </a:r>
            <a:r>
              <a:rPr sz="1800" spc="-5" dirty="0">
                <a:latin typeface="Verdana"/>
                <a:cs typeface="Verdana"/>
              </a:rPr>
              <a:t>construire de </a:t>
            </a:r>
            <a:r>
              <a:rPr sz="1800" dirty="0">
                <a:latin typeface="Verdana"/>
                <a:cs typeface="Verdana"/>
              </a:rPr>
              <a:t>modele analitice, realizare de  </a:t>
            </a:r>
            <a:r>
              <a:rPr sz="1800" spc="-5" dirty="0">
                <a:latin typeface="Verdana"/>
                <a:cs typeface="Verdana"/>
              </a:rPr>
              <a:t>clasificari si </a:t>
            </a:r>
            <a:r>
              <a:rPr sz="1800" dirty="0">
                <a:latin typeface="Verdana"/>
                <a:cs typeface="Verdana"/>
              </a:rPr>
              <a:t>predictii, </a:t>
            </a:r>
            <a:r>
              <a:rPr sz="1800" spc="-5" dirty="0">
                <a:latin typeface="Verdana"/>
                <a:cs typeface="Verdana"/>
              </a:rPr>
              <a:t>si prezentarea </a:t>
            </a:r>
            <a:r>
              <a:rPr sz="1800" dirty="0">
                <a:latin typeface="Verdana"/>
                <a:cs typeface="Verdana"/>
              </a:rPr>
              <a:t>rezultatelor </a:t>
            </a:r>
            <a:r>
              <a:rPr sz="1800" spc="-5" dirty="0">
                <a:latin typeface="Verdana"/>
                <a:cs typeface="Verdana"/>
              </a:rPr>
              <a:t>cu  instrumente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vizualizare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4535" y="6472682"/>
            <a:ext cx="4511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ACC00"/>
              </a:buClr>
              <a:buSzPct val="63888"/>
              <a:buFont typeface="Wingdings"/>
              <a:buChar char=""/>
              <a:tabLst>
                <a:tab pos="241300" algn="l"/>
              </a:tabLst>
            </a:pPr>
            <a:r>
              <a:rPr sz="1800" spc="-5" dirty="0">
                <a:latin typeface="Verdana"/>
                <a:cs typeface="Verdana"/>
              </a:rPr>
              <a:t>OLAM </a:t>
            </a:r>
            <a:r>
              <a:rPr sz="1800" dirty="0">
                <a:latin typeface="Verdana"/>
                <a:cs typeface="Verdana"/>
              </a:rPr>
              <a:t>–Online Analitycal Data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Mining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428625"/>
            <a:ext cx="7693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 unde</a:t>
            </a:r>
            <a:r>
              <a:rPr spc="-30" dirty="0"/>
              <a:t> </a:t>
            </a:r>
            <a:r>
              <a:rPr spc="-10" dirty="0"/>
              <a:t>provine?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63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7613" y="1953767"/>
            <a:ext cx="4607814" cy="452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8297" y="4012184"/>
            <a:ext cx="80581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19380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Data  mining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6211" y="2383027"/>
            <a:ext cx="531495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4460" marR="5080" indent="-11239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Baze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date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1505" y="2972816"/>
            <a:ext cx="817244" cy="4565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 algn="ctr">
              <a:lnSpc>
                <a:spcPct val="91200"/>
              </a:lnSpc>
              <a:spcBef>
                <a:spcPts val="204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ul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atoare  foarte 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performante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2413" y="4593590"/>
            <a:ext cx="7124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Vizualizare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491" y="5712205"/>
            <a:ext cx="617855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1594" marR="5080" indent="-49530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Statistica  aplicata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0955" y="5642864"/>
            <a:ext cx="819785" cy="4565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algn="ctr">
              <a:lnSpc>
                <a:spcPct val="91200"/>
              </a:lnSpc>
              <a:spcBef>
                <a:spcPts val="204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Recunoaste-  re modele  (pattern)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4279" y="4524247"/>
            <a:ext cx="600075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7310" marR="5080" indent="-55244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Algoritmi  paraleli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2231" y="3055874"/>
            <a:ext cx="547370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40" marR="5080" indent="-317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Machine 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arn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4425" y="6628892"/>
            <a:ext cx="187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64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73887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Data</a:t>
            </a:r>
            <a:r>
              <a:rPr spc="-60" dirty="0"/>
              <a:t> </a:t>
            </a:r>
            <a:r>
              <a:rPr spc="-5" dirty="0"/>
              <a:t>mining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773" y="1932229"/>
            <a:ext cx="7400925" cy="2073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Pasi:</a:t>
            </a:r>
            <a:endParaRPr sz="16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85"/>
              </a:spcBef>
              <a:buClr>
                <a:srgbClr val="9ACC00"/>
              </a:buClr>
              <a:buSzPct val="62500"/>
              <a:buFont typeface="Wingdings"/>
              <a:buChar char=""/>
              <a:tabLst>
                <a:tab pos="1155700" algn="l"/>
              </a:tabLst>
            </a:pPr>
            <a:r>
              <a:rPr sz="1600" spc="-5" dirty="0">
                <a:latin typeface="Verdana"/>
                <a:cs typeface="Verdana"/>
              </a:rPr>
              <a:t>i: Culegerea si pregatirea datelor de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analizat.</a:t>
            </a:r>
            <a:endParaRPr sz="16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85"/>
              </a:spcBef>
              <a:buClr>
                <a:srgbClr val="9ACC00"/>
              </a:buClr>
              <a:buSzPct val="62500"/>
              <a:buFont typeface="Wingdings"/>
              <a:buChar char=""/>
              <a:tabLst>
                <a:tab pos="1155700" algn="l"/>
              </a:tabLst>
            </a:pPr>
            <a:r>
              <a:rPr sz="1600" spc="-5" dirty="0">
                <a:latin typeface="Verdana"/>
                <a:cs typeface="Verdana"/>
              </a:rPr>
              <a:t>ii: </a:t>
            </a:r>
            <a:r>
              <a:rPr sz="1600" dirty="0">
                <a:latin typeface="Verdana"/>
                <a:cs typeface="Verdana"/>
              </a:rPr>
              <a:t>Analiza </a:t>
            </a:r>
            <a:r>
              <a:rPr sz="1600" spc="-5" dirty="0">
                <a:latin typeface="Verdana"/>
                <a:cs typeface="Verdana"/>
              </a:rPr>
              <a:t>datelor sau </a:t>
            </a:r>
            <a:r>
              <a:rPr sz="1600" dirty="0">
                <a:latin typeface="Verdana"/>
                <a:cs typeface="Verdana"/>
              </a:rPr>
              <a:t>aplicarea </a:t>
            </a:r>
            <a:r>
              <a:rPr sz="1600" spc="-5" dirty="0">
                <a:latin typeface="Verdana"/>
                <a:cs typeface="Verdana"/>
              </a:rPr>
              <a:t>unui </a:t>
            </a:r>
            <a:r>
              <a:rPr sz="1600" dirty="0">
                <a:latin typeface="Verdana"/>
                <a:cs typeface="Verdana"/>
              </a:rPr>
              <a:t>algoritm/metode </a:t>
            </a:r>
            <a:r>
              <a:rPr sz="1600" spc="-5" dirty="0">
                <a:latin typeface="Verdana"/>
                <a:cs typeface="Verdana"/>
              </a:rPr>
              <a:t>de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DM</a:t>
            </a:r>
            <a:endParaRPr sz="16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385"/>
              </a:spcBef>
              <a:buClr>
                <a:srgbClr val="656500"/>
              </a:buClr>
              <a:buFont typeface="Wingdings"/>
              <a:buChar char=""/>
              <a:tabLst>
                <a:tab pos="1612265" algn="l"/>
                <a:tab pos="1612900" algn="l"/>
              </a:tabLst>
            </a:pPr>
            <a:r>
              <a:rPr sz="1600" spc="-5" dirty="0">
                <a:latin typeface="Verdana"/>
                <a:cs typeface="Verdana"/>
              </a:rPr>
              <a:t>Invatare supervizata</a:t>
            </a:r>
            <a:endParaRPr sz="1600">
              <a:latin typeface="Verdana"/>
              <a:cs typeface="Verdana"/>
            </a:endParaRPr>
          </a:p>
          <a:p>
            <a:pPr marL="1612900" lvl="2" indent="-228600">
              <a:lnSpc>
                <a:spcPct val="100000"/>
              </a:lnSpc>
              <a:spcBef>
                <a:spcPts val="384"/>
              </a:spcBef>
              <a:buClr>
                <a:srgbClr val="656500"/>
              </a:buClr>
              <a:buFont typeface="Wingdings"/>
              <a:buChar char=""/>
              <a:tabLst>
                <a:tab pos="1612265" algn="l"/>
                <a:tab pos="1612900" algn="l"/>
              </a:tabLst>
            </a:pPr>
            <a:r>
              <a:rPr sz="1600" spc="-5" dirty="0">
                <a:latin typeface="Verdana"/>
                <a:cs typeface="Verdana"/>
              </a:rPr>
              <a:t>Invatare nesupervizata</a:t>
            </a:r>
            <a:endParaRPr sz="16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380"/>
              </a:spcBef>
              <a:buClr>
                <a:srgbClr val="9ACC00"/>
              </a:buClr>
              <a:buSzPct val="62500"/>
              <a:buFont typeface="Wingdings"/>
              <a:buChar char=""/>
              <a:tabLst>
                <a:tab pos="1155700" algn="l"/>
              </a:tabLst>
            </a:pPr>
            <a:r>
              <a:rPr sz="1600" spc="-5" dirty="0">
                <a:latin typeface="Verdana"/>
                <a:cs typeface="Verdana"/>
              </a:rPr>
              <a:t>iii: Interpretarea rezultatelor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algoritmului</a:t>
            </a:r>
            <a:endParaRPr sz="16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385"/>
              </a:spcBef>
              <a:buClr>
                <a:srgbClr val="9ACC00"/>
              </a:buClr>
              <a:buSzPct val="62500"/>
              <a:buFont typeface="Wingdings"/>
              <a:buChar char=""/>
              <a:tabLst>
                <a:tab pos="1155700" algn="l"/>
              </a:tabLst>
            </a:pPr>
            <a:r>
              <a:rPr sz="1600" spc="-5" dirty="0">
                <a:latin typeface="Verdana"/>
                <a:cs typeface="Verdana"/>
              </a:rPr>
              <a:t>iv: </a:t>
            </a:r>
            <a:r>
              <a:rPr sz="1600" dirty="0">
                <a:latin typeface="Verdana"/>
                <a:cs typeface="Verdana"/>
              </a:rPr>
              <a:t>Aplicarea rezultatelor </a:t>
            </a:r>
            <a:r>
              <a:rPr sz="1600" spc="-5" dirty="0">
                <a:latin typeface="Verdana"/>
                <a:cs typeface="Verdana"/>
              </a:rPr>
              <a:t>obtinute la noi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probleme.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2483" y="4245843"/>
            <a:ext cx="1518920" cy="654050"/>
          </a:xfrm>
          <a:prstGeom prst="rect">
            <a:avLst/>
          </a:prstGeom>
          <a:ln w="13134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47320" marR="302260">
              <a:lnSpc>
                <a:spcPts val="1989"/>
              </a:lnSpc>
              <a:spcBef>
                <a:spcPts val="575"/>
              </a:spcBef>
            </a:pPr>
            <a:r>
              <a:rPr sz="1700" spc="20" dirty="0">
                <a:latin typeface="Times New Roman"/>
                <a:cs typeface="Times New Roman"/>
              </a:rPr>
              <a:t>Strategii </a:t>
            </a:r>
            <a:r>
              <a:rPr sz="1700" spc="15" dirty="0">
                <a:latin typeface="Times New Roman"/>
                <a:cs typeface="Times New Roman"/>
              </a:rPr>
              <a:t>de  </a:t>
            </a:r>
            <a:r>
              <a:rPr sz="1700" spc="25" dirty="0">
                <a:latin typeface="Times New Roman"/>
                <a:cs typeface="Times New Roman"/>
              </a:rPr>
              <a:t>data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mining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4539" y="5226537"/>
            <a:ext cx="1518920" cy="653415"/>
          </a:xfrm>
          <a:prstGeom prst="rect">
            <a:avLst/>
          </a:prstGeom>
          <a:ln w="1313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47320" marR="340360">
              <a:lnSpc>
                <a:spcPts val="1989"/>
              </a:lnSpc>
              <a:spcBef>
                <a:spcPts val="565"/>
              </a:spcBef>
            </a:pPr>
            <a:r>
              <a:rPr sz="1700" spc="25" dirty="0">
                <a:latin typeface="Times New Roman"/>
                <a:cs typeface="Times New Roman"/>
              </a:rPr>
              <a:t>Invatare  </a:t>
            </a:r>
            <a:r>
              <a:rPr sz="1700" spc="5" dirty="0">
                <a:latin typeface="Times New Roman"/>
                <a:cs typeface="Times New Roman"/>
              </a:rPr>
              <a:t>s</a:t>
            </a:r>
            <a:r>
              <a:rPr sz="1700" spc="35" dirty="0">
                <a:latin typeface="Times New Roman"/>
                <a:cs typeface="Times New Roman"/>
              </a:rPr>
              <a:t>u</a:t>
            </a:r>
            <a:r>
              <a:rPr sz="1700" spc="20" dirty="0">
                <a:latin typeface="Times New Roman"/>
                <a:cs typeface="Times New Roman"/>
              </a:rPr>
              <a:t>pe</a:t>
            </a:r>
            <a:r>
              <a:rPr sz="1700" spc="30" dirty="0">
                <a:latin typeface="Times New Roman"/>
                <a:cs typeface="Times New Roman"/>
              </a:rPr>
              <a:t>r</a:t>
            </a:r>
            <a:r>
              <a:rPr sz="1700" spc="35" dirty="0">
                <a:latin typeface="Times New Roman"/>
                <a:cs typeface="Times New Roman"/>
              </a:rPr>
              <a:t>v</a:t>
            </a:r>
            <a:r>
              <a:rPr sz="1700" spc="-25" dirty="0">
                <a:latin typeface="Times New Roman"/>
                <a:cs typeface="Times New Roman"/>
              </a:rPr>
              <a:t>i</a:t>
            </a:r>
            <a:r>
              <a:rPr sz="1700" spc="60" dirty="0">
                <a:latin typeface="Times New Roman"/>
                <a:cs typeface="Times New Roman"/>
              </a:rPr>
              <a:t>z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50" dirty="0">
                <a:latin typeface="Times New Roman"/>
                <a:cs typeface="Times New Roman"/>
              </a:rPr>
              <a:t>t</a:t>
            </a:r>
            <a:r>
              <a:rPr sz="1700" spc="5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77222" y="5226537"/>
            <a:ext cx="1685289" cy="653415"/>
          </a:xfrm>
          <a:custGeom>
            <a:avLst/>
            <a:gdLst/>
            <a:ahLst/>
            <a:cxnLst/>
            <a:rect l="l" t="t" r="r" b="b"/>
            <a:pathLst>
              <a:path w="1685290" h="653414">
                <a:moveTo>
                  <a:pt x="1684739" y="0"/>
                </a:moveTo>
                <a:lnTo>
                  <a:pt x="0" y="0"/>
                </a:lnTo>
                <a:lnTo>
                  <a:pt x="0" y="653037"/>
                </a:lnTo>
                <a:lnTo>
                  <a:pt x="1684739" y="653037"/>
                </a:lnTo>
                <a:lnTo>
                  <a:pt x="1684739" y="0"/>
                </a:lnTo>
                <a:close/>
              </a:path>
            </a:pathLst>
          </a:custGeom>
          <a:ln w="131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12491" y="5270376"/>
            <a:ext cx="1259205" cy="5391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220"/>
              </a:spcBef>
            </a:pPr>
            <a:r>
              <a:rPr sz="1700" spc="25" dirty="0">
                <a:latin typeface="Times New Roman"/>
                <a:cs typeface="Times New Roman"/>
              </a:rPr>
              <a:t>Invatare  </a:t>
            </a:r>
            <a:r>
              <a:rPr sz="1700" spc="-5" dirty="0">
                <a:latin typeface="Times New Roman"/>
                <a:cs typeface="Times New Roman"/>
              </a:rPr>
              <a:t>n</a:t>
            </a:r>
            <a:r>
              <a:rPr sz="1700" spc="60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s</a:t>
            </a:r>
            <a:r>
              <a:rPr sz="1700" spc="25" dirty="0">
                <a:latin typeface="Times New Roman"/>
                <a:cs typeface="Times New Roman"/>
              </a:rPr>
              <a:t>u</a:t>
            </a:r>
            <a:r>
              <a:rPr sz="1700" spc="35" dirty="0">
                <a:latin typeface="Times New Roman"/>
                <a:cs typeface="Times New Roman"/>
              </a:rPr>
              <a:t>p</a:t>
            </a:r>
            <a:r>
              <a:rPr sz="1700" spc="15" dirty="0">
                <a:latin typeface="Times New Roman"/>
                <a:cs typeface="Times New Roman"/>
              </a:rPr>
              <a:t>e</a:t>
            </a:r>
            <a:r>
              <a:rPr sz="1700" spc="30" dirty="0">
                <a:latin typeface="Times New Roman"/>
                <a:cs typeface="Times New Roman"/>
              </a:rPr>
              <a:t>r</a:t>
            </a:r>
            <a:r>
              <a:rPr sz="1700" spc="35" dirty="0">
                <a:latin typeface="Times New Roman"/>
                <a:cs typeface="Times New Roman"/>
              </a:rPr>
              <a:t>v</a:t>
            </a:r>
            <a:r>
              <a:rPr sz="1700" spc="-15" dirty="0">
                <a:latin typeface="Times New Roman"/>
                <a:cs typeface="Times New Roman"/>
              </a:rPr>
              <a:t>i</a:t>
            </a:r>
            <a:r>
              <a:rPr sz="1700" spc="50" dirty="0">
                <a:latin typeface="Times New Roman"/>
                <a:cs typeface="Times New Roman"/>
              </a:rPr>
              <a:t>z</a:t>
            </a:r>
            <a:r>
              <a:rPr sz="1700" spc="20" dirty="0">
                <a:latin typeface="Times New Roman"/>
                <a:cs typeface="Times New Roman"/>
              </a:rPr>
              <a:t>a</a:t>
            </a:r>
            <a:r>
              <a:rPr sz="1700" spc="50" dirty="0">
                <a:latin typeface="Times New Roman"/>
                <a:cs typeface="Times New Roman"/>
              </a:rPr>
              <a:t>t</a:t>
            </a:r>
            <a:r>
              <a:rPr sz="1700" spc="5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5925" y="4889072"/>
            <a:ext cx="1195705" cy="365760"/>
            <a:chOff x="3415925" y="4889072"/>
            <a:chExt cx="1195705" cy="365760"/>
          </a:xfrm>
        </p:grpSpPr>
        <p:sp>
          <p:nvSpPr>
            <p:cNvPr id="10" name="object 10"/>
            <p:cNvSpPr/>
            <p:nvPr/>
          </p:nvSpPr>
          <p:spPr>
            <a:xfrm>
              <a:off x="3418130" y="4891253"/>
              <a:ext cx="1191260" cy="361315"/>
            </a:xfrm>
            <a:custGeom>
              <a:avLst/>
              <a:gdLst/>
              <a:ahLst/>
              <a:cxnLst/>
              <a:rect l="l" t="t" r="r" b="b"/>
              <a:pathLst>
                <a:path w="1191260" h="361314">
                  <a:moveTo>
                    <a:pt x="112567" y="317246"/>
                  </a:moveTo>
                  <a:lnTo>
                    <a:pt x="107378" y="299902"/>
                  </a:lnTo>
                  <a:lnTo>
                    <a:pt x="1177262" y="0"/>
                  </a:lnTo>
                  <a:lnTo>
                    <a:pt x="1181828" y="0"/>
                  </a:lnTo>
                  <a:lnTo>
                    <a:pt x="1186394" y="3813"/>
                  </a:lnTo>
                  <a:lnTo>
                    <a:pt x="1190973" y="8390"/>
                  </a:lnTo>
                  <a:lnTo>
                    <a:pt x="1190973" y="12954"/>
                  </a:lnTo>
                  <a:lnTo>
                    <a:pt x="1186394" y="16768"/>
                  </a:lnTo>
                  <a:lnTo>
                    <a:pt x="1181828" y="16768"/>
                  </a:lnTo>
                  <a:lnTo>
                    <a:pt x="112567" y="317246"/>
                  </a:lnTo>
                  <a:close/>
                </a:path>
                <a:path w="1191260" h="361314">
                  <a:moveTo>
                    <a:pt x="125717" y="361193"/>
                  </a:moveTo>
                  <a:lnTo>
                    <a:pt x="0" y="335284"/>
                  </a:lnTo>
                  <a:lnTo>
                    <a:pt x="94478" y="256793"/>
                  </a:lnTo>
                  <a:lnTo>
                    <a:pt x="107378" y="299902"/>
                  </a:lnTo>
                  <a:lnTo>
                    <a:pt x="89912" y="304798"/>
                  </a:lnTo>
                  <a:lnTo>
                    <a:pt x="85333" y="304798"/>
                  </a:lnTo>
                  <a:lnTo>
                    <a:pt x="85333" y="308612"/>
                  </a:lnTo>
                  <a:lnTo>
                    <a:pt x="80768" y="313188"/>
                  </a:lnTo>
                  <a:lnTo>
                    <a:pt x="85333" y="317753"/>
                  </a:lnTo>
                  <a:lnTo>
                    <a:pt x="85333" y="322329"/>
                  </a:lnTo>
                  <a:lnTo>
                    <a:pt x="114088" y="322329"/>
                  </a:lnTo>
                  <a:lnTo>
                    <a:pt x="125717" y="361193"/>
                  </a:lnTo>
                  <a:close/>
                </a:path>
                <a:path w="1191260" h="361314">
                  <a:moveTo>
                    <a:pt x="94478" y="322329"/>
                  </a:moveTo>
                  <a:lnTo>
                    <a:pt x="85333" y="322329"/>
                  </a:lnTo>
                  <a:lnTo>
                    <a:pt x="85333" y="317753"/>
                  </a:lnTo>
                  <a:lnTo>
                    <a:pt x="80768" y="313188"/>
                  </a:lnTo>
                  <a:lnTo>
                    <a:pt x="85333" y="308612"/>
                  </a:lnTo>
                  <a:lnTo>
                    <a:pt x="85333" y="304798"/>
                  </a:lnTo>
                  <a:lnTo>
                    <a:pt x="89912" y="304798"/>
                  </a:lnTo>
                  <a:lnTo>
                    <a:pt x="107378" y="299902"/>
                  </a:lnTo>
                  <a:lnTo>
                    <a:pt x="112567" y="317246"/>
                  </a:lnTo>
                  <a:lnTo>
                    <a:pt x="94478" y="322329"/>
                  </a:lnTo>
                  <a:close/>
                </a:path>
                <a:path w="1191260" h="361314">
                  <a:moveTo>
                    <a:pt x="114088" y="322329"/>
                  </a:moveTo>
                  <a:lnTo>
                    <a:pt x="94478" y="322329"/>
                  </a:lnTo>
                  <a:lnTo>
                    <a:pt x="112567" y="317246"/>
                  </a:lnTo>
                  <a:lnTo>
                    <a:pt x="114088" y="322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8130" y="4891253"/>
              <a:ext cx="1191260" cy="361315"/>
            </a:xfrm>
            <a:custGeom>
              <a:avLst/>
              <a:gdLst/>
              <a:ahLst/>
              <a:cxnLst/>
              <a:rect l="l" t="t" r="r" b="b"/>
              <a:pathLst>
                <a:path w="1191260" h="361314">
                  <a:moveTo>
                    <a:pt x="1181828" y="16768"/>
                  </a:moveTo>
                  <a:lnTo>
                    <a:pt x="94478" y="322329"/>
                  </a:lnTo>
                  <a:lnTo>
                    <a:pt x="85333" y="322329"/>
                  </a:lnTo>
                  <a:lnTo>
                    <a:pt x="85333" y="317753"/>
                  </a:lnTo>
                  <a:lnTo>
                    <a:pt x="80768" y="313188"/>
                  </a:lnTo>
                  <a:lnTo>
                    <a:pt x="85333" y="308612"/>
                  </a:lnTo>
                  <a:lnTo>
                    <a:pt x="85333" y="304798"/>
                  </a:lnTo>
                  <a:lnTo>
                    <a:pt x="89912" y="304798"/>
                  </a:lnTo>
                  <a:lnTo>
                    <a:pt x="1177262" y="0"/>
                  </a:lnTo>
                  <a:lnTo>
                    <a:pt x="1181828" y="0"/>
                  </a:lnTo>
                  <a:lnTo>
                    <a:pt x="1186394" y="3813"/>
                  </a:lnTo>
                  <a:lnTo>
                    <a:pt x="1190973" y="8390"/>
                  </a:lnTo>
                  <a:lnTo>
                    <a:pt x="1190973" y="12954"/>
                  </a:lnTo>
                  <a:lnTo>
                    <a:pt x="1186394" y="16768"/>
                  </a:lnTo>
                  <a:lnTo>
                    <a:pt x="1181828" y="16768"/>
                  </a:lnTo>
                  <a:close/>
                </a:path>
                <a:path w="1191260" h="361314">
                  <a:moveTo>
                    <a:pt x="125717" y="361193"/>
                  </a:moveTo>
                  <a:lnTo>
                    <a:pt x="0" y="335284"/>
                  </a:lnTo>
                  <a:lnTo>
                    <a:pt x="94478" y="256793"/>
                  </a:lnTo>
                  <a:lnTo>
                    <a:pt x="125717" y="361193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092263" y="4889031"/>
            <a:ext cx="1531620" cy="370205"/>
            <a:chOff x="5092263" y="4889031"/>
            <a:chExt cx="1531620" cy="370205"/>
          </a:xfrm>
        </p:grpSpPr>
        <p:sp>
          <p:nvSpPr>
            <p:cNvPr id="13" name="object 13"/>
            <p:cNvSpPr/>
            <p:nvPr/>
          </p:nvSpPr>
          <p:spPr>
            <a:xfrm>
              <a:off x="5094486" y="4891253"/>
              <a:ext cx="1527175" cy="365760"/>
            </a:xfrm>
            <a:custGeom>
              <a:avLst/>
              <a:gdLst/>
              <a:ahLst/>
              <a:cxnLst/>
              <a:rect l="l" t="t" r="r" b="b"/>
              <a:pathLst>
                <a:path w="1527175" h="365760">
                  <a:moveTo>
                    <a:pt x="1415363" y="322299"/>
                  </a:moveTo>
                  <a:lnTo>
                    <a:pt x="8383" y="21332"/>
                  </a:lnTo>
                  <a:lnTo>
                    <a:pt x="4565" y="16768"/>
                  </a:lnTo>
                  <a:lnTo>
                    <a:pt x="0" y="12954"/>
                  </a:lnTo>
                  <a:lnTo>
                    <a:pt x="0" y="8378"/>
                  </a:lnTo>
                  <a:lnTo>
                    <a:pt x="8383" y="0"/>
                  </a:lnTo>
                  <a:lnTo>
                    <a:pt x="12949" y="0"/>
                  </a:lnTo>
                  <a:lnTo>
                    <a:pt x="1419245" y="304581"/>
                  </a:lnTo>
                  <a:lnTo>
                    <a:pt x="1415363" y="322299"/>
                  </a:lnTo>
                  <a:close/>
                </a:path>
                <a:path w="1527175" h="365760">
                  <a:moveTo>
                    <a:pt x="1514835" y="326131"/>
                  </a:moveTo>
                  <a:lnTo>
                    <a:pt x="1441661" y="326131"/>
                  </a:lnTo>
                  <a:lnTo>
                    <a:pt x="1441692" y="322299"/>
                  </a:lnTo>
                  <a:lnTo>
                    <a:pt x="1446240" y="317753"/>
                  </a:lnTo>
                  <a:lnTo>
                    <a:pt x="1441661" y="313176"/>
                  </a:lnTo>
                  <a:lnTo>
                    <a:pt x="1441661" y="308612"/>
                  </a:lnTo>
                  <a:lnTo>
                    <a:pt x="1437856" y="308612"/>
                  </a:lnTo>
                  <a:lnTo>
                    <a:pt x="1419245" y="304581"/>
                  </a:lnTo>
                  <a:lnTo>
                    <a:pt x="1428711" y="261370"/>
                  </a:lnTo>
                  <a:lnTo>
                    <a:pt x="1514835" y="326131"/>
                  </a:lnTo>
                  <a:close/>
                </a:path>
                <a:path w="1527175" h="365760">
                  <a:moveTo>
                    <a:pt x="1441661" y="326131"/>
                  </a:moveTo>
                  <a:lnTo>
                    <a:pt x="1433277" y="326131"/>
                  </a:lnTo>
                  <a:lnTo>
                    <a:pt x="1415363" y="322299"/>
                  </a:lnTo>
                  <a:lnTo>
                    <a:pt x="1419245" y="304581"/>
                  </a:lnTo>
                  <a:lnTo>
                    <a:pt x="1437856" y="308612"/>
                  </a:lnTo>
                  <a:lnTo>
                    <a:pt x="1441661" y="308612"/>
                  </a:lnTo>
                  <a:lnTo>
                    <a:pt x="1441661" y="313176"/>
                  </a:lnTo>
                  <a:lnTo>
                    <a:pt x="1446240" y="317753"/>
                  </a:lnTo>
                  <a:lnTo>
                    <a:pt x="1441692" y="322299"/>
                  </a:lnTo>
                  <a:lnTo>
                    <a:pt x="1441661" y="326131"/>
                  </a:lnTo>
                  <a:close/>
                </a:path>
                <a:path w="1527175" h="365760">
                  <a:moveTo>
                    <a:pt x="1405843" y="365757"/>
                  </a:moveTo>
                  <a:lnTo>
                    <a:pt x="1415363" y="322299"/>
                  </a:lnTo>
                  <a:lnTo>
                    <a:pt x="1433277" y="326131"/>
                  </a:lnTo>
                  <a:lnTo>
                    <a:pt x="1514835" y="326131"/>
                  </a:lnTo>
                  <a:lnTo>
                    <a:pt x="1527008" y="335284"/>
                  </a:lnTo>
                  <a:lnTo>
                    <a:pt x="1405843" y="365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4486" y="4891253"/>
              <a:ext cx="1527175" cy="365760"/>
            </a:xfrm>
            <a:custGeom>
              <a:avLst/>
              <a:gdLst/>
              <a:ahLst/>
              <a:cxnLst/>
              <a:rect l="l" t="t" r="r" b="b"/>
              <a:pathLst>
                <a:path w="1527175" h="365760">
                  <a:moveTo>
                    <a:pt x="12949" y="0"/>
                  </a:moveTo>
                  <a:lnTo>
                    <a:pt x="1437856" y="308612"/>
                  </a:lnTo>
                  <a:lnTo>
                    <a:pt x="1441661" y="308612"/>
                  </a:lnTo>
                  <a:lnTo>
                    <a:pt x="1441661" y="313176"/>
                  </a:lnTo>
                  <a:lnTo>
                    <a:pt x="1446240" y="317753"/>
                  </a:lnTo>
                  <a:lnTo>
                    <a:pt x="1441661" y="322329"/>
                  </a:lnTo>
                  <a:lnTo>
                    <a:pt x="1441661" y="326131"/>
                  </a:lnTo>
                  <a:lnTo>
                    <a:pt x="1433277" y="326131"/>
                  </a:lnTo>
                  <a:lnTo>
                    <a:pt x="8383" y="21332"/>
                  </a:lnTo>
                  <a:lnTo>
                    <a:pt x="4565" y="16768"/>
                  </a:lnTo>
                  <a:lnTo>
                    <a:pt x="0" y="12954"/>
                  </a:lnTo>
                  <a:lnTo>
                    <a:pt x="0" y="8378"/>
                  </a:lnTo>
                  <a:lnTo>
                    <a:pt x="8383" y="0"/>
                  </a:lnTo>
                  <a:lnTo>
                    <a:pt x="12949" y="0"/>
                  </a:lnTo>
                  <a:close/>
                </a:path>
                <a:path w="1527175" h="365760">
                  <a:moveTo>
                    <a:pt x="1428711" y="261370"/>
                  </a:moveTo>
                  <a:lnTo>
                    <a:pt x="1527008" y="335284"/>
                  </a:lnTo>
                  <a:lnTo>
                    <a:pt x="1405843" y="365758"/>
                  </a:lnTo>
                  <a:lnTo>
                    <a:pt x="1428711" y="261370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396595" y="6206456"/>
            <a:ext cx="1348105" cy="492759"/>
          </a:xfrm>
          <a:custGeom>
            <a:avLst/>
            <a:gdLst/>
            <a:ahLst/>
            <a:cxnLst/>
            <a:rect l="l" t="t" r="r" b="b"/>
            <a:pathLst>
              <a:path w="1348105" h="492759">
                <a:moveTo>
                  <a:pt x="1347943" y="0"/>
                </a:moveTo>
                <a:lnTo>
                  <a:pt x="0" y="0"/>
                </a:lnTo>
                <a:lnTo>
                  <a:pt x="0" y="492254"/>
                </a:lnTo>
                <a:lnTo>
                  <a:pt x="1347943" y="492254"/>
                </a:lnTo>
                <a:lnTo>
                  <a:pt x="1347943" y="0"/>
                </a:lnTo>
                <a:close/>
              </a:path>
            </a:pathLst>
          </a:custGeom>
          <a:ln w="13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31753" y="6254880"/>
            <a:ext cx="99441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spc="20" dirty="0">
                <a:latin typeface="Times New Roman"/>
                <a:cs typeface="Times New Roman"/>
              </a:rPr>
              <a:t>Clasificare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5220" y="6206456"/>
            <a:ext cx="1177290" cy="492759"/>
          </a:xfrm>
          <a:prstGeom prst="rect">
            <a:avLst/>
          </a:prstGeom>
          <a:ln w="13131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495"/>
              </a:spcBef>
            </a:pPr>
            <a:r>
              <a:rPr sz="1700" spc="20" dirty="0">
                <a:latin typeface="Times New Roman"/>
                <a:cs typeface="Times New Roman"/>
              </a:rPr>
              <a:t>Estimare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3163" y="6206456"/>
            <a:ext cx="1348105" cy="492759"/>
          </a:xfrm>
          <a:custGeom>
            <a:avLst/>
            <a:gdLst/>
            <a:ahLst/>
            <a:cxnLst/>
            <a:rect l="l" t="t" r="r" b="b"/>
            <a:pathLst>
              <a:path w="1348104" h="492759">
                <a:moveTo>
                  <a:pt x="1347943" y="0"/>
                </a:moveTo>
                <a:lnTo>
                  <a:pt x="0" y="0"/>
                </a:lnTo>
                <a:lnTo>
                  <a:pt x="0" y="492254"/>
                </a:lnTo>
                <a:lnTo>
                  <a:pt x="1347943" y="492254"/>
                </a:lnTo>
                <a:lnTo>
                  <a:pt x="1347943" y="0"/>
                </a:lnTo>
                <a:close/>
              </a:path>
            </a:pathLst>
          </a:custGeom>
          <a:ln w="13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93825" y="6254880"/>
            <a:ext cx="98107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spc="20" dirty="0">
                <a:latin typeface="Times New Roman"/>
                <a:cs typeface="Times New Roman"/>
              </a:rPr>
              <a:t>Previziune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67980" y="5868940"/>
            <a:ext cx="2700655" cy="370205"/>
            <a:chOff x="2067980" y="5868940"/>
            <a:chExt cx="2700655" cy="370205"/>
          </a:xfrm>
        </p:grpSpPr>
        <p:sp>
          <p:nvSpPr>
            <p:cNvPr id="21" name="object 21"/>
            <p:cNvSpPr/>
            <p:nvPr/>
          </p:nvSpPr>
          <p:spPr>
            <a:xfrm>
              <a:off x="2070186" y="5871172"/>
              <a:ext cx="1357630" cy="365760"/>
            </a:xfrm>
            <a:custGeom>
              <a:avLst/>
              <a:gdLst/>
              <a:ahLst/>
              <a:cxnLst/>
              <a:rect l="l" t="t" r="r" b="b"/>
              <a:pathLst>
                <a:path w="1357629" h="365760">
                  <a:moveTo>
                    <a:pt x="113938" y="317614"/>
                  </a:moveTo>
                  <a:lnTo>
                    <a:pt x="109633" y="300020"/>
                  </a:lnTo>
                  <a:lnTo>
                    <a:pt x="1347943" y="0"/>
                  </a:lnTo>
                  <a:lnTo>
                    <a:pt x="1352509" y="0"/>
                  </a:lnTo>
                  <a:lnTo>
                    <a:pt x="1352509" y="3813"/>
                  </a:lnTo>
                  <a:lnTo>
                    <a:pt x="1357075" y="3813"/>
                  </a:lnTo>
                  <a:lnTo>
                    <a:pt x="1357075" y="17531"/>
                  </a:lnTo>
                  <a:lnTo>
                    <a:pt x="1352509" y="17531"/>
                  </a:lnTo>
                  <a:lnTo>
                    <a:pt x="113938" y="317614"/>
                  </a:lnTo>
                  <a:close/>
                </a:path>
                <a:path w="1357629" h="365760">
                  <a:moveTo>
                    <a:pt x="125717" y="365757"/>
                  </a:moveTo>
                  <a:lnTo>
                    <a:pt x="0" y="335284"/>
                  </a:lnTo>
                  <a:lnTo>
                    <a:pt x="99057" y="256793"/>
                  </a:lnTo>
                  <a:lnTo>
                    <a:pt x="109633" y="300020"/>
                  </a:lnTo>
                  <a:lnTo>
                    <a:pt x="89912" y="304798"/>
                  </a:lnTo>
                  <a:lnTo>
                    <a:pt x="85333" y="309374"/>
                  </a:lnTo>
                  <a:lnTo>
                    <a:pt x="80768" y="313188"/>
                  </a:lnTo>
                  <a:lnTo>
                    <a:pt x="85333" y="317753"/>
                  </a:lnTo>
                  <a:lnTo>
                    <a:pt x="85333" y="322329"/>
                  </a:lnTo>
                  <a:lnTo>
                    <a:pt x="115092" y="322329"/>
                  </a:lnTo>
                  <a:lnTo>
                    <a:pt x="125717" y="365757"/>
                  </a:lnTo>
                  <a:close/>
                </a:path>
                <a:path w="1357629" h="365760">
                  <a:moveTo>
                    <a:pt x="94478" y="322329"/>
                  </a:moveTo>
                  <a:lnTo>
                    <a:pt x="85333" y="322329"/>
                  </a:lnTo>
                  <a:lnTo>
                    <a:pt x="85333" y="317753"/>
                  </a:lnTo>
                  <a:lnTo>
                    <a:pt x="80768" y="313188"/>
                  </a:lnTo>
                  <a:lnTo>
                    <a:pt x="85333" y="309374"/>
                  </a:lnTo>
                  <a:lnTo>
                    <a:pt x="89912" y="304798"/>
                  </a:lnTo>
                  <a:lnTo>
                    <a:pt x="109633" y="300020"/>
                  </a:lnTo>
                  <a:lnTo>
                    <a:pt x="113938" y="317614"/>
                  </a:lnTo>
                  <a:lnTo>
                    <a:pt x="94478" y="322329"/>
                  </a:lnTo>
                  <a:close/>
                </a:path>
                <a:path w="1357629" h="365760">
                  <a:moveTo>
                    <a:pt x="115092" y="322329"/>
                  </a:moveTo>
                  <a:lnTo>
                    <a:pt x="94478" y="322329"/>
                  </a:lnTo>
                  <a:lnTo>
                    <a:pt x="113938" y="317614"/>
                  </a:lnTo>
                  <a:lnTo>
                    <a:pt x="115092" y="322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70186" y="5871172"/>
              <a:ext cx="1357630" cy="365760"/>
            </a:xfrm>
            <a:custGeom>
              <a:avLst/>
              <a:gdLst/>
              <a:ahLst/>
              <a:cxnLst/>
              <a:rect l="l" t="t" r="r" b="b"/>
              <a:pathLst>
                <a:path w="1357629" h="365760">
                  <a:moveTo>
                    <a:pt x="1352509" y="17531"/>
                  </a:moveTo>
                  <a:lnTo>
                    <a:pt x="94478" y="322329"/>
                  </a:lnTo>
                  <a:lnTo>
                    <a:pt x="85333" y="322329"/>
                  </a:lnTo>
                  <a:lnTo>
                    <a:pt x="85333" y="317753"/>
                  </a:lnTo>
                  <a:lnTo>
                    <a:pt x="80768" y="313188"/>
                  </a:lnTo>
                  <a:lnTo>
                    <a:pt x="85333" y="309375"/>
                  </a:lnTo>
                  <a:lnTo>
                    <a:pt x="89912" y="304798"/>
                  </a:lnTo>
                  <a:lnTo>
                    <a:pt x="1347943" y="0"/>
                  </a:lnTo>
                  <a:lnTo>
                    <a:pt x="1352509" y="0"/>
                  </a:lnTo>
                  <a:lnTo>
                    <a:pt x="1352509" y="3813"/>
                  </a:lnTo>
                  <a:lnTo>
                    <a:pt x="1357075" y="3813"/>
                  </a:lnTo>
                  <a:lnTo>
                    <a:pt x="1357075" y="17531"/>
                  </a:lnTo>
                  <a:lnTo>
                    <a:pt x="1352509" y="17531"/>
                  </a:lnTo>
                  <a:close/>
                </a:path>
                <a:path w="1357629" h="365760">
                  <a:moveTo>
                    <a:pt x="125717" y="365758"/>
                  </a:moveTo>
                  <a:lnTo>
                    <a:pt x="0" y="335284"/>
                  </a:lnTo>
                  <a:lnTo>
                    <a:pt x="99057" y="256793"/>
                  </a:lnTo>
                  <a:lnTo>
                    <a:pt x="125717" y="365758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4023" y="5871184"/>
              <a:ext cx="113030" cy="335280"/>
            </a:xfrm>
            <a:custGeom>
              <a:avLst/>
              <a:gdLst/>
              <a:ahLst/>
              <a:cxnLst/>
              <a:rect l="l" t="t" r="r" b="b"/>
              <a:pathLst>
                <a:path w="113029" h="335279">
                  <a:moveTo>
                    <a:pt x="58673" y="256793"/>
                  </a:moveTo>
                  <a:lnTo>
                    <a:pt x="49528" y="256793"/>
                  </a:lnTo>
                  <a:lnTo>
                    <a:pt x="49528" y="252216"/>
                  </a:lnTo>
                  <a:lnTo>
                    <a:pt x="44949" y="248402"/>
                  </a:lnTo>
                  <a:lnTo>
                    <a:pt x="44949" y="8378"/>
                  </a:lnTo>
                  <a:lnTo>
                    <a:pt x="49528" y="3801"/>
                  </a:lnTo>
                  <a:lnTo>
                    <a:pt x="54094" y="0"/>
                  </a:lnTo>
                  <a:lnTo>
                    <a:pt x="58673" y="3801"/>
                  </a:lnTo>
                  <a:lnTo>
                    <a:pt x="63239" y="3801"/>
                  </a:lnTo>
                  <a:lnTo>
                    <a:pt x="63239" y="252216"/>
                  </a:lnTo>
                  <a:lnTo>
                    <a:pt x="58673" y="256793"/>
                  </a:lnTo>
                  <a:close/>
                </a:path>
                <a:path w="113029" h="335279">
                  <a:moveTo>
                    <a:pt x="54094" y="335271"/>
                  </a:moveTo>
                  <a:lnTo>
                    <a:pt x="0" y="226307"/>
                  </a:lnTo>
                  <a:lnTo>
                    <a:pt x="44949" y="226307"/>
                  </a:lnTo>
                  <a:lnTo>
                    <a:pt x="44949" y="248402"/>
                  </a:lnTo>
                  <a:lnTo>
                    <a:pt x="49528" y="252216"/>
                  </a:lnTo>
                  <a:lnTo>
                    <a:pt x="49528" y="256793"/>
                  </a:lnTo>
                  <a:lnTo>
                    <a:pt x="96352" y="256793"/>
                  </a:lnTo>
                  <a:lnTo>
                    <a:pt x="54094" y="335271"/>
                  </a:lnTo>
                  <a:close/>
                </a:path>
                <a:path w="113029" h="335279">
                  <a:moveTo>
                    <a:pt x="96352" y="256793"/>
                  </a:moveTo>
                  <a:lnTo>
                    <a:pt x="58673" y="256793"/>
                  </a:lnTo>
                  <a:lnTo>
                    <a:pt x="63239" y="252216"/>
                  </a:lnTo>
                  <a:lnTo>
                    <a:pt x="63239" y="226307"/>
                  </a:lnTo>
                  <a:lnTo>
                    <a:pt x="112768" y="226307"/>
                  </a:lnTo>
                  <a:lnTo>
                    <a:pt x="96352" y="256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4023" y="5871184"/>
              <a:ext cx="113030" cy="335280"/>
            </a:xfrm>
            <a:custGeom>
              <a:avLst/>
              <a:gdLst/>
              <a:ahLst/>
              <a:cxnLst/>
              <a:rect l="l" t="t" r="r" b="b"/>
              <a:pathLst>
                <a:path w="113029" h="335279">
                  <a:moveTo>
                    <a:pt x="63239" y="8378"/>
                  </a:moveTo>
                  <a:lnTo>
                    <a:pt x="63239" y="252216"/>
                  </a:lnTo>
                  <a:lnTo>
                    <a:pt x="58673" y="256793"/>
                  </a:lnTo>
                  <a:lnTo>
                    <a:pt x="49528" y="256793"/>
                  </a:lnTo>
                  <a:lnTo>
                    <a:pt x="49528" y="252216"/>
                  </a:lnTo>
                  <a:lnTo>
                    <a:pt x="44949" y="248402"/>
                  </a:lnTo>
                  <a:lnTo>
                    <a:pt x="44949" y="8378"/>
                  </a:lnTo>
                  <a:lnTo>
                    <a:pt x="49528" y="3801"/>
                  </a:lnTo>
                  <a:lnTo>
                    <a:pt x="54094" y="0"/>
                  </a:lnTo>
                  <a:lnTo>
                    <a:pt x="58673" y="3801"/>
                  </a:lnTo>
                  <a:lnTo>
                    <a:pt x="63239" y="3801"/>
                  </a:lnTo>
                  <a:lnTo>
                    <a:pt x="63239" y="8378"/>
                  </a:lnTo>
                  <a:close/>
                </a:path>
                <a:path w="113029" h="335279">
                  <a:moveTo>
                    <a:pt x="112768" y="226307"/>
                  </a:moveTo>
                  <a:lnTo>
                    <a:pt x="54094" y="335271"/>
                  </a:lnTo>
                  <a:lnTo>
                    <a:pt x="0" y="226307"/>
                  </a:lnTo>
                  <a:lnTo>
                    <a:pt x="112768" y="226307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08986" y="5871184"/>
              <a:ext cx="1357630" cy="365760"/>
            </a:xfrm>
            <a:custGeom>
              <a:avLst/>
              <a:gdLst/>
              <a:ahLst/>
              <a:cxnLst/>
              <a:rect l="l" t="t" r="r" b="b"/>
              <a:pathLst>
                <a:path w="1357629" h="365760">
                  <a:moveTo>
                    <a:pt x="1247708" y="317616"/>
                  </a:moveTo>
                  <a:lnTo>
                    <a:pt x="9144" y="17531"/>
                  </a:lnTo>
                  <a:lnTo>
                    <a:pt x="4565" y="17531"/>
                  </a:lnTo>
                  <a:lnTo>
                    <a:pt x="0" y="12954"/>
                  </a:lnTo>
                  <a:lnTo>
                    <a:pt x="0" y="8378"/>
                  </a:lnTo>
                  <a:lnTo>
                    <a:pt x="4565" y="3813"/>
                  </a:lnTo>
                  <a:lnTo>
                    <a:pt x="9144" y="0"/>
                  </a:lnTo>
                  <a:lnTo>
                    <a:pt x="13710" y="0"/>
                  </a:lnTo>
                  <a:lnTo>
                    <a:pt x="1252015" y="300019"/>
                  </a:lnTo>
                  <a:lnTo>
                    <a:pt x="1247708" y="317616"/>
                  </a:lnTo>
                  <a:close/>
                </a:path>
                <a:path w="1357629" h="365760">
                  <a:moveTo>
                    <a:pt x="1341492" y="322329"/>
                  </a:moveTo>
                  <a:lnTo>
                    <a:pt x="1276307" y="322329"/>
                  </a:lnTo>
                  <a:lnTo>
                    <a:pt x="1276307" y="309374"/>
                  </a:lnTo>
                  <a:lnTo>
                    <a:pt x="1271741" y="309374"/>
                  </a:lnTo>
                  <a:lnTo>
                    <a:pt x="1271741" y="304798"/>
                  </a:lnTo>
                  <a:lnTo>
                    <a:pt x="1252015" y="300019"/>
                  </a:lnTo>
                  <a:lnTo>
                    <a:pt x="1262596" y="256793"/>
                  </a:lnTo>
                  <a:lnTo>
                    <a:pt x="1341492" y="322329"/>
                  </a:lnTo>
                  <a:close/>
                </a:path>
                <a:path w="1357629" h="365760">
                  <a:moveTo>
                    <a:pt x="1276307" y="322329"/>
                  </a:moveTo>
                  <a:lnTo>
                    <a:pt x="1267162" y="322329"/>
                  </a:lnTo>
                  <a:lnTo>
                    <a:pt x="1247708" y="317616"/>
                  </a:lnTo>
                  <a:lnTo>
                    <a:pt x="1252015" y="300019"/>
                  </a:lnTo>
                  <a:lnTo>
                    <a:pt x="1271741" y="304798"/>
                  </a:lnTo>
                  <a:lnTo>
                    <a:pt x="1271741" y="309374"/>
                  </a:lnTo>
                  <a:lnTo>
                    <a:pt x="1276307" y="309374"/>
                  </a:lnTo>
                  <a:lnTo>
                    <a:pt x="1276307" y="322329"/>
                  </a:lnTo>
                  <a:close/>
                </a:path>
                <a:path w="1357629" h="365760">
                  <a:moveTo>
                    <a:pt x="1235923" y="365757"/>
                  </a:moveTo>
                  <a:lnTo>
                    <a:pt x="1247708" y="317616"/>
                  </a:lnTo>
                  <a:lnTo>
                    <a:pt x="1267162" y="322329"/>
                  </a:lnTo>
                  <a:lnTo>
                    <a:pt x="1341492" y="322329"/>
                  </a:lnTo>
                  <a:lnTo>
                    <a:pt x="1357088" y="335284"/>
                  </a:lnTo>
                  <a:lnTo>
                    <a:pt x="1235923" y="365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08986" y="5871184"/>
              <a:ext cx="1357630" cy="365760"/>
            </a:xfrm>
            <a:custGeom>
              <a:avLst/>
              <a:gdLst/>
              <a:ahLst/>
              <a:cxnLst/>
              <a:rect l="l" t="t" r="r" b="b"/>
              <a:pathLst>
                <a:path w="1357629" h="365760">
                  <a:moveTo>
                    <a:pt x="13710" y="0"/>
                  </a:moveTo>
                  <a:lnTo>
                    <a:pt x="1271741" y="304798"/>
                  </a:lnTo>
                  <a:lnTo>
                    <a:pt x="1271741" y="309375"/>
                  </a:lnTo>
                  <a:lnTo>
                    <a:pt x="1276307" y="309375"/>
                  </a:lnTo>
                  <a:lnTo>
                    <a:pt x="1276307" y="322329"/>
                  </a:lnTo>
                  <a:lnTo>
                    <a:pt x="1267162" y="322329"/>
                  </a:lnTo>
                  <a:lnTo>
                    <a:pt x="9144" y="17531"/>
                  </a:lnTo>
                  <a:lnTo>
                    <a:pt x="4565" y="17531"/>
                  </a:lnTo>
                  <a:lnTo>
                    <a:pt x="0" y="12954"/>
                  </a:lnTo>
                  <a:lnTo>
                    <a:pt x="0" y="8378"/>
                  </a:lnTo>
                  <a:lnTo>
                    <a:pt x="4565" y="3813"/>
                  </a:lnTo>
                  <a:lnTo>
                    <a:pt x="9144" y="0"/>
                  </a:lnTo>
                  <a:lnTo>
                    <a:pt x="13710" y="0"/>
                  </a:lnTo>
                  <a:close/>
                </a:path>
                <a:path w="1357629" h="365760">
                  <a:moveTo>
                    <a:pt x="1262596" y="256793"/>
                  </a:moveTo>
                  <a:lnTo>
                    <a:pt x="1357088" y="335284"/>
                  </a:lnTo>
                  <a:lnTo>
                    <a:pt x="1235923" y="365758"/>
                  </a:lnTo>
                  <a:lnTo>
                    <a:pt x="1262596" y="256793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77222" y="6206456"/>
            <a:ext cx="1518920" cy="492759"/>
          </a:xfrm>
          <a:prstGeom prst="rect">
            <a:avLst/>
          </a:prstGeom>
          <a:ln w="13108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495"/>
              </a:spcBef>
            </a:pPr>
            <a:r>
              <a:rPr sz="1700" spc="20" dirty="0">
                <a:latin typeface="Times New Roman"/>
                <a:cs typeface="Times New Roman"/>
              </a:rPr>
              <a:t>Clusterizare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32630" y="6206456"/>
            <a:ext cx="1514475" cy="980440"/>
          </a:xfrm>
          <a:custGeom>
            <a:avLst/>
            <a:gdLst/>
            <a:ahLst/>
            <a:cxnLst/>
            <a:rect l="l" t="t" r="r" b="b"/>
            <a:pathLst>
              <a:path w="1514475" h="980440">
                <a:moveTo>
                  <a:pt x="1514058" y="0"/>
                </a:moveTo>
                <a:lnTo>
                  <a:pt x="0" y="0"/>
                </a:lnTo>
                <a:lnTo>
                  <a:pt x="0" y="979931"/>
                </a:lnTo>
                <a:lnTo>
                  <a:pt x="1514058" y="979931"/>
                </a:lnTo>
                <a:lnTo>
                  <a:pt x="1514058" y="0"/>
                </a:lnTo>
                <a:close/>
              </a:path>
            </a:pathLst>
          </a:custGeom>
          <a:ln w="13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64151" y="6250308"/>
            <a:ext cx="1115060" cy="7924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65"/>
              </a:spcBef>
            </a:pPr>
            <a:r>
              <a:rPr sz="1700" spc="15" dirty="0">
                <a:latin typeface="Times New Roman"/>
                <a:cs typeface="Times New Roman"/>
              </a:rPr>
              <a:t>Analiza  </a:t>
            </a:r>
            <a:r>
              <a:rPr sz="1700" spc="25" dirty="0">
                <a:latin typeface="Times New Roman"/>
                <a:cs typeface="Times New Roman"/>
              </a:rPr>
              <a:t>cosului </a:t>
            </a:r>
            <a:r>
              <a:rPr sz="1700" spc="15" dirty="0">
                <a:latin typeface="Times New Roman"/>
                <a:cs typeface="Times New Roman"/>
              </a:rPr>
              <a:t>de  </a:t>
            </a:r>
            <a:r>
              <a:rPr sz="1700" spc="20" dirty="0">
                <a:latin typeface="Times New Roman"/>
                <a:cs typeface="Times New Roman"/>
              </a:rPr>
              <a:t>c</a:t>
            </a:r>
            <a:r>
              <a:rPr sz="1700" spc="65" dirty="0">
                <a:latin typeface="Times New Roman"/>
                <a:cs typeface="Times New Roman"/>
              </a:rPr>
              <a:t>u</a:t>
            </a:r>
            <a:r>
              <a:rPr sz="1700" spc="-20" dirty="0">
                <a:latin typeface="Times New Roman"/>
                <a:cs typeface="Times New Roman"/>
              </a:rPr>
              <a:t>m</a:t>
            </a:r>
            <a:r>
              <a:rPr sz="1700" spc="35" dirty="0">
                <a:latin typeface="Times New Roman"/>
                <a:cs typeface="Times New Roman"/>
              </a:rPr>
              <a:t>p</a:t>
            </a:r>
            <a:r>
              <a:rPr sz="1700" spc="20" dirty="0">
                <a:latin typeface="Times New Roman"/>
                <a:cs typeface="Times New Roman"/>
              </a:rPr>
              <a:t>a</a:t>
            </a:r>
            <a:r>
              <a:rPr sz="1700" spc="30" dirty="0">
                <a:latin typeface="Times New Roman"/>
                <a:cs typeface="Times New Roman"/>
              </a:rPr>
              <a:t>r</a:t>
            </a:r>
            <a:r>
              <a:rPr sz="1700" spc="20" dirty="0">
                <a:latin typeface="Times New Roman"/>
                <a:cs typeface="Times New Roman"/>
              </a:rPr>
              <a:t>a</a:t>
            </a:r>
            <a:r>
              <a:rPr sz="1700" spc="55" dirty="0">
                <a:latin typeface="Times New Roman"/>
                <a:cs typeface="Times New Roman"/>
              </a:rPr>
              <a:t>t</a:t>
            </a:r>
            <a:r>
              <a:rPr sz="1700" spc="20" dirty="0">
                <a:latin typeface="Times New Roman"/>
                <a:cs typeface="Times New Roman"/>
              </a:rPr>
              <a:t>u</a:t>
            </a:r>
            <a:r>
              <a:rPr sz="1700" spc="6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82489" y="5868962"/>
            <a:ext cx="1856105" cy="370205"/>
            <a:chOff x="6282489" y="5868962"/>
            <a:chExt cx="1856105" cy="370205"/>
          </a:xfrm>
        </p:grpSpPr>
        <p:sp>
          <p:nvSpPr>
            <p:cNvPr id="31" name="object 31"/>
            <p:cNvSpPr/>
            <p:nvPr/>
          </p:nvSpPr>
          <p:spPr>
            <a:xfrm>
              <a:off x="6284699" y="5871172"/>
              <a:ext cx="346075" cy="335280"/>
            </a:xfrm>
            <a:custGeom>
              <a:avLst/>
              <a:gdLst/>
              <a:ahLst/>
              <a:cxnLst/>
              <a:rect l="l" t="t" r="r" b="b"/>
              <a:pathLst>
                <a:path w="346075" h="335279">
                  <a:moveTo>
                    <a:pt x="84693" y="266940"/>
                  </a:moveTo>
                  <a:lnTo>
                    <a:pt x="71128" y="253103"/>
                  </a:lnTo>
                  <a:lnTo>
                    <a:pt x="328411" y="3813"/>
                  </a:lnTo>
                  <a:lnTo>
                    <a:pt x="332977" y="3813"/>
                  </a:lnTo>
                  <a:lnTo>
                    <a:pt x="336795" y="0"/>
                  </a:lnTo>
                  <a:lnTo>
                    <a:pt x="341361" y="3813"/>
                  </a:lnTo>
                  <a:lnTo>
                    <a:pt x="345927" y="8390"/>
                  </a:lnTo>
                  <a:lnTo>
                    <a:pt x="345927" y="12954"/>
                  </a:lnTo>
                  <a:lnTo>
                    <a:pt x="341361" y="17531"/>
                  </a:lnTo>
                  <a:lnTo>
                    <a:pt x="84693" y="266940"/>
                  </a:lnTo>
                  <a:close/>
                </a:path>
                <a:path w="346075" h="335279">
                  <a:moveTo>
                    <a:pt x="0" y="335284"/>
                  </a:moveTo>
                  <a:lnTo>
                    <a:pt x="40384" y="221743"/>
                  </a:lnTo>
                  <a:lnTo>
                    <a:pt x="71128" y="253103"/>
                  </a:lnTo>
                  <a:lnTo>
                    <a:pt x="58660" y="265183"/>
                  </a:lnTo>
                  <a:lnTo>
                    <a:pt x="58660" y="269748"/>
                  </a:lnTo>
                  <a:lnTo>
                    <a:pt x="54094" y="274324"/>
                  </a:lnTo>
                  <a:lnTo>
                    <a:pt x="58660" y="278901"/>
                  </a:lnTo>
                  <a:lnTo>
                    <a:pt x="63239" y="282702"/>
                  </a:lnTo>
                  <a:lnTo>
                    <a:pt x="100146" y="282702"/>
                  </a:lnTo>
                  <a:lnTo>
                    <a:pt x="117334" y="300234"/>
                  </a:lnTo>
                  <a:lnTo>
                    <a:pt x="0" y="335284"/>
                  </a:lnTo>
                  <a:close/>
                </a:path>
                <a:path w="346075" h="335279">
                  <a:moveTo>
                    <a:pt x="67805" y="282702"/>
                  </a:moveTo>
                  <a:lnTo>
                    <a:pt x="63239" y="282702"/>
                  </a:lnTo>
                  <a:lnTo>
                    <a:pt x="58660" y="278901"/>
                  </a:lnTo>
                  <a:lnTo>
                    <a:pt x="54094" y="274324"/>
                  </a:lnTo>
                  <a:lnTo>
                    <a:pt x="58660" y="269748"/>
                  </a:lnTo>
                  <a:lnTo>
                    <a:pt x="58660" y="265183"/>
                  </a:lnTo>
                  <a:lnTo>
                    <a:pt x="71128" y="253103"/>
                  </a:lnTo>
                  <a:lnTo>
                    <a:pt x="84693" y="266940"/>
                  </a:lnTo>
                  <a:lnTo>
                    <a:pt x="72384" y="278901"/>
                  </a:lnTo>
                  <a:lnTo>
                    <a:pt x="67805" y="282702"/>
                  </a:lnTo>
                  <a:close/>
                </a:path>
                <a:path w="346075" h="335279">
                  <a:moveTo>
                    <a:pt x="100146" y="282702"/>
                  </a:moveTo>
                  <a:lnTo>
                    <a:pt x="67805" y="282702"/>
                  </a:lnTo>
                  <a:lnTo>
                    <a:pt x="72384" y="278901"/>
                  </a:lnTo>
                  <a:lnTo>
                    <a:pt x="84693" y="266940"/>
                  </a:lnTo>
                  <a:lnTo>
                    <a:pt x="100146" y="282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4699" y="5871172"/>
              <a:ext cx="346075" cy="335280"/>
            </a:xfrm>
            <a:custGeom>
              <a:avLst/>
              <a:gdLst/>
              <a:ahLst/>
              <a:cxnLst/>
              <a:rect l="l" t="t" r="r" b="b"/>
              <a:pathLst>
                <a:path w="346075" h="335279">
                  <a:moveTo>
                    <a:pt x="341361" y="17531"/>
                  </a:moveTo>
                  <a:lnTo>
                    <a:pt x="72384" y="278901"/>
                  </a:lnTo>
                  <a:lnTo>
                    <a:pt x="67805" y="282702"/>
                  </a:lnTo>
                  <a:lnTo>
                    <a:pt x="63239" y="282702"/>
                  </a:lnTo>
                  <a:lnTo>
                    <a:pt x="58660" y="278901"/>
                  </a:lnTo>
                  <a:lnTo>
                    <a:pt x="54094" y="274324"/>
                  </a:lnTo>
                  <a:lnTo>
                    <a:pt x="58660" y="269748"/>
                  </a:lnTo>
                  <a:lnTo>
                    <a:pt x="58660" y="265183"/>
                  </a:lnTo>
                  <a:lnTo>
                    <a:pt x="328411" y="3813"/>
                  </a:lnTo>
                  <a:lnTo>
                    <a:pt x="332977" y="3813"/>
                  </a:lnTo>
                  <a:lnTo>
                    <a:pt x="336795" y="0"/>
                  </a:lnTo>
                  <a:lnTo>
                    <a:pt x="341361" y="3813"/>
                  </a:lnTo>
                  <a:lnTo>
                    <a:pt x="345927" y="8390"/>
                  </a:lnTo>
                  <a:lnTo>
                    <a:pt x="345927" y="12954"/>
                  </a:lnTo>
                  <a:lnTo>
                    <a:pt x="341361" y="17531"/>
                  </a:lnTo>
                  <a:close/>
                </a:path>
                <a:path w="346075" h="335279">
                  <a:moveTo>
                    <a:pt x="117334" y="300234"/>
                  </a:moveTo>
                  <a:lnTo>
                    <a:pt x="0" y="335284"/>
                  </a:lnTo>
                  <a:lnTo>
                    <a:pt x="40384" y="221743"/>
                  </a:lnTo>
                  <a:lnTo>
                    <a:pt x="117334" y="300234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13111" y="5871184"/>
              <a:ext cx="1523365" cy="365760"/>
            </a:xfrm>
            <a:custGeom>
              <a:avLst/>
              <a:gdLst/>
              <a:ahLst/>
              <a:cxnLst/>
              <a:rect l="l" t="t" r="r" b="b"/>
              <a:pathLst>
                <a:path w="1523365" h="365760">
                  <a:moveTo>
                    <a:pt x="1412838" y="321767"/>
                  </a:moveTo>
                  <a:lnTo>
                    <a:pt x="4578" y="21332"/>
                  </a:lnTo>
                  <a:lnTo>
                    <a:pt x="4578" y="17531"/>
                  </a:lnTo>
                  <a:lnTo>
                    <a:pt x="0" y="17531"/>
                  </a:lnTo>
                  <a:lnTo>
                    <a:pt x="0" y="3813"/>
                  </a:lnTo>
                  <a:lnTo>
                    <a:pt x="4578" y="3813"/>
                  </a:lnTo>
                  <a:lnTo>
                    <a:pt x="4578" y="0"/>
                  </a:lnTo>
                  <a:lnTo>
                    <a:pt x="8383" y="0"/>
                  </a:lnTo>
                  <a:lnTo>
                    <a:pt x="1417023" y="305843"/>
                  </a:lnTo>
                  <a:lnTo>
                    <a:pt x="1412838" y="321767"/>
                  </a:lnTo>
                  <a:close/>
                </a:path>
                <a:path w="1523365" h="365760">
                  <a:moveTo>
                    <a:pt x="1511501" y="326131"/>
                  </a:moveTo>
                  <a:lnTo>
                    <a:pt x="1437856" y="326131"/>
                  </a:lnTo>
                  <a:lnTo>
                    <a:pt x="1441674" y="322329"/>
                  </a:lnTo>
                  <a:lnTo>
                    <a:pt x="1441674" y="313176"/>
                  </a:lnTo>
                  <a:lnTo>
                    <a:pt x="1437856" y="309374"/>
                  </a:lnTo>
                  <a:lnTo>
                    <a:pt x="1433290" y="309374"/>
                  </a:lnTo>
                  <a:lnTo>
                    <a:pt x="1417023" y="305843"/>
                  </a:lnTo>
                  <a:lnTo>
                    <a:pt x="1428711" y="261370"/>
                  </a:lnTo>
                  <a:lnTo>
                    <a:pt x="1511501" y="326131"/>
                  </a:lnTo>
                  <a:close/>
                </a:path>
                <a:path w="1523365" h="365760">
                  <a:moveTo>
                    <a:pt x="1437856" y="326131"/>
                  </a:moveTo>
                  <a:lnTo>
                    <a:pt x="1433290" y="326131"/>
                  </a:lnTo>
                  <a:lnTo>
                    <a:pt x="1412838" y="321767"/>
                  </a:lnTo>
                  <a:lnTo>
                    <a:pt x="1417023" y="305843"/>
                  </a:lnTo>
                  <a:lnTo>
                    <a:pt x="1433290" y="309374"/>
                  </a:lnTo>
                  <a:lnTo>
                    <a:pt x="1437856" y="309374"/>
                  </a:lnTo>
                  <a:lnTo>
                    <a:pt x="1441674" y="313176"/>
                  </a:lnTo>
                  <a:lnTo>
                    <a:pt x="1441674" y="322329"/>
                  </a:lnTo>
                  <a:lnTo>
                    <a:pt x="1437856" y="326131"/>
                  </a:lnTo>
                  <a:close/>
                </a:path>
                <a:path w="1523365" h="365760">
                  <a:moveTo>
                    <a:pt x="1401277" y="365757"/>
                  </a:moveTo>
                  <a:lnTo>
                    <a:pt x="1412838" y="321767"/>
                  </a:lnTo>
                  <a:lnTo>
                    <a:pt x="1433290" y="326131"/>
                  </a:lnTo>
                  <a:lnTo>
                    <a:pt x="1511501" y="326131"/>
                  </a:lnTo>
                  <a:lnTo>
                    <a:pt x="1523203" y="335284"/>
                  </a:lnTo>
                  <a:lnTo>
                    <a:pt x="1401277" y="365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13111" y="5871184"/>
              <a:ext cx="1523365" cy="365760"/>
            </a:xfrm>
            <a:custGeom>
              <a:avLst/>
              <a:gdLst/>
              <a:ahLst/>
              <a:cxnLst/>
              <a:rect l="l" t="t" r="r" b="b"/>
              <a:pathLst>
                <a:path w="1523365" h="365760">
                  <a:moveTo>
                    <a:pt x="8383" y="0"/>
                  </a:moveTo>
                  <a:lnTo>
                    <a:pt x="1433290" y="309375"/>
                  </a:lnTo>
                  <a:lnTo>
                    <a:pt x="1437856" y="309375"/>
                  </a:lnTo>
                  <a:lnTo>
                    <a:pt x="1441674" y="313176"/>
                  </a:lnTo>
                  <a:lnTo>
                    <a:pt x="1441674" y="322329"/>
                  </a:lnTo>
                  <a:lnTo>
                    <a:pt x="1437856" y="326131"/>
                  </a:lnTo>
                  <a:lnTo>
                    <a:pt x="1433290" y="326131"/>
                  </a:lnTo>
                  <a:lnTo>
                    <a:pt x="4578" y="21332"/>
                  </a:lnTo>
                  <a:lnTo>
                    <a:pt x="4578" y="17531"/>
                  </a:lnTo>
                  <a:lnTo>
                    <a:pt x="0" y="17531"/>
                  </a:lnTo>
                  <a:lnTo>
                    <a:pt x="0" y="3813"/>
                  </a:lnTo>
                  <a:lnTo>
                    <a:pt x="4578" y="3813"/>
                  </a:lnTo>
                  <a:lnTo>
                    <a:pt x="4578" y="0"/>
                  </a:lnTo>
                  <a:lnTo>
                    <a:pt x="8383" y="0"/>
                  </a:lnTo>
                  <a:close/>
                </a:path>
                <a:path w="1523365" h="365760">
                  <a:moveTo>
                    <a:pt x="1428711" y="261370"/>
                  </a:moveTo>
                  <a:lnTo>
                    <a:pt x="1523203" y="335284"/>
                  </a:lnTo>
                  <a:lnTo>
                    <a:pt x="1401277" y="365758"/>
                  </a:lnTo>
                  <a:lnTo>
                    <a:pt x="1428711" y="261370"/>
                  </a:lnTo>
                  <a:close/>
                </a:path>
              </a:pathLst>
            </a:custGeom>
            <a:ln w="4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428625"/>
            <a:ext cx="61695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DM in</a:t>
            </a:r>
            <a:r>
              <a:rPr spc="-70" dirty="0"/>
              <a:t> </a:t>
            </a:r>
            <a:r>
              <a:rPr spc="-5" dirty="0"/>
              <a:t>DW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79167"/>
            <a:ext cx="7863840" cy="454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33755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Volume f. mari </a:t>
            </a:r>
            <a:r>
              <a:rPr sz="2800" spc="-5" dirty="0">
                <a:latin typeface="Verdana"/>
                <a:cs typeface="Verdana"/>
              </a:rPr>
              <a:t>de date </a:t>
            </a:r>
            <a:r>
              <a:rPr sz="2800" dirty="0">
                <a:latin typeface="Verdana"/>
                <a:cs typeface="Verdana"/>
              </a:rPr>
              <a:t>– </a:t>
            </a:r>
            <a:r>
              <a:rPr sz="2800" spc="-5" dirty="0">
                <a:latin typeface="Verdana"/>
                <a:cs typeface="Verdana"/>
              </a:rPr>
              <a:t>milioane de  inregistrari, </a:t>
            </a:r>
            <a:r>
              <a:rPr sz="2800" dirty="0">
                <a:latin typeface="Verdana"/>
                <a:cs typeface="Verdana"/>
              </a:rPr>
              <a:t>mii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capuri/atribute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Se </a:t>
            </a:r>
            <a:r>
              <a:rPr sz="2800" spc="-5" dirty="0">
                <a:latin typeface="Verdana"/>
                <a:cs typeface="Verdana"/>
              </a:rPr>
              <a:t>realizeaza procesul ETL si se incarca si  gestioneaza </a:t>
            </a:r>
            <a:r>
              <a:rPr sz="2800" dirty="0">
                <a:latin typeface="Verdana"/>
                <a:cs typeface="Verdana"/>
              </a:rPr>
              <a:t>datele </a:t>
            </a:r>
            <a:r>
              <a:rPr sz="2800" spc="-5" dirty="0">
                <a:latin typeface="Verdana"/>
                <a:cs typeface="Verdana"/>
              </a:rPr>
              <a:t>in sistem  </a:t>
            </a:r>
            <a:r>
              <a:rPr sz="2800" dirty="0">
                <a:latin typeface="Verdana"/>
                <a:cs typeface="Verdana"/>
              </a:rPr>
              <a:t>multidimensional</a:t>
            </a:r>
            <a:endParaRPr sz="2800">
              <a:latin typeface="Verdana"/>
              <a:cs typeface="Verdana"/>
            </a:endParaRPr>
          </a:p>
          <a:p>
            <a:pPr marL="355600" marR="415925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Se </a:t>
            </a:r>
            <a:r>
              <a:rPr sz="2800" spc="-5" dirty="0">
                <a:latin typeface="Verdana"/>
                <a:cs typeface="Verdana"/>
              </a:rPr>
              <a:t>ofera acces utilizatorilor de business  care isi vor </a:t>
            </a:r>
            <a:r>
              <a:rPr sz="2800" dirty="0">
                <a:latin typeface="Verdana"/>
                <a:cs typeface="Verdana"/>
              </a:rPr>
              <a:t>realiza analizele </a:t>
            </a:r>
            <a:r>
              <a:rPr sz="2800" spc="-5" dirty="0">
                <a:latin typeface="Verdana"/>
                <a:cs typeface="Verdana"/>
              </a:rPr>
              <a:t>dorite prin  </a:t>
            </a:r>
            <a:r>
              <a:rPr sz="2800" dirty="0">
                <a:latin typeface="Verdana"/>
                <a:cs typeface="Verdana"/>
              </a:rPr>
              <a:t>aplicatii </a:t>
            </a:r>
            <a:r>
              <a:rPr sz="2800" spc="-5" dirty="0">
                <a:latin typeface="Verdana"/>
                <a:cs typeface="Verdana"/>
              </a:rPr>
              <a:t>software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specifice</a:t>
            </a:r>
            <a:endParaRPr sz="2800">
              <a:latin typeface="Verdana"/>
              <a:cs typeface="Verdana"/>
            </a:endParaRPr>
          </a:p>
          <a:p>
            <a:pPr marL="355600" marR="81915" indent="-342900">
              <a:lnSpc>
                <a:spcPct val="100000"/>
              </a:lnSpc>
              <a:spcBef>
                <a:spcPts val="67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Rezultatele sunt prezentate sub </a:t>
            </a:r>
            <a:r>
              <a:rPr sz="2800" dirty="0">
                <a:latin typeface="Verdana"/>
                <a:cs typeface="Verdana"/>
              </a:rPr>
              <a:t>forma </a:t>
            </a:r>
            <a:r>
              <a:rPr sz="2800" spc="-5" dirty="0">
                <a:latin typeface="Verdana"/>
                <a:cs typeface="Verdana"/>
              </a:rPr>
              <a:t>de  tabele sau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grafice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428625"/>
            <a:ext cx="8760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Arhitectura </a:t>
            </a:r>
            <a:r>
              <a:rPr spc="-5" dirty="0"/>
              <a:t>sistem</a:t>
            </a:r>
            <a:r>
              <a:rPr spc="25" dirty="0"/>
              <a:t> </a:t>
            </a:r>
            <a:r>
              <a:rPr spc="-10" dirty="0"/>
              <a:t>OLAM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66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00203" y="2106930"/>
            <a:ext cx="5860367" cy="3957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428625"/>
            <a:ext cx="7464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Aplicatii</a:t>
            </a:r>
            <a:r>
              <a:rPr spc="-20" dirty="0"/>
              <a:t> </a:t>
            </a:r>
            <a:r>
              <a:rPr spc="-5" dirty="0"/>
              <a:t>DM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3" y="1925828"/>
            <a:ext cx="8037195" cy="403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945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AT&amp;T </a:t>
            </a:r>
            <a:r>
              <a:rPr sz="1800" dirty="0">
                <a:latin typeface="Verdana"/>
                <a:cs typeface="Verdana"/>
              </a:rPr>
              <a:t>utilizeaza o aplicatie </a:t>
            </a:r>
            <a:r>
              <a:rPr sz="1800" spc="-5" dirty="0">
                <a:latin typeface="Verdana"/>
                <a:cs typeface="Verdana"/>
              </a:rPr>
              <a:t>de data </a:t>
            </a:r>
            <a:r>
              <a:rPr sz="1800" dirty="0">
                <a:latin typeface="Verdana"/>
                <a:cs typeface="Verdana"/>
              </a:rPr>
              <a:t>mining </a:t>
            </a:r>
            <a:r>
              <a:rPr sz="1800" spc="-5" dirty="0">
                <a:latin typeface="Verdana"/>
                <a:cs typeface="Verdana"/>
              </a:rPr>
              <a:t>pentru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identificarea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ts val="1945"/>
              </a:lnSpc>
            </a:pPr>
            <a:r>
              <a:rPr sz="1800" i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apelurilor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internationale</a:t>
            </a:r>
            <a:r>
              <a:rPr sz="1800" i="1" u="heavy" spc="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frauduloase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 marL="354965" marR="71755" indent="-342900">
              <a:lnSpc>
                <a:spcPct val="80000"/>
              </a:lnSpc>
              <a:spcBef>
                <a:spcPts val="43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sistemul </a:t>
            </a:r>
            <a:r>
              <a:rPr sz="1800" dirty="0">
                <a:latin typeface="Verdana"/>
                <a:cs typeface="Verdana"/>
              </a:rPr>
              <a:t>american </a:t>
            </a:r>
            <a:r>
              <a:rPr sz="1800" b="1" dirty="0">
                <a:latin typeface="Verdana"/>
                <a:cs typeface="Verdana"/>
              </a:rPr>
              <a:t>FAIS </a:t>
            </a:r>
            <a:r>
              <a:rPr sz="1800" spc="-5" dirty="0">
                <a:latin typeface="Verdana"/>
                <a:cs typeface="Verdana"/>
              </a:rPr>
              <a:t>(Financial Crimes Enforcement Network  </a:t>
            </a:r>
            <a:r>
              <a:rPr sz="1800" dirty="0">
                <a:latin typeface="Verdana"/>
                <a:cs typeface="Verdana"/>
              </a:rPr>
              <a:t>AI System) utilizeaza </a:t>
            </a:r>
            <a:r>
              <a:rPr sz="1800" spc="-5" dirty="0">
                <a:latin typeface="Verdana"/>
                <a:cs typeface="Verdana"/>
              </a:rPr>
              <a:t>data </a:t>
            </a:r>
            <a:r>
              <a:rPr sz="1800" dirty="0">
                <a:latin typeface="Verdana"/>
                <a:cs typeface="Verdana"/>
              </a:rPr>
              <a:t>mining </a:t>
            </a:r>
            <a:r>
              <a:rPr sz="1800" spc="-5" dirty="0">
                <a:latin typeface="Verdana"/>
                <a:cs typeface="Verdana"/>
              </a:rPr>
              <a:t>pentru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identificarea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activitatilor 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spalare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banilor in cadrul tranzactiilor </a:t>
            </a:r>
            <a:r>
              <a:rPr sz="1800" dirty="0">
                <a:latin typeface="Verdana"/>
                <a:cs typeface="Verdana"/>
              </a:rPr>
              <a:t>foarte mari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bani;</a:t>
            </a:r>
            <a:endParaRPr sz="1800">
              <a:latin typeface="Verdana"/>
              <a:cs typeface="Verdana"/>
            </a:endParaRPr>
          </a:p>
          <a:p>
            <a:pPr marL="354965" marR="361950" indent="-342900">
              <a:lnSpc>
                <a:spcPct val="80000"/>
              </a:lnSpc>
              <a:spcBef>
                <a:spcPts val="43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b="1" dirty="0">
                <a:latin typeface="Verdana"/>
                <a:cs typeface="Verdana"/>
              </a:rPr>
              <a:t>Banca </a:t>
            </a:r>
            <a:r>
              <a:rPr sz="1800" b="1" spc="-5" dirty="0">
                <a:latin typeface="Verdana"/>
                <a:cs typeface="Verdana"/>
              </a:rPr>
              <a:t>Americii </a:t>
            </a:r>
            <a:r>
              <a:rPr sz="1800" dirty="0">
                <a:latin typeface="Verdana"/>
                <a:cs typeface="Verdana"/>
              </a:rPr>
              <a:t>utilizeaza data mining pentru </a:t>
            </a:r>
            <a:r>
              <a:rPr sz="1800" spc="-5" dirty="0">
                <a:latin typeface="Verdana"/>
                <a:cs typeface="Verdana"/>
              </a:rPr>
              <a:t>identificarea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clientilor care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utilizeaza anumite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produse</a:t>
            </a:r>
            <a:r>
              <a:rPr sz="1800" spc="-5" dirty="0">
                <a:latin typeface="Verdana"/>
                <a:cs typeface="Verdana"/>
              </a:rPr>
              <a:t> ale bancii si care sunt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produsele preferate ale clientilor</a:t>
            </a:r>
            <a:r>
              <a:rPr sz="1800" dirty="0">
                <a:latin typeface="Verdana"/>
                <a:cs typeface="Verdana"/>
              </a:rPr>
              <a:t>, </a:t>
            </a:r>
            <a:r>
              <a:rPr sz="1800" spc="-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scopul crearii de mixuri de  </a:t>
            </a:r>
            <a:r>
              <a:rPr sz="1800" spc="-5" dirty="0">
                <a:latin typeface="Verdana"/>
                <a:cs typeface="Verdana"/>
              </a:rPr>
              <a:t>produse care sa satisfaca </a:t>
            </a:r>
            <a:r>
              <a:rPr sz="1800" dirty="0">
                <a:latin typeface="Verdana"/>
                <a:cs typeface="Verdana"/>
              </a:rPr>
              <a:t>exigentele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clientilor.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ts val="1730"/>
              </a:lnSpc>
              <a:spcBef>
                <a:spcPts val="42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  <a:tab pos="7219315" algn="l"/>
              </a:tabLst>
            </a:pPr>
            <a:r>
              <a:rPr sz="1800" b="1" dirty="0">
                <a:latin typeface="Verdana"/>
                <a:cs typeface="Verdana"/>
              </a:rPr>
              <a:t>US </a:t>
            </a:r>
            <a:r>
              <a:rPr sz="1800" b="1" spc="-5" dirty="0">
                <a:latin typeface="Verdana"/>
                <a:cs typeface="Verdana"/>
              </a:rPr>
              <a:t>West Communications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furnizor </a:t>
            </a:r>
            <a:r>
              <a:rPr sz="1800" spc="-5" dirty="0">
                <a:latin typeface="Verdana"/>
                <a:cs typeface="Verdana"/>
              </a:rPr>
              <a:t>de servicii de comunicatii cu  </a:t>
            </a:r>
            <a:r>
              <a:rPr sz="1800" dirty="0">
                <a:latin typeface="Verdana"/>
                <a:cs typeface="Verdana"/>
              </a:rPr>
              <a:t>peste 25 milioane de clienti, utilizeaza data</a:t>
            </a:r>
            <a:r>
              <a:rPr sz="1800" spc="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mining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pentru	a  </a:t>
            </a:r>
            <a:r>
              <a:rPr sz="1800" spc="-5" dirty="0">
                <a:latin typeface="Verdana"/>
                <a:cs typeface="Verdana"/>
              </a:rPr>
              <a:t>determina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tendintele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si nevoile clientilor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 baza </a:t>
            </a:r>
            <a:r>
              <a:rPr sz="1800" dirty="0">
                <a:latin typeface="Verdana"/>
                <a:cs typeface="Verdana"/>
              </a:rPr>
              <a:t>unor </a:t>
            </a:r>
            <a:r>
              <a:rPr sz="1800" spc="-5" dirty="0">
                <a:latin typeface="Verdana"/>
                <a:cs typeface="Verdana"/>
              </a:rPr>
              <a:t>parametri  de tipul: dimensiunea </a:t>
            </a:r>
            <a:r>
              <a:rPr sz="1800" dirty="0">
                <a:latin typeface="Verdana"/>
                <a:cs typeface="Verdana"/>
              </a:rPr>
              <a:t>familiei, varsta medie a membrilor familiei  </a:t>
            </a:r>
            <a:r>
              <a:rPr sz="1800" spc="-5" dirty="0">
                <a:latin typeface="Verdana"/>
                <a:cs typeface="Verdana"/>
              </a:rPr>
              <a:t>si </a:t>
            </a:r>
            <a:r>
              <a:rPr sz="1800" dirty="0">
                <a:latin typeface="Verdana"/>
                <a:cs typeface="Verdana"/>
              </a:rPr>
              <a:t>adresa </a:t>
            </a:r>
            <a:r>
              <a:rPr sz="1800" spc="-5" dirty="0">
                <a:latin typeface="Verdana"/>
                <a:cs typeface="Verdana"/>
              </a:rPr>
              <a:t>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rezidenta.</a:t>
            </a:r>
            <a:endParaRPr sz="1800">
              <a:latin typeface="Verdana"/>
              <a:cs typeface="Verdana"/>
            </a:endParaRPr>
          </a:p>
          <a:p>
            <a:pPr marL="355600" marR="220345" indent="-342900">
              <a:lnSpc>
                <a:spcPct val="80000"/>
              </a:lnSpc>
              <a:spcBef>
                <a:spcPts val="434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  <a:tab pos="3442970" algn="l"/>
              </a:tabLst>
            </a:pPr>
            <a:r>
              <a:rPr sz="1800" b="1" dirty="0">
                <a:latin typeface="Verdana"/>
                <a:cs typeface="Verdana"/>
              </a:rPr>
              <a:t>Twentieth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Century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Fox	</a:t>
            </a:r>
            <a:r>
              <a:rPr sz="1800" dirty="0">
                <a:latin typeface="Verdana"/>
                <a:cs typeface="Verdana"/>
              </a:rPr>
              <a:t>analizeaza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incasarile de box-office </a:t>
            </a:r>
            <a:r>
              <a:rPr sz="1800" spc="-5" dirty="0">
                <a:latin typeface="Verdana"/>
                <a:cs typeface="Verdana"/>
              </a:rPr>
              <a:t> pentru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identifica care </a:t>
            </a:r>
            <a:r>
              <a:rPr sz="1800" dirty="0">
                <a:latin typeface="Verdana"/>
                <a:cs typeface="Verdana"/>
              </a:rPr>
              <a:t>actori, filme </a:t>
            </a:r>
            <a:r>
              <a:rPr sz="1800" spc="-5" dirty="0">
                <a:latin typeface="Verdana"/>
                <a:cs typeface="Verdana"/>
              </a:rPr>
              <a:t>si scenarii </a:t>
            </a:r>
            <a:r>
              <a:rPr sz="1800" dirty="0">
                <a:latin typeface="Verdana"/>
                <a:cs typeface="Verdana"/>
              </a:rPr>
              <a:t>vor fi apreciate </a:t>
            </a:r>
            <a:r>
              <a:rPr sz="1800" spc="-5" dirty="0">
                <a:latin typeface="Verdana"/>
                <a:cs typeface="Verdana"/>
              </a:rPr>
              <a:t>in  </a:t>
            </a:r>
            <a:r>
              <a:rPr sz="1800" dirty="0">
                <a:latin typeface="Verdana"/>
                <a:cs typeface="Verdana"/>
              </a:rPr>
              <a:t>diverse arii de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marketing.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352425"/>
            <a:ext cx="9372600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Exemplu: Vanzari </a:t>
            </a:r>
            <a:r>
              <a:rPr spc="-5" dirty="0"/>
              <a:t>de</a:t>
            </a:r>
            <a:r>
              <a:rPr spc="40" dirty="0"/>
              <a:t> </a:t>
            </a:r>
            <a:r>
              <a:rPr spc="-5" dirty="0"/>
              <a:t>fructe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7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858" y="1948814"/>
          <a:ext cx="1852928" cy="949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97790">
                        <a:lnSpc>
                          <a:spcPts val="1415"/>
                        </a:lnSpc>
                      </a:pPr>
                      <a:r>
                        <a:rPr sz="1250" b="1" spc="229" dirty="0">
                          <a:latin typeface="Times New Roman"/>
                          <a:cs typeface="Times New Roman"/>
                        </a:rPr>
                        <a:t>Timp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415"/>
                        </a:lnSpc>
                      </a:pPr>
                      <a:r>
                        <a:rPr sz="1250" b="1" spc="250" dirty="0">
                          <a:latin typeface="Times New Roman"/>
                          <a:cs typeface="Times New Roman"/>
                        </a:rPr>
                        <a:t>Suma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marL="97790">
                        <a:lnSpc>
                          <a:spcPts val="1390"/>
                        </a:lnSpc>
                      </a:pPr>
                      <a:r>
                        <a:rPr sz="1250" spc="204" dirty="0">
                          <a:latin typeface="Times New Roman"/>
                          <a:cs typeface="Times New Roman"/>
                        </a:rPr>
                        <a:t>Trim</a:t>
                      </a:r>
                      <a:r>
                        <a:rPr sz="12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390"/>
                        </a:lnSpc>
                      </a:pPr>
                      <a:r>
                        <a:rPr sz="1250" dirty="0">
                          <a:latin typeface="Times New Roman"/>
                          <a:cs typeface="Times New Roman"/>
                        </a:rPr>
                        <a:t>16000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85">
                <a:tc>
                  <a:txBody>
                    <a:bodyPr/>
                    <a:lstStyle/>
                    <a:p>
                      <a:pPr marL="97790">
                        <a:lnSpc>
                          <a:spcPts val="1420"/>
                        </a:lnSpc>
                      </a:pPr>
                      <a:r>
                        <a:rPr sz="1250" spc="204" dirty="0">
                          <a:latin typeface="Times New Roman"/>
                          <a:cs typeface="Times New Roman"/>
                        </a:rPr>
                        <a:t>Trim</a:t>
                      </a:r>
                      <a:r>
                        <a:rPr sz="12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420"/>
                        </a:lnSpc>
                      </a:pPr>
                      <a:r>
                        <a:rPr sz="1250" dirty="0">
                          <a:latin typeface="Times New Roman"/>
                          <a:cs typeface="Times New Roman"/>
                        </a:rPr>
                        <a:t>16000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97790" marR="30035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50" b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50" b="1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al  </a:t>
                      </a:r>
                      <a:r>
                        <a:rPr sz="1250" b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50" b="1" spc="-15" dirty="0">
                          <a:latin typeface="Times New Roman"/>
                          <a:cs typeface="Times New Roman"/>
                        </a:rPr>
                        <a:t>mp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435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32000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85882" y="1948814"/>
          <a:ext cx="2036444" cy="1284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marL="302895">
                        <a:lnSpc>
                          <a:spcPts val="1335"/>
                        </a:lnSpc>
                      </a:pPr>
                      <a:r>
                        <a:rPr sz="1200" b="1" spc="160" dirty="0">
                          <a:latin typeface="Times New Roman"/>
                          <a:cs typeface="Times New Roman"/>
                        </a:rPr>
                        <a:t>Piata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335"/>
                        </a:lnSpc>
                      </a:pPr>
                      <a:r>
                        <a:rPr sz="1200" b="1" spc="215" dirty="0">
                          <a:latin typeface="Times New Roman"/>
                          <a:cs typeface="Times New Roman"/>
                        </a:rPr>
                        <a:t>Suma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7">
                <a:tc>
                  <a:txBody>
                    <a:bodyPr/>
                    <a:lstStyle/>
                    <a:p>
                      <a:pPr marL="91440">
                        <a:lnSpc>
                          <a:spcPts val="1365"/>
                        </a:lnSpc>
                      </a:pPr>
                      <a:r>
                        <a:rPr sz="1200" spc="170" dirty="0">
                          <a:latin typeface="Times New Roman"/>
                          <a:cs typeface="Times New Roman"/>
                        </a:rPr>
                        <a:t>Brasov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6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47">
                <a:tc>
                  <a:txBody>
                    <a:bodyPr/>
                    <a:lstStyle/>
                    <a:p>
                      <a:pPr marL="91440">
                        <a:lnSpc>
                          <a:spcPts val="1360"/>
                        </a:lnSpc>
                      </a:pP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Sibiu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99">
                <a:tc>
                  <a:txBody>
                    <a:bodyPr/>
                    <a:lstStyle/>
                    <a:p>
                      <a:pPr marL="91440">
                        <a:lnSpc>
                          <a:spcPts val="1335"/>
                        </a:lnSpc>
                      </a:pP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Arad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marL="91440">
                        <a:lnSpc>
                          <a:spcPts val="1365"/>
                        </a:lnSpc>
                      </a:pP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Iasi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6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49">
                <a:tc>
                  <a:txBody>
                    <a:bodyPr/>
                    <a:lstStyle/>
                    <a:p>
                      <a:pPr marL="91440" marR="494030">
                        <a:lnSpc>
                          <a:spcPts val="139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 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ia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32000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71576" y="2008251"/>
          <a:ext cx="1955164" cy="1301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214">
                <a:tc>
                  <a:txBody>
                    <a:bodyPr/>
                    <a:lstStyle/>
                    <a:p>
                      <a:pPr marL="103505">
                        <a:lnSpc>
                          <a:spcPts val="1380"/>
                        </a:lnSpc>
                      </a:pPr>
                      <a:r>
                        <a:rPr sz="1200" b="1" spc="285" dirty="0">
                          <a:latin typeface="Times New Roman"/>
                          <a:cs typeface="Times New Roman"/>
                        </a:rPr>
                        <a:t>Produs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380"/>
                        </a:lnSpc>
                      </a:pPr>
                      <a:r>
                        <a:rPr sz="1200" b="1" spc="340" dirty="0">
                          <a:latin typeface="Times New Roman"/>
                          <a:cs typeface="Times New Roman"/>
                        </a:rPr>
                        <a:t>Suma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5">
                <a:tc>
                  <a:txBody>
                    <a:bodyPr/>
                    <a:lstStyle/>
                    <a:p>
                      <a:pPr marL="103505">
                        <a:lnSpc>
                          <a:spcPts val="1360"/>
                        </a:lnSpc>
                      </a:pP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Mere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33">
                <a:tc>
                  <a:txBody>
                    <a:bodyPr/>
                    <a:lstStyle/>
                    <a:p>
                      <a:pPr marL="103505">
                        <a:lnSpc>
                          <a:spcPts val="1375"/>
                        </a:lnSpc>
                      </a:pPr>
                      <a:r>
                        <a:rPr sz="1200" spc="235" dirty="0">
                          <a:latin typeface="Times New Roman"/>
                          <a:cs typeface="Times New Roman"/>
                        </a:rPr>
                        <a:t>Cirese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3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65">
                <a:tc>
                  <a:txBody>
                    <a:bodyPr/>
                    <a:lstStyle/>
                    <a:p>
                      <a:pPr marL="103505">
                        <a:lnSpc>
                          <a:spcPts val="1360"/>
                        </a:lnSpc>
                      </a:pP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Struguri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213">
                <a:tc>
                  <a:txBody>
                    <a:bodyPr/>
                    <a:lstStyle/>
                    <a:p>
                      <a:pPr marL="103505">
                        <a:lnSpc>
                          <a:spcPts val="1380"/>
                        </a:lnSpc>
                      </a:pPr>
                      <a:r>
                        <a:rPr sz="1200" spc="250" dirty="0">
                          <a:latin typeface="Times New Roman"/>
                          <a:cs typeface="Times New Roman"/>
                        </a:rPr>
                        <a:t>Pepeni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83">
                <a:tc>
                  <a:txBody>
                    <a:bodyPr/>
                    <a:lstStyle/>
                    <a:p>
                      <a:pPr marL="103505" marR="31559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254" dirty="0">
                          <a:latin typeface="Times New Roman"/>
                          <a:cs typeface="Times New Roman"/>
                        </a:rPr>
                        <a:t>Total 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dus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32000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19288" y="3549015"/>
          <a:ext cx="7588248" cy="2948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Brasov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45"/>
                        </a:lnSpc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Sibiu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Arad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Iasi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77">
                <a:tc rowSpan="5"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Trim.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Mere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Cirese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Struguri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3000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Pepeni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Total trim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3000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5000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3500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16000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269">
                <a:tc rowSpan="6"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Trim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Mere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4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Cirese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3000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spc="15" dirty="0">
                          <a:latin typeface="Times New Roman"/>
                          <a:cs typeface="Times New Roman"/>
                        </a:rPr>
                        <a:t>Struguri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14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Pepeni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Total trim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5000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3000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3500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4500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16000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8000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50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32000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97509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Agregari </a:t>
            </a:r>
            <a:r>
              <a:rPr spc="-5" dirty="0"/>
              <a:t>si</a:t>
            </a:r>
            <a:r>
              <a:rPr spc="30" dirty="0"/>
              <a:t> </a:t>
            </a:r>
            <a:r>
              <a:rPr spc="-5" dirty="0"/>
              <a:t>granularitate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10772" y="1980691"/>
            <a:ext cx="8836527" cy="269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1930" indent="-342900">
              <a:lnSpc>
                <a:spcPct val="100000"/>
              </a:lnSpc>
              <a:spcBef>
                <a:spcPts val="10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Granularitatea</a:t>
            </a:r>
            <a:r>
              <a:rPr sz="2400" b="1" spc="-5" dirty="0">
                <a:solidFill>
                  <a:srgbClr val="FFCC00"/>
                </a:solidFill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 reprezinta nivelul de detaliere 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care sunt pastrate datele </a:t>
            </a:r>
            <a:r>
              <a:rPr sz="2400" spc="-5" dirty="0">
                <a:latin typeface="Verdana"/>
                <a:cs typeface="Verdana"/>
              </a:rPr>
              <a:t>in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depozit</a:t>
            </a:r>
          </a:p>
          <a:p>
            <a:pPr marL="355600" marR="6858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In functie </a:t>
            </a:r>
            <a:r>
              <a:rPr sz="2400" spc="-5" dirty="0">
                <a:latin typeface="Verdana"/>
                <a:cs typeface="Verdana"/>
              </a:rPr>
              <a:t>de </a:t>
            </a:r>
            <a:r>
              <a:rPr sz="2400" b="1" spc="-5" dirty="0">
                <a:latin typeface="Verdana"/>
                <a:cs typeface="Verdana"/>
              </a:rPr>
              <a:t>cerintele de </a:t>
            </a:r>
            <a:r>
              <a:rPr sz="2400" b="1" dirty="0">
                <a:latin typeface="Verdana"/>
                <a:cs typeface="Verdana"/>
              </a:rPr>
              <a:t>analiza</a:t>
            </a:r>
            <a:r>
              <a:rPr sz="2400" dirty="0">
                <a:latin typeface="Verdana"/>
                <a:cs typeface="Verdana"/>
              </a:rPr>
              <a:t>, datele se pot  pastra </a:t>
            </a:r>
            <a:r>
              <a:rPr sz="2400" spc="-5" dirty="0">
                <a:latin typeface="Verdana"/>
                <a:cs typeface="Verdana"/>
              </a:rPr>
              <a:t>la </a:t>
            </a:r>
            <a:r>
              <a:rPr sz="2400" dirty="0">
                <a:latin typeface="Verdana"/>
                <a:cs typeface="Verdana"/>
              </a:rPr>
              <a:t>nivel mai detaliat sau mai agregat  (depinde de niv. de detaliere 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dimensiunilor)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Agregarea </a:t>
            </a:r>
            <a:r>
              <a:rPr sz="2400" dirty="0">
                <a:latin typeface="Verdana"/>
                <a:cs typeface="Verdana"/>
              </a:rPr>
              <a:t>datelor- </a:t>
            </a:r>
            <a:r>
              <a:rPr sz="2400" spc="-5" dirty="0">
                <a:latin typeface="Verdana"/>
                <a:cs typeface="Verdana"/>
              </a:rPr>
              <a:t>cresterea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performantelor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DW</a:t>
            </a: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lr>
                <a:srgbClr val="6565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10 magazine, 100 </a:t>
            </a:r>
            <a:r>
              <a:rPr sz="1800" spc="-5" dirty="0">
                <a:latin typeface="Verdana"/>
                <a:cs typeface="Verdana"/>
              </a:rPr>
              <a:t>produse/marca, </a:t>
            </a:r>
            <a:r>
              <a:rPr sz="1800" dirty="0">
                <a:latin typeface="Verdana"/>
                <a:cs typeface="Verdana"/>
              </a:rPr>
              <a:t>vanzari</a:t>
            </a:r>
            <a:r>
              <a:rPr sz="1800" spc="-5" dirty="0">
                <a:latin typeface="Verdana"/>
                <a:cs typeface="Verdana"/>
              </a:rPr>
              <a:t> saptamanale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8771" y="4716929"/>
            <a:ext cx="7756665" cy="220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52425"/>
            <a:ext cx="4950327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Exemplu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9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32039" y="1568195"/>
            <a:ext cx="8610600" cy="5638800"/>
            <a:chOff x="1232039" y="1568195"/>
            <a:chExt cx="8610600" cy="5638800"/>
          </a:xfrm>
        </p:grpSpPr>
        <p:sp>
          <p:nvSpPr>
            <p:cNvPr id="4" name="object 4"/>
            <p:cNvSpPr/>
            <p:nvPr/>
          </p:nvSpPr>
          <p:spPr>
            <a:xfrm>
              <a:off x="1232039" y="1568195"/>
              <a:ext cx="4624578" cy="5634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6839" y="4507991"/>
              <a:ext cx="4495800" cy="2699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75439" y="1568196"/>
              <a:ext cx="4267199" cy="29397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</TotalTime>
  <Words>4043</Words>
  <Application>Microsoft Office PowerPoint</Application>
  <PresentationFormat>Custom</PresentationFormat>
  <Paragraphs>628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Corbel</vt:lpstr>
      <vt:lpstr>Garamond</vt:lpstr>
      <vt:lpstr>Times New Roman</vt:lpstr>
      <vt:lpstr>Verdana</vt:lpstr>
      <vt:lpstr>Wingdings</vt:lpstr>
      <vt:lpstr>Wingdings 2</vt:lpstr>
      <vt:lpstr>Wingdings 3</vt:lpstr>
      <vt:lpstr>Module</vt:lpstr>
      <vt:lpstr>Business Inteligență</vt:lpstr>
      <vt:lpstr>Agenda</vt:lpstr>
      <vt:lpstr>1. Arhitectura DW: modelul multidimensional</vt:lpstr>
      <vt:lpstr>1. Arhitectura DW: modelul multidimensional</vt:lpstr>
      <vt:lpstr>Obiecte DW</vt:lpstr>
      <vt:lpstr>Date multidimesionale</vt:lpstr>
      <vt:lpstr>Exemplu: Vanzari de fructe</vt:lpstr>
      <vt:lpstr>Agregari si granularitate</vt:lpstr>
      <vt:lpstr>Exemplu</vt:lpstr>
      <vt:lpstr>Depozite de date</vt:lpstr>
      <vt:lpstr>Normalizat sau dimensional?</vt:lpstr>
      <vt:lpstr>Normalizat sau dimensional?</vt:lpstr>
      <vt:lpstr>Normalizat sau dimensional?</vt:lpstr>
      <vt:lpstr>Model relational -Normalizare</vt:lpstr>
      <vt:lpstr>Formele normale</vt:lpstr>
      <vt:lpstr>Evidenta facturi – model relational</vt:lpstr>
      <vt:lpstr>a.Structura DW – Schema STEA</vt:lpstr>
      <vt:lpstr>Ex: Schema STEA</vt:lpstr>
      <vt:lpstr>b.Structura DW– Schema fulg de zapada</vt:lpstr>
      <vt:lpstr>Ex: Schema fulg de zapada</vt:lpstr>
      <vt:lpstr>c. Structura DW – Schema constelaţie de  fapte</vt:lpstr>
      <vt:lpstr>Ex: Schema constelaţie de fapte</vt:lpstr>
      <vt:lpstr>b. De la relational la multidimensional</vt:lpstr>
      <vt:lpstr>Paralela între prelucrarea relatională şi  cea analitică</vt:lpstr>
      <vt:lpstr>Procesul Kimball</vt:lpstr>
      <vt:lpstr>1. Selectarea procesului modelat  (Kimball)</vt:lpstr>
      <vt:lpstr>2. Declararea granularitatii</vt:lpstr>
      <vt:lpstr>3. Alegerea dimensiunilor</vt:lpstr>
      <vt:lpstr>4. Identificarea faptelor</vt:lpstr>
      <vt:lpstr>2.Instrumente ETL</vt:lpstr>
      <vt:lpstr>ETL</vt:lpstr>
      <vt:lpstr>ETL(2)</vt:lpstr>
      <vt:lpstr>ETL(3)</vt:lpstr>
      <vt:lpstr>ETL - Staging Database</vt:lpstr>
      <vt:lpstr>I. Extragere - Conexiunea cu alte sisteme</vt:lpstr>
      <vt:lpstr>ETL Extragere</vt:lpstr>
      <vt:lpstr>Extragere – Tabele de mapare</vt:lpstr>
      <vt:lpstr>ETL Analiza sistemului sursa</vt:lpstr>
      <vt:lpstr>ETL Faza de descoperire /  identificare date</vt:lpstr>
      <vt:lpstr>Schimbari in sursele de date</vt:lpstr>
      <vt:lpstr>Determinarea datelor modificate</vt:lpstr>
      <vt:lpstr>Determinarea datelor modificate –  incarcari initiale si incrementale</vt:lpstr>
      <vt:lpstr>II. Transformare</vt:lpstr>
      <vt:lpstr>ETL - Transformare</vt:lpstr>
      <vt:lpstr>ETL - Transformare</vt:lpstr>
      <vt:lpstr>Motive pentru date “murdare”</vt:lpstr>
      <vt:lpstr>Curatarea datelor</vt:lpstr>
      <vt:lpstr>Curatarea datelor</vt:lpstr>
      <vt:lpstr>PowerPoint Presentation</vt:lpstr>
      <vt:lpstr>Instrumentele pentru asigurarea calităţii  datelor</vt:lpstr>
      <vt:lpstr>III.Incarcarea datelor</vt:lpstr>
      <vt:lpstr>ETL Incarcarea datelor  modificate</vt:lpstr>
      <vt:lpstr>PowerPoint Presentation</vt:lpstr>
      <vt:lpstr>Incarcarea dimensiunilor</vt:lpstr>
      <vt:lpstr>PowerPoint Presentation</vt:lpstr>
      <vt:lpstr>A. Incarcarea dimensiunilor</vt:lpstr>
      <vt:lpstr>Raspuns 1: Suprascriere</vt:lpstr>
      <vt:lpstr>Raspuns 2: Adaugarea unei  inregistrari noi in dimensiune</vt:lpstr>
      <vt:lpstr>Raspuns 3: Adaugarea unui camp  nou</vt:lpstr>
      <vt:lpstr>B. Incarcarea faptelor</vt:lpstr>
      <vt:lpstr>Managementul partitiilor</vt:lpstr>
      <vt:lpstr>3. Data Warehouse si Data mining</vt:lpstr>
      <vt:lpstr>De unde provine?</vt:lpstr>
      <vt:lpstr>Data mining</vt:lpstr>
      <vt:lpstr>DM in DW</vt:lpstr>
      <vt:lpstr>Arhitectura sistem OLAM</vt:lpstr>
      <vt:lpstr>Aplicatii DM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Inteligenta afacerii  Cursul 2</dc:title>
  <cp:lastModifiedBy>Perebinos Mihail</cp:lastModifiedBy>
  <cp:revision>4</cp:revision>
  <dcterms:created xsi:type="dcterms:W3CDTF">2021-02-06T19:28:24Z</dcterms:created>
  <dcterms:modified xsi:type="dcterms:W3CDTF">2024-02-04T17:32:39Z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2021-02-06T00:00:00Z</vt:filetime>
  </property>
</Properties>
</file>