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7"/>
  </p:notesMasterIdLst>
  <p:handoutMasterIdLst>
    <p:handoutMasterId r:id="rId28"/>
  </p:handout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71" r:id="rId11"/>
    <p:sldId id="280" r:id="rId12"/>
    <p:sldId id="264" r:id="rId13"/>
    <p:sldId id="269" r:id="rId14"/>
    <p:sldId id="265" r:id="rId15"/>
    <p:sldId id="266" r:id="rId16"/>
    <p:sldId id="267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44792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4" y="15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62AB4-3F67-4AA7-A093-18755A6F114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1C0F3-A996-4E35-92F7-BFA01447A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9081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FC348-2776-4570-AA02-684C91016309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0CC6C-A822-461E-AA09-3B61429F24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981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0CC6C-A822-461E-AA09-3B61429F246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BF1B4E-396F-4AC9-B205-84B8D9DF7B29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24768E-026A-4632-A499-C5108254A4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33400"/>
            <a:ext cx="7086600" cy="884238"/>
          </a:xfrm>
        </p:spPr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BF1B4E-396F-4AC9-B205-84B8D9DF7B29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4768E-026A-4632-A499-C5108254A4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BF1B4E-396F-4AC9-B205-84B8D9DF7B29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4768E-026A-4632-A499-C5108254A4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73B8-FEB1-480B-83CB-95535F1D86D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F33F-FCAB-4B7F-BEC1-DF66F0912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73B8-FEB1-480B-83CB-95535F1D86D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F33F-FCAB-4B7F-BEC1-DF66F0912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73B8-FEB1-480B-83CB-95535F1D86D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F33F-FCAB-4B7F-BEC1-DF66F0912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73B8-FEB1-480B-83CB-95535F1D86D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F33F-FCAB-4B7F-BEC1-DF66F0912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73B8-FEB1-480B-83CB-95535F1D86D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F33F-FCAB-4B7F-BEC1-DF66F0912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73B8-FEB1-480B-83CB-95535F1D86D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F33F-FCAB-4B7F-BEC1-DF66F0912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73B8-FEB1-480B-83CB-95535F1D86D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F33F-FCAB-4B7F-BEC1-DF66F0912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73B8-FEB1-480B-83CB-95535F1D86D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F33F-FCAB-4B7F-BEC1-DF66F0912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BF1B4E-396F-4AC9-B205-84B8D9DF7B29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4768E-026A-4632-A499-C5108254A4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73B8-FEB1-480B-83CB-95535F1D86D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F33F-FCAB-4B7F-BEC1-DF66F0912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73B8-FEB1-480B-83CB-95535F1D86D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F33F-FCAB-4B7F-BEC1-DF66F0912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73B8-FEB1-480B-83CB-95535F1D86D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3F33F-FCAB-4B7F-BEC1-DF66F0912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BF1B4E-396F-4AC9-B205-84B8D9DF7B29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4768E-026A-4632-A499-C5108254A4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BF1B4E-396F-4AC9-B205-84B8D9DF7B29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4768E-026A-4632-A499-C5108254A4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BF1B4E-396F-4AC9-B205-84B8D9DF7B29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4768E-026A-4632-A499-C5108254A4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BF1B4E-396F-4AC9-B205-84B8D9DF7B29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4768E-026A-4632-A499-C5108254A4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BF1B4E-396F-4AC9-B205-84B8D9DF7B29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4768E-026A-4632-A499-C5108254A4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BF1B4E-396F-4AC9-B205-84B8D9DF7B29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4768E-026A-4632-A499-C5108254A4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BF1B4E-396F-4AC9-B205-84B8D9DF7B29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24768E-026A-4632-A499-C5108254A4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solidFill>
            <a:srgbClr val="447929"/>
          </a:solid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077200" cy="884238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BF1B4E-396F-4AC9-B205-84B8D9DF7B29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24768E-026A-4632-A499-C5108254A46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logo-Copy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0000" y="152400"/>
            <a:ext cx="1403127" cy="4743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673B8-FEB1-480B-83CB-95535F1D86D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3F33F-FCAB-4B7F-BEC1-DF66F0912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1600200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MVC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o-MO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CODEIGNITER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joomlavision.com/wp-content/uploads/2012-12-27/bb8db_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0"/>
            <a:ext cx="6400800" cy="4495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28600" y="457200"/>
            <a:ext cx="861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ARCHITECTUR</a:t>
            </a:r>
            <a:r>
              <a:rPr lang="ro-MO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6858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o-MO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DE CE UTILIZĂM MVC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848600" cy="45720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Reduce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complexitatea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codului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Reutilizabilitate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Posibilitateatea de extindere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Consumă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timp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putin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5257800"/>
            <a:ext cx="7481776" cy="685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MVC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14400" y="304800"/>
            <a:ext cx="7479792" cy="45720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Grad avansat de c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omplexitate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deoarece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o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aplicație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poate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si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alte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modele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același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timp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c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MVC.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VIEW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CONTROLLER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-ul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sunt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2 componente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strâns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legate/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cuplate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ceea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face ca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modificările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 una din ele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afect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eze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imediat pe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ce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l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lt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Atunci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când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MODEL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-ul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activ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schimbările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frecvente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 El 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pot duce la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actualizări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excesive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ale 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VIEW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-ederilor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corespunzătoare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pPr>
              <a:buNone/>
            </a:pP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5181600"/>
            <a:ext cx="7481776" cy="4572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MVC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AVANTA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Reutilizabilitate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Claritatea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designului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Modularitate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eficientă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Vizualizări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multiple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Ușor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dezvoltat programa in direcția extinderii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oate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usor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distribuit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/diseminat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endParaRPr lang="en-US" dirty="0" smtClean="0"/>
          </a:p>
          <a:p>
            <a:pPr>
              <a:buNone/>
            </a:pPr>
            <a:endParaRPr lang="en-US" sz="3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5257800"/>
            <a:ext cx="7481776" cy="4572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MVC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AVANTA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772400" cy="45720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prea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complex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implementat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Nu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potrivit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aplicații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mici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Există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șansa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duplicării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codului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Complexitate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crescută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 procesului de elaborare a codului si aplicatiei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Prea multă dependență/cuplare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între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VIEW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CONTROLLER</a:t>
            </a:r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5562600"/>
            <a:ext cx="7481776" cy="4572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MVC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BENEFI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CII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696200" cy="505968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Interfață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utilizator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ului poate fi ușor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substitui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ă.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Dinamism în alegerea c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omponentel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interfeței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cu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utilizatorul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Vizualizări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simultane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multiple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 unul și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același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model.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Vizualizări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sincronizate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chimb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area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mai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simplă 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interfaț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utilizatorului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Testare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mai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ușoară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endParaRPr lang="en-US" sz="24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5562600"/>
            <a:ext cx="7481776" cy="45720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CODEIGNITER</a:t>
            </a:r>
            <a:endParaRPr lang="en-US" sz="28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14400" y="0"/>
            <a:ext cx="7772400" cy="54102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Codeigniter</a:t>
            </a:r>
            <a:r>
              <a:rPr lang="en-US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(CI)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un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adru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ezvoltare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plicațiilor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(</a:t>
            </a:r>
            <a:r>
              <a:rPr lang="en-US" b="1" u="sng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Application Development Framework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)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- un set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instrumente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persoanele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care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construiesc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site-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uri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web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folosind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PHP.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Scopul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permită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dezvolt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proiecte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mult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mai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repede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decât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am crede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dacă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scrie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un 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cod de la zero.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CI dispune de un s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et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bogat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biblioteci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sarcini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obicei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necesare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precum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o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interfață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simplă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cu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o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structură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logică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ușoară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accesa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aceste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biblioteci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focalizat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 o utilizare a unui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volum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minim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 cod.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endParaRPr lang="en-US" dirty="0" smtClean="0"/>
          </a:p>
          <a:p>
            <a:pPr>
              <a:buNone/>
            </a:pPr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5334000"/>
            <a:ext cx="7481776" cy="45720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CODEIGNITER</a:t>
            </a:r>
            <a:r>
              <a:rPr lang="ro-MO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continuare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>
              <a:buNone/>
            </a:pPr>
            <a:r>
              <a:rPr lang="ro-MO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CI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concentrează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principal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:</a:t>
            </a:r>
          </a:p>
          <a:p>
            <a:pPr lvl="0">
              <a:buNone/>
            </a:pPr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Noțiuni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bază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ale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paradigmei 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Model-View-Controller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Posibilități ușoare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rutare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Validarea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formularului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Efectuarea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interogări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la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bază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date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folosind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„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Înregistrare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ctivă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5257800"/>
            <a:ext cx="7481776" cy="457200"/>
          </a:xfrm>
        </p:spPr>
        <p:txBody>
          <a:bodyPr>
            <a:normAutofit fontScale="90000"/>
          </a:bodyPr>
          <a:lstStyle/>
          <a:p>
            <a:r>
              <a:rPr lang="ro-MO" sz="30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0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o-MO" sz="30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000" b="1" dirty="0" err="1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mpl</a:t>
            </a:r>
            <a:r>
              <a:rPr lang="ro-MO" sz="30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u</a:t>
            </a:r>
            <a:endParaRPr lang="en-US" sz="30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&lt;?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Class ABC extends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XY_Controller</a:t>
            </a:r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o-MO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{      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               </a:t>
            </a:r>
            <a:r>
              <a:rPr lang="ro-MO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ublic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function index ()     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                  {         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                     Echo ‘Hello World!’;    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                   }     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              public function wishes()    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                {  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             echo ‘Good Morning!’;        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 } </a:t>
            </a:r>
            <a:endParaRPr lang="ro-MO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o-MO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?&gt;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5486400"/>
            <a:ext cx="7481776" cy="4572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CODEIGNITER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AVANTA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800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81000" y="304800"/>
            <a:ext cx="8610600" cy="45720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Ușor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învățat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adoptat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dezvoltat/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desfășurat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/utilizat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Ușor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manipulat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personalizat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Se pot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adăuga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noi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funcționalități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fără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afecta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deloc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personalizarea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/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customiza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rea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Oferă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flexibilitate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gestionare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ușoară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cînd utilizăm metoda/paradigma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MVC.</a:t>
            </a: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“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Implementarea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nregistrărilor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Active”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pur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simplu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fantastică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ușor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endParaRPr lang="en-US" sz="2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486400"/>
            <a:ext cx="7481776" cy="838200"/>
          </a:xfrm>
        </p:spPr>
        <p:txBody>
          <a:bodyPr/>
          <a:lstStyle/>
          <a:p>
            <a:r>
              <a:rPr lang="en-US" dirty="0" smtClean="0"/>
              <a:t>                   </a:t>
            </a:r>
            <a:r>
              <a:rPr lang="en-US" sz="44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MVC</a:t>
            </a:r>
            <a:endParaRPr lang="en-US" sz="44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74320"/>
            <a:ext cx="7848600" cy="45720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lvl="0"/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MVC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înseamnă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„ Model –View-Controller ”.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>
              <a:buNone/>
            </a:pPr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“Model-View-Controller”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o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arhitectură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software,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sau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model de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proiectare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care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utilizat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ingineri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software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dezvoltarea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aplicațiilor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web.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>
              <a:buNone/>
            </a:pPr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MVC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un concept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/paradigmă,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care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permite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să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separ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ăm,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i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logica</a:t>
            </a:r>
            <a:r>
              <a:rPr lang="en-US" sz="2400" b="1" i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400" b="1" i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reală a unei sarcini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</a:t>
            </a:r>
            <a:r>
              <a:rPr lang="ro-MO" sz="2400" b="1" u="sng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 realizarea ei prin intermediul unei aplicații/proiect/afacere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 </a:t>
            </a:r>
            <a:r>
              <a:rPr lang="en-US" sz="2400" b="1" i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 </a:t>
            </a:r>
            <a:r>
              <a:rPr lang="ro-MO" sz="2400" b="1" i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modul ei de </a:t>
            </a:r>
            <a:r>
              <a:rPr lang="en-US" sz="2400" b="1" i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prezentare</a:t>
            </a:r>
            <a:r>
              <a:rPr lang="en-US" sz="2400" b="1" i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endParaRPr lang="en-US" sz="24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Oferă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configurare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personalizare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relativ simplă pentru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fișierelor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configurare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Colecție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bună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proprii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biblioteci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Documentare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accesibilă și un bun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ghid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utilizatorului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ceea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face ca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orice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programator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utilizeze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întregul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potențial al abordării MVC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Permite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încorporarea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propriilor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scripturi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existente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precum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dezvoltarea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bibliotecilor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bază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sistem</a:t>
            </a:r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ul de instrumente de lucru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5486400"/>
            <a:ext cx="7481776" cy="4572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CODEIGNITER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AVANTA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(continuare)</a:t>
            </a:r>
            <a:endParaRPr lang="en-US" sz="2800" b="1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5105400"/>
            <a:ext cx="7481776" cy="4572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CODEIGNITER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EZ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AVANTA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PHP-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ul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CI este specific lui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nu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unele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părți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destul de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orientat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obiecte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PHP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mentine si versiunile anterioare /Mysql si Mysqli/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Relansări a versiunilor nu prea cu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regula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ritate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CODEIGNITER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BENEFI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CII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o-MO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 o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“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mică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piesă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”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o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oportunitate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prezentare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foarte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mare/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fantastica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Nu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sunt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necesare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reguli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speciale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configurare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codare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Prezentarea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simpla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soluțiilor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Liber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structuri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complexe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dezvoltare</a:t>
            </a:r>
            <a:r>
              <a:rPr lang="en-US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5029200"/>
            <a:ext cx="7481776" cy="6858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REFEREN</a:t>
            </a:r>
            <a:r>
              <a:rPr lang="ro-MO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E</a:t>
            </a:r>
            <a:endParaRPr lang="en-US" sz="28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696200" cy="4572000"/>
          </a:xfrm>
        </p:spPr>
        <p:txBody>
          <a:bodyPr>
            <a:noAutofit/>
          </a:bodyPr>
          <a:lstStyle/>
          <a:p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http://www.tutorialspoint.com/struts_2/basic_mvc_architecture.htm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http://salopek.eu/content/28/create-a-simple-php-mvc-framework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http://ellislab.com/codeigniter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http://ellislab.com/codeigniter/user-guide/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http://phpdog.blogspot.in/2012/02/codeigniter-tutorials-for-beginners.html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http://tutsforweb.blogspot.in/2012/05/user-registration-with-codeigniter.html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0" y="2133600"/>
            <a:ext cx="5257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MO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ÎNTREBĂRI</a:t>
            </a:r>
            <a:endParaRPr lang="en-US" sz="6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04800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Architectur</a:t>
            </a:r>
            <a:r>
              <a:rPr lang="ro-MO" sz="3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a </a:t>
            </a:r>
            <a:r>
              <a:rPr lang="en-US" sz="3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“Model</a:t>
            </a:r>
            <a:r>
              <a:rPr lang="ro-MO" sz="3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-</a:t>
            </a:r>
            <a:r>
              <a:rPr lang="en-US" sz="3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View</a:t>
            </a:r>
            <a:r>
              <a:rPr lang="ro-MO" sz="3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-</a:t>
            </a:r>
            <a:r>
              <a:rPr lang="en-US" sz="3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Controller”</a:t>
            </a:r>
            <a:endParaRPr lang="en-US" sz="3200" b="1" dirty="0">
              <a:solidFill>
                <a:srgbClr val="0000CC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4" name="Picture 3" descr="MV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1219200"/>
            <a:ext cx="5353050" cy="47103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762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o-MO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o-MO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o-MO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MVC</a:t>
            </a:r>
            <a:endParaRPr lang="en-US" sz="28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“Model</a:t>
            </a:r>
            <a:r>
              <a:rPr lang="ro-MO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-</a:t>
            </a:r>
            <a:r>
              <a:rPr lang="en-US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View</a:t>
            </a:r>
            <a:r>
              <a:rPr lang="ro-MO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-</a:t>
            </a:r>
            <a:r>
              <a:rPr lang="en-US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Controller” </a:t>
            </a:r>
            <a:r>
              <a:rPr lang="ro-MO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constă din 3</a:t>
            </a:r>
            <a:r>
              <a:rPr lang="en-US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par</a:t>
            </a:r>
            <a:r>
              <a:rPr lang="ro-MO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ți:</a:t>
            </a:r>
            <a:endParaRPr lang="en-US" sz="28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  MODEL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– model;</a:t>
            </a:r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  VIEW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– vizualizare;</a:t>
            </a:r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  CONTROLLER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– controlor.</a:t>
            </a:r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endParaRPr lang="en-US" b="1" dirty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4953000"/>
            <a:ext cx="7620000" cy="8382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MODEL</a:t>
            </a:r>
            <a:endParaRPr lang="en-US" sz="28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696200" cy="4572000"/>
          </a:xfrm>
        </p:spPr>
        <p:txBody>
          <a:bodyPr>
            <a:normAutofit fontScale="32500" lnSpcReduction="20000"/>
          </a:bodyPr>
          <a:lstStyle/>
          <a:p>
            <a:endParaRPr lang="en-US" sz="6000" dirty="0" smtClean="0"/>
          </a:p>
          <a:p>
            <a:pPr lvl="0"/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MODEL</a:t>
            </a:r>
            <a:r>
              <a:rPr lang="ro-MO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-ul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cel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mai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jos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nivel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al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abordarii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metodei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/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paradigmei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MVC.</a:t>
            </a:r>
          </a:p>
          <a:p>
            <a:pPr lvl="0"/>
            <a:endParaRPr lang="en-US" sz="60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MODEL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gestionează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tot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comportamentul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datelor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unei aplicații/proiect/afacere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pPr lvl="0"/>
            <a:endParaRPr lang="en-US" sz="60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Prin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MODEL se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răspunde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la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solicitările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VIEW.</a:t>
            </a:r>
          </a:p>
          <a:p>
            <a:pPr lvl="0"/>
            <a:endParaRPr lang="en-US" sz="60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asemenea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MODEL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răspunde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la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instrucțiunile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ce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parvin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la CONTROL</a:t>
            </a:r>
            <a:r>
              <a:rPr lang="ro-MO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L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ER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 se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actualiza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el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insa</a:t>
            </a:r>
            <a:r>
              <a:rPr lang="ro-MO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dac</a:t>
            </a:r>
            <a:r>
              <a:rPr lang="ro-MO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ă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necesar</a:t>
            </a:r>
            <a:r>
              <a:rPr lang="en-US" sz="60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pPr lvl="0"/>
            <a:endParaRPr lang="en-US" sz="4000" dirty="0" smtClean="0"/>
          </a:p>
          <a:p>
            <a:pPr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5257800"/>
            <a:ext cx="7696200" cy="8382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VIEW - VEDERE</a:t>
            </a:r>
            <a:endParaRPr lang="en-US" sz="28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endParaRPr lang="en-US" sz="28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VIEW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utilizat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afișarea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tuturor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sau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unei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parti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datelor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solicitate de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utilizator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VIEW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poate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prezenta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datele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într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-un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anumit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format, care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declanșat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prin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decizia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CONTROL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L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ER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-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ului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 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VIEW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s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unt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diferite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sistem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șabloane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bazat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scripturi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prezentate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in: </a:t>
            </a:r>
            <a:r>
              <a:rPr lang="en-US" sz="24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Jsp</a:t>
            </a:r>
            <a:r>
              <a:rPr lang="en-US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</a:rPr>
              <a:t>, Asp, PHP, Ajax 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(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ușor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integrat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).</a:t>
            </a:r>
          </a:p>
          <a:p>
            <a:endParaRPr lang="en-US" sz="28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5486400"/>
            <a:ext cx="7481776" cy="4572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                 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CONTROLLER</a:t>
            </a:r>
            <a:r>
              <a:rPr lang="ro-MO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-CONTROLOR</a:t>
            </a:r>
            <a:endParaRPr lang="en-US" sz="28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914400" y="381000"/>
            <a:ext cx="7479792" cy="45720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CONTROLLER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-ul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este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responsabil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răspun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sul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la 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apelul/intervenția/input-ul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utilizatorului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efectua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rea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interacțiuni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asupra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obiectelor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din 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MODEL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-ul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date.</a:t>
            </a:r>
            <a:endParaRPr lang="ro-MO" sz="22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>
              <a:buNone/>
            </a:pPr>
            <a:endParaRPr lang="en-US" sz="22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CONTROLLER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-ul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primește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 la utilizator apelul/intervenția/input-ul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validează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apoi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efectuează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operațiunea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respectivă 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care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modifică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starea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datelor din 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MODEL.</a:t>
            </a:r>
            <a:endParaRPr lang="ro-MO" sz="22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2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CONTROLLER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-ul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acționează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ca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interacțiune</a:t>
            </a:r>
            <a:r>
              <a:rPr lang="ro-MO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/punte de legătură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între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MODEL </a:t>
            </a:r>
            <a:r>
              <a:rPr lang="en-US" sz="22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VIEW</a:t>
            </a:r>
            <a:r>
              <a:rPr lang="en-US" sz="22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endParaRPr lang="en-US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5334000"/>
            <a:ext cx="7481776" cy="45720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o-MO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-PROCESUL</a:t>
            </a:r>
            <a:endParaRPr lang="en-US" sz="28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81000" y="274320"/>
            <a:ext cx="8534400" cy="4572000"/>
          </a:xfrm>
        </p:spPr>
        <p:txBody>
          <a:bodyPr>
            <a:normAutofit/>
          </a:bodyPr>
          <a:lstStyle/>
          <a:p>
            <a:pPr lvl="0"/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CONTROLLER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-ul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primește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 la utilizator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toate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apelurile/intervențiile/input-urile/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cererile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printr-o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aplicație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 mod autonom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El interacționează 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cu MODEL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-ul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pregăti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toate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datele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necesare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 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VIEW.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De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asemenea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MODEL-ul,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reprezintă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instrucțiunea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la CONTROLER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pentru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a se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actualiza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în caz de necesitate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066800" y="762000"/>
            <a:ext cx="7479792" cy="45720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Utilizatorul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interacționează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cu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VIEW,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care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prezintă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un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formular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web.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Utilizatorul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trimite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formularul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,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iar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CONTRO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L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LER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-ul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primește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solicitarea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POST. 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El t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ransmite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aceste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date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către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MODEL.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MODEL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-ul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actualizează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interogează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baza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de date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trimite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rezultatul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înapoi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spre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CONTROLLER.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CONTROL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LER-ul transmite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răspunsul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MODEL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-ului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către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VI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EW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  <a:endParaRPr lang="ro-MO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endParaRPr lang="en-US" sz="2400" b="1" dirty="0" smtClean="0">
              <a:solidFill>
                <a:srgbClr val="0000CC"/>
              </a:solidFill>
              <a:latin typeface="Verdana" pitchFamily="34" charset="0"/>
              <a:ea typeface="Verdana" pitchFamily="34" charset="0"/>
            </a:endParaRPr>
          </a:p>
          <a:p>
            <a:pPr lvl="0"/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V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IEW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se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actualizează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cu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noile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date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și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afiș</a:t>
            </a:r>
            <a:r>
              <a:rPr lang="ro-MO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ează răspunsul la solicitarea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utilizatorului</a:t>
            </a:r>
            <a:r>
              <a:rPr lang="en-US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0" y="5715000"/>
            <a:ext cx="7481776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o-MO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o-MO" sz="28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-PROCESUL (continuare)</a:t>
            </a:r>
            <a:endParaRPr lang="en-US" sz="28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499</TotalTime>
  <Words>955</Words>
  <Application>Microsoft Office PowerPoint</Application>
  <PresentationFormat>On-screen Show (4:3)</PresentationFormat>
  <Paragraphs>189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Concourse</vt:lpstr>
      <vt:lpstr>Custom Design</vt:lpstr>
      <vt:lpstr>Slide 1</vt:lpstr>
      <vt:lpstr>                   MVC</vt:lpstr>
      <vt:lpstr>Slide 3</vt:lpstr>
      <vt:lpstr>           PĂRȚI  ALE  MVC</vt:lpstr>
      <vt:lpstr>                       MODEL</vt:lpstr>
      <vt:lpstr>                         VIEW - VEDERE</vt:lpstr>
      <vt:lpstr>                 CONTROLLER-CONTROLOR</vt:lpstr>
      <vt:lpstr>                                   PROCESS-PROCESUL</vt:lpstr>
      <vt:lpstr>                            PROCESS-PROCESUL (continuare)</vt:lpstr>
      <vt:lpstr>Slide 10</vt:lpstr>
      <vt:lpstr>                 DE CE UTILIZĂM MVC</vt:lpstr>
      <vt:lpstr>MVC-PROBLEME</vt:lpstr>
      <vt:lpstr>MVC - AVANTAJE</vt:lpstr>
      <vt:lpstr>MVC – DIZAVANTAJE</vt:lpstr>
      <vt:lpstr>MVC- BENEFICII</vt:lpstr>
      <vt:lpstr>                               CODEIGNITER</vt:lpstr>
      <vt:lpstr>                      CODEIGNITER (continuare)</vt:lpstr>
      <vt:lpstr>Exemplu</vt:lpstr>
      <vt:lpstr>CODEIGNITER - AVANTAJE</vt:lpstr>
      <vt:lpstr>CODEIGNITER – AVANTAJE (continuare)</vt:lpstr>
      <vt:lpstr>CODEIGNITER- DEZAVANTAJE </vt:lpstr>
      <vt:lpstr>CODEIGNITER- BENEFICII </vt:lpstr>
      <vt:lpstr>                   REFERENȚE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Priya</dc:creator>
  <cp:lastModifiedBy>Mihai</cp:lastModifiedBy>
  <cp:revision>154</cp:revision>
  <dcterms:created xsi:type="dcterms:W3CDTF">2014-01-17T23:56:29Z</dcterms:created>
  <dcterms:modified xsi:type="dcterms:W3CDTF">2021-01-22T20:44:09Z</dcterms:modified>
</cp:coreProperties>
</file>