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96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00" r:id="rId22"/>
    <p:sldId id="299" r:id="rId23"/>
    <p:sldId id="298" r:id="rId24"/>
    <p:sldId id="301" r:id="rId25"/>
    <p:sldId id="306" r:id="rId26"/>
    <p:sldId id="305" r:id="rId27"/>
    <p:sldId id="304" r:id="rId28"/>
    <p:sldId id="303" r:id="rId29"/>
    <p:sldId id="308" r:id="rId30"/>
    <p:sldId id="307" r:id="rId31"/>
    <p:sldId id="302" r:id="rId32"/>
    <p:sldId id="309" r:id="rId33"/>
    <p:sldId id="311" r:id="rId34"/>
    <p:sldId id="313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47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4" y="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62AB4-3F67-4AA7-A093-18755A6F114F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C0F3-A996-4E35-92F7-BFA01447A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081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FC348-2776-4570-AA02-684C910163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CC6C-A822-461E-AA09-3B61429F24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81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C6C-A822-461E-AA09-3B61429F24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086600" cy="884238"/>
          </a:xfrm>
        </p:spPr>
        <p:txBody>
          <a:bodyPr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447929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BF1B4E-396F-4AC9-B205-84B8D9DF7B2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24768E-026A-4632-A499-C5108254A4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-Cop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152400"/>
            <a:ext cx="1403127" cy="4743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73B8-FEB1-480B-83CB-95535F1D86D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F33F-FCAB-4B7F-BEC1-DF66F0912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600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CODEIGNITER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Fluxul</a:t>
            </a:r>
            <a:r>
              <a:rPr lang="en-US" b="1" dirty="0" smtClean="0"/>
              <a:t> </a:t>
            </a:r>
            <a:r>
              <a:rPr lang="en-US" b="1" dirty="0" err="1" smtClean="0"/>
              <a:t>CodeIgniter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36667" r="15000" b="20000"/>
          <a:stretch>
            <a:fillRect/>
          </a:stretch>
        </p:blipFill>
        <p:spPr bwMode="auto">
          <a:xfrm>
            <a:off x="990600" y="1066800"/>
            <a:ext cx="617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Sabloane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4580" t="38080" r="16999" b="19957"/>
          <a:stretch>
            <a:fillRect/>
          </a:stretch>
        </p:blipFill>
        <p:spPr bwMode="auto">
          <a:xfrm>
            <a:off x="990600" y="7620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MO" sz="4200" b="1" dirty="0" smtClean="0">
                <a:solidFill>
                  <a:srgbClr val="FF0000"/>
                </a:solidFill>
              </a:rPr>
              <a:t>Clasele CI</a:t>
            </a:r>
          </a:p>
          <a:p>
            <a:pPr marL="367665" marR="17780" indent="-342900">
              <a:lnSpc>
                <a:spcPts val="3479"/>
              </a:lnSpc>
              <a:spcBef>
                <a:spcPts val="51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68300" algn="l"/>
              </a:tabLst>
            </a:pPr>
            <a:r>
              <a:rPr lang="en-US" b="1" spc="-5" dirty="0" smtClean="0">
                <a:solidFill>
                  <a:srgbClr val="0000CC"/>
                </a:solidFill>
                <a:latin typeface="Tahoma"/>
                <a:cs typeface="Tahoma"/>
              </a:rPr>
              <a:t>CI</a:t>
            </a:r>
            <a:r>
              <a:rPr lang="ro-MO" b="1" spc="-5" dirty="0" smtClean="0">
                <a:solidFill>
                  <a:srgbClr val="0000CC"/>
                </a:solidFill>
                <a:latin typeface="Tahoma"/>
                <a:cs typeface="Tahoma"/>
              </a:rPr>
              <a:t> este construit pe baza de clase ce contin functionalitati de baza ce sunt utilizate pentru design-ul unei web-aplicatii.  </a:t>
            </a:r>
            <a:endParaRPr lang="en-US" b="1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368300" indent="-342900">
              <a:lnSpc>
                <a:spcPct val="100000"/>
              </a:lnSpc>
              <a:spcBef>
                <a:spcPts val="37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68300" algn="l"/>
              </a:tabLst>
            </a:pP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Clasele cele mai utilizate sunt  </a:t>
            </a:r>
            <a:r>
              <a:rPr lang="en-US" b="1" dirty="0" smtClean="0">
                <a:solidFill>
                  <a:srgbClr val="0000CC"/>
                </a:solidFill>
                <a:latin typeface="Tahoma"/>
                <a:cs typeface="Tahoma"/>
              </a:rPr>
              <a:t>:</a:t>
            </a:r>
            <a:endParaRPr lang="en-US" b="1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768350" lvl="1" indent="-286385">
              <a:lnSpc>
                <a:spcPct val="100000"/>
              </a:lnSpc>
              <a:spcBef>
                <a:spcPts val="380"/>
              </a:spcBef>
              <a:buChar char="–"/>
              <a:tabLst>
                <a:tab pos="768350" algn="l"/>
              </a:tabLst>
            </a:pPr>
            <a:r>
              <a:rPr lang="en-US" b="1" spc="-10" dirty="0" smtClean="0">
                <a:solidFill>
                  <a:srgbClr val="FF0000"/>
                </a:solidFill>
                <a:latin typeface="Tahoma"/>
                <a:cs typeface="Tahoma"/>
              </a:rPr>
              <a:t>Database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768350" lvl="1" indent="-286385">
              <a:lnSpc>
                <a:spcPct val="100000"/>
              </a:lnSpc>
              <a:spcBef>
                <a:spcPts val="370"/>
              </a:spcBef>
              <a:buChar char="–"/>
              <a:tabLst>
                <a:tab pos="768350" algn="l"/>
              </a:tabLst>
            </a:pPr>
            <a:r>
              <a:rPr lang="en-US" b="1" spc="-5" dirty="0" smtClean="0">
                <a:solidFill>
                  <a:srgbClr val="FF0000"/>
                </a:solidFill>
                <a:latin typeface="Tahoma"/>
                <a:cs typeface="Tahoma"/>
              </a:rPr>
              <a:t>Input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768350" lvl="1" indent="-286385">
              <a:lnSpc>
                <a:spcPct val="100000"/>
              </a:lnSpc>
              <a:spcBef>
                <a:spcPts val="370"/>
              </a:spcBef>
              <a:buChar char="–"/>
              <a:tabLst>
                <a:tab pos="768350" algn="l"/>
              </a:tabLst>
            </a:pPr>
            <a:r>
              <a:rPr lang="en-US" b="1" spc="-5" dirty="0" smtClean="0">
                <a:solidFill>
                  <a:srgbClr val="FF0000"/>
                </a:solidFill>
                <a:latin typeface="Tahoma"/>
                <a:cs typeface="Tahoma"/>
              </a:rPr>
              <a:t>Loader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768350" lvl="1" indent="-286385">
              <a:lnSpc>
                <a:spcPct val="100000"/>
              </a:lnSpc>
              <a:spcBef>
                <a:spcPts val="370"/>
              </a:spcBef>
              <a:buChar char="–"/>
              <a:tabLst>
                <a:tab pos="768350" algn="l"/>
              </a:tabLst>
            </a:pPr>
            <a:r>
              <a:rPr lang="en-US" b="1" spc="-10" dirty="0" smtClean="0">
                <a:solidFill>
                  <a:srgbClr val="FF0000"/>
                </a:solidFill>
                <a:latin typeface="Tahoma"/>
                <a:cs typeface="Tahoma"/>
              </a:rPr>
              <a:t>URI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768350" lvl="1" indent="-286385">
              <a:lnSpc>
                <a:spcPct val="100000"/>
              </a:lnSpc>
              <a:spcBef>
                <a:spcPts val="380"/>
              </a:spcBef>
              <a:buChar char="–"/>
              <a:tabLst>
                <a:tab pos="768350" algn="l"/>
              </a:tabLst>
            </a:pPr>
            <a:r>
              <a:rPr lang="en-US" b="1" spc="-10" dirty="0" smtClean="0">
                <a:solidFill>
                  <a:srgbClr val="FF0000"/>
                </a:solidFill>
                <a:latin typeface="Tahoma"/>
                <a:cs typeface="Tahoma"/>
              </a:rPr>
              <a:t>Validation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17992" cy="4572000"/>
          </a:xfrm>
        </p:spPr>
        <p:txBody>
          <a:bodyPr>
            <a:normAutofit/>
          </a:bodyPr>
          <a:lstStyle/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FF0000"/>
                </a:solidFill>
                <a:latin typeface="Tahoma"/>
                <a:cs typeface="Tahoma"/>
              </a:rPr>
              <a:t>Database 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Generează interogări folosind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M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odelul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de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Î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nregistrare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A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ctivă</a:t>
            </a:r>
            <a:endParaRPr lang="vi-VN" b="1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Eliberarea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automată a valorilor de intrare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Oferă metoda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de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„înlănțuire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” pentru crearea de interogări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ușoare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 </a:t>
            </a:r>
          </a:p>
          <a:p>
            <a:pPr marL="393700" indent="-342900">
              <a:lnSpc>
                <a:spcPct val="100000"/>
              </a:lnSpc>
              <a:spcBef>
                <a:spcPts val="3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$</a:t>
            </a: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this-&gt;db-&gt;where(‘</a:t>
            </a:r>
            <a:r>
              <a:rPr lang="en-US" b="1" spc="-5" dirty="0" err="1" smtClean="0">
                <a:solidFill>
                  <a:srgbClr val="0000CC"/>
                </a:solidFill>
                <a:latin typeface="Courier New"/>
                <a:cs typeface="Courier New"/>
              </a:rPr>
              <a:t>name’,$name</a:t>
            </a: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);</a:t>
            </a:r>
            <a:endParaRPr lang="en-US" b="1" dirty="0" smtClean="0">
              <a:solidFill>
                <a:srgbClr val="0000CC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17992" cy="4572000"/>
          </a:xfrm>
        </p:spPr>
        <p:txBody>
          <a:bodyPr>
            <a:normAutofit lnSpcReduction="10000"/>
          </a:bodyPr>
          <a:lstStyle/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FF0000"/>
                </a:solidFill>
                <a:latin typeface="Tahoma"/>
                <a:cs typeface="Tahoma"/>
              </a:rPr>
              <a:t>Clasa INPUT 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Pre-procesează intrarea utilizatorului (previne tehnici comune de scripturi de site-uri)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Oferă acces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a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utilizatorului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la datele de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intrare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 precum si la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și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alte date:</a:t>
            </a:r>
          </a:p>
          <a:p>
            <a:pPr marL="1058291" marR="83820" lvl="2" indent="-51435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+mj-lt"/>
              <a:buAutoNum type="arabicPeriod"/>
              <a:tabLst>
                <a:tab pos="393700" algn="l"/>
              </a:tabLst>
            </a:pPr>
            <a:r>
              <a:rPr lang="vi-VN" b="1" dirty="0" smtClean="0">
                <a:latin typeface="Tahoma"/>
                <a:cs typeface="Tahoma"/>
              </a:rPr>
              <a:t>Campuri </a:t>
            </a:r>
            <a:r>
              <a:rPr lang="vi-VN" b="1" dirty="0" smtClean="0">
                <a:latin typeface="Tahoma"/>
                <a:cs typeface="Tahoma"/>
              </a:rPr>
              <a:t>d</a:t>
            </a:r>
            <a:r>
              <a:rPr lang="ro-MO" b="1" dirty="0" smtClean="0">
                <a:latin typeface="Tahoma"/>
                <a:cs typeface="Tahoma"/>
              </a:rPr>
              <a:t>in</a:t>
            </a:r>
            <a:r>
              <a:rPr lang="vi-VN" b="1" dirty="0" smtClean="0">
                <a:latin typeface="Tahoma"/>
                <a:cs typeface="Tahoma"/>
              </a:rPr>
              <a:t> </a:t>
            </a:r>
            <a:r>
              <a:rPr lang="vi-VN" b="1" dirty="0" smtClean="0">
                <a:latin typeface="Tahoma"/>
                <a:cs typeface="Tahoma"/>
              </a:rPr>
              <a:t>formular (POST)</a:t>
            </a:r>
          </a:p>
          <a:p>
            <a:pPr marL="1058291" marR="83820" lvl="2" indent="-51435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+mj-lt"/>
              <a:buAutoNum type="arabicPeriod"/>
              <a:tabLst>
                <a:tab pos="393700" algn="l"/>
              </a:tabLst>
            </a:pPr>
            <a:r>
              <a:rPr lang="ro-MO" b="1" dirty="0" smtClean="0">
                <a:latin typeface="Tahoma"/>
                <a:cs typeface="Tahoma"/>
              </a:rPr>
              <a:t>Cookies</a:t>
            </a:r>
            <a:endParaRPr lang="vi-VN" b="1" dirty="0" smtClean="0">
              <a:latin typeface="Tahoma"/>
              <a:cs typeface="Tahoma"/>
            </a:endParaRPr>
          </a:p>
          <a:p>
            <a:pPr marL="1058291" marR="83820" lvl="2" indent="-51435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+mj-lt"/>
              <a:buAutoNum type="arabicPeriod"/>
              <a:tabLst>
                <a:tab pos="393700" algn="l"/>
              </a:tabLst>
            </a:pPr>
            <a:r>
              <a:rPr lang="vi-VN" b="1" dirty="0" smtClean="0">
                <a:latin typeface="Tahoma"/>
                <a:cs typeface="Tahoma"/>
              </a:rPr>
              <a:t>Variabilele serverului</a:t>
            </a:r>
            <a:endParaRPr lang="ro-MO" b="1" dirty="0" smtClean="0">
              <a:latin typeface="Tahoma"/>
              <a:cs typeface="Tahoma"/>
            </a:endParaRPr>
          </a:p>
          <a:p>
            <a:pPr marL="393700" indent="-342900">
              <a:lnSpc>
                <a:spcPct val="100000"/>
              </a:lnSpc>
              <a:spcBef>
                <a:spcPts val="27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93065" algn="l"/>
                <a:tab pos="393700" algn="l"/>
              </a:tabLst>
            </a:pPr>
            <a:r>
              <a:rPr lang="en-US" sz="2800" b="1" spc="-40" dirty="0" smtClean="0">
                <a:solidFill>
                  <a:srgbClr val="0000CC"/>
                </a:solidFill>
                <a:latin typeface="Courier New"/>
                <a:cs typeface="Courier New"/>
              </a:rPr>
              <a:t>$</a:t>
            </a:r>
            <a:r>
              <a:rPr lang="en-US" sz="2800" b="1" spc="-40" dirty="0" smtClean="0">
                <a:solidFill>
                  <a:srgbClr val="0000CC"/>
                </a:solidFill>
                <a:latin typeface="Courier New"/>
                <a:cs typeface="Courier New"/>
              </a:rPr>
              <a:t>this-&gt;input-&gt;post(‘fieldname’);</a:t>
            </a:r>
            <a:endParaRPr lang="en-US" sz="2800" dirty="0" smtClean="0">
              <a:solidFill>
                <a:srgbClr val="0000CC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17992" cy="4572000"/>
          </a:xfrm>
        </p:spPr>
        <p:txBody>
          <a:bodyPr>
            <a:normAutofit/>
          </a:bodyPr>
          <a:lstStyle/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FF0000"/>
                </a:solidFill>
                <a:latin typeface="Tahoma"/>
                <a:cs typeface="Tahoma"/>
              </a:rPr>
              <a:t>Clasa URI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 </a:t>
            </a:r>
          </a:p>
          <a:p>
            <a:pPr marL="393065" marR="1778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lang="vi-VN" dirty="0" smtClean="0">
                <a:solidFill>
                  <a:srgbClr val="0000CC"/>
                </a:solidFill>
                <a:latin typeface="Tahoma"/>
                <a:cs typeface="Tahoma"/>
              </a:rPr>
              <a:t>Oferă acces la anumite părți ale șirului </a:t>
            </a:r>
            <a:r>
              <a:rPr lang="vi-VN" dirty="0" smtClean="0">
                <a:solidFill>
                  <a:srgbClr val="0000CC"/>
                </a:solidFill>
                <a:latin typeface="Tahoma"/>
                <a:cs typeface="Tahoma"/>
              </a:rPr>
              <a:t>URI</a:t>
            </a:r>
            <a:endParaRPr lang="ro-MO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393065" marR="1778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93700" algn="l"/>
              </a:tabLst>
            </a:pP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$this-</a:t>
            </a: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&gt;</a:t>
            </a:r>
            <a:r>
              <a:rPr lang="en-US" b="1" spc="-5" dirty="0" err="1" smtClean="0">
                <a:solidFill>
                  <a:srgbClr val="0000CC"/>
                </a:solidFill>
                <a:latin typeface="Courier New"/>
                <a:cs typeface="Courier New"/>
              </a:rPr>
              <a:t>uri</a:t>
            </a:r>
            <a:r>
              <a:rPr lang="en-US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-&gt;segment(n);</a:t>
            </a:r>
            <a:endParaRPr lang="en-US" dirty="0" smtClean="0">
              <a:solidFill>
                <a:srgbClr val="0000CC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17992" cy="4572000"/>
          </a:xfrm>
        </p:spPr>
        <p:txBody>
          <a:bodyPr>
            <a:normAutofit fontScale="92500" lnSpcReduction="10000"/>
          </a:bodyPr>
          <a:lstStyle/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FF0000"/>
                </a:solidFill>
                <a:latin typeface="Tahoma"/>
                <a:cs typeface="Tahoma"/>
              </a:rPr>
              <a:t>Clasa de Validare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Ajută la validarea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formularului de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 introducere a datelor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utilizator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ului</a:t>
            </a:r>
            <a:endParaRPr lang="vi-VN" b="1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820547" marR="83820" lvl="1" indent="-51435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+mj-lt"/>
              <a:buAutoNum type="arabicPeriod"/>
              <a:tabLst>
                <a:tab pos="393700" algn="l"/>
              </a:tabLst>
            </a:pPr>
            <a:r>
              <a:rPr lang="ro-MO" b="1" dirty="0" smtClean="0">
                <a:latin typeface="Tahoma"/>
                <a:cs typeface="Tahoma"/>
              </a:rPr>
              <a:t>Cerinte </a:t>
            </a:r>
            <a:r>
              <a:rPr lang="vi-VN" b="1" dirty="0" smtClean="0">
                <a:latin typeface="Tahoma"/>
                <a:cs typeface="Tahoma"/>
              </a:rPr>
              <a:t>obligatorii</a:t>
            </a:r>
            <a:r>
              <a:rPr lang="ro-MO" b="1" dirty="0" smtClean="0">
                <a:latin typeface="Tahoma"/>
                <a:cs typeface="Tahoma"/>
              </a:rPr>
              <a:t> față de </a:t>
            </a:r>
            <a:r>
              <a:rPr lang="vi-VN" b="1" dirty="0" smtClean="0">
                <a:latin typeface="Tahoma"/>
                <a:cs typeface="Tahoma"/>
              </a:rPr>
              <a:t>Câmpuri</a:t>
            </a:r>
            <a:endParaRPr lang="vi-VN" b="1" dirty="0" smtClean="0">
              <a:latin typeface="Tahoma"/>
              <a:cs typeface="Tahoma"/>
            </a:endParaRPr>
          </a:p>
          <a:p>
            <a:pPr marL="820547" marR="83820" lvl="1" indent="-51435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Font typeface="+mj-lt"/>
              <a:buAutoNum type="arabicPeriod"/>
              <a:tabLst>
                <a:tab pos="393700" algn="l"/>
              </a:tabLst>
            </a:pPr>
            <a:r>
              <a:rPr lang="ro-MO" b="1" dirty="0" smtClean="0">
                <a:latin typeface="Tahoma"/>
                <a:cs typeface="Tahoma"/>
              </a:rPr>
              <a:t>Cerinte </a:t>
            </a:r>
            <a:r>
              <a:rPr lang="vi-VN" b="1" dirty="0" smtClean="0">
                <a:latin typeface="Tahoma"/>
                <a:cs typeface="Tahoma"/>
              </a:rPr>
              <a:t>obligatori</a:t>
            </a:r>
            <a:r>
              <a:rPr lang="ro-MO" b="1" dirty="0" smtClean="0">
                <a:latin typeface="Tahoma"/>
                <a:cs typeface="Tahoma"/>
              </a:rPr>
              <a:t>i</a:t>
            </a:r>
            <a:r>
              <a:rPr lang="vi-VN" b="1" dirty="0" smtClean="0">
                <a:latin typeface="Tahoma"/>
                <a:cs typeface="Tahoma"/>
              </a:rPr>
              <a:t> </a:t>
            </a:r>
            <a:r>
              <a:rPr lang="ro-MO" b="1" dirty="0" smtClean="0">
                <a:latin typeface="Tahoma"/>
                <a:cs typeface="Tahoma"/>
              </a:rPr>
              <a:t>privind f</a:t>
            </a:r>
            <a:r>
              <a:rPr lang="vi-VN" b="1" dirty="0" smtClean="0">
                <a:latin typeface="Tahoma"/>
                <a:cs typeface="Tahoma"/>
              </a:rPr>
              <a:t>ormatarea </a:t>
            </a:r>
            <a:r>
              <a:rPr lang="ro-MO" b="1" dirty="0" smtClean="0">
                <a:latin typeface="Tahoma"/>
                <a:cs typeface="Tahoma"/>
              </a:rPr>
              <a:t>string-ului</a:t>
            </a:r>
            <a:r>
              <a:rPr lang="vi-VN" b="1" dirty="0" smtClean="0">
                <a:latin typeface="Tahoma"/>
                <a:cs typeface="Tahoma"/>
              </a:rPr>
              <a:t> (</a:t>
            </a:r>
            <a:r>
              <a:rPr lang="vi-VN" b="1" dirty="0" smtClean="0">
                <a:latin typeface="Tahoma"/>
                <a:cs typeface="Tahoma"/>
              </a:rPr>
              <a:t>lungime, regexp)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Permite mesajele de succes și de eșec la trimiterea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datelor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formularului</a:t>
            </a:r>
            <a:endParaRPr lang="vi-VN" b="1" dirty="0" smtClean="0">
              <a:solidFill>
                <a:srgbClr val="0000CC"/>
              </a:solidFill>
              <a:latin typeface="Tahoma"/>
              <a:cs typeface="Tahoma"/>
            </a:endParaRP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Permite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re-popula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rea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câmpurilor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d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in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lang="vi-VN" b="1" dirty="0" smtClean="0">
                <a:solidFill>
                  <a:srgbClr val="0000CC"/>
                </a:solidFill>
                <a:latin typeface="Tahoma"/>
                <a:cs typeface="Tahoma"/>
              </a:rPr>
              <a:t>formular după trimiterea </a:t>
            </a:r>
            <a:r>
              <a:rPr lang="ro-MO" b="1" dirty="0" smtClean="0">
                <a:solidFill>
                  <a:srgbClr val="0000CC"/>
                </a:solidFill>
                <a:latin typeface="Tahoma"/>
                <a:cs typeface="Tahoma"/>
              </a:rPr>
              <a:t>datelor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17992" cy="4572000"/>
          </a:xfrm>
        </p:spPr>
        <p:txBody>
          <a:bodyPr>
            <a:normAutofit fontScale="92500" lnSpcReduction="10000"/>
          </a:bodyPr>
          <a:lstStyle/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buNone/>
              <a:tabLst>
                <a:tab pos="393700" algn="l"/>
              </a:tabLst>
            </a:pPr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Asistenti si Plugin-uri</a:t>
            </a: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CodeIgniter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vine cu o gamă largă de funcții „helper” care </a:t>
            </a:r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oferă transparență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aplicațiilor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ușurința </a:t>
            </a:r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procesul de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reutiliz</a:t>
            </a:r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are a codului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93700" indent="-342900">
              <a:spcBef>
                <a:spcPts val="270"/>
              </a:spcBef>
              <a:buClr>
                <a:srgbClr val="FFCC66"/>
              </a:buClr>
              <a:buSzPct val="80357"/>
              <a:tabLst>
                <a:tab pos="393065" algn="l"/>
                <a:tab pos="393700" algn="l"/>
              </a:tabLst>
            </a:pP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this-&gt;load-&gt;helper(‘</a:t>
            </a:r>
            <a:r>
              <a:rPr lang="en-US" sz="2800" b="1" spc="-40" dirty="0" err="1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helper_name</a:t>
            </a: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’);</a:t>
            </a:r>
            <a:endParaRPr lang="en-US" sz="2800" b="1" dirty="0" smtClean="0">
              <a:solidFill>
                <a:srgbClr val="447929"/>
              </a:solidFill>
              <a:latin typeface="Arial" pitchFamily="34" charset="0"/>
              <a:cs typeface="Arial" pitchFamily="34" charset="0"/>
            </a:endParaRPr>
          </a:p>
          <a:p>
            <a:pPr marL="393065" marR="83820" indent="-342900">
              <a:lnSpc>
                <a:spcPct val="100800"/>
              </a:lnSpc>
              <a:spcBef>
                <a:spcPts val="70"/>
              </a:spcBef>
              <a:buClr>
                <a:srgbClr val="FFCC66"/>
              </a:buClr>
              <a:buSzPct val="79687"/>
              <a:tabLst>
                <a:tab pos="393700" algn="l"/>
              </a:tabLst>
            </a:pP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CodeIgniter permite, de asemenea, utilizarea funcțiilor personalizate de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completare</a:t>
            </a:r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/suport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numite „plugin-uri”.</a:t>
            </a:r>
            <a:endParaRPr lang="ro-MO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93700" indent="-342900">
              <a:spcBef>
                <a:spcPts val="280"/>
              </a:spcBef>
              <a:buClr>
                <a:srgbClr val="FFCC66"/>
              </a:buClr>
              <a:buSzPct val="80357"/>
              <a:tabLst>
                <a:tab pos="393065" algn="l"/>
                <a:tab pos="393700" algn="l"/>
              </a:tabLst>
            </a:pP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this-&gt;load-&gt;</a:t>
            </a:r>
            <a:r>
              <a:rPr lang="en-US" sz="2800" b="1" spc="-40" dirty="0" err="1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plugin</a:t>
            </a: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(‘</a:t>
            </a:r>
            <a:r>
              <a:rPr lang="en-US" sz="2800" b="1" spc="-40" dirty="0" err="1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plugin_name</a:t>
            </a:r>
            <a:r>
              <a:rPr lang="en-US" sz="2800" b="1" spc="-40" dirty="0" smtClean="0">
                <a:solidFill>
                  <a:srgbClr val="447929"/>
                </a:solidFill>
                <a:latin typeface="Arial" pitchFamily="34" charset="0"/>
                <a:cs typeface="Arial" pitchFamily="34" charset="0"/>
              </a:rPr>
              <a:t>’);</a:t>
            </a:r>
            <a:endParaRPr lang="en-US" sz="2800" b="1" dirty="0" smtClean="0">
              <a:solidFill>
                <a:srgbClr val="44792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clase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4728" t="23409" r="18428" b="14563"/>
          <a:stretch>
            <a:fillRect/>
          </a:stretch>
        </p:blipFill>
        <p:spPr bwMode="auto">
          <a:xfrm>
            <a:off x="1752600" y="838200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5626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CODEIGNITER</a:t>
            </a:r>
            <a:endParaRPr lang="en-US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14400" y="0"/>
            <a:ext cx="7772400" cy="54102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Codeigniter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o-MO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(CI)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un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adru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ezvoltare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plicațiilor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(</a:t>
            </a:r>
            <a:r>
              <a:rPr lang="en-US" b="1" u="sng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Application Development Framework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)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- un set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instrumente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persoanele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care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construiesc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site-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uri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web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folosind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PHP.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Scopul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permită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dezvolt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proiecte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mult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mai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repede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decât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am crede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dacă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scrie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un 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cod de la zero.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CI dispune de un s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et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bogat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biblioteci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sarcini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obicei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necesare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precum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o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interfață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simplă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o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structură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logică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ușoară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accesa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aceste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biblioteci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focalizat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 o utilizare a unui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volum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minim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 cod.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07776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este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odelul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Modelele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clase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PHP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concepute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pentru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funcționa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cu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informații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din 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baza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date</a:t>
            </a: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(database)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conține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funcții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 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insera</a:t>
            </a: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, 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actualiza</a:t>
            </a: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și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selectare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Numele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clasei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trebuie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să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aibă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40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prima </a:t>
            </a:r>
            <a:r>
              <a:rPr lang="en-US" sz="4000" b="1" dirty="0" err="1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literă</a:t>
            </a:r>
            <a:r>
              <a:rPr lang="ro-MO" sz="4000" b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majusculă</a:t>
            </a:r>
            <a:r>
              <a:rPr lang="ro-MO" sz="4000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iar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restul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numelui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MO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 litere mici.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32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en-US" sz="3200" b="1" spc="-2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ro-MO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Crearea unei clase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63550" marR="5080" indent="-451484">
              <a:lnSpc>
                <a:spcPct val="100000"/>
              </a:lnSpc>
              <a:spcBef>
                <a:spcPts val="770"/>
              </a:spcBef>
              <a:tabLst>
                <a:tab pos="2626360" algn="l"/>
              </a:tabLst>
            </a:pPr>
            <a:r>
              <a:rPr lang="en-US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class </a:t>
            </a:r>
            <a:r>
              <a:rPr lang="en-US" sz="2800" b="1" dirty="0" err="1" smtClean="0">
                <a:solidFill>
                  <a:srgbClr val="0000CC"/>
                </a:solidFill>
                <a:latin typeface="Arial"/>
                <a:cs typeface="Arial"/>
              </a:rPr>
              <a:t>Model_name</a:t>
            </a: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 extends </a:t>
            </a:r>
            <a:r>
              <a:rPr lang="en-US" sz="2800" b="1" dirty="0" err="1" smtClean="0">
                <a:solidFill>
                  <a:srgbClr val="0000CC"/>
                </a:solidFill>
                <a:latin typeface="Arial"/>
                <a:cs typeface="Arial"/>
              </a:rPr>
              <a:t>CI_Model</a:t>
            </a:r>
            <a:r>
              <a:rPr lang="en-US" sz="2800" b="1" spc="-185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2800" b="1" spc="-18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ct val="100000"/>
              </a:lnSpc>
              <a:spcBef>
                <a:spcPts val="770"/>
              </a:spcBef>
              <a:tabLst>
                <a:tab pos="2626360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{  </a:t>
            </a:r>
            <a:endParaRPr lang="ro-MO" sz="2800" b="1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ct val="100000"/>
              </a:lnSpc>
              <a:spcBef>
                <a:spcPts val="770"/>
              </a:spcBef>
              <a:tabLst>
                <a:tab pos="2626360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function</a:t>
            </a: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	construct()</a:t>
            </a:r>
            <a:r>
              <a:rPr lang="en-US" sz="2800" b="1" spc="-65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2800" b="1" spc="-6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ct val="100000"/>
              </a:lnSpc>
              <a:spcBef>
                <a:spcPts val="770"/>
              </a:spcBef>
              <a:tabLst>
                <a:tab pos="2626360" algn="l"/>
              </a:tabLst>
            </a:pPr>
            <a:r>
              <a:rPr lang="ro-MO" sz="2800" b="1" dirty="0" smtClean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lang="en-US" sz="28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tabLst>
                <a:tab pos="2880360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parent::	</a:t>
            </a:r>
            <a:r>
              <a:rPr lang="en-US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construct();</a:t>
            </a:r>
            <a:endParaRPr lang="en-US" sz="28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}</a:t>
            </a:r>
            <a:endParaRPr lang="en-US" sz="28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function</a:t>
            </a:r>
            <a:r>
              <a:rPr lang="en-US" sz="2800" b="1" spc="-4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8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your_fanction</a:t>
            </a:r>
            <a:r>
              <a:rPr lang="en-US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()</a:t>
            </a:r>
            <a:r>
              <a:rPr lang="ro-MO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lang="en-US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lang="en-US" sz="28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lang="en-US" sz="2800" b="1" spc="-5" dirty="0" smtClean="0">
                <a:solidFill>
                  <a:srgbClr val="0000CC"/>
                </a:solidFill>
                <a:latin typeface="Arial"/>
                <a:cs typeface="Arial"/>
              </a:rPr>
              <a:t>//your</a:t>
            </a:r>
            <a:r>
              <a:rPr lang="en-US" sz="2800" b="1" spc="-2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code</a:t>
            </a:r>
            <a:endParaRPr lang="ro-MO" sz="28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r>
              <a:rPr lang="ro-MO" sz="2800" b="1" dirty="0" smtClean="0">
                <a:solidFill>
                  <a:srgbClr val="0000CC"/>
                </a:solidFill>
                <a:latin typeface="Arial"/>
                <a:cs typeface="Arial"/>
              </a:rPr>
              <a:t>     </a:t>
            </a: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}</a:t>
            </a:r>
            <a:endParaRPr lang="ro-MO" sz="2800" b="1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Arial"/>
                <a:cs typeface="Arial"/>
              </a:rPr>
              <a:t>}</a:t>
            </a:r>
            <a:endParaRPr lang="en-US" sz="28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8686800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endParaRPr lang="ro-MO" b="1" spc="-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ro-MO" sz="4400" b="1" spc="-5" dirty="0" smtClean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lang="en-US" sz="44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oad</a:t>
            </a:r>
            <a:r>
              <a:rPr lang="en-US" sz="4400" spc="-5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4400" spc="-5" dirty="0" smtClean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r>
              <a:rPr lang="en-US" sz="4400" spc="-1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/>
                <a:cs typeface="Arial"/>
              </a:rPr>
              <a:t>class.</a:t>
            </a: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lang="en-US" sz="3600" spc="-5" dirty="0" smtClean="0">
                <a:solidFill>
                  <a:srgbClr val="0000CC"/>
                </a:solidFill>
                <a:latin typeface="Arial"/>
                <a:cs typeface="Arial"/>
              </a:rPr>
              <a:t>$this-&gt;</a:t>
            </a:r>
            <a:r>
              <a:rPr lang="en-US" sz="3600" b="1" spc="-5" dirty="0" smtClean="0">
                <a:solidFill>
                  <a:srgbClr val="0000CC"/>
                </a:solidFill>
                <a:latin typeface="Arial"/>
                <a:cs typeface="Arial"/>
              </a:rPr>
              <a:t>load</a:t>
            </a:r>
            <a:r>
              <a:rPr lang="en-US" sz="3600" spc="-5" dirty="0" smtClean="0">
                <a:solidFill>
                  <a:srgbClr val="0000CC"/>
                </a:solidFill>
                <a:latin typeface="Arial"/>
                <a:cs typeface="Arial"/>
              </a:rPr>
              <a:t>-&gt;model(‘</a:t>
            </a:r>
            <a:r>
              <a:rPr lang="en-US" sz="36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model_name</a:t>
            </a:r>
            <a:r>
              <a:rPr lang="en-US" sz="3600" spc="-5" dirty="0" smtClean="0">
                <a:solidFill>
                  <a:srgbClr val="0000CC"/>
                </a:solidFill>
                <a:latin typeface="Arial"/>
                <a:cs typeface="Arial"/>
              </a:rPr>
              <a:t>');</a:t>
            </a:r>
            <a:endParaRPr lang="en-US" sz="36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44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4400" b="1" dirty="0" smtClean="0">
                <a:solidFill>
                  <a:srgbClr val="0000CC"/>
                </a:solidFill>
                <a:latin typeface="Arial"/>
                <a:cs typeface="Arial"/>
              </a:rPr>
              <a:t>Call </a:t>
            </a:r>
            <a:r>
              <a:rPr lang="en-US" sz="4400" spc="-5" dirty="0" smtClean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r>
              <a:rPr lang="en-US" sz="4400" spc="-2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/>
                <a:cs typeface="Arial"/>
              </a:rPr>
              <a:t>functions.</a:t>
            </a:r>
          </a:p>
          <a:p>
            <a:pPr marL="926465">
              <a:lnSpc>
                <a:spcPct val="100000"/>
              </a:lnSpc>
            </a:pPr>
            <a:r>
              <a:rPr lang="en-US" sz="4000" spc="-5" dirty="0" smtClean="0">
                <a:solidFill>
                  <a:srgbClr val="0000CC"/>
                </a:solidFill>
                <a:latin typeface="Arial"/>
                <a:cs typeface="Arial"/>
              </a:rPr>
              <a:t>$this-&gt;</a:t>
            </a:r>
            <a:r>
              <a:rPr lang="en-US" sz="40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model_name</a:t>
            </a:r>
            <a:r>
              <a:rPr lang="en-US" sz="4000" spc="-5" dirty="0" smtClean="0">
                <a:solidFill>
                  <a:srgbClr val="0000CC"/>
                </a:solidFill>
                <a:latin typeface="Arial"/>
                <a:cs typeface="Arial"/>
              </a:rPr>
              <a:t>-&gt;function();</a:t>
            </a:r>
            <a:endParaRPr lang="en-US" sz="4000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958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Funcții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încărcare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apelare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model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04800" y="396905"/>
            <a:ext cx="8229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Înregistrare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activă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Selectarea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datelor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Inserarea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datelor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Actualizarea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datelor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Ștergerea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datelor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este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înregistrarea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activă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MO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Acest M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odel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permite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regăsirea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introducerea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actualizarea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informațiilor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baza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date cu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scripturi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minime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MO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permite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cre</a:t>
            </a:r>
            <a:r>
              <a:rPr kumimoji="0" lang="ro-MO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ăm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aplicații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independente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baz</a:t>
            </a:r>
            <a:r>
              <a:rPr kumimoji="0" lang="ro-MO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date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4053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Selectarea datelor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304800" y="914400"/>
            <a:ext cx="8534400" cy="557652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Select</a:t>
            </a:r>
            <a:r>
              <a:rPr lang="ro-MO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area</a:t>
            </a:r>
            <a:r>
              <a:rPr sz="3200" b="1" spc="-3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b="1" spc="-5" dirty="0" err="1" smtClean="0">
                <a:solidFill>
                  <a:srgbClr val="0000CC"/>
                </a:solidFill>
                <a:latin typeface="Arial"/>
                <a:cs typeface="Arial"/>
              </a:rPr>
              <a:t>dat</a:t>
            </a:r>
            <a:r>
              <a:rPr lang="ro-MO" sz="3200" b="1" spc="-5" dirty="0" smtClean="0">
                <a:solidFill>
                  <a:srgbClr val="0000CC"/>
                </a:solidFill>
                <a:latin typeface="Arial"/>
                <a:cs typeface="Arial"/>
              </a:rPr>
              <a:t>elor</a:t>
            </a:r>
            <a:r>
              <a:rPr sz="3200" b="1" spc="-5" dirty="0" smtClean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$query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get(‘table_name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');  foreach ($query-&gt;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result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()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32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$row</a:t>
            </a: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endParaRPr lang="ro-MO" sz="3200" spc="-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926465" marR="5080">
              <a:lnSpc>
                <a:spcPct val="100000"/>
              </a:lnSpc>
              <a:spcBef>
                <a:spcPts val="770"/>
              </a:spcBef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echo</a:t>
            </a:r>
            <a:r>
              <a:rPr sz="32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$row-&gt;</a:t>
            </a:r>
            <a:r>
              <a:rPr sz="3200" b="1" spc="-5" dirty="0" err="1">
                <a:solidFill>
                  <a:srgbClr val="00B050"/>
                </a:solidFill>
                <a:latin typeface="Arial"/>
                <a:cs typeface="Arial"/>
              </a:rPr>
              <a:t>field_name</a:t>
            </a: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;</a:t>
            </a:r>
            <a:endParaRPr lang="ro-MO" sz="3200" spc="-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990600">
              <a:lnSpc>
                <a:spcPct val="100000"/>
              </a:lnSpc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}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o-MO" sz="3200" b="1" dirty="0" smtClean="0">
                <a:solidFill>
                  <a:srgbClr val="0000CC"/>
                </a:solidFill>
                <a:latin typeface="Arial"/>
                <a:cs typeface="Arial"/>
              </a:rPr>
              <a:t>Alte</a:t>
            </a:r>
            <a:r>
              <a:rPr sz="3200" b="1" spc="-35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 err="1" smtClean="0">
                <a:solidFill>
                  <a:srgbClr val="0000CC"/>
                </a:solidFill>
                <a:latin typeface="Arial"/>
                <a:cs typeface="Arial"/>
              </a:rPr>
              <a:t>Metod</a:t>
            </a:r>
            <a:r>
              <a:rPr lang="ro-MO" sz="3200" b="1" dirty="0" smtClean="0">
                <a:solidFill>
                  <a:srgbClr val="0000CC"/>
                </a:solidFill>
                <a:latin typeface="Arial"/>
                <a:cs typeface="Arial"/>
              </a:rPr>
              <a:t>e de selectare</a:t>
            </a:r>
            <a:r>
              <a:rPr sz="3200" b="1" dirty="0" smtClean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select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();</a:t>
            </a:r>
            <a:endParaRPr sz="28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50"/>
              </a:spcBef>
            </a:pP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where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();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join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();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3638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Inserare de date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609600" y="990600"/>
            <a:ext cx="7086600" cy="6033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$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insert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(‘</a:t>
            </a:r>
            <a:r>
              <a:rPr sz="3200" spc="-5" dirty="0" smtClean="0">
                <a:solidFill>
                  <a:srgbClr val="00B050"/>
                </a:solidFill>
                <a:latin typeface="Arial"/>
                <a:cs typeface="Arial"/>
              </a:rPr>
              <a:t>tab</a:t>
            </a:r>
            <a:r>
              <a:rPr lang="en-US" sz="3200" spc="-5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3200" spc="-5" dirty="0" smtClean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3200" spc="-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‘,$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data);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4" name="object 9"/>
          <p:cNvSpPr txBox="1"/>
          <p:nvPr/>
        </p:nvSpPr>
        <p:spPr>
          <a:xfrm>
            <a:off x="381000" y="2590800"/>
            <a:ext cx="8610600" cy="298350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Updating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data: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where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(‘id’,</a:t>
            </a:r>
            <a:r>
              <a:rPr sz="3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4);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update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(‘</a:t>
            </a:r>
            <a:r>
              <a:rPr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my_tab</a:t>
            </a:r>
            <a:r>
              <a:rPr lang="en-US"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lang="en-US"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’,$</a:t>
            </a:r>
            <a:r>
              <a:rPr sz="3200" spc="-5" dirty="0" err="1">
                <a:solidFill>
                  <a:srgbClr val="0000CC"/>
                </a:solidFill>
                <a:latin typeface="Arial"/>
                <a:cs typeface="Arial"/>
              </a:rPr>
              <a:t>data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</a:p>
          <a:p>
            <a:pPr marL="926465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update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(‘</a:t>
            </a:r>
            <a:r>
              <a:rPr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tab</a:t>
            </a:r>
            <a:r>
              <a:rPr lang="en-US"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3200" spc="-5" dirty="0" err="1" smtClean="0">
                <a:solidFill>
                  <a:srgbClr val="0000CC"/>
                </a:solidFill>
                <a:latin typeface="Arial"/>
                <a:cs typeface="Arial"/>
              </a:rPr>
              <a:t>e’,$</a:t>
            </a:r>
            <a:r>
              <a:rPr sz="3200" spc="-5" dirty="0" err="1">
                <a:solidFill>
                  <a:srgbClr val="0000CC"/>
                </a:solidFill>
                <a:latin typeface="Arial"/>
                <a:cs typeface="Arial"/>
              </a:rPr>
              <a:t>data,”id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3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$id”);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828800"/>
            <a:ext cx="4218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Modificare de date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43740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Distrugerea de date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457200" y="1066800"/>
            <a:ext cx="7086600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Deleting</a:t>
            </a:r>
            <a:r>
              <a:rPr sz="32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data: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where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($id,</a:t>
            </a:r>
            <a:r>
              <a:rPr sz="3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4);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$this-&gt;db-&gt;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Delete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();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90845"/>
            <a:ext cx="2536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Șabloane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28600" y="838200"/>
            <a:ext cx="8763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Împărțiți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șablonul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părți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antet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conținut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și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subsol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Puneți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fiecare</a:t>
            </a:r>
            <a:r>
              <a:rPr kumimoji="0" lang="ro-MO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parte</a:t>
            </a:r>
            <a:r>
              <a:rPr kumimoji="0" lang="ro-MO" sz="4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șablonului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într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-un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singur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fișier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vizualizare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Creați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pagina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principală</a:t>
            </a:r>
            <a:r>
              <a:rPr lang="ro-MO" sz="4000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vizualizare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Încărcați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MO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fiecare componentă a șablonului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pagina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principală</a:t>
            </a:r>
            <a:r>
              <a:rPr lang="ro-MO" sz="4000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vizualizare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6410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Șablon/Template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457200" y="1371600"/>
            <a:ext cx="8102600" cy="41735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Hello_world.php</a:t>
            </a:r>
            <a:endParaRPr sz="3200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&lt;html&gt;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&lt;head&gt; &lt;title&gt;Hello </a:t>
            </a:r>
            <a:r>
              <a:rPr sz="3200" spc="-10" dirty="0">
                <a:solidFill>
                  <a:srgbClr val="0000CC"/>
                </a:solidFill>
                <a:latin typeface="Arial"/>
                <a:cs typeface="Arial"/>
              </a:rPr>
              <a:t>World!&lt;/title&gt;</a:t>
            </a:r>
            <a:r>
              <a:rPr sz="3200" spc="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&lt;/head&gt;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&lt;body&gt;</a:t>
            </a:r>
          </a:p>
          <a:p>
            <a:pPr marL="9144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&lt;p&gt;Hello</a:t>
            </a:r>
            <a:r>
              <a:rPr sz="32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world!&lt;/p&gt;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&lt;/body&gt;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804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</a:t>
            </a: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Șablon/Template(cont.)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609600" y="1219200"/>
            <a:ext cx="7696200" cy="48635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Display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hello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world</a:t>
            </a:r>
            <a:r>
              <a:rPr sz="3200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page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class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Hello_world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extends </a:t>
            </a:r>
            <a:r>
              <a:rPr sz="3200" spc="-5" dirty="0" err="1">
                <a:solidFill>
                  <a:srgbClr val="0000CC"/>
                </a:solidFill>
                <a:latin typeface="Arial"/>
                <a:cs typeface="Arial"/>
              </a:rPr>
              <a:t>CI_Controller</a:t>
            </a:r>
            <a:r>
              <a:rPr sz="3200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7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  </a:t>
            </a:r>
            <a:endParaRPr lang="ro-MO" sz="32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public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function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index()</a:t>
            </a:r>
            <a:r>
              <a:rPr sz="32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5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lang="ro-MO" sz="3200" dirty="0" smtClean="0">
                <a:solidFill>
                  <a:srgbClr val="0000CC"/>
                </a:solidFill>
                <a:latin typeface="Arial"/>
                <a:cs typeface="Arial"/>
              </a:rPr>
              <a:t>    </a:t>
            </a: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489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$this-&gt;load-&gt;view('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hello_world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');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53340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CODEIGNITER</a:t>
            </a:r>
            <a:r>
              <a:rPr lang="ro-MO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None/>
            </a:pPr>
            <a:r>
              <a:rPr lang="ro-MO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CI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se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concentrează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principal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:</a:t>
            </a:r>
          </a:p>
          <a:p>
            <a:pPr lvl="0">
              <a:buNone/>
            </a:pPr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Noțiuni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bază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ale 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paradigmei 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Model-View-Controller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Posibilități ușoare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rutare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Validarea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formularului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Efectuarea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interogări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la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bază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date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folosind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„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Înregistrare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ctivă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958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Șablon/Template(cont.)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686800" cy="466602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7505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  <a:tab pos="357505" algn="l"/>
              </a:tabLst>
            </a:pPr>
            <a:r>
              <a:rPr b="1" spc="-20" dirty="0">
                <a:solidFill>
                  <a:srgbClr val="00B050"/>
                </a:solidFill>
              </a:rPr>
              <a:t>Header</a:t>
            </a:r>
            <a:r>
              <a:rPr spc="-20" dirty="0">
                <a:solidFill>
                  <a:srgbClr val="0000CC"/>
                </a:solidFill>
              </a:rPr>
              <a:t>.php</a:t>
            </a:r>
          </a:p>
          <a:p>
            <a:pPr marL="352425">
              <a:lnSpc>
                <a:spcPct val="100000"/>
              </a:lnSpc>
              <a:spcBef>
                <a:spcPts val="770"/>
              </a:spcBef>
            </a:pPr>
            <a:r>
              <a:rPr spc="-5" dirty="0">
                <a:solidFill>
                  <a:srgbClr val="0000CC"/>
                </a:solidFill>
              </a:rPr>
              <a:t>&lt;html&gt;</a:t>
            </a:r>
          </a:p>
          <a:p>
            <a:pPr marL="928369">
              <a:lnSpc>
                <a:spcPct val="100000"/>
              </a:lnSpc>
              <a:spcBef>
                <a:spcPts val="770"/>
              </a:spcBef>
            </a:pPr>
            <a:r>
              <a:rPr spc="-5" dirty="0">
                <a:solidFill>
                  <a:srgbClr val="0000CC"/>
                </a:solidFill>
              </a:rPr>
              <a:t>&lt;head&gt;&lt;title&gt;Hello</a:t>
            </a:r>
            <a:r>
              <a:rPr dirty="0">
                <a:solidFill>
                  <a:srgbClr val="0000CC"/>
                </a:solidFill>
              </a:rPr>
              <a:t> </a:t>
            </a:r>
            <a:r>
              <a:rPr spc="-5" dirty="0">
                <a:solidFill>
                  <a:srgbClr val="0000CC"/>
                </a:solidFill>
              </a:rPr>
              <a:t>World!&lt;/title&gt;&lt;/head&gt;</a:t>
            </a:r>
          </a:p>
          <a:p>
            <a:pPr marL="35750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b="1" spc="-5" dirty="0">
                <a:solidFill>
                  <a:srgbClr val="00B050"/>
                </a:solidFill>
              </a:rPr>
              <a:t>Hellow_world</a:t>
            </a:r>
            <a:r>
              <a:rPr spc="-5" dirty="0">
                <a:solidFill>
                  <a:srgbClr val="0000CC"/>
                </a:solidFill>
              </a:rPr>
              <a:t>.php</a:t>
            </a:r>
          </a:p>
          <a:p>
            <a:pPr marL="1041400">
              <a:lnSpc>
                <a:spcPct val="100000"/>
              </a:lnSpc>
              <a:spcBef>
                <a:spcPts val="765"/>
              </a:spcBef>
            </a:pPr>
            <a:r>
              <a:rPr dirty="0">
                <a:solidFill>
                  <a:srgbClr val="0000CC"/>
                </a:solidFill>
              </a:rPr>
              <a:t>&lt;p&gt;Hello</a:t>
            </a:r>
            <a:r>
              <a:rPr spc="-20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world!&lt;/p&gt;</a:t>
            </a:r>
          </a:p>
          <a:p>
            <a:pPr marL="35750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b="1" spc="-20" dirty="0">
                <a:solidFill>
                  <a:srgbClr val="00B050"/>
                </a:solidFill>
              </a:rPr>
              <a:t>Footer.php</a:t>
            </a:r>
          </a:p>
          <a:p>
            <a:pPr marL="928369">
              <a:lnSpc>
                <a:spcPct val="100000"/>
              </a:lnSpc>
              <a:spcBef>
                <a:spcPts val="770"/>
              </a:spcBef>
            </a:pPr>
            <a:r>
              <a:rPr spc="-5" dirty="0">
                <a:solidFill>
                  <a:srgbClr val="0000CC"/>
                </a:solidFill>
              </a:rPr>
              <a:t>&lt;/body&gt;&lt;/html&gt;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958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Șablon/Template(cont.)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457200" y="804420"/>
            <a:ext cx="8077200" cy="60535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Display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hello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world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page</a:t>
            </a:r>
            <a:endParaRPr sz="3200" b="1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class Hello_world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extends </a:t>
            </a:r>
            <a:r>
              <a:rPr sz="3200" spc="-5" dirty="0" err="1">
                <a:solidFill>
                  <a:srgbClr val="0000CC"/>
                </a:solidFill>
                <a:latin typeface="Arial"/>
                <a:cs typeface="Arial"/>
              </a:rPr>
              <a:t>CI_Controller</a:t>
            </a:r>
            <a:r>
              <a:rPr sz="3200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7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  </a:t>
            </a:r>
            <a:endParaRPr lang="ro-MO" sz="32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public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function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index()</a:t>
            </a:r>
            <a:r>
              <a:rPr sz="32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5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lang="ro-MO" sz="3200" dirty="0" smtClean="0">
                <a:solidFill>
                  <a:srgbClr val="0000CC"/>
                </a:solidFill>
                <a:latin typeface="Arial"/>
                <a:cs typeface="Arial"/>
              </a:rPr>
              <a:t>    </a:t>
            </a: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489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$this-&gt;load-&gt;view('header');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$this-&gt;load-&gt;view('hello_world');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$this-&gt;load-&gt;view('footer');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958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Șablon/Template(cont.)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402742" y="1143000"/>
            <a:ext cx="8436458" cy="238847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template.php</a:t>
            </a:r>
            <a:endParaRPr sz="3200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&lt;?php</a:t>
            </a:r>
            <a:r>
              <a:rPr sz="32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$this-&gt;load-&gt;view(‘</a:t>
            </a: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header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’);?&gt;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&lt;?php</a:t>
            </a:r>
            <a:r>
              <a:rPr sz="3200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$main_content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);?&gt;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&lt;?php</a:t>
            </a:r>
            <a:r>
              <a:rPr sz="32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$this-&gt;load-&gt;view(‘</a:t>
            </a: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footer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’);?&gt;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152400"/>
            <a:ext cx="79584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MO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Exemplu de Șablon/Template(cont.)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609600" y="838200"/>
            <a:ext cx="8077200" cy="545854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B050"/>
                </a:solidFill>
                <a:latin typeface="Arial"/>
                <a:cs typeface="Arial"/>
              </a:rPr>
              <a:t>Display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hello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world</a:t>
            </a:r>
            <a:r>
              <a:rPr sz="3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page</a:t>
            </a:r>
            <a:endParaRPr sz="3200" b="1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class Hello_world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extends </a:t>
            </a:r>
            <a:r>
              <a:rPr sz="3200" spc="-5" dirty="0" err="1">
                <a:solidFill>
                  <a:srgbClr val="0000CC"/>
                </a:solidFill>
                <a:latin typeface="Arial"/>
                <a:cs typeface="Arial"/>
              </a:rPr>
              <a:t>CI_Controller</a:t>
            </a:r>
            <a:r>
              <a:rPr sz="3200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7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  </a:t>
            </a:r>
            <a:endParaRPr lang="ro-MO" sz="3200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sz="3200" spc="-5" dirty="0" smtClean="0">
                <a:solidFill>
                  <a:srgbClr val="0000CC"/>
                </a:solidFill>
                <a:latin typeface="Arial"/>
                <a:cs typeface="Arial"/>
              </a:rPr>
              <a:t>public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function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index()</a:t>
            </a:r>
            <a:r>
              <a:rPr sz="32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endParaRPr lang="ro-MO" sz="3200" spc="-55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 marL="463550" marR="5080" indent="-451484">
              <a:lnSpc>
                <a:spcPts val="4610"/>
              </a:lnSpc>
              <a:spcBef>
                <a:spcPts val="280"/>
              </a:spcBef>
            </a:pPr>
            <a:r>
              <a:rPr lang="ro-MO" sz="3200" dirty="0" smtClean="0">
                <a:solidFill>
                  <a:srgbClr val="0000CC"/>
                </a:solidFill>
                <a:latin typeface="Arial"/>
                <a:cs typeface="Arial"/>
              </a:rPr>
              <a:t>    </a:t>
            </a:r>
            <a:r>
              <a:rPr sz="3200" dirty="0" smtClean="0">
                <a:solidFill>
                  <a:srgbClr val="0000CC"/>
                </a:solidFill>
                <a:latin typeface="Arial"/>
                <a:cs typeface="Arial"/>
              </a:rPr>
              <a:t>{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489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$data[‘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main_content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’]='hello_world’;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575945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$this-&gt;load-&gt;view(‘</a:t>
            </a:r>
            <a:r>
              <a:rPr sz="3200" b="1" spc="-5" dirty="0">
                <a:solidFill>
                  <a:srgbClr val="00B050"/>
                </a:solidFill>
                <a:latin typeface="Arial"/>
                <a:cs typeface="Arial"/>
              </a:rPr>
              <a:t>template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’,</a:t>
            </a:r>
            <a:r>
              <a:rPr sz="32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$data);</a:t>
            </a:r>
            <a:endParaRPr sz="3200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/>
          <p:nvPr/>
        </p:nvSpPr>
        <p:spPr>
          <a:xfrm>
            <a:off x="838200" y="1600200"/>
            <a:ext cx="7472045" cy="207300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ctr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lang="ro-MO" sz="6000" dirty="0" smtClean="0">
                <a:latin typeface="Brush Script MT" pitchFamily="66" charset="0"/>
                <a:cs typeface="Arial"/>
              </a:rPr>
              <a:t>VA   </a:t>
            </a:r>
          </a:p>
          <a:p>
            <a:pPr marL="355600" indent="-342900" algn="ctr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lang="ro-MO" sz="6000" dirty="0" smtClean="0">
                <a:latin typeface="Brush Script MT" pitchFamily="66" charset="0"/>
                <a:cs typeface="Arial"/>
              </a:rPr>
              <a:t>MULTUMESC!</a:t>
            </a:r>
            <a:endParaRPr sz="6000" dirty="0">
              <a:latin typeface="Brush Script MT" pitchFamily="66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52578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ro-MO" sz="3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o-MO" sz="3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mpl</a:t>
            </a:r>
            <a:r>
              <a:rPr lang="ro-MO" sz="3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lang="en-US" sz="30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Class ABC extends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XY_Controller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o-MO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{   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              </a:t>
            </a:r>
            <a:r>
              <a:rPr lang="ro-MO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ublic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function index ()  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                 {      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                    Echo ‘Hello World!’; 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                  }  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             public function wishes() 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               { 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             echo ‘Good Morning!’;        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 } </a:t>
            </a:r>
            <a:endParaRPr lang="ro-MO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MO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4864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CODEIGNITER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AVANTA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304800"/>
            <a:ext cx="861060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Ușor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învățat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adoptat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dezvoltat/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desfășurat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/utilizat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Ușor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manipulat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personalizat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Se pot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adăuga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noi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funcționalități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fără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afecta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deloc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personalizarea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customiza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Oferă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flexibilitate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gestionare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ușoară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cînd utilizăm metoda/paradigma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MVC.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“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Implementarea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nregistrărilor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Active”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pur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simplu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fantastică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ușor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utilizat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endParaRPr lang="en-US" sz="2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Oferă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configurare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personalizare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relativ simplă pentru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fișierelor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configurare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Colecție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bună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proprii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biblioteci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Documentare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accesibilă și un bun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ghid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utilizatorului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ceea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face ca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orice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programator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utilizeze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întregul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potențial al abordării MVC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Permite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încorporarea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propriilor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scripturi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existente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precum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dezvoltarea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bibliotecilor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bază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sistem</a:t>
            </a:r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ul de instrumente de lucru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4864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CODEIGNITER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AVANTA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(continuare)</a:t>
            </a:r>
            <a:endParaRPr lang="en-US" sz="2800" b="1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51054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CODEIGNITER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AVANTA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PHP-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ul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CI este specific lui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nu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în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unele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părți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destul de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orientat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obiecte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PHP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mentine si versiunile anterioare /Mysql si Mysqli/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sz="2400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Relansări a versiunilor nu prea cu </a:t>
            </a:r>
            <a:r>
              <a:rPr lang="en-US" sz="2400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regula</a:t>
            </a:r>
            <a:r>
              <a:rPr lang="ro-MO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ritate</a:t>
            </a:r>
            <a:r>
              <a:rPr lang="en-US" sz="24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CODEIGNITER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BENEFI</a:t>
            </a:r>
            <a:r>
              <a:rPr lang="ro-M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o-MO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 o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“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mică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piesă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”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o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oportunitate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prezentare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foarte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mare/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fantastica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Nu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sunt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necesare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reguli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speciale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configurare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și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codare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Prezentarea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simpla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soluțiilor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ro-MO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endParaRPr lang="en-US" b="1" dirty="0" smtClean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Liber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structuri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complexe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dezvoltare</a:t>
            </a:r>
            <a:r>
              <a:rPr lang="en-US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 err="1" smtClean="0">
                <a:solidFill>
                  <a:srgbClr val="0000CC"/>
                </a:solidFill>
              </a:rPr>
              <a:t>CodeIgniter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construit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</a:t>
            </a:r>
            <a:r>
              <a:rPr lang="en-US" b="1" dirty="0" smtClean="0">
                <a:solidFill>
                  <a:srgbClr val="0000CC"/>
                </a:solidFill>
              </a:rPr>
              <a:t> un model de design </a:t>
            </a:r>
            <a:r>
              <a:rPr lang="en-US" b="1" dirty="0" smtClean="0">
                <a:solidFill>
                  <a:srgbClr val="0000CC"/>
                </a:solidFill>
              </a:rPr>
              <a:t>MVC.</a:t>
            </a:r>
            <a:endParaRPr lang="ro-MO" b="1" dirty="0" smtClean="0">
              <a:solidFill>
                <a:srgbClr val="0000CC"/>
              </a:solidFill>
            </a:endParaRPr>
          </a:p>
          <a:p>
            <a:pPr lvl="0"/>
            <a:endParaRPr lang="en-US" b="1" dirty="0" smtClean="0">
              <a:solidFill>
                <a:srgbClr val="0000CC"/>
              </a:solidFill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MVC </a:t>
            </a:r>
            <a:r>
              <a:rPr lang="en-US" b="1" dirty="0" err="1" smtClean="0">
                <a:solidFill>
                  <a:srgbClr val="0000CC"/>
                </a:solidFill>
              </a:rPr>
              <a:t>reprezintă</a:t>
            </a:r>
            <a:r>
              <a:rPr lang="en-US" b="1" dirty="0" smtClean="0">
                <a:solidFill>
                  <a:srgbClr val="0000CC"/>
                </a:solidFill>
              </a:rPr>
              <a:t> Model View Controller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un model </a:t>
            </a:r>
            <a:r>
              <a:rPr lang="en-US" b="1" dirty="0" err="1" smtClean="0">
                <a:solidFill>
                  <a:srgbClr val="0000CC"/>
                </a:solidFill>
              </a:rPr>
              <a:t>comun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proiectare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pentru</a:t>
            </a:r>
            <a:r>
              <a:rPr lang="en-US" b="1" dirty="0" smtClean="0">
                <a:solidFill>
                  <a:srgbClr val="0000CC"/>
                </a:solidFill>
              </a:rPr>
              <a:t> web design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ro-MO" b="1" dirty="0" smtClean="0">
              <a:solidFill>
                <a:srgbClr val="0000CC"/>
              </a:solidFill>
            </a:endParaRPr>
          </a:p>
          <a:p>
            <a:pPr lvl="0"/>
            <a:endParaRPr lang="en-US" b="1" dirty="0" smtClean="0">
              <a:solidFill>
                <a:srgbClr val="0000CC"/>
              </a:solidFill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Model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încapsulează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datele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manipularea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acestora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View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se </a:t>
            </a:r>
            <a:r>
              <a:rPr lang="en-US" b="1" dirty="0" err="1" smtClean="0">
                <a:solidFill>
                  <a:srgbClr val="0000CC"/>
                </a:solidFill>
              </a:rPr>
              <a:t>ocupă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prezentarea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modelelor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ro-MO" b="1" dirty="0" smtClean="0">
              <a:solidFill>
                <a:srgbClr val="0000CC"/>
              </a:solidFill>
            </a:endParaRPr>
          </a:p>
          <a:p>
            <a:pPr lvl="0"/>
            <a:endParaRPr lang="en-US" b="1" dirty="0" smtClean="0">
              <a:solidFill>
                <a:srgbClr val="0000CC"/>
              </a:solidFill>
            </a:endParaRP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Controller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se </a:t>
            </a:r>
            <a:r>
              <a:rPr lang="en-US" b="1" dirty="0" err="1" smtClean="0">
                <a:solidFill>
                  <a:srgbClr val="0000CC"/>
                </a:solidFill>
              </a:rPr>
              <a:t>ocupă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rutare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bibliotecile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externe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decid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ce</a:t>
            </a:r>
            <a:r>
              <a:rPr lang="en-US" b="1" dirty="0" smtClean="0">
                <a:solidFill>
                  <a:srgbClr val="0000CC"/>
                </a:solidFill>
              </a:rPr>
              <a:t> model </a:t>
            </a:r>
            <a:r>
              <a:rPr lang="en-US" b="1" dirty="0" err="1" smtClean="0">
                <a:solidFill>
                  <a:srgbClr val="0000CC"/>
                </a:solidFill>
              </a:rPr>
              <a:t>urmează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trimită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către</a:t>
            </a:r>
            <a:r>
              <a:rPr lang="en-US" b="1" dirty="0" smtClean="0">
                <a:solidFill>
                  <a:srgbClr val="0000CC"/>
                </a:solidFill>
              </a:rPr>
              <a:t> care View.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"Sub </a:t>
            </a:r>
            <a:r>
              <a:rPr lang="ro-MO" b="1" dirty="0" smtClean="0">
                <a:solidFill>
                  <a:srgbClr val="0000CC"/>
                </a:solidFill>
              </a:rPr>
              <a:t>CONTROL</a:t>
            </a:r>
            <a:r>
              <a:rPr lang="en-US" b="1" dirty="0" smtClean="0">
                <a:solidFill>
                  <a:srgbClr val="0000CC"/>
                </a:solidFill>
              </a:rPr>
              <a:t>“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</a:rPr>
              <a:t>CodeIgniter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funcționează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construind</a:t>
            </a:r>
            <a:r>
              <a:rPr lang="en-US" b="1" dirty="0" smtClean="0">
                <a:solidFill>
                  <a:srgbClr val="0000CC"/>
                </a:solidFill>
              </a:rPr>
              <a:t> un </a:t>
            </a:r>
            <a:r>
              <a:rPr lang="en-US" b="1" dirty="0" smtClean="0">
                <a:solidFill>
                  <a:srgbClr val="0000CC"/>
                </a:solidFill>
              </a:rPr>
              <a:t>„super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obiect</a:t>
            </a:r>
            <a:r>
              <a:rPr lang="en-US" b="1" dirty="0" smtClean="0">
                <a:solidFill>
                  <a:srgbClr val="0000CC"/>
                </a:solidFill>
              </a:rPr>
              <a:t>” </a:t>
            </a:r>
            <a:r>
              <a:rPr lang="en-US" b="1" dirty="0" smtClean="0">
                <a:solidFill>
                  <a:srgbClr val="0000CC"/>
                </a:solidFill>
              </a:rPr>
              <a:t>la </a:t>
            </a:r>
            <a:r>
              <a:rPr lang="en-US" b="1" dirty="0" err="1" smtClean="0">
                <a:solidFill>
                  <a:srgbClr val="0000CC"/>
                </a:solidFill>
              </a:rPr>
              <a:t>fiecare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apel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ro-MO" b="1" dirty="0" smtClean="0">
              <a:solidFill>
                <a:srgbClr val="0000CC"/>
              </a:solidFill>
            </a:endParaRPr>
          </a:p>
          <a:p>
            <a:pPr lvl="0"/>
            <a:endParaRPr lang="en-US" b="1" dirty="0" smtClean="0">
              <a:solidFill>
                <a:srgbClr val="0000CC"/>
              </a:solidFill>
            </a:endParaRPr>
          </a:p>
          <a:p>
            <a:pPr lvl="0"/>
            <a:r>
              <a:rPr lang="en-US" b="1" dirty="0" err="1" smtClean="0">
                <a:solidFill>
                  <a:srgbClr val="0000CC"/>
                </a:solidFill>
              </a:rPr>
              <a:t>Acest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lucru</a:t>
            </a:r>
            <a:r>
              <a:rPr lang="en-US" b="1" dirty="0" smtClean="0">
                <a:solidFill>
                  <a:srgbClr val="0000CC"/>
                </a:solidFill>
              </a:rPr>
              <a:t> face ca </a:t>
            </a:r>
            <a:r>
              <a:rPr lang="en-US" b="1" dirty="0" err="1" smtClean="0">
                <a:solidFill>
                  <a:srgbClr val="0000CC"/>
                </a:solidFill>
              </a:rPr>
              <a:t>fluxul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să</a:t>
            </a:r>
            <a:r>
              <a:rPr lang="en-US" b="1" dirty="0" smtClean="0">
                <a:solidFill>
                  <a:srgbClr val="0000CC"/>
                </a:solidFill>
              </a:rPr>
              <a:t> fie </a:t>
            </a:r>
            <a:r>
              <a:rPr lang="en-US" b="1" dirty="0" err="1" smtClean="0">
                <a:solidFill>
                  <a:srgbClr val="0000CC"/>
                </a:solidFill>
              </a:rPr>
              <a:t>foarte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ușor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urmărit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1244</Words>
  <Application>Microsoft Office PowerPoint</Application>
  <PresentationFormat>On-screen Show (4:3)</PresentationFormat>
  <Paragraphs>236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Concourse</vt:lpstr>
      <vt:lpstr>Custom Design</vt:lpstr>
      <vt:lpstr>Slide 1</vt:lpstr>
      <vt:lpstr>                               CODEIGNITER</vt:lpstr>
      <vt:lpstr>                      CODEIGNITER (continuare)</vt:lpstr>
      <vt:lpstr>Exemplu</vt:lpstr>
      <vt:lpstr>CODEIGNITER - AVANTAJE</vt:lpstr>
      <vt:lpstr>CODEIGNITER – AVANTAJE (continuare)</vt:lpstr>
      <vt:lpstr>CODEIGNITER- DEZAVANTAJE </vt:lpstr>
      <vt:lpstr>CODEIGNITER- BENEFICII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Priya</dc:creator>
  <cp:lastModifiedBy>Mihai</cp:lastModifiedBy>
  <cp:revision>157</cp:revision>
  <dcterms:created xsi:type="dcterms:W3CDTF">2014-01-17T23:56:29Z</dcterms:created>
  <dcterms:modified xsi:type="dcterms:W3CDTF">2020-02-09T22:39:33Z</dcterms:modified>
</cp:coreProperties>
</file>