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</p:sldMasterIdLst>
  <p:notesMasterIdLst>
    <p:notesMasterId r:id="rId64"/>
  </p:notesMasterIdLst>
  <p:sldIdLst>
    <p:sldId id="322" r:id="rId3"/>
    <p:sldId id="323" r:id="rId4"/>
    <p:sldId id="324" r:id="rId5"/>
    <p:sldId id="325" r:id="rId6"/>
    <p:sldId id="264" r:id="rId7"/>
    <p:sldId id="304" r:id="rId8"/>
    <p:sldId id="315" r:id="rId9"/>
    <p:sldId id="316" r:id="rId10"/>
    <p:sldId id="319" r:id="rId11"/>
    <p:sldId id="320" r:id="rId12"/>
    <p:sldId id="317" r:id="rId13"/>
    <p:sldId id="318" r:id="rId14"/>
    <p:sldId id="31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03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9" autoAdjust="0"/>
  </p:normalViewPr>
  <p:slideViewPr>
    <p:cSldViewPr>
      <p:cViewPr varScale="1">
        <p:scale>
          <a:sx n="63" d="100"/>
          <a:sy n="63" d="100"/>
        </p:scale>
        <p:origin x="1308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575B-EC9A-4A83-85A9-CD50B8E116E7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61300-6D07-4648-8D7A-C33B7DC3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E93F-CC7D-4E09-9BA3-81B786CBBA4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3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E93F-CC7D-4E09-9BA3-81B786CBBA4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2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E93F-CC7D-4E09-9BA3-81B786CBBA4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05BA8FDC-9967-49E7-923E-D203E73A4D71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7748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2471" y="213487"/>
            <a:ext cx="4439059" cy="340863"/>
          </a:xfrm>
        </p:spPr>
        <p:txBody>
          <a:bodyPr lIns="0" tIns="0" rIns="0" bIns="0"/>
          <a:lstStyle>
            <a:lvl1pPr>
              <a:defRPr sz="221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591" y="2369947"/>
            <a:ext cx="6528816" cy="497187"/>
          </a:xfrm>
        </p:spPr>
        <p:txBody>
          <a:bodyPr lIns="0" tIns="0" rIns="0" bIns="0"/>
          <a:lstStyle>
            <a:lvl1pPr>
              <a:defRPr sz="3231" b="0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6262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2471" y="213487"/>
            <a:ext cx="4439059" cy="340863"/>
          </a:xfrm>
        </p:spPr>
        <p:txBody>
          <a:bodyPr lIns="0" tIns="0" rIns="0" bIns="0"/>
          <a:lstStyle>
            <a:lvl1pPr>
              <a:defRPr sz="221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2822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2471" y="213487"/>
            <a:ext cx="4439059" cy="340863"/>
          </a:xfrm>
        </p:spPr>
        <p:txBody>
          <a:bodyPr lIns="0" tIns="0" rIns="0" bIns="0"/>
          <a:lstStyle>
            <a:lvl1pPr>
              <a:defRPr sz="221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524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7" name="bk object 17"/>
          <p:cNvSpPr/>
          <p:nvPr/>
        </p:nvSpPr>
        <p:spPr>
          <a:xfrm>
            <a:off x="0" y="1"/>
            <a:ext cx="801564" cy="757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8" name="bk object 18"/>
          <p:cNvSpPr/>
          <p:nvPr/>
        </p:nvSpPr>
        <p:spPr>
          <a:xfrm>
            <a:off x="804554" y="757047"/>
            <a:ext cx="7836291" cy="0"/>
          </a:xfrm>
          <a:custGeom>
            <a:avLst/>
            <a:gdLst/>
            <a:ahLst/>
            <a:cxnLst/>
            <a:rect l="l" t="t" r="r" b="b"/>
            <a:pathLst>
              <a:path w="8489315">
                <a:moveTo>
                  <a:pt x="0" y="0"/>
                </a:moveTo>
                <a:lnTo>
                  <a:pt x="8489315" y="0"/>
                </a:lnTo>
              </a:path>
            </a:pathLst>
          </a:custGeom>
          <a:ln w="9525">
            <a:solidFill>
              <a:srgbClr val="66FF9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9" name="bk object 19"/>
          <p:cNvSpPr/>
          <p:nvPr/>
        </p:nvSpPr>
        <p:spPr>
          <a:xfrm>
            <a:off x="468924" y="6450012"/>
            <a:ext cx="8279423" cy="0"/>
          </a:xfrm>
          <a:custGeom>
            <a:avLst/>
            <a:gdLst/>
            <a:ahLst/>
            <a:cxnLst/>
            <a:rect l="l" t="t" r="r" b="b"/>
            <a:pathLst>
              <a:path w="8969375">
                <a:moveTo>
                  <a:pt x="0" y="0"/>
                </a:moveTo>
                <a:lnTo>
                  <a:pt x="8969375" y="0"/>
                </a:lnTo>
              </a:path>
            </a:pathLst>
          </a:custGeom>
          <a:ln w="3175">
            <a:solidFill>
              <a:srgbClr val="66FF9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0" name="bk object 20"/>
          <p:cNvSpPr/>
          <p:nvPr/>
        </p:nvSpPr>
        <p:spPr>
          <a:xfrm>
            <a:off x="468924" y="6456362"/>
            <a:ext cx="8279423" cy="0"/>
          </a:xfrm>
          <a:custGeom>
            <a:avLst/>
            <a:gdLst/>
            <a:ahLst/>
            <a:cxnLst/>
            <a:rect l="l" t="t" r="r" b="b"/>
            <a:pathLst>
              <a:path w="8969375">
                <a:moveTo>
                  <a:pt x="0" y="0"/>
                </a:moveTo>
                <a:lnTo>
                  <a:pt x="8969375" y="0"/>
                </a:lnTo>
              </a:path>
            </a:pathLst>
          </a:custGeom>
          <a:ln w="3175">
            <a:solidFill>
              <a:srgbClr val="66FF9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1" name="bk object 21"/>
          <p:cNvSpPr/>
          <p:nvPr/>
        </p:nvSpPr>
        <p:spPr>
          <a:xfrm>
            <a:off x="8748347" y="6453189"/>
            <a:ext cx="388725" cy="404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2" name="bk object 22"/>
          <p:cNvSpPr/>
          <p:nvPr/>
        </p:nvSpPr>
        <p:spPr>
          <a:xfrm>
            <a:off x="0" y="6453187"/>
            <a:ext cx="489805" cy="404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3" name="bk object 23"/>
          <p:cNvSpPr/>
          <p:nvPr/>
        </p:nvSpPr>
        <p:spPr>
          <a:xfrm>
            <a:off x="8719859" y="1"/>
            <a:ext cx="383226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4" name="bk object 24"/>
          <p:cNvSpPr/>
          <p:nvPr/>
        </p:nvSpPr>
        <p:spPr>
          <a:xfrm>
            <a:off x="2880829" y="0"/>
            <a:ext cx="4615844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644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37833E6-14E2-41E8-A4B6-F5C6A0685321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94017A7-2D2A-468A-9B46-B20F77E0A22F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5983850-FEE1-4C04-A1E6-AF58B557735A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4905DAB-22B9-4840-BA0D-06F42A6C584E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fld id="{C5997210-2CE7-43F2-BD8A-BC6182D9CC9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/>
              <a:t>Curs - </a:t>
            </a:r>
            <a:r>
              <a:rPr lang="vi-VN" spc="-10"/>
              <a:t>Programare </a:t>
            </a:r>
            <a:r>
              <a:rPr lang="vi-VN" spc="-5"/>
              <a:t>orientată </a:t>
            </a:r>
            <a:r>
              <a:rPr lang="vi-VN"/>
              <a:t>pe</a:t>
            </a:r>
            <a:r>
              <a:rPr lang="vi-VN" spc="30"/>
              <a:t> </a:t>
            </a:r>
            <a:r>
              <a:rPr lang="vi-VN" spc="-5"/>
              <a:t>obiecte</a:t>
            </a:r>
            <a:endParaRPr lang="vi-V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2471" y="213487"/>
            <a:ext cx="44390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591" y="2369947"/>
            <a:ext cx="652881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40276" y="6535445"/>
            <a:ext cx="28809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9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723">
              <a:lnSpc>
                <a:spcPts val="1523"/>
              </a:lnSpc>
            </a:pPr>
            <a:r>
              <a:rPr lang="pt-BR" spc="-5"/>
              <a:t>UPB </a:t>
            </a:r>
            <a:r>
              <a:rPr lang="pt-BR"/>
              <a:t>- </a:t>
            </a:r>
            <a:r>
              <a:rPr lang="pt-BR" spc="-5"/>
              <a:t>ETTI </a:t>
            </a:r>
            <a:r>
              <a:rPr lang="pt-BR"/>
              <a:t>- </a:t>
            </a:r>
            <a:r>
              <a:rPr lang="pt-BR" spc="-5"/>
              <a:t>Curs </a:t>
            </a:r>
            <a:r>
              <a:rPr lang="pt-BR"/>
              <a:t>POO - an II - seria</a:t>
            </a:r>
            <a:r>
              <a:rPr lang="pt-BR" spc="-115"/>
              <a:t> </a:t>
            </a:r>
            <a:r>
              <a:rPr lang="pt-BR"/>
              <a:t>E</a:t>
            </a:r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93742" y="6535445"/>
            <a:ext cx="22977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447">
              <a:lnSpc>
                <a:spcPts val="1523"/>
              </a:lnSpc>
            </a:pPr>
            <a:fld id="{81D60167-4931-47E6-BA6A-407CBD079E47}" type="slidenum">
              <a:rPr lang="ro-RO" smtClean="0"/>
              <a:pPr marL="23447">
                <a:lnSpc>
                  <a:spcPts val="1523"/>
                </a:lnSpc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367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2041">
        <a:defRPr>
          <a:latin typeface="+mn-lt"/>
          <a:ea typeface="+mn-ea"/>
          <a:cs typeface="+mn-cs"/>
        </a:defRPr>
      </a:lvl2pPr>
      <a:lvl3pPr marL="844083">
        <a:defRPr>
          <a:latin typeface="+mn-lt"/>
          <a:ea typeface="+mn-ea"/>
          <a:cs typeface="+mn-cs"/>
        </a:defRPr>
      </a:lvl3pPr>
      <a:lvl4pPr marL="1266124">
        <a:defRPr>
          <a:latin typeface="+mn-lt"/>
          <a:ea typeface="+mn-ea"/>
          <a:cs typeface="+mn-cs"/>
        </a:defRPr>
      </a:lvl4pPr>
      <a:lvl5pPr marL="1688165">
        <a:defRPr>
          <a:latin typeface="+mn-lt"/>
          <a:ea typeface="+mn-ea"/>
          <a:cs typeface="+mn-cs"/>
        </a:defRPr>
      </a:lvl5pPr>
      <a:lvl6pPr marL="2110207">
        <a:defRPr>
          <a:latin typeface="+mn-lt"/>
          <a:ea typeface="+mn-ea"/>
          <a:cs typeface="+mn-cs"/>
        </a:defRPr>
      </a:lvl6pPr>
      <a:lvl7pPr marL="2532248">
        <a:defRPr>
          <a:latin typeface="+mn-lt"/>
          <a:ea typeface="+mn-ea"/>
          <a:cs typeface="+mn-cs"/>
        </a:defRPr>
      </a:lvl7pPr>
      <a:lvl8pPr marL="2954289">
        <a:defRPr>
          <a:latin typeface="+mn-lt"/>
          <a:ea typeface="+mn-ea"/>
          <a:cs typeface="+mn-cs"/>
        </a:defRPr>
      </a:lvl8pPr>
      <a:lvl9pPr marL="33763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2041">
        <a:defRPr>
          <a:latin typeface="+mn-lt"/>
          <a:ea typeface="+mn-ea"/>
          <a:cs typeface="+mn-cs"/>
        </a:defRPr>
      </a:lvl2pPr>
      <a:lvl3pPr marL="844083">
        <a:defRPr>
          <a:latin typeface="+mn-lt"/>
          <a:ea typeface="+mn-ea"/>
          <a:cs typeface="+mn-cs"/>
        </a:defRPr>
      </a:lvl3pPr>
      <a:lvl4pPr marL="1266124">
        <a:defRPr>
          <a:latin typeface="+mn-lt"/>
          <a:ea typeface="+mn-ea"/>
          <a:cs typeface="+mn-cs"/>
        </a:defRPr>
      </a:lvl4pPr>
      <a:lvl5pPr marL="1688165">
        <a:defRPr>
          <a:latin typeface="+mn-lt"/>
          <a:ea typeface="+mn-ea"/>
          <a:cs typeface="+mn-cs"/>
        </a:defRPr>
      </a:lvl5pPr>
      <a:lvl6pPr marL="2110207">
        <a:defRPr>
          <a:latin typeface="+mn-lt"/>
          <a:ea typeface="+mn-ea"/>
          <a:cs typeface="+mn-cs"/>
        </a:defRPr>
      </a:lvl6pPr>
      <a:lvl7pPr marL="2532248">
        <a:defRPr>
          <a:latin typeface="+mn-lt"/>
          <a:ea typeface="+mn-ea"/>
          <a:cs typeface="+mn-cs"/>
        </a:defRPr>
      </a:lvl7pPr>
      <a:lvl8pPr marL="2954289">
        <a:defRPr>
          <a:latin typeface="+mn-lt"/>
          <a:ea typeface="+mn-ea"/>
          <a:cs typeface="+mn-cs"/>
        </a:defRPr>
      </a:lvl8pPr>
      <a:lvl9pPr marL="33763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8975E3-8CD6-4AAE-902F-C1A87F8BA2CA}"/>
              </a:ext>
            </a:extLst>
          </p:cNvPr>
          <p:cNvSpPr/>
          <p:nvPr/>
        </p:nvSpPr>
        <p:spPr>
          <a:xfrm>
            <a:off x="773723" y="1107831"/>
            <a:ext cx="1406769" cy="1125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A8AD-C946-4E1A-93FB-6C80DEA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738" y="86333"/>
            <a:ext cx="4439059" cy="34092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ABSTRACTIZARE</a:t>
            </a:r>
            <a:r>
              <a:rPr lang="en-US" dirty="0"/>
              <a:t> </a:t>
            </a:r>
            <a:r>
              <a:rPr lang="ro-RO" dirty="0"/>
              <a:t>  -  </a:t>
            </a:r>
            <a:r>
              <a:rPr lang="ro-RO" b="1" dirty="0">
                <a:solidFill>
                  <a:srgbClr val="0000CC"/>
                </a:solidFill>
              </a:rPr>
              <a:t>OBIECT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386CF-6534-4953-AE3C-090D59A3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84" y="967154"/>
            <a:ext cx="1823331" cy="171078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A979A34-C859-4302-A0B4-C767343CABDA}"/>
              </a:ext>
            </a:extLst>
          </p:cNvPr>
          <p:cNvSpPr/>
          <p:nvPr/>
        </p:nvSpPr>
        <p:spPr>
          <a:xfrm>
            <a:off x="2461846" y="1318846"/>
            <a:ext cx="1617785" cy="1406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3400480D-608E-4C78-8F42-D3780BA3048C}"/>
              </a:ext>
            </a:extLst>
          </p:cNvPr>
          <p:cNvSpPr/>
          <p:nvPr/>
        </p:nvSpPr>
        <p:spPr>
          <a:xfrm>
            <a:off x="4079631" y="650631"/>
            <a:ext cx="4712677" cy="91440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Datele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descrise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ATRIBUTE, 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descriu proprietățile unui OBIECT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4B92CB6D-F3A3-421D-8067-DA885521B150}"/>
              </a:ext>
            </a:extLst>
          </p:cNvPr>
          <p:cNvSpPr/>
          <p:nvPr/>
        </p:nvSpPr>
        <p:spPr>
          <a:xfrm>
            <a:off x="4090003" y="1706589"/>
            <a:ext cx="4712677" cy="540051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Actionează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asupra atributelor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9A725A-B56A-4B81-8944-82C860A9300E}"/>
              </a:ext>
            </a:extLst>
          </p:cNvPr>
          <p:cNvSpPr/>
          <p:nvPr/>
        </p:nvSpPr>
        <p:spPr>
          <a:xfrm>
            <a:off x="2412182" y="1906276"/>
            <a:ext cx="1617785" cy="1406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FA07AB-2FFF-46AF-B29E-1B2607463EEE}"/>
              </a:ext>
            </a:extLst>
          </p:cNvPr>
          <p:cNvSpPr/>
          <p:nvPr/>
        </p:nvSpPr>
        <p:spPr>
          <a:xfrm rot="5400000">
            <a:off x="1310030" y="2769554"/>
            <a:ext cx="615509" cy="2813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C495250B-AC85-44E7-95EC-74059D91744F}"/>
              </a:ext>
            </a:extLst>
          </p:cNvPr>
          <p:cNvSpPr/>
          <p:nvPr/>
        </p:nvSpPr>
        <p:spPr>
          <a:xfrm>
            <a:off x="391886" y="3267580"/>
            <a:ext cx="3024554" cy="145238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OBIECTUL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6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caracterizat de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IDENTITATE</a:t>
            </a: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3104FFEC-F01B-46E8-9A4A-D4E73C58C3F9}"/>
              </a:ext>
            </a:extLst>
          </p:cNvPr>
          <p:cNvSpPr/>
          <p:nvPr/>
        </p:nvSpPr>
        <p:spPr>
          <a:xfrm>
            <a:off x="4733422" y="2388196"/>
            <a:ext cx="4189514" cy="199243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 de date (</a:t>
            </a:r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cimpuri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cu valorile asociate lor</a:t>
            </a:r>
          </a:p>
          <a:p>
            <a:pPr defTabSz="844083"/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Obiect – CARTE</a:t>
            </a:r>
          </a:p>
          <a:p>
            <a:pPr defTabSz="844083"/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Atribute – (Titlu, </a:t>
            </a:r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autorul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844083"/>
            <a:r>
              <a:rPr lang="ro-RO" sz="166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Titlu 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Poezii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Autorul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M.Eminescu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</a:t>
            </a:r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“20 Lei”</a:t>
            </a:r>
            <a:endParaRPr lang="ro-RO" sz="166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EB76D3-390E-4CCA-A2BA-528D1BA826F8}"/>
              </a:ext>
            </a:extLst>
          </p:cNvPr>
          <p:cNvSpPr/>
          <p:nvPr/>
        </p:nvSpPr>
        <p:spPr>
          <a:xfrm>
            <a:off x="3446584" y="3923434"/>
            <a:ext cx="1286838" cy="1406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1BB27977-0F37-4895-9977-15B0963CBBD6}"/>
              </a:ext>
            </a:extLst>
          </p:cNvPr>
          <p:cNvSpPr/>
          <p:nvPr/>
        </p:nvSpPr>
        <p:spPr>
          <a:xfrm>
            <a:off x="4733422" y="4484077"/>
            <a:ext cx="4269901" cy="193843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en-US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 OPERA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ȚIILE pe care OBIECTUL poate să le execute asupra </a:t>
            </a:r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luiI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adică ACȘIUNILE  pe el ca să furnizeze informațiile de STARE a OBIECT-ului.</a:t>
            </a:r>
          </a:p>
          <a:p>
            <a:pPr algn="ctr" defTabSz="844083"/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MODIFICĂ, OBȚINE, AFIȘEAZĂ, etc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560E626-16C5-4FA5-8255-BD14EAF61C34}"/>
              </a:ext>
            </a:extLst>
          </p:cNvPr>
          <p:cNvSpPr/>
          <p:nvPr/>
        </p:nvSpPr>
        <p:spPr>
          <a:xfrm>
            <a:off x="3446585" y="4246648"/>
            <a:ext cx="643419" cy="1587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E80AF2-5627-4673-B31F-188B529DCF2F}"/>
              </a:ext>
            </a:extLst>
          </p:cNvPr>
          <p:cNvSpPr/>
          <p:nvPr/>
        </p:nvSpPr>
        <p:spPr>
          <a:xfrm>
            <a:off x="4090003" y="5072058"/>
            <a:ext cx="622998" cy="1406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109196E-AD7E-4E59-9C8C-3D7F6E512E2C}"/>
              </a:ext>
            </a:extLst>
          </p:cNvPr>
          <p:cNvSpPr/>
          <p:nvPr/>
        </p:nvSpPr>
        <p:spPr>
          <a:xfrm rot="5400000">
            <a:off x="3719755" y="4650860"/>
            <a:ext cx="851028" cy="1500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5FB0F8AB-5863-48C5-BF72-C6E9C36ED11A}"/>
              </a:ext>
            </a:extLst>
          </p:cNvPr>
          <p:cNvSpPr/>
          <p:nvPr/>
        </p:nvSpPr>
        <p:spPr>
          <a:xfrm>
            <a:off x="-1" y="5282522"/>
            <a:ext cx="4220307" cy="131170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o caracteristica ce identifică OBIECTUL in mod unic </a:t>
            </a:r>
            <a:r>
              <a:rPr lang="ro-RO" sz="1662" b="1" spc="-9" dirty="0" err="1">
                <a:solidFill>
                  <a:prstClr val="black"/>
                </a:solidFill>
                <a:latin typeface="Calibri"/>
                <a:cs typeface="Calibri"/>
              </a:rPr>
              <a:t>permiţând</a:t>
            </a:r>
            <a:r>
              <a:rPr lang="ro-RO" sz="1662" b="1" spc="-9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lang="ro-RO" sz="1662" b="1" i="1" spc="-5" dirty="0">
                <a:solidFill>
                  <a:srgbClr val="8064A2">
                    <a:lumMod val="75000"/>
                  </a:srgbClr>
                </a:solidFill>
                <a:latin typeface="Calibri"/>
                <a:cs typeface="Calibri"/>
              </a:rPr>
              <a:t>să se </a:t>
            </a:r>
            <a:r>
              <a:rPr lang="ro-RO" sz="1662" b="1" i="1" spc="-14" dirty="0">
                <a:solidFill>
                  <a:srgbClr val="8064A2">
                    <a:lumMod val="75000"/>
                  </a:srgbClr>
                </a:solidFill>
                <a:latin typeface="Calibri"/>
                <a:cs typeface="Calibri"/>
              </a:rPr>
              <a:t>construiască </a:t>
            </a:r>
            <a:r>
              <a:rPr lang="ro-RO" sz="1662" b="1" i="1" spc="-23" dirty="0">
                <a:solidFill>
                  <a:srgbClr val="8064A2">
                    <a:lumMod val="75000"/>
                  </a:srgbClr>
                </a:solidFill>
                <a:latin typeface="Calibri"/>
                <a:cs typeface="Calibri"/>
              </a:rPr>
              <a:t>referiri </a:t>
            </a:r>
            <a:r>
              <a:rPr lang="ro-RO" sz="1662" b="1" spc="-18" dirty="0">
                <a:solidFill>
                  <a:prstClr val="black"/>
                </a:solidFill>
                <a:latin typeface="Calibri"/>
                <a:cs typeface="Calibri"/>
              </a:rPr>
              <a:t>spre  </a:t>
            </a:r>
            <a:r>
              <a:rPr lang="ro-RO" sz="1662" b="1" spc="-5" dirty="0">
                <a:solidFill>
                  <a:prstClr val="black"/>
                </a:solidFill>
                <a:latin typeface="Calibri"/>
                <a:cs typeface="Calibri"/>
              </a:rPr>
              <a:t>obiect </a:t>
            </a:r>
            <a:r>
              <a:rPr lang="ro-RO" sz="1662" b="1" spc="-5" dirty="0" err="1">
                <a:solidFill>
                  <a:prstClr val="black"/>
                </a:solidFill>
                <a:latin typeface="Calibri"/>
                <a:cs typeface="Calibri"/>
              </a:rPr>
              <a:t>şi</a:t>
            </a:r>
            <a:r>
              <a:rPr lang="ro-RO" sz="1662" b="1" spc="-5" dirty="0">
                <a:solidFill>
                  <a:prstClr val="black"/>
                </a:solidFill>
                <a:latin typeface="Calibri"/>
                <a:cs typeface="Calibri"/>
              </a:rPr>
              <a:t> să se</a:t>
            </a:r>
            <a:r>
              <a:rPr lang="ro-RO" sz="1662" b="1" spc="14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o-RO" sz="1662" b="1" spc="-23" dirty="0">
                <a:solidFill>
                  <a:prstClr val="black"/>
                </a:solidFill>
                <a:latin typeface="Calibri"/>
                <a:cs typeface="Calibri"/>
              </a:rPr>
              <a:t>facă </a:t>
            </a:r>
            <a:r>
              <a:rPr lang="ro-RO" sz="1662" b="1" spc="-9" dirty="0" err="1">
                <a:solidFill>
                  <a:prstClr val="black"/>
                </a:solidFill>
                <a:latin typeface="Calibri"/>
                <a:cs typeface="Calibri"/>
              </a:rPr>
              <a:t>distincţia</a:t>
            </a:r>
            <a:r>
              <a:rPr lang="ro-RO" sz="1662" b="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o-RO" sz="1662" b="1" spc="-14" dirty="0">
                <a:solidFill>
                  <a:prstClr val="black"/>
                </a:solidFill>
                <a:latin typeface="Calibri"/>
                <a:cs typeface="Calibri"/>
              </a:rPr>
              <a:t>tuturor </a:t>
            </a:r>
            <a:r>
              <a:rPr lang="ro-RO" sz="1662" b="1" spc="-9" dirty="0">
                <a:solidFill>
                  <a:prstClr val="black"/>
                </a:solidFill>
                <a:latin typeface="Calibri"/>
                <a:cs typeface="Calibri"/>
              </a:rPr>
              <a:t>obiectelor într-o </a:t>
            </a:r>
            <a:r>
              <a:rPr lang="ro-RO" sz="1662" b="1" spc="-14" dirty="0">
                <a:solidFill>
                  <a:prstClr val="black"/>
                </a:solidFill>
                <a:latin typeface="Calibri"/>
                <a:cs typeface="Calibri"/>
              </a:rPr>
              <a:t>manieră </a:t>
            </a:r>
            <a:r>
              <a:rPr lang="ro-RO" sz="1662" b="1" spc="-5" dirty="0">
                <a:solidFill>
                  <a:prstClr val="black"/>
                </a:solidFill>
                <a:latin typeface="Calibri"/>
                <a:cs typeface="Calibri"/>
              </a:rPr>
              <a:t>non-  ambiguă </a:t>
            </a:r>
            <a:r>
              <a:rPr lang="ro-RO" sz="1662" b="1" spc="-5" dirty="0" err="1">
                <a:solidFill>
                  <a:prstClr val="black"/>
                </a:solidFill>
                <a:latin typeface="Calibri"/>
                <a:cs typeface="Calibri"/>
              </a:rPr>
              <a:t>şi</a:t>
            </a:r>
            <a:r>
              <a:rPr lang="ro-RO" sz="1662" b="1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o-RO" sz="1662" b="1" i="1" spc="-14" dirty="0">
                <a:solidFill>
                  <a:prstClr val="black"/>
                </a:solidFill>
                <a:latin typeface="Calibri"/>
                <a:cs typeface="Calibri"/>
              </a:rPr>
              <a:t>independentă </a:t>
            </a:r>
            <a:r>
              <a:rPr lang="ro-RO" sz="1662" b="1" i="1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lang="ro-RO" sz="1662" b="1" i="1" spc="-23" dirty="0">
                <a:solidFill>
                  <a:prstClr val="black"/>
                </a:solidFill>
                <a:latin typeface="Calibri"/>
                <a:cs typeface="Calibri"/>
              </a:rPr>
              <a:t>starea</a:t>
            </a:r>
            <a:r>
              <a:rPr lang="ro-RO" sz="1662" b="1" i="1" spc="8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o-RO" sz="1662" spc="-69" dirty="0">
                <a:solidFill>
                  <a:prstClr val="black"/>
                </a:solidFill>
                <a:latin typeface="Calibri"/>
                <a:cs typeface="Calibri"/>
              </a:rPr>
              <a:t>lor.</a:t>
            </a:r>
            <a:endParaRPr lang="ro-RO" sz="1662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44083"/>
            <a:endParaRPr lang="ro-RO" sz="166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92AB854-40EA-4023-88F7-22E9E7A4344E}"/>
              </a:ext>
            </a:extLst>
          </p:cNvPr>
          <p:cNvSpPr/>
          <p:nvPr/>
        </p:nvSpPr>
        <p:spPr>
          <a:xfrm rot="5400000">
            <a:off x="1407984" y="5020677"/>
            <a:ext cx="700955" cy="1500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84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19876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7747" r="38598" b="7376"/>
          <a:stretch/>
        </p:blipFill>
        <p:spPr bwMode="auto">
          <a:xfrm>
            <a:off x="2057400" y="2353351"/>
            <a:ext cx="6812782" cy="42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54770" r="80247" b="12650"/>
          <a:stretch/>
        </p:blipFill>
        <p:spPr bwMode="auto">
          <a:xfrm>
            <a:off x="8374" y="3810000"/>
            <a:ext cx="1868993" cy="2110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77367" y="5920155"/>
            <a:ext cx="637233" cy="175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25097" y="3810000"/>
            <a:ext cx="589503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8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19876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27747" r="55412" b="19321"/>
          <a:stretch/>
        </p:blipFill>
        <p:spPr bwMode="auto">
          <a:xfrm>
            <a:off x="160774" y="2819400"/>
            <a:ext cx="3801626" cy="342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69" y="2341628"/>
            <a:ext cx="4668236" cy="240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59269" r="72555" b="8772"/>
          <a:stretch/>
        </p:blipFill>
        <p:spPr bwMode="auto">
          <a:xfrm>
            <a:off x="4953000" y="4750345"/>
            <a:ext cx="3505200" cy="2069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19876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0318" y="631016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Roboto"/>
              </a:rPr>
              <a:t>moştenire</a:t>
            </a:r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44818" r="62676" b="32353"/>
          <a:stretch/>
        </p:blipFill>
        <p:spPr bwMode="auto">
          <a:xfrm>
            <a:off x="5201688" y="3352800"/>
            <a:ext cx="3962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5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2121719"/>
            <a:ext cx="883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Înainte de a putea intra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adânc în punctele mai fine ale OOP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PHP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este necesară o înțelegere de bază a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diferențelor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dintre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47943" r="32335" b="22735"/>
          <a:stretch/>
        </p:blipFill>
        <p:spPr bwMode="auto">
          <a:xfrm>
            <a:off x="1676400" y="3124200"/>
            <a:ext cx="5867399" cy="2402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6613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De la început, există confuzie în POO</a:t>
            </a:r>
            <a:r>
              <a:rPr lang="en-US" sz="2000" dirty="0"/>
              <a:t> PHP</a:t>
            </a:r>
            <a:r>
              <a:rPr lang="vi-VN" sz="2000" dirty="0"/>
              <a:t>: dezvoltatorii experimentați încep să vorbească despre obiecte și clase și par a fi termeni interschimbabili. Nu este cazul, totuși, deși diferența poate fi dificilă de înțeles la început.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3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228600" y="212171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/>
              <a:t>O </a:t>
            </a:r>
            <a:r>
              <a:rPr lang="vi-VN" sz="2000" b="1" i="1" dirty="0">
                <a:solidFill>
                  <a:srgbClr val="FF0000"/>
                </a:solidFill>
              </a:rPr>
              <a:t>CLASĂ</a:t>
            </a:r>
            <a:r>
              <a:rPr lang="vi-VN" sz="2000" dirty="0"/>
              <a:t>, de exemplu, este ca un plan pentru o </a:t>
            </a:r>
            <a:r>
              <a:rPr lang="vi-VN" sz="2000" b="1" i="1" dirty="0">
                <a:solidFill>
                  <a:srgbClr val="FF0000"/>
                </a:solidFill>
              </a:rPr>
              <a:t>casă</a:t>
            </a:r>
            <a:r>
              <a:rPr lang="vi-VN" sz="2000" dirty="0"/>
              <a:t>. </a:t>
            </a:r>
            <a:r>
              <a:rPr lang="vi-VN" sz="2000" b="1" i="1" dirty="0">
                <a:solidFill>
                  <a:srgbClr val="0000CC"/>
                </a:solidFill>
              </a:rPr>
              <a:t>Ea definește forma casei pe hârtie</a:t>
            </a:r>
            <a:r>
              <a:rPr lang="vi-VN" sz="2000" dirty="0"/>
              <a:t>, cu relațiile dintre diferitele părți ale casei clar definite și planificate, </a:t>
            </a:r>
            <a:r>
              <a:rPr lang="vi-VN" sz="2000" b="1" i="1" dirty="0"/>
              <a:t>chiar dacă casa nu există</a:t>
            </a:r>
            <a:r>
              <a:rPr lang="vi-VN" sz="2000" dirty="0"/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47943" r="32335" b="22735"/>
          <a:stretch/>
        </p:blipFill>
        <p:spPr bwMode="auto">
          <a:xfrm>
            <a:off x="2743199" y="3045049"/>
            <a:ext cx="4002579" cy="1899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096" y="5181600"/>
            <a:ext cx="8444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deci, </a:t>
            </a:r>
            <a:r>
              <a:rPr lang="vi-V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este ca casa reală construită după acel plan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b="1" i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Datele stocate în obiect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sunt ca lemnul,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metalul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armatura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și betonul care compun casa: fără a fi asamblate conform planului, este doar o grămadă de lucruri. Cu toate acestea, atunci când totul se adună, devine o casă organizată, utilă.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3964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9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304800" y="2121719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	</a:t>
            </a:r>
            <a:r>
              <a:rPr lang="vi-VN" sz="2000" b="1" i="1" dirty="0">
                <a:solidFill>
                  <a:srgbClr val="FF0000"/>
                </a:solidFill>
              </a:rPr>
              <a:t>CLASELE</a:t>
            </a:r>
            <a:r>
              <a:rPr lang="vi-VN" sz="2000" dirty="0"/>
              <a:t> formează </a:t>
            </a:r>
            <a:r>
              <a:rPr lang="vi-VN" sz="2000" b="1" i="1" dirty="0">
                <a:solidFill>
                  <a:srgbClr val="00B050"/>
                </a:solidFill>
              </a:rPr>
              <a:t>structura datelor și acțiunilor </a:t>
            </a:r>
            <a:r>
              <a:rPr lang="vi-VN" sz="2000" dirty="0"/>
              <a:t>și folosesc aceste informații </a:t>
            </a:r>
            <a:r>
              <a:rPr lang="vi-VN" sz="2000" b="1" i="1" dirty="0">
                <a:solidFill>
                  <a:srgbClr val="00B0F0"/>
                </a:solidFill>
              </a:rPr>
              <a:t>pentru a construi obiecte</a:t>
            </a:r>
            <a:r>
              <a:rPr lang="vi-VN" sz="2000" dirty="0"/>
              <a:t>.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vi-VN" sz="2000" dirty="0"/>
              <a:t>Mai multe </a:t>
            </a:r>
            <a:r>
              <a:rPr lang="vi-VN" sz="2000" b="1" i="1" dirty="0">
                <a:solidFill>
                  <a:srgbClr val="0000CC"/>
                </a:solidFill>
              </a:rPr>
              <a:t>OBIECTE</a:t>
            </a:r>
            <a:r>
              <a:rPr lang="vi-VN" sz="2000" dirty="0"/>
              <a:t> pot fi construite din aceeași clasă </a:t>
            </a:r>
            <a:r>
              <a:rPr lang="vi-VN" sz="2000" b="1" i="1" dirty="0">
                <a:solidFill>
                  <a:schemeClr val="accent5">
                    <a:lumMod val="75000"/>
                  </a:schemeClr>
                </a:solidFill>
              </a:rPr>
              <a:t>în același timp</a:t>
            </a:r>
            <a:r>
              <a:rPr lang="vi-VN" sz="2000" dirty="0"/>
              <a:t>, </a:t>
            </a:r>
            <a:r>
              <a:rPr lang="vi-VN" sz="2000" b="1" i="1" dirty="0">
                <a:solidFill>
                  <a:srgbClr val="FF33CC"/>
                </a:solidFill>
              </a:rPr>
              <a:t>fiecare independent de celelalte</a:t>
            </a:r>
            <a:r>
              <a:rPr lang="vi-VN" sz="2000" dirty="0"/>
              <a:t>. Continuând cu analogia noastră de construcție, este similar modului în care o întreagă subdiviziune poate fi construită din același plan: </a:t>
            </a:r>
            <a:r>
              <a:rPr lang="en-US" sz="2000" b="1" i="1" dirty="0">
                <a:solidFill>
                  <a:srgbClr val="0000CC"/>
                </a:solidFill>
              </a:rPr>
              <a:t>XXX</a:t>
            </a:r>
            <a:r>
              <a:rPr lang="vi-VN" sz="2000" b="1" i="1" dirty="0">
                <a:solidFill>
                  <a:srgbClr val="0000CC"/>
                </a:solidFill>
              </a:rPr>
              <a:t> case diferite care arată toate la fel</a:t>
            </a:r>
            <a:r>
              <a:rPr lang="vi-VN" sz="2000" dirty="0"/>
              <a:t>, dar au familii și decorațiuni diferite în interior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47943" r="32335" b="22735"/>
          <a:stretch/>
        </p:blipFill>
        <p:spPr bwMode="auto">
          <a:xfrm>
            <a:off x="2743831" y="4343400"/>
            <a:ext cx="4002579" cy="1899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1816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14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346952" y="1733968"/>
            <a:ext cx="86446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&lt;?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Myclass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r>
              <a:rPr lang="it-IT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Proprietățile și metodele clasei se scriu aici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} 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?&gt;</a:t>
            </a:r>
          </a:p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După crearea clasei, clasă 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poate fi </a:t>
            </a:r>
            <a:r>
              <a:rPr lang="vi-V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instanțiată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stocată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într-o variabilă folosind cuvântul cheie</a:t>
            </a:r>
            <a:r>
              <a:rPr lang="vi-V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vi-V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după cum urmează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M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MyClass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	</a:t>
            </a:r>
          </a:p>
          <a:p>
            <a:endParaRPr lang="ro-MO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vedea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clasei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 vom utiliza  comanda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var_dump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ro-MO" sz="2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după cum urmează: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var_dump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Încercați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punând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codul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precedent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fișier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test.php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folderul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local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486631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6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62668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355060" y="1752600"/>
            <a:ext cx="85603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toarele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modificari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 in clasa </a:t>
            </a:r>
            <a:r>
              <a:rPr lang="ro-MO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MyClass 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 de mai sus după cum urmează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47800" y="2675930"/>
            <a:ext cx="251863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dirty="0"/>
              <a:t>vizibilitatea proprietății,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1143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/>
              <a:t>este atribuită o valoare (deși proprietățile clasei nu au nevoie de o valoare inițială)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3038" r="32583" b="17460"/>
          <a:stretch/>
        </p:blipFill>
        <p:spPr bwMode="auto">
          <a:xfrm>
            <a:off x="1218362" y="2369308"/>
            <a:ext cx="7697038" cy="45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2842708"/>
            <a:ext cx="273023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MO" dirty="0"/>
              <a:t>P</a:t>
            </a:r>
            <a:r>
              <a:rPr lang="it-IT" dirty="0"/>
              <a:t>roprietate </a:t>
            </a:r>
            <a:r>
              <a:rPr lang="ro-MO" dirty="0"/>
              <a:t>clasei </a:t>
            </a:r>
            <a:r>
              <a:rPr lang="it-IT" b="1" i="1" dirty="0">
                <a:solidFill>
                  <a:srgbClr val="FF0000"/>
                </a:solidFill>
              </a:rPr>
              <a:t>MyClass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5334000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Metode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magice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apelate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au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obiectelor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0546" y="1447799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0838" y="3027374"/>
            <a:ext cx="529362" cy="24922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53098" y="3429000"/>
            <a:ext cx="2199702" cy="30480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867400" y="3151987"/>
            <a:ext cx="228600" cy="429413"/>
          </a:xfrm>
          <a:prstGeom prst="righ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 flipH="1">
            <a:off x="6096000" y="3249329"/>
            <a:ext cx="551234" cy="1173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124200" y="3810000"/>
            <a:ext cx="2362200" cy="15240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24200" y="4887057"/>
            <a:ext cx="2362200" cy="523143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9527" y="1752600"/>
            <a:ext cx="89844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toarele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modificari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 in fisierul de lucru </a:t>
            </a:r>
            <a:r>
              <a:rPr lang="ro-MO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test_class.php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 de mai sus după cum urmează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525" y="4490348"/>
            <a:ext cx="8984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Apoi vom î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ncărca pagina în browser la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https://localhost/</a:t>
            </a:r>
            <a:r>
              <a:rPr lang="ro-MO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phpoop_start/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test.php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MO" sz="2000" dirty="0">
                <a:latin typeface="Arial" panose="020B0604020202020204" pitchFamily="34" charset="0"/>
                <a:cs typeface="Arial" panose="020B0604020202020204" pitchFamily="34" charset="0"/>
              </a:rPr>
              <a:t>iată ce vom obține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5499" r="41510" b="68969"/>
          <a:stretch/>
        </p:blipFill>
        <p:spPr bwMode="auto">
          <a:xfrm>
            <a:off x="184648" y="5214346"/>
            <a:ext cx="8806952" cy="1653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0089" r="31676" b="56089"/>
          <a:stretch/>
        </p:blipFill>
        <p:spPr bwMode="auto">
          <a:xfrm>
            <a:off x="171192" y="2478165"/>
            <a:ext cx="8763000" cy="20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40546" y="1447799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05383" y="2438400"/>
            <a:ext cx="8991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Definirea </a:t>
            </a:r>
            <a:r>
              <a:rPr lang="vi-VN" sz="32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metodelor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funcții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clasei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Acțiunile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care 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efectua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definite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clasei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De exemplu, pentru a crea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ro-MO" sz="32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care să stabilească și să obțină valoarea proprietății clasei </a:t>
            </a:r>
            <a:r>
              <a:rPr lang="vi-V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$age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 unei persoane</a:t>
            </a:r>
            <a:r>
              <a:rPr lang="ro-MO" sz="3200" dirty="0">
                <a:latin typeface="Arial" panose="020B0604020202020204" pitchFamily="34" charset="0"/>
                <a:cs typeface="Arial" panose="020B0604020202020204" pitchFamily="34" charset="0"/>
              </a:rPr>
              <a:t> modificăm codul clasei după cum urmează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0546" y="1602241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A8AD-C946-4E1A-93FB-6C80DEA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42" y="39937"/>
            <a:ext cx="4439059" cy="340922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ABSTRACTIZARE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ro-RO" dirty="0"/>
              <a:t> - </a:t>
            </a:r>
            <a:r>
              <a:rPr lang="ro-RO" b="1" dirty="0">
                <a:solidFill>
                  <a:srgbClr val="FF0000"/>
                </a:solidFill>
              </a:rPr>
              <a:t>CLASA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19DAF8-C474-42B3-937D-CBE41AC93C1C}"/>
              </a:ext>
            </a:extLst>
          </p:cNvPr>
          <p:cNvGrpSpPr/>
          <p:nvPr/>
        </p:nvGrpSpPr>
        <p:grpSpPr>
          <a:xfrm>
            <a:off x="70338" y="914400"/>
            <a:ext cx="9003324" cy="5943600"/>
            <a:chOff x="-1" y="990600"/>
            <a:chExt cx="9003324" cy="5943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8975E3-8CD6-4AAE-902F-C1A87F8BA2CA}"/>
                </a:ext>
              </a:extLst>
            </p:cNvPr>
            <p:cNvSpPr/>
            <p:nvPr/>
          </p:nvSpPr>
          <p:spPr>
            <a:xfrm>
              <a:off x="773723" y="1447800"/>
              <a:ext cx="1406769" cy="11254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9386CF-6534-4953-AE3C-090D59A3C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284" y="1307123"/>
              <a:ext cx="1823331" cy="1710780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A979A34-C859-4302-A0B4-C767343CABDA}"/>
                </a:ext>
              </a:extLst>
            </p:cNvPr>
            <p:cNvSpPr/>
            <p:nvPr/>
          </p:nvSpPr>
          <p:spPr>
            <a:xfrm>
              <a:off x="2461846" y="1658815"/>
              <a:ext cx="1617785" cy="14067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3400480D-608E-4C78-8F42-D3780BA3048C}"/>
                </a:ext>
              </a:extLst>
            </p:cNvPr>
            <p:cNvSpPr/>
            <p:nvPr/>
          </p:nvSpPr>
          <p:spPr>
            <a:xfrm>
              <a:off x="4079631" y="990600"/>
              <a:ext cx="4712677" cy="914400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Datele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sunt </a:t>
              </a:r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descrise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ATRIBUTE, 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descriu proprietățile unui OBIECT</a:t>
              </a:r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id="{4B92CB6D-F3A3-421D-8067-DA885521B150}"/>
                </a:ext>
              </a:extLst>
            </p:cNvPr>
            <p:cNvSpPr/>
            <p:nvPr/>
          </p:nvSpPr>
          <p:spPr>
            <a:xfrm>
              <a:off x="4090003" y="2046558"/>
              <a:ext cx="4712677" cy="54005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ro-RO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Actionează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asupra atributelor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59A725A-B56A-4B81-8944-82C860A9300E}"/>
                </a:ext>
              </a:extLst>
            </p:cNvPr>
            <p:cNvSpPr/>
            <p:nvPr/>
          </p:nvSpPr>
          <p:spPr>
            <a:xfrm>
              <a:off x="2412182" y="2246245"/>
              <a:ext cx="1617785" cy="14067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FFA07AB-2FFF-46AF-B29E-1B2607463EEE}"/>
                </a:ext>
              </a:extLst>
            </p:cNvPr>
            <p:cNvSpPr/>
            <p:nvPr/>
          </p:nvSpPr>
          <p:spPr>
            <a:xfrm rot="5400000">
              <a:off x="1310030" y="3109523"/>
              <a:ext cx="615509" cy="28135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: Single Corner Snipped 11">
              <a:extLst>
                <a:ext uri="{FF2B5EF4-FFF2-40B4-BE49-F238E27FC236}">
                  <a16:creationId xmlns:a16="http://schemas.microsoft.com/office/drawing/2014/main" id="{C495250B-AC85-44E7-95EC-74059D91744F}"/>
                </a:ext>
              </a:extLst>
            </p:cNvPr>
            <p:cNvSpPr/>
            <p:nvPr/>
          </p:nvSpPr>
          <p:spPr>
            <a:xfrm>
              <a:off x="391886" y="3607549"/>
              <a:ext cx="3024554" cy="145238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ro-RO" sz="1662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OBIECTUL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1662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 caracterizat de</a:t>
              </a:r>
            </a:p>
            <a:p>
              <a:pPr marL="893907" indent="-316531" defTabSz="844083">
                <a:buFontTx/>
                <a:buAutoNum type="arabicPeriod"/>
              </a:pPr>
              <a:r>
                <a:rPr lang="ro-RO" sz="1662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STARE</a:t>
              </a:r>
            </a:p>
            <a:p>
              <a:pPr marL="893907" indent="-316531" defTabSz="844083">
                <a:buFontTx/>
                <a:buAutoNum type="arabicPeriod"/>
              </a:pPr>
              <a:r>
                <a:rPr lang="ro-RO" sz="1662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COMPORTAMENT</a:t>
              </a:r>
            </a:p>
            <a:p>
              <a:pPr marL="893907" indent="-316531" defTabSz="844083">
                <a:buFontTx/>
                <a:buAutoNum type="arabicPeriod"/>
              </a:pP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IDENTITATE</a:t>
              </a:r>
            </a:p>
          </p:txBody>
        </p:sp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3104FFEC-F01B-46E8-9A4A-D4E73C58C3F9}"/>
                </a:ext>
              </a:extLst>
            </p:cNvPr>
            <p:cNvSpPr/>
            <p:nvPr/>
          </p:nvSpPr>
          <p:spPr>
            <a:xfrm>
              <a:off x="4733422" y="2728165"/>
              <a:ext cx="4189514" cy="199243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Elemente de date (</a:t>
              </a:r>
              <a:r>
                <a:rPr lang="ro-RO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cimpuri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cu valorile asociate lor</a:t>
              </a:r>
            </a:p>
            <a:p>
              <a:pPr defTabSz="844083"/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 Obiect – CARTE</a:t>
              </a:r>
            </a:p>
            <a:p>
              <a:pPr defTabSz="844083"/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Atribute – (Titlu, </a:t>
              </a:r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autorul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o-RO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pret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defTabSz="844083"/>
              <a:r>
                <a:rPr lang="ro-RO" sz="1662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STARE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Titlu 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Poezii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Autorul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M.Eminescu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</a:t>
              </a:r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“20 Lei”</a:t>
              </a:r>
              <a:endPara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1EB76D3-390E-4CCA-A2BA-528D1BA826F8}"/>
                </a:ext>
              </a:extLst>
            </p:cNvPr>
            <p:cNvSpPr/>
            <p:nvPr/>
          </p:nvSpPr>
          <p:spPr>
            <a:xfrm>
              <a:off x="3446584" y="4263403"/>
              <a:ext cx="1286838" cy="14067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1BB27977-0F37-4895-9977-15B0963CBBD6}"/>
                </a:ext>
              </a:extLst>
            </p:cNvPr>
            <p:cNvSpPr/>
            <p:nvPr/>
          </p:nvSpPr>
          <p:spPr>
            <a:xfrm>
              <a:off x="4733422" y="4824046"/>
              <a:ext cx="4269901" cy="193843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en-US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Sunt OPERA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ȚIILE pe care OBIECTUL poate să le execute asupra </a:t>
              </a:r>
              <a:r>
                <a:rPr lang="ro-RO" sz="1662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luiI</a:t>
              </a:r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adică ACȘIUNILE  pe el ca să furnizeze informațiile de STARE a OBIECT-ului.</a:t>
              </a:r>
            </a:p>
            <a:p>
              <a:pPr algn="ctr" defTabSz="844083"/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 MODIFICĂ, OBȚINE, AFIȘEAZĂ, etc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560E626-16C5-4FA5-8255-BD14EAF61C34}"/>
                </a:ext>
              </a:extLst>
            </p:cNvPr>
            <p:cNvSpPr/>
            <p:nvPr/>
          </p:nvSpPr>
          <p:spPr>
            <a:xfrm>
              <a:off x="3446585" y="4586617"/>
              <a:ext cx="643419" cy="15870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E80AF2-5627-4673-B31F-188B529DCF2F}"/>
                </a:ext>
              </a:extLst>
            </p:cNvPr>
            <p:cNvSpPr/>
            <p:nvPr/>
          </p:nvSpPr>
          <p:spPr>
            <a:xfrm>
              <a:off x="4090003" y="5412027"/>
              <a:ext cx="622998" cy="14067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E109196E-AD7E-4E59-9C8C-3D7F6E512E2C}"/>
                </a:ext>
              </a:extLst>
            </p:cNvPr>
            <p:cNvSpPr/>
            <p:nvPr/>
          </p:nvSpPr>
          <p:spPr>
            <a:xfrm rot="5400000">
              <a:off x="3719755" y="4990829"/>
              <a:ext cx="851028" cy="15007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5FB0F8AB-5863-48C5-BF72-C6E9C36ED11A}"/>
                </a:ext>
              </a:extLst>
            </p:cNvPr>
            <p:cNvSpPr/>
            <p:nvPr/>
          </p:nvSpPr>
          <p:spPr>
            <a:xfrm>
              <a:off x="-1" y="5622491"/>
              <a:ext cx="4220307" cy="1311709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4083"/>
              <a:r>
                <a:rPr lang="ro-RO" sz="166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 o caracteristica ce identifică OBIECTUL in mod unic </a:t>
              </a:r>
              <a:r>
                <a:rPr lang="ro-RO" sz="1662" b="1" spc="-9" dirty="0" err="1">
                  <a:solidFill>
                    <a:prstClr val="black"/>
                  </a:solidFill>
                  <a:latin typeface="Calibri"/>
                  <a:cs typeface="Calibri"/>
                </a:rPr>
                <a:t>permiţând</a:t>
              </a:r>
              <a:r>
                <a:rPr lang="ro-RO" sz="1662" b="1" spc="-9" dirty="0">
                  <a:solidFill>
                    <a:prstClr val="black"/>
                  </a:solidFill>
                  <a:latin typeface="Calibri"/>
                  <a:cs typeface="Calibri"/>
                </a:rPr>
                <a:t>  </a:t>
              </a:r>
              <a:r>
                <a:rPr lang="ro-RO" sz="1662" b="1" i="1" spc="-5" dirty="0">
                  <a:solidFill>
                    <a:srgbClr val="8064A2">
                      <a:lumMod val="75000"/>
                    </a:srgbClr>
                  </a:solidFill>
                  <a:latin typeface="Calibri"/>
                  <a:cs typeface="Calibri"/>
                </a:rPr>
                <a:t>să se </a:t>
              </a:r>
              <a:r>
                <a:rPr lang="ro-RO" sz="1662" b="1" i="1" spc="-14" dirty="0">
                  <a:solidFill>
                    <a:srgbClr val="8064A2">
                      <a:lumMod val="75000"/>
                    </a:srgbClr>
                  </a:solidFill>
                  <a:latin typeface="Calibri"/>
                  <a:cs typeface="Calibri"/>
                </a:rPr>
                <a:t>construiască </a:t>
              </a:r>
              <a:r>
                <a:rPr lang="ro-RO" sz="1662" b="1" i="1" spc="-23" dirty="0">
                  <a:solidFill>
                    <a:srgbClr val="8064A2">
                      <a:lumMod val="75000"/>
                    </a:srgbClr>
                  </a:solidFill>
                  <a:latin typeface="Calibri"/>
                  <a:cs typeface="Calibri"/>
                </a:rPr>
                <a:t>referiri </a:t>
              </a:r>
              <a:r>
                <a:rPr lang="ro-RO" sz="1662" b="1" spc="-18" dirty="0">
                  <a:solidFill>
                    <a:prstClr val="black"/>
                  </a:solidFill>
                  <a:latin typeface="Calibri"/>
                  <a:cs typeface="Calibri"/>
                </a:rPr>
                <a:t>spre  </a:t>
              </a:r>
              <a:r>
                <a:rPr lang="ro-RO" sz="1662" b="1" spc="-5" dirty="0">
                  <a:solidFill>
                    <a:prstClr val="black"/>
                  </a:solidFill>
                  <a:latin typeface="Calibri"/>
                  <a:cs typeface="Calibri"/>
                </a:rPr>
                <a:t>obiect </a:t>
              </a:r>
              <a:r>
                <a:rPr lang="ro-RO" sz="1662" b="1" spc="-5" dirty="0" err="1">
                  <a:solidFill>
                    <a:prstClr val="black"/>
                  </a:solidFill>
                  <a:latin typeface="Calibri"/>
                  <a:cs typeface="Calibri"/>
                </a:rPr>
                <a:t>şi</a:t>
              </a:r>
              <a:r>
                <a:rPr lang="ro-RO" sz="1662" b="1" spc="-5" dirty="0">
                  <a:solidFill>
                    <a:prstClr val="black"/>
                  </a:solidFill>
                  <a:latin typeface="Calibri"/>
                  <a:cs typeface="Calibri"/>
                </a:rPr>
                <a:t> să se</a:t>
              </a:r>
              <a:r>
                <a:rPr lang="ro-RO" sz="1662" b="1" spc="148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ro-RO" sz="1662" b="1" spc="-23" dirty="0">
                  <a:solidFill>
                    <a:prstClr val="black"/>
                  </a:solidFill>
                  <a:latin typeface="Calibri"/>
                  <a:cs typeface="Calibri"/>
                </a:rPr>
                <a:t>facă </a:t>
              </a:r>
              <a:r>
                <a:rPr lang="ro-RO" sz="1662" b="1" spc="-9" dirty="0" err="1">
                  <a:solidFill>
                    <a:prstClr val="black"/>
                  </a:solidFill>
                  <a:latin typeface="Calibri"/>
                  <a:cs typeface="Calibri"/>
                </a:rPr>
                <a:t>distincţia</a:t>
              </a:r>
              <a:r>
                <a:rPr lang="ro-RO" sz="1662" b="1" spc="-9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ro-RO" sz="1662" b="1" spc="-14" dirty="0">
                  <a:solidFill>
                    <a:prstClr val="black"/>
                  </a:solidFill>
                  <a:latin typeface="Calibri"/>
                  <a:cs typeface="Calibri"/>
                </a:rPr>
                <a:t>tuturor </a:t>
              </a:r>
              <a:r>
                <a:rPr lang="ro-RO" sz="1662" b="1" spc="-9" dirty="0">
                  <a:solidFill>
                    <a:prstClr val="black"/>
                  </a:solidFill>
                  <a:latin typeface="Calibri"/>
                  <a:cs typeface="Calibri"/>
                </a:rPr>
                <a:t>obiectelor într-o </a:t>
              </a:r>
              <a:r>
                <a:rPr lang="ro-RO" sz="1662" b="1" spc="-14" dirty="0">
                  <a:solidFill>
                    <a:prstClr val="black"/>
                  </a:solidFill>
                  <a:latin typeface="Calibri"/>
                  <a:cs typeface="Calibri"/>
                </a:rPr>
                <a:t>manieră </a:t>
              </a:r>
              <a:r>
                <a:rPr lang="ro-RO" sz="1662" b="1" spc="-5" dirty="0">
                  <a:solidFill>
                    <a:prstClr val="black"/>
                  </a:solidFill>
                  <a:latin typeface="Calibri"/>
                  <a:cs typeface="Calibri"/>
                </a:rPr>
                <a:t>non-  ambiguă </a:t>
              </a:r>
              <a:r>
                <a:rPr lang="ro-RO" sz="1662" b="1" spc="-5" dirty="0" err="1">
                  <a:solidFill>
                    <a:prstClr val="black"/>
                  </a:solidFill>
                  <a:latin typeface="Calibri"/>
                  <a:cs typeface="Calibri"/>
                </a:rPr>
                <a:t>şi</a:t>
              </a:r>
              <a:r>
                <a:rPr lang="ro-RO" sz="1662" b="1" spc="-5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ro-RO" sz="1662" b="1" i="1" spc="-14" dirty="0">
                  <a:solidFill>
                    <a:prstClr val="black"/>
                  </a:solidFill>
                  <a:latin typeface="Calibri"/>
                  <a:cs typeface="Calibri"/>
                </a:rPr>
                <a:t>independentă </a:t>
              </a:r>
              <a:r>
                <a:rPr lang="ro-RO" sz="1662" b="1" i="1" spc="-5" dirty="0">
                  <a:solidFill>
                    <a:prstClr val="black"/>
                  </a:solidFill>
                  <a:latin typeface="Calibri"/>
                  <a:cs typeface="Calibri"/>
                </a:rPr>
                <a:t>de </a:t>
              </a:r>
              <a:r>
                <a:rPr lang="ro-RO" sz="1662" b="1" i="1" spc="-23" dirty="0">
                  <a:solidFill>
                    <a:prstClr val="black"/>
                  </a:solidFill>
                  <a:latin typeface="Calibri"/>
                  <a:cs typeface="Calibri"/>
                </a:rPr>
                <a:t>starea</a:t>
              </a:r>
              <a:r>
                <a:rPr lang="ro-RO" sz="1662" b="1" i="1" spc="88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ro-RO" sz="1662" spc="-69" dirty="0">
                  <a:solidFill>
                    <a:prstClr val="black"/>
                  </a:solidFill>
                  <a:latin typeface="Calibri"/>
                  <a:cs typeface="Calibri"/>
                </a:rPr>
                <a:t>lor.</a:t>
              </a:r>
              <a:endParaRPr lang="ro-RO" sz="1662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defTabSz="844083"/>
              <a:endPara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92AB854-40EA-4023-88F7-22E9E7A4344E}"/>
                </a:ext>
              </a:extLst>
            </p:cNvPr>
            <p:cNvSpPr/>
            <p:nvPr/>
          </p:nvSpPr>
          <p:spPr>
            <a:xfrm rot="5400000">
              <a:off x="1407984" y="5360646"/>
              <a:ext cx="700955" cy="15007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o-RO" sz="1662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Cube 3">
            <a:extLst>
              <a:ext uri="{FF2B5EF4-FFF2-40B4-BE49-F238E27FC236}">
                <a16:creationId xmlns:a16="http://schemas.microsoft.com/office/drawing/2014/main" id="{DE9C393F-B243-4995-B2E0-356C4D6B721D}"/>
              </a:ext>
            </a:extLst>
          </p:cNvPr>
          <p:cNvSpPr/>
          <p:nvPr/>
        </p:nvSpPr>
        <p:spPr>
          <a:xfrm>
            <a:off x="600056" y="12921"/>
            <a:ext cx="1852898" cy="77331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4F43C0D-5CF0-49A3-A8BF-9D9E25C2F8BB}"/>
              </a:ext>
            </a:extLst>
          </p:cNvPr>
          <p:cNvSpPr/>
          <p:nvPr/>
        </p:nvSpPr>
        <p:spPr>
          <a:xfrm rot="5400000">
            <a:off x="1277177" y="-340607"/>
            <a:ext cx="341245" cy="2590800"/>
          </a:xfrm>
          <a:prstGeom prst="leftBrac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30EC09-3460-466F-8FB9-0327D1AD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748" y="-39372"/>
            <a:ext cx="13168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6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6" name="Rectangle 5"/>
          <p:cNvSpPr/>
          <p:nvPr/>
        </p:nvSpPr>
        <p:spPr>
          <a:xfrm>
            <a:off x="3166516" y="1475521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Structura </a:t>
            </a:r>
            <a:r>
              <a:rPr lang="fr-FR" dirty="0" err="1"/>
              <a:t>claselor</a:t>
            </a:r>
            <a:r>
              <a:rPr lang="fr-FR" dirty="0"/>
              <a:t> in POO  PHP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3193" r="35055" b="5670"/>
          <a:stretch/>
        </p:blipFill>
        <p:spPr bwMode="auto">
          <a:xfrm>
            <a:off x="68094" y="1475521"/>
            <a:ext cx="8915400" cy="52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4717" y="4204307"/>
            <a:ext cx="6752617" cy="26407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Când</a:t>
            </a:r>
            <a:r>
              <a:rPr lang="en-US" dirty="0">
                <a:latin typeface="Calibri"/>
                <a:ea typeface="Calibri"/>
                <a:cs typeface="Times New Roman"/>
              </a:rPr>
              <a:t> un </a:t>
            </a:r>
            <a:r>
              <a:rPr lang="en-US" b="1" i="1" dirty="0">
                <a:solidFill>
                  <a:srgbClr val="0000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OBIECT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FF33CC"/>
                </a:solidFill>
                <a:latin typeface="Calibri"/>
                <a:ea typeface="Calibri"/>
                <a:cs typeface="Times New Roman"/>
              </a:rPr>
              <a:t>este</a:t>
            </a:r>
            <a:r>
              <a:rPr lang="en-US" b="1" i="1" dirty="0">
                <a:solidFill>
                  <a:srgbClr val="FF33CC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FF33CC"/>
                </a:solidFill>
                <a:latin typeface="Calibri"/>
                <a:ea typeface="Calibri"/>
                <a:cs typeface="Times New Roman"/>
              </a:rPr>
              <a:t>instanțiat</a:t>
            </a:r>
            <a:r>
              <a:rPr lang="en-US" b="1" i="1" dirty="0">
                <a:solidFill>
                  <a:srgbClr val="FF33CC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este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adesea</a:t>
            </a:r>
            <a:r>
              <a:rPr lang="en-US" dirty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dorit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să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stabilim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câteva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lucruri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imediat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Pentru</a:t>
            </a:r>
            <a:r>
              <a:rPr lang="en-US" dirty="0">
                <a:latin typeface="Calibri"/>
                <a:ea typeface="Calibri"/>
                <a:cs typeface="Times New Roman"/>
              </a:rPr>
              <a:t> 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gestiona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acest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lucru</a:t>
            </a:r>
            <a:r>
              <a:rPr lang="en-US" dirty="0">
                <a:latin typeface="Calibri"/>
                <a:ea typeface="Calibri"/>
                <a:cs typeface="Times New Roman"/>
              </a:rPr>
              <a:t>, POO PHP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oferă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metoda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magică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__construct() </a:t>
            </a:r>
            <a:r>
              <a:rPr lang="en-US" dirty="0">
                <a:latin typeface="Calibri"/>
                <a:ea typeface="Calibri"/>
                <a:cs typeface="Times New Roman"/>
              </a:rPr>
              <a:t>, care 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este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apelată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 automat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câte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este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creat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obiect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nou</a:t>
            </a:r>
            <a:r>
              <a:rPr lang="en-US" dirty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Pentru</a:t>
            </a:r>
            <a:r>
              <a:rPr lang="en-US" dirty="0">
                <a:latin typeface="Calibri"/>
                <a:ea typeface="Calibri"/>
                <a:cs typeface="Times New Roman"/>
              </a:rPr>
              <a:t> 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apela</a:t>
            </a:r>
            <a:r>
              <a:rPr lang="en-US" dirty="0">
                <a:latin typeface="Calibri"/>
                <a:ea typeface="Calibri"/>
                <a:cs typeface="Times New Roman"/>
              </a:rPr>
              <a:t> o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funcție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atunci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când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>
                <a:solidFill>
                  <a:srgbClr val="0000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OBIECT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este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distrus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este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disponibilă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metoda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magică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__destruct()</a:t>
            </a:r>
            <a:r>
              <a:rPr lang="en-US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Acest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lucru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este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util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pentru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curățarea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clasei</a:t>
            </a:r>
            <a:r>
              <a:rPr lang="en-US" dirty="0">
                <a:latin typeface="Calibri"/>
                <a:ea typeface="Calibri"/>
                <a:cs typeface="Times New Roman"/>
              </a:rPr>
              <a:t> (</a:t>
            </a:r>
            <a:r>
              <a:rPr lang="en-US" b="1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închiderea</a:t>
            </a:r>
            <a:r>
              <a:rPr lang="en-US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unei</a:t>
            </a:r>
            <a:r>
              <a:rPr lang="en-US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conexiuni</a:t>
            </a:r>
            <a:r>
              <a:rPr lang="en-US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 </a:t>
            </a:r>
            <a:r>
              <a:rPr lang="en-US" b="1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baza</a:t>
            </a:r>
            <a:r>
              <a:rPr lang="en-US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date, de </a:t>
            </a:r>
            <a:r>
              <a:rPr lang="en-US" b="1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exemplu</a:t>
            </a:r>
            <a:r>
              <a:rPr lang="en-US" dirty="0">
                <a:latin typeface="Calibri"/>
                <a:ea typeface="Calibri"/>
                <a:cs typeface="Times New Roman"/>
              </a:rPr>
              <a:t>).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1066800" y="2179726"/>
            <a:ext cx="1219200" cy="41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7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9470" r="28214" b="28785"/>
          <a:stretch/>
        </p:blipFill>
        <p:spPr bwMode="auto">
          <a:xfrm>
            <a:off x="304800" y="1852388"/>
            <a:ext cx="8607065" cy="47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24333" y="1447800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6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25482" y="5334000"/>
            <a:ext cx="894231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„Puterea </a:t>
            </a:r>
            <a:r>
              <a:rPr lang="en-US" b="1" i="1" dirty="0">
                <a:solidFill>
                  <a:srgbClr val="FF0000"/>
                </a:solidFill>
              </a:rPr>
              <a:t>POO PHP</a:t>
            </a:r>
            <a:r>
              <a:rPr lang="vi-VN" b="1" i="1" dirty="0">
                <a:solidFill>
                  <a:srgbClr val="FF0000"/>
                </a:solidFill>
              </a:rPr>
              <a:t> devine evidentă atunci când se utilizează mai multe instanțe ale aceleiași clase.” 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După cum pute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păstrează obiectele ca entități separate, ceea ce face o separare ușoară a diferitelor bucăți de cod în pachete mici, înrudite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r="28132" b="44593"/>
          <a:stretch/>
        </p:blipFill>
        <p:spPr bwMode="auto">
          <a:xfrm>
            <a:off x="146560" y="1828800"/>
            <a:ext cx="8921240" cy="345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4441376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/>
              <a:t>„</a:t>
            </a:r>
            <a:r>
              <a:rPr lang="vi-VN" b="1" i="1" dirty="0">
                <a:solidFill>
                  <a:srgbClr val="0000CC"/>
                </a:solidFill>
              </a:rPr>
              <a:t>Când se ajunge la sfârșitul unui fișier, PHP </a:t>
            </a:r>
            <a:r>
              <a:rPr lang="en-US" b="1" i="1" dirty="0">
                <a:solidFill>
                  <a:srgbClr val="0000CC"/>
                </a:solidFill>
              </a:rPr>
              <a:t>POO </a:t>
            </a:r>
            <a:r>
              <a:rPr lang="vi-VN" b="1" i="1" dirty="0">
                <a:solidFill>
                  <a:srgbClr val="0000CC"/>
                </a:solidFill>
              </a:rPr>
              <a:t>eliberează automat toate resursele.”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469695"/>
            <a:ext cx="583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CLASELOR IN POO  PHP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9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06576" y="2284602"/>
            <a:ext cx="33394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425" lvl="1" indent="-72136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3406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Obiecte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şi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clase</a:t>
            </a:r>
            <a:endParaRPr sz="3200" dirty="0">
              <a:latin typeface="Calibri"/>
              <a:cs typeface="Calibri"/>
            </a:endParaRPr>
          </a:p>
          <a:p>
            <a:pPr marL="733425" lvl="1" indent="-721360">
              <a:lnSpc>
                <a:spcPct val="100000"/>
              </a:lnSpc>
              <a:buAutoNum type="arabicPeriod"/>
              <a:tabLst>
                <a:tab pos="734060" algn="l"/>
              </a:tabLst>
            </a:pPr>
            <a:r>
              <a:rPr sz="3200" b="1" spc="-5" dirty="0">
                <a:latin typeface="Calibri"/>
                <a:cs typeface="Calibri"/>
              </a:rPr>
              <a:t>Principii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69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63943D01-7EFC-4204-AE4C-3C56D5F7343C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04800" y="1600200"/>
            <a:ext cx="8686800" cy="48301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Obiecte. </a:t>
            </a:r>
            <a:r>
              <a:rPr sz="26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Clasificare, identitate, </a:t>
            </a:r>
            <a:r>
              <a:rPr sz="26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stare,</a:t>
            </a:r>
            <a:r>
              <a:rPr sz="2600" b="1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comportament.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5600" marR="249554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În lumea în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10" dirty="0">
                <a:latin typeface="Calibri"/>
                <a:cs typeface="Calibri"/>
              </a:rPr>
              <a:t>trăim suntem </a:t>
            </a:r>
            <a:r>
              <a:rPr sz="2600" spc="-5" dirty="0">
                <a:latin typeface="Calibri"/>
                <a:cs typeface="Calibri"/>
              </a:rPr>
              <a:t>obişnuiţi </a:t>
            </a:r>
            <a:r>
              <a:rPr sz="2600" dirty="0">
                <a:latin typeface="Calibri"/>
                <a:cs typeface="Calibri"/>
              </a:rPr>
              <a:t>să </a:t>
            </a:r>
            <a:r>
              <a:rPr sz="2600" spc="-5" dirty="0" err="1">
                <a:latin typeface="Calibri"/>
                <a:cs typeface="Calibri"/>
              </a:rPr>
              <a:t>numim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600" b="1" i="1" spc="-10" dirty="0">
                <a:solidFill>
                  <a:srgbClr val="0000FF"/>
                </a:solidFill>
                <a:latin typeface="Calibri"/>
                <a:cs typeface="Calibri"/>
              </a:rPr>
              <a:t>OBIECTE </a:t>
            </a:r>
            <a:r>
              <a:rPr sz="2600" dirty="0" err="1">
                <a:latin typeface="Calibri"/>
                <a:cs typeface="Calibri"/>
              </a:rPr>
              <a:t>acele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entităţi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10" dirty="0">
                <a:latin typeface="Calibri"/>
                <a:cs typeface="Calibri"/>
              </a:rPr>
              <a:t>sunt </a:t>
            </a:r>
            <a:r>
              <a:rPr sz="2600" spc="-15" dirty="0">
                <a:latin typeface="Calibri"/>
                <a:cs typeface="Calibri"/>
              </a:rPr>
              <a:t>caracterizate </a:t>
            </a:r>
            <a:r>
              <a:rPr sz="2600" spc="-5" dirty="0">
                <a:latin typeface="Calibri"/>
                <a:cs typeface="Calibri"/>
              </a:rPr>
              <a:t>prin </a:t>
            </a:r>
            <a:r>
              <a:rPr sz="2600" b="1" i="1" dirty="0">
                <a:latin typeface="Calibri"/>
                <a:cs typeface="Calibri"/>
              </a:rPr>
              <a:t>masă</a:t>
            </a:r>
            <a:r>
              <a:rPr sz="2600" dirty="0">
                <a:latin typeface="Calibri"/>
                <a:cs typeface="Calibri"/>
              </a:rPr>
              <a:t>,  </a:t>
            </a:r>
            <a:r>
              <a:rPr sz="2600" i="1" spc="-5" dirty="0">
                <a:latin typeface="Calibri"/>
                <a:cs typeface="Calibri"/>
              </a:rPr>
              <a:t>adică </a:t>
            </a:r>
            <a:r>
              <a:rPr sz="2600" b="1" i="1" spc="-10" dirty="0">
                <a:solidFill>
                  <a:srgbClr val="7030A0"/>
                </a:solidFill>
                <a:latin typeface="Calibri"/>
                <a:cs typeface="Calibri"/>
              </a:rPr>
              <a:t>materie</a:t>
            </a:r>
            <a:r>
              <a:rPr sz="26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(exemplu: </a:t>
            </a:r>
            <a:r>
              <a:rPr sz="2600" dirty="0">
                <a:latin typeface="Calibri"/>
                <a:cs typeface="Calibri"/>
              </a:rPr>
              <a:t>clădiri, animale,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plante)</a:t>
            </a:r>
            <a:endParaRPr sz="2600" dirty="0">
              <a:latin typeface="Calibri"/>
              <a:cs typeface="Calibri"/>
            </a:endParaRPr>
          </a:p>
          <a:p>
            <a:pPr marL="355600" marR="168910" indent="-34353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Prin </a:t>
            </a:r>
            <a:r>
              <a:rPr sz="2600" spc="-10" dirty="0">
                <a:latin typeface="Calibri"/>
                <a:cs typeface="Calibri"/>
              </a:rPr>
              <a:t>extensie, </a:t>
            </a:r>
            <a:r>
              <a:rPr sz="2600" spc="-5" dirty="0">
                <a:latin typeface="Calibri"/>
                <a:cs typeface="Calibri"/>
              </a:rPr>
              <a:t>pot fi </a:t>
            </a:r>
            <a:r>
              <a:rPr sz="2600" spc="-10" dirty="0">
                <a:latin typeface="Calibri"/>
                <a:cs typeface="Calibri"/>
              </a:rPr>
              <a:t>definite </a:t>
            </a:r>
            <a:r>
              <a:rPr sz="2600" spc="-5" dirty="0">
                <a:latin typeface="Calibri"/>
                <a:cs typeface="Calibri"/>
              </a:rPr>
              <a:t>alte </a:t>
            </a:r>
            <a:r>
              <a:rPr sz="2600" spc="-10" dirty="0">
                <a:latin typeface="Calibri"/>
                <a:cs typeface="Calibri"/>
              </a:rPr>
              <a:t>obiecte </a:t>
            </a:r>
            <a:r>
              <a:rPr sz="2600" spc="-25" dirty="0">
                <a:latin typeface="Calibri"/>
                <a:cs typeface="Calibri"/>
              </a:rPr>
              <a:t>fără </a:t>
            </a:r>
            <a:r>
              <a:rPr sz="2600" dirty="0">
                <a:latin typeface="Calibri"/>
                <a:cs typeface="Calibri"/>
              </a:rPr>
              <a:t>masă, </a:t>
            </a:r>
            <a:r>
              <a:rPr sz="2600" spc="-15" dirty="0">
                <a:latin typeface="Calibri"/>
                <a:cs typeface="Calibri"/>
              </a:rPr>
              <a:t>care  </a:t>
            </a:r>
            <a:r>
              <a:rPr sz="2600" spc="-10" dirty="0">
                <a:latin typeface="Calibri"/>
                <a:cs typeface="Calibri"/>
              </a:rPr>
              <a:t>sunt </a:t>
            </a:r>
            <a:r>
              <a:rPr sz="2600" dirty="0">
                <a:latin typeface="Calibri"/>
                <a:cs typeface="Calibri"/>
              </a:rPr>
              <a:t>mai </a:t>
            </a:r>
            <a:r>
              <a:rPr sz="2600" spc="-10" dirty="0">
                <a:latin typeface="Calibri"/>
                <a:cs typeface="Calibri"/>
              </a:rPr>
              <a:t>degrabă </a:t>
            </a:r>
            <a:r>
              <a:rPr sz="2600" b="1" i="1" spc="-10" dirty="0">
                <a:latin typeface="Calibri"/>
                <a:cs typeface="Calibri"/>
              </a:rPr>
              <a:t>concepte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decât </a:t>
            </a:r>
            <a:r>
              <a:rPr sz="2600" spc="-10" dirty="0">
                <a:latin typeface="Calibri"/>
                <a:cs typeface="Calibri"/>
              </a:rPr>
              <a:t>entităţi </a:t>
            </a:r>
            <a:r>
              <a:rPr sz="2600" spc="-5" dirty="0">
                <a:latin typeface="Calibri"/>
                <a:cs typeface="Calibri"/>
              </a:rPr>
              <a:t>fizice de genul  </a:t>
            </a:r>
            <a:r>
              <a:rPr sz="2600" spc="-10" dirty="0">
                <a:latin typeface="Calibri"/>
                <a:cs typeface="Calibri"/>
              </a:rPr>
              <a:t>formulelor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matematice.</a:t>
            </a:r>
            <a:endParaRPr sz="2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600" spc="-75" dirty="0">
                <a:latin typeface="Calibri"/>
                <a:cs typeface="Calibri"/>
              </a:rPr>
              <a:t>Tot </a:t>
            </a:r>
            <a:r>
              <a:rPr sz="2600" spc="-5" dirty="0">
                <a:latin typeface="Calibri"/>
                <a:cs typeface="Calibri"/>
              </a:rPr>
              <a:t>prin </a:t>
            </a:r>
            <a:r>
              <a:rPr sz="2600" spc="-10" dirty="0">
                <a:latin typeface="Calibri"/>
                <a:cs typeface="Calibri"/>
              </a:rPr>
              <a:t>extensie, </a:t>
            </a:r>
            <a:r>
              <a:rPr lang="en-US" sz="26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OBIECTELE</a:t>
            </a:r>
            <a:r>
              <a:rPr sz="2600" i="1" spc="-5" dirty="0">
                <a:solidFill>
                  <a:srgbClr val="0000FF"/>
                </a:solidFill>
                <a:latin typeface="Calibri"/>
                <a:cs typeface="Calibri"/>
              </a:rPr>
              <a:t> pot aparţine </a:t>
            </a:r>
            <a:r>
              <a:rPr sz="2600" i="1" dirty="0">
                <a:solidFill>
                  <a:srgbClr val="0000FF"/>
                </a:solidFill>
                <a:latin typeface="Calibri"/>
                <a:cs typeface="Calibri"/>
              </a:rPr>
              <a:t>unei lumi  virtuale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de genul unor </a:t>
            </a:r>
            <a:r>
              <a:rPr sz="2600" spc="-10" dirty="0">
                <a:latin typeface="Calibri"/>
                <a:cs typeface="Calibri"/>
              </a:rPr>
              <a:t>evenimente </a:t>
            </a:r>
            <a:r>
              <a:rPr sz="2600" dirty="0">
                <a:latin typeface="Calibri"/>
                <a:cs typeface="Calibri"/>
              </a:rPr>
              <a:t>ce </a:t>
            </a:r>
            <a:r>
              <a:rPr sz="2600" spc="-5" dirty="0">
                <a:latin typeface="Calibri"/>
                <a:cs typeface="Calibri"/>
              </a:rPr>
              <a:t>pot </a:t>
            </a:r>
            <a:r>
              <a:rPr sz="2600" spc="-20" dirty="0" err="1">
                <a:latin typeface="Calibri"/>
                <a:cs typeface="Calibri"/>
              </a:rPr>
              <a:t>avea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</a:t>
            </a:r>
            <a:r>
              <a:rPr lang="ru-RU" sz="2600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 cum  ar </a:t>
            </a:r>
            <a:r>
              <a:rPr sz="2600" spc="-5" dirty="0">
                <a:latin typeface="Calibri"/>
                <a:cs typeface="Calibri"/>
              </a:rPr>
              <a:t>fi apăsarea unei </a:t>
            </a:r>
            <a:r>
              <a:rPr sz="2600" spc="-15" dirty="0">
                <a:latin typeface="Calibri"/>
                <a:cs typeface="Calibri"/>
              </a:rPr>
              <a:t>taste, </a:t>
            </a:r>
            <a:r>
              <a:rPr sz="2600" spc="-10" dirty="0">
                <a:latin typeface="Calibri"/>
                <a:cs typeface="Calibri"/>
              </a:rPr>
              <a:t>producerea </a:t>
            </a:r>
            <a:r>
              <a:rPr sz="2600" spc="-5" dirty="0">
                <a:latin typeface="Calibri"/>
                <a:cs typeface="Calibri"/>
              </a:rPr>
              <a:t>unei </a:t>
            </a:r>
            <a:r>
              <a:rPr sz="2600" spc="-15" dirty="0">
                <a:latin typeface="Calibri"/>
                <a:cs typeface="Calibri"/>
              </a:rPr>
              <a:t>explozii </a:t>
            </a:r>
            <a:r>
              <a:rPr sz="2600" spc="-5" dirty="0">
                <a:latin typeface="Calibri"/>
                <a:cs typeface="Calibri"/>
              </a:rPr>
              <a:t>intr-un  joc sau </a:t>
            </a:r>
            <a:r>
              <a:rPr sz="2600" spc="-10" dirty="0">
                <a:latin typeface="Calibri"/>
                <a:cs typeface="Calibri"/>
              </a:rPr>
              <a:t>consultarea </a:t>
            </a:r>
            <a:r>
              <a:rPr sz="2600" spc="-5" dirty="0">
                <a:latin typeface="Calibri"/>
                <a:cs typeface="Calibri"/>
              </a:rPr>
              <a:t>unui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cont.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62400" y="4572000"/>
            <a:ext cx="1371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670792C5-C067-4C06-8982-AEA6F3E4CB52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1289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finiţ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9142" y="2364105"/>
            <a:ext cx="1652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once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tul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64105"/>
            <a:ext cx="39300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  <a:tabLst>
                <a:tab pos="2405380" algn="l"/>
                <a:tab pos="2719705" algn="l"/>
              </a:tabLst>
            </a:pPr>
            <a:r>
              <a:rPr sz="3200" b="1" i="1" spc="-5" dirty="0">
                <a:solidFill>
                  <a:srgbClr val="0000CC"/>
                </a:solidFill>
                <a:latin typeface="Calibri"/>
                <a:cs typeface="Calibri"/>
              </a:rPr>
              <a:t>Obiectul	</a:t>
            </a: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este 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og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ama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	</a:t>
            </a:r>
            <a:r>
              <a:rPr sz="3200" spc="-5" dirty="0">
                <a:latin typeface="Calibri"/>
                <a:cs typeface="Calibri"/>
              </a:rPr>
              <a:t>orie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82080" y="2364105"/>
            <a:ext cx="2627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49250">
              <a:lnSpc>
                <a:spcPct val="100000"/>
              </a:lnSpc>
              <a:spcBef>
                <a:spcPts val="105"/>
              </a:spcBef>
              <a:tabLst>
                <a:tab pos="1141730" algn="l"/>
                <a:tab pos="1162050" algn="l"/>
                <a:tab pos="230505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		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ă	</a:t>
            </a:r>
            <a:r>
              <a:rPr sz="3200" spc="5" dirty="0">
                <a:latin typeface="Calibri"/>
                <a:cs typeface="Calibri"/>
              </a:rPr>
              <a:t>în 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OOP	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339846"/>
            <a:ext cx="4129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577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riented	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rogramming</a:t>
            </a:r>
            <a:r>
              <a:rPr sz="3200" spc="-1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5825" y="2851480"/>
            <a:ext cx="26009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obiect</a:t>
            </a:r>
            <a:endParaRPr sz="3200">
              <a:latin typeface="Calibri"/>
              <a:cs typeface="Calibri"/>
            </a:endParaRPr>
          </a:p>
          <a:p>
            <a:pPr marL="233045">
              <a:lnSpc>
                <a:spcPct val="100000"/>
              </a:lnSpc>
              <a:spcBef>
                <a:spcPts val="5"/>
              </a:spcBef>
              <a:tabLst>
                <a:tab pos="1210310" algn="l"/>
              </a:tabLst>
            </a:pPr>
            <a:r>
              <a:rPr sz="3200" spc="-20" dirty="0">
                <a:latin typeface="Calibri"/>
                <a:cs typeface="Calibri"/>
              </a:rPr>
              <a:t>care	</a:t>
            </a:r>
            <a:r>
              <a:rPr sz="3200" spc="-10" dirty="0">
                <a:latin typeface="Calibri"/>
                <a:cs typeface="Calibri"/>
              </a:rPr>
              <a:t>asociază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9697" y="2851480"/>
            <a:ext cx="150190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bject  </a:t>
            </a: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b="1" i="1" spc="-1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i="1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i="1" dirty="0">
                <a:solidFill>
                  <a:srgbClr val="0000FF"/>
                </a:solidFill>
                <a:latin typeface="Calibri"/>
                <a:cs typeface="Calibri"/>
              </a:rPr>
              <a:t>ele</a:t>
            </a:r>
            <a:endParaRPr sz="3200" b="1" i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827526"/>
            <a:ext cx="8227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împreună </a:t>
            </a:r>
            <a:r>
              <a:rPr sz="3200" dirty="0">
                <a:latin typeface="Calibri"/>
                <a:cs typeface="Calibri"/>
              </a:rPr>
              <a:t>cu </a:t>
            </a: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operaţiile </a:t>
            </a: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necesare</a:t>
            </a:r>
            <a:r>
              <a:rPr sz="3200" b="1" i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prelucrării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3657600" y="4419600"/>
            <a:ext cx="1945005" cy="172847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Date</a:t>
            </a:r>
            <a:endParaRPr sz="2000" dirty="0">
              <a:latin typeface="Calibri"/>
              <a:cs typeface="Calibri"/>
            </a:endParaRPr>
          </a:p>
          <a:p>
            <a:pPr marL="7239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+</a:t>
            </a:r>
            <a:endParaRPr sz="2000" dirty="0">
              <a:latin typeface="Calibri"/>
              <a:cs typeface="Calibri"/>
            </a:endParaRPr>
          </a:p>
          <a:p>
            <a:pPr marL="71120"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Operații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28015">
              <a:lnSpc>
                <a:spcPct val="100000"/>
              </a:lnSpc>
            </a:pPr>
            <a:r>
              <a:rPr sz="1800" b="1" i="1" spc="-1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endParaRPr sz="18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892" y="152400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9199C83E-40FD-4E49-8F9C-075CE6B6A82F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914400"/>
            <a:ext cx="8610600" cy="323870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800" b="1" spc="-10" dirty="0">
                <a:latin typeface="Calibri"/>
                <a:cs typeface="Calibri"/>
              </a:rPr>
              <a:t>Definiţie</a:t>
            </a:r>
            <a:endParaRPr sz="2800" dirty="0">
              <a:latin typeface="Calibri"/>
              <a:cs typeface="Calibri"/>
            </a:endParaRPr>
          </a:p>
          <a:p>
            <a:pPr marL="12700" marR="5080" indent="914400" algn="just">
              <a:lnSpc>
                <a:spcPts val="3460"/>
              </a:lnSpc>
              <a:spcBef>
                <a:spcPts val="805"/>
              </a:spcBef>
            </a:pP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Datele </a:t>
            </a:r>
            <a:r>
              <a:rPr sz="3200" spc="-10" dirty="0">
                <a:latin typeface="Calibri"/>
                <a:cs typeface="Calibri"/>
              </a:rPr>
              <a:t>sunt informaţii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structură  </a:t>
            </a:r>
            <a:r>
              <a:rPr sz="3200" spc="-5" dirty="0">
                <a:latin typeface="Calibri"/>
                <a:cs typeface="Calibri"/>
              </a:rPr>
              <a:t>descrise de </a:t>
            </a:r>
            <a:r>
              <a:rPr sz="3200" dirty="0">
                <a:latin typeface="Calibri"/>
                <a:cs typeface="Calibri"/>
              </a:rPr>
              <a:t>o mulţime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b="1" i="1" spc="-10" dirty="0" err="1">
                <a:latin typeface="Calibri"/>
                <a:cs typeface="Calibri"/>
              </a:rPr>
              <a:t>atribute</a:t>
            </a:r>
            <a:r>
              <a:rPr lang="en-US" sz="3200" b="1" i="1" spc="-10" dirty="0">
                <a:latin typeface="Calibri"/>
                <a:cs typeface="Calibri"/>
              </a:rPr>
              <a:t>/</a:t>
            </a:r>
            <a:r>
              <a:rPr lang="en-US" sz="3200" b="1" i="1" spc="-10" dirty="0" err="1">
                <a:latin typeface="Calibri"/>
                <a:cs typeface="Calibri"/>
              </a:rPr>
              <a:t>propriet</a:t>
            </a:r>
            <a:r>
              <a:rPr lang="ro-MO" sz="3200" b="1" i="1" spc="-10" dirty="0">
                <a:latin typeface="Calibri"/>
                <a:cs typeface="Calibri"/>
              </a:rPr>
              <a:t>ăți/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ale </a:t>
            </a:r>
            <a:r>
              <a:rPr sz="3200" spc="-5" dirty="0">
                <a:latin typeface="Calibri"/>
                <a:cs typeface="Calibri"/>
              </a:rPr>
              <a:t>obiectului,  </a:t>
            </a:r>
            <a:r>
              <a:rPr sz="3200" dirty="0">
                <a:latin typeface="Calibri"/>
                <a:cs typeface="Calibri"/>
              </a:rPr>
              <a:t>iar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operaţiile </a:t>
            </a:r>
            <a:r>
              <a:rPr sz="3200" i="1" spc="-10" dirty="0">
                <a:latin typeface="Calibri"/>
                <a:cs typeface="Calibri"/>
              </a:rPr>
              <a:t>acţionează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asupra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atributelor</a:t>
            </a:r>
            <a:r>
              <a:rPr lang="ro-MO" sz="32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/proprietăților/</a:t>
            </a:r>
            <a:r>
              <a:rPr sz="32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-5" dirty="0">
                <a:latin typeface="Calibri"/>
                <a:cs typeface="Calibri"/>
              </a:rPr>
              <a:t>obiectului şi </a:t>
            </a:r>
            <a:r>
              <a:rPr sz="3200" spc="-10" dirty="0">
                <a:latin typeface="Calibri"/>
                <a:cs typeface="Calibri"/>
              </a:rPr>
              <a:t>eventual, asupra </a:t>
            </a:r>
            <a:r>
              <a:rPr sz="3200" b="1" i="1" spc="-10" dirty="0">
                <a:latin typeface="Calibri"/>
                <a:cs typeface="Calibri"/>
              </a:rPr>
              <a:t>altor</a:t>
            </a:r>
            <a:r>
              <a:rPr sz="3200" b="1" i="1" spc="8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obiecte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 err="1">
                <a:latin typeface="Calibri"/>
                <a:cs typeface="Calibri"/>
              </a:rPr>
              <a:t>Modelul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b="1" i="1" spc="-5" dirty="0" err="1"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lang="ro-MO" sz="24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spc="-15" dirty="0" err="1"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sz="2400" b="1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bazează </a:t>
            </a:r>
            <a:r>
              <a:rPr sz="2400" spc="-5" dirty="0" err="1">
                <a:latin typeface="Calibri"/>
                <a:cs typeface="Calibri"/>
              </a:rPr>
              <a:t>pe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ro-MO" sz="2400" spc="5" dirty="0">
                <a:latin typeface="Calibri"/>
                <a:cs typeface="Calibri"/>
              </a:rPr>
              <a:t>noțiunea de </a:t>
            </a:r>
            <a:r>
              <a:rPr lang="en-US" sz="2400" b="1" i="1" spc="-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3723" y="6049467"/>
            <a:ext cx="414667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spc="-10" dirty="0">
                <a:latin typeface="Calibri"/>
                <a:cs typeface="Calibri"/>
              </a:rPr>
              <a:t>Figura </a:t>
            </a:r>
            <a:r>
              <a:rPr sz="2000" b="1" u="sng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dirty="0" err="1">
                <a:latin typeface="Calibri"/>
                <a:cs typeface="Calibri"/>
              </a:rPr>
              <a:t>Modelul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en-US" sz="2000" b="1" i="1" spc="-5" dirty="0" err="1"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lang="ro-MO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endParaRPr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6858" y="4408170"/>
            <a:ext cx="1583690" cy="1152525"/>
          </a:xfrm>
          <a:custGeom>
            <a:avLst/>
            <a:gdLst/>
            <a:ahLst/>
            <a:cxnLst/>
            <a:rect l="l" t="t" r="r" b="b"/>
            <a:pathLst>
              <a:path w="1583689" h="1152525">
                <a:moveTo>
                  <a:pt x="0" y="576071"/>
                </a:moveTo>
                <a:lnTo>
                  <a:pt x="1987" y="534933"/>
                </a:lnTo>
                <a:lnTo>
                  <a:pt x="7861" y="494575"/>
                </a:lnTo>
                <a:lnTo>
                  <a:pt x="17488" y="455095"/>
                </a:lnTo>
                <a:lnTo>
                  <a:pt x="30733" y="416590"/>
                </a:lnTo>
                <a:lnTo>
                  <a:pt x="47462" y="379158"/>
                </a:lnTo>
                <a:lnTo>
                  <a:pt x="67542" y="342897"/>
                </a:lnTo>
                <a:lnTo>
                  <a:pt x="90839" y="307903"/>
                </a:lnTo>
                <a:lnTo>
                  <a:pt x="117218" y="274274"/>
                </a:lnTo>
                <a:lnTo>
                  <a:pt x="146545" y="242109"/>
                </a:lnTo>
                <a:lnTo>
                  <a:pt x="178688" y="211504"/>
                </a:lnTo>
                <a:lnTo>
                  <a:pt x="213511" y="182556"/>
                </a:lnTo>
                <a:lnTo>
                  <a:pt x="250880" y="155364"/>
                </a:lnTo>
                <a:lnTo>
                  <a:pt x="290663" y="130025"/>
                </a:lnTo>
                <a:lnTo>
                  <a:pt x="332724" y="106637"/>
                </a:lnTo>
                <a:lnTo>
                  <a:pt x="376930" y="85296"/>
                </a:lnTo>
                <a:lnTo>
                  <a:pt x="423147" y="66101"/>
                </a:lnTo>
                <a:lnTo>
                  <a:pt x="471241" y="49149"/>
                </a:lnTo>
                <a:lnTo>
                  <a:pt x="521078" y="34538"/>
                </a:lnTo>
                <a:lnTo>
                  <a:pt x="572524" y="22364"/>
                </a:lnTo>
                <a:lnTo>
                  <a:pt x="625444" y="12726"/>
                </a:lnTo>
                <a:lnTo>
                  <a:pt x="679706" y="5721"/>
                </a:lnTo>
                <a:lnTo>
                  <a:pt x="735175" y="1446"/>
                </a:lnTo>
                <a:lnTo>
                  <a:pt x="791717" y="0"/>
                </a:lnTo>
                <a:lnTo>
                  <a:pt x="848260" y="1446"/>
                </a:lnTo>
                <a:lnTo>
                  <a:pt x="903729" y="5721"/>
                </a:lnTo>
                <a:lnTo>
                  <a:pt x="957991" y="12726"/>
                </a:lnTo>
                <a:lnTo>
                  <a:pt x="1010911" y="22364"/>
                </a:lnTo>
                <a:lnTo>
                  <a:pt x="1062357" y="34538"/>
                </a:lnTo>
                <a:lnTo>
                  <a:pt x="1112194" y="49149"/>
                </a:lnTo>
                <a:lnTo>
                  <a:pt x="1160288" y="66101"/>
                </a:lnTo>
                <a:lnTo>
                  <a:pt x="1206505" y="85296"/>
                </a:lnTo>
                <a:lnTo>
                  <a:pt x="1250711" y="106637"/>
                </a:lnTo>
                <a:lnTo>
                  <a:pt x="1292772" y="130025"/>
                </a:lnTo>
                <a:lnTo>
                  <a:pt x="1332555" y="155364"/>
                </a:lnTo>
                <a:lnTo>
                  <a:pt x="1369924" y="182556"/>
                </a:lnTo>
                <a:lnTo>
                  <a:pt x="1404747" y="211504"/>
                </a:lnTo>
                <a:lnTo>
                  <a:pt x="1436890" y="242109"/>
                </a:lnTo>
                <a:lnTo>
                  <a:pt x="1466217" y="274274"/>
                </a:lnTo>
                <a:lnTo>
                  <a:pt x="1492596" y="307903"/>
                </a:lnTo>
                <a:lnTo>
                  <a:pt x="1515893" y="342897"/>
                </a:lnTo>
                <a:lnTo>
                  <a:pt x="1535973" y="379158"/>
                </a:lnTo>
                <a:lnTo>
                  <a:pt x="1552702" y="416590"/>
                </a:lnTo>
                <a:lnTo>
                  <a:pt x="1565947" y="455095"/>
                </a:lnTo>
                <a:lnTo>
                  <a:pt x="1575574" y="494575"/>
                </a:lnTo>
                <a:lnTo>
                  <a:pt x="1581448" y="534933"/>
                </a:lnTo>
                <a:lnTo>
                  <a:pt x="1583436" y="576071"/>
                </a:lnTo>
                <a:lnTo>
                  <a:pt x="1581448" y="617210"/>
                </a:lnTo>
                <a:lnTo>
                  <a:pt x="1575574" y="657568"/>
                </a:lnTo>
                <a:lnTo>
                  <a:pt x="1565947" y="697048"/>
                </a:lnTo>
                <a:lnTo>
                  <a:pt x="1552702" y="735553"/>
                </a:lnTo>
                <a:lnTo>
                  <a:pt x="1535973" y="772985"/>
                </a:lnTo>
                <a:lnTo>
                  <a:pt x="1515893" y="809246"/>
                </a:lnTo>
                <a:lnTo>
                  <a:pt x="1492596" y="844240"/>
                </a:lnTo>
                <a:lnTo>
                  <a:pt x="1466217" y="877869"/>
                </a:lnTo>
                <a:lnTo>
                  <a:pt x="1436890" y="910034"/>
                </a:lnTo>
                <a:lnTo>
                  <a:pt x="1404747" y="940639"/>
                </a:lnTo>
                <a:lnTo>
                  <a:pt x="1369924" y="969587"/>
                </a:lnTo>
                <a:lnTo>
                  <a:pt x="1332555" y="996779"/>
                </a:lnTo>
                <a:lnTo>
                  <a:pt x="1292772" y="1022118"/>
                </a:lnTo>
                <a:lnTo>
                  <a:pt x="1250711" y="1045506"/>
                </a:lnTo>
                <a:lnTo>
                  <a:pt x="1206505" y="1066847"/>
                </a:lnTo>
                <a:lnTo>
                  <a:pt x="1160288" y="1086042"/>
                </a:lnTo>
                <a:lnTo>
                  <a:pt x="1112194" y="1102994"/>
                </a:lnTo>
                <a:lnTo>
                  <a:pt x="1062357" y="1117605"/>
                </a:lnTo>
                <a:lnTo>
                  <a:pt x="1010911" y="1129779"/>
                </a:lnTo>
                <a:lnTo>
                  <a:pt x="957991" y="1139417"/>
                </a:lnTo>
                <a:lnTo>
                  <a:pt x="903729" y="1146422"/>
                </a:lnTo>
                <a:lnTo>
                  <a:pt x="848260" y="1150697"/>
                </a:lnTo>
                <a:lnTo>
                  <a:pt x="791717" y="1152143"/>
                </a:lnTo>
                <a:lnTo>
                  <a:pt x="735175" y="1150697"/>
                </a:lnTo>
                <a:lnTo>
                  <a:pt x="679706" y="1146422"/>
                </a:lnTo>
                <a:lnTo>
                  <a:pt x="625444" y="1139417"/>
                </a:lnTo>
                <a:lnTo>
                  <a:pt x="572524" y="1129779"/>
                </a:lnTo>
                <a:lnTo>
                  <a:pt x="521078" y="1117605"/>
                </a:lnTo>
                <a:lnTo>
                  <a:pt x="471241" y="1102994"/>
                </a:lnTo>
                <a:lnTo>
                  <a:pt x="423147" y="1086042"/>
                </a:lnTo>
                <a:lnTo>
                  <a:pt x="376930" y="1066847"/>
                </a:lnTo>
                <a:lnTo>
                  <a:pt x="332724" y="1045506"/>
                </a:lnTo>
                <a:lnTo>
                  <a:pt x="290663" y="1022118"/>
                </a:lnTo>
                <a:lnTo>
                  <a:pt x="250880" y="996779"/>
                </a:lnTo>
                <a:lnTo>
                  <a:pt x="213511" y="969587"/>
                </a:lnTo>
                <a:lnTo>
                  <a:pt x="178688" y="940639"/>
                </a:lnTo>
                <a:lnTo>
                  <a:pt x="146545" y="910034"/>
                </a:lnTo>
                <a:lnTo>
                  <a:pt x="117218" y="877869"/>
                </a:lnTo>
                <a:lnTo>
                  <a:pt x="90839" y="844240"/>
                </a:lnTo>
                <a:lnTo>
                  <a:pt x="67542" y="809246"/>
                </a:lnTo>
                <a:lnTo>
                  <a:pt x="47462" y="772985"/>
                </a:lnTo>
                <a:lnTo>
                  <a:pt x="30733" y="735553"/>
                </a:lnTo>
                <a:lnTo>
                  <a:pt x="17488" y="697048"/>
                </a:lnTo>
                <a:lnTo>
                  <a:pt x="7861" y="657568"/>
                </a:lnTo>
                <a:lnTo>
                  <a:pt x="1987" y="617210"/>
                </a:lnTo>
                <a:lnTo>
                  <a:pt x="0" y="576071"/>
                </a:lnTo>
                <a:close/>
              </a:path>
            </a:pathLst>
          </a:custGeom>
          <a:ln w="2895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0450" y="4263390"/>
            <a:ext cx="1945005" cy="172847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Date</a:t>
            </a:r>
            <a:endParaRPr sz="2000">
              <a:latin typeface="Calibri"/>
              <a:cs typeface="Calibri"/>
            </a:endParaRPr>
          </a:p>
          <a:p>
            <a:pPr marL="7239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  <a:p>
            <a:pPr marL="71120"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Operații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62801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OBIECT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7F166AA2-A222-432F-B47B-622400FC54B8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940432"/>
            <a:ext cx="5331460" cy="36311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Un </a:t>
            </a:r>
            <a:r>
              <a:rPr lang="en-US" sz="2800" b="1" i="1" spc="-5" dirty="0">
                <a:solidFill>
                  <a:srgbClr val="0000CC"/>
                </a:solidFill>
                <a:latin typeface="Calibri"/>
                <a:cs typeface="Calibri"/>
              </a:rPr>
              <a:t>OBIECT</a:t>
            </a:r>
            <a:r>
              <a:rPr sz="2800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este caracterizat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Stare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FF"/>
              </a:buClr>
              <a:buFont typeface="Calibri"/>
              <a:buAutoNum type="arabicPeriod"/>
            </a:pPr>
            <a:endParaRPr sz="405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Comportament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FF"/>
              </a:buClr>
              <a:buFont typeface="Calibri"/>
              <a:buAutoNum type="arabicPeriod"/>
            </a:pPr>
            <a:endParaRPr sz="405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Identitate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584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 err="1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 err="1">
                <a:latin typeface="Calibri"/>
                <a:cs typeface="Calibri"/>
              </a:rPr>
              <a:t>clase</a:t>
            </a:r>
            <a:r>
              <a:rPr lang="en-US" sz="3600" b="1" dirty="0">
                <a:latin typeface="Calibri"/>
                <a:cs typeface="Calibri"/>
              </a:rPr>
              <a:t>  </a:t>
            </a:r>
            <a:r>
              <a:rPr lang="en-US" sz="3600" b="1" i="1" dirty="0">
                <a:solidFill>
                  <a:srgbClr val="00B050"/>
                </a:solidFill>
                <a:latin typeface="Calibri"/>
                <a:cs typeface="Calibri"/>
              </a:rPr>
              <a:t>STARE</a:t>
            </a:r>
            <a:endParaRPr sz="3600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9F2728BF-5545-4549-A211-6152B9A6FFD4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8303260" cy="2992120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1.</a:t>
            </a:r>
            <a:r>
              <a:rPr sz="2800" b="1" i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00B050"/>
                </a:solidFill>
                <a:latin typeface="Calibri"/>
                <a:cs typeface="Calibri"/>
              </a:rPr>
              <a:t>Stare</a:t>
            </a:r>
            <a:r>
              <a:rPr lang="ro-MO" sz="2800" b="1" i="1" spc="-1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800" b="1" i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40" dirty="0">
                <a:latin typeface="Calibri"/>
                <a:cs typeface="Calibri"/>
              </a:rPr>
              <a:t>referă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b="1" i="1" spc="-10" dirty="0">
                <a:latin typeface="Calibri"/>
                <a:cs typeface="Calibri"/>
              </a:rPr>
              <a:t>elementele </a:t>
            </a:r>
            <a:r>
              <a:rPr sz="2800" b="1" i="1" spc="-5" dirty="0">
                <a:latin typeface="Calibri"/>
                <a:cs typeface="Calibri"/>
              </a:rPr>
              <a:t>de </a:t>
            </a:r>
            <a:r>
              <a:rPr sz="2800" b="1" i="1" spc="-20" dirty="0">
                <a:latin typeface="Calibri"/>
                <a:cs typeface="Calibri"/>
              </a:rPr>
              <a:t>date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conţinute </a:t>
            </a:r>
            <a:r>
              <a:rPr sz="2800" spc="-5" dirty="0">
                <a:latin typeface="Calibri"/>
                <a:cs typeface="Calibri"/>
              </a:rPr>
              <a:t>în  obiect şi la </a:t>
            </a:r>
            <a:r>
              <a:rPr sz="2800" b="1" i="1" spc="-10" dirty="0">
                <a:latin typeface="Calibri"/>
                <a:cs typeface="Calibri"/>
              </a:rPr>
              <a:t>valorile</a:t>
            </a:r>
            <a:r>
              <a:rPr sz="2800" spc="-10" dirty="0">
                <a:latin typeface="Calibri"/>
                <a:cs typeface="Calibri"/>
              </a:rPr>
              <a:t> asociate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acestora.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Acestea </a:t>
            </a:r>
            <a:r>
              <a:rPr sz="2800" i="1" spc="-20" dirty="0">
                <a:solidFill>
                  <a:srgbClr val="0000FF"/>
                </a:solidFill>
                <a:latin typeface="Calibri"/>
                <a:cs typeface="Calibri"/>
              </a:rPr>
              <a:t>formează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atributele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descriu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proprietăţile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unui </a:t>
            </a: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marR="334010" indent="-343535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exemplu,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atributele</a:t>
            </a:r>
            <a:r>
              <a:rPr sz="2400" spc="-5" dirty="0">
                <a:latin typeface="Calibri"/>
                <a:cs typeface="Calibri"/>
              </a:rPr>
              <a:t> unui </a:t>
            </a: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obiect 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„carte” </a:t>
            </a:r>
            <a:r>
              <a:rPr sz="2400" spc="-5" dirty="0">
                <a:latin typeface="Calibri"/>
                <a:cs typeface="Calibri"/>
              </a:rPr>
              <a:t>pot fi</a:t>
            </a:r>
            <a:r>
              <a:rPr lang="en-US" sz="2400" spc="-5" dirty="0"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titlul,  </a:t>
            </a:r>
            <a:r>
              <a:rPr sz="24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autorul, editura, </a:t>
            </a:r>
            <a:r>
              <a:rPr sz="24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număr pagini, </a:t>
            </a:r>
            <a:r>
              <a:rPr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anul apariţiei, ISBN </a:t>
            </a:r>
            <a:r>
              <a:rPr sz="24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sz="2400" b="1" i="1" spc="-15" dirty="0">
                <a:latin typeface="Arial" panose="020B0604020202020204" pitchFamily="34" charset="0"/>
                <a:cs typeface="Arial" panose="020B0604020202020204" pitchFamily="34" charset="0"/>
              </a:rPr>
              <a:t>preţ  </a:t>
            </a:r>
            <a:r>
              <a:rPr sz="2400" spc="-5" dirty="0" err="1">
                <a:latin typeface="Calibri"/>
                <a:cs typeface="Calibri"/>
              </a:rPr>
              <a:t>atunci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en-US" sz="2400" b="1" i="1" spc="-15" dirty="0" err="1">
                <a:solidFill>
                  <a:srgbClr val="00B050"/>
                </a:solidFill>
                <a:latin typeface="Calibri"/>
                <a:cs typeface="Calibri"/>
              </a:rPr>
              <a:t>Starea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unei cărţi </a:t>
            </a:r>
            <a:r>
              <a:rPr sz="2400" dirty="0">
                <a:latin typeface="Calibri"/>
                <a:cs typeface="Calibri"/>
              </a:rPr>
              <a:t>ar </a:t>
            </a:r>
            <a:r>
              <a:rPr sz="2400" spc="-10" dirty="0">
                <a:latin typeface="Calibri"/>
                <a:cs typeface="Calibri"/>
              </a:rPr>
              <a:t>putea 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următoarea: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6455" y="4818760"/>
          <a:ext cx="8149590" cy="118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43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titlu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Poezii</a:t>
                      </a:r>
                      <a:endParaRPr sz="20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9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editura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o-MO" sz="2000" spc="-1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Arcada </a:t>
                      </a:r>
                      <a:endParaRPr sz="20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9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ISBN =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973–567–545–1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autor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Mihai</a:t>
                      </a:r>
                      <a:r>
                        <a:rPr sz="2000" spc="-4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Eminescu</a:t>
                      </a:r>
                      <a:endParaRPr sz="20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număr pagini =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125</a:t>
                      </a: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preţ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25</a:t>
                      </a: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anul apariţiei =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o-MO"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81000" y="3581400"/>
            <a:ext cx="2514600" cy="121920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228600" y="4800600"/>
            <a:ext cx="152400" cy="609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3276600" y="4724400"/>
            <a:ext cx="304800" cy="114300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019800" y="4648200"/>
            <a:ext cx="304800" cy="990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3581400"/>
            <a:ext cx="533400" cy="12192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3581400"/>
            <a:ext cx="3200400" cy="12192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19200" y="1752600"/>
            <a:ext cx="3810000" cy="3124200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1752600"/>
            <a:ext cx="6324600" cy="3124200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3000" y="1752600"/>
            <a:ext cx="609600" cy="3124200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4087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 err="1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 err="1">
                <a:latin typeface="Calibri"/>
                <a:cs typeface="Calibri"/>
              </a:rPr>
              <a:t>clase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i="1" spc="-10" dirty="0" err="1">
                <a:solidFill>
                  <a:srgbClr val="0000FF"/>
                </a:solidFill>
                <a:latin typeface="Calibri"/>
                <a:cs typeface="Calibri"/>
              </a:rPr>
              <a:t>Comportamentul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D9A20882-4662-4F69-A1BD-24080C67ACF2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85138"/>
            <a:ext cx="7628255" cy="48945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8415">
              <a:lnSpc>
                <a:spcPts val="3030"/>
              </a:lnSpc>
              <a:spcBef>
                <a:spcPts val="475"/>
              </a:spcBef>
            </a:pP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2.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Comportamentul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5" dirty="0">
                <a:latin typeface="Calibri"/>
                <a:cs typeface="Calibri"/>
              </a:rPr>
              <a:t>determinat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operaţiile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  </a:t>
            </a:r>
            <a:r>
              <a:rPr sz="2800" spc="-20" dirty="0">
                <a:latin typeface="Calibri"/>
                <a:cs typeface="Calibri"/>
              </a:rPr>
              <a:t>care </a:t>
            </a:r>
            <a:r>
              <a:rPr sz="2800" b="1" i="1" spc="-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obiectul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poate </a:t>
            </a:r>
            <a:r>
              <a:rPr sz="2800" spc="-5" dirty="0">
                <a:latin typeface="Calibri"/>
                <a:cs typeface="Calibri"/>
              </a:rPr>
              <a:t>să le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execute.</a:t>
            </a:r>
            <a:endParaRPr sz="2800" dirty="0">
              <a:latin typeface="Calibri"/>
              <a:cs typeface="Calibri"/>
            </a:endParaRPr>
          </a:p>
          <a:p>
            <a:pPr marL="12700" marR="393700">
              <a:lnSpc>
                <a:spcPts val="3020"/>
              </a:lnSpc>
              <a:spcBef>
                <a:spcPts val="670"/>
              </a:spcBef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Operaţiile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se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deduc </a:t>
            </a:r>
            <a:r>
              <a:rPr sz="2800" b="1" i="1" u="sng" spc="-5" dirty="0">
                <a:solidFill>
                  <a:srgbClr val="0000FF"/>
                </a:solidFill>
                <a:latin typeface="Calibri"/>
                <a:cs typeface="Calibri"/>
              </a:rPr>
              <a:t>din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acţiunile 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obiectului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pe 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care 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trebuie să le 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îndeplinească.</a:t>
            </a:r>
            <a:endParaRPr sz="2800" dirty="0">
              <a:latin typeface="Calibri"/>
              <a:cs typeface="Calibri"/>
            </a:endParaRPr>
          </a:p>
          <a:p>
            <a:pPr marL="355600" marR="5080" indent="-343535">
              <a:lnSpc>
                <a:spcPct val="90100"/>
              </a:lnSpc>
              <a:spcBef>
                <a:spcPts val="56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exemplu,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B0F0"/>
                </a:solidFill>
                <a:latin typeface="Calibri"/>
                <a:cs typeface="Calibri"/>
              </a:rPr>
              <a:t>obiectul 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„carte” </a:t>
            </a:r>
            <a:r>
              <a:rPr sz="2400" b="1" i="1" spc="-5" dirty="0">
                <a:latin typeface="Calibri"/>
                <a:cs typeface="Calibri"/>
              </a:rPr>
              <a:t>trebuie să </a:t>
            </a:r>
            <a:r>
              <a:rPr sz="2400" b="1" i="1" spc="-20" dirty="0">
                <a:latin typeface="Calibri"/>
                <a:cs typeface="Calibri"/>
              </a:rPr>
              <a:t>furnizeze </a:t>
            </a:r>
            <a:r>
              <a:rPr sz="2400" b="1" i="1" dirty="0">
                <a:solidFill>
                  <a:srgbClr val="7030A0"/>
                </a:solidFill>
                <a:latin typeface="Calibri"/>
                <a:cs typeface="Calibri"/>
              </a:rPr>
              <a:t>acces</a:t>
            </a:r>
            <a:r>
              <a:rPr sz="2400" dirty="0">
                <a:latin typeface="Calibri"/>
                <a:cs typeface="Calibri"/>
              </a:rPr>
              <a:t> la  titlu, </a:t>
            </a:r>
            <a:r>
              <a:rPr sz="2400" spc="-40" dirty="0">
                <a:latin typeface="Calibri"/>
                <a:cs typeface="Calibri"/>
              </a:rPr>
              <a:t>autor, </a:t>
            </a:r>
            <a:r>
              <a:rPr sz="2400" dirty="0">
                <a:latin typeface="Calibri"/>
                <a:cs typeface="Calibri"/>
              </a:rPr>
              <a:t>an apariţie, </a:t>
            </a:r>
            <a:r>
              <a:rPr sz="2400" spc="-10" dirty="0">
                <a:latin typeface="Calibri"/>
                <a:cs typeface="Calibri"/>
              </a:rPr>
              <a:t>etc. </a:t>
            </a:r>
            <a:r>
              <a:rPr sz="2400" spc="-5" dirty="0">
                <a:latin typeface="Calibri"/>
                <a:cs typeface="Calibri"/>
              </a:rPr>
              <a:t>adică </a:t>
            </a:r>
            <a:r>
              <a:rPr sz="2400" b="1" i="1" spc="-5" dirty="0">
                <a:latin typeface="Calibri"/>
                <a:cs typeface="Calibri"/>
              </a:rPr>
              <a:t>să </a:t>
            </a:r>
            <a:r>
              <a:rPr sz="2400" b="1" i="1" spc="-20" dirty="0">
                <a:latin typeface="Calibri"/>
                <a:cs typeface="Calibri"/>
              </a:rPr>
              <a:t>furnizeze </a:t>
            </a:r>
            <a:r>
              <a:rPr sz="2400" b="1" i="1" spc="-10" dirty="0">
                <a:latin typeface="Calibri"/>
                <a:cs typeface="Calibri"/>
              </a:rPr>
              <a:t>informaţii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lang="ro-MO" sz="2400" b="1" spc="-2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2400" b="1" spc="-20" dirty="0">
                <a:solidFill>
                  <a:srgbClr val="00B050"/>
                </a:solidFill>
                <a:latin typeface="Calibri"/>
                <a:cs typeface="Calibri"/>
              </a:rPr>
              <a:t>tare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obiectului.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i="1" dirty="0">
                <a:latin typeface="Calibri"/>
                <a:cs typeface="Calibri"/>
              </a:rPr>
              <a:t>În </a:t>
            </a:r>
            <a:r>
              <a:rPr sz="2400" b="1" i="1" spc="-5" dirty="0">
                <a:latin typeface="Calibri"/>
                <a:cs typeface="Calibri"/>
              </a:rPr>
              <a:t>plus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se</a:t>
            </a:r>
            <a:r>
              <a:rPr sz="2400" b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poate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modifica </a:t>
            </a:r>
            <a:r>
              <a:rPr sz="2000" b="1" i="1" spc="-15" dirty="0">
                <a:solidFill>
                  <a:srgbClr val="00B050"/>
                </a:solidFill>
                <a:latin typeface="Calibri"/>
                <a:cs typeface="Calibri"/>
              </a:rPr>
              <a:t>starea </a:t>
            </a:r>
            <a:r>
              <a:rPr sz="2000" spc="-5" dirty="0">
                <a:latin typeface="Calibri"/>
                <a:cs typeface="Calibri"/>
              </a:rPr>
              <a:t>obiectului </a:t>
            </a:r>
            <a:r>
              <a:rPr sz="2000" b="1" i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prin </a:t>
            </a:r>
            <a:r>
              <a:rPr sz="20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modificare preţ </a:t>
            </a:r>
            <a:r>
              <a:rPr sz="2000" spc="-5" dirty="0">
                <a:latin typeface="Calibri"/>
                <a:cs typeface="Calibri"/>
              </a:rPr>
              <a:t>sau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altele,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b="1" i="1" spc="-5" dirty="0" err="1">
                <a:solidFill>
                  <a:srgbClr val="0000CC"/>
                </a:solidFill>
                <a:latin typeface="Calibri"/>
                <a:cs typeface="Calibri"/>
              </a:rPr>
              <a:t>obţinerea</a:t>
            </a:r>
            <a:r>
              <a:rPr sz="2000" b="1" i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i="1" dirty="0" err="1">
                <a:solidFill>
                  <a:srgbClr val="0000CC"/>
                </a:solidFill>
                <a:latin typeface="Calibri"/>
                <a:cs typeface="Calibri"/>
              </a:rPr>
              <a:t>unui</a:t>
            </a:r>
            <a:r>
              <a:rPr sz="2000" b="1" i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i="1" dirty="0" err="1">
                <a:solidFill>
                  <a:srgbClr val="0000CC"/>
                </a:solidFill>
                <a:latin typeface="Calibri"/>
                <a:cs typeface="Calibri"/>
              </a:rPr>
              <a:t>grup</a:t>
            </a:r>
            <a:r>
              <a:rPr sz="2000" b="1" i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000" b="1" i="1" spc="-10" dirty="0" err="1">
                <a:solidFill>
                  <a:srgbClr val="0000CC"/>
                </a:solidFill>
                <a:latin typeface="Calibri"/>
                <a:cs typeface="Calibri"/>
              </a:rPr>
              <a:t>informaţii</a:t>
            </a:r>
            <a:r>
              <a:rPr sz="2000" b="1" i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cum ar </a:t>
            </a:r>
            <a:r>
              <a:rPr sz="2000" spc="-5" dirty="0">
                <a:latin typeface="Calibri"/>
                <a:cs typeface="Calibri"/>
              </a:rPr>
              <a:t>fi titlu, autor şi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editură,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spc="-15" dirty="0">
                <a:latin typeface="Calibri"/>
                <a:cs typeface="Calibri"/>
              </a:rPr>
              <a:t>poate </a:t>
            </a:r>
            <a:r>
              <a:rPr sz="2000" spc="-10" dirty="0">
                <a:latin typeface="Calibri"/>
                <a:cs typeface="Calibri"/>
              </a:rPr>
              <a:t>face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5" dirty="0">
                <a:latin typeface="Calibri"/>
                <a:cs typeface="Calibri"/>
              </a:rPr>
              <a:t>calcul de </a:t>
            </a:r>
            <a:r>
              <a:rPr sz="2000" spc="-25" dirty="0">
                <a:latin typeface="Calibri"/>
                <a:cs typeface="Calibri"/>
              </a:rPr>
              <a:t>TVA,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L="2858135" marR="265430" indent="-2149475">
              <a:lnSpc>
                <a:spcPts val="2590"/>
              </a:lnSpc>
              <a:spcBef>
                <a:spcPts val="59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obţine_titlu,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obţine_autor,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modifică_preţ,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calcul_TVA, 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afişează_informaţii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A8AD-C946-4E1A-93FB-6C80DEA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42" y="39936"/>
            <a:ext cx="4902771" cy="377717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ABSTRACTIZARE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ro-RO" dirty="0"/>
              <a:t> - </a:t>
            </a:r>
            <a:r>
              <a:rPr lang="ro-RO" b="1" dirty="0">
                <a:solidFill>
                  <a:srgbClr val="FF0000"/>
                </a:solidFill>
              </a:rPr>
              <a:t>CLASA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975E3-8CD6-4AAE-902F-C1A87F8BA2CA}"/>
              </a:ext>
            </a:extLst>
          </p:cNvPr>
          <p:cNvSpPr/>
          <p:nvPr/>
        </p:nvSpPr>
        <p:spPr>
          <a:xfrm>
            <a:off x="844062" y="1371600"/>
            <a:ext cx="1406769" cy="1125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386CF-6534-4953-AE3C-090D59A3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3" y="1230923"/>
            <a:ext cx="1823331" cy="171078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A979A34-C859-4302-A0B4-C767343CABDA}"/>
              </a:ext>
            </a:extLst>
          </p:cNvPr>
          <p:cNvSpPr/>
          <p:nvPr/>
        </p:nvSpPr>
        <p:spPr>
          <a:xfrm>
            <a:off x="2532185" y="1582615"/>
            <a:ext cx="1448001" cy="1699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3400480D-608E-4C78-8F42-D3780BA3048C}"/>
              </a:ext>
            </a:extLst>
          </p:cNvPr>
          <p:cNvSpPr/>
          <p:nvPr/>
        </p:nvSpPr>
        <p:spPr>
          <a:xfrm>
            <a:off x="3975106" y="515814"/>
            <a:ext cx="5088007" cy="2133601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Colectie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OBIECTE cu </a:t>
            </a:r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aceeasi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LISTA DE ATRIBUTE</a:t>
            </a:r>
          </a:p>
          <a:p>
            <a:pPr marL="342900" indent="-342900" defTabSz="844083">
              <a:buFont typeface="+mj-lt"/>
              <a:buAutoNum type="arabicPeriod"/>
            </a:pP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INFORMATIONALE  (definite de date)</a:t>
            </a:r>
          </a:p>
          <a:p>
            <a:pPr marL="342900" indent="-342900" defTabSz="844083">
              <a:buFont typeface="+mj-lt"/>
              <a:buAutoNum type="arabicPeriod"/>
            </a:pP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COMPORTAMENTALE (</a:t>
            </a:r>
            <a:r>
              <a:rPr lang="ro-RO" sz="166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operatii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844083"/>
            <a:r>
              <a:rPr lang="ro-RO" sz="1662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 </a:t>
            </a:r>
          </a:p>
          <a:p>
            <a:pPr marL="285750" indent="-285750" defTabSz="844083">
              <a:buFont typeface="Arial" panose="020B0604020202020204" pitchFamily="34" charset="0"/>
              <a:buChar char="•"/>
            </a:pPr>
            <a:r>
              <a:rPr lang="ro-RO" sz="1662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 </a:t>
            </a:r>
            <a:r>
              <a:rPr lang="ro-RO" sz="16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(formă, conținut...)</a:t>
            </a:r>
          </a:p>
          <a:p>
            <a:pPr marL="285750" indent="-285750" defTabSz="844083">
              <a:buFont typeface="Arial" panose="020B0604020202020204" pitchFamily="34" charset="0"/>
              <a:buChar char="•"/>
            </a:pPr>
            <a:r>
              <a:rPr lang="ro-RO" sz="1662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Abstracte </a:t>
            </a:r>
            <a:r>
              <a:rPr lang="ro-RO" sz="16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(formule matematice...)</a:t>
            </a:r>
          </a:p>
          <a:p>
            <a:pPr marL="285750" indent="-285750" defTabSz="844083">
              <a:buFont typeface="Arial" panose="020B0604020202020204" pitchFamily="34" charset="0"/>
              <a:buChar char="•"/>
            </a:pPr>
            <a:r>
              <a:rPr lang="ro-RO" sz="1662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Evenimente </a:t>
            </a:r>
            <a:r>
              <a:rPr lang="ro-RO" sz="16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(Apăs o tasta, caut un </a:t>
            </a:r>
            <a:r>
              <a:rPr lang="ro-RO" sz="1662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</a:t>
            </a:r>
            <a:r>
              <a:rPr lang="ro-RO" sz="16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</a:p>
          <a:p>
            <a:pPr defTabSz="844083"/>
            <a:endParaRPr lang="ro-RO" sz="166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FA07AB-2FFF-46AF-B29E-1B2607463EEE}"/>
              </a:ext>
            </a:extLst>
          </p:cNvPr>
          <p:cNvSpPr/>
          <p:nvPr/>
        </p:nvSpPr>
        <p:spPr>
          <a:xfrm rot="5400000">
            <a:off x="1380369" y="3033323"/>
            <a:ext cx="615509" cy="2813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o-RO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C495250B-AC85-44E7-95EC-74059D91744F}"/>
              </a:ext>
            </a:extLst>
          </p:cNvPr>
          <p:cNvSpPr/>
          <p:nvPr/>
        </p:nvSpPr>
        <p:spPr>
          <a:xfrm>
            <a:off x="220392" y="3504337"/>
            <a:ext cx="3056207" cy="145238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/>
            <a:r>
              <a:rPr lang="ro-RO" sz="1662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OBIECTUL</a:t>
            </a: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6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caracterizat de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</a:p>
          <a:p>
            <a:pPr marL="893907" indent="-316531" defTabSz="844083">
              <a:buFontTx/>
              <a:buAutoNum type="arabicPeriod"/>
            </a:pPr>
            <a:r>
              <a:rPr lang="ro-RO" sz="166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IDENTITATE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E9C393F-B243-4995-B2E0-356C4D6B721D}"/>
              </a:ext>
            </a:extLst>
          </p:cNvPr>
          <p:cNvSpPr/>
          <p:nvPr/>
        </p:nvSpPr>
        <p:spPr>
          <a:xfrm>
            <a:off x="600056" y="12921"/>
            <a:ext cx="1852898" cy="77331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4F43C0D-5CF0-49A3-A8BF-9D9E25C2F8BB}"/>
              </a:ext>
            </a:extLst>
          </p:cNvPr>
          <p:cNvSpPr/>
          <p:nvPr/>
        </p:nvSpPr>
        <p:spPr>
          <a:xfrm rot="5400000">
            <a:off x="1277177" y="-340607"/>
            <a:ext cx="341245" cy="2590800"/>
          </a:xfrm>
          <a:prstGeom prst="leftBrac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30EC09-3460-466F-8FB9-0327D1AD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748" y="-39372"/>
            <a:ext cx="1316850" cy="877900"/>
          </a:xfrm>
          <a:prstGeom prst="rect">
            <a:avLst/>
          </a:prstGeom>
        </p:spPr>
      </p:pic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FDF3670D-27D7-4C8B-831D-593712564DC0}"/>
              </a:ext>
            </a:extLst>
          </p:cNvPr>
          <p:cNvSpPr/>
          <p:nvPr/>
        </p:nvSpPr>
        <p:spPr>
          <a:xfrm>
            <a:off x="3429001" y="2747575"/>
            <a:ext cx="5634112" cy="356231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44083"/>
            <a:r>
              <a:rPr lang="ro-RO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o-RO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defTabSz="844083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lvl="1" defTabSz="844083"/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$proprietate1</a:t>
            </a:r>
          </a:p>
          <a:p>
            <a:pPr lvl="1" defTabSz="844083"/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vl="1" defTabSz="844083"/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ProprietateN</a:t>
            </a:r>
            <a:endParaRPr lang="ro-RO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metoda1([par1,par2,…])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 </a:t>
            </a:r>
            <a:r>
              <a:rPr lang="en-US" sz="1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metoda1([par1,par2,…])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 </a:t>
            </a:r>
            <a:r>
              <a:rPr lang="en-US" sz="1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/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44083"/>
            <a:r>
              <a:rPr lang="en-US" sz="166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o-RO" sz="1662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5D343F8-96BE-4828-B84C-736BAACF9279}"/>
              </a:ext>
            </a:extLst>
          </p:cNvPr>
          <p:cNvSpPr/>
          <p:nvPr/>
        </p:nvSpPr>
        <p:spPr>
          <a:xfrm rot="3595614" flipV="1">
            <a:off x="1660662" y="1697148"/>
            <a:ext cx="2318270" cy="189725"/>
          </a:xfrm>
          <a:prstGeom prst="right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0BBB48-2A26-496F-BCBF-54156945B492}"/>
              </a:ext>
            </a:extLst>
          </p:cNvPr>
          <p:cNvSpPr/>
          <p:nvPr/>
        </p:nvSpPr>
        <p:spPr>
          <a:xfrm>
            <a:off x="6611727" y="3124200"/>
            <a:ext cx="2209800" cy="865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Atribute</a:t>
            </a:r>
            <a:r>
              <a:rPr lang="ro-RO" dirty="0"/>
              <a:t> (Public, Private, </a:t>
            </a:r>
            <a:r>
              <a:rPr lang="ro-RO" dirty="0" err="1"/>
              <a:t>Protected</a:t>
            </a:r>
            <a:r>
              <a:rPr lang="ro-RO" dirty="0"/>
              <a:t>)</a:t>
            </a:r>
            <a:r>
              <a:rPr lang="en-US" dirty="0"/>
              <a:t>, </a:t>
            </a:r>
            <a:r>
              <a:rPr lang="en-US" dirty="0" err="1"/>
              <a:t>propriet</a:t>
            </a:r>
            <a:r>
              <a:rPr lang="ro-RO" dirty="0" err="1"/>
              <a:t>ăți</a:t>
            </a:r>
            <a:r>
              <a:rPr lang="ro-RO" dirty="0"/>
              <a:t> comune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B524F7-F213-4E33-B6A7-C205A4D9EE50}"/>
              </a:ext>
            </a:extLst>
          </p:cNvPr>
          <p:cNvSpPr/>
          <p:nvPr/>
        </p:nvSpPr>
        <p:spPr>
          <a:xfrm>
            <a:off x="6679721" y="4741462"/>
            <a:ext cx="2209800" cy="50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Operații, metode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A1E4EF1-8AAD-4518-AE5F-C9F1979AB242}"/>
              </a:ext>
            </a:extLst>
          </p:cNvPr>
          <p:cNvSpPr/>
          <p:nvPr/>
        </p:nvSpPr>
        <p:spPr>
          <a:xfrm>
            <a:off x="723901" y="5372911"/>
            <a:ext cx="2209800" cy="508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Membri </a:t>
            </a:r>
            <a:r>
              <a:rPr lang="ro-RO" b="1" dirty="0">
                <a:solidFill>
                  <a:srgbClr val="FF0000"/>
                </a:solidFill>
              </a:rPr>
              <a:t>CLASEI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EEFBBD-2285-4348-BC0C-772D8E5A7F34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933701" y="3557144"/>
            <a:ext cx="3678026" cy="192925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9F98D2-D805-4C40-AAC1-85DBB4104FD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933701" y="4995628"/>
            <a:ext cx="3746020" cy="50833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3AD6201B-0C90-43F6-AC23-15795A44B1E6}"/>
              </a:ext>
            </a:extLst>
          </p:cNvPr>
          <p:cNvSpPr/>
          <p:nvPr/>
        </p:nvSpPr>
        <p:spPr>
          <a:xfrm rot="10800000">
            <a:off x="6096000" y="3429000"/>
            <a:ext cx="152400" cy="609600"/>
          </a:xfrm>
          <a:prstGeom prst="lef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A19C3A8B-E662-40CB-9A36-B200D69F9220}"/>
              </a:ext>
            </a:extLst>
          </p:cNvPr>
          <p:cNvSpPr/>
          <p:nvPr/>
        </p:nvSpPr>
        <p:spPr>
          <a:xfrm rot="10800000">
            <a:off x="6506128" y="4241712"/>
            <a:ext cx="47071" cy="1750477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1A0901-B95A-4B6E-B17D-A760479E14E4}"/>
              </a:ext>
            </a:extLst>
          </p:cNvPr>
          <p:cNvSpPr/>
          <p:nvPr/>
        </p:nvSpPr>
        <p:spPr>
          <a:xfrm>
            <a:off x="1" y="6051781"/>
            <a:ext cx="3276598" cy="793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err="1">
                <a:solidFill>
                  <a:srgbClr val="FF33CC"/>
                </a:solidFill>
              </a:rPr>
              <a:t>Sablon</a:t>
            </a:r>
            <a:r>
              <a:rPr lang="ro-RO" b="1" dirty="0">
                <a:solidFill>
                  <a:srgbClr val="FF33CC"/>
                </a:solidFill>
              </a:rPr>
              <a:t>/</a:t>
            </a:r>
            <a:r>
              <a:rPr lang="ro-RO" b="1" dirty="0" err="1">
                <a:solidFill>
                  <a:srgbClr val="FF33CC"/>
                </a:solidFill>
              </a:rPr>
              <a:t>Template</a:t>
            </a:r>
            <a:r>
              <a:rPr lang="ro-RO" b="1" dirty="0">
                <a:solidFill>
                  <a:srgbClr val="FF33CC"/>
                </a:solidFill>
              </a:rPr>
              <a:t> </a:t>
            </a:r>
            <a:r>
              <a:rPr lang="ro-RO" dirty="0"/>
              <a:t>pentru a scrie o instanță/exemplar al clasei – OBIECT, </a:t>
            </a:r>
            <a:r>
              <a:rPr lang="ro-RO" b="1" dirty="0">
                <a:solidFill>
                  <a:srgbClr val="FF0000"/>
                </a:solidFill>
              </a:rPr>
              <a:t>UN PĂRINTE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3F73EAE-5689-405C-AF7F-57AE8BE027E7}"/>
              </a:ext>
            </a:extLst>
          </p:cNvPr>
          <p:cNvSpPr/>
          <p:nvPr/>
        </p:nvSpPr>
        <p:spPr>
          <a:xfrm>
            <a:off x="3124200" y="6034221"/>
            <a:ext cx="304800" cy="1379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549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530478"/>
            <a:ext cx="777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 err="1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 err="1">
                <a:latin typeface="Calibri"/>
                <a:cs typeface="Calibri"/>
              </a:rPr>
              <a:t>clase</a:t>
            </a:r>
            <a:r>
              <a:rPr lang="en-US" sz="3600" b="1" dirty="0">
                <a:latin typeface="Calibri"/>
                <a:cs typeface="Calibri"/>
              </a:rPr>
              <a:t>   </a:t>
            </a:r>
            <a:r>
              <a:rPr lang="en-US" sz="3600" i="1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Identitate</a:t>
            </a:r>
            <a:endParaRPr sz="36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720212C1-958C-418E-BD97-9E36FAB7887A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919084" cy="366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79475" algn="l"/>
                <a:tab pos="5781040" algn="l"/>
              </a:tabLst>
            </a:pP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3. </a:t>
            </a:r>
            <a:r>
              <a:rPr sz="2800" b="1" i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Identitate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0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identificator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OID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(Object  IDentifier) </a:t>
            </a:r>
            <a:r>
              <a:rPr sz="2800" spc="-20" dirty="0">
                <a:latin typeface="Calibri"/>
                <a:cs typeface="Calibri"/>
              </a:rPr>
              <a:t>care </a:t>
            </a:r>
            <a:r>
              <a:rPr sz="2800" b="1" i="1" spc="-20" dirty="0">
                <a:solidFill>
                  <a:srgbClr val="FF0000"/>
                </a:solidFill>
                <a:latin typeface="Calibri"/>
                <a:cs typeface="Calibri"/>
              </a:rPr>
              <a:t>caracterizează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unic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obiectu</a:t>
            </a:r>
            <a:r>
              <a:rPr sz="2800" spc="-5" dirty="0">
                <a:latin typeface="Calibri"/>
                <a:cs typeface="Calibri"/>
              </a:rPr>
              <a:t>l, </a:t>
            </a:r>
            <a:r>
              <a:rPr sz="2800" spc="-10" dirty="0">
                <a:latin typeface="Calibri"/>
                <a:cs typeface="Calibri"/>
              </a:rPr>
              <a:t>permiţând  </a:t>
            </a:r>
            <a:r>
              <a:rPr sz="2800" b="1" i="1" spc="-5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să</a:t>
            </a:r>
            <a:r>
              <a:rPr sz="2800" b="1" i="1" spc="-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se</a:t>
            </a:r>
            <a:r>
              <a:rPr lang="en-US" sz="2800" b="1" i="1" spc="-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15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construiască</a:t>
            </a:r>
            <a:r>
              <a:rPr sz="2800" b="1" i="1" spc="-1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referiri </a:t>
            </a:r>
            <a:r>
              <a:rPr sz="2800" spc="-20" dirty="0" err="1">
                <a:latin typeface="Calibri"/>
                <a:cs typeface="Calibri"/>
              </a:rPr>
              <a:t>spre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obiect</a:t>
            </a:r>
            <a:r>
              <a:rPr sz="2800" spc="-5" dirty="0">
                <a:latin typeface="Calibri"/>
                <a:cs typeface="Calibri"/>
              </a:rPr>
              <a:t> şi să se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facă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distincţia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tuturor </a:t>
            </a:r>
            <a:r>
              <a:rPr sz="2800" spc="-10" dirty="0">
                <a:latin typeface="Calibri"/>
                <a:cs typeface="Calibri"/>
              </a:rPr>
              <a:t>obiectelor într-o </a:t>
            </a:r>
            <a:r>
              <a:rPr sz="2800" spc="-15" dirty="0">
                <a:latin typeface="Calibri"/>
                <a:cs typeface="Calibri"/>
              </a:rPr>
              <a:t>manieră </a:t>
            </a:r>
            <a:r>
              <a:rPr sz="2800" spc="-5" dirty="0">
                <a:latin typeface="Calibri"/>
                <a:cs typeface="Calibri"/>
              </a:rPr>
              <a:t>non-  ambiguă şi </a:t>
            </a:r>
            <a:r>
              <a:rPr sz="2800" b="1" i="1" spc="-15" dirty="0">
                <a:latin typeface="Calibri"/>
                <a:cs typeface="Calibri"/>
              </a:rPr>
              <a:t>independentă </a:t>
            </a:r>
            <a:r>
              <a:rPr sz="2800" b="1" i="1" spc="-5" dirty="0">
                <a:latin typeface="Calibri"/>
                <a:cs typeface="Calibri"/>
              </a:rPr>
              <a:t>de </a:t>
            </a:r>
            <a:r>
              <a:rPr sz="2800" b="1" i="1" spc="-25" dirty="0">
                <a:latin typeface="Calibri"/>
                <a:cs typeface="Calibri"/>
              </a:rPr>
              <a:t>starea</a:t>
            </a:r>
            <a:r>
              <a:rPr sz="2800" b="1" i="1" spc="9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lor.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marR="393065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Astfel </a:t>
            </a:r>
            <a:r>
              <a:rPr sz="2800" spc="-10" dirty="0">
                <a:latin typeface="Calibri"/>
                <a:cs typeface="Calibri"/>
              </a:rPr>
              <a:t>pot </a:t>
            </a:r>
            <a:r>
              <a:rPr sz="2800" spc="-5" dirty="0">
                <a:latin typeface="Calibri"/>
                <a:cs typeface="Calibri"/>
              </a:rPr>
              <a:t>fi </a:t>
            </a:r>
            <a:r>
              <a:rPr sz="2800" spc="-30" dirty="0">
                <a:latin typeface="Calibri"/>
                <a:cs typeface="Calibri"/>
              </a:rPr>
              <a:t>tratate </a:t>
            </a:r>
            <a:r>
              <a:rPr sz="2800" spc="-15" dirty="0">
                <a:latin typeface="Calibri"/>
                <a:cs typeface="Calibri"/>
              </a:rPr>
              <a:t>distinct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două obiecte </a:t>
            </a:r>
            <a:r>
              <a:rPr sz="2800" dirty="0">
                <a:latin typeface="Calibri"/>
                <a:cs typeface="Calibri"/>
              </a:rPr>
              <a:t>ale </a:t>
            </a:r>
            <a:r>
              <a:rPr sz="2800" spc="-20" dirty="0">
                <a:latin typeface="Calibri"/>
                <a:cs typeface="Calibri"/>
              </a:rPr>
              <a:t>căror  </a:t>
            </a:r>
            <a:r>
              <a:rPr sz="2800" spc="-15" dirty="0">
                <a:latin typeface="Calibri"/>
                <a:cs typeface="Calibri"/>
              </a:rPr>
              <a:t>atribute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10" dirty="0">
                <a:latin typeface="Calibri"/>
                <a:cs typeface="Calibri"/>
              </a:rPr>
              <a:t>valori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identice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0A660A36-33AF-4B5E-A49E-75944698EE5E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1622425"/>
          <a:ext cx="8209915" cy="2952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29">
                <a:tc gridSpan="3"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exemplu,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obiectele: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OID:</a:t>
                      </a:r>
                      <a:r>
                        <a:rPr sz="2000" b="1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carte1</a:t>
                      </a:r>
                      <a:endParaRPr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OID:</a:t>
                      </a:r>
                      <a:r>
                        <a:rPr sz="2000" b="1" spc="-1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carte2</a:t>
                      </a:r>
                      <a:endParaRPr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OID:</a:t>
                      </a:r>
                      <a:r>
                        <a:rPr sz="2000" b="1" spc="-1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carte3</a:t>
                      </a:r>
                      <a:endParaRPr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titlu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Poezii</a:t>
                      </a:r>
                      <a:endParaRPr sz="20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titlu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000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Geniu Pustiu</a:t>
                      </a:r>
                      <a:endParaRPr sz="20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titlu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Marile</a:t>
                      </a:r>
                      <a:r>
                        <a:rPr sz="2000" b="1" spc="2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speranţe</a:t>
                      </a:r>
                      <a:endParaRPr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autor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Mihai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Eminescu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autor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Mihai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Eminescu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autor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000" b="1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Charles</a:t>
                      </a:r>
                      <a:r>
                        <a:rPr sz="2000" b="1" spc="-2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Dickens</a:t>
                      </a:r>
                      <a:endParaRPr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90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editura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o-MO" sz="2000" spc="-15" dirty="0">
                          <a:latin typeface="Calibri"/>
                          <a:cs typeface="Calibri"/>
                        </a:rPr>
                        <a:t>Arcada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editura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o-MO" sz="2000" spc="-15" dirty="0">
                          <a:latin typeface="Calibri"/>
                          <a:cs typeface="Calibri"/>
                        </a:rPr>
                        <a:t>Arcada 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editura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Univers</a:t>
                      </a:r>
                      <a:endParaRPr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90">
                <a:tc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număr pagini =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125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număr pagini =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140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număr pagini =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225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anul apariţiei =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2007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anul apariţiei =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2005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anul apariţiei =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2005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ISBN =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973–567–545–1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ISBN =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973–565–545–2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ISBN = 971–267–441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–1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070">
                <a:tc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preţ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preţ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preţ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spc="-5" dirty="0">
                <a:latin typeface="Calibri"/>
                <a:cs typeface="Calibri"/>
              </a:rPr>
              <a:t>1.1. </a:t>
            </a:r>
            <a:r>
              <a:rPr lang="it-IT" sz="4800" spc="-10" dirty="0">
                <a:latin typeface="Calibri"/>
                <a:cs typeface="Calibri"/>
              </a:rPr>
              <a:t>Obiecte </a:t>
            </a:r>
            <a:r>
              <a:rPr lang="it-IT" sz="4800" dirty="0">
                <a:latin typeface="Calibri"/>
                <a:cs typeface="Calibri"/>
              </a:rPr>
              <a:t>și</a:t>
            </a:r>
            <a:r>
              <a:rPr lang="it-IT" sz="4800" spc="-65" dirty="0">
                <a:latin typeface="Calibri"/>
                <a:cs typeface="Calibri"/>
              </a:rPr>
              <a:t> </a:t>
            </a:r>
            <a:r>
              <a:rPr lang="it-IT" sz="4800" dirty="0">
                <a:latin typeface="Calibri"/>
                <a:cs typeface="Calibri"/>
              </a:rPr>
              <a:t>clase   </a:t>
            </a:r>
            <a:r>
              <a:rPr lang="it-IT" sz="4800" i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Identitate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457200"/>
            <a:ext cx="51549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 err="1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A411CE96-2935-41D2-AEC6-8CEEE2B7FB32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50265" y="1276934"/>
            <a:ext cx="8073390" cy="428578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spc="-10" dirty="0">
                <a:latin typeface="Calibri"/>
                <a:cs typeface="Calibri"/>
              </a:rPr>
              <a:t>Definiţie</a:t>
            </a:r>
            <a:endParaRPr sz="2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90"/>
              </a:spcBef>
            </a:pPr>
            <a:r>
              <a:rPr lang="en-US" sz="3000" b="1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  <a:r>
              <a:rPr sz="30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este </a:t>
            </a:r>
            <a:r>
              <a:rPr sz="3000" spc="-10" dirty="0">
                <a:latin typeface="Calibri"/>
                <a:cs typeface="Calibri"/>
              </a:rPr>
              <a:t>conceptul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25" dirty="0">
                <a:latin typeface="Calibri"/>
                <a:cs typeface="Calibri"/>
              </a:rPr>
              <a:t>bază </a:t>
            </a:r>
            <a:r>
              <a:rPr sz="3000" spc="-5" dirty="0">
                <a:latin typeface="Calibri"/>
                <a:cs typeface="Calibri"/>
              </a:rPr>
              <a:t>în </a:t>
            </a:r>
            <a:r>
              <a:rPr sz="3000" dirty="0">
                <a:latin typeface="Calibri"/>
                <a:cs typeface="Calibri"/>
              </a:rPr>
              <a:t>POO ce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reuneşte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o 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colecţie de obiecte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care </a:t>
            </a:r>
            <a:r>
              <a:rPr sz="3000" b="1" spc="-15" dirty="0">
                <a:latin typeface="Calibri"/>
                <a:cs typeface="Calibri"/>
              </a:rPr>
              <a:t>partajează </a:t>
            </a:r>
            <a:r>
              <a:rPr sz="3000" b="1" i="1" spc="-5" dirty="0">
                <a:latin typeface="Calibri"/>
                <a:cs typeface="Calibri"/>
              </a:rPr>
              <a:t>aceeaşi </a:t>
            </a:r>
            <a:r>
              <a:rPr sz="3000" b="1" i="1" spc="-20" dirty="0">
                <a:latin typeface="Calibri"/>
                <a:cs typeface="Calibri"/>
              </a:rPr>
              <a:t>listă </a:t>
            </a:r>
            <a:r>
              <a:rPr sz="3000" b="1" i="1" spc="-5" dirty="0">
                <a:latin typeface="Calibri"/>
                <a:cs typeface="Calibri"/>
              </a:rPr>
              <a:t>de  </a:t>
            </a:r>
            <a:r>
              <a:rPr sz="3000" b="1" i="1" spc="-10" dirty="0" err="1">
                <a:latin typeface="Calibri"/>
                <a:cs typeface="Calibri"/>
              </a:rPr>
              <a:t>atribute</a:t>
            </a:r>
            <a:r>
              <a:rPr sz="3000" b="1" i="1" spc="-10" dirty="0">
                <a:latin typeface="Calibri"/>
                <a:cs typeface="Calibri"/>
              </a:rPr>
              <a:t> </a:t>
            </a:r>
            <a:r>
              <a:rPr lang="ro-MO" sz="3000" b="1" i="1" spc="-10" dirty="0">
                <a:latin typeface="Calibri"/>
                <a:cs typeface="Calibri"/>
              </a:rPr>
              <a:t>/proprietăți/ </a:t>
            </a:r>
            <a:r>
              <a:rPr sz="3000" b="1" i="1" spc="-10" dirty="0" err="1">
                <a:latin typeface="Calibri"/>
                <a:cs typeface="Calibri"/>
              </a:rPr>
              <a:t>informaţionale</a:t>
            </a:r>
            <a:r>
              <a:rPr sz="3000" b="1" i="1" spc="-1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şi</a:t>
            </a:r>
            <a:r>
              <a:rPr sz="3000" b="1" i="1" spc="-20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comportamentale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8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O </a:t>
            </a:r>
            <a:r>
              <a:rPr lang="en-US" sz="2800" b="1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 </a:t>
            </a:r>
            <a:r>
              <a:rPr sz="2800" spc="-5" dirty="0">
                <a:latin typeface="Calibri"/>
                <a:cs typeface="Calibri"/>
              </a:rPr>
              <a:t>cuprinde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definiţiile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datelor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şi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operaţiilor </a:t>
            </a:r>
            <a:r>
              <a:rPr sz="2800" spc="-5" dirty="0">
                <a:latin typeface="Calibri"/>
                <a:cs typeface="Calibri"/>
              </a:rPr>
              <a:t>ce  </a:t>
            </a:r>
            <a:r>
              <a:rPr sz="2800" spc="-20" dirty="0">
                <a:latin typeface="Calibri"/>
                <a:cs typeface="Calibri"/>
              </a:rPr>
              <a:t>caracterizează </a:t>
            </a:r>
            <a:r>
              <a:rPr sz="2800" spc="-10" dirty="0">
                <a:latin typeface="Calibri"/>
                <a:cs typeface="Calibri"/>
              </a:rPr>
              <a:t>obiectele </a:t>
            </a:r>
            <a:r>
              <a:rPr sz="2800" spc="-5" dirty="0">
                <a:latin typeface="Calibri"/>
                <a:cs typeface="Calibri"/>
              </a:rPr>
              <a:t>de o </a:t>
            </a:r>
            <a:r>
              <a:rPr sz="2800" spc="-10" dirty="0">
                <a:latin typeface="Calibri"/>
                <a:cs typeface="Calibri"/>
              </a:rPr>
              <a:t>anumită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categorie.</a:t>
            </a:r>
            <a:endParaRPr sz="2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6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exemplu: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54929"/>
              </p:ext>
            </p:extLst>
          </p:nvPr>
        </p:nvGraphicFramePr>
        <p:xfrm>
          <a:off x="2209800" y="5029200"/>
          <a:ext cx="6768465" cy="1436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spc="-2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cărţi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spc="-3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profesori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materiale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spc="-3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studenți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spc="-3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imobile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etc.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E6B5713-C2BE-461D-B5AC-CD19D39DA8DC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4762"/>
            <a:ext cx="8303260" cy="4796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5659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lang="en-US" sz="3200" b="1" i="1" spc="-5" dirty="0">
                <a:solidFill>
                  <a:srgbClr val="FF0000"/>
                </a:solidFill>
                <a:latin typeface="Calibri"/>
                <a:cs typeface="Calibri"/>
              </a:rPr>
              <a:t>CLASELE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obiecte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avea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asemănăr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sau 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deosebiri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datorită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unor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date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şi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operaţii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comune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sau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nu.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41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  <a:tab pos="4812030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exemplu, </a:t>
            </a:r>
            <a:r>
              <a:rPr sz="2800" spc="-20" dirty="0" err="1">
                <a:latin typeface="Calibri"/>
                <a:cs typeface="Calibri"/>
              </a:rPr>
              <a:t>între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lang="en-US"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studenți </a:t>
            </a:r>
            <a:r>
              <a:rPr sz="2800" spc="-5" dirty="0">
                <a:latin typeface="Calibri"/>
                <a:cs typeface="Calibri"/>
              </a:rPr>
              <a:t>şi </a:t>
            </a:r>
            <a:r>
              <a:rPr sz="2800" dirty="0">
                <a:latin typeface="Calibri"/>
                <a:cs typeface="Calibri"/>
              </a:rPr>
              <a:t>clasa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profesori </a:t>
            </a:r>
            <a:r>
              <a:rPr sz="2800" spc="-10" dirty="0">
                <a:latin typeface="Calibri"/>
                <a:cs typeface="Calibri"/>
              </a:rPr>
              <a:t>pot  </a:t>
            </a:r>
            <a:r>
              <a:rPr sz="2800" spc="-30" dirty="0">
                <a:latin typeface="Calibri"/>
                <a:cs typeface="Calibri"/>
              </a:rPr>
              <a:t>exista </a:t>
            </a:r>
            <a:r>
              <a:rPr sz="2800" spc="-10" dirty="0">
                <a:latin typeface="Calibri"/>
                <a:cs typeface="Calibri"/>
              </a:rPr>
              <a:t>una sau </a:t>
            </a:r>
            <a:r>
              <a:rPr sz="2800" spc="-5" dirty="0">
                <a:latin typeface="Calibri"/>
                <a:cs typeface="Calibri"/>
              </a:rPr>
              <a:t>mai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multe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date	</a:t>
            </a:r>
            <a:r>
              <a:rPr sz="2800" b="1" i="1" spc="-5" dirty="0">
                <a:latin typeface="Calibri"/>
                <a:cs typeface="Calibri"/>
              </a:rPr>
              <a:t>identice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lang="en-US" sz="2800" spc="-5" dirty="0">
                <a:latin typeface="Calibri"/>
                <a:cs typeface="Calibri"/>
              </a:rPr>
              <a:t>(</a:t>
            </a:r>
            <a:r>
              <a:rPr lang="en-US" sz="2800" i="1" spc="-5" dirty="0" err="1">
                <a:latin typeface="Calibri"/>
                <a:cs typeface="Calibri"/>
              </a:rPr>
              <a:t>atribute</a:t>
            </a:r>
            <a:r>
              <a:rPr lang="en-US" sz="2800" i="1" spc="-5" dirty="0">
                <a:latin typeface="Calibri"/>
                <a:cs typeface="Calibri"/>
              </a:rPr>
              <a:t>)</a:t>
            </a:r>
            <a:r>
              <a:rPr lang="en-US" sz="2800" spc="-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cum ar </a:t>
            </a:r>
            <a:r>
              <a:rPr sz="2800" spc="-10" dirty="0">
                <a:latin typeface="Calibri"/>
                <a:cs typeface="Calibri"/>
              </a:rPr>
              <a:t>fi:  </a:t>
            </a:r>
            <a:r>
              <a:rPr sz="2800" b="1" i="1" spc="-10" dirty="0">
                <a:latin typeface="Calibri"/>
                <a:cs typeface="Calibri"/>
              </a:rPr>
              <a:t>nume, </a:t>
            </a:r>
            <a:r>
              <a:rPr sz="2800" b="1" i="1" spc="-15" dirty="0">
                <a:latin typeface="Calibri"/>
                <a:cs typeface="Calibri"/>
              </a:rPr>
              <a:t>vârsta, facultatea,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5" dirty="0" err="1">
                <a:latin typeface="Calibri"/>
                <a:cs typeface="Calibri"/>
              </a:rPr>
              <a:t>Între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en-US"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studenți </a:t>
            </a:r>
            <a:r>
              <a:rPr sz="2800" spc="-5" dirty="0" err="1">
                <a:latin typeface="Calibri"/>
                <a:cs typeface="Calibri"/>
              </a:rPr>
              <a:t>şi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imobile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00B050"/>
                </a:solidFill>
                <a:latin typeface="Calibri"/>
                <a:cs typeface="Calibri"/>
              </a:rPr>
              <a:t>data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5" dirty="0" err="1">
                <a:latin typeface="Calibri"/>
                <a:cs typeface="Calibri"/>
              </a:rPr>
              <a:t>informația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lang="ro-MO" sz="2800" spc="-15" dirty="0">
                <a:latin typeface="Calibri"/>
                <a:cs typeface="Calibri"/>
              </a:rPr>
              <a:t>  </a:t>
            </a:r>
            <a:r>
              <a:rPr sz="2800" b="1" i="1" spc="-10" dirty="0" err="1">
                <a:solidFill>
                  <a:srgbClr val="00B050"/>
                </a:solidFill>
                <a:latin typeface="Calibri"/>
                <a:cs typeface="Calibri"/>
              </a:rPr>
              <a:t>număr</a:t>
            </a:r>
            <a:r>
              <a:rPr sz="2800" b="1" i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00B050"/>
                </a:solidFill>
                <a:latin typeface="Calibri"/>
                <a:cs typeface="Calibri"/>
              </a:rPr>
              <a:t>etaje </a:t>
            </a:r>
            <a:r>
              <a:rPr sz="2800" spc="-10" dirty="0">
                <a:latin typeface="Calibri"/>
                <a:cs typeface="Calibri"/>
              </a:rPr>
              <a:t>apare numai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b="1" spc="-5" dirty="0">
                <a:latin typeface="Calibri"/>
                <a:cs typeface="Calibri"/>
              </a:rPr>
              <a:t>clasa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imobile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4749" y="304800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93CA5264-889B-44C1-957B-5B9A2E9DCD16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1143000"/>
            <a:ext cx="8303260" cy="33323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i="1" spc="-15" dirty="0">
                <a:solidFill>
                  <a:srgbClr val="0000FF"/>
                </a:solidFill>
                <a:latin typeface="Calibri"/>
                <a:cs typeface="Calibri"/>
              </a:rPr>
              <a:t>Datele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definite </a:t>
            </a:r>
            <a:r>
              <a:rPr sz="3200" spc="-5" dirty="0">
                <a:latin typeface="Calibri"/>
                <a:cs typeface="Calibri"/>
              </a:rPr>
              <a:t>într-o </a:t>
            </a:r>
            <a:r>
              <a:rPr sz="3200" b="1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clasă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 mai </a:t>
            </a:r>
            <a:r>
              <a:rPr sz="3200" spc="-5" dirty="0">
                <a:latin typeface="Calibri"/>
                <a:cs typeface="Calibri"/>
              </a:rPr>
              <a:t>numesc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atribute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iar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operaţiile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 mai numesc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metode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sau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i="1" spc="-5" dirty="0" err="1">
                <a:solidFill>
                  <a:srgbClr val="FF0000"/>
                </a:solidFill>
                <a:latin typeface="Calibri"/>
                <a:cs typeface="Calibri"/>
              </a:rPr>
              <a:t>funcţii-membru</a:t>
            </a:r>
            <a:r>
              <a:rPr lang="ro-MO"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a clasei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356235" algn="l"/>
              </a:tabLst>
            </a:pPr>
            <a:r>
              <a:rPr sz="4000" b="1" spc="-20" dirty="0" err="1">
                <a:solidFill>
                  <a:srgbClr val="0000FF"/>
                </a:solidFill>
                <a:latin typeface="Calibri"/>
                <a:cs typeface="Calibri"/>
              </a:rPr>
              <a:t>Atributele</a:t>
            </a:r>
            <a:r>
              <a:rPr lang="ro-MO" sz="4000" b="1" spc="-20" dirty="0">
                <a:solidFill>
                  <a:srgbClr val="0000FF"/>
                </a:solidFill>
                <a:latin typeface="Calibri"/>
                <a:cs typeface="Calibri"/>
              </a:rPr>
              <a:t>/proprietățile/</a:t>
            </a:r>
            <a:r>
              <a:rPr sz="4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şi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metodele </a:t>
            </a:r>
            <a:r>
              <a:rPr sz="4000" b="1" spc="-20" dirty="0">
                <a:latin typeface="Calibri"/>
                <a:cs typeface="Calibri"/>
              </a:rPr>
              <a:t>formează </a:t>
            </a:r>
            <a:r>
              <a:rPr sz="4000" b="1" i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membrii</a:t>
            </a:r>
            <a:r>
              <a:rPr sz="4000" b="1" spc="-10" dirty="0">
                <a:latin typeface="Calibri"/>
                <a:cs typeface="Calibri"/>
              </a:rPr>
              <a:t> unei</a:t>
            </a:r>
            <a:r>
              <a:rPr sz="4000" b="1" spc="1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clase.</a:t>
            </a:r>
            <a:endParaRPr sz="4000" b="1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Fiecare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clasă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i="1" u="sng" spc="-25" dirty="0">
                <a:latin typeface="Calibri"/>
                <a:cs typeface="Calibri"/>
              </a:rPr>
              <a:t>va avea </a:t>
            </a:r>
            <a:r>
              <a:rPr sz="2800" b="1" spc="-20" dirty="0">
                <a:latin typeface="Calibri"/>
                <a:cs typeface="Calibri"/>
              </a:rPr>
              <a:t>identitate </a:t>
            </a:r>
            <a:r>
              <a:rPr sz="2800" b="1" spc="-10" dirty="0">
                <a:latin typeface="Calibri"/>
                <a:cs typeface="Calibri"/>
              </a:rPr>
              <a:t>sau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nume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1822" y="5953759"/>
            <a:ext cx="487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latin typeface="Calibri"/>
                <a:cs typeface="Calibri"/>
              </a:rPr>
              <a:t>Figura </a:t>
            </a:r>
            <a:r>
              <a:rPr sz="1800" b="1" u="sng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5" dirty="0">
                <a:latin typeface="Calibri"/>
                <a:cs typeface="Calibri"/>
              </a:rPr>
              <a:t>Reprezentare grafică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conceptului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clasă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52800" y="4572000"/>
          <a:ext cx="2232025" cy="137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Nume</a:t>
                      </a:r>
                      <a:endParaRPr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Atribute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Metode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1CFAB1CB-710F-4681-86B1-34518EC1DC4E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31163"/>
            <a:ext cx="454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2275" algn="l"/>
              </a:tabLst>
            </a:pP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exemplu,	</a:t>
            </a:r>
            <a:r>
              <a:rPr sz="2400" spc="-10" dirty="0">
                <a:latin typeface="Calibri"/>
                <a:cs typeface="Calibri"/>
              </a:rPr>
              <a:t>putem </a:t>
            </a:r>
            <a:r>
              <a:rPr sz="2400" spc="-20" dirty="0">
                <a:latin typeface="Calibri"/>
                <a:cs typeface="Calibri"/>
              </a:rPr>
              <a:t>avea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Calibri"/>
                <a:cs typeface="Calibri"/>
              </a:rPr>
              <a:t>cărţi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61803"/>
              </p:ext>
            </p:extLst>
          </p:nvPr>
        </p:nvGraphicFramePr>
        <p:xfrm>
          <a:off x="228600" y="2209800"/>
          <a:ext cx="8763000" cy="232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352">
                <a:tc>
                  <a:txBody>
                    <a:bodyPr/>
                    <a:lstStyle/>
                    <a:p>
                      <a:pPr algn="ctr">
                        <a:lnSpc>
                          <a:spcPts val="2755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nume</a:t>
                      </a:r>
                      <a:endParaRPr sz="3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755"/>
                        </a:lnSpc>
                      </a:pPr>
                      <a:r>
                        <a:rPr sz="2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cărţi</a:t>
                      </a:r>
                      <a:endParaRPr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2">
                <a:tc>
                  <a:txBody>
                    <a:bodyPr/>
                    <a:lstStyle/>
                    <a:p>
                      <a:pPr algn="ctr">
                        <a:lnSpc>
                          <a:spcPts val="2755"/>
                        </a:lnSpc>
                      </a:pPr>
                      <a:r>
                        <a:rPr lang="en-US" sz="3200" b="1" spc="-1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200" b="1" spc="-1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tribute</a:t>
                      </a:r>
                      <a:r>
                        <a:rPr lang="ro-MO" sz="3200" b="1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/proprietăți/</a:t>
                      </a:r>
                      <a:endParaRPr lang="ro-MO" sz="3200" b="1" spc="-10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755"/>
                        </a:lnSpc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titlu, </a:t>
                      </a:r>
                      <a:r>
                        <a:rPr sz="2400" b="1" spc="-4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autor, 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editura, 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an_apariţie, ISBN,</a:t>
                      </a:r>
                      <a:r>
                        <a:rPr sz="2400" b="1" spc="-55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preţ</a:t>
                      </a:r>
                      <a:endParaRPr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8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metode</a:t>
                      </a:r>
                      <a:endParaRPr sz="3200" b="1" dirty="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  <a:tabLst>
                          <a:tab pos="3488054" algn="l"/>
                        </a:tabLst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obţine_titlu,</a:t>
                      </a:r>
                      <a:r>
                        <a:rPr sz="2400" b="1" spc="1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2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obţine_autor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2400" b="1" spc="-5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modifică_preţ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afişează_informaţii</a:t>
                      </a:r>
                      <a:endParaRPr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5EC529D-3BA3-402A-8525-BA393F12FD14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80566"/>
            <a:ext cx="7858125" cy="505907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40640" indent="-343535">
              <a:lnSpc>
                <a:spcPts val="3240"/>
              </a:lnSpc>
              <a:spcBef>
                <a:spcPts val="509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b="1" i="1" spc="-10" dirty="0">
                <a:latin typeface="Calibri"/>
                <a:cs typeface="Calibri"/>
              </a:rPr>
              <a:t>Construirea obiectelor </a:t>
            </a:r>
            <a:r>
              <a:rPr sz="3000" b="1" i="1" spc="-15" dirty="0">
                <a:latin typeface="Calibri"/>
                <a:cs typeface="Calibri"/>
              </a:rPr>
              <a:t>informatice </a:t>
            </a:r>
            <a:r>
              <a:rPr sz="3000" spc="-10" dirty="0">
                <a:latin typeface="Calibri"/>
                <a:cs typeface="Calibri"/>
              </a:rPr>
              <a:t>pornind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dirty="0">
                <a:latin typeface="Calibri"/>
                <a:cs typeface="Calibri"/>
              </a:rPr>
              <a:t>la  </a:t>
            </a:r>
            <a:r>
              <a:rPr sz="3000" b="1" i="1" dirty="0">
                <a:solidFill>
                  <a:srgbClr val="FF0000"/>
                </a:solidFill>
                <a:latin typeface="Calibri"/>
                <a:cs typeface="Calibri"/>
              </a:rPr>
              <a:t>clase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poartă numele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b="1" i="1" spc="-15" dirty="0">
                <a:solidFill>
                  <a:srgbClr val="0000FF"/>
                </a:solidFill>
                <a:latin typeface="Calibri"/>
                <a:cs typeface="Calibri"/>
              </a:rPr>
              <a:t>instanţiere</a:t>
            </a:r>
            <a:r>
              <a:rPr sz="3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sau 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1" i="1" spc="-20" dirty="0">
                <a:solidFill>
                  <a:srgbClr val="0000FF"/>
                </a:solidFill>
                <a:latin typeface="Calibri"/>
                <a:cs typeface="Calibri"/>
              </a:rPr>
              <a:t>exemplificare</a:t>
            </a:r>
            <a:r>
              <a:rPr sz="3000" b="1" i="1" spc="-20" dirty="0">
                <a:latin typeface="Calibri"/>
                <a:cs typeface="Calibri"/>
              </a:rPr>
              <a:t>.</a:t>
            </a:r>
            <a:endParaRPr sz="3000" b="1" i="1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56235" algn="l"/>
              </a:tabLst>
            </a:pPr>
            <a:r>
              <a:rPr sz="3600" b="1" i="1" spc="-5" dirty="0">
                <a:solidFill>
                  <a:srgbClr val="0000CC"/>
                </a:solidFill>
                <a:latin typeface="Calibri"/>
                <a:cs typeface="Calibri"/>
              </a:rPr>
              <a:t>Obiectul</a:t>
            </a:r>
            <a:r>
              <a:rPr sz="36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va </a:t>
            </a:r>
            <a:r>
              <a:rPr sz="3600" b="1" i="1" spc="-5" dirty="0">
                <a:solidFill>
                  <a:srgbClr val="FF0000"/>
                </a:solidFill>
                <a:latin typeface="Calibri"/>
                <a:cs typeface="Calibri"/>
              </a:rPr>
              <a:t>fi </a:t>
            </a:r>
            <a:r>
              <a:rPr sz="3600" b="1" i="1" dirty="0">
                <a:solidFill>
                  <a:srgbClr val="0000CC"/>
                </a:solidFill>
                <a:latin typeface="Calibri"/>
                <a:cs typeface="Calibri"/>
              </a:rPr>
              <a:t>o </a:t>
            </a:r>
            <a:r>
              <a:rPr sz="3600" b="1" i="1" spc="-15" dirty="0">
                <a:solidFill>
                  <a:srgbClr val="0000CC"/>
                </a:solidFill>
                <a:latin typeface="Calibri"/>
                <a:cs typeface="Calibri"/>
              </a:rPr>
              <a:t>instanţă 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a unei</a:t>
            </a:r>
            <a:r>
              <a:rPr sz="3600" b="1" i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clase.</a:t>
            </a:r>
            <a:endParaRPr sz="3600" b="1" dirty="0">
              <a:latin typeface="Calibri"/>
              <a:cs typeface="Calibri"/>
            </a:endParaRPr>
          </a:p>
          <a:p>
            <a:pPr marL="355600" marR="267970" indent="-343535">
              <a:lnSpc>
                <a:spcPct val="90000"/>
              </a:lnSpc>
              <a:spcBef>
                <a:spcPts val="72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b="1" i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Diferenţele</a:t>
            </a:r>
            <a:r>
              <a:rPr sz="3000" spc="-15" dirty="0">
                <a:latin typeface="Calibri"/>
                <a:cs typeface="Calibri"/>
              </a:rPr>
              <a:t> dintre </a:t>
            </a:r>
            <a:r>
              <a:rPr sz="3000" spc="-10" dirty="0">
                <a:latin typeface="Calibri"/>
                <a:cs typeface="Calibri"/>
              </a:rPr>
              <a:t>obiectele </a:t>
            </a:r>
            <a:r>
              <a:rPr sz="3000" spc="-5" dirty="0">
                <a:latin typeface="Calibri"/>
                <a:cs typeface="Calibri"/>
              </a:rPr>
              <a:t>de aceeaşi </a:t>
            </a:r>
            <a:r>
              <a:rPr sz="3000" dirty="0">
                <a:latin typeface="Calibri"/>
                <a:cs typeface="Calibri"/>
              </a:rPr>
              <a:t>clasă </a:t>
            </a:r>
            <a:r>
              <a:rPr sz="3000" b="1" i="1" spc="-5" dirty="0">
                <a:solidFill>
                  <a:srgbClr val="0000CC"/>
                </a:solidFill>
                <a:latin typeface="Calibri"/>
                <a:cs typeface="Calibri"/>
              </a:rPr>
              <a:t>se  </a:t>
            </a:r>
            <a:r>
              <a:rPr sz="3000" b="1" i="1" spc="-15" dirty="0">
                <a:solidFill>
                  <a:srgbClr val="0000CC"/>
                </a:solidFill>
                <a:latin typeface="Calibri"/>
                <a:cs typeface="Calibri"/>
              </a:rPr>
              <a:t>materializează </a:t>
            </a:r>
            <a:r>
              <a:rPr sz="3000" b="1" i="1" spc="-5" dirty="0">
                <a:solidFill>
                  <a:srgbClr val="0000CC"/>
                </a:solidFill>
                <a:latin typeface="Calibri"/>
                <a:cs typeface="Calibri"/>
              </a:rPr>
              <a:t>în </a:t>
            </a:r>
            <a:r>
              <a:rPr sz="3000" b="1" i="1" spc="-20" dirty="0">
                <a:solidFill>
                  <a:srgbClr val="0000CC"/>
                </a:solidFill>
                <a:latin typeface="Calibri"/>
                <a:cs typeface="Calibri"/>
              </a:rPr>
              <a:t>diferenţe </a:t>
            </a:r>
            <a:r>
              <a:rPr sz="3000" b="1" i="1" spc="-15" dirty="0">
                <a:solidFill>
                  <a:srgbClr val="0000CC"/>
                </a:solidFill>
                <a:latin typeface="Calibri"/>
                <a:cs typeface="Calibri"/>
              </a:rPr>
              <a:t>între </a:t>
            </a:r>
            <a:r>
              <a:rPr sz="3000" b="1" i="1" spc="-1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valorile</a:t>
            </a:r>
            <a:r>
              <a:rPr sz="3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3000" b="1" i="1" spc="-3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atributelor</a:t>
            </a:r>
            <a:r>
              <a:rPr lang="ro-MO" sz="3000" b="1" i="1" spc="-3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/proprietăților/</a:t>
            </a:r>
            <a:r>
              <a:rPr sz="3000" b="1" i="1" spc="-3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3000" b="1" i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447040" indent="-343535">
              <a:lnSpc>
                <a:spcPts val="3240"/>
              </a:lnSpc>
              <a:spcBef>
                <a:spcPts val="76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45" dirty="0">
                <a:latin typeface="Calibri"/>
                <a:cs typeface="Calibri"/>
              </a:rPr>
              <a:t>Totodată, </a:t>
            </a:r>
            <a:r>
              <a:rPr sz="3000" spc="-10" dirty="0">
                <a:latin typeface="Calibri"/>
                <a:cs typeface="Calibri"/>
              </a:rPr>
              <a:t>pentru </a:t>
            </a:r>
            <a:r>
              <a:rPr sz="3000" b="1" i="1" spc="-15" dirty="0">
                <a:solidFill>
                  <a:srgbClr val="0000CC"/>
                </a:solidFill>
                <a:latin typeface="Calibri"/>
                <a:cs typeface="Calibri"/>
              </a:rPr>
              <a:t>fiecare </a:t>
            </a:r>
            <a:r>
              <a:rPr sz="3000" b="1" i="1" spc="-5" dirty="0">
                <a:solidFill>
                  <a:srgbClr val="0000CC"/>
                </a:solidFill>
                <a:latin typeface="Calibri"/>
                <a:cs typeface="Calibri"/>
              </a:rPr>
              <a:t>obiect </a:t>
            </a:r>
            <a:r>
              <a:rPr sz="3000" b="1" i="1" spc="-20" dirty="0">
                <a:solidFill>
                  <a:srgbClr val="0000CC"/>
                </a:solidFill>
                <a:latin typeface="Calibri"/>
                <a:cs typeface="Calibri"/>
              </a:rPr>
              <a:t>este </a:t>
            </a:r>
            <a:r>
              <a:rPr sz="3000" b="1" i="1" spc="-10" dirty="0">
                <a:solidFill>
                  <a:srgbClr val="0000CC"/>
                </a:solidFill>
                <a:latin typeface="Calibri"/>
                <a:cs typeface="Calibri"/>
              </a:rPr>
              <a:t>specificat  </a:t>
            </a:r>
            <a:r>
              <a:rPr sz="3000" b="1" i="1" dirty="0">
                <a:solidFill>
                  <a:srgbClr val="0000CC"/>
                </a:solidFill>
                <a:latin typeface="Calibri"/>
                <a:cs typeface="Calibri"/>
              </a:rPr>
              <a:t>tipul clasei </a:t>
            </a:r>
            <a:r>
              <a:rPr sz="3000" b="1" i="1" spc="-10" dirty="0">
                <a:solidFill>
                  <a:srgbClr val="0000CC"/>
                </a:solidFill>
                <a:latin typeface="Calibri"/>
                <a:cs typeface="Calibri"/>
              </a:rPr>
              <a:t>din </a:t>
            </a:r>
            <a:r>
              <a:rPr sz="3000" b="1" i="1" spc="-15" dirty="0">
                <a:solidFill>
                  <a:srgbClr val="0000CC"/>
                </a:solidFill>
                <a:latin typeface="Calibri"/>
                <a:cs typeface="Calibri"/>
              </a:rPr>
              <a:t>care</a:t>
            </a:r>
            <a:r>
              <a:rPr sz="3000" b="1" i="1" spc="-6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i="1" spc="-15" dirty="0">
                <a:solidFill>
                  <a:srgbClr val="0000CC"/>
                </a:solidFill>
                <a:latin typeface="Calibri"/>
                <a:cs typeface="Calibri"/>
              </a:rPr>
              <a:t>provine.</a:t>
            </a:r>
            <a:endParaRPr sz="3000" b="1" i="1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2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Pentru </a:t>
            </a:r>
            <a:r>
              <a:rPr sz="3000" dirty="0">
                <a:latin typeface="Calibri"/>
                <a:cs typeface="Calibri"/>
              </a:rPr>
              <a:t>o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clasă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se pot </a:t>
            </a:r>
            <a:r>
              <a:rPr sz="3000" b="1" i="1" spc="-10" dirty="0">
                <a:latin typeface="Calibri"/>
                <a:cs typeface="Calibri"/>
              </a:rPr>
              <a:t>crea </a:t>
            </a:r>
            <a:r>
              <a:rPr sz="3000" b="1" i="1" dirty="0">
                <a:latin typeface="Calibri"/>
                <a:cs typeface="Calibri"/>
              </a:rPr>
              <a:t>mai </a:t>
            </a:r>
            <a:r>
              <a:rPr sz="3000" b="1" i="1" spc="-10" dirty="0">
                <a:latin typeface="Calibri"/>
                <a:cs typeface="Calibri"/>
              </a:rPr>
              <a:t>multe instanţe</a:t>
            </a:r>
            <a:r>
              <a:rPr sz="3000" b="1" i="1" spc="-9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ale  </a:t>
            </a:r>
            <a:r>
              <a:rPr sz="3000" b="1" i="1" spc="-10" dirty="0" err="1">
                <a:latin typeface="Calibri"/>
                <a:cs typeface="Calibri"/>
              </a:rPr>
              <a:t>acesteia</a:t>
            </a:r>
            <a:r>
              <a:rPr lang="ro-MO" sz="3000" b="1" i="1" spc="-10" dirty="0">
                <a:latin typeface="Calibri"/>
                <a:cs typeface="Calibri"/>
              </a:rPr>
              <a:t> (obiecte!)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BC346FC9-45F2-4C1D-8714-E9BECCABA48C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459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exemplu, </a:t>
            </a:r>
            <a:r>
              <a:rPr sz="2800" spc="-20" dirty="0">
                <a:latin typeface="Calibri"/>
                <a:cs typeface="Calibri"/>
              </a:rPr>
              <a:t>avem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3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instanţe </a:t>
            </a:r>
            <a:r>
              <a:rPr sz="2800" spc="-5" dirty="0">
                <a:latin typeface="Calibri"/>
                <a:cs typeface="Calibri"/>
              </a:rPr>
              <a:t>ale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clasei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cărţi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după  </a:t>
            </a:r>
            <a:r>
              <a:rPr sz="2800" spc="-15" dirty="0">
                <a:latin typeface="Calibri"/>
                <a:cs typeface="Calibri"/>
              </a:rPr>
              <a:t>diferitele </a:t>
            </a:r>
            <a:r>
              <a:rPr sz="2800" spc="-10" dirty="0">
                <a:latin typeface="Calibri"/>
                <a:cs typeface="Calibri"/>
              </a:rPr>
              <a:t>valori </a:t>
            </a:r>
            <a:r>
              <a:rPr sz="2800" spc="-20" dirty="0">
                <a:latin typeface="Calibri"/>
                <a:cs typeface="Calibri"/>
              </a:rPr>
              <a:t>date </a:t>
            </a:r>
            <a:r>
              <a:rPr sz="2800" spc="-10" dirty="0">
                <a:latin typeface="Calibri"/>
                <a:cs typeface="Calibri"/>
              </a:rPr>
              <a:t>atributelor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astfel: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7214" y="3206623"/>
          <a:ext cx="7565389" cy="1645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1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  <a:spcBef>
                          <a:spcPts val="2140"/>
                        </a:spcBef>
                      </a:pPr>
                      <a:r>
                        <a:rPr sz="24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atribute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titlu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Poezii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Geniu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Pustiu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Marile speranţe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autor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Mihai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Eminescu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Mihai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Eminescu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Charles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Dickens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editura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lang="ro-MO" sz="1800" spc="-15" dirty="0">
                          <a:latin typeface="Calibri"/>
                          <a:cs typeface="Calibri"/>
                        </a:rPr>
                        <a:t>Arcada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lang="ro-MO" sz="1800" spc="-15" dirty="0">
                          <a:latin typeface="Calibri"/>
                          <a:cs typeface="Calibri"/>
                        </a:rPr>
                        <a:t>Arcada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Univers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spc="-2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apariţie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ISBN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973–567–545–1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973–565–545–2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971–267–441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preţ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24200" y="2819400"/>
            <a:ext cx="132376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2275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OID:</a:t>
            </a:r>
            <a:r>
              <a:rPr lang="en-US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carte1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819400"/>
            <a:ext cx="132376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2275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OID:</a:t>
            </a:r>
            <a:r>
              <a:rPr lang="en-US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carte2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2819400"/>
            <a:ext cx="132376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2275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OID:</a:t>
            </a:r>
            <a:r>
              <a:rPr lang="en-US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carte3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1752600"/>
            <a:ext cx="762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1828800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1752600"/>
            <a:ext cx="2362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670" y="530478"/>
            <a:ext cx="375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1.1. </a:t>
            </a:r>
            <a:r>
              <a:rPr sz="3600" b="1" spc="-10" dirty="0">
                <a:latin typeface="Calibri"/>
                <a:cs typeface="Calibri"/>
              </a:rPr>
              <a:t>Obiecte </a:t>
            </a:r>
            <a:r>
              <a:rPr sz="3600" b="1" dirty="0">
                <a:latin typeface="Calibri"/>
                <a:cs typeface="Calibri"/>
              </a:rPr>
              <a:t>și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BCEF586D-8D4A-4549-92BC-C58F54ADE688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75994"/>
            <a:ext cx="7882890" cy="517564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29895" indent="-343535">
              <a:lnSpc>
                <a:spcPts val="3460"/>
              </a:lnSpc>
              <a:spcBef>
                <a:spcPts val="53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Definirea unei clase </a:t>
            </a:r>
            <a:r>
              <a:rPr sz="3200" b="1" i="1" dirty="0">
                <a:solidFill>
                  <a:srgbClr val="0000FF"/>
                </a:solidFill>
                <a:latin typeface="Calibri"/>
                <a:cs typeface="Calibri"/>
              </a:rPr>
              <a:t>înseamnă crearea </a:t>
            </a: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unui  nou </a:t>
            </a:r>
            <a:r>
              <a:rPr sz="3200" b="1" i="1" dirty="0">
                <a:solidFill>
                  <a:srgbClr val="0000FF"/>
                </a:solidFill>
                <a:latin typeface="Calibri"/>
                <a:cs typeface="Calibri"/>
              </a:rPr>
              <a:t>tip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200" i="1" spc="-15" dirty="0">
                <a:solidFill>
                  <a:srgbClr val="0000FF"/>
                </a:solidFill>
                <a:latin typeface="Calibri"/>
                <a:cs typeface="Calibri"/>
              </a:rPr>
              <a:t>date </a:t>
            </a:r>
            <a:r>
              <a:rPr sz="3200" i="1" spc="-10" dirty="0">
                <a:solidFill>
                  <a:srgbClr val="0000FF"/>
                </a:solidFill>
                <a:latin typeface="Calibri"/>
                <a:cs typeface="Calibri"/>
              </a:rPr>
              <a:t>care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apoi </a:t>
            </a:r>
            <a:r>
              <a:rPr sz="3200" i="1" spc="-15" dirty="0">
                <a:solidFill>
                  <a:srgbClr val="0000FF"/>
                </a:solidFill>
                <a:latin typeface="Calibri"/>
                <a:cs typeface="Calibri"/>
              </a:rPr>
              <a:t>poate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fi </a:t>
            </a:r>
            <a:r>
              <a:rPr sz="3200" i="1" spc="-15" dirty="0">
                <a:solidFill>
                  <a:srgbClr val="0000FF"/>
                </a:solidFill>
                <a:latin typeface="Calibri"/>
                <a:cs typeface="Calibri"/>
              </a:rPr>
              <a:t>utilizat  </a:t>
            </a:r>
            <a:r>
              <a:rPr sz="3200" i="1" spc="-10" dirty="0">
                <a:solidFill>
                  <a:srgbClr val="0000FF"/>
                </a:solidFill>
                <a:latin typeface="Calibri"/>
                <a:cs typeface="Calibri"/>
              </a:rPr>
              <a:t>pentru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declararea obiectelor de </a:t>
            </a:r>
            <a:r>
              <a:rPr sz="3200" i="1" spc="-15" dirty="0">
                <a:solidFill>
                  <a:srgbClr val="0000FF"/>
                </a:solidFill>
                <a:latin typeface="Calibri"/>
                <a:cs typeface="Calibri"/>
              </a:rPr>
              <a:t>acest</a:t>
            </a:r>
            <a:r>
              <a:rPr sz="3200" i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0000FF"/>
                </a:solidFill>
                <a:latin typeface="Calibri"/>
                <a:cs typeface="Calibri"/>
              </a:rPr>
              <a:t>tip.</a:t>
            </a:r>
            <a:endParaRPr sz="3200" dirty="0">
              <a:latin typeface="Calibri"/>
              <a:cs typeface="Calibri"/>
            </a:endParaRPr>
          </a:p>
          <a:p>
            <a:pPr marL="355600" marR="247015" indent="-343535">
              <a:lnSpc>
                <a:spcPct val="90000"/>
              </a:lnSpc>
              <a:spcBef>
                <a:spcPts val="71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Clasa </a:t>
            </a:r>
            <a:r>
              <a:rPr sz="3200" spc="-25" dirty="0">
                <a:latin typeface="Calibri"/>
                <a:cs typeface="Calibri"/>
              </a:rPr>
              <a:t>este </a:t>
            </a:r>
            <a:r>
              <a:rPr sz="3200" spc="-5" dirty="0">
                <a:latin typeface="Calibri"/>
                <a:cs typeface="Calibri"/>
              </a:rPr>
              <a:t>elementul de </a:t>
            </a:r>
            <a:r>
              <a:rPr sz="3200" spc="-20" dirty="0">
                <a:latin typeface="Calibri"/>
                <a:cs typeface="Calibri"/>
              </a:rPr>
              <a:t>programare </a:t>
            </a:r>
            <a:r>
              <a:rPr sz="3200" spc="-15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ne  </a:t>
            </a:r>
            <a:r>
              <a:rPr sz="3200" spc="-10" dirty="0">
                <a:latin typeface="Calibri"/>
                <a:cs typeface="Calibri"/>
              </a:rPr>
              <a:t>permite transcrierea </a:t>
            </a:r>
            <a:r>
              <a:rPr sz="3200" spc="-15" dirty="0">
                <a:latin typeface="Calibri"/>
                <a:cs typeface="Calibri"/>
              </a:rPr>
              <a:t>cât </a:t>
            </a:r>
            <a:r>
              <a:rPr sz="3200" spc="-5" dirty="0">
                <a:latin typeface="Calibri"/>
                <a:cs typeface="Calibri"/>
              </a:rPr>
              <a:t>mai bună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unui  </a:t>
            </a:r>
            <a:r>
              <a:rPr sz="3200" spc="-10" dirty="0">
                <a:latin typeface="Calibri"/>
                <a:cs typeface="Calibri"/>
              </a:rPr>
              <a:t>concept </a:t>
            </a:r>
            <a:r>
              <a:rPr sz="3200" spc="-5" dirty="0">
                <a:latin typeface="Calibri"/>
                <a:cs typeface="Calibri"/>
              </a:rPr>
              <a:t>din </a:t>
            </a:r>
            <a:r>
              <a:rPr sz="3200" dirty="0">
                <a:latin typeface="Calibri"/>
                <a:cs typeface="Calibri"/>
              </a:rPr>
              <a:t>viaţa </a:t>
            </a:r>
            <a:r>
              <a:rPr sz="3200" spc="-20" dirty="0">
                <a:latin typeface="Calibri"/>
                <a:cs typeface="Calibri"/>
              </a:rPr>
              <a:t>concretă </a:t>
            </a:r>
            <a:r>
              <a:rPr sz="3200" spc="-10" dirty="0">
                <a:latin typeface="Calibri"/>
                <a:cs typeface="Calibri"/>
              </a:rPr>
              <a:t>într-un </a:t>
            </a:r>
            <a:r>
              <a:rPr sz="3200" dirty="0">
                <a:latin typeface="Calibri"/>
                <a:cs typeface="Calibri"/>
              </a:rPr>
              <a:t>limbaj 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15" dirty="0" err="1">
                <a:latin typeface="Calibri"/>
                <a:cs typeface="Calibri"/>
              </a:rPr>
              <a:t>programare</a:t>
            </a:r>
            <a:r>
              <a:rPr sz="3200" spc="-15" dirty="0">
                <a:latin typeface="Calibri"/>
                <a:cs typeface="Calibri"/>
              </a:rPr>
              <a:t>.</a:t>
            </a:r>
            <a:r>
              <a:rPr lang="en-US" sz="3200" spc="-15" dirty="0">
                <a:latin typeface="Calibri"/>
                <a:cs typeface="Calibri"/>
              </a:rPr>
              <a:t> /</a:t>
            </a:r>
            <a:r>
              <a:rPr lang="en-US" sz="3200" b="1" i="1" spc="-15" dirty="0" err="1">
                <a:latin typeface="Calibri"/>
                <a:cs typeface="Calibri"/>
              </a:rPr>
              <a:t>abstractizare</a:t>
            </a:r>
            <a:r>
              <a:rPr lang="en-US" sz="3200" b="1" i="1" spc="-15" dirty="0">
                <a:latin typeface="Calibri"/>
                <a:cs typeface="Calibri"/>
              </a:rPr>
              <a:t>!/</a:t>
            </a:r>
            <a:endParaRPr sz="3200" b="1" i="1" dirty="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82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Ea </a:t>
            </a:r>
            <a:r>
              <a:rPr sz="3200" i="1" spc="-10" dirty="0">
                <a:solidFill>
                  <a:srgbClr val="FF0000"/>
                </a:solidFill>
                <a:latin typeface="Calibri"/>
                <a:cs typeface="Calibri"/>
              </a:rPr>
              <a:t>permite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definirea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Calibri"/>
                <a:cs typeface="Calibri"/>
              </a:rPr>
              <a:t>atât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datelor</a:t>
            </a:r>
            <a:r>
              <a:rPr sz="32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relativ la o  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entitate </a:t>
            </a:r>
            <a:r>
              <a:rPr sz="3200" i="1" spc="-10" dirty="0">
                <a:solidFill>
                  <a:srgbClr val="FF0000"/>
                </a:solidFill>
                <a:latin typeface="Calibri"/>
                <a:cs typeface="Calibri"/>
              </a:rPr>
              <a:t>cât 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şi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acţiunilor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asociate 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prin  </a:t>
            </a:r>
            <a:r>
              <a:rPr sz="4400" i="1" spc="-10" dirty="0">
                <a:solidFill>
                  <a:srgbClr val="FF0000"/>
                </a:solidFill>
                <a:latin typeface="Calibri"/>
                <a:cs typeface="Calibri"/>
              </a:rPr>
              <a:t>metode.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246" y="19215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303CFE86-FB7D-482D-8991-EC75349CDC1A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06576" y="2284602"/>
            <a:ext cx="33394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425" lvl="1" indent="-72136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34060" algn="l"/>
              </a:tabLst>
            </a:pPr>
            <a:r>
              <a:rPr sz="3200" b="1" spc="-10" dirty="0">
                <a:latin typeface="Calibri"/>
                <a:cs typeface="Calibri"/>
              </a:rPr>
              <a:t>Obiecte </a:t>
            </a:r>
            <a:r>
              <a:rPr sz="3200" b="1" dirty="0">
                <a:latin typeface="Calibri"/>
                <a:cs typeface="Calibri"/>
              </a:rPr>
              <a:t>şi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clase</a:t>
            </a:r>
            <a:endParaRPr sz="3200">
              <a:latin typeface="Calibri"/>
              <a:cs typeface="Calibri"/>
            </a:endParaRPr>
          </a:p>
          <a:p>
            <a:pPr marL="733425" lvl="1" indent="-721360">
              <a:lnSpc>
                <a:spcPct val="100000"/>
              </a:lnSpc>
              <a:buAutoNum type="arabicPeriod"/>
              <a:tabLst>
                <a:tab pos="73406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Principii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POO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629A-297B-4B18-9E9B-F1C00074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-20320"/>
            <a:ext cx="4439059" cy="340863"/>
          </a:xfrm>
        </p:spPr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GENERAL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BB40E-5C44-49C3-8C7D-87B73BDB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518663"/>
            <a:ext cx="8839200" cy="73298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rgbClr val="0000CC"/>
                </a:solidFill>
              </a:rPr>
              <a:t>Se recomandă ca orice </a:t>
            </a:r>
            <a:r>
              <a:rPr lang="ro-RO" sz="2000" b="1" dirty="0">
                <a:solidFill>
                  <a:srgbClr val="FF0000"/>
                </a:solidFill>
              </a:rPr>
              <a:t>Clasă</a:t>
            </a:r>
            <a:r>
              <a:rPr lang="ro-RO" sz="2000" b="1" dirty="0">
                <a:solidFill>
                  <a:srgbClr val="0000CC"/>
                </a:solidFill>
              </a:rPr>
              <a:t> să fie un </a:t>
            </a:r>
            <a:r>
              <a:rPr lang="ro-RO" sz="2000" b="1" dirty="0" err="1">
                <a:solidFill>
                  <a:srgbClr val="0000CC"/>
                </a:solidFill>
              </a:rPr>
              <a:t>fisier</a:t>
            </a:r>
            <a:r>
              <a:rPr lang="ro-RO" sz="2000" b="1" dirty="0">
                <a:solidFill>
                  <a:srgbClr val="0000CC"/>
                </a:solidFill>
              </a:rPr>
              <a:t> .PHP separat, de ex. </a:t>
            </a:r>
            <a:r>
              <a:rPr lang="ro-RO" sz="2000" b="1" i="1" dirty="0" err="1">
                <a:solidFill>
                  <a:srgbClr val="FF0000"/>
                </a:solidFill>
              </a:rPr>
              <a:t>class.carti.php</a:t>
            </a:r>
            <a:endParaRPr lang="ro-RO" sz="2000" b="1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000" dirty="0">
                <a:solidFill>
                  <a:srgbClr val="0000CC"/>
                </a:solidFill>
              </a:rPr>
              <a:t>Având clasa putem genera </a:t>
            </a:r>
            <a:r>
              <a:rPr lang="ro-RO" sz="2000" b="1" dirty="0">
                <a:solidFill>
                  <a:srgbClr val="0000CC"/>
                </a:solidFill>
              </a:rPr>
              <a:t>o infinitate de obiecte/</a:t>
            </a:r>
            <a:r>
              <a:rPr lang="ro-RO" sz="2000" b="1" dirty="0" err="1">
                <a:solidFill>
                  <a:srgbClr val="0000CC"/>
                </a:solidFill>
              </a:rPr>
              <a:t>instante</a:t>
            </a:r>
            <a:endParaRPr lang="ro-RO" sz="2000" b="1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rgbClr val="0000CC"/>
                </a:solidFill>
              </a:rPr>
              <a:t>Variabilele membre ale Clasei pot fi apelate in Exteriorul ei, DOAR prin intermediul funcțiilor create in Clasă sau in clasa de bază.  </a:t>
            </a:r>
          </a:p>
          <a:p>
            <a:r>
              <a:rPr lang="ro-RO" sz="2000" b="1" dirty="0">
                <a:solidFill>
                  <a:srgbClr val="0000CC"/>
                </a:solidFill>
              </a:rPr>
              <a:t>       In cazul claselor derivate, cu condiția ca aceste funcții să fie de tipul </a:t>
            </a:r>
          </a:p>
          <a:p>
            <a:r>
              <a:rPr lang="ro-RO" sz="2000" b="1" i="1" dirty="0">
                <a:solidFill>
                  <a:srgbClr val="0000CC"/>
                </a:solidFill>
              </a:rPr>
              <a:t>       </a:t>
            </a:r>
            <a:r>
              <a:rPr lang="ro-RO" sz="2000" b="1" i="1" dirty="0">
                <a:solidFill>
                  <a:schemeClr val="accent6">
                    <a:lumMod val="75000"/>
                  </a:schemeClr>
                </a:solidFill>
              </a:rPr>
              <a:t>public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rgbClr val="0000CC"/>
                </a:solidFill>
              </a:rPr>
              <a:t>Reamintim că dacă membrul unei clase nu are specificat tipul concret, atunci el este prin </a:t>
            </a:r>
            <a:r>
              <a:rPr lang="ro-RO" sz="2000" b="1" dirty="0" err="1">
                <a:solidFill>
                  <a:srgbClr val="0000CC"/>
                </a:solidFill>
              </a:rPr>
              <a:t>Default</a:t>
            </a:r>
            <a:r>
              <a:rPr lang="ro-RO" sz="2000" b="1" dirty="0">
                <a:solidFill>
                  <a:srgbClr val="0000CC"/>
                </a:solidFill>
              </a:rPr>
              <a:t> </a:t>
            </a:r>
            <a:r>
              <a:rPr lang="ro-RO" sz="2000" b="1" i="1" dirty="0">
                <a:solidFill>
                  <a:schemeClr val="accent6">
                    <a:lumMod val="75000"/>
                  </a:schemeClr>
                </a:solidFill>
              </a:rPr>
              <a:t>public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</a:rPr>
              <a:t>Prin </a:t>
            </a:r>
            <a:r>
              <a:rPr lang="ro-RO" sz="2000" b="1" dirty="0" err="1">
                <a:solidFill>
                  <a:schemeClr val="accent6">
                    <a:lumMod val="75000"/>
                  </a:schemeClr>
                </a:solidFill>
              </a:rPr>
              <a:t>Default</a:t>
            </a:r>
            <a:r>
              <a:rPr lang="ro-RO" sz="2000" b="1" dirty="0">
                <a:solidFill>
                  <a:srgbClr val="0000CC"/>
                </a:solidFill>
              </a:rPr>
              <a:t>, </a:t>
            </a:r>
            <a:r>
              <a:rPr lang="ro-RO" sz="2000" b="1" dirty="0" err="1">
                <a:solidFill>
                  <a:srgbClr val="0000CC"/>
                </a:solidFill>
              </a:rPr>
              <a:t>variabilile</a:t>
            </a:r>
            <a:r>
              <a:rPr lang="ro-RO" sz="2000" b="1" dirty="0">
                <a:solidFill>
                  <a:srgbClr val="0000CC"/>
                </a:solidFill>
              </a:rPr>
              <a:t> se definesc cu tipul 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</a:rPr>
              <a:t>private</a:t>
            </a:r>
            <a:r>
              <a:rPr lang="ro-RO" sz="2000" b="1" dirty="0">
                <a:solidFill>
                  <a:srgbClr val="0000CC"/>
                </a:solidFill>
              </a:rPr>
              <a:t>, iar </a:t>
            </a:r>
            <a:r>
              <a:rPr lang="ro-RO" sz="2000" b="1" dirty="0" err="1">
                <a:solidFill>
                  <a:srgbClr val="00B0F0"/>
                </a:solidFill>
              </a:rPr>
              <a:t>functiile</a:t>
            </a:r>
            <a:r>
              <a:rPr lang="ro-RO" sz="2000" b="1" dirty="0">
                <a:solidFill>
                  <a:srgbClr val="00B0F0"/>
                </a:solidFill>
              </a:rPr>
              <a:t> (metodele)</a:t>
            </a:r>
            <a:r>
              <a:rPr lang="ro-RO" sz="2000" b="1" dirty="0">
                <a:solidFill>
                  <a:srgbClr val="0000CC"/>
                </a:solidFill>
              </a:rPr>
              <a:t> - </a:t>
            </a:r>
            <a:r>
              <a:rPr lang="ro-RO" sz="2000" b="1" i="1" dirty="0">
                <a:solidFill>
                  <a:schemeClr val="accent6">
                    <a:lumMod val="75000"/>
                  </a:schemeClr>
                </a:solidFill>
              </a:rPr>
              <a:t>public</a:t>
            </a:r>
            <a:r>
              <a:rPr lang="ro-RO" sz="2000" b="1" dirty="0">
                <a:solidFill>
                  <a:srgbClr val="0000CC"/>
                </a:solidFill>
              </a:rPr>
              <a:t>, pentru a putea fi accesate din exteriorul clasei, adică implicit a avea efect asupra variabilei clasei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rgbClr val="0000CC"/>
                </a:solidFill>
              </a:rPr>
              <a:t>Care este sensul codului </a:t>
            </a:r>
            <a:r>
              <a:rPr lang="ro-RO" sz="2000" b="1" dirty="0">
                <a:solidFill>
                  <a:srgbClr val="FF0000"/>
                </a:solidFill>
              </a:rPr>
              <a:t>$</a:t>
            </a:r>
            <a:r>
              <a:rPr lang="ro-RO" sz="2000" b="1" dirty="0" err="1">
                <a:solidFill>
                  <a:srgbClr val="FF0000"/>
                </a:solidFill>
              </a:rPr>
              <a:t>this</a:t>
            </a:r>
            <a:r>
              <a:rPr lang="ro-RO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&gt;</a:t>
            </a:r>
            <a:r>
              <a:rPr lang="en-US" sz="2000" b="1" dirty="0" err="1">
                <a:solidFill>
                  <a:srgbClr val="FF0000"/>
                </a:solidFill>
              </a:rPr>
              <a:t>nume_variabil</a:t>
            </a:r>
            <a:r>
              <a:rPr lang="ro-RO" sz="2000" b="1" dirty="0">
                <a:solidFill>
                  <a:srgbClr val="FF0000"/>
                </a:solidFill>
              </a:rPr>
              <a:t>ă</a:t>
            </a:r>
            <a:r>
              <a:rPr lang="ro-RO" sz="2000" b="1" dirty="0">
                <a:solidFill>
                  <a:srgbClr val="0000CC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b="1" dirty="0">
                <a:solidFill>
                  <a:srgbClr val="0000CC"/>
                </a:solidFill>
              </a:rPr>
              <a:t>Formula indică / face să fie apelată Proprietatea / Variabila / Membrul </a:t>
            </a:r>
            <a:r>
              <a:rPr lang="ro-RO" sz="2000" b="1" dirty="0" err="1">
                <a:solidFill>
                  <a:srgbClr val="0000CC"/>
                </a:solidFill>
              </a:rPr>
              <a:t>nume_variabila</a:t>
            </a:r>
            <a:r>
              <a:rPr lang="ro-RO" sz="2000" b="1" dirty="0">
                <a:solidFill>
                  <a:srgbClr val="0000CC"/>
                </a:solidFill>
              </a:rPr>
              <a:t> a unui Obiect din clasa data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adic</a:t>
            </a:r>
            <a:r>
              <a:rPr lang="ro-RO" sz="2000" b="1" dirty="0">
                <a:solidFill>
                  <a:srgbClr val="0000CC"/>
                </a:solidFill>
              </a:rPr>
              <a:t>ă </a:t>
            </a:r>
            <a:r>
              <a:rPr lang="ro-RO" sz="2000" b="1" dirty="0">
                <a:solidFill>
                  <a:srgbClr val="00B0F0"/>
                </a:solidFill>
              </a:rPr>
              <a:t>pentru a apela membrii unei clase</a:t>
            </a:r>
          </a:p>
          <a:p>
            <a:r>
              <a:rPr lang="ro-RO" sz="2000" b="1" dirty="0">
                <a:solidFill>
                  <a:srgbClr val="0000CC"/>
                </a:solidFill>
              </a:rPr>
              <a:t>	</a:t>
            </a:r>
            <a:r>
              <a:rPr lang="ro-RO" sz="2000" b="1" dirty="0">
                <a:solidFill>
                  <a:srgbClr val="FF0000"/>
                </a:solidFill>
              </a:rPr>
              <a:t>($</a:t>
            </a:r>
            <a:r>
              <a:rPr lang="ro-RO" sz="2000" b="1" dirty="0" err="1">
                <a:solidFill>
                  <a:srgbClr val="FF0000"/>
                </a:solidFill>
              </a:rPr>
              <a:t>this</a:t>
            </a:r>
            <a:r>
              <a:rPr lang="ro-RO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&gt;</a:t>
            </a:r>
            <a:r>
              <a:rPr lang="en-US" sz="2000" b="1" dirty="0" err="1">
                <a:solidFill>
                  <a:srgbClr val="FF0000"/>
                </a:solidFill>
              </a:rPr>
              <a:t>nume_variabil</a:t>
            </a:r>
            <a:r>
              <a:rPr lang="ro-RO" sz="2000" b="1" dirty="0">
                <a:solidFill>
                  <a:srgbClr val="FF0000"/>
                </a:solidFill>
              </a:rPr>
              <a:t>ă </a:t>
            </a:r>
            <a:r>
              <a:rPr lang="ro-RO" sz="2000" b="1" dirty="0">
                <a:solidFill>
                  <a:srgbClr val="0000CC"/>
                </a:solidFill>
              </a:rPr>
              <a:t>– anume la această variabilă se face</a:t>
            </a:r>
          </a:p>
          <a:p>
            <a:r>
              <a:rPr lang="ro-RO" sz="2000" b="1" dirty="0">
                <a:solidFill>
                  <a:srgbClr val="0000CC"/>
                </a:solidFill>
              </a:rPr>
              <a:t>             referință, din instanța/obiectul curent creat in baza clasei)</a:t>
            </a:r>
          </a:p>
          <a:p>
            <a:r>
              <a:rPr lang="ro-RO" sz="2000" b="1" dirty="0">
                <a:solidFill>
                  <a:srgbClr val="0000CC"/>
                </a:solidFill>
              </a:rPr>
              <a:t>	</a:t>
            </a:r>
            <a:r>
              <a:rPr lang="ro-RO" sz="2000" b="1" dirty="0" err="1">
                <a:solidFill>
                  <a:srgbClr val="0000CC"/>
                </a:solidFill>
              </a:rPr>
              <a:t>Cind</a:t>
            </a:r>
            <a:r>
              <a:rPr lang="ro-RO" sz="2000" b="1" dirty="0">
                <a:solidFill>
                  <a:srgbClr val="0000CC"/>
                </a:solidFill>
              </a:rPr>
              <a:t> se accesează metode se </a:t>
            </a:r>
            <a:r>
              <a:rPr lang="ro-RO" sz="2000" b="1" dirty="0" err="1">
                <a:solidFill>
                  <a:srgbClr val="0000CC"/>
                </a:solidFill>
              </a:rPr>
              <a:t>foloseste</a:t>
            </a:r>
            <a:r>
              <a:rPr lang="ro-RO" sz="2000" b="1" dirty="0">
                <a:solidFill>
                  <a:srgbClr val="0000CC"/>
                </a:solidFill>
              </a:rPr>
              <a:t> un singur simbol $ in </a:t>
            </a:r>
          </a:p>
          <a:p>
            <a:r>
              <a:rPr lang="ro-RO" sz="2000" b="1" dirty="0">
                <a:solidFill>
                  <a:srgbClr val="0000CC"/>
                </a:solidFill>
              </a:rPr>
              <a:t>	compoziția menționată, adică $</a:t>
            </a:r>
            <a:r>
              <a:rPr lang="ro-RO" sz="2000" b="1" dirty="0" err="1">
                <a:solidFill>
                  <a:srgbClr val="0000CC"/>
                </a:solidFill>
              </a:rPr>
              <a:t>object</a:t>
            </a:r>
            <a:r>
              <a:rPr lang="ro-RO" sz="2000" b="1" dirty="0">
                <a:solidFill>
                  <a:srgbClr val="0000CC"/>
                </a:solidFill>
              </a:rPr>
              <a:t>-</a:t>
            </a:r>
            <a:r>
              <a:rPr lang="en-US" sz="2000" b="1" dirty="0">
                <a:solidFill>
                  <a:srgbClr val="0000CC"/>
                </a:solidFill>
              </a:rPr>
              <a:t>&gt; </a:t>
            </a:r>
            <a:r>
              <a:rPr lang="ro-RO" sz="2000" b="1" dirty="0">
                <a:solidFill>
                  <a:srgbClr val="0000CC"/>
                </a:solidFill>
              </a:rPr>
              <a:t>metodă()</a:t>
            </a:r>
          </a:p>
          <a:p>
            <a:pPr marL="457200" indent="-457200">
              <a:buFont typeface="+mj-lt"/>
              <a:buAutoNum type="arabicPeriod"/>
            </a:pPr>
            <a:endParaRPr lang="ro-RO" sz="2000" b="1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o-RO" sz="2400" b="1" dirty="0">
              <a:solidFill>
                <a:srgbClr val="0000CC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3471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0933" y="530478"/>
            <a:ext cx="334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1E3865AD-AB63-440C-A1D5-F193F898191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913610"/>
            <a:ext cx="391477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5" dirty="0">
                <a:solidFill>
                  <a:srgbClr val="0000CC"/>
                </a:solidFill>
                <a:latin typeface="Calibri"/>
                <a:cs typeface="Calibri"/>
              </a:rPr>
              <a:t>Abstractizare</a:t>
            </a:r>
            <a:endParaRPr sz="32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Încapsulare</a:t>
            </a:r>
            <a:endParaRPr sz="32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5" dirty="0">
                <a:solidFill>
                  <a:srgbClr val="0000CC"/>
                </a:solidFill>
                <a:latin typeface="Calibri"/>
                <a:cs typeface="Calibri"/>
              </a:rPr>
              <a:t>Moştenire.</a:t>
            </a:r>
            <a:r>
              <a:rPr sz="3200" b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CC"/>
                </a:solidFill>
                <a:latin typeface="Calibri"/>
                <a:cs typeface="Calibri"/>
              </a:rPr>
              <a:t>Derivare</a:t>
            </a:r>
            <a:endParaRPr sz="32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Polimorfism</a:t>
            </a:r>
            <a:endParaRPr sz="3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57088"/>
            <a:ext cx="8000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5" dirty="0" err="1">
                <a:solidFill>
                  <a:srgbClr val="0000CC"/>
                </a:solidFill>
                <a:latin typeface="Calibri"/>
                <a:cs typeface="Calibri"/>
              </a:rPr>
              <a:t>Abstractizare</a:t>
            </a:r>
            <a:br>
              <a:rPr lang="en-US" sz="3600" dirty="0">
                <a:solidFill>
                  <a:srgbClr val="0000CC"/>
                </a:solidFill>
                <a:latin typeface="Calibri"/>
                <a:cs typeface="Calibri"/>
              </a:rPr>
            </a:b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747EC1-C23E-410A-A30D-AE6170C1387F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79042"/>
            <a:ext cx="7682230" cy="4834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45"/>
              </a:lnSpc>
              <a:spcBef>
                <a:spcPts val="95"/>
              </a:spcBef>
            </a:pPr>
            <a:r>
              <a:rPr sz="3100" b="1" spc="-10" dirty="0">
                <a:latin typeface="Calibri"/>
                <a:cs typeface="Calibri"/>
              </a:rPr>
              <a:t>Definiţie</a:t>
            </a:r>
            <a:endParaRPr sz="3100" dirty="0">
              <a:latin typeface="Calibri"/>
              <a:cs typeface="Calibri"/>
            </a:endParaRPr>
          </a:p>
          <a:p>
            <a:pPr marL="12700" marR="14604" algn="just">
              <a:lnSpc>
                <a:spcPts val="3240"/>
              </a:lnSpc>
              <a:spcBef>
                <a:spcPts val="234"/>
              </a:spcBef>
            </a:pP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1. </a:t>
            </a:r>
            <a:r>
              <a:rPr sz="3000" b="1" spc="-15" dirty="0">
                <a:solidFill>
                  <a:srgbClr val="0000FF"/>
                </a:solidFill>
                <a:latin typeface="Calibri"/>
                <a:cs typeface="Calibri"/>
              </a:rPr>
              <a:t>Abstractizarea </a:t>
            </a:r>
            <a:r>
              <a:rPr sz="3000" spc="-20" dirty="0">
                <a:latin typeface="Calibri"/>
                <a:cs typeface="Calibri"/>
              </a:rPr>
              <a:t>reprezintă </a:t>
            </a:r>
            <a:r>
              <a:rPr sz="3000" spc="-15" dirty="0">
                <a:latin typeface="Calibri"/>
                <a:cs typeface="Calibri"/>
              </a:rPr>
              <a:t>procesul </a:t>
            </a:r>
            <a:r>
              <a:rPr sz="3000" spc="-10" dirty="0">
                <a:latin typeface="Calibri"/>
                <a:cs typeface="Calibri"/>
              </a:rPr>
              <a:t>prin </a:t>
            </a:r>
            <a:r>
              <a:rPr sz="3000" spc="-20" dirty="0">
                <a:latin typeface="Calibri"/>
                <a:cs typeface="Calibri"/>
              </a:rPr>
              <a:t>care </a:t>
            </a:r>
            <a:r>
              <a:rPr sz="3000" spc="-5" dirty="0">
                <a:latin typeface="Calibri"/>
                <a:cs typeface="Calibri"/>
              </a:rPr>
              <a:t>se  </a:t>
            </a:r>
            <a:r>
              <a:rPr sz="3000" spc="-20" dirty="0">
                <a:latin typeface="Calibri"/>
                <a:cs typeface="Calibri"/>
              </a:rPr>
              <a:t>izolează </a:t>
            </a:r>
            <a:r>
              <a:rPr sz="3000" spc="-5" dirty="0">
                <a:latin typeface="Calibri"/>
                <a:cs typeface="Calibri"/>
              </a:rPr>
              <a:t>şi </a:t>
            </a:r>
            <a:r>
              <a:rPr sz="3000" b="1" i="1" spc="-5" dirty="0">
                <a:latin typeface="Calibri"/>
                <a:cs typeface="Calibri"/>
              </a:rPr>
              <a:t>se </a:t>
            </a:r>
            <a:r>
              <a:rPr sz="3000" b="1" i="1" spc="-10" dirty="0">
                <a:latin typeface="Calibri"/>
                <a:cs typeface="Calibri"/>
              </a:rPr>
              <a:t>reţin </a:t>
            </a:r>
            <a:r>
              <a:rPr sz="3000" b="1" i="1" spc="-5" dirty="0">
                <a:latin typeface="Calibri"/>
                <a:cs typeface="Calibri"/>
              </a:rPr>
              <a:t>numai </a:t>
            </a:r>
            <a:r>
              <a:rPr sz="3000" b="1" i="1" dirty="0">
                <a:latin typeface="Calibri"/>
                <a:cs typeface="Calibri"/>
              </a:rPr>
              <a:t>o </a:t>
            </a:r>
            <a:r>
              <a:rPr sz="3000" b="1" i="1" spc="-15" dirty="0">
                <a:latin typeface="Calibri"/>
                <a:cs typeface="Calibri"/>
              </a:rPr>
              <a:t>parte dintre </a:t>
            </a:r>
            <a:r>
              <a:rPr sz="3000" b="1" i="1" spc="-10" dirty="0">
                <a:latin typeface="Calibri"/>
                <a:cs typeface="Calibri"/>
              </a:rPr>
              <a:t>aspectele  unei </a:t>
            </a:r>
            <a:r>
              <a:rPr sz="3000" b="1" i="1" spc="-15" dirty="0">
                <a:latin typeface="Calibri"/>
                <a:cs typeface="Calibri"/>
              </a:rPr>
              <a:t>probleme</a:t>
            </a:r>
            <a:r>
              <a:rPr sz="3000" spc="-15" dirty="0">
                <a:latin typeface="Calibri"/>
                <a:cs typeface="Calibri"/>
              </a:rPr>
              <a:t>, </a:t>
            </a:r>
            <a:r>
              <a:rPr sz="3000" spc="-20" dirty="0">
                <a:latin typeface="Calibri"/>
                <a:cs typeface="Calibri"/>
              </a:rPr>
              <a:t>considerate </a:t>
            </a:r>
            <a:r>
              <a:rPr sz="3000" spc="-5" dirty="0">
                <a:latin typeface="Calibri"/>
                <a:cs typeface="Calibri"/>
              </a:rPr>
              <a:t>esenţiale </a:t>
            </a:r>
            <a:r>
              <a:rPr sz="3000" b="1" i="1" dirty="0">
                <a:latin typeface="Calibri"/>
                <a:cs typeface="Calibri"/>
              </a:rPr>
              <a:t>– </a:t>
            </a:r>
            <a:r>
              <a:rPr sz="3000" b="1" i="1" spc="-5" dirty="0">
                <a:latin typeface="Calibri"/>
                <a:cs typeface="Calibri"/>
              </a:rPr>
              <a:t>funcţie de  </a:t>
            </a:r>
            <a:r>
              <a:rPr sz="3000" b="1" i="1" spc="-10" dirty="0">
                <a:latin typeface="Calibri"/>
                <a:cs typeface="Calibri"/>
              </a:rPr>
              <a:t>scopul </a:t>
            </a:r>
            <a:r>
              <a:rPr sz="3000" b="1" i="1" spc="-5" dirty="0">
                <a:latin typeface="Calibri"/>
                <a:cs typeface="Calibri"/>
              </a:rPr>
              <a:t>urmărit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0" dirty="0">
                <a:latin typeface="Calibri"/>
                <a:cs typeface="Calibri"/>
              </a:rPr>
              <a:t>celelalte fiind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ignorate.</a:t>
            </a:r>
            <a:endParaRPr sz="3000" dirty="0">
              <a:latin typeface="Calibri"/>
              <a:cs typeface="Calibri"/>
            </a:endParaRPr>
          </a:p>
          <a:p>
            <a:pPr marL="355600" marR="24130" indent="-343535">
              <a:lnSpc>
                <a:spcPts val="3020"/>
              </a:lnSpc>
              <a:spcBef>
                <a:spcPts val="1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nivelul </a:t>
            </a:r>
            <a:r>
              <a:rPr sz="2800" spc="-5" dirty="0">
                <a:latin typeface="Calibri"/>
                <a:cs typeface="Calibri"/>
              </a:rPr>
              <a:t>limbajelor de </a:t>
            </a:r>
            <a:r>
              <a:rPr sz="2800" spc="-20" dirty="0">
                <a:latin typeface="Calibri"/>
                <a:cs typeface="Calibri"/>
              </a:rPr>
              <a:t>programare, </a:t>
            </a:r>
            <a:r>
              <a:rPr sz="2800" b="1" i="1" spc="-20" dirty="0">
                <a:solidFill>
                  <a:srgbClr val="0000CC"/>
                </a:solidFill>
                <a:latin typeface="Calibri"/>
                <a:cs typeface="Calibri"/>
              </a:rPr>
              <a:t>abstractizarea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înseamnă </a:t>
            </a:r>
            <a:r>
              <a:rPr sz="2800" spc="-5" dirty="0">
                <a:latin typeface="Calibri"/>
                <a:cs typeface="Calibri"/>
              </a:rPr>
              <a:t>un anumit </a:t>
            </a:r>
            <a:r>
              <a:rPr sz="2800" spc="-10" dirty="0">
                <a:latin typeface="Calibri"/>
                <a:cs typeface="Calibri"/>
              </a:rPr>
              <a:t>gen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apropiere </a:t>
            </a:r>
            <a:r>
              <a:rPr sz="2800" spc="-5" dirty="0">
                <a:latin typeface="Calibri"/>
                <a:cs typeface="Calibri"/>
              </a:rPr>
              <a:t>de limbajul  </a:t>
            </a:r>
            <a:r>
              <a:rPr sz="2800" spc="-10" dirty="0">
                <a:latin typeface="Calibri"/>
                <a:cs typeface="Calibri"/>
              </a:rPr>
              <a:t>uman </a:t>
            </a:r>
            <a:r>
              <a:rPr sz="2800" spc="-5" dirty="0">
                <a:latin typeface="Calibri"/>
                <a:cs typeface="Calibri"/>
              </a:rPr>
              <a:t>şi, </a:t>
            </a:r>
            <a:r>
              <a:rPr sz="2800" spc="-10" dirty="0">
                <a:latin typeface="Calibri"/>
                <a:cs typeface="Calibri"/>
              </a:rPr>
              <a:t>prin </a:t>
            </a:r>
            <a:r>
              <a:rPr sz="2800" spc="-15" dirty="0">
                <a:latin typeface="Calibri"/>
                <a:cs typeface="Calibri"/>
              </a:rPr>
              <a:t>aceasta,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gândirea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umană.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ts val="282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Abstractizarea </a:t>
            </a:r>
            <a:r>
              <a:rPr sz="2800" i="1" spc="-20" dirty="0">
                <a:solidFill>
                  <a:srgbClr val="0000FF"/>
                </a:solidFill>
                <a:latin typeface="Calibri"/>
                <a:cs typeface="Calibri"/>
              </a:rPr>
              <a:t>este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procesul </a:t>
            </a:r>
            <a:r>
              <a:rPr sz="2800" b="1" i="1" u="sng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simplificare</a:t>
            </a:r>
            <a:r>
              <a:rPr sz="2800" i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355600" marR="5080">
              <a:lnSpc>
                <a:spcPts val="3020"/>
              </a:lnSpc>
              <a:spcBef>
                <a:spcPts val="215"/>
              </a:spcBef>
            </a:pP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realităţii </a:t>
            </a:r>
            <a:r>
              <a:rPr sz="2800" i="1" spc="-25" dirty="0">
                <a:solidFill>
                  <a:srgbClr val="0000FF"/>
                </a:solidFill>
                <a:latin typeface="Calibri"/>
                <a:cs typeface="Calibri"/>
              </a:rPr>
              <a:t>complexe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prin modelarea </a:t>
            </a:r>
            <a:r>
              <a:rPr sz="2800" b="1" i="1" u="sng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800" b="1" i="1" u="sng" spc="-10" dirty="0">
                <a:solidFill>
                  <a:srgbClr val="0000FF"/>
                </a:solidFill>
                <a:latin typeface="Calibri"/>
                <a:cs typeface="Calibri"/>
              </a:rPr>
              <a:t>clase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cât mai  generale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şi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cât mai apropiate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problema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care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se 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tratează.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772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0" dirty="0" err="1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EE98C434-09EB-478C-B4D7-2FB6B4F240A1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6286"/>
            <a:ext cx="8164830" cy="499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Definiţie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2. </a:t>
            </a:r>
            <a:r>
              <a:rPr sz="3000" b="1" u="sng" spc="-10" dirty="0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r>
              <a:rPr sz="3000" b="1" spc="-10" dirty="0">
                <a:solidFill>
                  <a:srgbClr val="0000FF"/>
                </a:solidFill>
                <a:latin typeface="Calibri"/>
                <a:cs typeface="Calibri"/>
              </a:rPr>
              <a:t>. Construirea </a:t>
            </a: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şi </a:t>
            </a:r>
            <a:r>
              <a:rPr sz="3000" b="1" spc="-15" dirty="0">
                <a:solidFill>
                  <a:srgbClr val="0000FF"/>
                </a:solidFill>
                <a:latin typeface="Calibri"/>
                <a:cs typeface="Calibri"/>
              </a:rPr>
              <a:t>operarea </a:t>
            </a:r>
            <a:r>
              <a:rPr sz="3000" b="1" spc="-5" dirty="0">
                <a:solidFill>
                  <a:srgbClr val="0000FF"/>
                </a:solidFill>
                <a:latin typeface="Calibri"/>
                <a:cs typeface="Calibri"/>
              </a:rPr>
              <a:t>cu</a:t>
            </a:r>
            <a:r>
              <a:rPr sz="3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FF"/>
                </a:solidFill>
                <a:latin typeface="Calibri"/>
                <a:cs typeface="Calibri"/>
              </a:rPr>
              <a:t>obiecte.</a:t>
            </a:r>
            <a:endParaRPr sz="3000" dirty="0">
              <a:latin typeface="Calibri"/>
              <a:cs typeface="Calibri"/>
            </a:endParaRPr>
          </a:p>
          <a:p>
            <a:pPr marL="355600" marR="51435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900" b="1" i="1" spc="-5" dirty="0">
                <a:solidFill>
                  <a:srgbClr val="0000FF"/>
                </a:solidFill>
                <a:latin typeface="Calibri"/>
                <a:cs typeface="Calibri"/>
              </a:rPr>
              <a:t>Încapsularea </a:t>
            </a:r>
            <a:r>
              <a:rPr sz="2900" spc="-20" dirty="0">
                <a:latin typeface="Calibri"/>
                <a:cs typeface="Calibri"/>
              </a:rPr>
              <a:t>este </a:t>
            </a:r>
            <a:r>
              <a:rPr sz="2900" spc="-5" dirty="0">
                <a:latin typeface="Calibri"/>
                <a:cs typeface="Calibri"/>
              </a:rPr>
              <a:t>principiul </a:t>
            </a:r>
            <a:r>
              <a:rPr sz="2900" spc="-20" dirty="0">
                <a:latin typeface="Calibri"/>
                <a:cs typeface="Calibri"/>
              </a:rPr>
              <a:t>care </a:t>
            </a:r>
            <a:r>
              <a:rPr sz="2900" spc="-5" dirty="0">
                <a:latin typeface="Calibri"/>
                <a:cs typeface="Calibri"/>
              </a:rPr>
              <a:t>se </a:t>
            </a:r>
            <a:r>
              <a:rPr sz="2900" spc="-20" dirty="0">
                <a:latin typeface="Calibri"/>
                <a:cs typeface="Calibri"/>
              </a:rPr>
              <a:t>bazează </a:t>
            </a:r>
            <a:r>
              <a:rPr sz="2900" spc="-5" dirty="0">
                <a:latin typeface="Calibri"/>
                <a:cs typeface="Calibri"/>
              </a:rPr>
              <a:t>pe  </a:t>
            </a:r>
            <a:r>
              <a:rPr sz="2900" b="1" i="1" spc="-10" dirty="0">
                <a:solidFill>
                  <a:srgbClr val="FF0000"/>
                </a:solidFill>
                <a:latin typeface="Calibri"/>
                <a:cs typeface="Calibri"/>
              </a:rPr>
              <a:t>combinarea datelor </a:t>
            </a: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cu </a:t>
            </a:r>
            <a:r>
              <a:rPr sz="2900" b="1" i="1" spc="-10" dirty="0">
                <a:solidFill>
                  <a:srgbClr val="FF0000"/>
                </a:solidFill>
                <a:latin typeface="Calibri"/>
                <a:cs typeface="Calibri"/>
              </a:rPr>
              <a:t>operaţiile asupra </a:t>
            </a: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lor</a:t>
            </a:r>
            <a:r>
              <a:rPr sz="2900" b="1" i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FF0000"/>
                </a:solidFill>
                <a:latin typeface="Calibri"/>
                <a:cs typeface="Calibri"/>
              </a:rPr>
              <a:t>dintr-un  obiect</a:t>
            </a:r>
            <a:r>
              <a:rPr sz="2900" spc="-5" dirty="0">
                <a:latin typeface="Calibri"/>
                <a:cs typeface="Calibri"/>
              </a:rPr>
              <a:t> şi </a:t>
            </a:r>
            <a:r>
              <a:rPr sz="2900" b="1" i="1" spc="-20" dirty="0">
                <a:latin typeface="Calibri"/>
                <a:cs typeface="Calibri"/>
              </a:rPr>
              <a:t>proprietatea </a:t>
            </a:r>
            <a:r>
              <a:rPr sz="2900" b="1" i="1" spc="-5" dirty="0">
                <a:latin typeface="Calibri"/>
                <a:cs typeface="Calibri"/>
              </a:rPr>
              <a:t>obiectelor </a:t>
            </a:r>
            <a:r>
              <a:rPr sz="2900" b="1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900" b="1" spc="-5" dirty="0">
                <a:solidFill>
                  <a:srgbClr val="0000CC"/>
                </a:solidFill>
                <a:latin typeface="Calibri"/>
                <a:cs typeface="Calibri"/>
              </a:rPr>
              <a:t>ascundere </a:t>
            </a:r>
            <a:r>
              <a:rPr sz="2900" b="1" i="1" spc="-5" dirty="0">
                <a:latin typeface="Calibri"/>
                <a:cs typeface="Calibri"/>
              </a:rPr>
              <a:t>de  </a:t>
            </a:r>
            <a:r>
              <a:rPr sz="2900" b="1" i="1" spc="-20" dirty="0">
                <a:latin typeface="Calibri"/>
                <a:cs typeface="Calibri"/>
              </a:rPr>
              <a:t>date </a:t>
            </a:r>
            <a:r>
              <a:rPr sz="2900" b="1" i="1" spc="-5" dirty="0">
                <a:latin typeface="Calibri"/>
                <a:cs typeface="Calibri"/>
              </a:rPr>
              <a:t>şi </a:t>
            </a:r>
            <a:r>
              <a:rPr sz="2900" b="1" i="1" spc="-10" dirty="0">
                <a:latin typeface="Calibri"/>
                <a:cs typeface="Calibri"/>
              </a:rPr>
              <a:t>operaţiile </a:t>
            </a:r>
            <a:r>
              <a:rPr sz="2900" b="1" i="1" spc="-15" dirty="0">
                <a:latin typeface="Calibri"/>
                <a:cs typeface="Calibri"/>
              </a:rPr>
              <a:t>proprii </a:t>
            </a:r>
            <a:r>
              <a:rPr sz="2900" spc="-15" dirty="0">
                <a:solidFill>
                  <a:srgbClr val="00B050"/>
                </a:solidFill>
                <a:latin typeface="Calibri"/>
                <a:cs typeface="Calibri"/>
              </a:rPr>
              <a:t>faţă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de </a:t>
            </a:r>
            <a:r>
              <a:rPr sz="2900" spc="-10" dirty="0">
                <a:solidFill>
                  <a:srgbClr val="00B050"/>
                </a:solidFill>
                <a:latin typeface="Calibri"/>
                <a:cs typeface="Calibri"/>
              </a:rPr>
              <a:t>alte</a:t>
            </a:r>
            <a:r>
              <a:rPr sz="2900" spc="-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B050"/>
                </a:solidFill>
                <a:latin typeface="Calibri"/>
                <a:cs typeface="Calibri"/>
              </a:rPr>
              <a:t>obiecte</a:t>
            </a:r>
            <a:r>
              <a:rPr sz="2900" spc="-10" dirty="0">
                <a:latin typeface="Calibri"/>
                <a:cs typeface="Calibri"/>
              </a:rPr>
              <a:t>.</a:t>
            </a:r>
            <a:endParaRPr sz="29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Într-un </a:t>
            </a:r>
            <a:r>
              <a:rPr sz="2500" b="1" i="1" spc="-5" dirty="0">
                <a:latin typeface="Calibri"/>
                <a:cs typeface="Calibri"/>
              </a:rPr>
              <a:t>obiect</a:t>
            </a:r>
            <a:r>
              <a:rPr sz="2500" spc="-5" dirty="0">
                <a:latin typeface="Calibri"/>
                <a:cs typeface="Calibri"/>
              </a:rPr>
              <a:t>, </a:t>
            </a:r>
            <a:r>
              <a:rPr sz="2500" b="1" i="1" spc="-5" dirty="0">
                <a:solidFill>
                  <a:srgbClr val="00B0F0"/>
                </a:solidFill>
                <a:latin typeface="Calibri"/>
                <a:cs typeface="Calibri"/>
              </a:rPr>
              <a:t>o </a:t>
            </a:r>
            <a:r>
              <a:rPr sz="2500" b="1" i="1" spc="-10" dirty="0">
                <a:solidFill>
                  <a:srgbClr val="00B0F0"/>
                </a:solidFill>
                <a:latin typeface="Calibri"/>
                <a:cs typeface="Calibri"/>
              </a:rPr>
              <a:t>parte </a:t>
            </a:r>
            <a:r>
              <a:rPr sz="2500" b="1" i="1" spc="-5" dirty="0">
                <a:solidFill>
                  <a:srgbClr val="00B0F0"/>
                </a:solidFill>
                <a:latin typeface="Calibri"/>
                <a:cs typeface="Calibri"/>
              </a:rPr>
              <a:t>din </a:t>
            </a:r>
            <a:r>
              <a:rPr sz="2500" b="1" i="1" spc="-10" dirty="0">
                <a:solidFill>
                  <a:srgbClr val="00B0F0"/>
                </a:solidFill>
                <a:latin typeface="Calibri"/>
                <a:cs typeface="Calibri"/>
              </a:rPr>
              <a:t>operaţii </a:t>
            </a:r>
            <a:r>
              <a:rPr sz="2500" b="1" i="1" spc="-15" dirty="0">
                <a:solidFill>
                  <a:srgbClr val="00B0F0"/>
                </a:solidFill>
                <a:latin typeface="Calibri"/>
                <a:cs typeface="Calibri"/>
              </a:rPr>
              <a:t>şi/sau date </a:t>
            </a:r>
            <a:r>
              <a:rPr sz="2500" b="1" spc="-10" dirty="0">
                <a:latin typeface="Calibri"/>
                <a:cs typeface="Calibri"/>
              </a:rPr>
              <a:t>pot</a:t>
            </a:r>
            <a:r>
              <a:rPr sz="2500" b="1" spc="7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fi</a:t>
            </a:r>
            <a:endParaRPr sz="2500" b="1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500" b="1" i="1" spc="-10" dirty="0">
                <a:latin typeface="Calibri"/>
                <a:cs typeface="Calibri"/>
              </a:rPr>
              <a:t>particulare </a:t>
            </a:r>
            <a:r>
              <a:rPr sz="2500" b="1" i="1" spc="-5" dirty="0">
                <a:latin typeface="Calibri"/>
                <a:cs typeface="Calibri"/>
              </a:rPr>
              <a:t>acelui obiect </a:t>
            </a:r>
            <a:r>
              <a:rPr sz="2500" spc="-5" dirty="0">
                <a:latin typeface="Calibri"/>
                <a:cs typeface="Calibri"/>
              </a:rPr>
              <a:t>şi </a:t>
            </a:r>
            <a:r>
              <a:rPr sz="2500" b="1" i="1" spc="-5" dirty="0">
                <a:solidFill>
                  <a:srgbClr val="C00000"/>
                </a:solidFill>
                <a:latin typeface="Calibri"/>
                <a:cs typeface="Calibri"/>
              </a:rPr>
              <a:t>inaccesibile </a:t>
            </a:r>
            <a:r>
              <a:rPr sz="2500" b="1" i="1" spc="-10" dirty="0">
                <a:solidFill>
                  <a:srgbClr val="C00000"/>
                </a:solidFill>
                <a:latin typeface="Calibri"/>
                <a:cs typeface="Calibri"/>
              </a:rPr>
              <a:t>pentru </a:t>
            </a:r>
            <a:r>
              <a:rPr sz="2500" b="1" i="1" spc="-5" dirty="0">
                <a:solidFill>
                  <a:srgbClr val="C00000"/>
                </a:solidFill>
                <a:latin typeface="Calibri"/>
                <a:cs typeface="Calibri"/>
              </a:rPr>
              <a:t>orice din </a:t>
            </a:r>
            <a:r>
              <a:rPr sz="2500" b="1" i="1" spc="-25" dirty="0">
                <a:solidFill>
                  <a:srgbClr val="C00000"/>
                </a:solidFill>
                <a:latin typeface="Calibri"/>
                <a:cs typeface="Calibri"/>
              </a:rPr>
              <a:t>afara  </a:t>
            </a:r>
            <a:r>
              <a:rPr sz="2500" b="1" i="1" spc="-10" dirty="0">
                <a:solidFill>
                  <a:srgbClr val="C00000"/>
                </a:solidFill>
                <a:latin typeface="Calibri"/>
                <a:cs typeface="Calibri"/>
              </a:rPr>
              <a:t>sa.</a:t>
            </a:r>
            <a:endParaRPr sz="2500" b="1" i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465455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500" b="1" spc="-5" dirty="0">
                <a:solidFill>
                  <a:schemeClr val="accent1"/>
                </a:solidFill>
                <a:latin typeface="Calibri"/>
                <a:cs typeface="Calibri"/>
              </a:rPr>
              <a:t>În </a:t>
            </a:r>
            <a:r>
              <a:rPr sz="2500" b="1" spc="-10" dirty="0">
                <a:solidFill>
                  <a:schemeClr val="accent1"/>
                </a:solidFill>
                <a:latin typeface="Calibri"/>
                <a:cs typeface="Calibri"/>
              </a:rPr>
              <a:t>acest </a:t>
            </a:r>
            <a:r>
              <a:rPr sz="2500" b="1" spc="-20" dirty="0">
                <a:solidFill>
                  <a:schemeClr val="accent1"/>
                </a:solidFill>
                <a:latin typeface="Calibri"/>
                <a:cs typeface="Calibri"/>
              </a:rPr>
              <a:t>fel</a:t>
            </a:r>
            <a:r>
              <a:rPr sz="2500" spc="-20" dirty="0">
                <a:latin typeface="Calibri"/>
                <a:cs typeface="Calibri"/>
              </a:rPr>
              <a:t>, </a:t>
            </a:r>
            <a:r>
              <a:rPr sz="2500" b="1" spc="-5" dirty="0">
                <a:latin typeface="Calibri"/>
                <a:cs typeface="Calibri"/>
              </a:rPr>
              <a:t>un obiect </a:t>
            </a:r>
            <a:r>
              <a:rPr sz="2500" b="1" spc="-10" dirty="0">
                <a:latin typeface="Calibri"/>
                <a:cs typeface="Calibri"/>
              </a:rPr>
              <a:t>dispune </a:t>
            </a:r>
            <a:r>
              <a:rPr sz="2500" spc="-5" dirty="0">
                <a:latin typeface="Calibri"/>
                <a:cs typeface="Calibri"/>
              </a:rPr>
              <a:t>de un </a:t>
            </a:r>
            <a:r>
              <a:rPr sz="2500" spc="-15" dirty="0">
                <a:latin typeface="Calibri"/>
                <a:cs typeface="Calibri"/>
              </a:rPr>
              <a:t>nivel </a:t>
            </a:r>
            <a:r>
              <a:rPr sz="2500" spc="-10" dirty="0">
                <a:latin typeface="Calibri"/>
                <a:cs typeface="Calibri"/>
              </a:rPr>
              <a:t>semnificativ </a:t>
            </a:r>
            <a:r>
              <a:rPr sz="2500" b="1" spc="-10" dirty="0">
                <a:latin typeface="Calibri"/>
                <a:cs typeface="Calibri"/>
              </a:rPr>
              <a:t>de  protecţie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care </a:t>
            </a:r>
            <a:r>
              <a:rPr sz="2500" spc="-5" dirty="0">
                <a:latin typeface="Calibri"/>
                <a:cs typeface="Calibri"/>
              </a:rPr>
              <a:t>împiedică </a:t>
            </a:r>
            <a:r>
              <a:rPr sz="2500" spc="-10" dirty="0">
                <a:latin typeface="Calibri"/>
                <a:cs typeface="Calibri"/>
              </a:rPr>
              <a:t>modificarea accidentală sau  </a:t>
            </a:r>
            <a:r>
              <a:rPr sz="2500" spc="-15" dirty="0">
                <a:latin typeface="Calibri"/>
                <a:cs typeface="Calibri"/>
              </a:rPr>
              <a:t>utilizarea incorectă </a:t>
            </a:r>
            <a:r>
              <a:rPr sz="2500" spc="-5" dirty="0">
                <a:latin typeface="Calibri"/>
                <a:cs typeface="Calibri"/>
              </a:rPr>
              <a:t>a părţilor </a:t>
            </a:r>
            <a:r>
              <a:rPr sz="2500" spc="-10" dirty="0">
                <a:latin typeface="Calibri"/>
                <a:cs typeface="Calibri"/>
              </a:rPr>
              <a:t>proprii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obiectului.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43861E25-E4EF-482A-8BB5-1F6BD497F59D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855088"/>
            <a:ext cx="8058784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4135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Accesul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la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atributele unui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obiect </a:t>
            </a:r>
            <a:r>
              <a:rPr sz="2800" b="1" spc="-5" dirty="0">
                <a:solidFill>
                  <a:schemeClr val="accent1"/>
                </a:solidFill>
                <a:latin typeface="Calibri"/>
                <a:cs typeface="Calibri"/>
              </a:rPr>
              <a:t>se </a:t>
            </a:r>
            <a:r>
              <a:rPr sz="2800" b="1" spc="-20" dirty="0">
                <a:solidFill>
                  <a:schemeClr val="accent1"/>
                </a:solidFill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doar prin 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apelarea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metodelor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sale </a:t>
            </a:r>
            <a:r>
              <a:rPr sz="2800" spc="-10" dirty="0">
                <a:latin typeface="Calibri"/>
                <a:cs typeface="Calibri"/>
              </a:rPr>
              <a:t>prin </a:t>
            </a:r>
            <a:r>
              <a:rPr sz="2800" b="1" spc="-20" dirty="0">
                <a:solidFill>
                  <a:schemeClr val="accent1"/>
                </a:solidFill>
                <a:latin typeface="Calibri"/>
                <a:cs typeface="Calibri"/>
              </a:rPr>
              <a:t>interfeţe </a:t>
            </a:r>
            <a:r>
              <a:rPr sz="2800" b="1" spc="-10" dirty="0">
                <a:solidFill>
                  <a:schemeClr val="accent1"/>
                </a:solidFill>
                <a:latin typeface="Calibri"/>
                <a:cs typeface="Calibri"/>
              </a:rPr>
              <a:t>sau prin  </a:t>
            </a:r>
            <a:r>
              <a:rPr sz="2800" b="1" spc="-5" dirty="0">
                <a:solidFill>
                  <a:schemeClr val="accent1"/>
                </a:solidFill>
                <a:latin typeface="Calibri"/>
                <a:cs typeface="Calibri"/>
              </a:rPr>
              <a:t>mesaje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orice </a:t>
            </a:r>
            <a:r>
              <a:rPr sz="2800" spc="-5" dirty="0">
                <a:latin typeface="Calibri"/>
                <a:cs typeface="Calibri"/>
              </a:rPr>
              <a:t>alt obiect </a:t>
            </a:r>
            <a:r>
              <a:rPr sz="2800" spc="-15" dirty="0">
                <a:latin typeface="Calibri"/>
                <a:cs typeface="Calibri"/>
              </a:rPr>
              <a:t>neştiind </a:t>
            </a:r>
            <a:r>
              <a:rPr sz="2800" spc="-10" dirty="0">
                <a:latin typeface="Calibri"/>
                <a:cs typeface="Calibri"/>
              </a:rPr>
              <a:t>nici măcar de  </a:t>
            </a:r>
            <a:r>
              <a:rPr sz="2800" spc="-20" dirty="0">
                <a:latin typeface="Calibri"/>
                <a:cs typeface="Calibri"/>
              </a:rPr>
              <a:t>existenţa </a:t>
            </a:r>
            <a:r>
              <a:rPr sz="2800" spc="-10" dirty="0">
                <a:latin typeface="Calibri"/>
                <a:cs typeface="Calibri"/>
              </a:rPr>
              <a:t>atributelor </a:t>
            </a:r>
            <a:r>
              <a:rPr sz="2800" spc="-5" dirty="0">
                <a:latin typeface="Calibri"/>
                <a:cs typeface="Calibri"/>
              </a:rPr>
              <a:t>obiectului în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cauză.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Wingdings"/>
              <a:buChar char=""/>
            </a:pPr>
            <a:endParaRPr sz="29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Metodele </a:t>
            </a:r>
            <a:r>
              <a:rPr sz="2800" b="1" i="1" spc="-20" dirty="0">
                <a:solidFill>
                  <a:srgbClr val="0000FF"/>
                </a:solidFill>
                <a:latin typeface="Calibri"/>
                <a:cs typeface="Calibri"/>
              </a:rPr>
              <a:t>formează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interfaţa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clasei</a:t>
            </a:r>
            <a:r>
              <a:rPr sz="2800" spc="-5" dirty="0">
                <a:latin typeface="Calibri"/>
                <a:cs typeface="Calibri"/>
              </a:rPr>
              <a:t>, iar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mesajele</a:t>
            </a:r>
            <a:endParaRPr sz="28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reprezintă </a:t>
            </a:r>
            <a:r>
              <a:rPr sz="2800" spc="-10" dirty="0">
                <a:latin typeface="Calibri"/>
                <a:cs typeface="Calibri"/>
              </a:rPr>
              <a:t>cereri </a:t>
            </a:r>
            <a:r>
              <a:rPr sz="2800" spc="-15" dirty="0">
                <a:latin typeface="Calibri"/>
                <a:cs typeface="Calibri"/>
              </a:rPr>
              <a:t>adresate </a:t>
            </a:r>
            <a:r>
              <a:rPr sz="2800" spc="-5" dirty="0">
                <a:latin typeface="Calibri"/>
                <a:cs typeface="Calibri"/>
              </a:rPr>
              <a:t>obiectului </a:t>
            </a:r>
            <a:r>
              <a:rPr sz="2800" spc="-10" dirty="0">
                <a:latin typeface="Calibri"/>
                <a:cs typeface="Calibri"/>
              </a:rPr>
              <a:t>pentru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returna 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5" dirty="0">
                <a:latin typeface="Calibri"/>
                <a:cs typeface="Calibri"/>
              </a:rPr>
              <a:t>valoare </a:t>
            </a:r>
            <a:r>
              <a:rPr sz="2800" spc="-10" dirty="0">
                <a:latin typeface="Calibri"/>
                <a:cs typeface="Calibri"/>
              </a:rPr>
              <a:t>sau pentru </a:t>
            </a:r>
            <a:r>
              <a:rPr sz="2800" spc="-5" dirty="0">
                <a:latin typeface="Calibri"/>
                <a:cs typeface="Calibri"/>
              </a:rPr>
              <a:t>a-şi schimba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starea.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457200" y="498401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0" dirty="0" err="1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B0E7B2A1-9D66-4F89-A35E-1159C5685EC5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64032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0" dirty="0">
                <a:latin typeface="Calibri"/>
                <a:cs typeface="Calibri"/>
              </a:rPr>
              <a:t>Din </a:t>
            </a:r>
            <a:r>
              <a:rPr sz="2800" b="1" i="1" spc="-15" dirty="0" err="1">
                <a:latin typeface="Calibri"/>
                <a:cs typeface="Calibri"/>
              </a:rPr>
              <a:t>perspectiva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încapsulării</a:t>
            </a:r>
            <a:r>
              <a:rPr lang="en-US"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clasă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i="1" spc="-20" dirty="0">
                <a:latin typeface="Calibri"/>
                <a:cs typeface="Calibri"/>
              </a:rPr>
              <a:t>indiferent</a:t>
            </a:r>
            <a:r>
              <a:rPr sz="2800" i="1" spc="114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de</a:t>
            </a:r>
            <a:endParaRPr sz="2800" i="1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i="1" spc="-5" dirty="0">
                <a:latin typeface="Calibri"/>
                <a:cs typeface="Calibri"/>
              </a:rPr>
              <a:t>limbajul în </a:t>
            </a:r>
            <a:r>
              <a:rPr sz="2800" i="1" spc="-20" dirty="0">
                <a:latin typeface="Calibri"/>
                <a:cs typeface="Calibri"/>
              </a:rPr>
              <a:t>care </a:t>
            </a:r>
            <a:r>
              <a:rPr sz="2800" i="1" spc="-30" dirty="0">
                <a:latin typeface="Calibri"/>
                <a:cs typeface="Calibri"/>
              </a:rPr>
              <a:t>va </a:t>
            </a:r>
            <a:r>
              <a:rPr sz="2800" i="1" spc="-5" dirty="0">
                <a:latin typeface="Calibri"/>
                <a:cs typeface="Calibri"/>
              </a:rPr>
              <a:t>fi </a:t>
            </a:r>
            <a:r>
              <a:rPr sz="2800" i="1" spc="-15" dirty="0">
                <a:latin typeface="Calibri"/>
                <a:cs typeface="Calibri"/>
              </a:rPr>
              <a:t>implementată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lang="en-US" sz="2800" spc="-15" dirty="0">
                <a:latin typeface="Calibri"/>
                <a:cs typeface="Calibri"/>
              </a:rPr>
              <a:t>(C++, C#, PHP, etc.) </a:t>
            </a:r>
            <a:r>
              <a:rPr sz="2800" spc="-10" dirty="0" err="1">
                <a:latin typeface="Calibri"/>
                <a:cs typeface="Calibri"/>
              </a:rPr>
              <a:t>trebuie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să aibă  </a:t>
            </a:r>
            <a:r>
              <a:rPr sz="2800" spc="-15" dirty="0">
                <a:latin typeface="Calibri"/>
                <a:cs typeface="Calibri"/>
              </a:rPr>
              <a:t>obligatoriu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secţiuni: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15" dirty="0">
                <a:solidFill>
                  <a:srgbClr val="0000CC"/>
                </a:solidFill>
                <a:latin typeface="Calibri"/>
                <a:cs typeface="Calibri"/>
              </a:rPr>
              <a:t>privată</a:t>
            </a:r>
            <a:endParaRPr sz="2800" b="1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şi</a:t>
            </a:r>
            <a:r>
              <a:rPr sz="2800" b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publică</a:t>
            </a:r>
            <a:endParaRPr sz="2800" b="1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9223" y="4574794"/>
          <a:ext cx="3454400" cy="1097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2745"/>
                        </a:lnSpc>
                      </a:pPr>
                      <a:r>
                        <a:rPr sz="24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68580">
                        <a:lnSpc>
                          <a:spcPts val="2745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Atribute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şi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metode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private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marL="68580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Metode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publice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16304" y="4874909"/>
            <a:ext cx="7437120" cy="150618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262629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Calibri"/>
                <a:cs typeface="Calibri"/>
              </a:rPr>
              <a:t>}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secţiune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privată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realizează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implementarea</a:t>
            </a:r>
            <a:endParaRPr sz="1800" dirty="0">
              <a:latin typeface="Calibri"/>
              <a:cs typeface="Calibri"/>
            </a:endParaRPr>
          </a:p>
          <a:p>
            <a:pPr marL="3262629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Calibri"/>
                <a:cs typeface="Calibri"/>
              </a:rPr>
              <a:t>}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secţiune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publică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formează</a:t>
            </a:r>
            <a:r>
              <a:rPr sz="18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interfaţa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u="sng" spc="-10" dirty="0">
                <a:latin typeface="Calibri"/>
                <a:cs typeface="Calibri"/>
              </a:rPr>
              <a:t>Figura </a:t>
            </a:r>
            <a:r>
              <a:rPr sz="2000" b="1" u="sng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Componentele </a:t>
            </a:r>
            <a:r>
              <a:rPr sz="2000" spc="-15" dirty="0">
                <a:latin typeface="Calibri"/>
                <a:cs typeface="Calibri"/>
              </a:rPr>
              <a:t>obligatorii </a:t>
            </a:r>
            <a:r>
              <a:rPr sz="2000" dirty="0">
                <a:latin typeface="Calibri"/>
                <a:cs typeface="Calibri"/>
              </a:rPr>
              <a:t>ale </a:t>
            </a:r>
            <a:r>
              <a:rPr sz="2000" spc="-5" dirty="0">
                <a:latin typeface="Calibri"/>
                <a:cs typeface="Calibri"/>
              </a:rPr>
              <a:t>unei clase din </a:t>
            </a:r>
            <a:r>
              <a:rPr sz="2000" spc="-10" dirty="0">
                <a:latin typeface="Calibri"/>
                <a:cs typeface="Calibri"/>
              </a:rPr>
              <a:t>perspectiva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încapsulării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0" dirty="0" err="1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3CEA8767-BEB9-4690-86EF-CCEAC699542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3888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De </a:t>
            </a:r>
            <a:r>
              <a:rPr sz="2800" b="1" spc="-20" dirty="0">
                <a:latin typeface="Calibri"/>
                <a:cs typeface="Calibri"/>
              </a:rPr>
              <a:t>exemplu: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stivă </a:t>
            </a:r>
            <a:r>
              <a:rPr sz="2800" spc="-10" dirty="0">
                <a:latin typeface="Calibri"/>
                <a:cs typeface="Calibri"/>
              </a:rPr>
              <a:t>(ca </a:t>
            </a:r>
            <a:r>
              <a:rPr sz="2800" spc="-15" dirty="0">
                <a:latin typeface="Calibri"/>
                <a:cs typeface="Calibri"/>
              </a:rPr>
              <a:t>structură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dinamică)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3280" y="2846577"/>
          <a:ext cx="3902710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2740"/>
                        </a:lnSpc>
                      </a:pPr>
                      <a:r>
                        <a:rPr sz="24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CLASA</a:t>
                      </a:r>
                      <a:r>
                        <a:rPr sz="2400" b="1" spc="-3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STIVĂ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atribute: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vârf,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dimensiune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maximă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metode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push, pop,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empty,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full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579109" y="3192907"/>
            <a:ext cx="1654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} </a:t>
            </a:r>
            <a:r>
              <a:rPr sz="1800" spc="-5" dirty="0">
                <a:latin typeface="Calibri"/>
                <a:cs typeface="Calibri"/>
              </a:rPr>
              <a:t>secţiune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privată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 </a:t>
            </a:r>
            <a:r>
              <a:rPr sz="1800" spc="-5" dirty="0">
                <a:latin typeface="Calibri"/>
                <a:cs typeface="Calibri"/>
              </a:rPr>
              <a:t>secţiune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publică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0" dirty="0" err="1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B57EBDC7-6FB7-4DC0-A72C-E2A26C2C763C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74370" y="1431163"/>
            <a:ext cx="8279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7578725" algn="l"/>
              </a:tabLst>
            </a:pPr>
            <a:r>
              <a:rPr sz="2400" spc="-5" dirty="0">
                <a:latin typeface="Calibri"/>
                <a:cs typeface="Calibri"/>
              </a:rPr>
              <a:t>Din </a:t>
            </a:r>
            <a:r>
              <a:rPr sz="2400" spc="-10" dirty="0">
                <a:latin typeface="Calibri"/>
                <a:cs typeface="Calibri"/>
              </a:rPr>
              <a:t>perspectiva </a:t>
            </a:r>
            <a:r>
              <a:rPr sz="2400" spc="-5" dirty="0">
                <a:latin typeface="Calibri"/>
                <a:cs typeface="Calibri"/>
              </a:rPr>
              <a:t>cuvintelor </a:t>
            </a:r>
            <a:r>
              <a:rPr sz="2400" dirty="0">
                <a:latin typeface="Calibri"/>
                <a:cs typeface="Calibri"/>
              </a:rPr>
              <a:t>cheie,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combinare</a:t>
            </a:r>
            <a:r>
              <a:rPr sz="2400" b="1" i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şi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ascundere</a:t>
            </a:r>
            <a:r>
              <a:rPr sz="2400" spc="-5" dirty="0">
                <a:latin typeface="Calibri"/>
                <a:cs typeface="Calibri"/>
              </a:rPr>
              <a:t>,	pe 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bazează </a:t>
            </a:r>
            <a:r>
              <a:rPr sz="2400" spc="-5" dirty="0">
                <a:latin typeface="Calibri"/>
                <a:cs typeface="Calibri"/>
              </a:rPr>
              <a:t>principiul încapsulării </a:t>
            </a:r>
            <a:r>
              <a:rPr sz="2400" spc="-10" dirty="0">
                <a:latin typeface="Calibri"/>
                <a:cs typeface="Calibri"/>
              </a:rPr>
              <a:t>putem </a:t>
            </a:r>
            <a:r>
              <a:rPr sz="2400" spc="-5" dirty="0">
                <a:latin typeface="Calibri"/>
                <a:cs typeface="Calibri"/>
              </a:rPr>
              <a:t>vedea </a:t>
            </a:r>
            <a:r>
              <a:rPr sz="2400" spc="-10" dirty="0">
                <a:latin typeface="Calibri"/>
                <a:cs typeface="Calibri"/>
              </a:rPr>
              <a:t>următoarele  </a:t>
            </a:r>
            <a:r>
              <a:rPr sz="2400" spc="-15" dirty="0">
                <a:latin typeface="Calibri"/>
                <a:cs typeface="Calibri"/>
              </a:rPr>
              <a:t>avantaje: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31426"/>
              </p:ext>
            </p:extLst>
          </p:nvPr>
        </p:nvGraphicFramePr>
        <p:xfrm>
          <a:off x="437908" y="2554480"/>
          <a:ext cx="8362950" cy="3733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910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ÎNCAPSULAREA = </a:t>
                      </a:r>
                      <a:r>
                        <a:rPr sz="1600" b="1" spc="-1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COMBINARE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600" b="1" spc="8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ASCUNDERE</a:t>
                      </a:r>
                      <a:endParaRPr sz="16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292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COMBINAREA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AVANTAJE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1480" marR="40513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defineşte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clar ce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structuri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sunt 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manevrate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şi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 sunt operaţiile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legale 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asupra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adaugă programului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modularitate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1480" marR="48577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scade riscul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datele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să fie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alterate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programele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"slabe"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ts val="19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facilitează ascunderea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informaţiei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ASCUNDEREA –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AVANTAJE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sigure şi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fiabile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115" marR="464184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eliberează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clasele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utilizator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grija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cum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sunt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manevrate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115" marR="7048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previne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apariţia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erorilor produse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clasele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utilizator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manevrează datele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utilizând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"slab"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481">
                <a:tc gridSpan="2"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ÎNCAPSULARE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(COMBINARE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 ASCUNDERE) –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AVANTAJE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combinare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ascunderea informaţiei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protejarea</a:t>
                      </a:r>
                      <a:r>
                        <a:rPr sz="16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datelor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previne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apariţia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erorilor prin limitarea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accesului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asigură portabilitatea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programelor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facilitează utilizarea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excepţiilor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11480" indent="-343535">
                        <a:lnSpc>
                          <a:spcPts val="1895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interfaţa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unei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clase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operaţiile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clasă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poate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manevra</a:t>
                      </a:r>
                      <a:r>
                        <a:rPr sz="16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datele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 - </a:t>
            </a:r>
            <a:r>
              <a:rPr lang="en-US" sz="3600" spc="-10" dirty="0" err="1">
                <a:solidFill>
                  <a:srgbClr val="0000FF"/>
                </a:solidFill>
                <a:latin typeface="Calibri"/>
                <a:cs typeface="Calibri"/>
              </a:rPr>
              <a:t>Încapsulare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4087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. </a:t>
            </a:r>
            <a:r>
              <a:rPr lang="en-US" sz="3600" i="1" spc="-10" dirty="0" err="1">
                <a:solidFill>
                  <a:srgbClr val="0000FF"/>
                </a:solidFill>
                <a:latin typeface="Calibri"/>
                <a:cs typeface="Calibri"/>
              </a:rPr>
              <a:t>Moştenirea</a:t>
            </a:r>
            <a:r>
              <a:rPr lang="en-US" sz="3600" i="1" spc="-10" dirty="0">
                <a:solidFill>
                  <a:srgbClr val="0000FF"/>
                </a:solidFill>
                <a:latin typeface="Calibri"/>
                <a:cs typeface="Calibri"/>
              </a:rPr>
              <a:t>. </a:t>
            </a:r>
            <a:r>
              <a:rPr lang="en-US" sz="3600" i="1" spc="-10" dirty="0" err="1">
                <a:solidFill>
                  <a:srgbClr val="0000FF"/>
                </a:solidFill>
                <a:latin typeface="Calibri"/>
                <a:cs typeface="Calibri"/>
              </a:rPr>
              <a:t>Derivarea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9C4EA25-045A-42A0-9958-50A47DC4512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8227060" cy="471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Definiţie</a:t>
            </a:r>
            <a:endParaRPr sz="2800" dirty="0">
              <a:latin typeface="Calibri"/>
              <a:cs typeface="Calibri"/>
            </a:endParaRPr>
          </a:p>
          <a:p>
            <a:pPr marL="12700" marR="817244">
              <a:lnSpc>
                <a:spcPts val="3600"/>
              </a:lnSpc>
              <a:spcBef>
                <a:spcPts val="120"/>
              </a:spcBef>
              <a:tabLst>
                <a:tab pos="4638675" algn="l"/>
              </a:tabLst>
            </a:pPr>
            <a:r>
              <a:rPr sz="3000" b="1" i="1" dirty="0">
                <a:solidFill>
                  <a:srgbClr val="0000FF"/>
                </a:solidFill>
                <a:latin typeface="Calibri"/>
                <a:cs typeface="Calibri"/>
              </a:rPr>
              <a:t>3. </a:t>
            </a:r>
            <a:r>
              <a:rPr sz="3000" b="1" i="1" spc="-10" dirty="0">
                <a:solidFill>
                  <a:srgbClr val="0000FF"/>
                </a:solidFill>
                <a:latin typeface="Calibri"/>
                <a:cs typeface="Calibri"/>
              </a:rPr>
              <a:t>Moştenirea</a:t>
            </a:r>
            <a:r>
              <a:rPr sz="30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1" i="1" spc="-20" dirty="0">
                <a:solidFill>
                  <a:srgbClr val="FF0000"/>
                </a:solidFill>
                <a:latin typeface="Calibri"/>
                <a:cs typeface="Calibri"/>
              </a:rPr>
              <a:t>este</a:t>
            </a:r>
            <a:r>
              <a:rPr sz="30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10" dirty="0">
                <a:solidFill>
                  <a:srgbClr val="FF0000"/>
                </a:solidFill>
                <a:latin typeface="Calibri"/>
                <a:cs typeface="Calibri"/>
              </a:rPr>
              <a:t>principiul	</a:t>
            </a:r>
            <a:r>
              <a:rPr sz="3000" b="1" i="1" spc="-5" dirty="0">
                <a:solidFill>
                  <a:srgbClr val="FF0000"/>
                </a:solidFill>
                <a:latin typeface="Calibri"/>
                <a:cs typeface="Calibri"/>
              </a:rPr>
              <a:t>prin </a:t>
            </a:r>
            <a:r>
              <a:rPr sz="3000" b="1" i="1" spc="-20" dirty="0">
                <a:solidFill>
                  <a:srgbClr val="FF0000"/>
                </a:solidFill>
                <a:latin typeface="Calibri"/>
                <a:cs typeface="Calibri"/>
              </a:rPr>
              <a:t>care</a:t>
            </a:r>
            <a:r>
              <a:rPr sz="3000" b="1" i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15" dirty="0">
                <a:solidFill>
                  <a:srgbClr val="FF0000"/>
                </a:solidFill>
                <a:latin typeface="Calibri"/>
                <a:cs typeface="Calibri"/>
              </a:rPr>
              <a:t>putem  </a:t>
            </a:r>
            <a:r>
              <a:rPr sz="3000" b="1" i="1" spc="-15" dirty="0">
                <a:solidFill>
                  <a:srgbClr val="FFC000"/>
                </a:solidFill>
                <a:latin typeface="Calibri"/>
                <a:cs typeface="Calibri"/>
              </a:rPr>
              <a:t>reutiliza</a:t>
            </a:r>
            <a:r>
              <a:rPr sz="30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5" dirty="0">
                <a:solidFill>
                  <a:srgbClr val="FF0000"/>
                </a:solidFill>
                <a:latin typeface="Calibri"/>
                <a:cs typeface="Calibri"/>
              </a:rPr>
              <a:t>şi </a:t>
            </a:r>
            <a:r>
              <a:rPr sz="3000" b="1" i="1" spc="-10" dirty="0">
                <a:solidFill>
                  <a:srgbClr val="FFC000"/>
                </a:solidFill>
                <a:latin typeface="Calibri"/>
                <a:cs typeface="Calibri"/>
              </a:rPr>
              <a:t>extinde </a:t>
            </a:r>
            <a:r>
              <a:rPr sz="3000" b="1" i="1" dirty="0">
                <a:solidFill>
                  <a:srgbClr val="7030A0"/>
                </a:solidFill>
                <a:latin typeface="Calibri"/>
                <a:cs typeface="Calibri"/>
              </a:rPr>
              <a:t>clasele</a:t>
            </a:r>
            <a:r>
              <a:rPr sz="3000" b="1" i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000" b="1" i="1" spc="-25" dirty="0">
                <a:solidFill>
                  <a:srgbClr val="7030A0"/>
                </a:solidFill>
                <a:latin typeface="Calibri"/>
                <a:cs typeface="Calibri"/>
              </a:rPr>
              <a:t>existente</a:t>
            </a:r>
            <a:r>
              <a:rPr sz="3000" spc="-25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5600" marR="5080" indent="-343535">
              <a:lnSpc>
                <a:spcPts val="3120"/>
              </a:lnSpc>
              <a:spcBef>
                <a:spcPts val="10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Acest mecanism </a:t>
            </a:r>
            <a:r>
              <a:rPr sz="2600" spc="-10" dirty="0">
                <a:latin typeface="Calibri"/>
                <a:cs typeface="Calibri"/>
              </a:rPr>
              <a:t>permite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unei noi </a:t>
            </a: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clase </a:t>
            </a:r>
            <a:r>
              <a:rPr sz="2600" b="1" i="1" spc="-5" dirty="0">
                <a:solidFill>
                  <a:srgbClr val="0000CC"/>
                </a:solidFill>
                <a:latin typeface="Calibri"/>
                <a:cs typeface="Calibri"/>
              </a:rPr>
              <a:t>să </a:t>
            </a:r>
            <a:r>
              <a:rPr sz="2600" b="1" i="1" spc="-15" dirty="0">
                <a:solidFill>
                  <a:srgbClr val="0000CC"/>
                </a:solidFill>
                <a:latin typeface="Calibri"/>
                <a:cs typeface="Calibri"/>
              </a:rPr>
              <a:t>beneficieze </a:t>
            </a:r>
            <a:r>
              <a:rPr sz="2600" b="1" i="1" spc="-5" dirty="0">
                <a:solidFill>
                  <a:srgbClr val="0000CC"/>
                </a:solidFill>
                <a:latin typeface="Calibri"/>
                <a:cs typeface="Calibri"/>
              </a:rPr>
              <a:t>de  atributele şi </a:t>
            </a:r>
            <a:r>
              <a:rPr sz="2600" b="1" i="1" spc="-10" dirty="0">
                <a:solidFill>
                  <a:srgbClr val="0000CC"/>
                </a:solidFill>
                <a:latin typeface="Calibri"/>
                <a:cs typeface="Calibri"/>
              </a:rPr>
              <a:t>metodele definite </a:t>
            </a:r>
            <a:r>
              <a:rPr sz="2600" b="1" i="1" spc="-5" dirty="0">
                <a:solidFill>
                  <a:srgbClr val="0000CC"/>
                </a:solidFill>
                <a:latin typeface="Calibri"/>
                <a:cs typeface="Calibri"/>
              </a:rPr>
              <a:t>într-o </a:t>
            </a:r>
            <a:r>
              <a:rPr sz="2600" b="1" i="1" dirty="0">
                <a:solidFill>
                  <a:srgbClr val="0000CC"/>
                </a:solidFill>
                <a:latin typeface="Calibri"/>
                <a:cs typeface="Calibri"/>
              </a:rPr>
              <a:t>clasă </a:t>
            </a:r>
            <a:r>
              <a:rPr sz="2600" b="1" i="1" spc="-5" dirty="0" err="1">
                <a:solidFill>
                  <a:srgbClr val="0000CC"/>
                </a:solidFill>
                <a:latin typeface="Calibri"/>
                <a:cs typeface="Calibri"/>
              </a:rPr>
              <a:t>deja</a:t>
            </a:r>
            <a:r>
              <a:rPr sz="2600" b="1" i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600" b="1" i="1" spc="-20" dirty="0" err="1">
                <a:solidFill>
                  <a:srgbClr val="0000CC"/>
                </a:solidFill>
                <a:latin typeface="Calibri"/>
                <a:cs typeface="Calibri"/>
              </a:rPr>
              <a:t>existentă</a:t>
            </a:r>
            <a:r>
              <a:rPr lang="ro-MO" sz="2600" b="1" i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600" b="1" i="1" spc="-5" dirty="0" err="1">
                <a:latin typeface="Calibri"/>
                <a:cs typeface="Calibri"/>
              </a:rPr>
              <a:t>prin</a:t>
            </a:r>
            <a:r>
              <a:rPr sz="2600" b="1" i="1" spc="-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declararea </a:t>
            </a:r>
            <a:r>
              <a:rPr sz="2600" b="1" i="1" spc="-15" dirty="0">
                <a:latin typeface="Calibri"/>
                <a:cs typeface="Calibri"/>
              </a:rPr>
              <a:t>că </a:t>
            </a:r>
            <a:r>
              <a:rPr sz="2600" b="1" i="1" spc="-10" dirty="0">
                <a:latin typeface="Calibri"/>
                <a:cs typeface="Calibri"/>
              </a:rPr>
              <a:t>moştenim </a:t>
            </a:r>
            <a:r>
              <a:rPr sz="2600" dirty="0">
                <a:latin typeface="Calibri"/>
                <a:cs typeface="Calibri"/>
              </a:rPr>
              <a:t>acea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clasă.</a:t>
            </a:r>
          </a:p>
          <a:p>
            <a:pPr marL="355600" marR="285115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Apoi,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subclasa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respectivă </a:t>
            </a:r>
            <a:r>
              <a:rPr sz="2600" b="1" i="1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poate </a:t>
            </a:r>
            <a:r>
              <a:rPr sz="2600" b="1" i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să </a:t>
            </a:r>
            <a:r>
              <a:rPr sz="26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definească propriile  </a:t>
            </a:r>
            <a:r>
              <a:rPr sz="2600" b="1" i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atribute şi </a:t>
            </a:r>
            <a:r>
              <a:rPr sz="26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metode</a:t>
            </a:r>
            <a:r>
              <a:rPr sz="2600" spc="-10" dirty="0">
                <a:latin typeface="Calibri"/>
                <a:cs typeface="Calibri"/>
              </a:rPr>
              <a:t>, eventual </a:t>
            </a:r>
            <a:r>
              <a:rPr sz="2600" spc="-5" dirty="0">
                <a:latin typeface="Calibri"/>
                <a:cs typeface="Calibri"/>
              </a:rPr>
              <a:t>să </a:t>
            </a:r>
            <a:r>
              <a:rPr sz="26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redefinească </a:t>
            </a:r>
            <a:r>
              <a:rPr sz="2600" b="1" i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unele  </a:t>
            </a:r>
            <a:r>
              <a:rPr sz="26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metode.</a:t>
            </a:r>
            <a:endParaRPr sz="2600" b="1" i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119380">
              <a:lnSpc>
                <a:spcPts val="3600"/>
              </a:lnSpc>
              <a:spcBef>
                <a:spcPts val="95"/>
              </a:spcBef>
            </a:pPr>
            <a:r>
              <a:rPr sz="3000" b="1" i="1" spc="-5" dirty="0">
                <a:solidFill>
                  <a:srgbClr val="0000FF"/>
                </a:solidFill>
                <a:latin typeface="Calibri"/>
                <a:cs typeface="Calibri"/>
              </a:rPr>
              <a:t>Derivarea </a:t>
            </a:r>
            <a:r>
              <a:rPr sz="3000" b="1" i="1" spc="-10" dirty="0">
                <a:solidFill>
                  <a:srgbClr val="FF33CC"/>
                </a:solidFill>
                <a:latin typeface="Calibri"/>
                <a:cs typeface="Calibri"/>
              </a:rPr>
              <a:t>permite </a:t>
            </a:r>
            <a:r>
              <a:rPr sz="3000" b="1" i="1" spc="-15" dirty="0">
                <a:solidFill>
                  <a:srgbClr val="FF33CC"/>
                </a:solidFill>
                <a:latin typeface="Calibri"/>
                <a:cs typeface="Calibri"/>
              </a:rPr>
              <a:t>definirea </a:t>
            </a:r>
            <a:r>
              <a:rPr sz="3000" b="1" i="1" spc="-5" dirty="0">
                <a:solidFill>
                  <a:srgbClr val="FF33CC"/>
                </a:solidFill>
                <a:latin typeface="Calibri"/>
                <a:cs typeface="Calibri"/>
              </a:rPr>
              <a:t>unei </a:t>
            </a:r>
            <a:r>
              <a:rPr sz="3000" b="1" i="1" dirty="0">
                <a:solidFill>
                  <a:srgbClr val="FF33CC"/>
                </a:solidFill>
                <a:latin typeface="Calibri"/>
                <a:cs typeface="Calibri"/>
              </a:rPr>
              <a:t>clase </a:t>
            </a:r>
            <a:r>
              <a:rPr sz="3000" b="1" i="1" spc="-5" dirty="0">
                <a:solidFill>
                  <a:srgbClr val="FF33CC"/>
                </a:solidFill>
                <a:latin typeface="Calibri"/>
                <a:cs typeface="Calibri"/>
              </a:rPr>
              <a:t>noi pe </a:t>
            </a:r>
            <a:r>
              <a:rPr sz="3000" b="1" i="1" spc="-15" dirty="0">
                <a:solidFill>
                  <a:srgbClr val="FF33CC"/>
                </a:solidFill>
                <a:latin typeface="Calibri"/>
                <a:cs typeface="Calibri"/>
              </a:rPr>
              <a:t>baza  </a:t>
            </a:r>
            <a:r>
              <a:rPr sz="3000" b="1" i="1" spc="-10" dirty="0">
                <a:solidFill>
                  <a:srgbClr val="FF33CC"/>
                </a:solidFill>
                <a:latin typeface="Calibri"/>
                <a:cs typeface="Calibri"/>
              </a:rPr>
              <a:t>unei </a:t>
            </a:r>
            <a:r>
              <a:rPr sz="3000" b="1" i="1" dirty="0">
                <a:solidFill>
                  <a:srgbClr val="FF33CC"/>
                </a:solidFill>
                <a:latin typeface="Calibri"/>
                <a:cs typeface="Calibri"/>
              </a:rPr>
              <a:t>clase</a:t>
            </a:r>
            <a:r>
              <a:rPr sz="3000" b="1" i="1" spc="-20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3000" b="1" i="1" spc="-25" dirty="0" err="1">
                <a:solidFill>
                  <a:srgbClr val="FF33CC"/>
                </a:solidFill>
                <a:latin typeface="Calibri"/>
                <a:cs typeface="Calibri"/>
              </a:rPr>
              <a:t>existente</a:t>
            </a:r>
            <a:r>
              <a:rPr sz="3000" b="1" i="1" spc="-25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r>
              <a:rPr lang="ro-MO" sz="3000" b="1" i="1" spc="-2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lang="ro-MO" sz="3000" spc="-25" dirty="0">
                <a:latin typeface="Calibri"/>
                <a:cs typeface="Calibri"/>
              </a:rPr>
              <a:t>/</a:t>
            </a:r>
            <a:r>
              <a:rPr lang="ro-MO" sz="3000" b="1" i="1" spc="-25" dirty="0">
                <a:latin typeface="Calibri"/>
                <a:cs typeface="Calibri"/>
              </a:rPr>
              <a:t>derivata este clasa mostenita</a:t>
            </a:r>
            <a:r>
              <a:rPr lang="ro-MO" sz="3000" spc="-25" dirty="0">
                <a:latin typeface="Calibri"/>
                <a:cs typeface="Calibri"/>
              </a:rPr>
              <a:t>/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E5DD2122-EA41-479D-A873-332ECCC67998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1714"/>
            <a:ext cx="8064500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202565" indent="-7442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5" dirty="0">
                <a:latin typeface="Calibri"/>
                <a:cs typeface="Calibri"/>
              </a:rPr>
              <a:t>Clasa </a:t>
            </a:r>
            <a:r>
              <a:rPr sz="3600" spc="-25" dirty="0">
                <a:latin typeface="Calibri"/>
                <a:cs typeface="Calibri"/>
              </a:rPr>
              <a:t>existentă, </a:t>
            </a:r>
            <a:r>
              <a:rPr sz="3600" spc="-20" dirty="0">
                <a:latin typeface="Calibri"/>
                <a:cs typeface="Calibri"/>
              </a:rPr>
              <a:t>care </a:t>
            </a:r>
            <a:r>
              <a:rPr sz="3600" spc="-25" dirty="0">
                <a:latin typeface="Calibri"/>
                <a:cs typeface="Calibri"/>
              </a:rPr>
              <a:t>va </a:t>
            </a:r>
            <a:r>
              <a:rPr sz="3600" spc="-5" dirty="0">
                <a:latin typeface="Calibri"/>
                <a:cs typeface="Calibri"/>
              </a:rPr>
              <a:t>fi </a:t>
            </a:r>
            <a:r>
              <a:rPr sz="3600" spc="-15" dirty="0">
                <a:latin typeface="Calibri"/>
                <a:cs typeface="Calibri"/>
              </a:rPr>
              <a:t>moştenită </a:t>
            </a:r>
            <a:r>
              <a:rPr sz="3600" spc="-10" dirty="0">
                <a:latin typeface="Calibri"/>
                <a:cs typeface="Calibri"/>
              </a:rPr>
              <a:t>se  </a:t>
            </a:r>
            <a:r>
              <a:rPr sz="3600" dirty="0">
                <a:latin typeface="Calibri"/>
                <a:cs typeface="Calibri"/>
              </a:rPr>
              <a:t>mai </a:t>
            </a:r>
            <a:r>
              <a:rPr sz="3600" spc="-15" dirty="0">
                <a:latin typeface="Calibri"/>
                <a:cs typeface="Calibri"/>
              </a:rPr>
              <a:t>numeşte </a:t>
            </a:r>
            <a:r>
              <a:rPr sz="3600" b="1" i="1" spc="-5" dirty="0">
                <a:solidFill>
                  <a:srgbClr val="0000FF"/>
                </a:solidFill>
                <a:latin typeface="Calibri"/>
                <a:cs typeface="Calibri"/>
              </a:rPr>
              <a:t>clasa </a:t>
            </a:r>
            <a:r>
              <a:rPr sz="3600" b="1" i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600" b="1" i="1" spc="-20" dirty="0">
                <a:solidFill>
                  <a:srgbClr val="0000FF"/>
                </a:solidFill>
                <a:latin typeface="Calibri"/>
                <a:cs typeface="Calibri"/>
              </a:rPr>
              <a:t>bază </a:t>
            </a:r>
            <a:r>
              <a:rPr sz="3600" i="1" spc="-15" dirty="0">
                <a:latin typeface="Calibri"/>
                <a:cs typeface="Calibri"/>
              </a:rPr>
              <a:t>(părinte,  </a:t>
            </a:r>
            <a:r>
              <a:rPr sz="3600" i="1" spc="-5" dirty="0">
                <a:latin typeface="Calibri"/>
                <a:cs typeface="Calibri"/>
              </a:rPr>
              <a:t>superclasa sau</a:t>
            </a:r>
            <a:r>
              <a:rPr sz="3600" i="1" spc="-15" dirty="0">
                <a:latin typeface="Calibri"/>
                <a:cs typeface="Calibri"/>
              </a:rPr>
              <a:t> </a:t>
            </a:r>
            <a:r>
              <a:rPr sz="3600" i="1" spc="-5" dirty="0">
                <a:latin typeface="Calibri"/>
                <a:cs typeface="Calibri"/>
              </a:rPr>
              <a:t>strămoş)</a:t>
            </a:r>
            <a:r>
              <a:rPr sz="3600" spc="-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5250">
              <a:latin typeface="Times New Roman"/>
              <a:cs typeface="Times New Roman"/>
            </a:endParaRPr>
          </a:p>
          <a:p>
            <a:pPr marL="756285" marR="5080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600" spc="-5" dirty="0">
                <a:latin typeface="Calibri"/>
                <a:cs typeface="Calibri"/>
              </a:rPr>
              <a:t>Clasa </a:t>
            </a:r>
            <a:r>
              <a:rPr sz="3600" spc="-20" dirty="0">
                <a:latin typeface="Calibri"/>
                <a:cs typeface="Calibri"/>
              </a:rPr>
              <a:t>care realizează </a:t>
            </a:r>
            <a:r>
              <a:rPr sz="3600" spc="-10" dirty="0">
                <a:latin typeface="Calibri"/>
                <a:cs typeface="Calibri"/>
              </a:rPr>
              <a:t>extinderea </a:t>
            </a:r>
            <a:r>
              <a:rPr sz="3600" spc="-5" dirty="0">
                <a:latin typeface="Calibri"/>
                <a:cs typeface="Calibri"/>
              </a:rPr>
              <a:t>se  </a:t>
            </a:r>
            <a:r>
              <a:rPr sz="3600" spc="-15" dirty="0">
                <a:latin typeface="Calibri"/>
                <a:cs typeface="Calibri"/>
              </a:rPr>
              <a:t>numeşte </a:t>
            </a:r>
            <a:r>
              <a:rPr sz="3600" b="1" i="1" spc="-5" dirty="0">
                <a:solidFill>
                  <a:srgbClr val="0000FF"/>
                </a:solidFill>
                <a:latin typeface="Calibri"/>
                <a:cs typeface="Calibri"/>
              </a:rPr>
              <a:t>clasă derivată </a:t>
            </a:r>
            <a:r>
              <a:rPr sz="3600" i="1" spc="-10" dirty="0">
                <a:latin typeface="Calibri"/>
                <a:cs typeface="Calibri"/>
              </a:rPr>
              <a:t>(copil, </a:t>
            </a:r>
            <a:r>
              <a:rPr sz="3600" i="1" spc="-5" dirty="0">
                <a:latin typeface="Calibri"/>
                <a:cs typeface="Calibri"/>
              </a:rPr>
              <a:t>subclasă  sau</a:t>
            </a:r>
            <a:r>
              <a:rPr sz="3600" i="1" spc="-10" dirty="0">
                <a:latin typeface="Calibri"/>
                <a:cs typeface="Calibri"/>
              </a:rPr>
              <a:t> descendent)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42782882-C605-4686-A92D-BDEC2935E708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31163"/>
            <a:ext cx="8068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Considerând </a:t>
            </a:r>
            <a:r>
              <a:rPr sz="2400" dirty="0">
                <a:latin typeface="Calibri"/>
                <a:cs typeface="Calibri"/>
              </a:rPr>
              <a:t>o clasă </a:t>
            </a:r>
            <a:r>
              <a:rPr sz="2400" spc="-15" dirty="0">
                <a:latin typeface="Calibri"/>
                <a:cs typeface="Calibri"/>
              </a:rPr>
              <a:t>oarecare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(de </a:t>
            </a:r>
            <a:r>
              <a:rPr lang="en-US" sz="2400" dirty="0" err="1">
                <a:latin typeface="Calibri"/>
                <a:cs typeface="Calibri"/>
              </a:rPr>
              <a:t>baza</a:t>
            </a:r>
            <a:r>
              <a:rPr lang="en-US" sz="2400" dirty="0">
                <a:latin typeface="Calibri"/>
                <a:cs typeface="Calibri"/>
              </a:rPr>
              <a:t>) </a:t>
            </a:r>
            <a:r>
              <a:rPr sz="2400" spc="-5" dirty="0" err="1">
                <a:latin typeface="Calibri"/>
                <a:cs typeface="Calibri"/>
              </a:rPr>
              <a:t>şi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clasă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 moşteneşte </a:t>
            </a:r>
            <a:r>
              <a:rPr sz="2400" spc="-5" dirty="0" err="1">
                <a:latin typeface="Calibri"/>
                <a:cs typeface="Calibri"/>
              </a:rPr>
              <a:t>clasa</a:t>
            </a:r>
            <a:r>
              <a:rPr sz="2400" spc="-5" dirty="0"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atunci </a:t>
            </a:r>
            <a:r>
              <a:rPr sz="2400" spc="-10" dirty="0">
                <a:latin typeface="Calibri"/>
                <a:cs typeface="Calibri"/>
              </a:rPr>
              <a:t>putem </a:t>
            </a:r>
            <a:r>
              <a:rPr sz="2400" spc="-20" dirty="0">
                <a:latin typeface="Calibri"/>
                <a:cs typeface="Calibri"/>
              </a:rPr>
              <a:t>avea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20" dirty="0">
                <a:latin typeface="Calibri"/>
                <a:cs typeface="Calibri"/>
              </a:rPr>
              <a:t>reprezentare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grafică: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664" y="5953759"/>
            <a:ext cx="744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latin typeface="Calibri"/>
                <a:cs typeface="Calibri"/>
              </a:rPr>
              <a:t>Figura </a:t>
            </a:r>
            <a:r>
              <a:rPr sz="1800" b="1" u="sng" dirty="0"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5" dirty="0">
                <a:latin typeface="Calibri"/>
                <a:cs typeface="Calibri"/>
              </a:rPr>
              <a:t>Reprezentarea grafică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relaţiei de </a:t>
            </a:r>
            <a:r>
              <a:rPr sz="1800" spc="-10" dirty="0">
                <a:latin typeface="Calibri"/>
                <a:cs typeface="Calibri"/>
              </a:rPr>
              <a:t>moştenire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spc="-10" dirty="0">
                <a:latin typeface="Calibri"/>
                <a:cs typeface="Calibri"/>
              </a:rPr>
              <a:t>operează între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clase.</a:t>
            </a:r>
          </a:p>
        </p:txBody>
      </p:sp>
      <p:sp>
        <p:nvSpPr>
          <p:cNvPr id="6" name="object 6"/>
          <p:cNvSpPr/>
          <p:nvPr/>
        </p:nvSpPr>
        <p:spPr>
          <a:xfrm>
            <a:off x="1621431" y="2458567"/>
            <a:ext cx="5887846" cy="329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72396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39430" y="1902872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Pentru mulți programatori PHP, programarea orientată pe obiecte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 PHP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este un concept înspăimântător, plin de sintaxă complicată și alte obsta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3964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430" y="2918535"/>
            <a:ext cx="88943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Programarea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rientată pe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biecte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este un stil de codare care permite dezvoltatorilor să grupeze sarcini similare în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Acest lucru ajută la păstrarea codului după principiul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„nu te repeta” 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"don't repeat yourself"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(DRY)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și îl face ușor de întreți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nut. </a:t>
            </a:r>
          </a:p>
          <a:p>
            <a:pPr algn="just"/>
            <a:r>
              <a:rPr lang="en-US" sz="2000" dirty="0"/>
              <a:t>	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Unul dintre avantajele majore ale programării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este că, dacă o informație se modifică în programul dvs.,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obicei este necesară o singură modificare pentru a actualiza codul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Unul dintre cele mai mari coșmaruri pentru dezvoltatori este menținerea codului în care datele sunt declarate din nou și din nou, ceea ce înseamnă că orice modificare a programului devine un joc infinit mai frustrant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tipul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schimbat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ceva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deoarece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vânează date și funcționalități duplic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ate…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F22B3B23-046F-42C7-8DEB-4E2A9F3ABC1F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415019" y="6434659"/>
            <a:ext cx="193040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36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431163"/>
            <a:ext cx="8991600" cy="512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Dintr-o </a:t>
            </a:r>
            <a:r>
              <a:rPr sz="2400" b="1" i="1" dirty="0">
                <a:latin typeface="Calibri"/>
                <a:cs typeface="Calibri"/>
              </a:rPr>
              <a:t>clasă </a:t>
            </a:r>
            <a:r>
              <a:rPr sz="2400" b="1" i="1" spc="-5" dirty="0">
                <a:latin typeface="Calibri"/>
                <a:cs typeface="Calibri"/>
              </a:rPr>
              <a:t>de </a:t>
            </a:r>
            <a:r>
              <a:rPr sz="2400" b="1" i="1" spc="-15" dirty="0">
                <a:latin typeface="Calibri"/>
                <a:cs typeface="Calibri"/>
              </a:rPr>
              <a:t>bază </a:t>
            </a:r>
            <a:r>
              <a:rPr sz="2400" spc="-5" dirty="0">
                <a:latin typeface="Calibri"/>
                <a:cs typeface="Calibri"/>
              </a:rPr>
              <a:t>pot fi </a:t>
            </a:r>
            <a:r>
              <a:rPr sz="2400" spc="-15" dirty="0">
                <a:latin typeface="Calibri"/>
                <a:cs typeface="Calibri"/>
              </a:rPr>
              <a:t>derivate </a:t>
            </a:r>
            <a:r>
              <a:rPr sz="2400" dirty="0">
                <a:latin typeface="Calibri"/>
                <a:cs typeface="Calibri"/>
              </a:rPr>
              <a:t>mai </a:t>
            </a:r>
            <a:r>
              <a:rPr sz="2400" b="1" i="1" spc="-5" dirty="0">
                <a:latin typeface="Calibri"/>
                <a:cs typeface="Calibri"/>
              </a:rPr>
              <a:t>multe </a:t>
            </a:r>
            <a:r>
              <a:rPr sz="2400" b="1" i="1" dirty="0">
                <a:latin typeface="Calibri"/>
                <a:cs typeface="Calibri"/>
              </a:rPr>
              <a:t>clase </a:t>
            </a:r>
            <a:r>
              <a:rPr sz="2400" spc="-5" dirty="0">
                <a:latin typeface="Calibri"/>
                <a:cs typeface="Calibri"/>
              </a:rPr>
              <a:t>şi </a:t>
            </a:r>
            <a:r>
              <a:rPr sz="2400" spc="-10" dirty="0">
                <a:latin typeface="Calibri"/>
                <a:cs typeface="Calibri"/>
              </a:rPr>
              <a:t>fiecare  </a:t>
            </a:r>
            <a:r>
              <a:rPr sz="2400" b="1" i="1" dirty="0">
                <a:latin typeface="Calibri"/>
                <a:cs typeface="Calibri"/>
              </a:rPr>
              <a:t>clasă </a:t>
            </a:r>
            <a:r>
              <a:rPr sz="2400" b="1" i="1" spc="-15" dirty="0">
                <a:latin typeface="Calibri"/>
                <a:cs typeface="Calibri"/>
              </a:rPr>
              <a:t>derivată </a:t>
            </a:r>
            <a:r>
              <a:rPr sz="2400" spc="-15" dirty="0">
                <a:latin typeface="Calibri"/>
                <a:cs typeface="Calibri"/>
              </a:rPr>
              <a:t>poate </a:t>
            </a:r>
            <a:r>
              <a:rPr sz="2400" spc="-10" dirty="0">
                <a:latin typeface="Calibri"/>
                <a:cs typeface="Calibri"/>
              </a:rPr>
              <a:t>deveni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rândul </a:t>
            </a:r>
            <a:r>
              <a:rPr sz="2400" dirty="0">
                <a:latin typeface="Calibri"/>
                <a:cs typeface="Calibri"/>
              </a:rPr>
              <a:t>ei o </a:t>
            </a:r>
            <a:r>
              <a:rPr sz="2400" b="1" i="1" dirty="0">
                <a:latin typeface="Calibri"/>
                <a:cs typeface="Calibri"/>
              </a:rPr>
              <a:t>clasă </a:t>
            </a:r>
            <a:r>
              <a:rPr sz="2400" b="1" i="1" spc="-5" dirty="0">
                <a:latin typeface="Calibri"/>
                <a:cs typeface="Calibri"/>
              </a:rPr>
              <a:t>de </a:t>
            </a:r>
            <a:r>
              <a:rPr sz="2400" b="1" i="1" spc="-15" dirty="0">
                <a:latin typeface="Calibri"/>
                <a:cs typeface="Calibri"/>
              </a:rPr>
              <a:t>bază </a:t>
            </a:r>
            <a:r>
              <a:rPr sz="2400" b="1" i="1" spc="-5" dirty="0">
                <a:latin typeface="Calibri"/>
                <a:cs typeface="Calibri"/>
              </a:rPr>
              <a:t>pentru  </a:t>
            </a:r>
            <a:r>
              <a:rPr sz="2400" b="1" i="1" spc="-10" dirty="0">
                <a:latin typeface="Calibri"/>
                <a:cs typeface="Calibri"/>
              </a:rPr>
              <a:t>alte </a:t>
            </a:r>
            <a:r>
              <a:rPr sz="2400" b="1" i="1" dirty="0">
                <a:latin typeface="Calibri"/>
                <a:cs typeface="Calibri"/>
              </a:rPr>
              <a:t>clase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derivate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325755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poate astfel </a:t>
            </a:r>
            <a:r>
              <a:rPr sz="2400" spc="-10" dirty="0">
                <a:latin typeface="Calibri"/>
                <a:cs typeface="Calibri"/>
              </a:rPr>
              <a:t>realiza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ierarhie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clase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5" dirty="0">
                <a:latin typeface="Calibri"/>
                <a:cs typeface="Calibri"/>
              </a:rPr>
              <a:t>să </a:t>
            </a:r>
            <a:r>
              <a:rPr sz="2400" spc="-10" dirty="0">
                <a:latin typeface="Calibri"/>
                <a:cs typeface="Calibri"/>
              </a:rPr>
              <a:t>modeleze  sisteme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complexe.</a:t>
            </a:r>
            <a:endParaRPr sz="2400" dirty="0">
              <a:latin typeface="Calibri"/>
              <a:cs typeface="Calibri"/>
            </a:endParaRPr>
          </a:p>
          <a:p>
            <a:pPr marL="355600" marR="41910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Construirea ierarhiei de clase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constituie </a:t>
            </a:r>
            <a:r>
              <a:rPr sz="2400" b="1" i="1" spc="-10" dirty="0" err="1">
                <a:solidFill>
                  <a:srgbClr val="0000FF"/>
                </a:solidFill>
                <a:latin typeface="Calibri"/>
                <a:cs typeface="Calibri"/>
              </a:rPr>
              <a:t>activitatea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 fundamental</a:t>
            </a:r>
            <a:r>
              <a:rPr lang="ro-MO"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ă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realizare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unei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aplicaţii orientate</a:t>
            </a:r>
            <a:r>
              <a:rPr sz="2400" b="1" i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 err="1">
                <a:solidFill>
                  <a:srgbClr val="0000FF"/>
                </a:solidFill>
                <a:latin typeface="Calibri"/>
                <a:cs typeface="Calibri"/>
              </a:rPr>
              <a:t>obiect,</a:t>
            </a:r>
            <a:r>
              <a:rPr sz="2400" b="1" i="1" spc="-15" dirty="0" err="1">
                <a:solidFill>
                  <a:srgbClr val="0000FF"/>
                </a:solidFill>
                <a:latin typeface="Calibri"/>
                <a:cs typeface="Calibri"/>
              </a:rPr>
              <a:t>reprezentând</a:t>
            </a:r>
            <a:r>
              <a:rPr sz="2400" b="1" i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în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fapt </a:t>
            </a:r>
            <a:r>
              <a:rPr sz="2400" b="1" i="1" spc="-25" dirty="0">
                <a:solidFill>
                  <a:srgbClr val="0000FF"/>
                </a:solidFill>
                <a:latin typeface="Calibri"/>
                <a:cs typeface="Calibri"/>
              </a:rPr>
              <a:t>faza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proiectare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respectivului</a:t>
            </a:r>
            <a:r>
              <a:rPr sz="2400" b="1" i="1" spc="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sistem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Mecanismul moştenirii </a:t>
            </a:r>
            <a:r>
              <a:rPr sz="2400" spc="-10" dirty="0">
                <a:latin typeface="Calibri"/>
                <a:cs typeface="Calibri"/>
              </a:rPr>
              <a:t>permite crearea </a:t>
            </a:r>
            <a:r>
              <a:rPr sz="2400" spc="-5" dirty="0">
                <a:latin typeface="Calibri"/>
                <a:cs typeface="Calibri"/>
              </a:rPr>
              <a:t>unei ierarhii 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clase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şi </a:t>
            </a:r>
            <a:r>
              <a:rPr sz="2400" spc="-10" dirty="0">
                <a:latin typeface="Calibri"/>
                <a:cs typeface="Calibri"/>
              </a:rPr>
              <a:t>trecerea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clasele </a:t>
            </a:r>
            <a:r>
              <a:rPr sz="2400" spc="-10" dirty="0">
                <a:latin typeface="Calibri"/>
                <a:cs typeface="Calibri"/>
              </a:rPr>
              <a:t>generale </a:t>
            </a:r>
            <a:r>
              <a:rPr sz="2400" dirty="0">
                <a:latin typeface="Calibri"/>
                <a:cs typeface="Calibri"/>
              </a:rPr>
              <a:t>la cele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particulare.</a:t>
            </a:r>
            <a:endParaRPr sz="2400" dirty="0">
              <a:latin typeface="Calibri"/>
              <a:cs typeface="Calibri"/>
            </a:endParaRPr>
          </a:p>
          <a:p>
            <a:pPr marL="355600" marR="427355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Atunci </a:t>
            </a:r>
            <a:r>
              <a:rPr sz="2400" spc="-5" dirty="0">
                <a:latin typeface="Calibri"/>
                <a:cs typeface="Calibri"/>
              </a:rPr>
              <a:t>când un obiect dintr-o </a:t>
            </a:r>
            <a:r>
              <a:rPr sz="2400" dirty="0">
                <a:latin typeface="Calibri"/>
                <a:cs typeface="Calibri"/>
              </a:rPr>
              <a:t>clasă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proprietăţi comune  </a:t>
            </a:r>
            <a:r>
              <a:rPr sz="2400" spc="-15" dirty="0">
                <a:latin typeface="Calibri"/>
                <a:cs typeface="Calibri"/>
              </a:rPr>
              <a:t>(date </a:t>
            </a:r>
            <a:r>
              <a:rPr sz="2400" spc="-5" dirty="0">
                <a:latin typeface="Calibri"/>
                <a:cs typeface="Calibri"/>
              </a:rPr>
              <a:t>prin </a:t>
            </a:r>
            <a:r>
              <a:rPr sz="2400" spc="-10" dirty="0">
                <a:latin typeface="Calibri"/>
                <a:cs typeface="Calibri"/>
              </a:rPr>
              <a:t>atribute </a:t>
            </a:r>
            <a:r>
              <a:rPr sz="2400" spc="-5" dirty="0">
                <a:latin typeface="Calibri"/>
                <a:cs typeface="Calibri"/>
              </a:rPr>
              <a:t>şi </a:t>
            </a:r>
            <a:r>
              <a:rPr sz="2400" spc="-20" dirty="0">
                <a:latin typeface="Calibri"/>
                <a:cs typeface="Calibri"/>
              </a:rPr>
              <a:t>/sau </a:t>
            </a:r>
            <a:r>
              <a:rPr sz="2400" spc="-10" dirty="0">
                <a:latin typeface="Calibri"/>
                <a:cs typeface="Calibri"/>
              </a:rPr>
              <a:t>metode) </a:t>
            </a:r>
            <a:r>
              <a:rPr sz="2400" dirty="0">
                <a:latin typeface="Calibri"/>
                <a:cs typeface="Calibri"/>
              </a:rPr>
              <a:t>cu o </a:t>
            </a:r>
            <a:r>
              <a:rPr sz="2400" spc="-10" dirty="0">
                <a:latin typeface="Calibri"/>
                <a:cs typeface="Calibri"/>
              </a:rPr>
              <a:t>altă </a:t>
            </a:r>
            <a:r>
              <a:rPr sz="2400" spc="-5" dirty="0">
                <a:latin typeface="Calibri"/>
                <a:cs typeface="Calibri"/>
              </a:rPr>
              <a:t>clasă, </a:t>
            </a:r>
            <a:r>
              <a:rPr sz="2400" b="1" i="1" spc="-5" dirty="0">
                <a:latin typeface="Calibri"/>
                <a:cs typeface="Calibri"/>
              </a:rPr>
              <a:t>nu </a:t>
            </a:r>
            <a:r>
              <a:rPr sz="2400" b="1" i="1" dirty="0">
                <a:latin typeface="Calibri"/>
                <a:cs typeface="Calibri"/>
              </a:rPr>
              <a:t>mai  </a:t>
            </a:r>
            <a:r>
              <a:rPr sz="2400" b="1" i="1" spc="-5" dirty="0">
                <a:latin typeface="Calibri"/>
                <a:cs typeface="Calibri"/>
              </a:rPr>
              <a:t>trebuie </a:t>
            </a:r>
            <a:r>
              <a:rPr sz="2400" b="1" i="1" spc="-10" dirty="0">
                <a:latin typeface="Calibri"/>
                <a:cs typeface="Calibri"/>
              </a:rPr>
              <a:t>creat </a:t>
            </a:r>
            <a:r>
              <a:rPr sz="2400" b="1" i="1" spc="-5" dirty="0">
                <a:latin typeface="Calibri"/>
                <a:cs typeface="Calibri"/>
              </a:rPr>
              <a:t>de </a:t>
            </a:r>
            <a:r>
              <a:rPr sz="2400" b="1" i="1" dirty="0">
                <a:latin typeface="Calibri"/>
                <a:cs typeface="Calibri"/>
              </a:rPr>
              <a:t>la </a:t>
            </a:r>
            <a:r>
              <a:rPr sz="2400" b="1" i="1" spc="-25" dirty="0">
                <a:latin typeface="Calibri"/>
                <a:cs typeface="Calibri"/>
              </a:rPr>
              <a:t>zero </a:t>
            </a:r>
            <a:r>
              <a:rPr sz="2400" b="1" i="1" dirty="0">
                <a:latin typeface="Calibri"/>
                <a:cs typeface="Calibri"/>
              </a:rPr>
              <a:t>ci </a:t>
            </a:r>
            <a:r>
              <a:rPr sz="2400" b="1" i="1" spc="-10" dirty="0">
                <a:latin typeface="Calibri"/>
                <a:cs typeface="Calibri"/>
              </a:rPr>
              <a:t>putem deriva </a:t>
            </a:r>
            <a:r>
              <a:rPr sz="2400" b="1" i="1" spc="-5" dirty="0">
                <a:latin typeface="Calibri"/>
                <a:cs typeface="Calibri"/>
              </a:rPr>
              <a:t>respectivul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obiect.</a:t>
            </a:r>
            <a:endParaRPr sz="2400" b="1" i="1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BF877B-CACB-48E3-B2A3-B28C0443378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868920" cy="49314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1765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Relaţia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moştenire dintre clase </a:t>
            </a:r>
            <a:r>
              <a:rPr sz="2800" b="1" i="1" spc="-20" dirty="0">
                <a:solidFill>
                  <a:srgbClr val="0000FF"/>
                </a:solidFill>
                <a:latin typeface="Calibri"/>
                <a:cs typeface="Calibri"/>
              </a:rPr>
              <a:t>este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reflectare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a 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ierarhizării </a:t>
            </a:r>
            <a:r>
              <a:rPr sz="2800" b="1" i="1" spc="-25" dirty="0">
                <a:solidFill>
                  <a:srgbClr val="0000FF"/>
                </a:solidFill>
                <a:latin typeface="Calibri"/>
                <a:cs typeface="Calibri"/>
              </a:rPr>
              <a:t>existente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între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entităţile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modelate de 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clasele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respective.</a:t>
            </a:r>
            <a:endParaRPr sz="2800" b="1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  <a:tab pos="4665980" algn="l"/>
              </a:tabLst>
            </a:pPr>
            <a:r>
              <a:rPr sz="2800" spc="-25" dirty="0" err="1">
                <a:latin typeface="Calibri"/>
                <a:cs typeface="Calibri"/>
              </a:rPr>
              <a:t>Astfel</a:t>
            </a:r>
            <a:r>
              <a:rPr lang="ro-MO" sz="2800" spc="-25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i="1" u="sng" spc="-15" dirty="0">
                <a:solidFill>
                  <a:srgbClr val="FF0000"/>
                </a:solidFill>
                <a:latin typeface="Calibri"/>
                <a:cs typeface="Calibri"/>
              </a:rPr>
              <a:t>aproape</a:t>
            </a:r>
            <a:r>
              <a:rPr sz="2800" b="1" i="1" u="sng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u="sng" spc="-20" dirty="0">
                <a:solidFill>
                  <a:srgbClr val="FF0000"/>
                </a:solidFill>
                <a:latin typeface="Calibri"/>
                <a:cs typeface="Calibri"/>
              </a:rPr>
              <a:t>toate</a:t>
            </a:r>
            <a:r>
              <a:rPr sz="2800" b="1" i="1" u="sng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u="sng" spc="-10" dirty="0">
                <a:latin typeface="Calibri"/>
                <a:cs typeface="Calibri"/>
              </a:rPr>
              <a:t>soluţiile	</a:t>
            </a:r>
            <a:r>
              <a:rPr lang="en-US" sz="2800" b="1" i="1" u="sng" spc="-10" dirty="0">
                <a:latin typeface="Calibri"/>
                <a:cs typeface="Calibri"/>
              </a:rPr>
              <a:t> </a:t>
            </a:r>
            <a:r>
              <a:rPr sz="2800" b="1" i="1" u="sng" spc="-20" dirty="0">
                <a:latin typeface="Calibri"/>
                <a:cs typeface="Calibri"/>
              </a:rPr>
              <a:t>orientate </a:t>
            </a:r>
            <a:r>
              <a:rPr sz="2800" b="1" i="1" u="sng" spc="-10" dirty="0">
                <a:latin typeface="Calibri"/>
                <a:cs typeface="Calibri"/>
              </a:rPr>
              <a:t>pe </a:t>
            </a:r>
            <a:r>
              <a:rPr sz="2800" b="1" i="1" u="sng" spc="-5" dirty="0">
                <a:latin typeface="Calibri"/>
                <a:cs typeface="Calibri"/>
              </a:rPr>
              <a:t>obiect au  o </a:t>
            </a:r>
            <a:r>
              <a:rPr sz="2800" b="1" i="1" u="sng" dirty="0">
                <a:latin typeface="Calibri"/>
                <a:cs typeface="Calibri"/>
              </a:rPr>
              <a:t>clasă </a:t>
            </a:r>
            <a:r>
              <a:rPr sz="2800" b="1" i="1" u="sng" spc="-10" dirty="0">
                <a:latin typeface="Calibri"/>
                <a:cs typeface="Calibri"/>
              </a:rPr>
              <a:t>rădăcină </a:t>
            </a:r>
            <a:r>
              <a:rPr sz="2800" spc="-15" dirty="0">
                <a:latin typeface="Calibri"/>
                <a:cs typeface="Calibri"/>
              </a:rPr>
              <a:t>(care, </a:t>
            </a:r>
            <a:r>
              <a:rPr sz="2800" spc="-5" dirty="0">
                <a:latin typeface="Calibri"/>
                <a:cs typeface="Calibri"/>
              </a:rPr>
              <a:t>în </a:t>
            </a:r>
            <a:r>
              <a:rPr sz="2800" spc="-10" dirty="0">
                <a:latin typeface="Calibri"/>
                <a:cs typeface="Calibri"/>
              </a:rPr>
              <a:t>anumite </a:t>
            </a:r>
            <a:r>
              <a:rPr sz="2800" spc="-5" dirty="0">
                <a:latin typeface="Calibri"/>
                <a:cs typeface="Calibri"/>
              </a:rPr>
              <a:t>situaţii </a:t>
            </a:r>
            <a:r>
              <a:rPr sz="2800" b="1" i="1" spc="-15" dirty="0">
                <a:latin typeface="Calibri"/>
                <a:cs typeface="Calibri"/>
              </a:rPr>
              <a:t>poate </a:t>
            </a:r>
            <a:r>
              <a:rPr sz="2800" b="1" i="1" spc="-5" dirty="0">
                <a:latin typeface="Calibri"/>
                <a:cs typeface="Calibri"/>
              </a:rPr>
              <a:t>fi o 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clasă </a:t>
            </a:r>
            <a:r>
              <a:rPr sz="2800" b="1" i="1" spc="-20" dirty="0">
                <a:solidFill>
                  <a:srgbClr val="FF0000"/>
                </a:solidFill>
                <a:latin typeface="Calibri"/>
                <a:cs typeface="Calibri"/>
              </a:rPr>
              <a:t>abstractă</a:t>
            </a:r>
            <a:r>
              <a:rPr sz="2800" spc="-2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adică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b="1" i="1" spc="-5" dirty="0">
                <a:latin typeface="Calibri"/>
                <a:cs typeface="Calibri"/>
              </a:rPr>
              <a:t>clasă </a:t>
            </a:r>
            <a:r>
              <a:rPr sz="2800" b="1" i="1" spc="-20" dirty="0">
                <a:latin typeface="Calibri"/>
                <a:cs typeface="Calibri"/>
              </a:rPr>
              <a:t>care </a:t>
            </a:r>
            <a:r>
              <a:rPr sz="2800" b="1" i="1" spc="-5" dirty="0">
                <a:latin typeface="Calibri"/>
                <a:cs typeface="Calibri"/>
              </a:rPr>
              <a:t>nu </a:t>
            </a:r>
            <a:r>
              <a:rPr sz="2800" b="1" i="1" spc="-15" dirty="0" err="1">
                <a:latin typeface="Calibri"/>
                <a:cs typeface="Calibri"/>
              </a:rPr>
              <a:t>poate</a:t>
            </a:r>
            <a:r>
              <a:rPr sz="2800" b="1" i="1" spc="95" dirty="0">
                <a:latin typeface="Calibri"/>
                <a:cs typeface="Calibri"/>
              </a:rPr>
              <a:t> </a:t>
            </a:r>
            <a:r>
              <a:rPr sz="2800" b="1" i="1" spc="-25" dirty="0" err="1">
                <a:latin typeface="Calibri"/>
                <a:cs typeface="Calibri"/>
              </a:rPr>
              <a:t>avea</a:t>
            </a:r>
            <a:r>
              <a:rPr lang="ro-MO" sz="2800" b="1" i="1" spc="-25" dirty="0">
                <a:latin typeface="Calibri"/>
                <a:cs typeface="Calibri"/>
              </a:rPr>
              <a:t> </a:t>
            </a:r>
            <a:r>
              <a:rPr sz="2800" b="1" i="1" spc="-15" dirty="0" err="1">
                <a:latin typeface="Calibri"/>
                <a:cs typeface="Calibri"/>
              </a:rPr>
              <a:t>instanţe</a:t>
            </a:r>
            <a:r>
              <a:rPr sz="2800" b="1" i="1" spc="-15" dirty="0">
                <a:latin typeface="Calibri"/>
                <a:cs typeface="Calibri"/>
              </a:rPr>
              <a:t> directe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dar pot </a:t>
            </a:r>
            <a:r>
              <a:rPr sz="2800" b="1" i="1" spc="-5" dirty="0">
                <a:latin typeface="Calibri"/>
                <a:cs typeface="Calibri"/>
              </a:rPr>
              <a:t>fi </a:t>
            </a:r>
            <a:r>
              <a:rPr sz="2800" b="1" i="1" spc="-10" dirty="0">
                <a:latin typeface="Calibri"/>
                <a:cs typeface="Calibri"/>
              </a:rPr>
              <a:t>asociate </a:t>
            </a:r>
            <a:r>
              <a:rPr sz="2800" b="1" i="1" spc="-5" dirty="0">
                <a:latin typeface="Calibri"/>
                <a:cs typeface="Calibri"/>
              </a:rPr>
              <a:t>cu </a:t>
            </a:r>
            <a:r>
              <a:rPr sz="2800" b="1" i="1" spc="-15" dirty="0">
                <a:latin typeface="Calibri"/>
                <a:cs typeface="Calibri"/>
              </a:rPr>
              <a:t>instanţe </a:t>
            </a:r>
            <a:r>
              <a:rPr sz="2800" b="1" i="1" spc="-5" dirty="0">
                <a:latin typeface="Calibri"/>
                <a:cs typeface="Calibri"/>
              </a:rPr>
              <a:t>ale  </a:t>
            </a:r>
            <a:r>
              <a:rPr sz="2800" b="1" i="1" spc="-10" dirty="0">
                <a:latin typeface="Calibri"/>
                <a:cs typeface="Calibri"/>
              </a:rPr>
              <a:t>descendenţilor</a:t>
            </a:r>
            <a:r>
              <a:rPr sz="2800" spc="-10" dirty="0">
                <a:latin typeface="Calibri"/>
                <a:cs typeface="Calibri"/>
              </a:rPr>
              <a:t>), dacă soluţia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0" dirty="0">
                <a:latin typeface="Calibri"/>
                <a:cs typeface="Calibri"/>
              </a:rPr>
              <a:t>reduce </a:t>
            </a:r>
            <a:r>
              <a:rPr sz="2800" spc="-5" dirty="0">
                <a:latin typeface="Calibri"/>
                <a:cs typeface="Calibri"/>
              </a:rPr>
              <a:t>la o </a:t>
            </a:r>
            <a:r>
              <a:rPr sz="2800" spc="-15" dirty="0">
                <a:latin typeface="Calibri"/>
                <a:cs typeface="Calibri"/>
              </a:rPr>
              <a:t>singură  ierarhie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clase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lang="ro-MO" sz="2800" spc="-5" dirty="0">
                <a:latin typeface="Calibri"/>
                <a:cs typeface="Calibri"/>
              </a:rPr>
              <a:t>/</a:t>
            </a:r>
            <a:r>
              <a:rPr lang="ro-MO" sz="2800" i="1" u="sng" spc="-5" dirty="0">
                <a:latin typeface="Calibri"/>
                <a:cs typeface="Calibri"/>
              </a:rPr>
              <a:t>foarte important!!/</a:t>
            </a:r>
            <a:endParaRPr sz="2800" i="1" u="sng" dirty="0">
              <a:latin typeface="Calibri"/>
              <a:cs typeface="Calibri"/>
            </a:endParaRPr>
          </a:p>
          <a:p>
            <a:pPr marL="355600" marR="880744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În </a:t>
            </a:r>
            <a:r>
              <a:rPr sz="2800" spc="-15" dirty="0">
                <a:latin typeface="Calibri"/>
                <a:cs typeface="Calibri"/>
              </a:rPr>
              <a:t>ierarhie putem întâlni </a:t>
            </a:r>
            <a:r>
              <a:rPr sz="2800" spc="-5" dirty="0">
                <a:latin typeface="Calibri"/>
                <a:cs typeface="Calibri"/>
              </a:rPr>
              <a:t>şi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clase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intermediare</a:t>
            </a:r>
            <a:r>
              <a:rPr sz="2800" spc="-15" dirty="0">
                <a:latin typeface="Calibri"/>
                <a:cs typeface="Calibri"/>
              </a:rPr>
              <a:t>,  </a:t>
            </a:r>
            <a:r>
              <a:rPr sz="2800" spc="-10" dirty="0">
                <a:latin typeface="Calibri"/>
                <a:cs typeface="Calibri"/>
              </a:rPr>
              <a:t>precum </a:t>
            </a:r>
            <a:r>
              <a:rPr sz="2800" spc="-5" dirty="0">
                <a:latin typeface="Calibri"/>
                <a:cs typeface="Calibri"/>
              </a:rPr>
              <a:t>şi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clase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terminale </a:t>
            </a:r>
            <a:r>
              <a:rPr sz="2800" spc="-5" dirty="0">
                <a:latin typeface="Calibri"/>
                <a:cs typeface="Calibri"/>
              </a:rPr>
              <a:t>sau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frunze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CD65CBB8-6E83-46F9-B160-8E9BF17A094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822960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8305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exemplu, </a:t>
            </a:r>
            <a:r>
              <a:rPr sz="2800" spc="-10" dirty="0">
                <a:latin typeface="Calibri"/>
                <a:cs typeface="Calibri"/>
              </a:rPr>
              <a:t>pornim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clasă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rădăcină poligon </a:t>
            </a:r>
            <a:r>
              <a:rPr sz="2800" b="1" i="1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 </a:t>
            </a:r>
            <a:r>
              <a:rPr sz="2800" spc="-10" dirty="0">
                <a:latin typeface="Calibri"/>
                <a:cs typeface="Calibri"/>
              </a:rPr>
              <a:t>să </a:t>
            </a:r>
            <a:r>
              <a:rPr sz="2800" spc="-20" dirty="0" err="1">
                <a:latin typeface="Calibri"/>
                <a:cs typeface="Calibri"/>
              </a:rPr>
              <a:t>modeleze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lang="en-US" sz="2800" b="1" i="1" spc="-15" dirty="0" err="1">
                <a:latin typeface="Calibri"/>
                <a:cs typeface="Calibri"/>
              </a:rPr>
              <a:t>figura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geometric</a:t>
            </a:r>
            <a:r>
              <a:rPr lang="en-US" sz="2800" b="1" i="1" spc="-10" dirty="0" err="1">
                <a:latin typeface="Calibri"/>
                <a:cs typeface="Calibri"/>
              </a:rPr>
              <a:t>a</a:t>
            </a:r>
            <a:r>
              <a:rPr sz="2800" b="1" i="1" spc="-1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de tip</a:t>
            </a:r>
            <a:r>
              <a:rPr sz="2800" b="1" i="1" spc="14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poligon.</a:t>
            </a:r>
            <a:endParaRPr sz="2800" b="1" i="1" dirty="0">
              <a:latin typeface="Calibri"/>
              <a:cs typeface="Calibri"/>
            </a:endParaRPr>
          </a:p>
          <a:p>
            <a:pPr marL="355600" marR="10033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Din </a:t>
            </a:r>
            <a:r>
              <a:rPr sz="2800" spc="-15" dirty="0">
                <a:latin typeface="Calibri"/>
                <a:cs typeface="Calibri"/>
              </a:rPr>
              <a:t>această </a:t>
            </a:r>
            <a:r>
              <a:rPr sz="2800" spc="-5" dirty="0">
                <a:latin typeface="Calibri"/>
                <a:cs typeface="Calibri"/>
              </a:rPr>
              <a:t>clasă se pot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deriva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clasele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triunghi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şi 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patrulater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şi </a:t>
            </a:r>
            <a:r>
              <a:rPr sz="2800" b="1" spc="-10" dirty="0">
                <a:latin typeface="Calibri"/>
                <a:cs typeface="Calibri"/>
              </a:rPr>
              <a:t>atunci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clasa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poligon </a:t>
            </a:r>
            <a:r>
              <a:rPr sz="2800" b="1" i="1" spc="-10" dirty="0">
                <a:latin typeface="Calibri"/>
                <a:cs typeface="Calibri"/>
              </a:rPr>
              <a:t>trebuie </a:t>
            </a:r>
            <a:r>
              <a:rPr sz="2800" b="1" i="1" spc="-5" dirty="0">
                <a:latin typeface="Calibri"/>
                <a:cs typeface="Calibri"/>
              </a:rPr>
              <a:t>să cuprindă  </a:t>
            </a:r>
            <a:r>
              <a:rPr sz="2800" b="1" i="1" spc="-15" dirty="0">
                <a:latin typeface="Calibri"/>
                <a:cs typeface="Calibri"/>
              </a:rPr>
              <a:t>proprietăţile </a:t>
            </a:r>
            <a:r>
              <a:rPr sz="2800" b="1" i="1" spc="-10" dirty="0">
                <a:latin typeface="Calibri"/>
                <a:cs typeface="Calibri"/>
              </a:rPr>
              <a:t>comune </a:t>
            </a:r>
            <a:r>
              <a:rPr sz="2800" b="1" i="1" spc="-5" dirty="0">
                <a:latin typeface="Calibri"/>
                <a:cs typeface="Calibri"/>
              </a:rPr>
              <a:t>ale </a:t>
            </a:r>
            <a:r>
              <a:rPr sz="2800" b="1" i="1" spc="-10" dirty="0">
                <a:latin typeface="Calibri"/>
                <a:cs typeface="Calibri"/>
              </a:rPr>
              <a:t>figurilor </a:t>
            </a:r>
            <a:r>
              <a:rPr sz="2800" b="1" i="1" spc="-5" dirty="0">
                <a:solidFill>
                  <a:srgbClr val="0000CC"/>
                </a:solidFill>
                <a:latin typeface="Calibri"/>
                <a:cs typeface="Calibri"/>
              </a:rPr>
              <a:t>triunghi </a:t>
            </a:r>
            <a:r>
              <a:rPr sz="2800" b="1" i="1" spc="-10" dirty="0">
                <a:latin typeface="Calibri"/>
                <a:cs typeface="Calibri"/>
              </a:rPr>
              <a:t>şi  </a:t>
            </a:r>
            <a:r>
              <a:rPr sz="2800" b="1" i="1" spc="-40" dirty="0">
                <a:solidFill>
                  <a:srgbClr val="0000CC"/>
                </a:solidFill>
                <a:latin typeface="Calibri"/>
                <a:cs typeface="Calibri"/>
              </a:rPr>
              <a:t>patrulater</a:t>
            </a:r>
            <a:r>
              <a:rPr sz="2800" b="1" i="1" spc="-40" dirty="0">
                <a:latin typeface="Calibri"/>
                <a:cs typeface="Calibri"/>
              </a:rPr>
              <a:t>.</a:t>
            </a:r>
            <a:endParaRPr sz="2800" b="1" i="1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  <a:tab pos="2604770" algn="l"/>
                <a:tab pos="4036695" algn="l"/>
              </a:tabLst>
            </a:pPr>
            <a:r>
              <a:rPr sz="2800" spc="-5" dirty="0">
                <a:latin typeface="Calibri"/>
                <a:cs typeface="Calibri"/>
              </a:rPr>
              <a:t>Apoi </a:t>
            </a:r>
            <a:r>
              <a:rPr sz="2800" spc="-10" dirty="0">
                <a:latin typeface="Calibri"/>
                <a:cs typeface="Calibri"/>
              </a:rPr>
              <a:t>din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clasa</a:t>
            </a:r>
            <a:r>
              <a:rPr sz="2800" b="1" spc="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patrulater</a:t>
            </a:r>
            <a:r>
              <a:rPr sz="2800" spc="-15" dirty="0"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derivăm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clasa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paralelogram 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şi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trapez</a:t>
            </a:r>
            <a:r>
              <a:rPr sz="2800" spc="-15" dirty="0">
                <a:latin typeface="Calibri"/>
                <a:cs typeface="Calibri"/>
              </a:rPr>
              <a:t>,	</a:t>
            </a:r>
            <a:r>
              <a:rPr sz="2800" spc="-5" dirty="0">
                <a:latin typeface="Calibri"/>
                <a:cs typeface="Calibri"/>
              </a:rPr>
              <a:t>iar din clasa </a:t>
            </a:r>
            <a:r>
              <a:rPr sz="2800" spc="-20" dirty="0">
                <a:latin typeface="Calibri"/>
                <a:cs typeface="Calibri"/>
              </a:rPr>
              <a:t>paralelogram </a:t>
            </a:r>
            <a:r>
              <a:rPr sz="2800" spc="-15" dirty="0">
                <a:latin typeface="Calibri"/>
                <a:cs typeface="Calibri"/>
              </a:rPr>
              <a:t>derivăm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clasa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romb </a:t>
            </a:r>
            <a:r>
              <a:rPr sz="2800" spc="-5" dirty="0">
                <a:latin typeface="Calibri"/>
                <a:cs typeface="Calibri"/>
              </a:rPr>
              <a:t>şi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clasa</a:t>
            </a:r>
            <a:r>
              <a:rPr sz="28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dreptunghi</a:t>
            </a:r>
            <a:r>
              <a:rPr sz="2800" b="1" spc="-15" dirty="0">
                <a:latin typeface="Calibri"/>
                <a:cs typeface="Calibri"/>
              </a:rPr>
              <a:t>.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E97DEB4D-A523-4FA9-8F3F-8248A4C9A8C5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362200" y="5943600"/>
            <a:ext cx="518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10" dirty="0">
                <a:latin typeface="Calibri"/>
                <a:cs typeface="Calibri"/>
              </a:rPr>
              <a:t>Figura </a:t>
            </a:r>
            <a:r>
              <a:rPr sz="2000" b="1" u="sng" dirty="0">
                <a:latin typeface="Calibri"/>
                <a:cs typeface="Calibri"/>
              </a:rPr>
              <a:t>5</a:t>
            </a:r>
            <a:r>
              <a:rPr sz="2000" b="1" dirty="0"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Exemplu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5" dirty="0">
                <a:latin typeface="Calibri"/>
                <a:cs typeface="Calibri"/>
              </a:rPr>
              <a:t>proiectare </a:t>
            </a:r>
            <a:r>
              <a:rPr sz="2000" b="1" spc="-10" dirty="0">
                <a:latin typeface="Calibri"/>
                <a:cs typeface="Calibri"/>
              </a:rPr>
              <a:t>ierarhie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clase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5788" y="1604494"/>
            <a:ext cx="7412411" cy="403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4DBBD59-C551-4973-A550-888469336A50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41589"/>
            <a:ext cx="8074660" cy="23126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US" sz="2800" b="1" u="sng" spc="-10" dirty="0">
                <a:solidFill>
                  <a:srgbClr val="00B0F0"/>
                </a:solidFill>
                <a:latin typeface="Calibri"/>
                <a:cs typeface="Calibri"/>
              </a:rPr>
              <a:t>CLASIFICĂRI </a:t>
            </a:r>
            <a:r>
              <a:rPr lang="en-US" sz="2800" b="1" u="sng" spc="-5" dirty="0">
                <a:solidFill>
                  <a:srgbClr val="00B0F0"/>
                </a:solidFill>
                <a:latin typeface="Calibri"/>
                <a:cs typeface="Calibri"/>
              </a:rPr>
              <a:t>ALE </a:t>
            </a:r>
            <a:r>
              <a:rPr lang="en-US" sz="2800" b="1" u="sng" spc="-15" dirty="0">
                <a:solidFill>
                  <a:srgbClr val="00B0F0"/>
                </a:solidFill>
                <a:latin typeface="Calibri"/>
                <a:cs typeface="Calibri"/>
              </a:rPr>
              <a:t>MOȘTENIRII:</a:t>
            </a:r>
            <a:endParaRPr lang="en-US" sz="2800" b="1" u="sng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1.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Moştenire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simplă </a:t>
            </a:r>
            <a:r>
              <a:rPr sz="2800" b="1" i="1" spc="-20" dirty="0">
                <a:latin typeface="Calibri"/>
                <a:cs typeface="Calibri"/>
              </a:rPr>
              <a:t>este </a:t>
            </a:r>
            <a:r>
              <a:rPr sz="2800" b="1" i="1" spc="-5" dirty="0">
                <a:latin typeface="Calibri"/>
                <a:cs typeface="Calibri"/>
              </a:rPr>
              <a:t>o </a:t>
            </a:r>
            <a:r>
              <a:rPr sz="2800" b="1" i="1" spc="-15" dirty="0">
                <a:latin typeface="Calibri"/>
                <a:cs typeface="Calibri"/>
              </a:rPr>
              <a:t>ierarhie </a:t>
            </a:r>
            <a:r>
              <a:rPr sz="2800" b="1" i="1" spc="-5" dirty="0">
                <a:latin typeface="Calibri"/>
                <a:cs typeface="Calibri"/>
              </a:rPr>
              <a:t>de clasă </a:t>
            </a:r>
            <a:r>
              <a:rPr sz="2800" spc="-10" dirty="0">
                <a:latin typeface="Calibri"/>
                <a:cs typeface="Calibri"/>
              </a:rPr>
              <a:t>în </a:t>
            </a:r>
            <a:r>
              <a:rPr sz="2800" spc="-20" dirty="0">
                <a:latin typeface="Calibri"/>
                <a:cs typeface="Calibri"/>
              </a:rPr>
              <a:t>care  </a:t>
            </a:r>
            <a:r>
              <a:rPr sz="2800" b="1" spc="-15" dirty="0">
                <a:latin typeface="Calibri"/>
                <a:cs typeface="Calibri"/>
              </a:rPr>
              <a:t>fiecare </a:t>
            </a:r>
            <a:r>
              <a:rPr sz="2800" b="1" spc="-5" dirty="0">
                <a:latin typeface="Calibri"/>
                <a:cs typeface="Calibri"/>
              </a:rPr>
              <a:t>clasă </a:t>
            </a:r>
            <a:r>
              <a:rPr sz="2800" b="1" spc="-20" dirty="0">
                <a:latin typeface="Calibri"/>
                <a:cs typeface="Calibri"/>
              </a:rPr>
              <a:t>derivată </a:t>
            </a:r>
            <a:r>
              <a:rPr sz="2800" b="1" spc="-20" dirty="0">
                <a:solidFill>
                  <a:srgbClr val="FFC000"/>
                </a:solidFill>
                <a:latin typeface="Calibri"/>
                <a:cs typeface="Calibri"/>
              </a:rPr>
              <a:t>are </a:t>
            </a:r>
            <a:r>
              <a:rPr sz="2800" b="1" spc="-5" dirty="0">
                <a:solidFill>
                  <a:srgbClr val="FFC000"/>
                </a:solidFill>
                <a:latin typeface="Calibri"/>
                <a:cs typeface="Calibri"/>
              </a:rPr>
              <a:t>o </a:t>
            </a:r>
            <a:r>
              <a:rPr sz="2800" b="1" spc="-20" dirty="0">
                <a:solidFill>
                  <a:srgbClr val="FFC000"/>
                </a:solidFill>
                <a:latin typeface="Calibri"/>
                <a:cs typeface="Calibri"/>
              </a:rPr>
              <a:t>singură </a:t>
            </a:r>
            <a:r>
              <a:rPr sz="2800" b="1" spc="-5" dirty="0">
                <a:solidFill>
                  <a:srgbClr val="FFC000"/>
                </a:solidFill>
                <a:latin typeface="Calibri"/>
                <a:cs typeface="Calibri"/>
              </a:rPr>
              <a:t>clasă de </a:t>
            </a:r>
            <a:r>
              <a:rPr sz="2800" b="1" spc="-15" dirty="0">
                <a:solidFill>
                  <a:srgbClr val="FFC000"/>
                </a:solidFill>
                <a:latin typeface="Calibri"/>
                <a:cs typeface="Calibri"/>
              </a:rPr>
              <a:t>bază</a:t>
            </a:r>
            <a:r>
              <a:rPr sz="2800" spc="-15" dirty="0">
                <a:latin typeface="Calibri"/>
                <a:cs typeface="Calibri"/>
              </a:rPr>
              <a:t>,  </a:t>
            </a:r>
            <a:r>
              <a:rPr sz="2800" spc="-20" dirty="0">
                <a:latin typeface="Calibri"/>
                <a:cs typeface="Calibri"/>
              </a:rPr>
              <a:t>rezultând </a:t>
            </a:r>
            <a:r>
              <a:rPr sz="2800" b="1" i="1" spc="-5" dirty="0">
                <a:solidFill>
                  <a:srgbClr val="0000CC"/>
                </a:solidFill>
                <a:latin typeface="Calibri"/>
                <a:cs typeface="Calibri"/>
              </a:rPr>
              <a:t>o </a:t>
            </a:r>
            <a:r>
              <a:rPr sz="2800" b="1" i="1" spc="-15" dirty="0">
                <a:solidFill>
                  <a:srgbClr val="0000CC"/>
                </a:solidFill>
                <a:latin typeface="Calibri"/>
                <a:cs typeface="Calibri"/>
              </a:rPr>
              <a:t>structură</a:t>
            </a:r>
            <a:r>
              <a:rPr sz="2800" b="1" i="1" spc="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arborescentă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exemplu: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55600"/>
            <a:ext cx="8073390" cy="184473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399665">
              <a:lnSpc>
                <a:spcPct val="100000"/>
              </a:lnSpc>
              <a:spcBef>
                <a:spcPts val="545"/>
              </a:spcBef>
            </a:pPr>
            <a:r>
              <a:rPr sz="1900" b="1" u="sng" spc="-15" dirty="0">
                <a:latin typeface="Calibri"/>
                <a:cs typeface="Calibri"/>
              </a:rPr>
              <a:t>Figura </a:t>
            </a:r>
            <a:r>
              <a:rPr sz="1900" b="1" u="sng" spc="-5" dirty="0">
                <a:latin typeface="Calibri"/>
                <a:cs typeface="Calibri"/>
              </a:rPr>
              <a:t>6</a:t>
            </a:r>
            <a:r>
              <a:rPr sz="1900" spc="-5" dirty="0">
                <a:latin typeface="Calibri"/>
                <a:cs typeface="Calibri"/>
              </a:rPr>
              <a:t>. </a:t>
            </a:r>
            <a:r>
              <a:rPr sz="1900" spc="-15" dirty="0">
                <a:latin typeface="Calibri"/>
                <a:cs typeface="Calibri"/>
              </a:rPr>
              <a:t>Exemplu </a:t>
            </a:r>
            <a:r>
              <a:rPr sz="1900" spc="-5" dirty="0">
                <a:latin typeface="Calibri"/>
                <a:cs typeface="Calibri"/>
              </a:rPr>
              <a:t>de </a:t>
            </a:r>
            <a:r>
              <a:rPr sz="1900" spc="-15" dirty="0">
                <a:latin typeface="Calibri"/>
                <a:cs typeface="Calibri"/>
              </a:rPr>
              <a:t>proiectare </a:t>
            </a:r>
            <a:r>
              <a:rPr sz="1900" spc="-5" dirty="0">
                <a:latin typeface="Calibri"/>
                <a:cs typeface="Calibri"/>
              </a:rPr>
              <a:t>clase cu </a:t>
            </a:r>
            <a:r>
              <a:rPr sz="1900" spc="-15" dirty="0">
                <a:latin typeface="Calibri"/>
                <a:cs typeface="Calibri"/>
              </a:rPr>
              <a:t>moştenire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simplă</a:t>
            </a:r>
            <a:endParaRPr sz="19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Clasele </a:t>
            </a:r>
            <a:r>
              <a:rPr sz="2000" b="1" i="1" spc="-5" dirty="0">
                <a:latin typeface="Calibri"/>
                <a:cs typeface="Calibri"/>
              </a:rPr>
              <a:t>dreptunghi </a:t>
            </a:r>
            <a:r>
              <a:rPr sz="2000" b="1" spc="-5" dirty="0">
                <a:latin typeface="Calibri"/>
                <a:cs typeface="Calibri"/>
              </a:rPr>
              <a:t>şi </a:t>
            </a:r>
            <a:r>
              <a:rPr sz="2000" b="1" i="1" dirty="0">
                <a:latin typeface="Calibri"/>
                <a:cs typeface="Calibri"/>
              </a:rPr>
              <a:t>romb </a:t>
            </a:r>
            <a:r>
              <a:rPr sz="2000" b="1" spc="-10" dirty="0">
                <a:latin typeface="Calibri"/>
                <a:cs typeface="Calibri"/>
              </a:rPr>
              <a:t>sunt </a:t>
            </a:r>
            <a:r>
              <a:rPr sz="2000" b="1" dirty="0">
                <a:latin typeface="Calibri"/>
                <a:cs typeface="Calibri"/>
              </a:rPr>
              <a:t>clase </a:t>
            </a:r>
            <a:r>
              <a:rPr sz="2000" b="1" spc="-15" dirty="0">
                <a:latin typeface="Calibri"/>
                <a:cs typeface="Calibri"/>
              </a:rPr>
              <a:t>derivate </a:t>
            </a:r>
            <a:r>
              <a:rPr sz="2000" b="1" dirty="0">
                <a:latin typeface="Calibri"/>
                <a:cs typeface="Calibri"/>
              </a:rPr>
              <a:t>a clasei </a:t>
            </a:r>
            <a:r>
              <a:rPr sz="2000" b="1" i="1" spc="-5" dirty="0">
                <a:latin typeface="Calibri"/>
                <a:cs typeface="Calibri"/>
              </a:rPr>
              <a:t>paralelogram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iar  clasa </a:t>
            </a:r>
            <a:r>
              <a:rPr sz="2000" b="1" i="1" spc="-5" dirty="0">
                <a:latin typeface="Calibri"/>
                <a:cs typeface="Calibri"/>
              </a:rPr>
              <a:t>pătrat </a:t>
            </a:r>
            <a:r>
              <a:rPr sz="2000" b="1" spc="-15" dirty="0">
                <a:latin typeface="Calibri"/>
                <a:cs typeface="Calibri"/>
              </a:rPr>
              <a:t>este </a:t>
            </a:r>
            <a:r>
              <a:rPr sz="2000" b="1" dirty="0">
                <a:latin typeface="Calibri"/>
                <a:cs typeface="Calibri"/>
              </a:rPr>
              <a:t>o clasă </a:t>
            </a:r>
            <a:r>
              <a:rPr sz="2000" b="1" spc="-15" dirty="0">
                <a:latin typeface="Calibri"/>
                <a:cs typeface="Calibri"/>
              </a:rPr>
              <a:t>derivată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clasei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dreptunghi.</a:t>
            </a:r>
            <a:endParaRPr sz="2000" b="1" dirty="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Astfel,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ierarhie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i="1" spc="-15" dirty="0">
                <a:solidFill>
                  <a:srgbClr val="0000FF"/>
                </a:solidFill>
                <a:latin typeface="Calibri"/>
                <a:cs typeface="Calibri"/>
              </a:rPr>
              <a:t>concepte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conduce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la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ierarhie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între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clasele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care  implementează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conceptele</a:t>
            </a:r>
            <a:r>
              <a:rPr sz="2400" b="1" i="1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respective.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8933" y="3161688"/>
            <a:ext cx="2447596" cy="1450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61E796FB-A0CC-4A6A-B853-85E3E7514BA2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27810"/>
            <a:ext cx="7988934" cy="167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2.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Moştenire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multiplă </a:t>
            </a:r>
            <a:r>
              <a:rPr sz="2800" b="1" i="1" spc="-20" dirty="0">
                <a:solidFill>
                  <a:srgbClr val="7030A0"/>
                </a:solidFill>
                <a:latin typeface="Calibri"/>
                <a:cs typeface="Calibri"/>
              </a:rPr>
              <a:t>este proprietatea </a:t>
            </a:r>
            <a:r>
              <a:rPr sz="2800" b="1" i="1" spc="-10" dirty="0">
                <a:solidFill>
                  <a:srgbClr val="7030A0"/>
                </a:solidFill>
                <a:latin typeface="Calibri"/>
                <a:cs typeface="Calibri"/>
              </a:rPr>
              <a:t>unei </a:t>
            </a:r>
            <a:r>
              <a:rPr sz="2800" b="1" i="1" spc="-5" dirty="0">
                <a:solidFill>
                  <a:srgbClr val="7030A0"/>
                </a:solidFill>
                <a:latin typeface="Calibri"/>
                <a:cs typeface="Calibri"/>
              </a:rPr>
              <a:t>clase </a:t>
            </a:r>
            <a:r>
              <a:rPr sz="28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 a  </a:t>
            </a:r>
            <a:r>
              <a:rPr sz="2800" b="1" spc="-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deriva </a:t>
            </a:r>
            <a:r>
              <a:rPr sz="28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din </a:t>
            </a:r>
            <a:r>
              <a:rPr sz="28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mai </a:t>
            </a:r>
            <a:r>
              <a:rPr sz="2800" b="1" spc="-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multe </a:t>
            </a:r>
            <a:r>
              <a:rPr sz="28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clase de </a:t>
            </a:r>
            <a:r>
              <a:rPr sz="2800" b="1" spc="-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bază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20" dirty="0">
                <a:latin typeface="Calibri"/>
                <a:cs typeface="Calibri"/>
              </a:rPr>
              <a:t>rezultând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endParaRPr sz="2800" b="1" i="1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i="1" spc="-15" dirty="0">
                <a:solidFill>
                  <a:srgbClr val="0000CC"/>
                </a:solidFill>
                <a:latin typeface="Calibri"/>
                <a:cs typeface="Calibri"/>
              </a:rPr>
              <a:t>structură </a:t>
            </a:r>
            <a:r>
              <a:rPr sz="2800" b="1" i="1" spc="-5" dirty="0">
                <a:solidFill>
                  <a:srgbClr val="0000CC"/>
                </a:solidFill>
                <a:latin typeface="Calibri"/>
                <a:cs typeface="Calibri"/>
              </a:rPr>
              <a:t>de</a:t>
            </a:r>
            <a:r>
              <a:rPr sz="2800" b="1" i="1" spc="6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CC"/>
                </a:solidFill>
                <a:latin typeface="Calibri"/>
                <a:cs typeface="Calibri"/>
              </a:rPr>
              <a:t>reţea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exemplu: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21207"/>
            <a:ext cx="8051165" cy="16097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530"/>
              </a:spcBef>
            </a:pPr>
            <a:r>
              <a:rPr sz="1900" b="1" u="sng" spc="-15" dirty="0">
                <a:latin typeface="Calibri"/>
                <a:cs typeface="Calibri"/>
              </a:rPr>
              <a:t>Figura </a:t>
            </a:r>
            <a:r>
              <a:rPr sz="1900" b="1" u="sng" spc="-5" dirty="0">
                <a:latin typeface="Calibri"/>
                <a:cs typeface="Calibri"/>
              </a:rPr>
              <a:t>7. </a:t>
            </a:r>
            <a:r>
              <a:rPr sz="1900" spc="-15" dirty="0">
                <a:latin typeface="Calibri"/>
                <a:cs typeface="Calibri"/>
              </a:rPr>
              <a:t>Exemplu </a:t>
            </a:r>
            <a:r>
              <a:rPr sz="1900" spc="-5" dirty="0">
                <a:latin typeface="Calibri"/>
                <a:cs typeface="Calibri"/>
              </a:rPr>
              <a:t>de </a:t>
            </a:r>
            <a:r>
              <a:rPr sz="1900" spc="-15" dirty="0">
                <a:latin typeface="Calibri"/>
                <a:cs typeface="Calibri"/>
              </a:rPr>
              <a:t>proiectare </a:t>
            </a:r>
            <a:r>
              <a:rPr sz="1900" spc="-5" dirty="0">
                <a:latin typeface="Calibri"/>
                <a:cs typeface="Calibri"/>
              </a:rPr>
              <a:t>clase cu </a:t>
            </a:r>
            <a:r>
              <a:rPr sz="1900" spc="-15" dirty="0">
                <a:latin typeface="Calibri"/>
                <a:cs typeface="Calibri"/>
              </a:rPr>
              <a:t>moştenire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multiplă</a:t>
            </a:r>
            <a:endParaRPr sz="19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Pătratul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poate </a:t>
            </a:r>
            <a:r>
              <a:rPr sz="2400" spc="-10" dirty="0">
                <a:latin typeface="Calibri"/>
                <a:cs typeface="Calibri"/>
              </a:rPr>
              <a:t>defini ca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5" dirty="0">
                <a:latin typeface="Calibri"/>
                <a:cs typeface="Calibri"/>
              </a:rPr>
              <a:t>romb care are </a:t>
            </a:r>
            <a:r>
              <a:rPr sz="2400" spc="-5" dirty="0">
                <a:latin typeface="Calibri"/>
                <a:cs typeface="Calibri"/>
              </a:rPr>
              <a:t>un unghi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drept.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În </a:t>
            </a:r>
            <a:r>
              <a:rPr sz="2400" spc="-5" dirty="0">
                <a:latin typeface="Calibri"/>
                <a:cs typeface="Calibri"/>
              </a:rPr>
              <a:t>acest caz, </a:t>
            </a:r>
            <a:r>
              <a:rPr sz="2400" dirty="0">
                <a:latin typeface="Calibri"/>
                <a:cs typeface="Calibri"/>
              </a:rPr>
              <a:t>clasa </a:t>
            </a:r>
            <a:r>
              <a:rPr sz="2400" i="1" spc="-5" dirty="0">
                <a:latin typeface="Calibri"/>
                <a:cs typeface="Calibri"/>
              </a:rPr>
              <a:t>pătrat </a:t>
            </a:r>
            <a:r>
              <a:rPr sz="2400" spc="-5" dirty="0">
                <a:latin typeface="Calibri"/>
                <a:cs typeface="Calibri"/>
              </a:rPr>
              <a:t>devine </a:t>
            </a:r>
            <a:r>
              <a:rPr sz="2400" dirty="0">
                <a:latin typeface="Calibri"/>
                <a:cs typeface="Calibri"/>
              </a:rPr>
              <a:t>o clasă </a:t>
            </a:r>
            <a:r>
              <a:rPr sz="2400" spc="-15" dirty="0">
                <a:latin typeface="Calibri"/>
                <a:cs typeface="Calibri"/>
              </a:rPr>
              <a:t>derivată </a:t>
            </a:r>
            <a:r>
              <a:rPr sz="2400" spc="-5" dirty="0">
                <a:latin typeface="Calibri"/>
                <a:cs typeface="Calibri"/>
              </a:rPr>
              <a:t>pe </a:t>
            </a:r>
            <a:r>
              <a:rPr sz="2400" spc="-10" dirty="0">
                <a:latin typeface="Calibri"/>
                <a:cs typeface="Calibri"/>
              </a:rPr>
              <a:t>lângă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clasa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dreptunghi </a:t>
            </a:r>
            <a:r>
              <a:rPr sz="2400" spc="-5" dirty="0">
                <a:latin typeface="Calibri"/>
                <a:cs typeface="Calibri"/>
              </a:rPr>
              <a:t>şi </a:t>
            </a:r>
            <a:r>
              <a:rPr sz="2400" spc="-15" dirty="0">
                <a:latin typeface="Calibri"/>
                <a:cs typeface="Calibri"/>
              </a:rPr>
              <a:t>este </a:t>
            </a:r>
            <a:r>
              <a:rPr sz="2400" dirty="0">
                <a:latin typeface="Calibri"/>
                <a:cs typeface="Calibri"/>
              </a:rPr>
              <a:t>o clasa </a:t>
            </a:r>
            <a:r>
              <a:rPr sz="2400" spc="-15" dirty="0">
                <a:latin typeface="Calibri"/>
                <a:cs typeface="Calibri"/>
              </a:rPr>
              <a:t>derivată </a:t>
            </a:r>
            <a:r>
              <a:rPr sz="2400" spc="-5" dirty="0">
                <a:latin typeface="Calibri"/>
                <a:cs typeface="Calibri"/>
              </a:rPr>
              <a:t>din </a:t>
            </a:r>
            <a:r>
              <a:rPr sz="2400" dirty="0">
                <a:latin typeface="Calibri"/>
                <a:cs typeface="Calibri"/>
              </a:rPr>
              <a:t>clasa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romb.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0561" y="3038443"/>
            <a:ext cx="2861846" cy="1507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144" y="6112027"/>
            <a:ext cx="686244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b="1" spc="-5" dirty="0">
                <a:solidFill>
                  <a:srgbClr val="00B0F0"/>
                </a:solidFill>
                <a:latin typeface="Calibri"/>
                <a:cs typeface="Calibri"/>
              </a:rPr>
              <a:t>(polimorfism)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spc="-20" dirty="0" err="1">
                <a:latin typeface="Calibri"/>
                <a:cs typeface="Calibri"/>
              </a:rPr>
              <a:t>având</a:t>
            </a:r>
            <a:r>
              <a:rPr lang="ro-MO"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 cu </a:t>
            </a:r>
            <a:r>
              <a:rPr sz="2600" spc="-10" dirty="0">
                <a:latin typeface="Calibri"/>
                <a:cs typeface="Calibri"/>
              </a:rPr>
              <a:t>totul altă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funcţionalitate.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30BDCE5-7369-439F-8D95-415BB2F274B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52803"/>
            <a:ext cx="8379460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</a:rPr>
              <a:t>Clasa 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derivată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moşteneşte toţi </a:t>
            </a:r>
            <a:r>
              <a:rPr sz="2600" b="1" i="1" dirty="0" err="1">
                <a:solidFill>
                  <a:srgbClr val="FF0000"/>
                </a:solidFill>
                <a:latin typeface="Calibri"/>
                <a:cs typeface="Calibri"/>
              </a:rPr>
              <a:t>membrii</a:t>
            </a: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600" b="1" i="1" dirty="0" err="1">
                <a:latin typeface="Calibri"/>
                <a:cs typeface="Calibri"/>
              </a:rPr>
              <a:t>atributele</a:t>
            </a:r>
            <a:r>
              <a:rPr lang="en-US" sz="2600" b="1" i="1" dirty="0">
                <a:latin typeface="Calibri"/>
                <a:cs typeface="Calibri"/>
              </a:rPr>
              <a:t> </a:t>
            </a:r>
            <a:r>
              <a:rPr lang="en-US" sz="2600" b="1" i="1" dirty="0" err="1">
                <a:latin typeface="Calibri"/>
                <a:cs typeface="Calibri"/>
              </a:rPr>
              <a:t>si</a:t>
            </a:r>
            <a:r>
              <a:rPr lang="en-US" sz="2600" b="1" i="1" dirty="0">
                <a:latin typeface="Calibri"/>
                <a:cs typeface="Calibri"/>
              </a:rPr>
              <a:t> </a:t>
            </a:r>
            <a:r>
              <a:rPr lang="en-US" sz="2600" b="1" i="1" dirty="0" err="1">
                <a:latin typeface="Calibri"/>
                <a:cs typeface="Calibri"/>
              </a:rPr>
              <a:t>metodele</a:t>
            </a:r>
            <a:r>
              <a:rPr lang="en-US" sz="2600" b="1" i="1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600" b="1" i="1" spc="-5" dirty="0" err="1">
                <a:solidFill>
                  <a:srgbClr val="FF0000"/>
                </a:solidFill>
                <a:latin typeface="Calibri"/>
                <a:cs typeface="Calibri"/>
              </a:rPr>
              <a:t>clasei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 de bază</a:t>
            </a:r>
            <a:r>
              <a:rPr sz="2600" spc="-5" dirty="0">
                <a:latin typeface="Calibri"/>
                <a:cs typeface="Calibri"/>
              </a:rPr>
              <a:t>,  </a:t>
            </a:r>
            <a:r>
              <a:rPr sz="2600" b="1" spc="-5" dirty="0">
                <a:solidFill>
                  <a:srgbClr val="00B0F0"/>
                </a:solidFill>
                <a:latin typeface="Calibri"/>
                <a:cs typeface="Calibri"/>
              </a:rPr>
              <a:t>dar </a:t>
            </a:r>
            <a:r>
              <a:rPr sz="2600" b="1" dirty="0">
                <a:latin typeface="Calibri"/>
                <a:cs typeface="Calibri"/>
              </a:rPr>
              <a:t>nu </a:t>
            </a:r>
            <a:r>
              <a:rPr sz="2600" b="1" spc="-20" dirty="0">
                <a:latin typeface="Calibri"/>
                <a:cs typeface="Calibri"/>
              </a:rPr>
              <a:t>va </a:t>
            </a:r>
            <a:r>
              <a:rPr sz="2600" b="1" spc="-5" dirty="0">
                <a:latin typeface="Calibri"/>
                <a:cs typeface="Calibri"/>
              </a:rPr>
              <a:t>putea </a:t>
            </a:r>
            <a:r>
              <a:rPr sz="2600" b="1" spc="-20" dirty="0">
                <a:latin typeface="Calibri"/>
                <a:cs typeface="Calibri"/>
              </a:rPr>
              <a:t>avea </a:t>
            </a:r>
            <a:r>
              <a:rPr sz="2600" b="1" dirty="0">
                <a:latin typeface="Calibri"/>
                <a:cs typeface="Calibri"/>
              </a:rPr>
              <a:t>acces </a:t>
            </a:r>
            <a:r>
              <a:rPr sz="2600" b="1" spc="-10" dirty="0">
                <a:solidFill>
                  <a:srgbClr val="00B0F0"/>
                </a:solidFill>
                <a:latin typeface="Calibri"/>
                <a:cs typeface="Calibri"/>
              </a:rPr>
              <a:t>niciodată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membrii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declaraţi  privaţ</a:t>
            </a:r>
            <a:r>
              <a:rPr sz="2600" spc="-10" dirty="0">
                <a:latin typeface="Calibri"/>
                <a:cs typeface="Calibri"/>
              </a:rPr>
              <a:t>i </a:t>
            </a:r>
            <a:r>
              <a:rPr sz="2600" dirty="0">
                <a:latin typeface="Calibri"/>
                <a:cs typeface="Calibri"/>
              </a:rPr>
              <a:t>în clasa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bază.</a:t>
            </a:r>
            <a:endParaRPr sz="2600" dirty="0">
              <a:latin typeface="Calibri"/>
              <a:cs typeface="Calibri"/>
            </a:endParaRPr>
          </a:p>
          <a:p>
            <a:pPr marL="355600" marR="41275" indent="-34353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Însă acele </a:t>
            </a:r>
            <a:r>
              <a:rPr sz="2600" spc="-10" dirty="0">
                <a:latin typeface="Calibri"/>
                <a:cs typeface="Calibri"/>
              </a:rPr>
              <a:t>proprietăţi comune </a:t>
            </a:r>
            <a:r>
              <a:rPr sz="2600" spc="-15" dirty="0">
                <a:latin typeface="Calibri"/>
                <a:cs typeface="Calibri"/>
              </a:rPr>
              <a:t>date </a:t>
            </a:r>
            <a:r>
              <a:rPr sz="2600" spc="-5" dirty="0">
                <a:latin typeface="Calibri"/>
                <a:cs typeface="Calibri"/>
              </a:rPr>
              <a:t>de atribute şi </a:t>
            </a:r>
            <a:r>
              <a:rPr sz="2600" spc="-10" dirty="0">
                <a:latin typeface="Calibri"/>
                <a:cs typeface="Calibri"/>
              </a:rPr>
              <a:t>metode  </a:t>
            </a:r>
            <a:r>
              <a:rPr sz="2600" spc="-5" dirty="0">
                <a:latin typeface="Calibri"/>
                <a:cs typeface="Calibri"/>
              </a:rPr>
              <a:t>pot fi </a:t>
            </a:r>
            <a:r>
              <a:rPr sz="2600" spc="-15" dirty="0">
                <a:latin typeface="Calibri"/>
                <a:cs typeface="Calibri"/>
              </a:rPr>
              <a:t>ajustate </a:t>
            </a:r>
            <a:r>
              <a:rPr sz="2600" spc="-5" dirty="0">
                <a:latin typeface="Calibri"/>
                <a:cs typeface="Calibri"/>
              </a:rPr>
              <a:t>după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necesităţi.</a:t>
            </a:r>
            <a:endParaRPr sz="2600" dirty="0">
              <a:latin typeface="Calibri"/>
              <a:cs typeface="Calibri"/>
            </a:endParaRPr>
          </a:p>
          <a:p>
            <a:pPr marL="355600" marR="22860" indent="-34353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În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declaraţia clasei derivate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nu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mai apar informaţiile </a:t>
            </a:r>
            <a:r>
              <a:rPr sz="2600" b="1" i="1" spc="-10" dirty="0">
                <a:solidFill>
                  <a:srgbClr val="0000FF"/>
                </a:solidFill>
                <a:latin typeface="Calibri"/>
                <a:cs typeface="Calibri"/>
              </a:rPr>
              <a:t>care  sunt moştenite</a:t>
            </a:r>
            <a:r>
              <a:rPr sz="2600" i="1" spc="-1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sz="2600" i="1" dirty="0">
                <a:solidFill>
                  <a:srgbClr val="0000FF"/>
                </a:solidFill>
                <a:latin typeface="Calibri"/>
                <a:cs typeface="Calibri"/>
              </a:rPr>
              <a:t>ele </a:t>
            </a:r>
            <a:r>
              <a:rPr sz="2600" i="1" spc="-5" dirty="0">
                <a:solidFill>
                  <a:srgbClr val="0000FF"/>
                </a:solidFill>
                <a:latin typeface="Calibri"/>
                <a:cs typeface="Calibri"/>
              </a:rPr>
              <a:t>fiind </a:t>
            </a:r>
            <a:r>
              <a:rPr sz="2600" i="1" spc="-10" dirty="0">
                <a:solidFill>
                  <a:srgbClr val="0000FF"/>
                </a:solidFill>
                <a:latin typeface="Calibri"/>
                <a:cs typeface="Calibri"/>
              </a:rPr>
              <a:t>automat </a:t>
            </a:r>
            <a:r>
              <a:rPr sz="2600" i="1" spc="-5" dirty="0">
                <a:solidFill>
                  <a:srgbClr val="0000FF"/>
                </a:solidFill>
                <a:latin typeface="Calibri"/>
                <a:cs typeface="Calibri"/>
              </a:rPr>
              <a:t>luate </a:t>
            </a:r>
            <a:r>
              <a:rPr sz="2600" i="1" dirty="0">
                <a:solidFill>
                  <a:srgbClr val="0000FF"/>
                </a:solidFill>
                <a:latin typeface="Calibri"/>
                <a:cs typeface="Calibri"/>
              </a:rPr>
              <a:t>în </a:t>
            </a:r>
            <a:r>
              <a:rPr sz="2600" i="1" spc="-10" dirty="0">
                <a:solidFill>
                  <a:srgbClr val="0000FF"/>
                </a:solidFill>
                <a:latin typeface="Calibri"/>
                <a:cs typeface="Calibri"/>
              </a:rPr>
              <a:t>considerare </a:t>
            </a:r>
            <a:r>
              <a:rPr sz="2600" i="1" spc="-5" dirty="0">
                <a:solidFill>
                  <a:srgbClr val="0000FF"/>
                </a:solidFill>
                <a:latin typeface="Calibri"/>
                <a:cs typeface="Calibri"/>
              </a:rPr>
              <a:t>de  către</a:t>
            </a:r>
            <a:r>
              <a:rPr sz="26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i="1" spc="-30" dirty="0">
                <a:solidFill>
                  <a:srgbClr val="0000FF"/>
                </a:solidFill>
                <a:latin typeface="Calibri"/>
                <a:cs typeface="Calibri"/>
              </a:rPr>
              <a:t>compilator.</a:t>
            </a:r>
            <a:endParaRPr sz="2600" dirty="0">
              <a:latin typeface="Calibri"/>
              <a:cs typeface="Calibri"/>
            </a:endParaRPr>
          </a:p>
          <a:p>
            <a:pPr marL="355600" marR="715645" indent="-34353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b="1" i="1" dirty="0">
                <a:latin typeface="Calibri"/>
                <a:cs typeface="Calibri"/>
              </a:rPr>
              <a:t>Nu mai </a:t>
            </a:r>
            <a:r>
              <a:rPr sz="2600" b="1" i="1" spc="-5" dirty="0">
                <a:latin typeface="Calibri"/>
                <a:cs typeface="Calibri"/>
              </a:rPr>
              <a:t>trebuie rescrise </a:t>
            </a:r>
            <a:r>
              <a:rPr sz="2600" b="1" i="1" spc="-10" dirty="0">
                <a:latin typeface="Calibri"/>
                <a:cs typeface="Calibri"/>
              </a:rPr>
              <a:t>metodele </a:t>
            </a:r>
            <a:r>
              <a:rPr sz="2600" b="1" i="1" dirty="0">
                <a:latin typeface="Calibri"/>
                <a:cs typeface="Calibri"/>
              </a:rPr>
              <a:t>clasei de </a:t>
            </a:r>
            <a:r>
              <a:rPr sz="2600" b="1" i="1" spc="-10" dirty="0">
                <a:latin typeface="Calibri"/>
                <a:cs typeface="Calibri"/>
              </a:rPr>
              <a:t>bază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ele  </a:t>
            </a:r>
            <a:r>
              <a:rPr sz="2600" spc="-10" dirty="0">
                <a:latin typeface="Calibri"/>
                <a:cs typeface="Calibri"/>
              </a:rPr>
              <a:t>putând </a:t>
            </a:r>
            <a:r>
              <a:rPr sz="2600" spc="-5" dirty="0">
                <a:latin typeface="Calibri"/>
                <a:cs typeface="Calibri"/>
              </a:rPr>
              <a:t>fi </a:t>
            </a:r>
            <a:r>
              <a:rPr sz="2600" spc="-15" dirty="0">
                <a:latin typeface="Calibri"/>
                <a:cs typeface="Calibri"/>
              </a:rPr>
              <a:t>folosite </a:t>
            </a:r>
            <a:r>
              <a:rPr sz="2600" dirty="0">
                <a:latin typeface="Calibri"/>
                <a:cs typeface="Calibri"/>
              </a:rPr>
              <a:t>în </a:t>
            </a:r>
            <a:r>
              <a:rPr sz="2600" spc="-10" dirty="0">
                <a:latin typeface="Calibri"/>
                <a:cs typeface="Calibri"/>
              </a:rPr>
              <a:t>maniera </a:t>
            </a:r>
            <a:r>
              <a:rPr sz="2600" dirty="0">
                <a:latin typeface="Calibri"/>
                <a:cs typeface="Calibri"/>
              </a:rPr>
              <a:t>în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dirty="0">
                <a:latin typeface="Calibri"/>
                <a:cs typeface="Calibri"/>
              </a:rPr>
              <a:t>au </a:t>
            </a:r>
            <a:r>
              <a:rPr sz="2600" spc="-25" dirty="0">
                <a:latin typeface="Calibri"/>
                <a:cs typeface="Calibri"/>
              </a:rPr>
              <a:t>fost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definite.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Mai mult, </a:t>
            </a:r>
            <a:r>
              <a:rPr sz="2600" b="1" i="1" spc="-10" dirty="0">
                <a:latin typeface="Calibri"/>
                <a:cs typeface="Calibri"/>
              </a:rPr>
              <a:t>metodele </a:t>
            </a:r>
            <a:r>
              <a:rPr sz="2600" b="1" i="1" spc="-5" dirty="0">
                <a:latin typeface="Calibri"/>
                <a:cs typeface="Calibri"/>
              </a:rPr>
              <a:t>din </a:t>
            </a:r>
            <a:r>
              <a:rPr sz="2600" b="1" i="1" dirty="0">
                <a:latin typeface="Calibri"/>
                <a:cs typeface="Calibri"/>
              </a:rPr>
              <a:t>clasa </a:t>
            </a:r>
            <a:r>
              <a:rPr sz="2600" b="1" i="1" spc="-5" dirty="0">
                <a:latin typeface="Calibri"/>
                <a:cs typeface="Calibri"/>
              </a:rPr>
              <a:t>de </a:t>
            </a:r>
            <a:r>
              <a:rPr sz="2600" b="1" i="1" spc="-15" dirty="0">
                <a:latin typeface="Calibri"/>
                <a:cs typeface="Calibri"/>
              </a:rPr>
              <a:t>bază </a:t>
            </a:r>
            <a:r>
              <a:rPr sz="2600" b="1" i="1" spc="-5" dirty="0">
                <a:latin typeface="Calibri"/>
                <a:cs typeface="Calibri"/>
              </a:rPr>
              <a:t>pot fi</a:t>
            </a:r>
            <a:r>
              <a:rPr sz="2600" b="1" i="1" spc="-5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redefinite</a:t>
            </a:r>
            <a:endParaRPr sz="2600" b="1" i="1" dirty="0">
              <a:latin typeface="Calibri"/>
              <a:cs typeface="Calibri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it-IT" sz="4000" spc="-5" dirty="0">
                <a:latin typeface="Calibri"/>
                <a:cs typeface="Calibri"/>
              </a:rPr>
              <a:t>1.2. </a:t>
            </a:r>
            <a:r>
              <a:rPr lang="it-IT" sz="4000" dirty="0">
                <a:latin typeface="Calibri"/>
                <a:cs typeface="Calibri"/>
              </a:rPr>
              <a:t>Principii</a:t>
            </a:r>
            <a:r>
              <a:rPr lang="it-IT" sz="4000" spc="-75" dirty="0">
                <a:latin typeface="Calibri"/>
                <a:cs typeface="Calibri"/>
              </a:rPr>
              <a:t> </a:t>
            </a:r>
            <a:r>
              <a:rPr lang="it-IT" sz="4000" spc="-5" dirty="0">
                <a:latin typeface="Calibri"/>
                <a:cs typeface="Calibri"/>
              </a:rPr>
              <a:t>POO . </a:t>
            </a:r>
            <a:r>
              <a:rPr lang="it-IT" sz="4000" i="1" spc="-10" dirty="0">
                <a:solidFill>
                  <a:srgbClr val="0000FF"/>
                </a:solidFill>
                <a:latin typeface="Calibri"/>
                <a:cs typeface="Calibri"/>
              </a:rPr>
              <a:t>Moştenirea. Derivarea</a:t>
            </a:r>
            <a:endParaRPr lang="en-US" sz="4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144" y="5973724"/>
            <a:ext cx="5066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spc="-15" dirty="0">
                <a:latin typeface="Calibri"/>
                <a:cs typeface="Calibri"/>
              </a:rPr>
              <a:t>concatenarea </a:t>
            </a:r>
            <a:r>
              <a:rPr sz="2700" dirty="0">
                <a:latin typeface="Calibri"/>
                <a:cs typeface="Calibri"/>
              </a:rPr>
              <a:t>a 2 </a:t>
            </a:r>
            <a:r>
              <a:rPr sz="2700" spc="-10" dirty="0">
                <a:latin typeface="Calibri"/>
                <a:cs typeface="Calibri"/>
              </a:rPr>
              <a:t>şiruri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caractere.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0478"/>
            <a:ext cx="82295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 err="1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r>
              <a:rPr lang="en-US" sz="3600" b="1" spc="-5" dirty="0">
                <a:latin typeface="Calibri"/>
                <a:cs typeface="Calibri"/>
              </a:rPr>
              <a:t> - </a:t>
            </a:r>
            <a:r>
              <a:rPr lang="en-US" sz="3600" i="1" spc="-10" dirty="0" err="1">
                <a:solidFill>
                  <a:srgbClr val="0000FF"/>
                </a:solidFill>
                <a:latin typeface="Calibri"/>
                <a:cs typeface="Calibri"/>
              </a:rPr>
              <a:t>Polimorfism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D6186F42-1598-4A95-9F29-96C3219AFA7F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40078"/>
            <a:ext cx="7780655" cy="46151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800" b="1" spc="-10" dirty="0">
                <a:latin typeface="Calibri"/>
                <a:cs typeface="Calibri"/>
              </a:rPr>
              <a:t>Definiţie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2920"/>
              </a:lnSpc>
              <a:spcBef>
                <a:spcPts val="710"/>
              </a:spcBef>
            </a:pP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4. </a:t>
            </a:r>
            <a:r>
              <a:rPr sz="2700" b="1" i="1" spc="-10" dirty="0">
                <a:solidFill>
                  <a:srgbClr val="0000FF"/>
                </a:solidFill>
                <a:latin typeface="Calibri"/>
                <a:cs typeface="Calibri"/>
              </a:rPr>
              <a:t>Polimorfism </a:t>
            </a:r>
            <a:r>
              <a:rPr sz="2700" spc="-20" dirty="0">
                <a:latin typeface="Calibri"/>
                <a:cs typeface="Calibri"/>
              </a:rPr>
              <a:t>reprezintă </a:t>
            </a:r>
            <a:r>
              <a:rPr sz="2700" spc="-10" dirty="0">
                <a:latin typeface="Calibri"/>
                <a:cs typeface="Calibri"/>
              </a:rPr>
              <a:t>posibilitatea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putea </a:t>
            </a:r>
            <a:r>
              <a:rPr sz="2700" b="1" i="1" spc="-5" dirty="0">
                <a:latin typeface="Calibri"/>
                <a:cs typeface="Calibri"/>
              </a:rPr>
              <a:t>aplica  </a:t>
            </a:r>
            <a:r>
              <a:rPr sz="2700" b="1" i="1" dirty="0">
                <a:latin typeface="Calibri"/>
                <a:cs typeface="Calibri"/>
              </a:rPr>
              <a:t>în </a:t>
            </a:r>
            <a:r>
              <a:rPr sz="2700" b="1" i="1" spc="-5" dirty="0">
                <a:latin typeface="Calibri"/>
                <a:cs typeface="Calibri"/>
              </a:rPr>
              <a:t>moduri </a:t>
            </a:r>
            <a:r>
              <a:rPr sz="2700" b="1" i="1" spc="-15" dirty="0">
                <a:latin typeface="Calibri"/>
                <a:cs typeface="Calibri"/>
              </a:rPr>
              <a:t>diferite </a:t>
            </a:r>
            <a:r>
              <a:rPr sz="2700" b="1" i="1" dirty="0">
                <a:latin typeface="Calibri"/>
                <a:cs typeface="Calibri"/>
              </a:rPr>
              <a:t>o </a:t>
            </a:r>
            <a:r>
              <a:rPr sz="2700" b="1" i="1" dirty="0">
                <a:solidFill>
                  <a:srgbClr val="00B0F0"/>
                </a:solidFill>
                <a:latin typeface="Calibri"/>
                <a:cs typeface="Calibri"/>
              </a:rPr>
              <a:t>aceeaşi </a:t>
            </a:r>
            <a:r>
              <a:rPr sz="2700" b="1" i="1" spc="-10" dirty="0">
                <a:solidFill>
                  <a:srgbClr val="00B0F0"/>
                </a:solidFill>
                <a:latin typeface="Calibri"/>
                <a:cs typeface="Calibri"/>
              </a:rPr>
              <a:t>operaţie </a:t>
            </a:r>
            <a:r>
              <a:rPr sz="2700" dirty="0">
                <a:latin typeface="Calibri"/>
                <a:cs typeface="Calibri"/>
              </a:rPr>
              <a:t>mai </a:t>
            </a:r>
            <a:r>
              <a:rPr sz="2700" spc="-5" dirty="0">
                <a:latin typeface="Calibri"/>
                <a:cs typeface="Calibri"/>
              </a:rPr>
              <a:t>multor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clase.</a:t>
            </a: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Prin </a:t>
            </a:r>
            <a:r>
              <a:rPr sz="2700" b="1" spc="-10" dirty="0">
                <a:solidFill>
                  <a:srgbClr val="00B0F0"/>
                </a:solidFill>
                <a:latin typeface="Calibri"/>
                <a:cs typeface="Calibri"/>
              </a:rPr>
              <a:t>operaţie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înţelegem orice 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metodă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sau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b="1" spc="-50" dirty="0">
                <a:solidFill>
                  <a:srgbClr val="FF0000"/>
                </a:solidFill>
                <a:latin typeface="Calibri"/>
                <a:cs typeface="Calibri"/>
              </a:rPr>
              <a:t>operator</a:t>
            </a:r>
            <a:r>
              <a:rPr sz="2700" b="1" spc="-50" dirty="0">
                <a:latin typeface="Calibri"/>
                <a:cs typeface="Calibri"/>
              </a:rPr>
              <a:t>.</a:t>
            </a:r>
            <a:endParaRPr sz="2700" b="1" dirty="0">
              <a:latin typeface="Calibri"/>
              <a:cs typeface="Calibri"/>
            </a:endParaRPr>
          </a:p>
          <a:p>
            <a:pPr marL="355600" marR="603250" indent="-343535">
              <a:lnSpc>
                <a:spcPct val="90000"/>
              </a:lnSpc>
              <a:spcBef>
                <a:spcPts val="645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i="1" spc="-10" dirty="0">
                <a:solidFill>
                  <a:srgbClr val="0000FF"/>
                </a:solidFill>
                <a:latin typeface="Calibri"/>
                <a:cs typeface="Calibri"/>
              </a:rPr>
              <a:t>Polimorfismul </a:t>
            </a:r>
            <a:r>
              <a:rPr sz="2700" b="1" i="1" spc="-15" dirty="0">
                <a:solidFill>
                  <a:srgbClr val="0000FF"/>
                </a:solidFill>
                <a:latin typeface="Calibri"/>
                <a:cs typeface="Calibri"/>
              </a:rPr>
              <a:t>reprezintă </a:t>
            </a:r>
            <a:r>
              <a:rPr sz="2700" b="1" i="1" spc="-10" dirty="0">
                <a:solidFill>
                  <a:srgbClr val="0000FF"/>
                </a:solidFill>
                <a:latin typeface="Calibri"/>
                <a:cs typeface="Calibri"/>
              </a:rPr>
              <a:t>abilitatea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unor </a:t>
            </a:r>
            <a:r>
              <a:rPr sz="2700" b="1" i="1" spc="-10" dirty="0">
                <a:solidFill>
                  <a:srgbClr val="0000FF"/>
                </a:solidFill>
                <a:latin typeface="Calibri"/>
                <a:cs typeface="Calibri"/>
              </a:rPr>
              <a:t>obiecte  </a:t>
            </a: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similare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a răspunde la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acelaşi mesaj </a:t>
            </a: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în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moduri  </a:t>
            </a:r>
            <a:r>
              <a:rPr sz="2700" b="1" i="1" spc="-10" dirty="0">
                <a:solidFill>
                  <a:srgbClr val="0000FF"/>
                </a:solidFill>
                <a:latin typeface="Calibri"/>
                <a:cs typeface="Calibri"/>
              </a:rPr>
              <a:t>diferite.</a:t>
            </a:r>
            <a:endParaRPr sz="2700" b="1" dirty="0">
              <a:latin typeface="Calibri"/>
              <a:cs typeface="Calibri"/>
            </a:endParaRPr>
          </a:p>
          <a:p>
            <a:pPr marL="355600" marR="122555" indent="-343535">
              <a:lnSpc>
                <a:spcPts val="2920"/>
              </a:lnSpc>
              <a:spcBef>
                <a:spcPts val="690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u="sng" spc="-5" dirty="0">
                <a:latin typeface="Calibri"/>
                <a:cs typeface="Calibri"/>
              </a:rPr>
              <a:t>De </a:t>
            </a:r>
            <a:r>
              <a:rPr sz="2700" b="1" u="sng" spc="-15" dirty="0">
                <a:latin typeface="Calibri"/>
                <a:cs typeface="Calibri"/>
              </a:rPr>
              <a:t>exemplu, </a:t>
            </a:r>
            <a:r>
              <a:rPr sz="2700" dirty="0">
                <a:latin typeface="Calibri"/>
                <a:cs typeface="Calibri"/>
              </a:rPr>
              <a:t>să </a:t>
            </a:r>
            <a:r>
              <a:rPr sz="2700" spc="-15" dirty="0">
                <a:latin typeface="Calibri"/>
                <a:cs typeface="Calibri"/>
              </a:rPr>
              <a:t>considerăm </a:t>
            </a:r>
            <a:r>
              <a:rPr sz="2700" spc="-10" dirty="0">
                <a:latin typeface="Calibri"/>
                <a:cs typeface="Calibri"/>
              </a:rPr>
              <a:t>operaţia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10" dirty="0">
                <a:latin typeface="Calibri"/>
                <a:cs typeface="Calibri"/>
              </a:rPr>
              <a:t>adunare,  </a:t>
            </a:r>
            <a:r>
              <a:rPr sz="2700" spc="-15" dirty="0">
                <a:latin typeface="Calibri"/>
                <a:cs typeface="Calibri"/>
              </a:rPr>
              <a:t>exprimată </a:t>
            </a:r>
            <a:r>
              <a:rPr sz="2700" spc="-10" dirty="0">
                <a:latin typeface="Calibri"/>
                <a:cs typeface="Calibri"/>
              </a:rPr>
              <a:t>printr-un </a:t>
            </a:r>
            <a:r>
              <a:rPr sz="2700" spc="-5" dirty="0">
                <a:latin typeface="Calibri"/>
                <a:cs typeface="Calibri"/>
              </a:rPr>
              <a:t>singur </a:t>
            </a:r>
            <a:r>
              <a:rPr sz="2700" spc="-45" dirty="0">
                <a:latin typeface="Calibri"/>
                <a:cs typeface="Calibri"/>
              </a:rPr>
              <a:t>operator, </a:t>
            </a:r>
            <a:r>
              <a:rPr sz="2700" spc="-5" dirty="0">
                <a:latin typeface="Calibri"/>
                <a:cs typeface="Calibri"/>
              </a:rPr>
              <a:t>semnul plus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(+).</a:t>
            </a:r>
            <a:endParaRPr sz="2700" dirty="0">
              <a:latin typeface="Calibri"/>
              <a:cs typeface="Calibri"/>
            </a:endParaRPr>
          </a:p>
          <a:p>
            <a:pPr marL="355600" marR="19685" indent="-343535">
              <a:lnSpc>
                <a:spcPts val="2920"/>
              </a:lnSpc>
              <a:spcBef>
                <a:spcPts val="640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spc="-15" dirty="0">
                <a:latin typeface="Calibri"/>
                <a:cs typeface="Calibri"/>
              </a:rPr>
              <a:t>Atunci </a:t>
            </a:r>
            <a:r>
              <a:rPr sz="2700" b="1" spc="-5" dirty="0">
                <a:latin typeface="Calibri"/>
                <a:cs typeface="Calibri"/>
              </a:rPr>
              <a:t>prin </a:t>
            </a:r>
            <a:r>
              <a:rPr sz="2700" b="1" spc="-15" dirty="0">
                <a:latin typeface="Calibri"/>
                <a:cs typeface="Calibri"/>
              </a:rPr>
              <a:t>expresia </a:t>
            </a:r>
            <a:r>
              <a:rPr sz="2700" b="1" spc="-5" dirty="0">
                <a:latin typeface="Calibri"/>
                <a:cs typeface="Calibri"/>
              </a:rPr>
              <a:t>x+y se </a:t>
            </a:r>
            <a:r>
              <a:rPr sz="2700" b="1" spc="-15" dirty="0">
                <a:latin typeface="Calibri"/>
                <a:cs typeface="Calibri"/>
              </a:rPr>
              <a:t>poate </a:t>
            </a:r>
            <a:r>
              <a:rPr sz="2700" b="1" spc="-5" dirty="0">
                <a:latin typeface="Calibri"/>
                <a:cs typeface="Calibri"/>
              </a:rPr>
              <a:t>indica </a:t>
            </a:r>
            <a:r>
              <a:rPr sz="2700" b="1" spc="-10" dirty="0">
                <a:latin typeface="Calibri"/>
                <a:cs typeface="Calibri"/>
              </a:rPr>
              <a:t>sumarea </a:t>
            </a:r>
            <a:r>
              <a:rPr sz="2700" b="1" dirty="0">
                <a:latin typeface="Calibri"/>
                <a:cs typeface="Calibri"/>
              </a:rPr>
              <a:t>a 2  </a:t>
            </a:r>
            <a:r>
              <a:rPr sz="2700" spc="-15" dirty="0">
                <a:latin typeface="Calibri"/>
                <a:cs typeface="Calibri"/>
              </a:rPr>
              <a:t>numere </a:t>
            </a:r>
            <a:r>
              <a:rPr sz="2700" spc="-10" dirty="0">
                <a:latin typeface="Calibri"/>
                <a:cs typeface="Calibri"/>
              </a:rPr>
              <a:t>întregi, </a:t>
            </a:r>
            <a:r>
              <a:rPr sz="2700" dirty="0">
                <a:latin typeface="Calibri"/>
                <a:cs typeface="Calibri"/>
              </a:rPr>
              <a:t>a 2 </a:t>
            </a:r>
            <a:r>
              <a:rPr sz="2700" spc="-15" dirty="0">
                <a:latin typeface="Calibri"/>
                <a:cs typeface="Calibri"/>
              </a:rPr>
              <a:t>numere </a:t>
            </a:r>
            <a:r>
              <a:rPr sz="2700" spc="-20" dirty="0">
                <a:latin typeface="Calibri"/>
                <a:cs typeface="Calibri"/>
              </a:rPr>
              <a:t>complexe, </a:t>
            </a:r>
            <a:r>
              <a:rPr sz="2700" dirty="0">
                <a:latin typeface="Calibri"/>
                <a:cs typeface="Calibri"/>
              </a:rPr>
              <a:t>a 2 </a:t>
            </a:r>
            <a:r>
              <a:rPr sz="2700" spc="-5" dirty="0">
                <a:latin typeface="Calibri"/>
                <a:cs typeface="Calibri"/>
              </a:rPr>
              <a:t>matrici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sau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9838AB4D-CF99-4411-974A-A7575AA5CD60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lang="en-US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39" y="1385138"/>
            <a:ext cx="8227061" cy="488890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253365" indent="-343535">
              <a:lnSpc>
                <a:spcPct val="90000"/>
              </a:lnSpc>
              <a:spcBef>
                <a:spcPts val="434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Într-o </a:t>
            </a:r>
            <a:r>
              <a:rPr sz="28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ierarhie de clase </a:t>
            </a:r>
            <a:r>
              <a:rPr sz="2800" b="1" i="1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obţinută </a:t>
            </a: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 moştenire, </a:t>
            </a:r>
            <a:r>
              <a:rPr sz="28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2800" b="1" i="1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metodă </a:t>
            </a: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 avea </a:t>
            </a:r>
            <a:r>
              <a:rPr sz="2800" b="1" i="1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implementări diferite </a:t>
            </a:r>
            <a:r>
              <a:rPr sz="28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  </a:t>
            </a:r>
            <a:r>
              <a:rPr sz="2800" b="1" i="1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diferite </a:t>
            </a:r>
            <a:r>
              <a:rPr sz="28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sz="2800" b="1" i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</a:t>
            </a:r>
            <a:r>
              <a:rPr sz="2800" b="1" i="1" spc="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ierarhie.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8415" indent="-343535">
              <a:lnSpc>
                <a:spcPct val="9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10" dirty="0">
                <a:latin typeface="Calibri"/>
                <a:cs typeface="Calibri"/>
              </a:rPr>
              <a:t>Deci polimorfismul </a:t>
            </a:r>
            <a:r>
              <a:rPr sz="2800" b="1" i="1" spc="-5" dirty="0">
                <a:latin typeface="Calibri"/>
                <a:cs typeface="Calibri"/>
              </a:rPr>
              <a:t>dă </a:t>
            </a:r>
            <a:r>
              <a:rPr sz="2800" b="1" i="1" spc="-20" dirty="0">
                <a:latin typeface="Calibri"/>
                <a:cs typeface="Calibri"/>
              </a:rPr>
              <a:t>astfel </a:t>
            </a:r>
            <a:r>
              <a:rPr sz="2800" b="1" i="1" spc="-15" dirty="0">
                <a:latin typeface="Calibri"/>
                <a:cs typeface="Calibri"/>
              </a:rPr>
              <a:t>posibilitatea </a:t>
            </a:r>
            <a:r>
              <a:rPr sz="2800" spc="-10" dirty="0">
                <a:latin typeface="Calibri"/>
                <a:cs typeface="Calibri"/>
              </a:rPr>
              <a:t>pentru  obiectele </a:t>
            </a:r>
            <a:r>
              <a:rPr sz="2800" spc="-20" dirty="0">
                <a:latin typeface="Calibri"/>
                <a:cs typeface="Calibri"/>
              </a:rPr>
              <a:t>diferitor </a:t>
            </a:r>
            <a:r>
              <a:rPr sz="2800" spc="-5" dirty="0">
                <a:latin typeface="Calibri"/>
                <a:cs typeface="Calibri"/>
              </a:rPr>
              <a:t>clase, </a:t>
            </a:r>
            <a:r>
              <a:rPr sz="2800" spc="-20" dirty="0">
                <a:latin typeface="Calibri"/>
                <a:cs typeface="Calibri"/>
              </a:rPr>
              <a:t>legate </a:t>
            </a:r>
            <a:r>
              <a:rPr sz="2800" spc="-10" dirty="0">
                <a:latin typeface="Calibri"/>
                <a:cs typeface="Calibri"/>
              </a:rPr>
              <a:t>prin </a:t>
            </a:r>
            <a:r>
              <a:rPr sz="2800" spc="-15" dirty="0">
                <a:latin typeface="Calibri"/>
                <a:cs typeface="Calibri"/>
              </a:rPr>
              <a:t>moştenire, </a:t>
            </a:r>
            <a:r>
              <a:rPr sz="2800" spc="-10" dirty="0">
                <a:latin typeface="Calibri"/>
                <a:cs typeface="Calibri"/>
              </a:rPr>
              <a:t>să  </a:t>
            </a:r>
            <a:r>
              <a:rPr sz="2800" b="1" i="1" spc="-15" dirty="0">
                <a:solidFill>
                  <a:srgbClr val="FF33CC"/>
                </a:solidFill>
                <a:latin typeface="Calibri"/>
                <a:cs typeface="Calibri"/>
              </a:rPr>
              <a:t>reacţioneze în </a:t>
            </a:r>
            <a:r>
              <a:rPr sz="2800" b="1" i="1" spc="-5" dirty="0">
                <a:solidFill>
                  <a:srgbClr val="FF33CC"/>
                </a:solidFill>
                <a:latin typeface="Calibri"/>
                <a:cs typeface="Calibri"/>
              </a:rPr>
              <a:t>mod </a:t>
            </a:r>
            <a:r>
              <a:rPr sz="2800" b="1" i="1" spc="-20" dirty="0">
                <a:solidFill>
                  <a:srgbClr val="FF33CC"/>
                </a:solidFill>
                <a:latin typeface="Calibri"/>
                <a:cs typeface="Calibri"/>
              </a:rPr>
              <a:t>diferit </a:t>
            </a:r>
            <a:r>
              <a:rPr sz="2800" b="1" i="1" spc="-5" dirty="0">
                <a:solidFill>
                  <a:srgbClr val="FF33CC"/>
                </a:solidFill>
                <a:latin typeface="Calibri"/>
                <a:cs typeface="Calibri"/>
              </a:rPr>
              <a:t>la apelul </a:t>
            </a:r>
            <a:r>
              <a:rPr sz="2800" b="1" i="1" spc="-10" dirty="0">
                <a:solidFill>
                  <a:srgbClr val="FF33CC"/>
                </a:solidFill>
                <a:latin typeface="Calibri"/>
                <a:cs typeface="Calibri"/>
              </a:rPr>
              <a:t>uneia </a:t>
            </a:r>
            <a:r>
              <a:rPr sz="2800" b="1" i="1" spc="-5" dirty="0">
                <a:solidFill>
                  <a:srgbClr val="FF33CC"/>
                </a:solidFill>
                <a:latin typeface="Calibri"/>
                <a:cs typeface="Calibri"/>
              </a:rPr>
              <a:t>şi aceleaşi  </a:t>
            </a:r>
            <a:r>
              <a:rPr sz="2800" b="1" i="1" spc="-15" dirty="0">
                <a:solidFill>
                  <a:srgbClr val="FF33CC"/>
                </a:solidFill>
                <a:latin typeface="Calibri"/>
                <a:cs typeface="Calibri"/>
              </a:rPr>
              <a:t>metode.</a:t>
            </a:r>
            <a:endParaRPr sz="2800" b="1" i="1" dirty="0">
              <a:solidFill>
                <a:srgbClr val="FF33CC"/>
              </a:solidFill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exemplu, </a:t>
            </a:r>
            <a:r>
              <a:rPr sz="2800" spc="-5" dirty="0">
                <a:latin typeface="Calibri"/>
                <a:cs typeface="Calibri"/>
              </a:rPr>
              <a:t>admiţând </a:t>
            </a:r>
            <a:r>
              <a:rPr sz="2800" spc="-10" dirty="0">
                <a:latin typeface="Calibri"/>
                <a:cs typeface="Calibri"/>
              </a:rPr>
              <a:t>că, </a:t>
            </a:r>
            <a:r>
              <a:rPr sz="2800" spc="-5" dirty="0">
                <a:latin typeface="Calibri"/>
                <a:cs typeface="Calibri"/>
              </a:rPr>
              <a:t>în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clasa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poligon </a:t>
            </a:r>
            <a:r>
              <a:rPr sz="2800" spc="-5" dirty="0">
                <a:latin typeface="Calibri"/>
                <a:cs typeface="Calibri"/>
              </a:rPr>
              <a:t>am  </a:t>
            </a:r>
            <a:r>
              <a:rPr sz="2800" spc="-15" dirty="0">
                <a:latin typeface="Calibri"/>
                <a:cs typeface="Calibri"/>
              </a:rPr>
              <a:t>declarat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metodă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calcul_arie </a:t>
            </a:r>
            <a:r>
              <a:rPr sz="2800" spc="-10" dirty="0">
                <a:latin typeface="Calibri"/>
                <a:cs typeface="Calibri"/>
              </a:rPr>
              <a:t>atunci </a:t>
            </a:r>
            <a:r>
              <a:rPr sz="2800" spc="-15" dirty="0">
                <a:latin typeface="Calibri"/>
                <a:cs typeface="Calibri"/>
              </a:rPr>
              <a:t>aceasta </a:t>
            </a:r>
            <a:r>
              <a:rPr sz="2800" spc="-10" dirty="0">
                <a:latin typeface="Calibri"/>
                <a:cs typeface="Calibri"/>
              </a:rPr>
              <a:t>se  </a:t>
            </a:r>
            <a:r>
              <a:rPr sz="2800" spc="-15" dirty="0">
                <a:latin typeface="Calibri"/>
                <a:cs typeface="Calibri"/>
              </a:rPr>
              <a:t>poate </a:t>
            </a:r>
            <a:r>
              <a:rPr sz="2800" spc="-10" dirty="0">
                <a:latin typeface="Calibri"/>
                <a:cs typeface="Calibri"/>
              </a:rPr>
              <a:t>aplica </a:t>
            </a:r>
            <a:r>
              <a:rPr sz="2800" spc="-5" dirty="0">
                <a:latin typeface="Calibri"/>
                <a:cs typeface="Calibri"/>
              </a:rPr>
              <a:t>şi claselor </a:t>
            </a:r>
            <a:r>
              <a:rPr sz="2800" spc="-15" dirty="0">
                <a:latin typeface="Calibri"/>
                <a:cs typeface="Calibri"/>
              </a:rPr>
              <a:t>descendente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triunghi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dreptunghi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20" dirty="0" err="1">
                <a:solidFill>
                  <a:srgbClr val="FF0000"/>
                </a:solidFill>
                <a:latin typeface="Calibri"/>
                <a:cs typeface="Calibri"/>
              </a:rPr>
              <a:t>pătrat</a:t>
            </a:r>
            <a:r>
              <a:rPr sz="2800" spc="-20" dirty="0">
                <a:latin typeface="Calibri"/>
                <a:cs typeface="Calibri"/>
              </a:rPr>
              <a:t>),</a:t>
            </a:r>
            <a:r>
              <a:rPr lang="ro-MO" sz="2800" spc="-10" dirty="0">
                <a:latin typeface="Calibri"/>
                <a:cs typeface="Calibri"/>
              </a:rPr>
              <a:t> </a:t>
            </a:r>
            <a:r>
              <a:rPr lang="it-IT" sz="2800" spc="-10" dirty="0">
                <a:latin typeface="Calibri"/>
                <a:cs typeface="Calibri"/>
              </a:rPr>
              <a:t>prin </a:t>
            </a:r>
            <a:r>
              <a:rPr lang="it-IT" sz="2800" spc="-20" dirty="0">
                <a:solidFill>
                  <a:srgbClr val="0000FF"/>
                </a:solidFill>
                <a:latin typeface="Calibri"/>
                <a:cs typeface="Calibri"/>
              </a:rPr>
              <a:t>diferite </a:t>
            </a:r>
            <a:r>
              <a:rPr lang="it-IT" sz="2800" b="1" spc="-5" dirty="0">
                <a:solidFill>
                  <a:srgbClr val="0000FF"/>
                </a:solidFill>
                <a:latin typeface="Calibri"/>
                <a:cs typeface="Calibri"/>
              </a:rPr>
              <a:t>moduri</a:t>
            </a:r>
            <a:r>
              <a:rPr lang="it-IT" sz="2800" spc="-5" dirty="0">
                <a:solidFill>
                  <a:srgbClr val="0000FF"/>
                </a:solidFill>
                <a:latin typeface="Calibri"/>
                <a:cs typeface="Calibri"/>
              </a:rPr>
              <a:t>  de calcul</a:t>
            </a:r>
            <a:r>
              <a:rPr lang="it-IT" sz="28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800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lang="ro-MO" sz="2800" dirty="0">
                <a:latin typeface="Calibri"/>
                <a:cs typeface="Calibri"/>
              </a:rPr>
              <a:t> </a:t>
            </a:r>
            <a:r>
              <a:rPr lang="ro-MO" sz="2800" b="1" dirty="0">
                <a:latin typeface="Calibri"/>
                <a:cs typeface="Calibri"/>
              </a:rPr>
              <a:t>ariei</a:t>
            </a:r>
            <a:r>
              <a:rPr lang="ro-MO" sz="2800" b="1" spc="-10" dirty="0">
                <a:latin typeface="Calibri"/>
                <a:cs typeface="Calibri"/>
              </a:rPr>
              <a:t> </a:t>
            </a:r>
            <a:r>
              <a:rPr lang="ro-MO" sz="2800" spc="-10" dirty="0">
                <a:latin typeface="Calibri"/>
                <a:cs typeface="Calibri"/>
              </a:rPr>
              <a:t>       </a:t>
            </a:r>
            <a:endParaRPr lang="ro-MO" sz="2800" spc="-20" dirty="0">
              <a:latin typeface="Calibri"/>
              <a:cs typeface="Calibri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09600" y="530478"/>
            <a:ext cx="8229599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1.2.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Principii</a:t>
            </a:r>
            <a:r>
              <a:rPr kumimoji="0" lang="en-US" sz="3600" b="1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POO - </a:t>
            </a:r>
            <a:r>
              <a:rPr kumimoji="0" lang="en-US" sz="3600" b="1" i="1" u="none" strike="noStrike" kern="120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Polimorfism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1AE34B6B-CC7B-44F5-AE0D-3A1B15753D37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415019" y="6434659"/>
            <a:ext cx="193040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45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50746"/>
            <a:ext cx="8005445" cy="50590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u="sng" spc="-5" dirty="0">
                <a:latin typeface="Arial Rounded MT Bold" pitchFamily="34" charset="0"/>
                <a:cs typeface="Calibri"/>
              </a:rPr>
              <a:t>Polimorfismul </a:t>
            </a:r>
            <a:r>
              <a:rPr sz="2600" b="1" u="sng" dirty="0">
                <a:latin typeface="Arial Rounded MT Bold" pitchFamily="34" charset="0"/>
                <a:cs typeface="Calibri"/>
              </a:rPr>
              <a:t>în POO </a:t>
            </a:r>
            <a:r>
              <a:rPr sz="2600" b="1" u="sng" spc="-15" dirty="0">
                <a:latin typeface="Arial Rounded MT Bold" pitchFamily="34" charset="0"/>
                <a:cs typeface="Calibri"/>
              </a:rPr>
              <a:t>este </a:t>
            </a:r>
            <a:r>
              <a:rPr sz="2600" b="1" u="sng" spc="-5" dirty="0">
                <a:latin typeface="Arial Rounded MT Bold" pitchFamily="34" charset="0"/>
                <a:cs typeface="Calibri"/>
              </a:rPr>
              <a:t>două</a:t>
            </a:r>
            <a:r>
              <a:rPr sz="2600" b="1" u="sng" spc="-50" dirty="0">
                <a:latin typeface="Arial Rounded MT Bold" pitchFamily="34" charset="0"/>
                <a:cs typeface="Calibri"/>
              </a:rPr>
              <a:t> </a:t>
            </a:r>
            <a:r>
              <a:rPr sz="2600" b="1" u="sng" dirty="0">
                <a:latin typeface="Arial Rounded MT Bold" pitchFamily="34" charset="0"/>
                <a:cs typeface="Calibri"/>
              </a:rPr>
              <a:t>tipuri:</a:t>
            </a:r>
          </a:p>
          <a:p>
            <a:pPr marL="12700" marR="36830">
              <a:lnSpc>
                <a:spcPts val="2810"/>
              </a:lnSpc>
              <a:spcBef>
                <a:spcPts val="670"/>
              </a:spcBef>
            </a:pP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1.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Polimorfism </a:t>
            </a:r>
            <a:r>
              <a:rPr sz="2600" b="1" spc="-15" dirty="0">
                <a:solidFill>
                  <a:srgbClr val="0000FF"/>
                </a:solidFill>
                <a:latin typeface="Calibri"/>
                <a:cs typeface="Calibri"/>
              </a:rPr>
              <a:t>static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supraîncărcarea metodelor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(over- 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loading)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10" dirty="0">
                <a:latin typeface="Calibri"/>
                <a:cs typeface="Calibri"/>
              </a:rPr>
              <a:t>apare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10" dirty="0">
                <a:latin typeface="Calibri"/>
                <a:cs typeface="Calibri"/>
              </a:rPr>
              <a:t>definirea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spc="-10" dirty="0">
                <a:latin typeface="Calibri"/>
                <a:cs typeface="Calibri"/>
              </a:rPr>
              <a:t>metode </a:t>
            </a:r>
            <a:r>
              <a:rPr sz="2600" dirty="0">
                <a:latin typeface="Calibri"/>
                <a:cs typeface="Calibri"/>
              </a:rPr>
              <a:t>cu acelaşi  </a:t>
            </a:r>
            <a:r>
              <a:rPr sz="2600" spc="-5" dirty="0">
                <a:latin typeface="Calibri"/>
                <a:cs typeface="Calibri"/>
              </a:rPr>
              <a:t>nume </a:t>
            </a:r>
            <a:r>
              <a:rPr sz="2600" dirty="0">
                <a:latin typeface="Calibri"/>
                <a:cs typeface="Calibri"/>
              </a:rPr>
              <a:t>în </a:t>
            </a:r>
            <a:r>
              <a:rPr sz="2600" spc="-5" dirty="0">
                <a:latin typeface="Calibri"/>
                <a:cs typeface="Calibri"/>
              </a:rPr>
              <a:t>cadrul unei </a:t>
            </a:r>
            <a:r>
              <a:rPr sz="2600" dirty="0">
                <a:latin typeface="Calibri"/>
                <a:cs typeface="Calibri"/>
              </a:rPr>
              <a:t>clase, </a:t>
            </a:r>
            <a:r>
              <a:rPr sz="2600" spc="-5" dirty="0">
                <a:latin typeface="Calibri"/>
                <a:cs typeface="Calibri"/>
              </a:rPr>
              <a:t>dar </a:t>
            </a:r>
            <a:r>
              <a:rPr sz="2600" dirty="0">
                <a:latin typeface="Calibri"/>
                <a:cs typeface="Calibri"/>
              </a:rPr>
              <a:t>cu </a:t>
            </a:r>
            <a:r>
              <a:rPr sz="2600" b="1" u="sng" spc="-10" dirty="0">
                <a:latin typeface="Calibri"/>
                <a:cs typeface="Calibri"/>
              </a:rPr>
              <a:t>signatură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diferită </a:t>
            </a:r>
            <a:r>
              <a:rPr sz="2600" spc="-5" dirty="0">
                <a:latin typeface="Calibri"/>
                <a:cs typeface="Calibri"/>
              </a:rPr>
              <a:t>(mod de  apelare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parametri).</a:t>
            </a:r>
            <a:endParaRPr sz="2600" dirty="0">
              <a:latin typeface="Calibri"/>
              <a:cs typeface="Calibri"/>
            </a:endParaRPr>
          </a:p>
          <a:p>
            <a:pPr marL="12700" marR="509270">
              <a:lnSpc>
                <a:spcPts val="2810"/>
              </a:lnSpc>
              <a:spcBef>
                <a:spcPts val="615"/>
              </a:spcBef>
            </a:pP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Are loc în </a:t>
            </a:r>
            <a:r>
              <a:rPr sz="2600" i="1" spc="-20" dirty="0">
                <a:solidFill>
                  <a:srgbClr val="FF0000"/>
                </a:solidFill>
                <a:latin typeface="Calibri"/>
                <a:cs typeface="Calibri"/>
              </a:rPr>
              <a:t>faza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de compilare şi se aplică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atât </a:t>
            </a: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metodele  </a:t>
            </a: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unei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clase,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cât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şi </a:t>
            </a: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operatorii </a:t>
            </a: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predefiniţi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26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limbajului.</a:t>
            </a:r>
            <a:endParaRPr sz="2600" dirty="0">
              <a:latin typeface="Calibri"/>
              <a:cs typeface="Calibri"/>
            </a:endParaRPr>
          </a:p>
          <a:p>
            <a:pPr marL="355600" marR="5080" indent="-343535">
              <a:lnSpc>
                <a:spcPts val="2810"/>
              </a:lnSpc>
              <a:spcBef>
                <a:spcPts val="620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b="1" u="sng" spc="-10" dirty="0">
                <a:solidFill>
                  <a:srgbClr val="00B050"/>
                </a:solidFill>
                <a:latin typeface="Calibri"/>
                <a:cs typeface="Calibri"/>
              </a:rPr>
              <a:t>Exemplu_1: </a:t>
            </a:r>
            <a:r>
              <a:rPr sz="2600" spc="-10" dirty="0">
                <a:latin typeface="Calibri"/>
                <a:cs typeface="Calibri"/>
              </a:rPr>
              <a:t>supradefinirea operatorilor </a:t>
            </a:r>
            <a:r>
              <a:rPr sz="2600" dirty="0">
                <a:latin typeface="Calibri"/>
                <a:cs typeface="Calibri"/>
              </a:rPr>
              <a:t>aritmetici </a:t>
            </a:r>
            <a:r>
              <a:rPr sz="2600" spc="-5" dirty="0">
                <a:latin typeface="Calibri"/>
                <a:cs typeface="Calibri"/>
              </a:rPr>
              <a:t>(+, -, *,  </a:t>
            </a:r>
            <a:r>
              <a:rPr sz="2600" spc="-10" dirty="0">
                <a:latin typeface="Calibri"/>
                <a:cs typeface="Calibri"/>
              </a:rPr>
              <a:t>etc.) </a:t>
            </a:r>
            <a:r>
              <a:rPr sz="2600" spc="-5" dirty="0">
                <a:latin typeface="Calibri"/>
                <a:cs typeface="Calibri"/>
              </a:rPr>
              <a:t>pentru </a:t>
            </a:r>
            <a:r>
              <a:rPr sz="2600" spc="-10" dirty="0" err="1">
                <a:latin typeface="Calibri"/>
                <a:cs typeface="Calibri"/>
              </a:rPr>
              <a:t>diferite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entităţi</a:t>
            </a:r>
            <a:r>
              <a:rPr lang="en-US" sz="2600" spc="-5" dirty="0">
                <a:latin typeface="Calibri"/>
                <a:cs typeface="Calibri"/>
              </a:rPr>
              <a:t> </a:t>
            </a:r>
            <a:r>
              <a:rPr lang="en-US" sz="2600" b="1" spc="-5" dirty="0">
                <a:latin typeface="Calibri"/>
                <a:cs typeface="Calibri"/>
              </a:rPr>
              <a:t>(ca </a:t>
            </a:r>
            <a:r>
              <a:rPr lang="en-US" sz="2600" b="1" spc="-5" dirty="0" err="1">
                <a:latin typeface="Calibri"/>
                <a:cs typeface="Calibri"/>
              </a:rPr>
              <a:t>si</a:t>
            </a:r>
            <a:r>
              <a:rPr lang="en-US" sz="2600" b="1" spc="-5" dirty="0">
                <a:latin typeface="Calibri"/>
                <a:cs typeface="Calibri"/>
              </a:rPr>
              <a:t> </a:t>
            </a:r>
            <a:r>
              <a:rPr lang="en-US" sz="2600" b="1" spc="-5" dirty="0" err="1">
                <a:latin typeface="Calibri"/>
                <a:cs typeface="Calibri"/>
              </a:rPr>
              <a:t>mai</a:t>
            </a:r>
            <a:r>
              <a:rPr lang="en-US" sz="2600" b="1" spc="-5" dirty="0">
                <a:latin typeface="Calibri"/>
                <a:cs typeface="Calibri"/>
              </a:rPr>
              <a:t> </a:t>
            </a:r>
            <a:r>
              <a:rPr lang="en-US" sz="2600" b="1" spc="-5" dirty="0" err="1">
                <a:latin typeface="Calibri"/>
                <a:cs typeface="Calibri"/>
              </a:rPr>
              <a:t>sus</a:t>
            </a:r>
            <a:r>
              <a:rPr lang="en-US" sz="2600" b="1" spc="-5" dirty="0">
                <a:latin typeface="Calibri"/>
                <a:cs typeface="Calibri"/>
              </a:rPr>
              <a:t>)</a:t>
            </a:r>
            <a:endParaRPr sz="2600" b="1" dirty="0">
              <a:latin typeface="Calibri"/>
              <a:cs typeface="Calibri"/>
            </a:endParaRPr>
          </a:p>
          <a:p>
            <a:pPr marL="355600" marR="699135" indent="-343535">
              <a:lnSpc>
                <a:spcPts val="2810"/>
              </a:lnSpc>
              <a:spcBef>
                <a:spcPts val="625"/>
              </a:spcBef>
              <a:buFont typeface="Wingdings"/>
              <a:buChar char=""/>
              <a:tabLst>
                <a:tab pos="356235" algn="l"/>
              </a:tabLst>
            </a:pPr>
            <a:r>
              <a:rPr sz="2600" b="1" u="sng" spc="-10" dirty="0">
                <a:solidFill>
                  <a:srgbClr val="00B050"/>
                </a:solidFill>
                <a:latin typeface="Calibri"/>
                <a:cs typeface="Calibri"/>
              </a:rPr>
              <a:t>Exemplu_2: </a:t>
            </a:r>
            <a:r>
              <a:rPr sz="2600" dirty="0">
                <a:latin typeface="Calibri"/>
                <a:cs typeface="Calibri"/>
              </a:rPr>
              <a:t>în </a:t>
            </a:r>
            <a:r>
              <a:rPr sz="2600" spc="-5" dirty="0">
                <a:latin typeface="Calibri"/>
                <a:cs typeface="Calibri"/>
              </a:rPr>
              <a:t>cadrul </a:t>
            </a:r>
            <a:r>
              <a:rPr sz="2600" dirty="0">
                <a:latin typeface="Calibri"/>
                <a:cs typeface="Calibri"/>
              </a:rPr>
              <a:t>clasei </a:t>
            </a: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</a:rPr>
              <a:t>dreptunghi </a:t>
            </a:r>
            <a:r>
              <a:rPr sz="2600" spc="-10" dirty="0">
                <a:latin typeface="Calibri"/>
                <a:cs typeface="Calibri"/>
              </a:rPr>
              <a:t>existenţa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  </a:t>
            </a:r>
            <a:r>
              <a:rPr sz="2600" spc="-10" dirty="0">
                <a:latin typeface="Calibri"/>
                <a:cs typeface="Calibri"/>
              </a:rPr>
              <a:t>metode </a:t>
            </a:r>
            <a:r>
              <a:rPr sz="2600" spc="-5" dirty="0">
                <a:latin typeface="Calibri"/>
                <a:cs typeface="Calibri"/>
              </a:rPr>
              <a:t>denumite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mutare</a:t>
            </a:r>
            <a:r>
              <a:rPr sz="2600" spc="-10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pentru </a:t>
            </a:r>
            <a:r>
              <a:rPr sz="2600" dirty="0">
                <a:latin typeface="Calibri"/>
                <a:cs typeface="Calibri"/>
              </a:rPr>
              <a:t>o </a:t>
            </a:r>
            <a:r>
              <a:rPr sz="2600" spc="-5" dirty="0">
                <a:latin typeface="Calibri"/>
                <a:cs typeface="Calibri"/>
              </a:rPr>
              <a:t>poziţie nouă </a:t>
            </a:r>
            <a:r>
              <a:rPr sz="2600" dirty="0">
                <a:latin typeface="Calibri"/>
                <a:cs typeface="Calibri"/>
              </a:rPr>
              <a:t>a  </a:t>
            </a:r>
            <a:r>
              <a:rPr sz="2600" spc="-5" dirty="0">
                <a:latin typeface="Calibri"/>
                <a:cs typeface="Calibri"/>
              </a:rPr>
              <a:t>punctului din </a:t>
            </a:r>
            <a:r>
              <a:rPr sz="2600" spc="-10" dirty="0">
                <a:latin typeface="Calibri"/>
                <a:cs typeface="Calibri"/>
              </a:rPr>
              <a:t>colţul </a:t>
            </a:r>
            <a:r>
              <a:rPr sz="2600" spc="-20" dirty="0">
                <a:latin typeface="Calibri"/>
                <a:cs typeface="Calibri"/>
              </a:rPr>
              <a:t>stânga </a:t>
            </a:r>
            <a:r>
              <a:rPr sz="2600" spc="-5" dirty="0">
                <a:latin typeface="Calibri"/>
                <a:cs typeface="Calibri"/>
              </a:rPr>
              <a:t>sus, respectiv pentru </a:t>
            </a:r>
            <a:r>
              <a:rPr sz="2600" dirty="0">
                <a:latin typeface="Calibri"/>
                <a:cs typeface="Calibri"/>
              </a:rPr>
              <a:t>o  </a:t>
            </a:r>
            <a:r>
              <a:rPr sz="2600" spc="-10" dirty="0">
                <a:latin typeface="Calibri"/>
                <a:cs typeface="Calibri"/>
              </a:rPr>
              <a:t>deplasare spre </a:t>
            </a:r>
            <a:r>
              <a:rPr sz="2600" spc="-20" dirty="0">
                <a:latin typeface="Calibri"/>
                <a:cs typeface="Calibri"/>
              </a:rPr>
              <a:t>stânga </a:t>
            </a:r>
            <a:r>
              <a:rPr sz="2600" dirty="0">
                <a:latin typeface="Calibri"/>
                <a:cs typeface="Calibri"/>
              </a:rPr>
              <a:t>cu 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valoare.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09600" y="530478"/>
            <a:ext cx="8229599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1.2.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Principii</a:t>
            </a:r>
            <a:r>
              <a:rPr kumimoji="0" lang="en-US" sz="3600" b="1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POO - </a:t>
            </a:r>
            <a:r>
              <a:rPr kumimoji="0" lang="en-US" sz="3600" b="1" i="1" u="none" strike="noStrike" kern="120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Polimorfism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212171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POO PHP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este intimidant pentru mulți dezvoltatori, deoarece introduce o nouă sintaxă și, dintr-o privire, pare a fi mult mai complex decât un simplu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cod procedural sau 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linie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adica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24363" r="38763" b="12340"/>
          <a:stretch/>
        </p:blipFill>
        <p:spPr bwMode="auto">
          <a:xfrm>
            <a:off x="1676400" y="3137382"/>
            <a:ext cx="6096000" cy="3591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00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0933" y="530478"/>
            <a:ext cx="334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1.2. </a:t>
            </a:r>
            <a:r>
              <a:rPr sz="3600" b="1" dirty="0">
                <a:latin typeface="Calibri"/>
                <a:cs typeface="Calibri"/>
              </a:rPr>
              <a:t>Principii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6A40C61-EDEF-4C84-8A7B-3CCDC1F31BFA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1524000"/>
            <a:ext cx="8133080" cy="49339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2.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Polimorfism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dinamic </a:t>
            </a:r>
            <a:r>
              <a:rPr sz="2800" i="1" spc="-5" dirty="0">
                <a:latin typeface="Calibri"/>
                <a:cs typeface="Calibri"/>
              </a:rPr>
              <a:t>–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prin redefinirea(suprascrierea) 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metodelor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(over-riding)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apare </a:t>
            </a:r>
            <a:r>
              <a:rPr sz="2800" spc="-5" dirty="0">
                <a:latin typeface="Calibri"/>
                <a:cs typeface="Calibri"/>
              </a:rPr>
              <a:t>în </a:t>
            </a:r>
            <a:r>
              <a:rPr sz="2800" spc="-10" dirty="0">
                <a:latin typeface="Calibri"/>
                <a:cs typeface="Calibri"/>
              </a:rPr>
              <a:t>momentul </a:t>
            </a:r>
            <a:r>
              <a:rPr sz="2800" spc="-5" dirty="0">
                <a:latin typeface="Calibri"/>
                <a:cs typeface="Calibri"/>
              </a:rPr>
              <a:t>în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12700" marR="490855">
              <a:lnSpc>
                <a:spcPts val="3020"/>
              </a:lnSpc>
            </a:pPr>
            <a:r>
              <a:rPr sz="2800" spc="-15" dirty="0">
                <a:latin typeface="Calibri"/>
                <a:cs typeface="Calibri"/>
              </a:rPr>
              <a:t>metoda </a:t>
            </a:r>
            <a:r>
              <a:rPr sz="2800" spc="-10" dirty="0">
                <a:latin typeface="Calibri"/>
                <a:cs typeface="Calibri"/>
              </a:rPr>
              <a:t>unei </a:t>
            </a:r>
            <a:r>
              <a:rPr sz="2800" spc="-5" dirty="0">
                <a:latin typeface="Calibri"/>
                <a:cs typeface="Calibri"/>
              </a:rPr>
              <a:t>clasei </a:t>
            </a:r>
            <a:r>
              <a:rPr sz="2800" b="1" i="1" spc="-20" dirty="0">
                <a:latin typeface="Calibri"/>
                <a:cs typeface="Calibri"/>
              </a:rPr>
              <a:t>are </a:t>
            </a:r>
            <a:r>
              <a:rPr sz="2800" b="1" i="1" spc="-5" dirty="0">
                <a:latin typeface="Calibri"/>
                <a:cs typeface="Calibri"/>
              </a:rPr>
              <a:t>acelaşi </a:t>
            </a:r>
            <a:r>
              <a:rPr sz="2800" b="1" i="1" spc="-10" dirty="0">
                <a:latin typeface="Calibri"/>
                <a:cs typeface="Calibri"/>
              </a:rPr>
              <a:t>nume </a:t>
            </a:r>
            <a:r>
              <a:rPr sz="2800" b="1" i="1" spc="-5" dirty="0">
                <a:latin typeface="Calibri"/>
                <a:cs typeface="Calibri"/>
              </a:rPr>
              <a:t>şi </a:t>
            </a:r>
            <a:r>
              <a:rPr sz="2800" b="1" i="1" spc="-15" dirty="0">
                <a:latin typeface="Calibri"/>
                <a:cs typeface="Calibri"/>
              </a:rPr>
              <a:t>signatură </a:t>
            </a:r>
            <a:r>
              <a:rPr sz="2800" b="1" i="1" spc="-5" dirty="0">
                <a:latin typeface="Calibri"/>
                <a:cs typeface="Calibri"/>
              </a:rPr>
              <a:t>cu o  </a:t>
            </a:r>
            <a:r>
              <a:rPr sz="2800" b="1" i="1" spc="-15" dirty="0">
                <a:latin typeface="Calibri"/>
                <a:cs typeface="Calibri"/>
              </a:rPr>
              <a:t>metodă </a:t>
            </a:r>
            <a:r>
              <a:rPr sz="2800" b="1" i="1" spc="-5" dirty="0">
                <a:latin typeface="Calibri"/>
                <a:cs typeface="Calibri"/>
              </a:rPr>
              <a:t>din clasa de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bază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marR="1428115" indent="-342900">
              <a:lnSpc>
                <a:spcPts val="303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Atunci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spunem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că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metoda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din clasa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derivată  supradefineşte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metoda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din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clasa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bază.</a:t>
            </a:r>
            <a:endParaRPr sz="2800" dirty="0">
              <a:latin typeface="Calibri"/>
              <a:cs typeface="Calibri"/>
            </a:endParaRPr>
          </a:p>
          <a:p>
            <a:pPr marL="355600" marR="33020" indent="-342900">
              <a:lnSpc>
                <a:spcPts val="302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Identificarea unei </a:t>
            </a:r>
            <a:r>
              <a:rPr sz="2800" spc="-15" dirty="0">
                <a:latin typeface="Calibri"/>
                <a:cs typeface="Calibri"/>
              </a:rPr>
              <a:t>metode supradefinite, </a:t>
            </a:r>
            <a:r>
              <a:rPr sz="2800" spc="-5" dirty="0">
                <a:latin typeface="Calibri"/>
                <a:cs typeface="Calibri"/>
              </a:rPr>
              <a:t>în </a:t>
            </a:r>
            <a:r>
              <a:rPr sz="2800" spc="-10" dirty="0">
                <a:latin typeface="Calibri"/>
                <a:cs typeface="Calibri"/>
              </a:rPr>
              <a:t>momentul  </a:t>
            </a:r>
            <a:r>
              <a:rPr sz="2800" spc="-20" dirty="0">
                <a:latin typeface="Calibri"/>
                <a:cs typeface="Calibri"/>
              </a:rPr>
              <a:t>execuţiei,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numeşte </a:t>
            </a:r>
            <a:r>
              <a:rPr sz="2800" i="1" spc="-10" dirty="0">
                <a:latin typeface="Calibri"/>
                <a:cs typeface="Calibri"/>
              </a:rPr>
              <a:t>legare ulterioară, "late  binding".</a:t>
            </a:r>
            <a:endParaRPr sz="2800" dirty="0">
              <a:latin typeface="Calibri"/>
              <a:cs typeface="Calibri"/>
            </a:endParaRPr>
          </a:p>
          <a:p>
            <a:pPr marL="355600" marR="155575" indent="-342900">
              <a:lnSpc>
                <a:spcPts val="3020"/>
              </a:lnSpc>
              <a:spcBef>
                <a:spcPts val="685"/>
              </a:spcBef>
              <a:buFont typeface="Wingdings"/>
              <a:buChar char=""/>
              <a:tabLst>
                <a:tab pos="355600" algn="l"/>
                <a:tab pos="514921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exemplu,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metoda</a:t>
            </a:r>
            <a:r>
              <a:rPr sz="28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calcul_arie	</a:t>
            </a:r>
            <a:r>
              <a:rPr sz="2800" spc="-20" dirty="0">
                <a:latin typeface="Calibri"/>
                <a:cs typeface="Calibri"/>
              </a:rPr>
              <a:t>care </a:t>
            </a:r>
            <a:r>
              <a:rPr sz="2800" spc="-10" dirty="0">
                <a:latin typeface="Calibri"/>
                <a:cs typeface="Calibri"/>
              </a:rPr>
              <a:t>se </a:t>
            </a:r>
            <a:r>
              <a:rPr sz="2800" spc="-15" dirty="0">
                <a:latin typeface="Calibri"/>
                <a:cs typeface="Calibri"/>
              </a:rPr>
              <a:t>poate defini 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nivel </a:t>
            </a:r>
            <a:r>
              <a:rPr sz="2800" spc="-5" dirty="0">
                <a:latin typeface="Calibri"/>
                <a:cs typeface="Calibri"/>
              </a:rPr>
              <a:t>de clasă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poligon </a:t>
            </a:r>
            <a:r>
              <a:rPr sz="2800" spc="-5" dirty="0">
                <a:latin typeface="Calibri"/>
                <a:cs typeface="Calibri"/>
              </a:rPr>
              <a:t>şi apoi </a:t>
            </a:r>
            <a:r>
              <a:rPr sz="2800" spc="-15" dirty="0">
                <a:latin typeface="Calibri"/>
                <a:cs typeface="Calibri"/>
              </a:rPr>
              <a:t>redefini </a:t>
            </a:r>
            <a:r>
              <a:rPr sz="2800" spc="-5" dirty="0">
                <a:latin typeface="Calibri"/>
                <a:cs typeface="Calibri"/>
              </a:rPr>
              <a:t>în clasele  </a:t>
            </a:r>
            <a:r>
              <a:rPr sz="2800" spc="-10" dirty="0">
                <a:latin typeface="Calibri"/>
                <a:cs typeface="Calibri"/>
              </a:rPr>
              <a:t>descendente </a:t>
            </a:r>
            <a:r>
              <a:rPr sz="2800" spc="-20" dirty="0">
                <a:latin typeface="Calibri"/>
                <a:cs typeface="Calibri"/>
              </a:rPr>
              <a:t>conform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tipului.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8661" y="2998419"/>
            <a:ext cx="32631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15">
                <a:solidFill>
                  <a:srgbClr val="FF0000"/>
                </a:solidFill>
                <a:latin typeface="Calibri"/>
                <a:cs typeface="Calibri"/>
              </a:rPr>
              <a:t>Vă mulțumesc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7BE8A4A3-23D0-4E19-B151-BA44E8131D2E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2121719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t="24363" r="35714" b="19787"/>
          <a:stretch/>
        </p:blipFill>
        <p:spPr bwMode="auto">
          <a:xfrm>
            <a:off x="1607736" y="2829605"/>
            <a:ext cx="5928527" cy="3925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8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19876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25" y="2438400"/>
            <a:ext cx="6410325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132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1. Noțiuni </a:t>
            </a:r>
            <a:r>
              <a:rPr sz="4000" b="1" spc="-15" dirty="0">
                <a:latin typeface="Calibri"/>
                <a:cs typeface="Calibri"/>
              </a:rPr>
              <a:t>introductive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despre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programarea orientată </a:t>
            </a:r>
            <a:r>
              <a:rPr sz="4000" b="1" spc="-5" dirty="0">
                <a:latin typeface="Calibri"/>
                <a:cs typeface="Calibri"/>
              </a:rPr>
              <a:t>pe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obiecte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27ECE25-1CE4-4791-A0A8-A978E570973B}" type="datetime1">
              <a:rPr lang="en-US" spc="-5" smtClean="0"/>
              <a:pPr marL="12700">
                <a:lnSpc>
                  <a:spcPct val="100000"/>
                </a:lnSpc>
                <a:spcBef>
                  <a:spcPts val="100"/>
                </a:spcBef>
              </a:pPr>
              <a:t>1/29/2024</a:t>
            </a:fld>
            <a:endParaRPr spc="-5" dirty="0"/>
          </a:p>
        </p:txBody>
      </p:sp>
      <p:sp>
        <p:nvSpPr>
          <p:cNvPr id="2" name="Rectangle 1"/>
          <p:cNvSpPr/>
          <p:nvPr/>
        </p:nvSpPr>
        <p:spPr>
          <a:xfrm>
            <a:off x="152400" y="19876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 PHP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notiunile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vi-V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088" y="140291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лассы и объекты с вопро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41629"/>
            <a:ext cx="6591300" cy="44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96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557</TotalTime>
  <Words>4649</Words>
  <Application>Microsoft Office PowerPoint</Application>
  <PresentationFormat>On-screen Show (4:3)</PresentationFormat>
  <Paragraphs>546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Arial Rounded MT Bold</vt:lpstr>
      <vt:lpstr>Calibri</vt:lpstr>
      <vt:lpstr>Corbel</vt:lpstr>
      <vt:lpstr>Roboto</vt:lpstr>
      <vt:lpstr>Symbol</vt:lpstr>
      <vt:lpstr>Tahoma</vt:lpstr>
      <vt:lpstr>Times New Roman</vt:lpstr>
      <vt:lpstr>Wingdings</vt:lpstr>
      <vt:lpstr>Wingdings 2</vt:lpstr>
      <vt:lpstr>Wingdings 3</vt:lpstr>
      <vt:lpstr>Module</vt:lpstr>
      <vt:lpstr>Office Theme</vt:lpstr>
      <vt:lpstr>ABSTRACTIZARE   -  OBIECT</vt:lpstr>
      <vt:lpstr>ABSTRACTIZARE  - CLASA</vt:lpstr>
      <vt:lpstr>ABSTRACTIZARE  - CLASA</vt:lpstr>
      <vt:lpstr>GENERAL 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 Noțiuni introductive despre programarea orientată pe obiecte</vt:lpstr>
      <vt:lpstr>1.1. Obiecte și clase</vt:lpstr>
      <vt:lpstr>1.1. Obiecte și clase</vt:lpstr>
      <vt:lpstr>1.1. Obiecte și clase</vt:lpstr>
      <vt:lpstr>1.1. Obiecte și clase</vt:lpstr>
      <vt:lpstr>1.1. Obiecte și clase  STARE</vt:lpstr>
      <vt:lpstr>1.1. Obiecte și clase Comportamentul</vt:lpstr>
      <vt:lpstr>1.1. Obiecte și clase   Identitate</vt:lpstr>
      <vt:lpstr>1.1. Obiecte și clase   Identitate</vt:lpstr>
      <vt:lpstr>1.1. Obiecte și CLASE</vt:lpstr>
      <vt:lpstr>1.1. Obiecte și clase</vt:lpstr>
      <vt:lpstr>1.1. Obiecte și clase</vt:lpstr>
      <vt:lpstr>1.1. Obiecte și clase</vt:lpstr>
      <vt:lpstr>1.1. Obiecte și clase</vt:lpstr>
      <vt:lpstr>1.1. Obiecte și clase</vt:lpstr>
      <vt:lpstr>1.1. Obiecte și clase</vt:lpstr>
      <vt:lpstr>1. Noțiuni introductive despre programarea orientată pe obiecte</vt:lpstr>
      <vt:lpstr>1.2. Principii POO</vt:lpstr>
      <vt:lpstr>1.2. Principii POO  - Abstractizare </vt:lpstr>
      <vt:lpstr>1.2. Principii POO  - Încapsulare</vt:lpstr>
      <vt:lpstr>1.2. Principii POO  - Încapsulare</vt:lpstr>
      <vt:lpstr>1.2. Principii POO  - Încapsulare</vt:lpstr>
      <vt:lpstr>1.2. Principii POO  - Încapsulare</vt:lpstr>
      <vt:lpstr>1.2. Principii POO  - Încapsulare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. Moştenirea. Derivarea</vt:lpstr>
      <vt:lpstr>1.2. Principii POO - Polimorfism</vt:lpstr>
      <vt:lpstr>PowerPoint Presentation</vt:lpstr>
      <vt:lpstr>PowerPoint Presentation</vt:lpstr>
      <vt:lpstr>1.2. Principii POO</vt:lpstr>
      <vt:lpstr>Vă mulțumesc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Programarea şi utilizarea calculatoarelor</dc:title>
  <dc:creator>User</dc:creator>
  <cp:lastModifiedBy>Perebinos Mihail</cp:lastModifiedBy>
  <cp:revision>40</cp:revision>
  <dcterms:created xsi:type="dcterms:W3CDTF">2020-01-26T19:26:41Z</dcterms:created>
  <dcterms:modified xsi:type="dcterms:W3CDTF">2024-01-29T09:23:16Z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2020-01-26T00:00:00Z</vt:filetime>
  </property>
</Properties>
</file>