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76" y="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80415" y="431291"/>
            <a:ext cx="146303" cy="2529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92251" y="495299"/>
            <a:ext cx="4407614" cy="1295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90728" y="431291"/>
            <a:ext cx="143510" cy="130175"/>
          </a:xfrm>
          <a:custGeom>
            <a:avLst/>
            <a:gdLst/>
            <a:ahLst/>
            <a:cxnLst/>
            <a:rect l="l" t="t" r="r" b="b"/>
            <a:pathLst>
              <a:path w="143509" h="130175">
                <a:moveTo>
                  <a:pt x="71628" y="64008"/>
                </a:moveTo>
                <a:lnTo>
                  <a:pt x="0" y="64008"/>
                </a:lnTo>
                <a:lnTo>
                  <a:pt x="0" y="129552"/>
                </a:lnTo>
                <a:lnTo>
                  <a:pt x="71628" y="129552"/>
                </a:lnTo>
                <a:lnTo>
                  <a:pt x="71628" y="64008"/>
                </a:lnTo>
                <a:close/>
              </a:path>
              <a:path w="143509" h="130175">
                <a:moveTo>
                  <a:pt x="143256" y="0"/>
                </a:moveTo>
                <a:lnTo>
                  <a:pt x="71628" y="0"/>
                </a:lnTo>
                <a:lnTo>
                  <a:pt x="71628" y="64008"/>
                </a:lnTo>
                <a:lnTo>
                  <a:pt x="143256" y="64008"/>
                </a:lnTo>
                <a:lnTo>
                  <a:pt x="143256" y="0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62355" y="495299"/>
            <a:ext cx="71755" cy="67310"/>
          </a:xfrm>
          <a:custGeom>
            <a:avLst/>
            <a:gdLst/>
            <a:ahLst/>
            <a:cxnLst/>
            <a:rect l="l" t="t" r="r" b="b"/>
            <a:pathLst>
              <a:path w="71754" h="67309">
                <a:moveTo>
                  <a:pt x="71628" y="0"/>
                </a:moveTo>
                <a:lnTo>
                  <a:pt x="0" y="0"/>
                </a:lnTo>
                <a:lnTo>
                  <a:pt x="0" y="67055"/>
                </a:lnTo>
                <a:lnTo>
                  <a:pt x="71628" y="67055"/>
                </a:lnTo>
                <a:lnTo>
                  <a:pt x="71628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22147" y="562355"/>
            <a:ext cx="73660" cy="64135"/>
          </a:xfrm>
          <a:custGeom>
            <a:avLst/>
            <a:gdLst/>
            <a:ahLst/>
            <a:cxnLst/>
            <a:rect l="l" t="t" r="r" b="b"/>
            <a:pathLst>
              <a:path w="73659" h="64134">
                <a:moveTo>
                  <a:pt x="0" y="64007"/>
                </a:moveTo>
                <a:lnTo>
                  <a:pt x="73151" y="64007"/>
                </a:lnTo>
                <a:lnTo>
                  <a:pt x="73151" y="0"/>
                </a:lnTo>
                <a:lnTo>
                  <a:pt x="0" y="0"/>
                </a:lnTo>
                <a:lnTo>
                  <a:pt x="0" y="6400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48995" y="496823"/>
            <a:ext cx="71755" cy="66040"/>
          </a:xfrm>
          <a:custGeom>
            <a:avLst/>
            <a:gdLst/>
            <a:ahLst/>
            <a:cxnLst/>
            <a:rect l="l" t="t" r="r" b="b"/>
            <a:pathLst>
              <a:path w="71754" h="66040">
                <a:moveTo>
                  <a:pt x="71627" y="0"/>
                </a:moveTo>
                <a:lnTo>
                  <a:pt x="0" y="0"/>
                </a:lnTo>
                <a:lnTo>
                  <a:pt x="0" y="65531"/>
                </a:lnTo>
                <a:lnTo>
                  <a:pt x="71627" y="65531"/>
                </a:lnTo>
                <a:lnTo>
                  <a:pt x="71627" y="0"/>
                </a:lnTo>
                <a:close/>
              </a:path>
            </a:pathLst>
          </a:custGeom>
          <a:solidFill>
            <a:srgbClr val="0000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22148" y="560844"/>
            <a:ext cx="140335" cy="129539"/>
          </a:xfrm>
          <a:custGeom>
            <a:avLst/>
            <a:gdLst/>
            <a:ahLst/>
            <a:cxnLst/>
            <a:rect l="l" t="t" r="r" b="b"/>
            <a:pathLst>
              <a:path w="140334" h="129540">
                <a:moveTo>
                  <a:pt x="140208" y="0"/>
                </a:moveTo>
                <a:lnTo>
                  <a:pt x="68580" y="0"/>
                </a:lnTo>
                <a:lnTo>
                  <a:pt x="68580" y="65519"/>
                </a:lnTo>
                <a:lnTo>
                  <a:pt x="0" y="65519"/>
                </a:lnTo>
                <a:lnTo>
                  <a:pt x="0" y="129527"/>
                </a:lnTo>
                <a:lnTo>
                  <a:pt x="73152" y="129527"/>
                </a:lnTo>
                <a:lnTo>
                  <a:pt x="73152" y="65519"/>
                </a:lnTo>
                <a:lnTo>
                  <a:pt x="140208" y="65519"/>
                </a:lnTo>
                <a:lnTo>
                  <a:pt x="140208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280415" y="4088891"/>
            <a:ext cx="146303" cy="2529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92252" y="4152899"/>
            <a:ext cx="4407614" cy="1295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490728" y="4088891"/>
            <a:ext cx="143510" cy="129539"/>
          </a:xfrm>
          <a:custGeom>
            <a:avLst/>
            <a:gdLst/>
            <a:ahLst/>
            <a:cxnLst/>
            <a:rect l="l" t="t" r="r" b="b"/>
            <a:pathLst>
              <a:path w="143509" h="129539">
                <a:moveTo>
                  <a:pt x="71628" y="64008"/>
                </a:moveTo>
                <a:lnTo>
                  <a:pt x="0" y="64008"/>
                </a:lnTo>
                <a:lnTo>
                  <a:pt x="0" y="129540"/>
                </a:lnTo>
                <a:lnTo>
                  <a:pt x="71628" y="129540"/>
                </a:lnTo>
                <a:lnTo>
                  <a:pt x="71628" y="64008"/>
                </a:lnTo>
                <a:close/>
              </a:path>
              <a:path w="143509" h="129539">
                <a:moveTo>
                  <a:pt x="143256" y="0"/>
                </a:moveTo>
                <a:lnTo>
                  <a:pt x="71628" y="0"/>
                </a:lnTo>
                <a:lnTo>
                  <a:pt x="71628" y="64008"/>
                </a:lnTo>
                <a:lnTo>
                  <a:pt x="143256" y="64008"/>
                </a:lnTo>
                <a:lnTo>
                  <a:pt x="143256" y="0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62356" y="4152899"/>
            <a:ext cx="71755" cy="67310"/>
          </a:xfrm>
          <a:custGeom>
            <a:avLst/>
            <a:gdLst/>
            <a:ahLst/>
            <a:cxnLst/>
            <a:rect l="l" t="t" r="r" b="b"/>
            <a:pathLst>
              <a:path w="71754" h="67310">
                <a:moveTo>
                  <a:pt x="71628" y="0"/>
                </a:moveTo>
                <a:lnTo>
                  <a:pt x="0" y="0"/>
                </a:lnTo>
                <a:lnTo>
                  <a:pt x="0" y="67055"/>
                </a:lnTo>
                <a:lnTo>
                  <a:pt x="71628" y="67055"/>
                </a:lnTo>
                <a:lnTo>
                  <a:pt x="71628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22147" y="4219955"/>
            <a:ext cx="73660" cy="64135"/>
          </a:xfrm>
          <a:custGeom>
            <a:avLst/>
            <a:gdLst/>
            <a:ahLst/>
            <a:cxnLst/>
            <a:rect l="l" t="t" r="r" b="b"/>
            <a:pathLst>
              <a:path w="73659" h="64135">
                <a:moveTo>
                  <a:pt x="0" y="64008"/>
                </a:moveTo>
                <a:lnTo>
                  <a:pt x="73151" y="64008"/>
                </a:lnTo>
                <a:lnTo>
                  <a:pt x="73151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348996" y="4154423"/>
            <a:ext cx="71755" cy="66040"/>
          </a:xfrm>
          <a:custGeom>
            <a:avLst/>
            <a:gdLst/>
            <a:ahLst/>
            <a:cxnLst/>
            <a:rect l="l" t="t" r="r" b="b"/>
            <a:pathLst>
              <a:path w="71754" h="66039">
                <a:moveTo>
                  <a:pt x="71627" y="0"/>
                </a:moveTo>
                <a:lnTo>
                  <a:pt x="0" y="0"/>
                </a:lnTo>
                <a:lnTo>
                  <a:pt x="0" y="65532"/>
                </a:lnTo>
                <a:lnTo>
                  <a:pt x="71627" y="65532"/>
                </a:lnTo>
                <a:lnTo>
                  <a:pt x="71627" y="0"/>
                </a:lnTo>
                <a:close/>
              </a:path>
            </a:pathLst>
          </a:custGeom>
          <a:solidFill>
            <a:srgbClr val="0000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22148" y="4218431"/>
            <a:ext cx="140335" cy="129539"/>
          </a:xfrm>
          <a:custGeom>
            <a:avLst/>
            <a:gdLst/>
            <a:ahLst/>
            <a:cxnLst/>
            <a:rect l="l" t="t" r="r" b="b"/>
            <a:pathLst>
              <a:path w="140334" h="129539">
                <a:moveTo>
                  <a:pt x="140208" y="0"/>
                </a:moveTo>
                <a:lnTo>
                  <a:pt x="68580" y="0"/>
                </a:lnTo>
                <a:lnTo>
                  <a:pt x="68580" y="65532"/>
                </a:lnTo>
                <a:lnTo>
                  <a:pt x="0" y="65532"/>
                </a:lnTo>
                <a:lnTo>
                  <a:pt x="0" y="129540"/>
                </a:lnTo>
                <a:lnTo>
                  <a:pt x="73152" y="129540"/>
                </a:lnTo>
                <a:lnTo>
                  <a:pt x="73152" y="65532"/>
                </a:lnTo>
                <a:lnTo>
                  <a:pt x="140208" y="65532"/>
                </a:lnTo>
                <a:lnTo>
                  <a:pt x="140208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5081015" y="431291"/>
            <a:ext cx="146303" cy="2529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5292851" y="495299"/>
            <a:ext cx="4407614" cy="1295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5291328" y="431291"/>
            <a:ext cx="143510" cy="130175"/>
          </a:xfrm>
          <a:custGeom>
            <a:avLst/>
            <a:gdLst/>
            <a:ahLst/>
            <a:cxnLst/>
            <a:rect l="l" t="t" r="r" b="b"/>
            <a:pathLst>
              <a:path w="143510" h="130175">
                <a:moveTo>
                  <a:pt x="71628" y="64008"/>
                </a:moveTo>
                <a:lnTo>
                  <a:pt x="0" y="64008"/>
                </a:lnTo>
                <a:lnTo>
                  <a:pt x="0" y="129552"/>
                </a:lnTo>
                <a:lnTo>
                  <a:pt x="71628" y="129552"/>
                </a:lnTo>
                <a:lnTo>
                  <a:pt x="71628" y="64008"/>
                </a:lnTo>
                <a:close/>
              </a:path>
              <a:path w="143510" h="130175">
                <a:moveTo>
                  <a:pt x="143243" y="0"/>
                </a:moveTo>
                <a:lnTo>
                  <a:pt x="71628" y="0"/>
                </a:lnTo>
                <a:lnTo>
                  <a:pt x="71628" y="64008"/>
                </a:lnTo>
                <a:lnTo>
                  <a:pt x="143243" y="64008"/>
                </a:lnTo>
                <a:lnTo>
                  <a:pt x="143243" y="0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5362955" y="495299"/>
            <a:ext cx="71755" cy="67310"/>
          </a:xfrm>
          <a:custGeom>
            <a:avLst/>
            <a:gdLst/>
            <a:ahLst/>
            <a:cxnLst/>
            <a:rect l="l" t="t" r="r" b="b"/>
            <a:pathLst>
              <a:path w="71754" h="67309">
                <a:moveTo>
                  <a:pt x="71627" y="0"/>
                </a:moveTo>
                <a:lnTo>
                  <a:pt x="0" y="0"/>
                </a:lnTo>
                <a:lnTo>
                  <a:pt x="0" y="67055"/>
                </a:lnTo>
                <a:lnTo>
                  <a:pt x="71627" y="67055"/>
                </a:lnTo>
                <a:lnTo>
                  <a:pt x="71627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5222747" y="562355"/>
            <a:ext cx="73660" cy="64135"/>
          </a:xfrm>
          <a:custGeom>
            <a:avLst/>
            <a:gdLst/>
            <a:ahLst/>
            <a:cxnLst/>
            <a:rect l="l" t="t" r="r" b="b"/>
            <a:pathLst>
              <a:path w="73660" h="64134">
                <a:moveTo>
                  <a:pt x="0" y="64007"/>
                </a:moveTo>
                <a:lnTo>
                  <a:pt x="73151" y="64007"/>
                </a:lnTo>
                <a:lnTo>
                  <a:pt x="73151" y="0"/>
                </a:lnTo>
                <a:lnTo>
                  <a:pt x="0" y="0"/>
                </a:lnTo>
                <a:lnTo>
                  <a:pt x="0" y="64007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5149595" y="496823"/>
            <a:ext cx="71755" cy="66040"/>
          </a:xfrm>
          <a:custGeom>
            <a:avLst/>
            <a:gdLst/>
            <a:ahLst/>
            <a:cxnLst/>
            <a:rect l="l" t="t" r="r" b="b"/>
            <a:pathLst>
              <a:path w="71754" h="66040">
                <a:moveTo>
                  <a:pt x="71627" y="0"/>
                </a:moveTo>
                <a:lnTo>
                  <a:pt x="0" y="0"/>
                </a:lnTo>
                <a:lnTo>
                  <a:pt x="0" y="65531"/>
                </a:lnTo>
                <a:lnTo>
                  <a:pt x="71627" y="65531"/>
                </a:lnTo>
                <a:lnTo>
                  <a:pt x="71627" y="0"/>
                </a:lnTo>
                <a:close/>
              </a:path>
            </a:pathLst>
          </a:custGeom>
          <a:solidFill>
            <a:srgbClr val="0000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5222748" y="560844"/>
            <a:ext cx="140335" cy="129539"/>
          </a:xfrm>
          <a:custGeom>
            <a:avLst/>
            <a:gdLst/>
            <a:ahLst/>
            <a:cxnLst/>
            <a:rect l="l" t="t" r="r" b="b"/>
            <a:pathLst>
              <a:path w="140335" h="129540">
                <a:moveTo>
                  <a:pt x="140208" y="0"/>
                </a:moveTo>
                <a:lnTo>
                  <a:pt x="68580" y="0"/>
                </a:lnTo>
                <a:lnTo>
                  <a:pt x="68580" y="65519"/>
                </a:lnTo>
                <a:lnTo>
                  <a:pt x="0" y="65519"/>
                </a:lnTo>
                <a:lnTo>
                  <a:pt x="0" y="129527"/>
                </a:lnTo>
                <a:lnTo>
                  <a:pt x="73152" y="129527"/>
                </a:lnTo>
                <a:lnTo>
                  <a:pt x="73152" y="65519"/>
                </a:lnTo>
                <a:lnTo>
                  <a:pt x="140208" y="65519"/>
                </a:lnTo>
                <a:lnTo>
                  <a:pt x="140208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081015" y="4088891"/>
            <a:ext cx="4619625" cy="259079"/>
            <a:chOff x="5081015" y="4088891"/>
            <a:chExt cx="4619625" cy="259079"/>
          </a:xfrm>
        </p:grpSpPr>
        <p:sp>
          <p:nvSpPr>
            <p:cNvPr id="3" name="object 3"/>
            <p:cNvSpPr/>
            <p:nvPr/>
          </p:nvSpPr>
          <p:spPr>
            <a:xfrm>
              <a:off x="5081015" y="4088891"/>
              <a:ext cx="146303" cy="2529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292851" y="4152899"/>
              <a:ext cx="4407614" cy="1295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91328" y="4088891"/>
              <a:ext cx="143510" cy="129539"/>
            </a:xfrm>
            <a:custGeom>
              <a:avLst/>
              <a:gdLst/>
              <a:ahLst/>
              <a:cxnLst/>
              <a:rect l="l" t="t" r="r" b="b"/>
              <a:pathLst>
                <a:path w="143510" h="129539">
                  <a:moveTo>
                    <a:pt x="71628" y="64008"/>
                  </a:moveTo>
                  <a:lnTo>
                    <a:pt x="0" y="64008"/>
                  </a:lnTo>
                  <a:lnTo>
                    <a:pt x="0" y="129540"/>
                  </a:lnTo>
                  <a:lnTo>
                    <a:pt x="71628" y="129540"/>
                  </a:lnTo>
                  <a:lnTo>
                    <a:pt x="71628" y="64008"/>
                  </a:lnTo>
                  <a:close/>
                </a:path>
                <a:path w="143510" h="129539">
                  <a:moveTo>
                    <a:pt x="143243" y="0"/>
                  </a:moveTo>
                  <a:lnTo>
                    <a:pt x="71628" y="0"/>
                  </a:lnTo>
                  <a:lnTo>
                    <a:pt x="71628" y="64008"/>
                  </a:lnTo>
                  <a:lnTo>
                    <a:pt x="143243" y="64008"/>
                  </a:lnTo>
                  <a:lnTo>
                    <a:pt x="143243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62955" y="4152899"/>
              <a:ext cx="71755" cy="67310"/>
            </a:xfrm>
            <a:custGeom>
              <a:avLst/>
              <a:gdLst/>
              <a:ahLst/>
              <a:cxnLst/>
              <a:rect l="l" t="t" r="r" b="b"/>
              <a:pathLst>
                <a:path w="71754" h="67310">
                  <a:moveTo>
                    <a:pt x="71627" y="0"/>
                  </a:moveTo>
                  <a:lnTo>
                    <a:pt x="0" y="0"/>
                  </a:lnTo>
                  <a:lnTo>
                    <a:pt x="0" y="67055"/>
                  </a:lnTo>
                  <a:lnTo>
                    <a:pt x="71627" y="67055"/>
                  </a:lnTo>
                  <a:lnTo>
                    <a:pt x="71627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22747" y="4219955"/>
              <a:ext cx="73660" cy="64135"/>
            </a:xfrm>
            <a:custGeom>
              <a:avLst/>
              <a:gdLst/>
              <a:ahLst/>
              <a:cxnLst/>
              <a:rect l="l" t="t" r="r" b="b"/>
              <a:pathLst>
                <a:path w="73660" h="64135">
                  <a:moveTo>
                    <a:pt x="0" y="64008"/>
                  </a:moveTo>
                  <a:lnTo>
                    <a:pt x="73151" y="64008"/>
                  </a:lnTo>
                  <a:lnTo>
                    <a:pt x="73151" y="0"/>
                  </a:lnTo>
                  <a:lnTo>
                    <a:pt x="0" y="0"/>
                  </a:lnTo>
                  <a:lnTo>
                    <a:pt x="0" y="64008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149595" y="4154423"/>
              <a:ext cx="71755" cy="66040"/>
            </a:xfrm>
            <a:custGeom>
              <a:avLst/>
              <a:gdLst/>
              <a:ahLst/>
              <a:cxnLst/>
              <a:rect l="l" t="t" r="r" b="b"/>
              <a:pathLst>
                <a:path w="71754" h="66039">
                  <a:moveTo>
                    <a:pt x="71627" y="0"/>
                  </a:moveTo>
                  <a:lnTo>
                    <a:pt x="0" y="0"/>
                  </a:lnTo>
                  <a:lnTo>
                    <a:pt x="0" y="65532"/>
                  </a:lnTo>
                  <a:lnTo>
                    <a:pt x="71627" y="65532"/>
                  </a:lnTo>
                  <a:lnTo>
                    <a:pt x="71627" y="0"/>
                  </a:lnTo>
                  <a:close/>
                </a:path>
              </a:pathLst>
            </a:custGeom>
            <a:solidFill>
              <a:srgbClr val="0000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22748" y="4218431"/>
              <a:ext cx="140335" cy="129539"/>
            </a:xfrm>
            <a:custGeom>
              <a:avLst/>
              <a:gdLst/>
              <a:ahLst/>
              <a:cxnLst/>
              <a:rect l="l" t="t" r="r" b="b"/>
              <a:pathLst>
                <a:path w="140335" h="129539">
                  <a:moveTo>
                    <a:pt x="140208" y="0"/>
                  </a:moveTo>
                  <a:lnTo>
                    <a:pt x="68580" y="0"/>
                  </a:lnTo>
                  <a:lnTo>
                    <a:pt x="68580" y="65532"/>
                  </a:lnTo>
                  <a:lnTo>
                    <a:pt x="0" y="65532"/>
                  </a:lnTo>
                  <a:lnTo>
                    <a:pt x="0" y="129540"/>
                  </a:lnTo>
                  <a:lnTo>
                    <a:pt x="73152" y="129540"/>
                  </a:lnTo>
                  <a:lnTo>
                    <a:pt x="73152" y="65532"/>
                  </a:lnTo>
                  <a:lnTo>
                    <a:pt x="140208" y="65532"/>
                  </a:lnTo>
                  <a:lnTo>
                    <a:pt x="140208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7709475" y="5140397"/>
            <a:ext cx="1587364" cy="15038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227838" y="227838"/>
          <a:ext cx="9599930" cy="73136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0600"/>
                <a:gridCol w="4799330"/>
              </a:tblGrid>
              <a:tr h="3657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 smtClean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1450" spc="25" dirty="0" err="1" smtClean="0">
                          <a:latin typeface="Arial"/>
                          <a:cs typeface="Arial"/>
                        </a:rPr>
                        <a:t>Ce</a:t>
                      </a:r>
                      <a:r>
                        <a:rPr sz="1450" spc="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15" dirty="0" err="1" smtClean="0">
                          <a:latin typeface="Arial"/>
                          <a:cs typeface="Arial"/>
                        </a:rPr>
                        <a:t>este</a:t>
                      </a:r>
                      <a:r>
                        <a:rPr sz="1450" spc="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15" dirty="0" err="1" smtClean="0">
                          <a:latin typeface="Arial"/>
                          <a:cs typeface="Arial"/>
                        </a:rPr>
                        <a:t>Programarea</a:t>
                      </a:r>
                      <a:r>
                        <a:rPr sz="1450" spc="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15" dirty="0" err="1" smtClean="0">
                          <a:latin typeface="Arial"/>
                          <a:cs typeface="Arial"/>
                        </a:rPr>
                        <a:t>Orientată</a:t>
                      </a:r>
                      <a:r>
                        <a:rPr sz="1450" spc="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15" dirty="0" err="1" smtClean="0">
                          <a:latin typeface="Arial"/>
                          <a:cs typeface="Arial"/>
                        </a:rPr>
                        <a:t>Obiect</a:t>
                      </a:r>
                      <a:r>
                        <a:rPr sz="1450" spc="15" dirty="0" smtClean="0">
                          <a:latin typeface="Arial"/>
                          <a:cs typeface="Arial"/>
                        </a:rPr>
                        <a:t>?</a:t>
                      </a:r>
                      <a:endParaRPr sz="1450" dirty="0" smtClean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050" dirty="0">
                        <a:latin typeface="Times New Roman"/>
                        <a:cs typeface="Times New Roman"/>
                      </a:endParaRPr>
                    </a:p>
                    <a:p>
                      <a:pPr marL="492125" marR="322580" indent="-161925" algn="just">
                        <a:lnSpc>
                          <a:spcPct val="103299"/>
                        </a:lnSpc>
                        <a:spcBef>
                          <a:spcPts val="5"/>
                        </a:spcBef>
                        <a:buClr>
                          <a:srgbClr val="00007C"/>
                        </a:buClr>
                        <a:buSzPct val="77272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100" b="1" spc="15" dirty="0">
                          <a:latin typeface="Arial"/>
                          <a:cs typeface="Arial"/>
                        </a:rPr>
                        <a:t>Programarea Orientată </a:t>
                      </a:r>
                      <a:r>
                        <a:rPr sz="1100" b="1" spc="10" dirty="0">
                          <a:latin typeface="Arial"/>
                          <a:cs typeface="Arial"/>
                        </a:rPr>
                        <a:t>Obiect </a:t>
                      </a:r>
                      <a:r>
                        <a:rPr sz="1100" b="1" spc="20" dirty="0">
                          <a:latin typeface="Arial"/>
                          <a:cs typeface="Arial"/>
                        </a:rPr>
                        <a:t>(POO)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este o metodă </a:t>
                      </a:r>
                      <a:r>
                        <a:rPr sz="1100" spc="20" dirty="0">
                          <a:latin typeface="Arial"/>
                          <a:cs typeface="Arial"/>
                        </a:rPr>
                        <a:t>de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proiectare </a:t>
                      </a:r>
                      <a:r>
                        <a:rPr sz="1100" spc="-175" dirty="0">
                          <a:latin typeface="Arial"/>
                          <a:cs typeface="Arial"/>
                        </a:rPr>
                        <a:t>și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implementare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în care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programele 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sunt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reprezentate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sub forma unor </a:t>
                      </a:r>
                      <a:r>
                        <a:rPr sz="1100" spc="-75" dirty="0">
                          <a:latin typeface="Arial"/>
                          <a:cs typeface="Arial"/>
                        </a:rPr>
                        <a:t>colecții </a:t>
                      </a:r>
                      <a:r>
                        <a:rPr sz="1100" spc="2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obiecte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(clase)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care  </a:t>
                      </a:r>
                      <a:r>
                        <a:rPr sz="1100" spc="-35" dirty="0">
                          <a:latin typeface="Arial"/>
                          <a:cs typeface="Arial"/>
                        </a:rPr>
                        <a:t>interacționează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între ele prin intermediul</a:t>
                      </a:r>
                      <a:r>
                        <a:rPr sz="11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latin typeface="Arial"/>
                          <a:cs typeface="Arial"/>
                        </a:rPr>
                        <a:t>mesajelor.</a:t>
                      </a:r>
                    </a:p>
                    <a:p>
                      <a:pPr marL="492125" indent="-162560" algn="just">
                        <a:lnSpc>
                          <a:spcPct val="100000"/>
                        </a:lnSpc>
                        <a:spcBef>
                          <a:spcPts val="320"/>
                        </a:spcBef>
                        <a:buClr>
                          <a:srgbClr val="00007C"/>
                        </a:buClr>
                        <a:buSzPct val="77272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Limbaje de programare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orientate</a:t>
                      </a:r>
                      <a:r>
                        <a:rPr sz="1100" spc="25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obiect: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750" spc="-10" dirty="0">
                          <a:solidFill>
                            <a:srgbClr val="9999CC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r>
                        <a:rPr sz="750" spc="20" dirty="0">
                          <a:solidFill>
                            <a:srgbClr val="9999CC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30" dirty="0">
                          <a:latin typeface="Arial"/>
                          <a:cs typeface="Arial"/>
                        </a:rPr>
                        <a:t>C++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 marL="680720" lvl="1" indent="-134620">
                        <a:lnSpc>
                          <a:spcPct val="100000"/>
                        </a:lnSpc>
                        <a:spcBef>
                          <a:spcPts val="290"/>
                        </a:spcBef>
                        <a:buClr>
                          <a:srgbClr val="9999CC"/>
                        </a:buClr>
                        <a:buSzPct val="83333"/>
                        <a:buFont typeface="Wingdings"/>
                        <a:buChar char=""/>
                        <a:tabLst>
                          <a:tab pos="681355" algn="l"/>
                        </a:tabLst>
                      </a:pPr>
                      <a:r>
                        <a:rPr sz="900" spc="25" dirty="0">
                          <a:latin typeface="Arial"/>
                          <a:cs typeface="Arial"/>
                        </a:rPr>
                        <a:t>C#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 marL="680720" lvl="1" indent="-134620">
                        <a:lnSpc>
                          <a:spcPct val="100000"/>
                        </a:lnSpc>
                        <a:spcBef>
                          <a:spcPts val="285"/>
                        </a:spcBef>
                        <a:buClr>
                          <a:srgbClr val="9999CC"/>
                        </a:buClr>
                        <a:buSzPct val="83333"/>
                        <a:buFont typeface="Wingdings"/>
                        <a:buChar char=""/>
                        <a:tabLst>
                          <a:tab pos="681355" algn="l"/>
                        </a:tabLst>
                      </a:pPr>
                      <a:r>
                        <a:rPr sz="900" spc="25" dirty="0">
                          <a:latin typeface="Arial"/>
                          <a:cs typeface="Arial"/>
                        </a:rPr>
                        <a:t>Java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750" spc="-10" dirty="0">
                          <a:solidFill>
                            <a:srgbClr val="9999CC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r>
                        <a:rPr sz="750" spc="20" dirty="0">
                          <a:solidFill>
                            <a:srgbClr val="9999CC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35" dirty="0" smtClean="0">
                          <a:latin typeface="Arial"/>
                          <a:cs typeface="Arial"/>
                        </a:rPr>
                        <a:t>…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554480">
                        <a:lnSpc>
                          <a:spcPct val="100000"/>
                        </a:lnSpc>
                        <a:spcBef>
                          <a:spcPts val="620"/>
                        </a:spcBef>
                        <a:tabLst>
                          <a:tab pos="4420870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</a:t>
                      </a:r>
                      <a:r>
                        <a:rPr sz="1000" dirty="0">
                          <a:latin typeface="+mn-lt"/>
                          <a:cs typeface="Arial"/>
                        </a:rPr>
                        <a:t>	</a:t>
                      </a:r>
                      <a:r>
                        <a:rPr lang="ro-MO" sz="1000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1</a:t>
                      </a:r>
                      <a:endParaRPr sz="1000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 smtClean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1450" spc="25" dirty="0" err="1" smtClean="0">
                          <a:latin typeface="Arial"/>
                          <a:cs typeface="Arial"/>
                        </a:rPr>
                        <a:t>Abstractizarea</a:t>
                      </a:r>
                      <a:endParaRPr sz="14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50" dirty="0">
                        <a:latin typeface="Times New Roman"/>
                        <a:cs typeface="Times New Roman"/>
                      </a:endParaRPr>
                    </a:p>
                    <a:p>
                      <a:pPr marL="492125" marR="321945" indent="-161925" algn="just">
                        <a:lnSpc>
                          <a:spcPct val="101899"/>
                        </a:lnSpc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b="1" spc="10" dirty="0">
                          <a:latin typeface="Arial"/>
                          <a:cs typeface="Arial"/>
                        </a:rPr>
                        <a:t>Abstractizarea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este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procesul de </a:t>
                      </a:r>
                      <a:r>
                        <a:rPr sz="1300" spc="20" dirty="0">
                          <a:latin typeface="Arial"/>
                          <a:cs typeface="Arial"/>
                        </a:rPr>
                        <a:t>grupare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a datelor şi  metodelor de prelucrare specifice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rezolvării 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unei  probleme.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492125" indent="-162560" algn="just">
                        <a:lnSpc>
                          <a:spcPct val="100000"/>
                        </a:lnSpc>
                        <a:spcBef>
                          <a:spcPts val="345"/>
                        </a:spcBef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b="1" spc="10" dirty="0">
                          <a:latin typeface="Arial"/>
                          <a:cs typeface="Arial"/>
                        </a:rPr>
                        <a:t>Abstractizarea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: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680720" marR="323215" lvl="1" indent="-134620" algn="just">
                        <a:lnSpc>
                          <a:spcPct val="103600"/>
                        </a:lnSpc>
                        <a:spcBef>
                          <a:spcPts val="275"/>
                        </a:spcBef>
                        <a:buClr>
                          <a:srgbClr val="9999CC"/>
                        </a:buClr>
                        <a:buSzPct val="77272"/>
                        <a:buFont typeface="Wingdings"/>
                        <a:buChar char=""/>
                        <a:tabLst>
                          <a:tab pos="681355" algn="l"/>
                        </a:tabLst>
                      </a:pPr>
                      <a:r>
                        <a:rPr sz="1100" spc="15" dirty="0">
                          <a:latin typeface="Arial"/>
                          <a:cs typeface="Arial"/>
                        </a:rPr>
                        <a:t>exprimă toate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caracteristicile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esenţiale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ale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unui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obiect care 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fac ca acesta să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se distingă de alte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 obiecte;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680720" marR="323850" lvl="1" indent="-134620" algn="just">
                        <a:lnSpc>
                          <a:spcPct val="103600"/>
                        </a:lnSpc>
                        <a:spcBef>
                          <a:spcPts val="265"/>
                        </a:spcBef>
                        <a:buClr>
                          <a:srgbClr val="9999CC"/>
                        </a:buClr>
                        <a:buSzPct val="77272"/>
                        <a:buFont typeface="Wingdings"/>
                        <a:buChar char=""/>
                        <a:tabLst>
                          <a:tab pos="681355" algn="l"/>
                        </a:tabLst>
                      </a:pPr>
                      <a:r>
                        <a:rPr sz="1100" spc="10" dirty="0">
                          <a:latin typeface="Arial"/>
                          <a:cs typeface="Arial"/>
                        </a:rPr>
                        <a:t>oferă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definire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precisă a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graniţelor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conceptuale ale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obiectelor din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perspectiva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unui privitor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extern.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55384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4420870" algn="l"/>
                        </a:tabLst>
                      </a:pPr>
                      <a:r>
                        <a:rPr sz="1000" b="1" dirty="0" err="1" smtClean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</a:t>
                      </a:r>
                      <a:r>
                        <a:rPr sz="1000" b="1" dirty="0" smtClean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3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60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1450" spc="15" dirty="0">
                          <a:latin typeface="Arial"/>
                          <a:cs typeface="Arial"/>
                        </a:rPr>
                        <a:t>Concepte </a:t>
                      </a:r>
                      <a:r>
                        <a:rPr sz="1450" spc="20" dirty="0">
                          <a:latin typeface="Arial"/>
                          <a:cs typeface="Arial"/>
                        </a:rPr>
                        <a:t>de bază </a:t>
                      </a:r>
                      <a:r>
                        <a:rPr sz="1450" spc="10" dirty="0">
                          <a:latin typeface="Arial"/>
                          <a:cs typeface="Arial"/>
                        </a:rPr>
                        <a:t>în</a:t>
                      </a:r>
                      <a:r>
                        <a:rPr sz="1450" spc="2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20" dirty="0">
                          <a:latin typeface="Arial"/>
                          <a:cs typeface="Arial"/>
                        </a:rPr>
                        <a:t>POO</a:t>
                      </a:r>
                      <a:endParaRPr sz="14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050" dirty="0">
                        <a:latin typeface="Times New Roman"/>
                        <a:cs typeface="Times New Roman"/>
                      </a:endParaRPr>
                    </a:p>
                    <a:p>
                      <a:pPr marL="492125" marR="476884" indent="-161925">
                        <a:lnSpc>
                          <a:spcPct val="104800"/>
                        </a:lnSpc>
                        <a:buClr>
                          <a:srgbClr val="00007C"/>
                        </a:buClr>
                        <a:buSzPct val="75862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450" spc="15" dirty="0">
                          <a:latin typeface="Arial"/>
                          <a:cs typeface="Arial"/>
                        </a:rPr>
                        <a:t>Principalele concepte care stau la </a:t>
                      </a:r>
                      <a:r>
                        <a:rPr sz="1450" spc="20" dirty="0">
                          <a:latin typeface="Arial"/>
                          <a:cs typeface="Arial"/>
                        </a:rPr>
                        <a:t>baza POO  </a:t>
                      </a:r>
                      <a:r>
                        <a:rPr sz="1450" spc="25" dirty="0">
                          <a:latin typeface="Arial"/>
                          <a:cs typeface="Arial"/>
                        </a:rPr>
                        <a:t>sunt:</a:t>
                      </a:r>
                      <a:endParaRPr sz="1450" dirty="0">
                        <a:latin typeface="Arial"/>
                        <a:cs typeface="Arial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50" spc="20" dirty="0">
                          <a:solidFill>
                            <a:srgbClr val="9999CC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r>
                        <a:rPr sz="1300" spc="20" dirty="0">
                          <a:latin typeface="Arial"/>
                          <a:cs typeface="Arial"/>
                        </a:rPr>
                        <a:t>Abstractizarea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50" spc="20" dirty="0">
                          <a:solidFill>
                            <a:srgbClr val="9999CC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r>
                        <a:rPr sz="1300" spc="20" dirty="0">
                          <a:latin typeface="Arial"/>
                          <a:cs typeface="Arial"/>
                        </a:rPr>
                        <a:t>Încapsularea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050" spc="20" dirty="0">
                          <a:solidFill>
                            <a:srgbClr val="9999CC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r>
                        <a:rPr sz="1300" spc="20" dirty="0">
                          <a:latin typeface="Arial"/>
                          <a:cs typeface="Arial"/>
                        </a:rPr>
                        <a:t>Modularizarea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050" spc="20" dirty="0">
                          <a:solidFill>
                            <a:srgbClr val="9999CC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r>
                        <a:rPr sz="1300" spc="20" dirty="0">
                          <a:latin typeface="Arial"/>
                          <a:cs typeface="Arial"/>
                        </a:rPr>
                        <a:t>Ierarhizarea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Times New Roman"/>
                      </a:endParaRPr>
                    </a:p>
                    <a:p>
                      <a:pPr marL="1554480">
                        <a:lnSpc>
                          <a:spcPct val="100000"/>
                        </a:lnSpc>
                        <a:tabLst>
                          <a:tab pos="4420870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2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939"/>
                        </a:spcBef>
                      </a:pPr>
                      <a:r>
                        <a:rPr sz="2050" spc="15" dirty="0">
                          <a:latin typeface="Arial"/>
                          <a:cs typeface="Arial"/>
                        </a:rPr>
                        <a:t>Abstractizarea</a:t>
                      </a:r>
                      <a:endParaRPr sz="20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493395" marR="2502535" indent="-163195">
                        <a:lnSpc>
                          <a:spcPct val="104500"/>
                        </a:lnSpc>
                        <a:buClr>
                          <a:srgbClr val="00007C"/>
                        </a:buClr>
                        <a:buSzPct val="75862"/>
                        <a:buFont typeface="Wingdings"/>
                        <a:buChar char=""/>
                        <a:tabLst>
                          <a:tab pos="494030" algn="l"/>
                        </a:tabLst>
                      </a:pPr>
                      <a:r>
                        <a:rPr sz="1450" spc="25" dirty="0">
                          <a:latin typeface="Arial"/>
                          <a:cs typeface="Arial"/>
                        </a:rPr>
                        <a:t>Abstractizarea se  </a:t>
                      </a:r>
                      <a:r>
                        <a:rPr sz="1450" spc="15" dirty="0">
                          <a:latin typeface="Arial"/>
                          <a:cs typeface="Arial"/>
                        </a:rPr>
                        <a:t>concentrează </a:t>
                      </a:r>
                      <a:r>
                        <a:rPr sz="1450" spc="20" dirty="0">
                          <a:latin typeface="Arial"/>
                          <a:cs typeface="Arial"/>
                        </a:rPr>
                        <a:t>asupra  caracteristicilor  </a:t>
                      </a:r>
                      <a:r>
                        <a:rPr sz="1450" spc="-85" dirty="0">
                          <a:latin typeface="Arial"/>
                          <a:cs typeface="Arial"/>
                        </a:rPr>
                        <a:t>esențiale </a:t>
                      </a:r>
                      <a:r>
                        <a:rPr sz="1450" spc="15" dirty="0">
                          <a:latin typeface="Arial"/>
                          <a:cs typeface="Arial"/>
                        </a:rPr>
                        <a:t>ale unui  obiect, </a:t>
                      </a:r>
                      <a:r>
                        <a:rPr sz="1450" spc="10" dirty="0">
                          <a:latin typeface="Arial"/>
                          <a:cs typeface="Arial"/>
                        </a:rPr>
                        <a:t>în raport </a:t>
                      </a:r>
                      <a:r>
                        <a:rPr sz="1450" spc="20" dirty="0">
                          <a:latin typeface="Arial"/>
                          <a:cs typeface="Arial"/>
                        </a:rPr>
                        <a:t>cu  </a:t>
                      </a:r>
                      <a:r>
                        <a:rPr sz="1450" spc="15" dirty="0">
                          <a:latin typeface="Arial"/>
                          <a:cs typeface="Arial"/>
                        </a:rPr>
                        <a:t>perspectiva unui  </a:t>
                      </a:r>
                      <a:r>
                        <a:rPr sz="1450" spc="10" dirty="0">
                          <a:latin typeface="Arial"/>
                          <a:cs typeface="Arial"/>
                        </a:rPr>
                        <a:t>observator.</a:t>
                      </a:r>
                      <a:endParaRPr sz="1450" dirty="0">
                        <a:latin typeface="Arial"/>
                        <a:cs typeface="Arial"/>
                      </a:endParaRPr>
                    </a:p>
                    <a:p>
                      <a:pPr marL="79502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sz="1000" i="1" dirty="0" smtClean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Source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:</a:t>
                      </a:r>
                      <a:r>
                        <a:rPr sz="1000" i="1" spc="50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Grady</a:t>
                      </a:r>
                      <a:r>
                        <a:rPr sz="1000" i="1" spc="50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Booch,</a:t>
                      </a:r>
                      <a:r>
                        <a:rPr sz="1000" i="1" spc="50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Object-Oriented</a:t>
                      </a:r>
                      <a:r>
                        <a:rPr sz="1000" i="1" spc="20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i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Analysis</a:t>
                      </a:r>
                      <a:r>
                        <a:rPr sz="1000" i="1" spc="40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and</a:t>
                      </a:r>
                      <a:r>
                        <a:rPr sz="1000" i="1" spc="5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Design</a:t>
                      </a:r>
                      <a:r>
                        <a:rPr sz="1000" i="1" spc="40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with</a:t>
                      </a:r>
                      <a:r>
                        <a:rPr sz="1000" i="1" spc="30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Applications</a:t>
                      </a:r>
                      <a:r>
                        <a:rPr sz="1000" i="1" spc="3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(Second</a:t>
                      </a:r>
                      <a:r>
                        <a:rPr sz="1000" i="1" spc="4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Edition)</a:t>
                      </a:r>
                      <a:endParaRPr sz="1000" dirty="0">
                        <a:solidFill>
                          <a:srgbClr val="0000CC"/>
                        </a:solidFill>
                        <a:latin typeface="+mn-lt"/>
                        <a:cs typeface="Arial"/>
                      </a:endParaRPr>
                    </a:p>
                    <a:p>
                      <a:pPr marL="1555750">
                        <a:lnSpc>
                          <a:spcPct val="100000"/>
                        </a:lnSpc>
                        <a:spcBef>
                          <a:spcPts val="155"/>
                        </a:spcBef>
                        <a:tabLst>
                          <a:tab pos="4422140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4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72533" y="1400555"/>
            <a:ext cx="2062772" cy="18116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081015" y="4088891"/>
            <a:ext cx="4619625" cy="259079"/>
            <a:chOff x="5081015" y="4088891"/>
            <a:chExt cx="4619625" cy="259079"/>
          </a:xfrm>
        </p:grpSpPr>
        <p:sp>
          <p:nvSpPr>
            <p:cNvPr id="4" name="object 4"/>
            <p:cNvSpPr/>
            <p:nvPr/>
          </p:nvSpPr>
          <p:spPr>
            <a:xfrm>
              <a:off x="5081015" y="4088891"/>
              <a:ext cx="146303" cy="25298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92851" y="4152899"/>
              <a:ext cx="4407614" cy="12953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91328" y="4088891"/>
              <a:ext cx="143510" cy="129539"/>
            </a:xfrm>
            <a:custGeom>
              <a:avLst/>
              <a:gdLst/>
              <a:ahLst/>
              <a:cxnLst/>
              <a:rect l="l" t="t" r="r" b="b"/>
              <a:pathLst>
                <a:path w="143510" h="129539">
                  <a:moveTo>
                    <a:pt x="71628" y="64008"/>
                  </a:moveTo>
                  <a:lnTo>
                    <a:pt x="0" y="64008"/>
                  </a:lnTo>
                  <a:lnTo>
                    <a:pt x="0" y="129540"/>
                  </a:lnTo>
                  <a:lnTo>
                    <a:pt x="71628" y="129540"/>
                  </a:lnTo>
                  <a:lnTo>
                    <a:pt x="71628" y="64008"/>
                  </a:lnTo>
                  <a:close/>
                </a:path>
                <a:path w="143510" h="129539">
                  <a:moveTo>
                    <a:pt x="143243" y="0"/>
                  </a:moveTo>
                  <a:lnTo>
                    <a:pt x="71628" y="0"/>
                  </a:lnTo>
                  <a:lnTo>
                    <a:pt x="71628" y="64008"/>
                  </a:lnTo>
                  <a:lnTo>
                    <a:pt x="143243" y="64008"/>
                  </a:lnTo>
                  <a:lnTo>
                    <a:pt x="143243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62955" y="4152899"/>
              <a:ext cx="71755" cy="67310"/>
            </a:xfrm>
            <a:custGeom>
              <a:avLst/>
              <a:gdLst/>
              <a:ahLst/>
              <a:cxnLst/>
              <a:rect l="l" t="t" r="r" b="b"/>
              <a:pathLst>
                <a:path w="71754" h="67310">
                  <a:moveTo>
                    <a:pt x="71627" y="0"/>
                  </a:moveTo>
                  <a:lnTo>
                    <a:pt x="0" y="0"/>
                  </a:lnTo>
                  <a:lnTo>
                    <a:pt x="0" y="67055"/>
                  </a:lnTo>
                  <a:lnTo>
                    <a:pt x="71627" y="67055"/>
                  </a:lnTo>
                  <a:lnTo>
                    <a:pt x="71627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22747" y="4219955"/>
              <a:ext cx="73660" cy="64135"/>
            </a:xfrm>
            <a:custGeom>
              <a:avLst/>
              <a:gdLst/>
              <a:ahLst/>
              <a:cxnLst/>
              <a:rect l="l" t="t" r="r" b="b"/>
              <a:pathLst>
                <a:path w="73660" h="64135">
                  <a:moveTo>
                    <a:pt x="0" y="64008"/>
                  </a:moveTo>
                  <a:lnTo>
                    <a:pt x="73151" y="64008"/>
                  </a:lnTo>
                  <a:lnTo>
                    <a:pt x="73151" y="0"/>
                  </a:lnTo>
                  <a:lnTo>
                    <a:pt x="0" y="0"/>
                  </a:lnTo>
                  <a:lnTo>
                    <a:pt x="0" y="64008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149595" y="4154423"/>
              <a:ext cx="71755" cy="66040"/>
            </a:xfrm>
            <a:custGeom>
              <a:avLst/>
              <a:gdLst/>
              <a:ahLst/>
              <a:cxnLst/>
              <a:rect l="l" t="t" r="r" b="b"/>
              <a:pathLst>
                <a:path w="71754" h="66039">
                  <a:moveTo>
                    <a:pt x="71627" y="0"/>
                  </a:moveTo>
                  <a:lnTo>
                    <a:pt x="0" y="0"/>
                  </a:lnTo>
                  <a:lnTo>
                    <a:pt x="0" y="65532"/>
                  </a:lnTo>
                  <a:lnTo>
                    <a:pt x="71627" y="65532"/>
                  </a:lnTo>
                  <a:lnTo>
                    <a:pt x="71627" y="0"/>
                  </a:lnTo>
                  <a:close/>
                </a:path>
              </a:pathLst>
            </a:custGeom>
            <a:solidFill>
              <a:srgbClr val="0000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222748" y="4218431"/>
              <a:ext cx="140335" cy="129539"/>
            </a:xfrm>
            <a:custGeom>
              <a:avLst/>
              <a:gdLst/>
              <a:ahLst/>
              <a:cxnLst/>
              <a:rect l="l" t="t" r="r" b="b"/>
              <a:pathLst>
                <a:path w="140335" h="129539">
                  <a:moveTo>
                    <a:pt x="140208" y="0"/>
                  </a:moveTo>
                  <a:lnTo>
                    <a:pt x="68580" y="0"/>
                  </a:lnTo>
                  <a:lnTo>
                    <a:pt x="68580" y="65532"/>
                  </a:lnTo>
                  <a:lnTo>
                    <a:pt x="0" y="65532"/>
                  </a:lnTo>
                  <a:lnTo>
                    <a:pt x="0" y="129540"/>
                  </a:lnTo>
                  <a:lnTo>
                    <a:pt x="73152" y="129540"/>
                  </a:lnTo>
                  <a:lnTo>
                    <a:pt x="73152" y="65532"/>
                  </a:lnTo>
                  <a:lnTo>
                    <a:pt x="140208" y="65532"/>
                  </a:lnTo>
                  <a:lnTo>
                    <a:pt x="140208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7399381" y="4978056"/>
            <a:ext cx="2053266" cy="18106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228600" y="152400"/>
          <a:ext cx="9599930" cy="73148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0600"/>
                <a:gridCol w="4799330"/>
              </a:tblGrid>
              <a:tr h="3657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1450" spc="15" dirty="0">
                          <a:latin typeface="Arial"/>
                          <a:cs typeface="Arial"/>
                        </a:rPr>
                        <a:t>Abstractizarea </a:t>
                      </a:r>
                      <a:r>
                        <a:rPr sz="1450" spc="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450" spc="-1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20" dirty="0">
                          <a:latin typeface="Arial"/>
                          <a:cs typeface="Arial"/>
                        </a:rPr>
                        <a:t>Exemplu</a:t>
                      </a:r>
                      <a:endParaRPr sz="14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100" dirty="0">
                        <a:latin typeface="Times New Roman"/>
                        <a:cs typeface="Times New Roman"/>
                      </a:endParaRPr>
                    </a:p>
                    <a:p>
                      <a:pPr marL="492125" indent="-162560">
                        <a:lnSpc>
                          <a:spcPct val="100000"/>
                        </a:lnSpc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Tipul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abstract de date</a:t>
                      </a:r>
                      <a:r>
                        <a:rPr sz="13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"</a:t>
                      </a:r>
                      <a:r>
                        <a:rPr sz="1300" b="1" spc="5" dirty="0">
                          <a:latin typeface="Arial"/>
                          <a:cs typeface="Arial"/>
                        </a:rPr>
                        <a:t>Student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"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680720" marR="3320415" indent="-134620">
                        <a:lnSpc>
                          <a:spcPts val="1639"/>
                        </a:lnSpc>
                        <a:spcBef>
                          <a:spcPts val="110"/>
                        </a:spcBef>
                      </a:pPr>
                      <a:r>
                        <a:rPr sz="1100" spc="10" dirty="0">
                          <a:latin typeface="Liberation Sans Narrow"/>
                          <a:cs typeface="Liberation Sans Narrow"/>
                        </a:rPr>
                        <a:t>typedef </a:t>
                      </a:r>
                      <a:r>
                        <a:rPr sz="1100" spc="5" dirty="0">
                          <a:latin typeface="Liberation Sans Narrow"/>
                          <a:cs typeface="Liberation Sans Narrow"/>
                        </a:rPr>
                        <a:t>struct {  </a:t>
                      </a:r>
                      <a:r>
                        <a:rPr sz="1100" spc="10" dirty="0">
                          <a:latin typeface="Liberation Sans Narrow"/>
                          <a:cs typeface="Liberation Sans Narrow"/>
                        </a:rPr>
                        <a:t>char </a:t>
                      </a:r>
                      <a:r>
                        <a:rPr sz="1100" spc="5" dirty="0">
                          <a:latin typeface="Liberation Sans Narrow"/>
                          <a:cs typeface="Liberation Sans Narrow"/>
                        </a:rPr>
                        <a:t>nume[50];</a:t>
                      </a:r>
                      <a:endParaRPr sz="1100" dirty="0">
                        <a:latin typeface="Liberation Sans Narrow"/>
                        <a:cs typeface="Liberation Sans Narrow"/>
                      </a:endParaRPr>
                    </a:p>
                    <a:p>
                      <a:pPr marL="680720" marR="3102610">
                        <a:lnSpc>
                          <a:spcPts val="1630"/>
                        </a:lnSpc>
                        <a:spcBef>
                          <a:spcPts val="5"/>
                        </a:spcBef>
                      </a:pPr>
                      <a:r>
                        <a:rPr sz="1100" spc="10" dirty="0">
                          <a:latin typeface="Liberation Sans Narrow"/>
                          <a:cs typeface="Liberation Sans Narrow"/>
                        </a:rPr>
                        <a:t>char </a:t>
                      </a:r>
                      <a:r>
                        <a:rPr sz="1100" spc="5" dirty="0">
                          <a:latin typeface="Liberation Sans Narrow"/>
                          <a:cs typeface="Liberation Sans Narrow"/>
                        </a:rPr>
                        <a:t>facultatea[30];  int</a:t>
                      </a:r>
                      <a:r>
                        <a:rPr sz="1100" spc="7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spc="5" dirty="0">
                          <a:latin typeface="Liberation Sans Narrow"/>
                          <a:cs typeface="Liberation Sans Narrow"/>
                        </a:rPr>
                        <a:t>anStudii;</a:t>
                      </a:r>
                      <a:endParaRPr sz="1100" dirty="0">
                        <a:latin typeface="Liberation Sans Narrow"/>
                        <a:cs typeface="Liberation Sans Narrow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100" spc="5" dirty="0">
                          <a:latin typeface="Liberation Sans Narrow"/>
                          <a:cs typeface="Liberation Sans Narrow"/>
                        </a:rPr>
                        <a:t>}</a:t>
                      </a:r>
                      <a:r>
                        <a:rPr sz="1100" spc="5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spc="5" dirty="0">
                          <a:latin typeface="Liberation Sans Narrow"/>
                          <a:cs typeface="Liberation Sans Narrow"/>
                        </a:rPr>
                        <a:t>Student;</a:t>
                      </a:r>
                      <a:endParaRPr sz="1100" dirty="0">
                        <a:latin typeface="Liberation Sans Narrow"/>
                        <a:cs typeface="Liberation Sans Narrow"/>
                      </a:endParaRPr>
                    </a:p>
                    <a:p>
                      <a:pPr marL="492125" indent="-162560">
                        <a:lnSpc>
                          <a:spcPct val="100000"/>
                        </a:lnSpc>
                        <a:spcBef>
                          <a:spcPts val="340"/>
                        </a:spcBef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Instanţierea tipului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abstract</a:t>
                      </a:r>
                      <a:r>
                        <a:rPr sz="1300" spc="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"Student"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49212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300" spc="5" dirty="0">
                          <a:latin typeface="Liberation Sans Narrow"/>
                          <a:cs typeface="Liberation Sans Narrow"/>
                        </a:rPr>
                        <a:t>Student s={"Popescu</a:t>
                      </a:r>
                      <a:r>
                        <a:rPr sz="1300" spc="15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300" spc="5" dirty="0">
                          <a:latin typeface="Liberation Sans Narrow"/>
                          <a:cs typeface="Liberation Sans Narrow"/>
                        </a:rPr>
                        <a:t>Emil","Informatica",1};</a:t>
                      </a:r>
                      <a:endParaRPr sz="1300" dirty="0">
                        <a:latin typeface="Liberation Sans Narrow"/>
                        <a:cs typeface="Liberation Sans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Times New Roman"/>
                      </a:endParaRPr>
                    </a:p>
                    <a:p>
                      <a:pPr marL="1554480">
                        <a:lnSpc>
                          <a:spcPct val="100000"/>
                        </a:lnSpc>
                        <a:tabLst>
                          <a:tab pos="4420870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5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939"/>
                        </a:spcBef>
                      </a:pPr>
                      <a:r>
                        <a:rPr sz="2050" b="1" spc="15" dirty="0">
                          <a:latin typeface="Arial"/>
                          <a:cs typeface="Arial"/>
                        </a:rPr>
                        <a:t>Încapsularea</a:t>
                      </a:r>
                      <a:endParaRPr sz="20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493395" marR="2737485" indent="-163195">
                        <a:lnSpc>
                          <a:spcPct val="104400"/>
                        </a:lnSpc>
                        <a:buClr>
                          <a:srgbClr val="00007C"/>
                        </a:buClr>
                        <a:buSzPct val="75862"/>
                        <a:buFont typeface="Wingdings"/>
                        <a:buChar char=""/>
                        <a:tabLst>
                          <a:tab pos="494030" algn="l"/>
                        </a:tabLst>
                      </a:pPr>
                      <a:r>
                        <a:rPr sz="1450" b="1" spc="30" dirty="0">
                          <a:latin typeface="Arial"/>
                          <a:cs typeface="Arial"/>
                        </a:rPr>
                        <a:t>Încapsularea  </a:t>
                      </a:r>
                      <a:r>
                        <a:rPr sz="1450" spc="20" dirty="0">
                          <a:latin typeface="Arial"/>
                          <a:cs typeface="Arial"/>
                        </a:rPr>
                        <a:t>ascunde </a:t>
                      </a:r>
                      <a:r>
                        <a:rPr sz="1450" spc="15" dirty="0">
                          <a:latin typeface="Arial"/>
                          <a:cs typeface="Arial"/>
                        </a:rPr>
                        <a:t>detaliile  implementării unui  </a:t>
                      </a:r>
                      <a:r>
                        <a:rPr sz="1450" spc="25" dirty="0">
                          <a:latin typeface="Arial"/>
                          <a:cs typeface="Arial"/>
                        </a:rPr>
                        <a:t>obiect</a:t>
                      </a:r>
                      <a:endParaRPr sz="14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solidFill>
                          <a:srgbClr val="0000CC"/>
                        </a:solidFill>
                        <a:latin typeface="+mj-lt"/>
                        <a:cs typeface="Times New Roman"/>
                      </a:endParaRPr>
                    </a:p>
                    <a:p>
                      <a:pPr marL="801370">
                        <a:lnSpc>
                          <a:spcPct val="100000"/>
                        </a:lnSpc>
                      </a:pPr>
                      <a:r>
                        <a:rPr sz="1000" i="1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Source:</a:t>
                      </a:r>
                      <a:r>
                        <a:rPr sz="1000" i="1" spc="50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Grady</a:t>
                      </a:r>
                      <a:r>
                        <a:rPr sz="1000" i="1" spc="50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Booch,</a:t>
                      </a:r>
                      <a:r>
                        <a:rPr sz="1000" i="1" spc="50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Object-Oriented</a:t>
                      </a:r>
                      <a:r>
                        <a:rPr sz="1000" i="1" spc="20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sz="1000" i="1" spc="-5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Analysis</a:t>
                      </a:r>
                      <a:r>
                        <a:rPr sz="1000" i="1" spc="40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and</a:t>
                      </a:r>
                      <a:r>
                        <a:rPr sz="1000" i="1" spc="55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Design</a:t>
                      </a:r>
                      <a:r>
                        <a:rPr sz="1000" i="1" spc="40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with</a:t>
                      </a:r>
                      <a:r>
                        <a:rPr sz="1000" i="1" spc="30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Applications</a:t>
                      </a:r>
                      <a:r>
                        <a:rPr sz="1000" i="1" spc="35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(Second</a:t>
                      </a:r>
                      <a:r>
                        <a:rPr sz="1000" i="1" spc="45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sz="1000" i="1" dirty="0">
                          <a:solidFill>
                            <a:srgbClr val="0000CC"/>
                          </a:solidFill>
                          <a:latin typeface="+mj-lt"/>
                          <a:cs typeface="Arial"/>
                        </a:rPr>
                        <a:t>Edition)</a:t>
                      </a:r>
                      <a:endParaRPr sz="1000" dirty="0">
                        <a:solidFill>
                          <a:srgbClr val="0000CC"/>
                        </a:solidFill>
                        <a:latin typeface="+mj-lt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Times New Roman"/>
                      </a:endParaRPr>
                    </a:p>
                    <a:p>
                      <a:pPr marL="1555750">
                        <a:lnSpc>
                          <a:spcPct val="100000"/>
                        </a:lnSpc>
                        <a:tabLst>
                          <a:tab pos="4373245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7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60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1450" b="1" spc="30" dirty="0">
                          <a:latin typeface="Arial"/>
                          <a:cs typeface="Arial"/>
                        </a:rPr>
                        <a:t>Încapsularea</a:t>
                      </a:r>
                      <a:endParaRPr sz="14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050" dirty="0">
                        <a:latin typeface="Times New Roman"/>
                        <a:cs typeface="Times New Roman"/>
                      </a:endParaRPr>
                    </a:p>
                    <a:p>
                      <a:pPr marL="492125" marR="321310" indent="-161925" algn="just">
                        <a:lnSpc>
                          <a:spcPct val="81800"/>
                        </a:lnSpc>
                        <a:spcBef>
                          <a:spcPts val="5"/>
                        </a:spcBef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spc="15" dirty="0">
                          <a:latin typeface="Arial"/>
                          <a:cs typeface="Arial"/>
                        </a:rPr>
                        <a:t>Gruparea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datelor şi metodelor aplicabile 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acestora 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într-o singură structură 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date, definind totodată  modul în care obiectul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şi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restul programului pot 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referi 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datele din obiect.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492125" indent="-162560" algn="just">
                        <a:lnSpc>
                          <a:spcPts val="1415"/>
                        </a:lnSpc>
                        <a:spcBef>
                          <a:spcPts val="20"/>
                        </a:spcBef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spc="10" dirty="0">
                          <a:latin typeface="Arial"/>
                          <a:cs typeface="Arial"/>
                        </a:rPr>
                        <a:t>Concept</a:t>
                      </a:r>
                      <a:r>
                        <a:rPr sz="1300" spc="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care</a:t>
                      </a:r>
                      <a:r>
                        <a:rPr sz="1300" spc="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defineşte</a:t>
                      </a:r>
                      <a:r>
                        <a:rPr sz="1300" spc="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apartenenţa</a:t>
                      </a:r>
                      <a:r>
                        <a:rPr sz="1300" spc="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unor</a:t>
                      </a:r>
                      <a:r>
                        <a:rPr sz="1300" spc="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proprietăţi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492125" algn="just">
                        <a:lnSpc>
                          <a:spcPts val="1415"/>
                        </a:lnSpc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şi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metode faţă de 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13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obiect.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492125" marR="321945" indent="-161925" algn="just">
                        <a:lnSpc>
                          <a:spcPts val="1270"/>
                        </a:lnSpc>
                        <a:spcBef>
                          <a:spcPts val="320"/>
                        </a:spcBef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spc="10" dirty="0">
                          <a:latin typeface="Arial"/>
                          <a:cs typeface="Arial"/>
                        </a:rPr>
                        <a:t>Constă în separarea aspectelor externe ale 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unui 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obiect care sunt accesibile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altor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obiecte de aspectele  interne ale obiectului care sunt ascunse celorlalte  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obiecte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Times New Roman"/>
                      </a:endParaRPr>
                    </a:p>
                    <a:p>
                      <a:pPr marL="155448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4373245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6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1450" b="1" spc="30" dirty="0">
                          <a:latin typeface="Arial"/>
                          <a:cs typeface="Arial"/>
                        </a:rPr>
                        <a:t>Modularizarea</a:t>
                      </a:r>
                      <a:endParaRPr sz="14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93395" marR="2466340" indent="-163195" algn="just">
                        <a:lnSpc>
                          <a:spcPct val="101800"/>
                        </a:lnSpc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4030" algn="l"/>
                        </a:tabLst>
                      </a:pPr>
                      <a:r>
                        <a:rPr sz="1300" spc="10" dirty="0">
                          <a:latin typeface="Arial"/>
                          <a:cs typeface="Arial"/>
                        </a:rPr>
                        <a:t>Modalitatea prin care un  program este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divizat </a:t>
                      </a:r>
                      <a:r>
                        <a:rPr sz="1300" spc="20" dirty="0">
                          <a:latin typeface="Arial"/>
                          <a:cs typeface="Arial"/>
                        </a:rPr>
                        <a:t>în 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subunitati (module) </a:t>
                      </a:r>
                      <a:r>
                        <a:rPr sz="1300" spc="20" dirty="0">
                          <a:latin typeface="Arial"/>
                          <a:cs typeface="Arial"/>
                        </a:rPr>
                        <a:t>ce 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pot fi compilate</a:t>
                      </a:r>
                      <a:r>
                        <a:rPr sz="13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separat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493395" marR="2783840" indent="-163195">
                        <a:lnSpc>
                          <a:spcPct val="102299"/>
                        </a:lnSpc>
                        <a:spcBef>
                          <a:spcPts val="315"/>
                        </a:spcBef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4030" algn="l"/>
                        </a:tabLst>
                      </a:pPr>
                      <a:r>
                        <a:rPr sz="1300" spc="10" dirty="0">
                          <a:latin typeface="Arial"/>
                          <a:cs typeface="Arial"/>
                        </a:rPr>
                        <a:t>Un modul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grupează 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abstracţiuni (clase) 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legate logic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între</a:t>
                      </a:r>
                      <a:r>
                        <a:rPr sz="13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ele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</a:pPr>
                      <a:r>
                        <a:rPr sz="1000" b="1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Source:</a:t>
                      </a:r>
                      <a:r>
                        <a:rPr sz="1000" b="1" i="1" spc="50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Grady</a:t>
                      </a:r>
                      <a:r>
                        <a:rPr sz="1000" b="1" i="1" spc="50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Booch,</a:t>
                      </a:r>
                      <a:r>
                        <a:rPr sz="1000" b="1" i="1" spc="50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Object-Oriented</a:t>
                      </a:r>
                      <a:r>
                        <a:rPr sz="1000" b="1" i="1" spc="2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i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Analysis</a:t>
                      </a:r>
                      <a:r>
                        <a:rPr sz="1000" b="1" i="1" spc="3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and</a:t>
                      </a:r>
                      <a:r>
                        <a:rPr sz="1000" b="1" i="1" spc="5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Design</a:t>
                      </a:r>
                      <a:r>
                        <a:rPr sz="1000" b="1" i="1" spc="4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with</a:t>
                      </a:r>
                      <a:r>
                        <a:rPr sz="1000" b="1" i="1" spc="30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Applications</a:t>
                      </a:r>
                      <a:r>
                        <a:rPr sz="1000" b="1" i="1" spc="3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(Second</a:t>
                      </a:r>
                      <a:r>
                        <a:rPr sz="1000" b="1" i="1" spc="40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i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Edition)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Times New Roman"/>
                      </a:endParaRPr>
                    </a:p>
                    <a:p>
                      <a:pPr marL="1555750">
                        <a:lnSpc>
                          <a:spcPct val="100000"/>
                        </a:lnSpc>
                        <a:spcBef>
                          <a:spcPts val="430"/>
                        </a:spcBef>
                        <a:tabLst>
                          <a:tab pos="4373245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8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9423" y="2198998"/>
            <a:ext cx="893618" cy="11627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081015" y="4088891"/>
            <a:ext cx="4619625" cy="259079"/>
            <a:chOff x="5081015" y="4088891"/>
            <a:chExt cx="4619625" cy="259079"/>
          </a:xfrm>
        </p:grpSpPr>
        <p:sp>
          <p:nvSpPr>
            <p:cNvPr id="4" name="object 4"/>
            <p:cNvSpPr/>
            <p:nvPr/>
          </p:nvSpPr>
          <p:spPr>
            <a:xfrm>
              <a:off x="5081015" y="4088891"/>
              <a:ext cx="146303" cy="25298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92851" y="4152899"/>
              <a:ext cx="4407614" cy="12953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91328" y="4088891"/>
              <a:ext cx="143510" cy="129539"/>
            </a:xfrm>
            <a:custGeom>
              <a:avLst/>
              <a:gdLst/>
              <a:ahLst/>
              <a:cxnLst/>
              <a:rect l="l" t="t" r="r" b="b"/>
              <a:pathLst>
                <a:path w="143510" h="129539">
                  <a:moveTo>
                    <a:pt x="71628" y="64008"/>
                  </a:moveTo>
                  <a:lnTo>
                    <a:pt x="0" y="64008"/>
                  </a:lnTo>
                  <a:lnTo>
                    <a:pt x="0" y="129540"/>
                  </a:lnTo>
                  <a:lnTo>
                    <a:pt x="71628" y="129540"/>
                  </a:lnTo>
                  <a:lnTo>
                    <a:pt x="71628" y="64008"/>
                  </a:lnTo>
                  <a:close/>
                </a:path>
                <a:path w="143510" h="129539">
                  <a:moveTo>
                    <a:pt x="143243" y="0"/>
                  </a:moveTo>
                  <a:lnTo>
                    <a:pt x="71628" y="0"/>
                  </a:lnTo>
                  <a:lnTo>
                    <a:pt x="71628" y="64008"/>
                  </a:lnTo>
                  <a:lnTo>
                    <a:pt x="143243" y="64008"/>
                  </a:lnTo>
                  <a:lnTo>
                    <a:pt x="143243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62955" y="4152899"/>
              <a:ext cx="71755" cy="67310"/>
            </a:xfrm>
            <a:custGeom>
              <a:avLst/>
              <a:gdLst/>
              <a:ahLst/>
              <a:cxnLst/>
              <a:rect l="l" t="t" r="r" b="b"/>
              <a:pathLst>
                <a:path w="71754" h="67310">
                  <a:moveTo>
                    <a:pt x="71627" y="0"/>
                  </a:moveTo>
                  <a:lnTo>
                    <a:pt x="0" y="0"/>
                  </a:lnTo>
                  <a:lnTo>
                    <a:pt x="0" y="67055"/>
                  </a:lnTo>
                  <a:lnTo>
                    <a:pt x="71627" y="67055"/>
                  </a:lnTo>
                  <a:lnTo>
                    <a:pt x="71627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22747" y="4219955"/>
              <a:ext cx="73660" cy="64135"/>
            </a:xfrm>
            <a:custGeom>
              <a:avLst/>
              <a:gdLst/>
              <a:ahLst/>
              <a:cxnLst/>
              <a:rect l="l" t="t" r="r" b="b"/>
              <a:pathLst>
                <a:path w="73660" h="64135">
                  <a:moveTo>
                    <a:pt x="0" y="64008"/>
                  </a:moveTo>
                  <a:lnTo>
                    <a:pt x="73151" y="64008"/>
                  </a:lnTo>
                  <a:lnTo>
                    <a:pt x="73151" y="0"/>
                  </a:lnTo>
                  <a:lnTo>
                    <a:pt x="0" y="0"/>
                  </a:lnTo>
                  <a:lnTo>
                    <a:pt x="0" y="64008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149595" y="4154423"/>
              <a:ext cx="71755" cy="66040"/>
            </a:xfrm>
            <a:custGeom>
              <a:avLst/>
              <a:gdLst/>
              <a:ahLst/>
              <a:cxnLst/>
              <a:rect l="l" t="t" r="r" b="b"/>
              <a:pathLst>
                <a:path w="71754" h="66039">
                  <a:moveTo>
                    <a:pt x="71627" y="0"/>
                  </a:moveTo>
                  <a:lnTo>
                    <a:pt x="0" y="0"/>
                  </a:lnTo>
                  <a:lnTo>
                    <a:pt x="0" y="65532"/>
                  </a:lnTo>
                  <a:lnTo>
                    <a:pt x="71627" y="65532"/>
                  </a:lnTo>
                  <a:lnTo>
                    <a:pt x="71627" y="0"/>
                  </a:lnTo>
                  <a:close/>
                </a:path>
              </a:pathLst>
            </a:custGeom>
            <a:solidFill>
              <a:srgbClr val="0000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222748" y="4218431"/>
              <a:ext cx="140335" cy="129539"/>
            </a:xfrm>
            <a:custGeom>
              <a:avLst/>
              <a:gdLst/>
              <a:ahLst/>
              <a:cxnLst/>
              <a:rect l="l" t="t" r="r" b="b"/>
              <a:pathLst>
                <a:path w="140335" h="129539">
                  <a:moveTo>
                    <a:pt x="140208" y="0"/>
                  </a:moveTo>
                  <a:lnTo>
                    <a:pt x="68580" y="0"/>
                  </a:lnTo>
                  <a:lnTo>
                    <a:pt x="68580" y="65532"/>
                  </a:lnTo>
                  <a:lnTo>
                    <a:pt x="0" y="65532"/>
                  </a:lnTo>
                  <a:lnTo>
                    <a:pt x="0" y="129540"/>
                  </a:lnTo>
                  <a:lnTo>
                    <a:pt x="73152" y="129540"/>
                  </a:lnTo>
                  <a:lnTo>
                    <a:pt x="73152" y="65532"/>
                  </a:lnTo>
                  <a:lnTo>
                    <a:pt x="140208" y="65532"/>
                  </a:lnTo>
                  <a:lnTo>
                    <a:pt x="140208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227838" y="227838"/>
          <a:ext cx="9599930" cy="73136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0600"/>
                <a:gridCol w="4799330"/>
              </a:tblGrid>
              <a:tr h="3657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1450" b="1" spc="25" dirty="0">
                          <a:latin typeface="Arial"/>
                          <a:cs typeface="Arial"/>
                        </a:rPr>
                        <a:t>Ierarhizarea</a:t>
                      </a:r>
                      <a:endParaRPr sz="14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100" dirty="0">
                        <a:latin typeface="Times New Roman"/>
                        <a:cs typeface="Times New Roman"/>
                      </a:endParaRPr>
                    </a:p>
                    <a:p>
                      <a:pPr marL="492125" indent="-162560">
                        <a:lnSpc>
                          <a:spcPct val="100000"/>
                        </a:lnSpc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Reprezintă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ordonare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300" spc="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abstracţiunilor.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492125" indent="-162560">
                        <a:lnSpc>
                          <a:spcPct val="100000"/>
                        </a:lnSpc>
                        <a:spcBef>
                          <a:spcPts val="350"/>
                        </a:spcBef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Principalele tipuri</a:t>
                      </a:r>
                      <a:r>
                        <a:rPr sz="13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sunt: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680720" marR="408940" lvl="1" indent="-134620">
                        <a:lnSpc>
                          <a:spcPct val="103299"/>
                        </a:lnSpc>
                        <a:spcBef>
                          <a:spcPts val="275"/>
                        </a:spcBef>
                        <a:buClr>
                          <a:srgbClr val="9999CC"/>
                        </a:buClr>
                        <a:buSzPct val="77272"/>
                        <a:buFont typeface="Wingdings"/>
                        <a:buChar char=""/>
                        <a:tabLst>
                          <a:tab pos="681355" algn="l"/>
                        </a:tabLst>
                      </a:pPr>
                      <a:r>
                        <a:rPr sz="1100" b="1" spc="15" dirty="0">
                          <a:latin typeface="Arial"/>
                          <a:cs typeface="Arial"/>
                        </a:rPr>
                        <a:t>Moştenirea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(ierarhia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de clase)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relaţie între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clase în care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o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clasă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preia structura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şi comportarentul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definit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în una sau  mai multe clase (semantic implică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relaţie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tip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“</a:t>
                      </a:r>
                      <a:r>
                        <a:rPr sz="1100" i="1" spc="15" dirty="0">
                          <a:latin typeface="Arial"/>
                          <a:cs typeface="Arial"/>
                        </a:rPr>
                        <a:t>este  un/o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”,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eng. “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100" i="1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”).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680720" marR="394335" lvl="1" indent="-134620">
                        <a:lnSpc>
                          <a:spcPct val="103200"/>
                        </a:lnSpc>
                        <a:spcBef>
                          <a:spcPts val="270"/>
                        </a:spcBef>
                        <a:buClr>
                          <a:srgbClr val="9999CC"/>
                        </a:buClr>
                        <a:buSzPct val="77272"/>
                        <a:buFont typeface="Wingdings"/>
                        <a:buChar char=""/>
                        <a:tabLst>
                          <a:tab pos="681355" algn="l"/>
                        </a:tabLst>
                      </a:pPr>
                      <a:r>
                        <a:rPr sz="1100" b="1" spc="15" dirty="0">
                          <a:latin typeface="Arial"/>
                          <a:cs typeface="Arial"/>
                        </a:rPr>
                        <a:t>Agregarea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(ierarhia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obiecte) relaţie între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două obiecte  în care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unul dintre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obiecte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aparţine celuilalt obiect.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(semantic implică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relaţie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tip “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parte din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”, eng. “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part</a:t>
                      </a:r>
                      <a:r>
                        <a:rPr sz="1100" i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”)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Times New Roman"/>
                      </a:endParaRPr>
                    </a:p>
                    <a:p>
                      <a:pPr marL="1554480">
                        <a:lnSpc>
                          <a:spcPct val="100000"/>
                        </a:lnSpc>
                        <a:tabLst>
                          <a:tab pos="4373245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9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939"/>
                        </a:spcBef>
                      </a:pPr>
                      <a:r>
                        <a:rPr sz="2050" spc="15" dirty="0">
                          <a:latin typeface="Arial"/>
                          <a:cs typeface="Arial"/>
                        </a:rPr>
                        <a:t>Clasa</a:t>
                      </a:r>
                      <a:endParaRPr sz="20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497840" marR="366395" indent="-163195">
                        <a:lnSpc>
                          <a:spcPct val="102699"/>
                        </a:lnSpc>
                        <a:buClr>
                          <a:srgbClr val="00007C"/>
                        </a:buClr>
                        <a:buSzPct val="77272"/>
                        <a:buFont typeface="Wingdings"/>
                        <a:buChar char=""/>
                        <a:tabLst>
                          <a:tab pos="498475" algn="l"/>
                        </a:tabLst>
                      </a:pPr>
                      <a:r>
                        <a:rPr sz="1100" spc="2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100" b="1" spc="15" dirty="0">
                          <a:latin typeface="Arial"/>
                          <a:cs typeface="Arial"/>
                        </a:rPr>
                        <a:t>clasă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este o </a:t>
                      </a:r>
                      <a:r>
                        <a:rPr sz="1100" spc="-70" dirty="0">
                          <a:latin typeface="Arial"/>
                          <a:cs typeface="Arial"/>
                        </a:rPr>
                        <a:t>colecție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de obiecte cu 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aceiași </a:t>
                      </a:r>
                      <a:r>
                        <a:rPr sz="1100" spc="-20" dirty="0">
                          <a:latin typeface="Arial"/>
                          <a:cs typeface="Arial"/>
                        </a:rPr>
                        <a:t>structură 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(caracteristici) </a:t>
                      </a:r>
                      <a:r>
                        <a:rPr sz="1100" spc="-175" dirty="0">
                          <a:latin typeface="Arial"/>
                          <a:cs typeface="Arial"/>
                        </a:rPr>
                        <a:t>și </a:t>
                      </a:r>
                      <a:r>
                        <a:rPr sz="1100" spc="-40" dirty="0">
                          <a:latin typeface="Arial"/>
                          <a:cs typeface="Arial"/>
                        </a:rPr>
                        <a:t>același </a:t>
                      </a:r>
                      <a:r>
                        <a:rPr sz="1100" spc="20" dirty="0">
                          <a:latin typeface="Arial"/>
                          <a:cs typeface="Arial"/>
                        </a:rPr>
                        <a:t>comportament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(metode sau</a:t>
                      </a:r>
                      <a:r>
                        <a:rPr sz="11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operaţii)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  <a:buClr>
                          <a:srgbClr val="00007C"/>
                        </a:buClr>
                        <a:buFont typeface="Wingdings"/>
                        <a:buChar char=""/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657860">
                        <a:lnSpc>
                          <a:spcPct val="100000"/>
                        </a:lnSpc>
                        <a:tabLst>
                          <a:tab pos="2479040" algn="l"/>
                        </a:tabLst>
                      </a:pPr>
                      <a:r>
                        <a:rPr sz="850" spc="-10" dirty="0">
                          <a:latin typeface="Arial"/>
                          <a:cs typeface="Arial"/>
                        </a:rPr>
                        <a:t>Obiecte</a:t>
                      </a:r>
                      <a:r>
                        <a:rPr sz="85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spc="-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8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spc="-5" dirty="0">
                          <a:latin typeface="Arial"/>
                          <a:cs typeface="Arial"/>
                        </a:rPr>
                        <a:t>Bicilete	</a:t>
                      </a:r>
                      <a:r>
                        <a:rPr sz="1275" spc="-7" baseline="-16339" dirty="0">
                          <a:latin typeface="Arial"/>
                          <a:cs typeface="Arial"/>
                        </a:rPr>
                        <a:t>Clasa</a:t>
                      </a:r>
                      <a:r>
                        <a:rPr sz="1275" spc="75" baseline="-1633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75" spc="-7" baseline="-16339" dirty="0">
                          <a:latin typeface="Arial"/>
                          <a:cs typeface="Arial"/>
                        </a:rPr>
                        <a:t>Biciletă</a:t>
                      </a:r>
                      <a:endParaRPr sz="1275" baseline="-16339" dirty="0">
                        <a:latin typeface="Arial"/>
                        <a:cs typeface="Arial"/>
                      </a:endParaRPr>
                    </a:p>
                    <a:p>
                      <a:pPr marL="2636520" lvl="1" indent="-66040">
                        <a:lnSpc>
                          <a:spcPct val="100000"/>
                        </a:lnSpc>
                        <a:spcBef>
                          <a:spcPts val="280"/>
                        </a:spcBef>
                        <a:buChar char="-"/>
                        <a:tabLst>
                          <a:tab pos="2636520" algn="l"/>
                        </a:tabLst>
                      </a:pPr>
                      <a:r>
                        <a:rPr sz="850" spc="-5" dirty="0">
                          <a:latin typeface="Arial"/>
                          <a:cs typeface="Arial"/>
                        </a:rPr>
                        <a:t>atribute</a:t>
                      </a:r>
                      <a:endParaRPr sz="850" dirty="0">
                        <a:latin typeface="Arial"/>
                        <a:cs typeface="Arial"/>
                      </a:endParaRPr>
                    </a:p>
                    <a:p>
                      <a:pPr marL="2913380" marR="1059815">
                        <a:lnSpc>
                          <a:spcPct val="100000"/>
                        </a:lnSpc>
                      </a:pPr>
                      <a:r>
                        <a:rPr sz="850" spc="-10" dirty="0">
                          <a:latin typeface="Arial"/>
                          <a:cs typeface="Arial"/>
                        </a:rPr>
                        <a:t>tip cadru  </a:t>
                      </a:r>
                      <a:r>
                        <a:rPr sz="850" spc="-5" dirty="0">
                          <a:latin typeface="Arial"/>
                          <a:cs typeface="Arial"/>
                        </a:rPr>
                        <a:t>dimensiunea rotii  numar </a:t>
                      </a:r>
                      <a:r>
                        <a:rPr sz="850" spc="-1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8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spc="-5" dirty="0">
                          <a:latin typeface="Arial"/>
                          <a:cs typeface="Arial"/>
                        </a:rPr>
                        <a:t>viteze</a:t>
                      </a:r>
                      <a:endParaRPr sz="850" dirty="0">
                        <a:latin typeface="Arial"/>
                        <a:cs typeface="Arial"/>
                      </a:endParaRPr>
                    </a:p>
                    <a:p>
                      <a:pPr marL="2636520" lvl="1" indent="-66040">
                        <a:lnSpc>
                          <a:spcPct val="100000"/>
                        </a:lnSpc>
                        <a:spcBef>
                          <a:spcPts val="10"/>
                        </a:spcBef>
                        <a:buChar char="-"/>
                        <a:tabLst>
                          <a:tab pos="2636520" algn="l"/>
                        </a:tabLst>
                      </a:pPr>
                      <a:r>
                        <a:rPr sz="850" dirty="0">
                          <a:latin typeface="Arial"/>
                          <a:cs typeface="Arial"/>
                        </a:rPr>
                        <a:t>metode</a:t>
                      </a:r>
                    </a:p>
                    <a:p>
                      <a:pPr marL="2913380" marR="1293495">
                        <a:lnSpc>
                          <a:spcPct val="100000"/>
                        </a:lnSpc>
                      </a:pPr>
                      <a:r>
                        <a:rPr sz="8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50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5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5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5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85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5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85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50" spc="10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850" dirty="0">
                          <a:latin typeface="Arial"/>
                          <a:cs typeface="Arial"/>
                        </a:rPr>
                        <a:t>ă  </a:t>
                      </a:r>
                      <a:r>
                        <a:rPr sz="850" spc="-5" dirty="0">
                          <a:latin typeface="Arial"/>
                          <a:cs typeface="Arial"/>
                        </a:rPr>
                        <a:t>frânează</a:t>
                      </a:r>
                      <a:endParaRPr sz="8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solidFill>
                          <a:srgbClr val="0000CC"/>
                        </a:solidFill>
                        <a:latin typeface="+mn-lt"/>
                        <a:cs typeface="Times New Roman"/>
                      </a:endParaRPr>
                    </a:p>
                    <a:p>
                      <a:pPr marL="1553845">
                        <a:lnSpc>
                          <a:spcPct val="100000"/>
                        </a:lnSpc>
                        <a:tabLst>
                          <a:tab pos="4373245" algn="l"/>
                        </a:tabLst>
                      </a:pPr>
                      <a:r>
                        <a:rPr sz="1000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11</a:t>
                      </a:r>
                      <a:endParaRPr sz="1000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60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</a:pPr>
                      <a:r>
                        <a:rPr sz="1650" b="1" spc="25" dirty="0">
                          <a:latin typeface="Arial"/>
                          <a:cs typeface="Arial"/>
                        </a:rPr>
                        <a:t>Obiecte</a:t>
                      </a:r>
                      <a:endParaRPr sz="16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92125" marR="323850" indent="-161925" algn="just">
                        <a:lnSpc>
                          <a:spcPct val="101899"/>
                        </a:lnSpc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spc="10" dirty="0">
                          <a:latin typeface="Arial"/>
                          <a:cs typeface="Arial"/>
                        </a:rPr>
                        <a:t>Un </a:t>
                      </a:r>
                      <a:r>
                        <a:rPr sz="1300" b="1" spc="10" dirty="0">
                          <a:latin typeface="Arial"/>
                          <a:cs typeface="Arial"/>
                        </a:rPr>
                        <a:t>obiect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este o reprezentare a unei </a:t>
                      </a:r>
                      <a:r>
                        <a:rPr sz="1300" spc="-85" dirty="0">
                          <a:latin typeface="Arial"/>
                          <a:cs typeface="Arial"/>
                        </a:rPr>
                        <a:t>entități </a:t>
                      </a:r>
                      <a:r>
                        <a:rPr sz="1300" spc="-50" dirty="0">
                          <a:latin typeface="Arial"/>
                          <a:cs typeface="Arial"/>
                        </a:rPr>
                        <a:t>din 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lumea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reală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asupra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căruia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se poate întreprinde o  acţiune sau care poate întreprine o</a:t>
                      </a:r>
                      <a:r>
                        <a:rPr sz="13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acţiune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492125" indent="-162560" algn="just">
                        <a:lnSpc>
                          <a:spcPct val="100000"/>
                        </a:lnSpc>
                        <a:spcBef>
                          <a:spcPts val="350"/>
                        </a:spcBef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spc="10" dirty="0">
                          <a:latin typeface="Arial"/>
                          <a:cs typeface="Arial"/>
                        </a:rPr>
                        <a:t>Un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obiect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este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caracterizat</a:t>
                      </a:r>
                      <a:r>
                        <a:rPr sz="13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de: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908050" lvl="1" indent="-145415">
                        <a:lnSpc>
                          <a:spcPct val="100000"/>
                        </a:lnSpc>
                        <a:spcBef>
                          <a:spcPts val="310"/>
                        </a:spcBef>
                        <a:buClr>
                          <a:srgbClr val="00007C"/>
                        </a:buClr>
                        <a:buSzPct val="65000"/>
                        <a:buFont typeface="Wingdings"/>
                        <a:buChar char=""/>
                        <a:tabLst>
                          <a:tab pos="908685" algn="l"/>
                        </a:tabLst>
                      </a:pPr>
                      <a:r>
                        <a:rPr sz="1000" i="1" spc="15" dirty="0">
                          <a:latin typeface="Arial"/>
                          <a:cs typeface="Arial"/>
                        </a:rPr>
                        <a:t>nume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908050" lvl="1" indent="-145415">
                        <a:lnSpc>
                          <a:spcPct val="100000"/>
                        </a:lnSpc>
                        <a:spcBef>
                          <a:spcPts val="300"/>
                        </a:spcBef>
                        <a:buClr>
                          <a:srgbClr val="00007C"/>
                        </a:buClr>
                        <a:buSzPct val="65000"/>
                        <a:buFont typeface="Wingdings"/>
                        <a:buChar char=""/>
                        <a:tabLst>
                          <a:tab pos="908685" algn="l"/>
                        </a:tabLst>
                      </a:pPr>
                      <a:r>
                        <a:rPr sz="1000" i="1" spc="10" dirty="0">
                          <a:latin typeface="Arial"/>
                          <a:cs typeface="Arial"/>
                        </a:rPr>
                        <a:t>atribute</a:t>
                      </a:r>
                      <a:r>
                        <a:rPr sz="1000" i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(date)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97980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550" spc="20" dirty="0">
                          <a:solidFill>
                            <a:srgbClr val="9999CC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r>
                        <a:rPr sz="550" spc="20" dirty="0">
                          <a:solidFill>
                            <a:srgbClr val="9999CC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50" spc="-5" dirty="0">
                          <a:latin typeface="Arial"/>
                          <a:cs typeface="Arial"/>
                        </a:rPr>
                        <a:t>valorile </a:t>
                      </a:r>
                      <a:r>
                        <a:rPr sz="850" spc="-10" dirty="0">
                          <a:latin typeface="Arial"/>
                          <a:cs typeface="Arial"/>
                        </a:rPr>
                        <a:t>atributelor </a:t>
                      </a:r>
                      <a:r>
                        <a:rPr sz="850" spc="-5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850" spc="-10" dirty="0">
                          <a:latin typeface="Arial"/>
                          <a:cs typeface="Arial"/>
                        </a:rPr>
                        <a:t>un </a:t>
                      </a:r>
                      <a:r>
                        <a:rPr sz="850" spc="-5" dirty="0">
                          <a:latin typeface="Arial"/>
                          <a:cs typeface="Arial"/>
                        </a:rPr>
                        <a:t>moment dat definesc </a:t>
                      </a:r>
                      <a:r>
                        <a:rPr sz="85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b="1" spc="-5" dirty="0">
                          <a:latin typeface="Arial"/>
                          <a:cs typeface="Arial"/>
                        </a:rPr>
                        <a:t>stare</a:t>
                      </a:r>
                      <a:endParaRPr sz="850" dirty="0">
                        <a:latin typeface="Arial"/>
                        <a:cs typeface="Arial"/>
                      </a:endParaRPr>
                    </a:p>
                    <a:p>
                      <a:pPr marL="908050" lvl="1" indent="-145415">
                        <a:lnSpc>
                          <a:spcPct val="100000"/>
                        </a:lnSpc>
                        <a:spcBef>
                          <a:spcPts val="295"/>
                        </a:spcBef>
                        <a:buClr>
                          <a:srgbClr val="00007C"/>
                        </a:buClr>
                        <a:buSzPct val="65000"/>
                        <a:buFont typeface="Wingdings"/>
                        <a:buChar char=""/>
                        <a:tabLst>
                          <a:tab pos="908685" algn="l"/>
                        </a:tabLst>
                      </a:pPr>
                      <a:r>
                        <a:rPr sz="1000" i="1" spc="15" dirty="0">
                          <a:latin typeface="Arial"/>
                          <a:cs typeface="Arial"/>
                        </a:rPr>
                        <a:t>metode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(servicii,</a:t>
                      </a:r>
                      <a:r>
                        <a:rPr sz="10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operatii)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Times New Roman"/>
                      </a:endParaRPr>
                    </a:p>
                    <a:p>
                      <a:pPr marL="1554480">
                        <a:lnSpc>
                          <a:spcPct val="100000"/>
                        </a:lnSpc>
                        <a:tabLst>
                          <a:tab pos="4373245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10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1450" spc="10" dirty="0">
                          <a:latin typeface="Arial"/>
                          <a:cs typeface="Arial"/>
                        </a:rPr>
                        <a:t>Identificarea atributelor </a:t>
                      </a:r>
                      <a:r>
                        <a:rPr sz="1450" spc="-225" dirty="0">
                          <a:latin typeface="Arial"/>
                          <a:cs typeface="Arial"/>
                        </a:rPr>
                        <a:t>și</a:t>
                      </a:r>
                      <a:r>
                        <a:rPr sz="145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15" dirty="0">
                          <a:latin typeface="Arial"/>
                          <a:cs typeface="Arial"/>
                        </a:rPr>
                        <a:t>metodelor</a:t>
                      </a:r>
                      <a:endParaRPr sz="14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50" dirty="0">
                        <a:latin typeface="Times New Roman"/>
                        <a:cs typeface="Times New Roman"/>
                      </a:endParaRPr>
                    </a:p>
                    <a:p>
                      <a:pPr marL="492125" marR="318770" indent="-161925" algn="just">
                        <a:lnSpc>
                          <a:spcPct val="91800"/>
                        </a:lnSpc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spc="10" dirty="0">
                          <a:latin typeface="Arial"/>
                          <a:cs typeface="Arial"/>
                        </a:rPr>
                        <a:t>În cadrul unei banci un cont bancar are 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un </a:t>
                      </a:r>
                      <a:r>
                        <a:rPr sz="13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titular</a:t>
                      </a:r>
                      <a:r>
                        <a:rPr sz="1300" spc="-1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13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3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sold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3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rata a </a:t>
                      </a:r>
                      <a:r>
                        <a:rPr sz="1300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dobânzii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13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numar de cont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-210" dirty="0">
                          <a:latin typeface="Arial"/>
                          <a:cs typeface="Arial"/>
                        </a:rPr>
                        <a:t>și </a:t>
                      </a:r>
                      <a:r>
                        <a:rPr sz="1300" spc="15" dirty="0">
                          <a:latin typeface="Arial"/>
                          <a:cs typeface="Arial"/>
                        </a:rPr>
                        <a:t>se </a:t>
                      </a:r>
                      <a:r>
                        <a:rPr sz="1300" spc="-45" dirty="0">
                          <a:latin typeface="Arial"/>
                          <a:cs typeface="Arial"/>
                        </a:rPr>
                        <a:t>pot 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efectua </a:t>
                      </a:r>
                      <a:r>
                        <a:rPr sz="1300" spc="-95" dirty="0">
                          <a:latin typeface="Arial"/>
                          <a:cs typeface="Arial"/>
                        </a:rPr>
                        <a:t>operații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3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depunere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1300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extragere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13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interogare </a:t>
                      </a:r>
                      <a:r>
                        <a:rPr sz="13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sold.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492125" indent="-162560" algn="just">
                        <a:lnSpc>
                          <a:spcPct val="100000"/>
                        </a:lnSpc>
                        <a:spcBef>
                          <a:spcPts val="190"/>
                        </a:spcBef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Extragerea</a:t>
                      </a:r>
                      <a:r>
                        <a:rPr sz="13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atributelor: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871219" lvl="1" indent="-108585">
                        <a:lnSpc>
                          <a:spcPct val="100000"/>
                        </a:lnSpc>
                        <a:spcBef>
                          <a:spcPts val="175"/>
                        </a:spcBef>
                        <a:buClr>
                          <a:srgbClr val="00007C"/>
                        </a:buClr>
                        <a:buSzPct val="66666"/>
                        <a:buFont typeface="Wingdings"/>
                        <a:buChar char=""/>
                        <a:tabLst>
                          <a:tab pos="871855" algn="l"/>
                        </a:tabLst>
                      </a:pPr>
                      <a:r>
                        <a:rPr sz="900" dirty="0">
                          <a:latin typeface="Arial"/>
                          <a:cs typeface="Arial"/>
                        </a:rPr>
                        <a:t>titular, </a:t>
                      </a:r>
                      <a:r>
                        <a:rPr sz="900" spc="10" dirty="0">
                          <a:latin typeface="Arial"/>
                          <a:cs typeface="Arial"/>
                        </a:rPr>
                        <a:t>sold, rata </a:t>
                      </a:r>
                      <a:r>
                        <a:rPr sz="900" spc="15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10" dirty="0">
                          <a:latin typeface="Arial"/>
                          <a:cs typeface="Arial"/>
                        </a:rPr>
                        <a:t>dobânzii, </a:t>
                      </a:r>
                      <a:r>
                        <a:rPr sz="900" spc="15" dirty="0">
                          <a:latin typeface="Arial"/>
                          <a:cs typeface="Arial"/>
                        </a:rPr>
                        <a:t>numar de</a:t>
                      </a:r>
                      <a:r>
                        <a:rPr sz="900" spc="2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10" dirty="0">
                          <a:latin typeface="Arial"/>
                          <a:cs typeface="Arial"/>
                        </a:rPr>
                        <a:t>cont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 marL="492125" indent="-162560" algn="just">
                        <a:lnSpc>
                          <a:spcPct val="100000"/>
                        </a:lnSpc>
                        <a:spcBef>
                          <a:spcPts val="185"/>
                        </a:spcBef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Extragerea</a:t>
                      </a:r>
                      <a:r>
                        <a:rPr sz="13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metodelor: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871219" lvl="1" indent="-108585">
                        <a:lnSpc>
                          <a:spcPct val="100000"/>
                        </a:lnSpc>
                        <a:spcBef>
                          <a:spcPts val="175"/>
                        </a:spcBef>
                        <a:buClr>
                          <a:srgbClr val="00007C"/>
                        </a:buClr>
                        <a:buSzPct val="66666"/>
                        <a:buFont typeface="Wingdings"/>
                        <a:buChar char=""/>
                        <a:tabLst>
                          <a:tab pos="871855" algn="l"/>
                        </a:tabLst>
                      </a:pPr>
                      <a:r>
                        <a:rPr sz="900" spc="10" dirty="0">
                          <a:latin typeface="Arial"/>
                          <a:cs typeface="Arial"/>
                        </a:rPr>
                        <a:t>depunere, extragere, interogare</a:t>
                      </a:r>
                      <a:r>
                        <a:rPr sz="9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10" dirty="0">
                          <a:latin typeface="Arial"/>
                          <a:cs typeface="Arial"/>
                        </a:rPr>
                        <a:t>sold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Times New Roman"/>
                      </a:endParaRPr>
                    </a:p>
                    <a:p>
                      <a:pPr marL="1553845">
                        <a:lnSpc>
                          <a:spcPct val="100000"/>
                        </a:lnSpc>
                        <a:tabLst>
                          <a:tab pos="4373245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12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081015" y="4088891"/>
            <a:ext cx="4619625" cy="259079"/>
            <a:chOff x="5081015" y="4088891"/>
            <a:chExt cx="4619625" cy="259079"/>
          </a:xfrm>
        </p:grpSpPr>
        <p:sp>
          <p:nvSpPr>
            <p:cNvPr id="3" name="object 3"/>
            <p:cNvSpPr/>
            <p:nvPr/>
          </p:nvSpPr>
          <p:spPr>
            <a:xfrm>
              <a:off x="5081015" y="4088891"/>
              <a:ext cx="146303" cy="2529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292851" y="4152899"/>
              <a:ext cx="4407614" cy="1295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91328" y="4088891"/>
              <a:ext cx="143510" cy="129539"/>
            </a:xfrm>
            <a:custGeom>
              <a:avLst/>
              <a:gdLst/>
              <a:ahLst/>
              <a:cxnLst/>
              <a:rect l="l" t="t" r="r" b="b"/>
              <a:pathLst>
                <a:path w="143510" h="129539">
                  <a:moveTo>
                    <a:pt x="71628" y="64008"/>
                  </a:moveTo>
                  <a:lnTo>
                    <a:pt x="0" y="64008"/>
                  </a:lnTo>
                  <a:lnTo>
                    <a:pt x="0" y="129540"/>
                  </a:lnTo>
                  <a:lnTo>
                    <a:pt x="71628" y="129540"/>
                  </a:lnTo>
                  <a:lnTo>
                    <a:pt x="71628" y="64008"/>
                  </a:lnTo>
                  <a:close/>
                </a:path>
                <a:path w="143510" h="129539">
                  <a:moveTo>
                    <a:pt x="143243" y="0"/>
                  </a:moveTo>
                  <a:lnTo>
                    <a:pt x="71628" y="0"/>
                  </a:lnTo>
                  <a:lnTo>
                    <a:pt x="71628" y="64008"/>
                  </a:lnTo>
                  <a:lnTo>
                    <a:pt x="143243" y="64008"/>
                  </a:lnTo>
                  <a:lnTo>
                    <a:pt x="143243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62955" y="4152899"/>
              <a:ext cx="71755" cy="67310"/>
            </a:xfrm>
            <a:custGeom>
              <a:avLst/>
              <a:gdLst/>
              <a:ahLst/>
              <a:cxnLst/>
              <a:rect l="l" t="t" r="r" b="b"/>
              <a:pathLst>
                <a:path w="71754" h="67310">
                  <a:moveTo>
                    <a:pt x="71627" y="0"/>
                  </a:moveTo>
                  <a:lnTo>
                    <a:pt x="0" y="0"/>
                  </a:lnTo>
                  <a:lnTo>
                    <a:pt x="0" y="67055"/>
                  </a:lnTo>
                  <a:lnTo>
                    <a:pt x="71627" y="67055"/>
                  </a:lnTo>
                  <a:lnTo>
                    <a:pt x="71627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22747" y="4219955"/>
              <a:ext cx="73660" cy="64135"/>
            </a:xfrm>
            <a:custGeom>
              <a:avLst/>
              <a:gdLst/>
              <a:ahLst/>
              <a:cxnLst/>
              <a:rect l="l" t="t" r="r" b="b"/>
              <a:pathLst>
                <a:path w="73660" h="64135">
                  <a:moveTo>
                    <a:pt x="0" y="64008"/>
                  </a:moveTo>
                  <a:lnTo>
                    <a:pt x="73151" y="64008"/>
                  </a:lnTo>
                  <a:lnTo>
                    <a:pt x="73151" y="0"/>
                  </a:lnTo>
                  <a:lnTo>
                    <a:pt x="0" y="0"/>
                  </a:lnTo>
                  <a:lnTo>
                    <a:pt x="0" y="64008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149595" y="4154423"/>
              <a:ext cx="71755" cy="66040"/>
            </a:xfrm>
            <a:custGeom>
              <a:avLst/>
              <a:gdLst/>
              <a:ahLst/>
              <a:cxnLst/>
              <a:rect l="l" t="t" r="r" b="b"/>
              <a:pathLst>
                <a:path w="71754" h="66039">
                  <a:moveTo>
                    <a:pt x="71627" y="0"/>
                  </a:moveTo>
                  <a:lnTo>
                    <a:pt x="0" y="0"/>
                  </a:lnTo>
                  <a:lnTo>
                    <a:pt x="0" y="65532"/>
                  </a:lnTo>
                  <a:lnTo>
                    <a:pt x="71627" y="65532"/>
                  </a:lnTo>
                  <a:lnTo>
                    <a:pt x="71627" y="0"/>
                  </a:lnTo>
                  <a:close/>
                </a:path>
              </a:pathLst>
            </a:custGeom>
            <a:solidFill>
              <a:srgbClr val="0000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22748" y="4218431"/>
              <a:ext cx="140335" cy="129539"/>
            </a:xfrm>
            <a:custGeom>
              <a:avLst/>
              <a:gdLst/>
              <a:ahLst/>
              <a:cxnLst/>
              <a:rect l="l" t="t" r="r" b="b"/>
              <a:pathLst>
                <a:path w="140335" h="129539">
                  <a:moveTo>
                    <a:pt x="140208" y="0"/>
                  </a:moveTo>
                  <a:lnTo>
                    <a:pt x="68580" y="0"/>
                  </a:lnTo>
                  <a:lnTo>
                    <a:pt x="68580" y="65532"/>
                  </a:lnTo>
                  <a:lnTo>
                    <a:pt x="0" y="65532"/>
                  </a:lnTo>
                  <a:lnTo>
                    <a:pt x="0" y="129540"/>
                  </a:lnTo>
                  <a:lnTo>
                    <a:pt x="73152" y="129540"/>
                  </a:lnTo>
                  <a:lnTo>
                    <a:pt x="73152" y="65532"/>
                  </a:lnTo>
                  <a:lnTo>
                    <a:pt x="140208" y="65532"/>
                  </a:lnTo>
                  <a:lnTo>
                    <a:pt x="140208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27838" y="227838"/>
          <a:ext cx="9599930" cy="73136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0600"/>
                <a:gridCol w="4799330"/>
              </a:tblGrid>
              <a:tr h="3657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95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</a:pPr>
                      <a:r>
                        <a:rPr sz="1850" spc="-5" dirty="0">
                          <a:latin typeface="Arial"/>
                          <a:cs typeface="Arial"/>
                        </a:rPr>
                        <a:t>Tipuri </a:t>
                      </a:r>
                      <a:r>
                        <a:rPr sz="1850" spc="1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850" spc="5" dirty="0">
                          <a:latin typeface="Arial"/>
                          <a:cs typeface="Arial"/>
                        </a:rPr>
                        <a:t>date abstracte şi</a:t>
                      </a:r>
                      <a:r>
                        <a:rPr sz="1850" spc="3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50" spc="5" dirty="0">
                          <a:latin typeface="Arial"/>
                          <a:cs typeface="Arial"/>
                        </a:rPr>
                        <a:t>obiecte</a:t>
                      </a:r>
                      <a:endParaRPr sz="1850" dirty="0">
                        <a:latin typeface="Arial"/>
                        <a:cs typeface="Arial"/>
                      </a:endParaRPr>
                    </a:p>
                    <a:p>
                      <a:pPr marL="492125" indent="-162560">
                        <a:lnSpc>
                          <a:spcPct val="100000"/>
                        </a:lnSpc>
                        <a:spcBef>
                          <a:spcPts val="1880"/>
                        </a:spcBef>
                        <a:buClr>
                          <a:srgbClr val="00007C"/>
                        </a:buClr>
                        <a:buSzPct val="74074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50" spc="1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doua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definiţie </a:t>
                      </a:r>
                      <a:r>
                        <a:rPr sz="1350" spc="5" dirty="0">
                          <a:latin typeface="Arial"/>
                          <a:cs typeface="Arial"/>
                        </a:rPr>
                        <a:t>pentru obiecte şi</a:t>
                      </a:r>
                      <a:r>
                        <a:rPr sz="135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dirty="0">
                          <a:latin typeface="Arial"/>
                          <a:cs typeface="Arial"/>
                        </a:rPr>
                        <a:t>clase: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  <a:buClr>
                          <a:srgbClr val="00007C"/>
                        </a:buClr>
                        <a:buFont typeface="Wingdings"/>
                        <a:buChar char=""/>
                      </a:pPr>
                      <a:endParaRPr sz="1650" dirty="0">
                        <a:latin typeface="Times New Roman"/>
                        <a:cs typeface="Times New Roman"/>
                      </a:endParaRPr>
                    </a:p>
                    <a:p>
                      <a:pPr marL="680720" marR="353060" lvl="1" indent="-134620">
                        <a:lnSpc>
                          <a:spcPct val="82300"/>
                        </a:lnSpc>
                        <a:buClr>
                          <a:srgbClr val="9999CC"/>
                        </a:buClr>
                        <a:buSzPct val="78260"/>
                        <a:buFont typeface="Wingdings"/>
                        <a:buChar char=""/>
                        <a:tabLst>
                          <a:tab pos="681355" algn="l"/>
                        </a:tabLst>
                      </a:pPr>
                      <a:r>
                        <a:rPr sz="1150" spc="2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150" b="1" spc="10" dirty="0">
                          <a:latin typeface="Arial"/>
                          <a:cs typeface="Arial"/>
                        </a:rPr>
                        <a:t>clasa </a:t>
                      </a:r>
                      <a:r>
                        <a:rPr sz="1150" spc="10" dirty="0">
                          <a:latin typeface="Arial"/>
                          <a:cs typeface="Arial"/>
                        </a:rPr>
                        <a:t>este o </a:t>
                      </a:r>
                      <a:r>
                        <a:rPr sz="1150" spc="15" dirty="0">
                          <a:latin typeface="Arial"/>
                          <a:cs typeface="Arial"/>
                        </a:rPr>
                        <a:t>implementare </a:t>
                      </a:r>
                      <a:r>
                        <a:rPr sz="1150" spc="1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150" spc="15" dirty="0">
                          <a:latin typeface="Arial"/>
                          <a:cs typeface="Arial"/>
                        </a:rPr>
                        <a:t>unui </a:t>
                      </a:r>
                      <a:r>
                        <a:rPr sz="1150" spc="5" dirty="0">
                          <a:latin typeface="Arial"/>
                          <a:cs typeface="Arial"/>
                        </a:rPr>
                        <a:t>tip </a:t>
                      </a:r>
                      <a:r>
                        <a:rPr sz="1150" spc="1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50" spc="10" dirty="0">
                          <a:latin typeface="Arial"/>
                          <a:cs typeface="Arial"/>
                        </a:rPr>
                        <a:t>date abstract.  Ea defineşte atributele </a:t>
                      </a:r>
                      <a:r>
                        <a:rPr sz="1150" spc="5" dirty="0">
                          <a:latin typeface="Arial"/>
                          <a:cs typeface="Arial"/>
                        </a:rPr>
                        <a:t>şi </a:t>
                      </a:r>
                      <a:r>
                        <a:rPr sz="1150" spc="10" dirty="0">
                          <a:latin typeface="Arial"/>
                          <a:cs typeface="Arial"/>
                        </a:rPr>
                        <a:t>metodele </a:t>
                      </a:r>
                      <a:r>
                        <a:rPr sz="1150" spc="15" dirty="0">
                          <a:latin typeface="Arial"/>
                          <a:cs typeface="Arial"/>
                        </a:rPr>
                        <a:t>care implementează  </a:t>
                      </a:r>
                      <a:r>
                        <a:rPr sz="1150" spc="10" dirty="0">
                          <a:latin typeface="Arial"/>
                          <a:cs typeface="Arial"/>
                        </a:rPr>
                        <a:t>structura </a:t>
                      </a:r>
                      <a:r>
                        <a:rPr sz="1150" spc="1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50" spc="10" dirty="0">
                          <a:latin typeface="Arial"/>
                          <a:cs typeface="Arial"/>
                        </a:rPr>
                        <a:t>date respectiv operaţiile </a:t>
                      </a:r>
                      <a:r>
                        <a:rPr sz="1150" spc="5" dirty="0">
                          <a:latin typeface="Arial"/>
                          <a:cs typeface="Arial"/>
                        </a:rPr>
                        <a:t>tipului </a:t>
                      </a:r>
                      <a:r>
                        <a:rPr sz="1150" spc="1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150" spc="10" dirty="0">
                          <a:latin typeface="Arial"/>
                          <a:cs typeface="Arial"/>
                        </a:rPr>
                        <a:t>date  abstract.</a:t>
                      </a:r>
                      <a:endParaRPr sz="1150" dirty="0">
                        <a:latin typeface="Arial"/>
                        <a:cs typeface="Arial"/>
                      </a:endParaRPr>
                    </a:p>
                    <a:p>
                      <a:pPr lvl="1">
                        <a:lnSpc>
                          <a:spcPct val="100000"/>
                        </a:lnSpc>
                        <a:spcBef>
                          <a:spcPts val="35"/>
                        </a:spcBef>
                        <a:buClr>
                          <a:srgbClr val="9999CC"/>
                        </a:buClr>
                        <a:buFont typeface="Wingdings"/>
                        <a:buChar char=""/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80720" marR="363220" lvl="1" indent="-134620">
                        <a:lnSpc>
                          <a:spcPts val="1140"/>
                        </a:lnSpc>
                        <a:buClr>
                          <a:srgbClr val="9999CC"/>
                        </a:buClr>
                        <a:buSzPct val="78260"/>
                        <a:buFont typeface="Wingdings"/>
                        <a:buChar char=""/>
                        <a:tabLst>
                          <a:tab pos="681355" algn="l"/>
                        </a:tabLst>
                      </a:pPr>
                      <a:r>
                        <a:rPr sz="1150" spc="15" dirty="0">
                          <a:latin typeface="Arial"/>
                          <a:cs typeface="Arial"/>
                        </a:rPr>
                        <a:t>Un </a:t>
                      </a:r>
                      <a:r>
                        <a:rPr sz="1150" b="1" spc="10" dirty="0">
                          <a:latin typeface="Arial"/>
                          <a:cs typeface="Arial"/>
                        </a:rPr>
                        <a:t>obiect </a:t>
                      </a:r>
                      <a:r>
                        <a:rPr sz="1150" spc="10" dirty="0">
                          <a:latin typeface="Arial"/>
                          <a:cs typeface="Arial"/>
                        </a:rPr>
                        <a:t>este o </a:t>
                      </a:r>
                      <a:r>
                        <a:rPr sz="1150" i="1" spc="10" dirty="0">
                          <a:latin typeface="Arial"/>
                          <a:cs typeface="Arial"/>
                        </a:rPr>
                        <a:t>instanţă </a:t>
                      </a:r>
                      <a:r>
                        <a:rPr sz="1150" spc="1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150" spc="15" dirty="0">
                          <a:latin typeface="Arial"/>
                          <a:cs typeface="Arial"/>
                        </a:rPr>
                        <a:t>unei </a:t>
                      </a:r>
                      <a:r>
                        <a:rPr sz="1150" spc="10" dirty="0">
                          <a:latin typeface="Arial"/>
                          <a:cs typeface="Arial"/>
                        </a:rPr>
                        <a:t>clase. </a:t>
                      </a:r>
                      <a:r>
                        <a:rPr sz="1150" spc="5" dirty="0">
                          <a:latin typeface="Arial"/>
                          <a:cs typeface="Arial"/>
                        </a:rPr>
                        <a:t>El </a:t>
                      </a:r>
                      <a:r>
                        <a:rPr sz="1150" spc="10" dirty="0">
                          <a:latin typeface="Arial"/>
                          <a:cs typeface="Arial"/>
                        </a:rPr>
                        <a:t>este unic  </a:t>
                      </a:r>
                      <a:r>
                        <a:rPr sz="1150" spc="15" dirty="0">
                          <a:latin typeface="Arial"/>
                          <a:cs typeface="Arial"/>
                        </a:rPr>
                        <a:t>determinat de </a:t>
                      </a:r>
                      <a:r>
                        <a:rPr sz="1150" i="1" spc="15" dirty="0">
                          <a:latin typeface="Arial"/>
                          <a:cs typeface="Arial"/>
                        </a:rPr>
                        <a:t>numele </a:t>
                      </a:r>
                      <a:r>
                        <a:rPr sz="1150" spc="15" dirty="0">
                          <a:latin typeface="Arial"/>
                          <a:cs typeface="Arial"/>
                        </a:rPr>
                        <a:t>său </a:t>
                      </a:r>
                      <a:r>
                        <a:rPr sz="1150" spc="5" dirty="0">
                          <a:latin typeface="Arial"/>
                          <a:cs typeface="Arial"/>
                        </a:rPr>
                        <a:t>şi </a:t>
                      </a:r>
                      <a:r>
                        <a:rPr sz="1150" spc="15" dirty="0">
                          <a:latin typeface="Arial"/>
                          <a:cs typeface="Arial"/>
                        </a:rPr>
                        <a:t>are </a:t>
                      </a:r>
                      <a:r>
                        <a:rPr sz="1150" spc="1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150" i="1" spc="10" dirty="0">
                          <a:latin typeface="Arial"/>
                          <a:cs typeface="Arial"/>
                        </a:rPr>
                        <a:t>stare </a:t>
                      </a:r>
                      <a:r>
                        <a:rPr sz="1150" spc="10" dirty="0">
                          <a:latin typeface="Arial"/>
                          <a:cs typeface="Arial"/>
                        </a:rPr>
                        <a:t>reprezentată </a:t>
                      </a:r>
                      <a:r>
                        <a:rPr sz="1150" spc="15" dirty="0">
                          <a:latin typeface="Arial"/>
                          <a:cs typeface="Arial"/>
                        </a:rPr>
                        <a:t>de  </a:t>
                      </a:r>
                      <a:r>
                        <a:rPr sz="1150" spc="10" dirty="0">
                          <a:latin typeface="Arial"/>
                          <a:cs typeface="Arial"/>
                        </a:rPr>
                        <a:t>valorile atributelor sale </a:t>
                      </a:r>
                      <a:r>
                        <a:rPr sz="1150" spc="5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1150" spc="15" dirty="0">
                          <a:latin typeface="Arial"/>
                          <a:cs typeface="Arial"/>
                        </a:rPr>
                        <a:t>un anumit moment</a:t>
                      </a:r>
                      <a:r>
                        <a:rPr sz="115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50" spc="-5" dirty="0">
                          <a:latin typeface="Arial"/>
                          <a:cs typeface="Arial"/>
                        </a:rPr>
                        <a:t>particular.</a:t>
                      </a:r>
                      <a:endParaRPr sz="11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 marL="1554480">
                        <a:lnSpc>
                          <a:spcPct val="100000"/>
                        </a:lnSpc>
                        <a:tabLst>
                          <a:tab pos="4373245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13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1450" spc="-85" dirty="0">
                          <a:latin typeface="Arial"/>
                          <a:cs typeface="Arial"/>
                        </a:rPr>
                        <a:t>Protecția </a:t>
                      </a:r>
                      <a:r>
                        <a:rPr sz="1450" spc="15" dirty="0">
                          <a:latin typeface="Arial"/>
                          <a:cs typeface="Arial"/>
                        </a:rPr>
                        <a:t>datelor </a:t>
                      </a:r>
                      <a:r>
                        <a:rPr sz="1450" spc="-225" dirty="0">
                          <a:latin typeface="Arial"/>
                          <a:cs typeface="Arial"/>
                        </a:rPr>
                        <a:t>și </a:t>
                      </a:r>
                      <a:r>
                        <a:rPr sz="1450" spc="-80" dirty="0">
                          <a:latin typeface="Arial"/>
                          <a:cs typeface="Arial"/>
                        </a:rPr>
                        <a:t>funcțiilor</a:t>
                      </a:r>
                      <a:r>
                        <a:rPr sz="145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15" dirty="0">
                          <a:latin typeface="Arial"/>
                          <a:cs typeface="Arial"/>
                        </a:rPr>
                        <a:t>membre</a:t>
                      </a:r>
                      <a:endParaRPr sz="14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 dirty="0">
                        <a:latin typeface="Times New Roman"/>
                        <a:cs typeface="Times New Roman"/>
                      </a:endParaRPr>
                    </a:p>
                    <a:p>
                      <a:pPr marL="492125" marR="320040" indent="-161925">
                        <a:lnSpc>
                          <a:spcPct val="101499"/>
                        </a:lnSpc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b="1" spc="10" dirty="0">
                          <a:latin typeface="Arial"/>
                          <a:cs typeface="Arial"/>
                        </a:rPr>
                        <a:t>Funcţiile </a:t>
                      </a:r>
                      <a:r>
                        <a:rPr sz="1300" b="1" spc="5" dirty="0">
                          <a:latin typeface="Arial"/>
                          <a:cs typeface="Arial"/>
                        </a:rPr>
                        <a:t>şi </a:t>
                      </a:r>
                      <a:r>
                        <a:rPr sz="1300" b="1" spc="10" dirty="0">
                          <a:latin typeface="Arial"/>
                          <a:cs typeface="Arial"/>
                        </a:rPr>
                        <a:t>datele unei clase </a:t>
                      </a:r>
                      <a:r>
                        <a:rPr sz="1300" b="1" spc="5" dirty="0">
                          <a:latin typeface="Arial"/>
                          <a:cs typeface="Arial"/>
                        </a:rPr>
                        <a:t>pot </a:t>
                      </a:r>
                      <a:r>
                        <a:rPr sz="1300" b="1" spc="10" dirty="0">
                          <a:latin typeface="Arial"/>
                          <a:cs typeface="Arial"/>
                        </a:rPr>
                        <a:t>fi grupate </a:t>
                      </a:r>
                      <a:r>
                        <a:rPr sz="1300" b="1" spc="15" dirty="0">
                          <a:latin typeface="Arial"/>
                          <a:cs typeface="Arial"/>
                        </a:rPr>
                        <a:t>din  </a:t>
                      </a:r>
                      <a:r>
                        <a:rPr sz="1300" b="1" spc="10" dirty="0">
                          <a:latin typeface="Arial"/>
                          <a:cs typeface="Arial"/>
                        </a:rPr>
                        <a:t>punct </a:t>
                      </a:r>
                      <a:r>
                        <a:rPr sz="1300" b="1" spc="5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1300" b="1" spc="10" dirty="0">
                          <a:latin typeface="Arial"/>
                          <a:cs typeface="Arial"/>
                        </a:rPr>
                        <a:t>vedere </a:t>
                      </a:r>
                      <a:r>
                        <a:rPr sz="1300" b="1" spc="5" dirty="0">
                          <a:latin typeface="Arial"/>
                          <a:cs typeface="Arial"/>
                        </a:rPr>
                        <a:t>al </a:t>
                      </a:r>
                      <a:r>
                        <a:rPr sz="1300" b="1" spc="10" dirty="0">
                          <a:latin typeface="Arial"/>
                          <a:cs typeface="Arial"/>
                        </a:rPr>
                        <a:t>dreptului de acces</a:t>
                      </a:r>
                      <a:r>
                        <a:rPr sz="1300" b="1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10" dirty="0">
                          <a:latin typeface="Arial"/>
                          <a:cs typeface="Arial"/>
                        </a:rPr>
                        <a:t>în: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680720" marR="445134" lvl="1" indent="-134620">
                        <a:lnSpc>
                          <a:spcPct val="103600"/>
                        </a:lnSpc>
                        <a:spcBef>
                          <a:spcPts val="275"/>
                        </a:spcBef>
                        <a:buClr>
                          <a:srgbClr val="9999CC"/>
                        </a:buClr>
                        <a:buSzPct val="77272"/>
                        <a:buFont typeface="Wingdings"/>
                        <a:buChar char=""/>
                        <a:tabLst>
                          <a:tab pos="681355" algn="l"/>
                        </a:tabLst>
                      </a:pPr>
                      <a:r>
                        <a:rPr sz="1100" b="1" spc="-80" dirty="0">
                          <a:latin typeface="Arial"/>
                          <a:cs typeface="Arial"/>
                        </a:rPr>
                        <a:t>private </a:t>
                      </a:r>
                      <a:r>
                        <a:rPr sz="1100" b="1" spc="15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date şi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funcţii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membre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care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pot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fi folosite doar de  către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funcţiile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aparţinând clasei</a:t>
                      </a:r>
                      <a:r>
                        <a:rPr sz="1100" spc="2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respective;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680720" marR="400685" lvl="1" indent="-134620">
                        <a:lnSpc>
                          <a:spcPct val="103200"/>
                        </a:lnSpc>
                        <a:spcBef>
                          <a:spcPts val="280"/>
                        </a:spcBef>
                        <a:buClr>
                          <a:srgbClr val="9999CC"/>
                        </a:buClr>
                        <a:buSzPct val="77272"/>
                        <a:buFont typeface="Wingdings"/>
                        <a:buChar char=""/>
                        <a:tabLst>
                          <a:tab pos="681355" algn="l"/>
                        </a:tabLst>
                      </a:pPr>
                      <a:r>
                        <a:rPr sz="1100" b="1" spc="-90" dirty="0">
                          <a:latin typeface="Arial"/>
                          <a:cs typeface="Arial"/>
                        </a:rPr>
                        <a:t>protected </a:t>
                      </a:r>
                      <a:r>
                        <a:rPr sz="1100" b="1" spc="15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similară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cu </a:t>
                      </a:r>
                      <a:r>
                        <a:rPr sz="1100" spc="10" dirty="0">
                          <a:latin typeface="Liberation Sans Narrow"/>
                          <a:cs typeface="Liberation Sans Narrow"/>
                        </a:rPr>
                        <a:t>private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dar care dă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drepturi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de acces  şi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funcţiilor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membre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ale claselor ce moştenesc clasa 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respectivă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680720" lvl="1" indent="-134620">
                        <a:lnSpc>
                          <a:spcPct val="100000"/>
                        </a:lnSpc>
                        <a:spcBef>
                          <a:spcPts val="310"/>
                        </a:spcBef>
                        <a:buClr>
                          <a:srgbClr val="9999CC"/>
                        </a:buClr>
                        <a:buSzPct val="77272"/>
                        <a:buFont typeface="Wingdings"/>
                        <a:buChar char=""/>
                        <a:tabLst>
                          <a:tab pos="681355" algn="l"/>
                        </a:tabLst>
                      </a:pPr>
                      <a:r>
                        <a:rPr sz="1100" b="1" spc="-85" dirty="0">
                          <a:latin typeface="Arial"/>
                          <a:cs typeface="Arial"/>
                        </a:rPr>
                        <a:t>public </a:t>
                      </a:r>
                      <a:r>
                        <a:rPr sz="1100" b="1" spc="15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1100" spc="5" dirty="0">
                          <a:latin typeface="Arial"/>
                          <a:cs typeface="Arial"/>
                        </a:rPr>
                        <a:t>drept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de acces</a:t>
                      </a:r>
                      <a:r>
                        <a:rPr sz="11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-10" dirty="0">
                          <a:latin typeface="Arial"/>
                          <a:cs typeface="Arial"/>
                        </a:rPr>
                        <a:t>tuturor.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1553845">
                        <a:lnSpc>
                          <a:spcPct val="100000"/>
                        </a:lnSpc>
                        <a:tabLst>
                          <a:tab pos="4373245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15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60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939"/>
                        </a:spcBef>
                      </a:pPr>
                      <a:r>
                        <a:rPr sz="2050" dirty="0">
                          <a:latin typeface="Arial"/>
                          <a:cs typeface="Arial"/>
                        </a:rPr>
                        <a:t>Sintaxa definirii </a:t>
                      </a:r>
                      <a:r>
                        <a:rPr sz="2050" spc="5" dirty="0">
                          <a:latin typeface="Arial"/>
                          <a:cs typeface="Arial"/>
                        </a:rPr>
                        <a:t>unei</a:t>
                      </a:r>
                      <a:r>
                        <a:rPr sz="2050" spc="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5" dirty="0">
                          <a:latin typeface="Arial"/>
                          <a:cs typeface="Arial"/>
                        </a:rPr>
                        <a:t>clase</a:t>
                      </a:r>
                      <a:endParaRPr sz="2050" dirty="0">
                        <a:latin typeface="Arial"/>
                        <a:cs typeface="Arial"/>
                      </a:endParaRPr>
                    </a:p>
                    <a:p>
                      <a:pPr marL="492125" indent="-162560">
                        <a:lnSpc>
                          <a:spcPct val="100000"/>
                        </a:lnSpc>
                        <a:spcBef>
                          <a:spcPts val="1950"/>
                        </a:spcBef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Definirea unei clase constă din două părţi</a:t>
                      </a:r>
                      <a:r>
                        <a:rPr sz="1300" spc="2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distincte: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680720" lvl="1" indent="-134620">
                        <a:lnSpc>
                          <a:spcPct val="100000"/>
                        </a:lnSpc>
                        <a:spcBef>
                          <a:spcPts val="175"/>
                        </a:spcBef>
                        <a:buClr>
                          <a:srgbClr val="9999CC"/>
                        </a:buClr>
                        <a:buSzPct val="77272"/>
                        <a:buFont typeface="Wingdings"/>
                        <a:buChar char=""/>
                        <a:tabLst>
                          <a:tab pos="681355" algn="l"/>
                        </a:tabLst>
                      </a:pPr>
                      <a:r>
                        <a:rPr sz="1100" b="1" i="1" spc="15" dirty="0">
                          <a:latin typeface="Arial"/>
                          <a:cs typeface="Arial"/>
                        </a:rPr>
                        <a:t>declararea</a:t>
                      </a:r>
                      <a:r>
                        <a:rPr sz="11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5" dirty="0">
                          <a:latin typeface="Arial"/>
                          <a:cs typeface="Arial"/>
                        </a:rPr>
                        <a:t>clasei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680720" lvl="1" indent="-134620">
                        <a:lnSpc>
                          <a:spcPct val="100000"/>
                        </a:lnSpc>
                        <a:spcBef>
                          <a:spcPts val="180"/>
                        </a:spcBef>
                        <a:buClr>
                          <a:srgbClr val="9999CC"/>
                        </a:buClr>
                        <a:buSzPct val="77272"/>
                        <a:buFont typeface="Wingdings"/>
                        <a:buChar char=""/>
                        <a:tabLst>
                          <a:tab pos="681355" algn="l"/>
                        </a:tabLst>
                      </a:pPr>
                      <a:r>
                        <a:rPr sz="1100" b="1" i="1" spc="15" dirty="0">
                          <a:latin typeface="Arial"/>
                          <a:cs typeface="Arial"/>
                        </a:rPr>
                        <a:t>implementarea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clasei</a:t>
                      </a:r>
                      <a:r>
                        <a:rPr sz="11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spc="10" dirty="0">
                          <a:latin typeface="Arial"/>
                          <a:cs typeface="Arial"/>
                        </a:rPr>
                        <a:t>respective</a:t>
                      </a:r>
                      <a:endParaRPr sz="1100" dirty="0">
                        <a:latin typeface="Arial"/>
                        <a:cs typeface="Arial"/>
                      </a:endParaRPr>
                    </a:p>
                    <a:p>
                      <a:pPr marL="492125" indent="-162560">
                        <a:lnSpc>
                          <a:spcPct val="100000"/>
                        </a:lnSpc>
                        <a:spcBef>
                          <a:spcPts val="195"/>
                        </a:spcBef>
                        <a:buClr>
                          <a:srgbClr val="00007C"/>
                        </a:buClr>
                        <a:buSzPct val="73076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Sintaxa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680720" marR="2672715" indent="-134620">
                        <a:lnSpc>
                          <a:spcPct val="112700"/>
                        </a:lnSpc>
                        <a:spcBef>
                          <a:spcPts val="20"/>
                        </a:spcBef>
                      </a:pPr>
                      <a:r>
                        <a:rPr sz="1100" b="1" spc="-85" dirty="0">
                          <a:latin typeface="Arial"/>
                          <a:cs typeface="Arial"/>
                        </a:rPr>
                        <a:t>class </a:t>
                      </a:r>
                      <a:r>
                        <a:rPr sz="1100" spc="15" dirty="0">
                          <a:latin typeface="Liberation Sans Narrow"/>
                          <a:cs typeface="Liberation Sans Narrow"/>
                        </a:rPr>
                        <a:t>IdNumeClasa </a:t>
                      </a:r>
                      <a:r>
                        <a:rPr sz="1100" spc="5" dirty="0">
                          <a:latin typeface="Liberation Sans Narrow"/>
                          <a:cs typeface="Liberation Sans Narrow"/>
                        </a:rPr>
                        <a:t>{  declaratii </a:t>
                      </a:r>
                      <a:r>
                        <a:rPr sz="1100" spc="10" dirty="0">
                          <a:latin typeface="Liberation Sans Narrow"/>
                          <a:cs typeface="Liberation Sans Narrow"/>
                        </a:rPr>
                        <a:t>de </a:t>
                      </a:r>
                      <a:r>
                        <a:rPr sz="1100" spc="5" dirty="0">
                          <a:latin typeface="Liberation Sans Narrow"/>
                          <a:cs typeface="Liberation Sans Narrow"/>
                        </a:rPr>
                        <a:t>date</a:t>
                      </a:r>
                      <a:r>
                        <a:rPr sz="1100" spc="8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spc="10" dirty="0">
                          <a:latin typeface="Liberation Sans Narrow"/>
                          <a:cs typeface="Liberation Sans Narrow"/>
                        </a:rPr>
                        <a:t>membru;</a:t>
                      </a:r>
                      <a:endParaRPr sz="1100" dirty="0">
                        <a:latin typeface="Liberation Sans Narrow"/>
                        <a:cs typeface="Liberation Sans Narrow"/>
                      </a:endParaRPr>
                    </a:p>
                    <a:p>
                      <a:pPr marL="68072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100" dirty="0">
                          <a:latin typeface="Liberation Sans Narrow"/>
                          <a:cs typeface="Liberation Sans Narrow"/>
                        </a:rPr>
                        <a:t>declaratii/defini</a:t>
                      </a:r>
                      <a:r>
                        <a:rPr sz="1100" dirty="0">
                          <a:latin typeface="Go"/>
                          <a:cs typeface="Go"/>
                        </a:rPr>
                        <a:t>ț</a:t>
                      </a:r>
                      <a:r>
                        <a:rPr sz="1100" dirty="0">
                          <a:latin typeface="Liberation Sans Narrow"/>
                          <a:cs typeface="Liberation Sans Narrow"/>
                        </a:rPr>
                        <a:t>ii </a:t>
                      </a:r>
                      <a:r>
                        <a:rPr sz="1100" spc="10" dirty="0">
                          <a:latin typeface="Liberation Sans Narrow"/>
                          <a:cs typeface="Liberation Sans Narrow"/>
                        </a:rPr>
                        <a:t>de </a:t>
                      </a:r>
                      <a:r>
                        <a:rPr sz="1100" spc="5" dirty="0">
                          <a:latin typeface="Liberation Sans Narrow"/>
                          <a:cs typeface="Liberation Sans Narrow"/>
                        </a:rPr>
                        <a:t>functii</a:t>
                      </a:r>
                      <a:r>
                        <a:rPr sz="1100" spc="19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100" spc="10" dirty="0">
                          <a:latin typeface="Liberation Sans Narrow"/>
                          <a:cs typeface="Liberation Sans Narrow"/>
                        </a:rPr>
                        <a:t>membru;</a:t>
                      </a:r>
                      <a:endParaRPr sz="1100" dirty="0">
                        <a:latin typeface="Liberation Sans Narrow"/>
                        <a:cs typeface="Liberation Sans Narrow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spc="5" dirty="0">
                          <a:latin typeface="Liberation Sans Narrow"/>
                          <a:cs typeface="Liberation Sans Narrow"/>
                        </a:rPr>
                        <a:t>};</a:t>
                      </a:r>
                      <a:endParaRPr sz="1100" dirty="0">
                        <a:latin typeface="Liberation Sans Narrow"/>
                        <a:cs typeface="Liberation Sans Narrow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155448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4373245" algn="l"/>
                        </a:tabLst>
                      </a:pPr>
                      <a:endParaRPr lang="ro-MO" sz="1000" b="1" dirty="0" smtClean="0">
                        <a:solidFill>
                          <a:srgbClr val="0000CC"/>
                        </a:solidFill>
                        <a:latin typeface="+mn-lt"/>
                        <a:cs typeface="Arial"/>
                      </a:endParaRPr>
                    </a:p>
                    <a:p>
                      <a:pPr marL="155448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4373245" algn="l"/>
                        </a:tabLst>
                      </a:pPr>
                      <a:r>
                        <a:rPr sz="1000" b="1" dirty="0" err="1" smtClean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</a:t>
                      </a:r>
                      <a:r>
                        <a:rPr sz="1000" b="1" dirty="0" smtClean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14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939"/>
                        </a:spcBef>
                      </a:pPr>
                      <a:r>
                        <a:rPr sz="2050" dirty="0">
                          <a:latin typeface="Arial"/>
                          <a:cs typeface="Arial"/>
                        </a:rPr>
                        <a:t>Declararea/definirea </a:t>
                      </a:r>
                      <a:r>
                        <a:rPr sz="2050" spc="5" dirty="0">
                          <a:latin typeface="Arial"/>
                          <a:cs typeface="Arial"/>
                        </a:rPr>
                        <a:t>unei</a:t>
                      </a:r>
                      <a:r>
                        <a:rPr sz="2050" spc="2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5" dirty="0">
                          <a:latin typeface="Arial"/>
                          <a:cs typeface="Arial"/>
                        </a:rPr>
                        <a:t>metode</a:t>
                      </a:r>
                      <a:endParaRPr sz="20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</a:pPr>
                      <a:r>
                        <a:rPr sz="1300" spc="10" dirty="0">
                          <a:latin typeface="Arial"/>
                          <a:cs typeface="Arial"/>
                        </a:rPr>
                        <a:t>Declarare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850" b="1" spc="-80" dirty="0">
                          <a:latin typeface="Arial"/>
                          <a:cs typeface="Arial"/>
                        </a:rPr>
                        <a:t>class</a:t>
                      </a:r>
                      <a:r>
                        <a:rPr sz="85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spc="-5" dirty="0">
                          <a:latin typeface="Liberation Sans Narrow"/>
                          <a:cs typeface="Liberation Sans Narrow"/>
                        </a:rPr>
                        <a:t>IdNumeClasa{</a:t>
                      </a:r>
                      <a:endParaRPr sz="850" dirty="0">
                        <a:latin typeface="Liberation Sans Narrow"/>
                        <a:cs typeface="Liberation Sans Narrow"/>
                      </a:endParaRPr>
                    </a:p>
                    <a:p>
                      <a:pPr marL="68072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850" spc="-5" dirty="0">
                          <a:latin typeface="Liberation Sans Narrow"/>
                          <a:cs typeface="Liberation Sans Narrow"/>
                        </a:rPr>
                        <a:t>tip idNumeMetoda(tip1 p1, </a:t>
                      </a:r>
                      <a:r>
                        <a:rPr sz="850" spc="-10" dirty="0">
                          <a:latin typeface="Liberation Sans Narrow"/>
                          <a:cs typeface="Liberation Sans Narrow"/>
                        </a:rPr>
                        <a:t>…, </a:t>
                      </a:r>
                      <a:r>
                        <a:rPr sz="850" spc="-5" dirty="0">
                          <a:latin typeface="Liberation Sans Narrow"/>
                          <a:cs typeface="Liberation Sans Narrow"/>
                        </a:rPr>
                        <a:t>tip</a:t>
                      </a:r>
                      <a:r>
                        <a:rPr sz="850" spc="17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850" spc="-5" dirty="0">
                          <a:latin typeface="Liberation Sans Narrow"/>
                          <a:cs typeface="Liberation Sans Narrow"/>
                        </a:rPr>
                        <a:t>pn);</a:t>
                      </a:r>
                      <a:endParaRPr sz="850" dirty="0">
                        <a:latin typeface="Liberation Sans Narrow"/>
                        <a:cs typeface="Liberation Sans Narrow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850" spc="-10" dirty="0">
                          <a:latin typeface="Liberation Sans Narrow"/>
                          <a:cs typeface="Liberation Sans Narrow"/>
                        </a:rPr>
                        <a:t>};</a:t>
                      </a:r>
                      <a:endParaRPr sz="850" dirty="0">
                        <a:latin typeface="Liberation Sans Narrow"/>
                        <a:cs typeface="Liberation Sans Narrow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300" spc="5" dirty="0">
                          <a:latin typeface="Arial"/>
                          <a:cs typeface="Arial"/>
                        </a:rPr>
                        <a:t>Definire (în </a:t>
                      </a:r>
                      <a:r>
                        <a:rPr sz="1300" spc="10" dirty="0">
                          <a:latin typeface="Arial"/>
                          <a:cs typeface="Arial"/>
                        </a:rPr>
                        <a:t>afara</a:t>
                      </a:r>
                      <a:r>
                        <a:rPr sz="13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00" spc="5" dirty="0">
                          <a:latin typeface="Arial"/>
                          <a:cs typeface="Arial"/>
                        </a:rPr>
                        <a:t>clasei)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850" spc="-5" dirty="0">
                          <a:latin typeface="Liberation Sans Narrow"/>
                          <a:cs typeface="Liberation Sans Narrow"/>
                        </a:rPr>
                        <a:t>tip </a:t>
                      </a:r>
                      <a:r>
                        <a:rPr sz="850" spc="-10" dirty="0">
                          <a:latin typeface="Liberation Sans Narrow"/>
                          <a:cs typeface="Liberation Sans Narrow"/>
                        </a:rPr>
                        <a:t>IdNumeClasa::idNumeMetoda(tip1 </a:t>
                      </a:r>
                      <a:r>
                        <a:rPr sz="850" spc="-5" dirty="0">
                          <a:latin typeface="Liberation Sans Narrow"/>
                          <a:cs typeface="Liberation Sans Narrow"/>
                        </a:rPr>
                        <a:t>p1, </a:t>
                      </a:r>
                      <a:r>
                        <a:rPr sz="850" spc="-10" dirty="0">
                          <a:latin typeface="Liberation Sans Narrow"/>
                          <a:cs typeface="Liberation Sans Narrow"/>
                        </a:rPr>
                        <a:t>…, </a:t>
                      </a:r>
                      <a:r>
                        <a:rPr sz="850" spc="-5" dirty="0">
                          <a:latin typeface="Liberation Sans Narrow"/>
                          <a:cs typeface="Liberation Sans Narrow"/>
                        </a:rPr>
                        <a:t>tip</a:t>
                      </a:r>
                      <a:r>
                        <a:rPr sz="850" spc="8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850" spc="-5" dirty="0">
                          <a:latin typeface="Liberation Sans Narrow"/>
                          <a:cs typeface="Liberation Sans Narrow"/>
                        </a:rPr>
                        <a:t>pn){</a:t>
                      </a:r>
                      <a:endParaRPr sz="850" dirty="0">
                        <a:latin typeface="Liberation Sans Narrow"/>
                        <a:cs typeface="Liberation Sans Narrow"/>
                      </a:endParaRPr>
                    </a:p>
                    <a:p>
                      <a:pPr marL="68072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850" dirty="0">
                          <a:latin typeface="Liberation Sans Narrow"/>
                          <a:cs typeface="Liberation Sans Narrow"/>
                        </a:rPr>
                        <a:t>//instructiuni</a:t>
                      </a: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850" dirty="0">
                          <a:latin typeface="Liberation Sans Narrow"/>
                          <a:cs typeface="Liberation Sans Narrow"/>
                        </a:rPr>
                        <a:t>}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553845">
                        <a:lnSpc>
                          <a:spcPct val="100000"/>
                        </a:lnSpc>
                        <a:spcBef>
                          <a:spcPts val="560"/>
                        </a:spcBef>
                        <a:tabLst>
                          <a:tab pos="4373245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16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081015" y="4088891"/>
            <a:ext cx="4619625" cy="259079"/>
            <a:chOff x="5081015" y="4088891"/>
            <a:chExt cx="4619625" cy="259079"/>
          </a:xfrm>
        </p:grpSpPr>
        <p:sp>
          <p:nvSpPr>
            <p:cNvPr id="3" name="object 3"/>
            <p:cNvSpPr/>
            <p:nvPr/>
          </p:nvSpPr>
          <p:spPr>
            <a:xfrm>
              <a:off x="5081015" y="4088891"/>
              <a:ext cx="146303" cy="2529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292851" y="4152899"/>
              <a:ext cx="4407614" cy="1295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91328" y="4088891"/>
              <a:ext cx="143510" cy="129539"/>
            </a:xfrm>
            <a:custGeom>
              <a:avLst/>
              <a:gdLst/>
              <a:ahLst/>
              <a:cxnLst/>
              <a:rect l="l" t="t" r="r" b="b"/>
              <a:pathLst>
                <a:path w="143510" h="129539">
                  <a:moveTo>
                    <a:pt x="71628" y="64008"/>
                  </a:moveTo>
                  <a:lnTo>
                    <a:pt x="0" y="64008"/>
                  </a:lnTo>
                  <a:lnTo>
                    <a:pt x="0" y="129540"/>
                  </a:lnTo>
                  <a:lnTo>
                    <a:pt x="71628" y="129540"/>
                  </a:lnTo>
                  <a:lnTo>
                    <a:pt x="71628" y="64008"/>
                  </a:lnTo>
                  <a:close/>
                </a:path>
                <a:path w="143510" h="129539">
                  <a:moveTo>
                    <a:pt x="143243" y="0"/>
                  </a:moveTo>
                  <a:lnTo>
                    <a:pt x="71628" y="0"/>
                  </a:lnTo>
                  <a:lnTo>
                    <a:pt x="71628" y="64008"/>
                  </a:lnTo>
                  <a:lnTo>
                    <a:pt x="143243" y="64008"/>
                  </a:lnTo>
                  <a:lnTo>
                    <a:pt x="143243" y="0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62955" y="4152899"/>
              <a:ext cx="71755" cy="67310"/>
            </a:xfrm>
            <a:custGeom>
              <a:avLst/>
              <a:gdLst/>
              <a:ahLst/>
              <a:cxnLst/>
              <a:rect l="l" t="t" r="r" b="b"/>
              <a:pathLst>
                <a:path w="71754" h="67310">
                  <a:moveTo>
                    <a:pt x="71627" y="0"/>
                  </a:moveTo>
                  <a:lnTo>
                    <a:pt x="0" y="0"/>
                  </a:lnTo>
                  <a:lnTo>
                    <a:pt x="0" y="67055"/>
                  </a:lnTo>
                  <a:lnTo>
                    <a:pt x="71627" y="67055"/>
                  </a:lnTo>
                  <a:lnTo>
                    <a:pt x="71627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22747" y="4219955"/>
              <a:ext cx="73660" cy="64135"/>
            </a:xfrm>
            <a:custGeom>
              <a:avLst/>
              <a:gdLst/>
              <a:ahLst/>
              <a:cxnLst/>
              <a:rect l="l" t="t" r="r" b="b"/>
              <a:pathLst>
                <a:path w="73660" h="64135">
                  <a:moveTo>
                    <a:pt x="0" y="64008"/>
                  </a:moveTo>
                  <a:lnTo>
                    <a:pt x="73151" y="64008"/>
                  </a:lnTo>
                  <a:lnTo>
                    <a:pt x="73151" y="0"/>
                  </a:lnTo>
                  <a:lnTo>
                    <a:pt x="0" y="0"/>
                  </a:lnTo>
                  <a:lnTo>
                    <a:pt x="0" y="64008"/>
                  </a:lnTo>
                  <a:close/>
                </a:path>
              </a:pathLst>
            </a:custGeom>
            <a:solidFill>
              <a:srgbClr val="CC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149595" y="4154423"/>
              <a:ext cx="71755" cy="66040"/>
            </a:xfrm>
            <a:custGeom>
              <a:avLst/>
              <a:gdLst/>
              <a:ahLst/>
              <a:cxnLst/>
              <a:rect l="l" t="t" r="r" b="b"/>
              <a:pathLst>
                <a:path w="71754" h="66039">
                  <a:moveTo>
                    <a:pt x="71627" y="0"/>
                  </a:moveTo>
                  <a:lnTo>
                    <a:pt x="0" y="0"/>
                  </a:lnTo>
                  <a:lnTo>
                    <a:pt x="0" y="65532"/>
                  </a:lnTo>
                  <a:lnTo>
                    <a:pt x="71627" y="65532"/>
                  </a:lnTo>
                  <a:lnTo>
                    <a:pt x="71627" y="0"/>
                  </a:lnTo>
                  <a:close/>
                </a:path>
              </a:pathLst>
            </a:custGeom>
            <a:solidFill>
              <a:srgbClr val="0000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22748" y="4218431"/>
              <a:ext cx="140335" cy="129539"/>
            </a:xfrm>
            <a:custGeom>
              <a:avLst/>
              <a:gdLst/>
              <a:ahLst/>
              <a:cxnLst/>
              <a:rect l="l" t="t" r="r" b="b"/>
              <a:pathLst>
                <a:path w="140335" h="129539">
                  <a:moveTo>
                    <a:pt x="140208" y="0"/>
                  </a:moveTo>
                  <a:lnTo>
                    <a:pt x="68580" y="0"/>
                  </a:lnTo>
                  <a:lnTo>
                    <a:pt x="68580" y="65532"/>
                  </a:lnTo>
                  <a:lnTo>
                    <a:pt x="0" y="65532"/>
                  </a:lnTo>
                  <a:lnTo>
                    <a:pt x="0" y="129540"/>
                  </a:lnTo>
                  <a:lnTo>
                    <a:pt x="73152" y="129540"/>
                  </a:lnTo>
                  <a:lnTo>
                    <a:pt x="73152" y="65532"/>
                  </a:lnTo>
                  <a:lnTo>
                    <a:pt x="140208" y="65532"/>
                  </a:lnTo>
                  <a:lnTo>
                    <a:pt x="140208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27838" y="227838"/>
          <a:ext cx="9599930" cy="73136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0600"/>
                <a:gridCol w="4799330"/>
              </a:tblGrid>
              <a:tr h="3657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939"/>
                        </a:spcBef>
                      </a:pPr>
                      <a:r>
                        <a:rPr sz="2050" dirty="0">
                          <a:latin typeface="Arial"/>
                          <a:cs typeface="Arial"/>
                        </a:rPr>
                        <a:t>Definirea </a:t>
                      </a:r>
                      <a:r>
                        <a:rPr sz="2050" spc="5" dirty="0">
                          <a:latin typeface="Arial"/>
                          <a:cs typeface="Arial"/>
                        </a:rPr>
                        <a:t>unei metode</a:t>
                      </a:r>
                      <a:r>
                        <a:rPr sz="2050" spc="22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50" dirty="0">
                          <a:latin typeface="Arial"/>
                          <a:cs typeface="Arial"/>
                        </a:rPr>
                        <a:t>inline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492125" marR="607695" indent="-161925">
                        <a:lnSpc>
                          <a:spcPts val="1019"/>
                        </a:lnSpc>
                        <a:buClr>
                          <a:srgbClr val="00007C"/>
                        </a:buClr>
                        <a:buSzPct val="77777"/>
                        <a:buFont typeface="Wingdings"/>
                        <a:buChar char=""/>
                        <a:tabLst>
                          <a:tab pos="492759" algn="l"/>
                        </a:tabLst>
                      </a:pPr>
                      <a:r>
                        <a:rPr sz="900" b="1" spc="25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b="1" spc="15" dirty="0">
                          <a:latin typeface="Arial"/>
                          <a:cs typeface="Arial"/>
                        </a:rPr>
                        <a:t>metodă definită în 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interiorul clasei </a:t>
                      </a:r>
                      <a:r>
                        <a:rPr sz="900" b="1" spc="15" dirty="0">
                          <a:latin typeface="Arial"/>
                          <a:cs typeface="Arial"/>
                        </a:rPr>
                        <a:t>se numeste metoda definita  </a:t>
                      </a:r>
                      <a:r>
                        <a:rPr sz="900" b="1" spc="20" dirty="0">
                          <a:latin typeface="Arial"/>
                          <a:cs typeface="Arial"/>
                        </a:rPr>
                        <a:t>inline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800" b="1" spc="-75" dirty="0">
                          <a:latin typeface="Arial"/>
                          <a:cs typeface="Arial"/>
                        </a:rPr>
                        <a:t>class</a:t>
                      </a:r>
                      <a:r>
                        <a:rPr sz="8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Liberation Sans Narrow"/>
                          <a:cs typeface="Liberation Sans Narrow"/>
                        </a:rPr>
                        <a:t>IdNumeClasa{</a:t>
                      </a:r>
                    </a:p>
                    <a:p>
                      <a:pPr marL="68072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spc="-5" dirty="0">
                          <a:latin typeface="Liberation Sans Narrow"/>
                          <a:cs typeface="Liberation Sans Narrow"/>
                        </a:rPr>
                        <a:t>tip idNumeMetoda(tip1 p1, …, tip pn)</a:t>
                      </a:r>
                      <a:r>
                        <a:rPr sz="800" spc="3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800" spc="-5" dirty="0">
                          <a:latin typeface="Liberation Sans Narrow"/>
                          <a:cs typeface="Liberation Sans Narrow"/>
                        </a:rPr>
                        <a:t>){</a:t>
                      </a:r>
                      <a:endParaRPr sz="800" dirty="0">
                        <a:latin typeface="Liberation Sans Narrow"/>
                        <a:cs typeface="Liberation Sans Narrow"/>
                      </a:endParaRPr>
                    </a:p>
                    <a:p>
                      <a:pPr marL="68072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800" dirty="0">
                          <a:latin typeface="Liberation Sans Narrow"/>
                          <a:cs typeface="Liberation Sans Narrow"/>
                        </a:rPr>
                        <a:t>//instructiuni</a:t>
                      </a:r>
                    </a:p>
                    <a:p>
                      <a:pPr marL="68072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800" dirty="0">
                          <a:latin typeface="Liberation Sans Narrow"/>
                          <a:cs typeface="Liberation Sans Narrow"/>
                        </a:rPr>
                        <a:t>}</a:t>
                      </a: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800" spc="-5" dirty="0">
                          <a:latin typeface="Liberation Sans Narrow"/>
                          <a:cs typeface="Liberation Sans Narrow"/>
                        </a:rPr>
                        <a:t>};</a:t>
                      </a:r>
                      <a:endParaRPr sz="800" dirty="0">
                        <a:latin typeface="Liberation Sans Narrow"/>
                        <a:cs typeface="Liberation Sans Narrow"/>
                      </a:endParaRPr>
                    </a:p>
                    <a:p>
                      <a:pPr marL="492125" marR="477520" indent="-161925">
                        <a:lnSpc>
                          <a:spcPts val="1019"/>
                        </a:lnSpc>
                        <a:spcBef>
                          <a:spcPts val="235"/>
                        </a:spcBef>
                        <a:buClr>
                          <a:srgbClr val="00007C"/>
                        </a:buClr>
                        <a:buSzPct val="77777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900" b="1" spc="20" dirty="0">
                          <a:latin typeface="Arial"/>
                          <a:cs typeface="Arial"/>
                        </a:rPr>
                        <a:t>Se </a:t>
                      </a:r>
                      <a:r>
                        <a:rPr sz="900" b="1" spc="15" dirty="0">
                          <a:latin typeface="Arial"/>
                          <a:cs typeface="Arial"/>
                        </a:rPr>
                        <a:t>recomandă ca </a:t>
                      </a:r>
                      <a:r>
                        <a:rPr sz="900" b="1" spc="2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astfel </a:t>
                      </a:r>
                      <a:r>
                        <a:rPr sz="900" b="1" spc="20" dirty="0">
                          <a:latin typeface="Arial"/>
                          <a:cs typeface="Arial"/>
                        </a:rPr>
                        <a:t>de </a:t>
                      </a:r>
                      <a:r>
                        <a:rPr sz="900" b="1" spc="15" dirty="0">
                          <a:latin typeface="Arial"/>
                          <a:cs typeface="Arial"/>
                        </a:rPr>
                        <a:t>metodă să conţină </a:t>
                      </a:r>
                      <a:r>
                        <a:rPr sz="900" b="1" spc="20" dirty="0">
                          <a:latin typeface="Arial"/>
                          <a:cs typeface="Arial"/>
                        </a:rPr>
                        <a:t>un număr </a:t>
                      </a:r>
                      <a:r>
                        <a:rPr sz="900" b="1" spc="15" dirty="0">
                          <a:latin typeface="Arial"/>
                          <a:cs typeface="Arial"/>
                        </a:rPr>
                        <a:t>redus </a:t>
                      </a:r>
                      <a:r>
                        <a:rPr sz="900" b="1" spc="20" dirty="0">
                          <a:latin typeface="Arial"/>
                          <a:cs typeface="Arial"/>
                        </a:rPr>
                        <a:t>de  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intrucţiuni, iar </a:t>
                      </a:r>
                      <a:r>
                        <a:rPr sz="900" b="1" spc="15" dirty="0">
                          <a:latin typeface="Arial"/>
                          <a:cs typeface="Arial"/>
                        </a:rPr>
                        <a:t>acestea sa </a:t>
                      </a:r>
                      <a:r>
                        <a:rPr sz="900" b="1" spc="20" dirty="0">
                          <a:latin typeface="Arial"/>
                          <a:cs typeface="Arial"/>
                        </a:rPr>
                        <a:t>nu 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fie </a:t>
                      </a:r>
                      <a:r>
                        <a:rPr sz="900" b="1" spc="15" dirty="0">
                          <a:latin typeface="Arial"/>
                          <a:cs typeface="Arial"/>
                        </a:rPr>
                        <a:t>instrucţiuni </a:t>
                      </a:r>
                      <a:r>
                        <a:rPr sz="900" b="1" spc="2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b="1" spc="22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ciclare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 marL="492125" marR="770255" indent="-161925">
                        <a:lnSpc>
                          <a:spcPct val="95000"/>
                        </a:lnSpc>
                        <a:spcBef>
                          <a:spcPts val="195"/>
                        </a:spcBef>
                        <a:buClr>
                          <a:srgbClr val="00007C"/>
                        </a:buClr>
                        <a:buSzPct val="77777"/>
                        <a:buFont typeface="Wingdings"/>
                        <a:buChar char=""/>
                        <a:tabLst>
                          <a:tab pos="492759" algn="l"/>
                        </a:tabLst>
                      </a:pPr>
                      <a:r>
                        <a:rPr sz="900" b="1" spc="15" dirty="0">
                          <a:latin typeface="Arial"/>
                          <a:cs typeface="Arial"/>
                        </a:rPr>
                        <a:t>Functiile 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declarate </a:t>
                      </a:r>
                      <a:r>
                        <a:rPr sz="900" b="1" spc="15" dirty="0">
                          <a:latin typeface="Arial"/>
                          <a:cs typeface="Arial"/>
                        </a:rPr>
                        <a:t>ca inline vor 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fi </a:t>
                      </a:r>
                      <a:r>
                        <a:rPr sz="900" b="1" spc="15" dirty="0">
                          <a:latin typeface="Arial"/>
                          <a:cs typeface="Arial"/>
                        </a:rPr>
                        <a:t>expandate la compilare,  compilatorul generând codul corespunzator 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functiei </a:t>
                      </a:r>
                      <a:r>
                        <a:rPr sz="900" b="1" spc="15" dirty="0">
                          <a:latin typeface="Arial"/>
                          <a:cs typeface="Arial"/>
                        </a:rPr>
                        <a:t>în pozitia  apelului, în loc să genereze secvenţa </a:t>
                      </a:r>
                      <a:r>
                        <a:rPr sz="900" b="1" spc="2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b="1" spc="1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apel.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Times New Roman"/>
                      </a:endParaRPr>
                    </a:p>
                    <a:p>
                      <a:pPr marL="155448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4373245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17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335280">
                        <a:lnSpc>
                          <a:spcPct val="100000"/>
                        </a:lnSpc>
                        <a:spcBef>
                          <a:spcPts val="2010"/>
                        </a:spcBef>
                      </a:pPr>
                      <a:r>
                        <a:rPr sz="2050" spc="15" dirty="0">
                          <a:latin typeface="Arial"/>
                          <a:cs typeface="Arial"/>
                        </a:rPr>
                        <a:t>Exemplu</a:t>
                      </a:r>
                      <a:endParaRPr sz="2050" dirty="0">
                        <a:latin typeface="Arial"/>
                        <a:cs typeface="Arial"/>
                      </a:endParaRPr>
                    </a:p>
                    <a:p>
                      <a:pPr marL="151892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850" spc="-10" dirty="0">
                          <a:latin typeface="Arial"/>
                          <a:cs typeface="Arial"/>
                        </a:rPr>
                        <a:t>Implementarea </a:t>
                      </a:r>
                      <a:r>
                        <a:rPr sz="850" spc="-5" dirty="0">
                          <a:latin typeface="Arial"/>
                          <a:cs typeface="Arial"/>
                        </a:rPr>
                        <a:t>clasei</a:t>
                      </a:r>
                      <a:r>
                        <a:rPr sz="8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spc="-10" dirty="0">
                          <a:latin typeface="Arial"/>
                          <a:cs typeface="Arial"/>
                        </a:rPr>
                        <a:t>ContBancar</a:t>
                      </a:r>
                      <a:endParaRPr sz="850" dirty="0">
                        <a:latin typeface="Arial"/>
                        <a:cs typeface="Arial"/>
                      </a:endParaRPr>
                    </a:p>
                    <a:p>
                      <a:pPr marL="114871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650" b="1" spc="5" dirty="0">
                          <a:latin typeface="Courier New"/>
                          <a:cs typeface="Courier New"/>
                        </a:rPr>
                        <a:t>void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ContBancar::init(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char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_titular[],</a:t>
                      </a:r>
                      <a:r>
                        <a:rPr sz="650" spc="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char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  <a:p>
                      <a:pPr marL="114871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_codIBAN[], 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float</a:t>
                      </a:r>
                      <a:r>
                        <a:rPr sz="650" b="1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5" dirty="0">
                          <a:latin typeface="Courier New"/>
                          <a:cs typeface="Courier New"/>
                        </a:rPr>
                        <a:t>_sold){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  <a:p>
                      <a:pPr marL="124968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strcpy(titular,_titular);</a:t>
                      </a:r>
                    </a:p>
                    <a:p>
                      <a:pPr marL="1249680" marR="2280920">
                        <a:lnSpc>
                          <a:spcPct val="152300"/>
                        </a:lnSpc>
                        <a:spcBef>
                          <a:spcPts val="1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strcpy(codIBAN,_codIBAN);  </a:t>
                      </a:r>
                      <a:r>
                        <a:rPr sz="650" spc="-5" dirty="0">
                          <a:latin typeface="Courier New"/>
                          <a:cs typeface="Courier New"/>
                        </a:rPr>
                        <a:t>sold =</a:t>
                      </a:r>
                      <a:r>
                        <a:rPr sz="650" spc="9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-5" dirty="0">
                          <a:latin typeface="Courier New"/>
                          <a:cs typeface="Courier New"/>
                        </a:rPr>
                        <a:t>_sold;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  <a:p>
                      <a:pPr marL="11487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}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249680" marR="1830070" indent="-100965">
                        <a:lnSpc>
                          <a:spcPct val="152300"/>
                        </a:lnSpc>
                      </a:pPr>
                      <a:r>
                        <a:rPr sz="650" b="1" spc="5" dirty="0">
                          <a:latin typeface="Courier New"/>
                          <a:cs typeface="Courier New"/>
                        </a:rPr>
                        <a:t>void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ContBancar::depune(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float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suma){  </a:t>
                      </a:r>
                      <a:r>
                        <a:rPr sz="650" spc="-5" dirty="0">
                          <a:latin typeface="Courier New"/>
                          <a:cs typeface="Courier New"/>
                        </a:rPr>
                        <a:t>sold = sold +</a:t>
                      </a:r>
                      <a:r>
                        <a:rPr sz="650" spc="1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-5" dirty="0">
                          <a:latin typeface="Courier New"/>
                          <a:cs typeface="Courier New"/>
                        </a:rPr>
                        <a:t>suma;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  <a:p>
                      <a:pPr marL="11487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}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249680" marR="1778000" indent="-100965">
                        <a:lnSpc>
                          <a:spcPct val="152300"/>
                        </a:lnSpc>
                      </a:pPr>
                      <a:r>
                        <a:rPr sz="650" b="1" spc="5" dirty="0">
                          <a:latin typeface="Courier New"/>
                          <a:cs typeface="Courier New"/>
                        </a:rPr>
                        <a:t>void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ContBancar::retrage(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float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suma){  </a:t>
                      </a:r>
                      <a:r>
                        <a:rPr sz="650" spc="-5" dirty="0">
                          <a:latin typeface="Courier New"/>
                          <a:cs typeface="Courier New"/>
                        </a:rPr>
                        <a:t>sold = sold -</a:t>
                      </a:r>
                      <a:r>
                        <a:rPr sz="650" spc="1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-5" dirty="0">
                          <a:latin typeface="Courier New"/>
                          <a:cs typeface="Courier New"/>
                        </a:rPr>
                        <a:t>suma;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  <a:p>
                      <a:pPr marL="11487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}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1553845">
                        <a:lnSpc>
                          <a:spcPct val="100000"/>
                        </a:lnSpc>
                        <a:spcBef>
                          <a:spcPts val="450"/>
                        </a:spcBef>
                        <a:tabLst>
                          <a:tab pos="4373245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19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60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335280">
                        <a:lnSpc>
                          <a:spcPct val="100000"/>
                        </a:lnSpc>
                        <a:spcBef>
                          <a:spcPts val="2010"/>
                        </a:spcBef>
                      </a:pPr>
                      <a:r>
                        <a:rPr sz="2050" spc="15" dirty="0">
                          <a:latin typeface="Arial"/>
                          <a:cs typeface="Arial"/>
                        </a:rPr>
                        <a:t>Exemplu</a:t>
                      </a:r>
                      <a:endParaRPr sz="2050" dirty="0">
                        <a:latin typeface="Arial"/>
                        <a:cs typeface="Arial"/>
                      </a:endParaRPr>
                    </a:p>
                    <a:p>
                      <a:pPr marL="151892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850" spc="-5" dirty="0">
                          <a:latin typeface="Arial"/>
                          <a:cs typeface="Arial"/>
                        </a:rPr>
                        <a:t>Declararea clasei</a:t>
                      </a:r>
                      <a:r>
                        <a:rPr sz="850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spc="-10" dirty="0">
                          <a:latin typeface="Arial"/>
                          <a:cs typeface="Arial"/>
                        </a:rPr>
                        <a:t>ContBancar</a:t>
                      </a:r>
                      <a:endParaRPr sz="850" dirty="0">
                        <a:latin typeface="Arial"/>
                        <a:cs typeface="Arial"/>
                      </a:endParaRPr>
                    </a:p>
                    <a:p>
                      <a:pPr marL="88963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class</a:t>
                      </a:r>
                      <a:r>
                        <a:rPr sz="650" b="1" spc="-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ContBancar{</a:t>
                      </a:r>
                    </a:p>
                    <a:p>
                      <a:pPr marL="9906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private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:</a:t>
                      </a:r>
                    </a:p>
                    <a:p>
                      <a:pPr marL="119126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char</a:t>
                      </a:r>
                      <a:r>
                        <a:rPr sz="650" b="1" spc="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titular[</a:t>
                      </a:r>
                      <a:r>
                        <a:rPr sz="650" dirty="0">
                          <a:solidFill>
                            <a:srgbClr val="7F007F"/>
                          </a:solidFill>
                          <a:latin typeface="Courier New"/>
                          <a:cs typeface="Courier New"/>
                        </a:rPr>
                        <a:t>100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];</a:t>
                      </a:r>
                    </a:p>
                    <a:p>
                      <a:pPr marL="119126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char</a:t>
                      </a:r>
                      <a:r>
                        <a:rPr sz="650" b="1" spc="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codIBAN[</a:t>
                      </a:r>
                      <a:r>
                        <a:rPr sz="650" dirty="0">
                          <a:solidFill>
                            <a:srgbClr val="7F007F"/>
                          </a:solidFill>
                          <a:latin typeface="Courier New"/>
                          <a:cs typeface="Courier New"/>
                        </a:rPr>
                        <a:t>25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];</a:t>
                      </a:r>
                    </a:p>
                    <a:p>
                      <a:pPr marL="119126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float</a:t>
                      </a:r>
                      <a:r>
                        <a:rPr sz="650" b="1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sold;</a:t>
                      </a:r>
                    </a:p>
                    <a:p>
                      <a:pPr marL="99060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public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:</a:t>
                      </a:r>
                    </a:p>
                    <a:p>
                      <a:pPr marL="114109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void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init(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char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_titular[], 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char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_codIBAN[], 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float</a:t>
                      </a:r>
                      <a:r>
                        <a:rPr sz="650" b="1" spc="1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_sold);</a:t>
                      </a:r>
                    </a:p>
                    <a:p>
                      <a:pPr marL="114109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void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depune(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float</a:t>
                      </a:r>
                      <a:r>
                        <a:rPr sz="650" b="1" spc="3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suma);</a:t>
                      </a:r>
                    </a:p>
                    <a:p>
                      <a:pPr marL="114109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void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retrage(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float</a:t>
                      </a:r>
                      <a:r>
                        <a:rPr sz="650" b="1" spc="3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suma);</a:t>
                      </a:r>
                    </a:p>
                    <a:p>
                      <a:pPr marL="114109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float</a:t>
                      </a:r>
                      <a:r>
                        <a:rPr sz="650" b="1" spc="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interogareSold();</a:t>
                      </a:r>
                    </a:p>
                    <a:p>
                      <a:pPr marL="114109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void</a:t>
                      </a:r>
                      <a:r>
                        <a:rPr sz="650" b="1" spc="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afisare();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889635">
                        <a:lnSpc>
                          <a:spcPct val="100000"/>
                        </a:lnSpc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};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Times New Roman"/>
                      </a:endParaRPr>
                    </a:p>
                    <a:p>
                      <a:pPr marL="1554480">
                        <a:lnSpc>
                          <a:spcPct val="100000"/>
                        </a:lnSpc>
                        <a:tabLst>
                          <a:tab pos="4373245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18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335280">
                        <a:lnSpc>
                          <a:spcPct val="100000"/>
                        </a:lnSpc>
                        <a:spcBef>
                          <a:spcPts val="2010"/>
                        </a:spcBef>
                      </a:pPr>
                      <a:r>
                        <a:rPr sz="2050" spc="15" dirty="0">
                          <a:latin typeface="Arial"/>
                          <a:cs typeface="Arial"/>
                        </a:rPr>
                        <a:t>Exemplu</a:t>
                      </a:r>
                      <a:endParaRPr sz="2050" dirty="0">
                        <a:latin typeface="Arial"/>
                        <a:cs typeface="Arial"/>
                      </a:endParaRPr>
                    </a:p>
                    <a:p>
                      <a:pPr marL="151892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850" spc="-10" dirty="0">
                          <a:latin typeface="Arial"/>
                          <a:cs typeface="Arial"/>
                        </a:rPr>
                        <a:t>Implementarea </a:t>
                      </a:r>
                      <a:r>
                        <a:rPr sz="850" spc="-5" dirty="0">
                          <a:latin typeface="Arial"/>
                          <a:cs typeface="Arial"/>
                        </a:rPr>
                        <a:t>clasei</a:t>
                      </a:r>
                      <a:r>
                        <a:rPr sz="8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spc="-10" dirty="0">
                          <a:latin typeface="Arial"/>
                          <a:cs typeface="Arial"/>
                        </a:rPr>
                        <a:t>ContBancar</a:t>
                      </a:r>
                      <a:endParaRPr sz="8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25984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float</a:t>
                      </a:r>
                      <a:r>
                        <a:rPr sz="650" b="1" spc="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ContBancar::interogareSold(){</a:t>
                      </a:r>
                    </a:p>
                    <a:p>
                      <a:pPr marL="141224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return</a:t>
                      </a:r>
                      <a:r>
                        <a:rPr sz="650" b="1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sold;</a:t>
                      </a:r>
                    </a:p>
                    <a:p>
                      <a:pPr marL="125984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}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412240" marR="1665605" indent="-152400">
                        <a:lnSpc>
                          <a:spcPct val="153300"/>
                        </a:lnSpc>
                      </a:pPr>
                      <a:r>
                        <a:rPr sz="650" b="1" spc="5" dirty="0">
                          <a:latin typeface="Courier New"/>
                          <a:cs typeface="Courier New"/>
                        </a:rPr>
                        <a:t>void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ContBancar::afisare(){  printf(</a:t>
                      </a:r>
                      <a:r>
                        <a:rPr sz="650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"Titular: </a:t>
                      </a:r>
                      <a:r>
                        <a:rPr sz="650" spc="-5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%s\n"</a:t>
                      </a:r>
                      <a:r>
                        <a:rPr sz="650" spc="-5" dirty="0">
                          <a:latin typeface="Courier New"/>
                          <a:cs typeface="Courier New"/>
                        </a:rPr>
                        <a:t>, titular); 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printf(</a:t>
                      </a:r>
                      <a:r>
                        <a:rPr sz="650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"Cod </a:t>
                      </a:r>
                      <a:r>
                        <a:rPr sz="650" spc="-5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IBAN: </a:t>
                      </a:r>
                      <a:r>
                        <a:rPr sz="650" spc="-10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%s\n"</a:t>
                      </a:r>
                      <a:r>
                        <a:rPr sz="650" spc="-10" dirty="0">
                          <a:latin typeface="Courier New"/>
                          <a:cs typeface="Courier New"/>
                        </a:rPr>
                        <a:t>, </a:t>
                      </a:r>
                      <a:r>
                        <a:rPr sz="650" spc="-5" dirty="0">
                          <a:latin typeface="Courier New"/>
                          <a:cs typeface="Courier New"/>
                        </a:rPr>
                        <a:t>codIBAN); 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printf(</a:t>
                      </a:r>
                      <a:r>
                        <a:rPr sz="650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"Sold: </a:t>
                      </a:r>
                      <a:r>
                        <a:rPr sz="650" spc="-5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%g\n"</a:t>
                      </a:r>
                      <a:r>
                        <a:rPr sz="650" spc="-5" dirty="0">
                          <a:latin typeface="Courier New"/>
                          <a:cs typeface="Courier New"/>
                        </a:rPr>
                        <a:t>,</a:t>
                      </a:r>
                      <a:r>
                        <a:rPr sz="650" spc="1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-5" dirty="0">
                          <a:latin typeface="Courier New"/>
                          <a:cs typeface="Courier New"/>
                        </a:rPr>
                        <a:t>sold);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  <a:p>
                      <a:pPr marL="1259840">
                        <a:lnSpc>
                          <a:spcPct val="100000"/>
                        </a:lnSpc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}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155384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4373245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20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7838" y="227838"/>
          <a:ext cx="9599930" cy="73921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0600"/>
                <a:gridCol w="4799330"/>
              </a:tblGrid>
              <a:tr h="35417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939"/>
                        </a:spcBef>
                      </a:pPr>
                      <a:r>
                        <a:rPr sz="2050" dirty="0">
                          <a:latin typeface="Arial"/>
                          <a:cs typeface="Arial"/>
                        </a:rPr>
                        <a:t>Sintaxa declarării </a:t>
                      </a:r>
                      <a:r>
                        <a:rPr sz="2050" spc="5" dirty="0">
                          <a:latin typeface="Arial"/>
                          <a:cs typeface="Arial"/>
                        </a:rPr>
                        <a:t>unui</a:t>
                      </a:r>
                      <a:r>
                        <a:rPr sz="2050" spc="2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50" spc="5" dirty="0">
                          <a:latin typeface="Arial"/>
                          <a:cs typeface="Arial"/>
                        </a:rPr>
                        <a:t>obiect</a:t>
                      </a:r>
                      <a:endParaRPr sz="20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</a:pPr>
                      <a:r>
                        <a:rPr sz="1300" spc="5" dirty="0">
                          <a:latin typeface="Liberation Sans Narrow"/>
                          <a:cs typeface="Liberation Sans Narrow"/>
                        </a:rPr>
                        <a:t>class IdNumeClasa</a:t>
                      </a:r>
                      <a:r>
                        <a:rPr sz="1300" spc="7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300" spc="5" dirty="0">
                          <a:latin typeface="Liberation Sans Narrow"/>
                          <a:cs typeface="Liberation Sans Narrow"/>
                        </a:rPr>
                        <a:t>{ </a:t>
                      </a:r>
                      <a:endParaRPr sz="1300" dirty="0">
                        <a:latin typeface="Liberation Sans Narrow"/>
                        <a:cs typeface="Liberation Sans Narrow"/>
                      </a:endParaRPr>
                    </a:p>
                    <a:p>
                      <a:pPr marL="68072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300" dirty="0">
                          <a:latin typeface="Liberation Sans Narrow"/>
                          <a:cs typeface="Liberation Sans Narrow"/>
                        </a:rPr>
                        <a:t>//</a:t>
                      </a:r>
                      <a:r>
                        <a:rPr sz="1300" spc="20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300" spc="5" dirty="0">
                          <a:latin typeface="Liberation Sans Narrow"/>
                          <a:cs typeface="Liberation Sans Narrow"/>
                        </a:rPr>
                        <a:t>….</a:t>
                      </a:r>
                      <a:endParaRPr sz="1300" dirty="0">
                        <a:latin typeface="Liberation Sans Narrow"/>
                        <a:cs typeface="Liberation Sans Narrow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300" spc="5" dirty="0">
                          <a:latin typeface="Liberation Sans Narrow"/>
                          <a:cs typeface="Liberation Sans Narrow"/>
                        </a:rPr>
                        <a:t>} </a:t>
                      </a:r>
                      <a:r>
                        <a:rPr sz="1300" i="1" spc="-95" dirty="0">
                          <a:latin typeface="Arial"/>
                          <a:cs typeface="Arial"/>
                        </a:rPr>
                        <a:t>idOb1</a:t>
                      </a:r>
                      <a:r>
                        <a:rPr sz="1300" spc="-95" dirty="0">
                          <a:latin typeface="Liberation Sans Narrow"/>
                          <a:cs typeface="Liberation Sans Narrow"/>
                        </a:rPr>
                        <a:t>, </a:t>
                      </a:r>
                      <a:r>
                        <a:rPr sz="1300" spc="5" dirty="0">
                          <a:latin typeface="Liberation Sans Narrow"/>
                          <a:cs typeface="Liberation Sans Narrow"/>
                        </a:rPr>
                        <a:t>…,</a:t>
                      </a:r>
                      <a:r>
                        <a:rPr sz="1300" spc="-114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300" i="1" spc="-100" dirty="0">
                          <a:latin typeface="Arial"/>
                          <a:cs typeface="Arial"/>
                        </a:rPr>
                        <a:t>idObN</a:t>
                      </a:r>
                      <a:r>
                        <a:rPr sz="1300" spc="-100" dirty="0">
                          <a:latin typeface="Liberation Sans Narrow"/>
                          <a:cs typeface="Liberation Sans Narrow"/>
                        </a:rPr>
                        <a:t>;</a:t>
                      </a:r>
                      <a:endParaRPr sz="1300" dirty="0">
                        <a:latin typeface="Liberation Sans Narrow"/>
                        <a:cs typeface="Liberation Sans Narrow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50" dirty="0">
                        <a:latin typeface="Times New Roman"/>
                        <a:cs typeface="Times New Roman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</a:pPr>
                      <a:r>
                        <a:rPr sz="1300" spc="10" dirty="0">
                          <a:latin typeface="Arial"/>
                          <a:cs typeface="Arial"/>
                        </a:rPr>
                        <a:t>sau</a:t>
                      </a:r>
                      <a:endParaRPr sz="13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950" dirty="0">
                        <a:latin typeface="Times New Roman"/>
                        <a:cs typeface="Times New Roman"/>
                      </a:endParaRPr>
                    </a:p>
                    <a:p>
                      <a:pPr marL="546735">
                        <a:lnSpc>
                          <a:spcPct val="100000"/>
                        </a:lnSpc>
                      </a:pPr>
                      <a:r>
                        <a:rPr sz="1300" spc="10" dirty="0">
                          <a:latin typeface="Liberation Sans Narrow"/>
                          <a:cs typeface="Liberation Sans Narrow"/>
                        </a:rPr>
                        <a:t>IdNumeClasa </a:t>
                      </a:r>
                      <a:r>
                        <a:rPr sz="1300" i="1" spc="-95" dirty="0">
                          <a:latin typeface="Arial"/>
                          <a:cs typeface="Arial"/>
                        </a:rPr>
                        <a:t>idOb1</a:t>
                      </a:r>
                      <a:r>
                        <a:rPr sz="1300" spc="-95" dirty="0">
                          <a:latin typeface="Liberation Sans Narrow"/>
                          <a:cs typeface="Liberation Sans Narrow"/>
                        </a:rPr>
                        <a:t>, </a:t>
                      </a:r>
                      <a:r>
                        <a:rPr sz="1300" spc="5" dirty="0">
                          <a:latin typeface="Liberation Sans Narrow"/>
                          <a:cs typeface="Liberation Sans Narrow"/>
                        </a:rPr>
                        <a:t>…,</a:t>
                      </a:r>
                      <a:r>
                        <a:rPr sz="1300" spc="-12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300" i="1" spc="-105" dirty="0">
                          <a:latin typeface="Arial"/>
                          <a:cs typeface="Arial"/>
                        </a:rPr>
                        <a:t>idObN</a:t>
                      </a:r>
                      <a:r>
                        <a:rPr sz="1300" spc="-105" dirty="0">
                          <a:latin typeface="Liberation Sans Narrow"/>
                          <a:cs typeface="Liberation Sans Narrow"/>
                        </a:rPr>
                        <a:t>;</a:t>
                      </a:r>
                      <a:endParaRPr sz="1300" dirty="0">
                        <a:latin typeface="Liberation Sans Narrow"/>
                        <a:cs typeface="Liberation Sans Narrow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marL="1554480">
                        <a:lnSpc>
                          <a:spcPct val="100000"/>
                        </a:lnSpc>
                        <a:tabLst>
                          <a:tab pos="4373245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21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  <a:p>
                      <a:pPr marL="335280">
                        <a:lnSpc>
                          <a:spcPct val="100000"/>
                        </a:lnSpc>
                        <a:spcBef>
                          <a:spcPts val="2010"/>
                        </a:spcBef>
                      </a:pPr>
                      <a:r>
                        <a:rPr sz="2050" spc="15" dirty="0">
                          <a:latin typeface="Arial"/>
                          <a:cs typeface="Arial"/>
                        </a:rPr>
                        <a:t>Exemplu</a:t>
                      </a:r>
                      <a:endParaRPr sz="2050" dirty="0">
                        <a:latin typeface="Arial"/>
                        <a:cs typeface="Arial"/>
                      </a:endParaRPr>
                    </a:p>
                    <a:p>
                      <a:pPr marL="1185545">
                        <a:lnSpc>
                          <a:spcPct val="100000"/>
                        </a:lnSpc>
                        <a:spcBef>
                          <a:spcPts val="1740"/>
                        </a:spcBef>
                      </a:pPr>
                      <a:r>
                        <a:rPr sz="650" b="1" spc="5" dirty="0">
                          <a:latin typeface="Courier New"/>
                          <a:cs typeface="Courier New"/>
                        </a:rPr>
                        <a:t>int </a:t>
                      </a:r>
                      <a:r>
                        <a:rPr sz="650" spc="5" dirty="0">
                          <a:latin typeface="Courier New"/>
                          <a:cs typeface="Courier New"/>
                        </a:rPr>
                        <a:t>main(){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  <a:p>
                      <a:pPr marL="138811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650" spc="-5" dirty="0">
                          <a:latin typeface="Courier New"/>
                          <a:cs typeface="Courier New"/>
                        </a:rPr>
                        <a:t>ContBancar</a:t>
                      </a:r>
                      <a:r>
                        <a:rPr sz="650" spc="114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-10" dirty="0">
                          <a:latin typeface="Courier New"/>
                          <a:cs typeface="Courier New"/>
                        </a:rPr>
                        <a:t>c;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  <a:p>
                      <a:pPr marL="138811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c.init(</a:t>
                      </a:r>
                      <a:r>
                        <a:rPr sz="650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"Popescu"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, </a:t>
                      </a:r>
                      <a:r>
                        <a:rPr sz="650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"RO49RNCB0080005630320001"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,</a:t>
                      </a:r>
                      <a:r>
                        <a:rPr sz="650" spc="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5" dirty="0">
                          <a:solidFill>
                            <a:srgbClr val="7F007F"/>
                          </a:solidFill>
                          <a:latin typeface="Courier New"/>
                          <a:cs typeface="Courier New"/>
                        </a:rPr>
                        <a:t>100</a:t>
                      </a:r>
                      <a:r>
                        <a:rPr sz="650" spc="5" dirty="0">
                          <a:latin typeface="Courier New"/>
                          <a:cs typeface="Courier New"/>
                        </a:rPr>
                        <a:t>);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  <a:p>
                      <a:pPr marL="138811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c.afisare();</a:t>
                      </a:r>
                    </a:p>
                    <a:p>
                      <a:pPr marL="1388110" marR="2142490">
                        <a:lnSpc>
                          <a:spcPct val="152300"/>
                        </a:lnSpc>
                        <a:spcBef>
                          <a:spcPts val="1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printf(</a:t>
                      </a:r>
                      <a:r>
                        <a:rPr sz="650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"Depun </a:t>
                      </a:r>
                      <a:r>
                        <a:rPr sz="650" spc="-5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10 RON\n"</a:t>
                      </a:r>
                      <a:r>
                        <a:rPr sz="650" spc="-5" dirty="0">
                          <a:latin typeface="Courier New"/>
                          <a:cs typeface="Courier New"/>
                        </a:rPr>
                        <a:t>); 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c.depune(</a:t>
                      </a:r>
                      <a:r>
                        <a:rPr sz="650" dirty="0">
                          <a:solidFill>
                            <a:srgbClr val="7F007F"/>
                          </a:solidFill>
                          <a:latin typeface="Courier New"/>
                          <a:cs typeface="Courier New"/>
                        </a:rPr>
                        <a:t>10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);</a:t>
                      </a:r>
                    </a:p>
                    <a:p>
                      <a:pPr marL="1388110" marR="2093595">
                        <a:lnSpc>
                          <a:spcPct val="152800"/>
                        </a:lnSpc>
                        <a:spcBef>
                          <a:spcPts val="1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c.afisare();  printf(</a:t>
                      </a:r>
                      <a:r>
                        <a:rPr sz="650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"Retrag 15 </a:t>
                      </a:r>
                      <a:r>
                        <a:rPr sz="650" spc="-5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RON\n"</a:t>
                      </a:r>
                      <a:r>
                        <a:rPr sz="650" spc="-5" dirty="0">
                          <a:latin typeface="Courier New"/>
                          <a:cs typeface="Courier New"/>
                        </a:rPr>
                        <a:t>); 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c.retrage(</a:t>
                      </a:r>
                      <a:r>
                        <a:rPr sz="650" dirty="0">
                          <a:solidFill>
                            <a:srgbClr val="7F007F"/>
                          </a:solidFill>
                          <a:latin typeface="Courier New"/>
                          <a:cs typeface="Courier New"/>
                        </a:rPr>
                        <a:t>15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);  c.afisare();</a:t>
                      </a:r>
                    </a:p>
                    <a:p>
                      <a:pPr marL="11855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}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1553845">
                        <a:lnSpc>
                          <a:spcPct val="100000"/>
                        </a:lnSpc>
                        <a:tabLst>
                          <a:tab pos="4373245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23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504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1450" b="1" spc="15" dirty="0">
                          <a:latin typeface="Arial"/>
                          <a:cs typeface="Arial"/>
                        </a:rPr>
                        <a:t>Referirea </a:t>
                      </a:r>
                      <a:r>
                        <a:rPr sz="1450" b="1" spc="10" dirty="0">
                          <a:latin typeface="Arial"/>
                          <a:cs typeface="Arial"/>
                        </a:rPr>
                        <a:t>la </a:t>
                      </a:r>
                      <a:r>
                        <a:rPr sz="1450" b="1" spc="15" dirty="0">
                          <a:latin typeface="Arial"/>
                          <a:cs typeface="Arial"/>
                        </a:rPr>
                        <a:t>datele şi metodele</a:t>
                      </a:r>
                      <a:r>
                        <a:rPr sz="1450" b="1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20" dirty="0">
                          <a:latin typeface="Arial"/>
                          <a:cs typeface="Arial"/>
                        </a:rPr>
                        <a:t>membru</a:t>
                      </a:r>
                      <a:endParaRPr sz="145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marL="330200" marR="2403475">
                        <a:lnSpc>
                          <a:spcPct val="125499"/>
                        </a:lnSpc>
                      </a:pPr>
                      <a:r>
                        <a:rPr sz="1450" spc="25" dirty="0">
                          <a:latin typeface="Liberation Sans Narrow"/>
                          <a:cs typeface="Liberation Sans Narrow"/>
                        </a:rPr>
                        <a:t>idOb.idDataMembru  </a:t>
                      </a:r>
                      <a:r>
                        <a:rPr sz="1450" spc="15" dirty="0">
                          <a:latin typeface="Liberation Sans Narrow"/>
                          <a:cs typeface="Liberation Sans Narrow"/>
                        </a:rPr>
                        <a:t>idPointerOb</a:t>
                      </a:r>
                      <a:r>
                        <a:rPr sz="1450" spc="14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450" spc="20" dirty="0">
                          <a:latin typeface="Liberation Sans Narrow"/>
                          <a:cs typeface="Liberation Sans Narrow"/>
                        </a:rPr>
                        <a:t>-&gt;idDataMembru</a:t>
                      </a:r>
                      <a:endParaRPr sz="1450" dirty="0">
                        <a:latin typeface="Liberation Sans Narrow"/>
                        <a:cs typeface="Liberation Sans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50" dirty="0">
                        <a:latin typeface="Times New Roman"/>
                        <a:cs typeface="Times New Roman"/>
                      </a:endParaRPr>
                    </a:p>
                    <a:p>
                      <a:pPr marL="330200" marR="848994">
                        <a:lnSpc>
                          <a:spcPct val="125499"/>
                        </a:lnSpc>
                      </a:pPr>
                      <a:r>
                        <a:rPr sz="1450" spc="15" dirty="0">
                          <a:latin typeface="Liberation Sans Narrow"/>
                          <a:cs typeface="Liberation Sans Narrow"/>
                        </a:rPr>
                        <a:t>idOb.idMetodaMembru(lista de parametri);  idPointerOb </a:t>
                      </a:r>
                      <a:r>
                        <a:rPr sz="1450" spc="20" dirty="0">
                          <a:latin typeface="Liberation Sans Narrow"/>
                          <a:cs typeface="Liberation Sans Narrow"/>
                        </a:rPr>
                        <a:t>-&gt;idMetodaMembru(lista </a:t>
                      </a:r>
                      <a:r>
                        <a:rPr sz="1450" spc="15" dirty="0">
                          <a:latin typeface="Liberation Sans Narrow"/>
                          <a:cs typeface="Liberation Sans Narrow"/>
                        </a:rPr>
                        <a:t>de</a:t>
                      </a:r>
                      <a:r>
                        <a:rPr sz="1450" spc="275" dirty="0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sz="1450" spc="15" dirty="0">
                          <a:latin typeface="Liberation Sans Narrow"/>
                          <a:cs typeface="Liberation Sans Narrow"/>
                        </a:rPr>
                        <a:t>parametri);</a:t>
                      </a:r>
                      <a:endParaRPr sz="1450" dirty="0">
                        <a:latin typeface="Liberation Sans Narrow"/>
                        <a:cs typeface="Liberation Sans Narrow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Times New Roman"/>
                      </a:endParaRPr>
                    </a:p>
                    <a:p>
                      <a:pPr marL="1554480">
                        <a:lnSpc>
                          <a:spcPct val="100000"/>
                        </a:lnSpc>
                        <a:tabLst>
                          <a:tab pos="4373245" algn="l"/>
                        </a:tabLst>
                      </a:pP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Introducere  </a:t>
                      </a:r>
                      <a:r>
                        <a:rPr sz="1000" b="1" spc="-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în 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Programarea</a:t>
                      </a:r>
                      <a:r>
                        <a:rPr sz="1000" b="1" spc="-8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Orientată</a:t>
                      </a:r>
                      <a:r>
                        <a:rPr sz="1000" b="1" spc="75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0000CC"/>
                          </a:solidFill>
                          <a:latin typeface="+mn-lt"/>
                          <a:cs typeface="Arial"/>
                        </a:rPr>
                        <a:t>Obiect	</a:t>
                      </a:r>
                      <a:r>
                        <a:rPr lang="ro-MO" sz="1000" b="1" dirty="0" smtClean="0">
                          <a:solidFill>
                            <a:srgbClr val="0000CC"/>
                          </a:solidFill>
                          <a:latin typeface="+mn-lt"/>
                          <a:cs typeface="Arial Black"/>
                        </a:rPr>
                        <a:t>22</a:t>
                      </a:r>
                      <a:endParaRPr sz="1000" b="1" dirty="0">
                        <a:solidFill>
                          <a:srgbClr val="0000CC"/>
                        </a:solidFill>
                        <a:latin typeface="+mn-lt"/>
                        <a:cs typeface="Arial Black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1195</Words>
  <Application>Microsoft Office PowerPoint</Application>
  <PresentationFormat>Custom</PresentationFormat>
  <Paragraphs>302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 1 - Introducere in POO.ppt [Compatibility Mode]</dc:title>
  <dc:creator>Admin</dc:creator>
  <cp:lastModifiedBy>Mihai</cp:lastModifiedBy>
  <cp:revision>1</cp:revision>
  <dcterms:created xsi:type="dcterms:W3CDTF">2020-01-26T18:51:51Z</dcterms:created>
  <dcterms:modified xsi:type="dcterms:W3CDTF">2020-01-26T19:14:26Z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2019-03-04T00:00:00Z</vt:filetime>
  </property>
  <property fmtid="{D5CDD505-2E9C-101B-9397-08002B2CF9AE}" pid="3" name="Creator">
    <vt:lpwstr>pdfFactory Pro www.pdffactory.com</vt:lpwstr>
  </property>
  <property fmtid="{D5CDD505-2E9C-101B-9397-08002B2CF9AE}" pid="4" name="LastSaved">
    <vt:filetime>2020-01-26T00:00:00Z</vt:filetime>
  </property>
</Properties>
</file>