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850" r:id="rId3"/>
    <p:sldId id="782" r:id="rId4"/>
    <p:sldId id="874" r:id="rId5"/>
    <p:sldId id="1357" r:id="rId6"/>
    <p:sldId id="701" r:id="rId7"/>
    <p:sldId id="853" r:id="rId8"/>
    <p:sldId id="866" r:id="rId9"/>
    <p:sldId id="867" r:id="rId10"/>
    <p:sldId id="884" r:id="rId11"/>
    <p:sldId id="886" r:id="rId12"/>
    <p:sldId id="888" r:id="rId13"/>
    <p:sldId id="855" r:id="rId14"/>
    <p:sldId id="772" r:id="rId15"/>
    <p:sldId id="773" r:id="rId16"/>
    <p:sldId id="858" r:id="rId17"/>
    <p:sldId id="784" r:id="rId18"/>
    <p:sldId id="775" r:id="rId19"/>
    <p:sldId id="778" r:id="rId20"/>
    <p:sldId id="1368" r:id="rId21"/>
    <p:sldId id="1366" r:id="rId22"/>
    <p:sldId id="1367" r:id="rId23"/>
    <p:sldId id="1356" r:id="rId24"/>
    <p:sldId id="1358" r:id="rId25"/>
    <p:sldId id="1359" r:id="rId26"/>
    <p:sldId id="1360" r:id="rId27"/>
    <p:sldId id="1362" r:id="rId28"/>
    <p:sldId id="1363" r:id="rId29"/>
    <p:sldId id="1364" r:id="rId30"/>
    <p:sldId id="1365" r:id="rId31"/>
    <p:sldId id="1361" r:id="rId32"/>
    <p:sldId id="909" r:id="rId33"/>
    <p:sldId id="912" r:id="rId34"/>
    <p:sldId id="913" r:id="rId35"/>
    <p:sldId id="951" r:id="rId36"/>
    <p:sldId id="915" r:id="rId37"/>
    <p:sldId id="916" r:id="rId38"/>
    <p:sldId id="917" r:id="rId39"/>
    <p:sldId id="921" r:id="rId40"/>
    <p:sldId id="924" r:id="rId41"/>
    <p:sldId id="925" r:id="rId42"/>
    <p:sldId id="962" r:id="rId43"/>
    <p:sldId id="927" r:id="rId44"/>
    <p:sldId id="928" r:id="rId45"/>
    <p:sldId id="931" r:id="rId46"/>
    <p:sldId id="932" r:id="rId47"/>
    <p:sldId id="954"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3" d="100"/>
          <a:sy n="73" d="100"/>
        </p:scale>
        <p:origin x="2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B00A1C-C796-4998-B05A-76A6CC6C20E1}" type="datetimeFigureOut">
              <a:rPr lang="en-US" smtClean="0"/>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38171-31DB-47FA-971C-EBDEA23EDFB5}" type="slidenum">
              <a:rPr lang="en-US" smtClean="0"/>
              <a:t>‹#›</a:t>
            </a:fld>
            <a:endParaRPr lang="en-US"/>
          </a:p>
        </p:txBody>
      </p:sp>
    </p:spTree>
    <p:extLst>
      <p:ext uri="{BB962C8B-B14F-4D97-AF65-F5344CB8AC3E}">
        <p14:creationId xmlns:p14="http://schemas.microsoft.com/office/powerpoint/2010/main" val="4142294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E5BFBC5E-85C3-0FEC-D443-3BE9092EB8D1}"/>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6D3C9ED-D25A-405F-BC3D-9C9AD201F7E5}" type="slidenum">
              <a:t>40</a:t>
            </a:fld>
            <a:endParaRPr lang="en-US" sz="1200" b="0" i="0" u="none" strike="noStrike" kern="1200" cap="none" spc="0" baseline="0">
              <a:solidFill>
                <a:srgbClr val="000000"/>
              </a:solidFill>
              <a:uFillTx/>
              <a:latin typeface="Calibri"/>
            </a:endParaRPr>
          </a:p>
        </p:txBody>
      </p:sp>
      <p:sp>
        <p:nvSpPr>
          <p:cNvPr id="3" name="Rectangle 2">
            <a:extLst>
              <a:ext uri="{FF2B5EF4-FFF2-40B4-BE49-F238E27FC236}">
                <a16:creationId xmlns:a16="http://schemas.microsoft.com/office/drawing/2014/main" id="{500CF43A-DA6E-2D34-ABE4-C24E92C96364}"/>
              </a:ext>
            </a:extLst>
          </p:cNvPr>
          <p:cNvSpPr/>
          <p:nvPr/>
        </p:nvSpPr>
        <p:spPr>
          <a:xfrm>
            <a:off x="3886200" y="0"/>
            <a:ext cx="2971800" cy="457200"/>
          </a:xfrm>
          <a:prstGeom prst="rect">
            <a:avLst/>
          </a:prstGeom>
          <a:noFill/>
          <a:ln cap="flat">
            <a:noFill/>
            <a:prstDash val="soli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4" name="Rectangle 3">
            <a:extLst>
              <a:ext uri="{FF2B5EF4-FFF2-40B4-BE49-F238E27FC236}">
                <a16:creationId xmlns:a16="http://schemas.microsoft.com/office/drawing/2014/main" id="{464E4959-BC96-EF41-8E09-E8D44E08B446}"/>
              </a:ext>
            </a:extLst>
          </p:cNvPr>
          <p:cNvSpPr/>
          <p:nvPr/>
        </p:nvSpPr>
        <p:spPr>
          <a:xfrm>
            <a:off x="3886200" y="8686800"/>
            <a:ext cx="2971800" cy="457200"/>
          </a:xfrm>
          <a:prstGeom prst="rect">
            <a:avLst/>
          </a:prstGeom>
          <a:noFill/>
          <a:ln cap="flat">
            <a:noFill/>
            <a:prstDash val="solid"/>
          </a:ln>
        </p:spPr>
        <p:txBody>
          <a:bodyPr vert="horz" wrap="square" lIns="90489" tIns="44448" rIns="90489" bIns="44448"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Calibri"/>
              </a:rPr>
              <a:t>14</a:t>
            </a:r>
          </a:p>
        </p:txBody>
      </p:sp>
      <p:sp>
        <p:nvSpPr>
          <p:cNvPr id="5" name="Rectangle 4">
            <a:extLst>
              <a:ext uri="{FF2B5EF4-FFF2-40B4-BE49-F238E27FC236}">
                <a16:creationId xmlns:a16="http://schemas.microsoft.com/office/drawing/2014/main" id="{36CFC73A-0213-9F5E-A3EB-C522C216216B}"/>
              </a:ext>
            </a:extLst>
          </p:cNvPr>
          <p:cNvSpPr/>
          <p:nvPr/>
        </p:nvSpPr>
        <p:spPr>
          <a:xfrm>
            <a:off x="0" y="8686800"/>
            <a:ext cx="2971800" cy="457200"/>
          </a:xfrm>
          <a:prstGeom prst="rect">
            <a:avLst/>
          </a:prstGeom>
          <a:noFill/>
          <a:ln cap="flat">
            <a:noFill/>
            <a:prstDash val="soli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6" name="Rectangle 5">
            <a:extLst>
              <a:ext uri="{FF2B5EF4-FFF2-40B4-BE49-F238E27FC236}">
                <a16:creationId xmlns:a16="http://schemas.microsoft.com/office/drawing/2014/main" id="{9BA47B76-5589-7EA8-42BA-AD161F39B53B}"/>
              </a:ext>
            </a:extLst>
          </p:cNvPr>
          <p:cNvSpPr/>
          <p:nvPr/>
        </p:nvSpPr>
        <p:spPr>
          <a:xfrm>
            <a:off x="0" y="0"/>
            <a:ext cx="2971800" cy="457200"/>
          </a:xfrm>
          <a:prstGeom prst="rect">
            <a:avLst/>
          </a:prstGeom>
          <a:noFill/>
          <a:ln cap="flat">
            <a:noFill/>
            <a:prstDash val="soli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7" name="Slide Image Placeholder 6">
            <a:extLst>
              <a:ext uri="{FF2B5EF4-FFF2-40B4-BE49-F238E27FC236}">
                <a16:creationId xmlns:a16="http://schemas.microsoft.com/office/drawing/2014/main" id="{8BD8C691-C0D8-CFFE-B96C-E9CF5681B89E}"/>
              </a:ext>
            </a:extLst>
          </p:cNvPr>
          <p:cNvSpPr>
            <a:spLocks noGrp="1" noRot="1" noChangeAspect="1"/>
          </p:cNvSpPr>
          <p:nvPr>
            <p:ph type="sldImg"/>
          </p:nvPr>
        </p:nvSpPr>
        <p:spPr>
          <a:ln w="12701" cap="flat">
            <a:solidFill>
              <a:srgbClr val="000000"/>
            </a:solidFill>
            <a:prstDash val="solid"/>
          </a:ln>
        </p:spPr>
      </p:sp>
      <p:sp>
        <p:nvSpPr>
          <p:cNvPr id="8" name="Rectangle 7">
            <a:extLst>
              <a:ext uri="{FF2B5EF4-FFF2-40B4-BE49-F238E27FC236}">
                <a16:creationId xmlns:a16="http://schemas.microsoft.com/office/drawing/2014/main" id="{5E8BF446-BEB6-6C1D-03C0-EA62105DB474}"/>
              </a:ext>
            </a:extLst>
          </p:cNvPr>
          <p:cNvSpPr txBox="1">
            <a:spLocks noGrp="1"/>
          </p:cNvSpPr>
          <p:nvPr>
            <p:ph type="body" sz="quarter" idx="1"/>
          </p:nvPr>
        </p:nvSpPr>
        <p:spPr>
          <a:xfrm>
            <a:off x="912808" y="4343400"/>
            <a:ext cx="5030791" cy="4114800"/>
          </a:xfrm>
        </p:spPr>
        <p:txBody>
          <a:bodyPr lIns="90489" tIns="44448" rIns="90489" bIns="44448"/>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5BBCB-F263-08AF-8B3B-1990E3FC8037}"/>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C4BE69BC-DE8F-70BD-EC86-943C8DEB1EC1}"/>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FEE02157-0CB8-BE2B-4057-E2EDE85E6A13}"/>
              </a:ext>
            </a:extLst>
          </p:cNvPr>
          <p:cNvSpPr txBox="1">
            <a:spLocks noGrp="1"/>
          </p:cNvSpPr>
          <p:nvPr>
            <p:ph type="dt" sz="half" idx="7"/>
          </p:nvPr>
        </p:nvSpPr>
        <p:spPr/>
        <p:txBody>
          <a:bodyPr/>
          <a:lstStyle>
            <a:lvl1pPr>
              <a:defRPr/>
            </a:lvl1pPr>
          </a:lstStyle>
          <a:p>
            <a:pPr lvl="0"/>
            <a:fld id="{977C81DF-27B5-4DC9-BA6D-5EFF945F9CE2}" type="datetime1">
              <a:rPr lang="en-US" smtClean="0"/>
              <a:t>3/19/2025</a:t>
            </a:fld>
            <a:endParaRPr lang="en-US"/>
          </a:p>
        </p:txBody>
      </p:sp>
      <p:sp>
        <p:nvSpPr>
          <p:cNvPr id="5" name="Footer Placeholder 4">
            <a:extLst>
              <a:ext uri="{FF2B5EF4-FFF2-40B4-BE49-F238E27FC236}">
                <a16:creationId xmlns:a16="http://schemas.microsoft.com/office/drawing/2014/main" id="{6D4AB440-5F60-656F-00CA-C034836ED707}"/>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F98BD5ED-E3F8-105F-ACFA-B7AFE451A3B2}"/>
              </a:ext>
            </a:extLst>
          </p:cNvPr>
          <p:cNvSpPr txBox="1">
            <a:spLocks noGrp="1"/>
          </p:cNvSpPr>
          <p:nvPr>
            <p:ph type="sldNum" sz="quarter" idx="8"/>
          </p:nvPr>
        </p:nvSpPr>
        <p:spPr/>
        <p:txBody>
          <a:bodyPr/>
          <a:lstStyle>
            <a:lvl1pPr>
              <a:defRPr/>
            </a:lvl1pPr>
          </a:lstStyle>
          <a:p>
            <a:pPr lvl="0"/>
            <a:fld id="{BD2236F3-9D8E-4690-A023-CF21630E42BC}" type="slidenum">
              <a:t>‹#›</a:t>
            </a:fld>
            <a:endParaRPr lang="en-US"/>
          </a:p>
        </p:txBody>
      </p:sp>
    </p:spTree>
    <p:extLst>
      <p:ext uri="{BB962C8B-B14F-4D97-AF65-F5344CB8AC3E}">
        <p14:creationId xmlns:p14="http://schemas.microsoft.com/office/powerpoint/2010/main" val="217906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56DC-F0E1-7EC9-39F9-0F3A085095D3}"/>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E7EDECC1-7197-62BC-FAA9-0C6AFEC26D8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22CCB-0A0B-1B14-6B19-7D3FBE2A0121}"/>
              </a:ext>
            </a:extLst>
          </p:cNvPr>
          <p:cNvSpPr txBox="1">
            <a:spLocks noGrp="1"/>
          </p:cNvSpPr>
          <p:nvPr>
            <p:ph type="dt" sz="half" idx="7"/>
          </p:nvPr>
        </p:nvSpPr>
        <p:spPr/>
        <p:txBody>
          <a:bodyPr/>
          <a:lstStyle>
            <a:lvl1pPr>
              <a:defRPr/>
            </a:lvl1pPr>
          </a:lstStyle>
          <a:p>
            <a:pPr lvl="0"/>
            <a:fld id="{A2665432-F3D7-4CA1-92D3-E8E08E0A4237}" type="datetime1">
              <a:rPr lang="en-US" smtClean="0"/>
              <a:t>3/19/2025</a:t>
            </a:fld>
            <a:endParaRPr lang="en-US"/>
          </a:p>
        </p:txBody>
      </p:sp>
      <p:sp>
        <p:nvSpPr>
          <p:cNvPr id="5" name="Footer Placeholder 4">
            <a:extLst>
              <a:ext uri="{FF2B5EF4-FFF2-40B4-BE49-F238E27FC236}">
                <a16:creationId xmlns:a16="http://schemas.microsoft.com/office/drawing/2014/main" id="{7B1B2D02-8618-B87F-AB27-A7B7F04FA85E}"/>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A34CF04F-E776-0BB3-0471-2BBAE7943F4E}"/>
              </a:ext>
            </a:extLst>
          </p:cNvPr>
          <p:cNvSpPr txBox="1">
            <a:spLocks noGrp="1"/>
          </p:cNvSpPr>
          <p:nvPr>
            <p:ph type="sldNum" sz="quarter" idx="8"/>
          </p:nvPr>
        </p:nvSpPr>
        <p:spPr/>
        <p:txBody>
          <a:bodyPr/>
          <a:lstStyle>
            <a:lvl1pPr>
              <a:defRPr/>
            </a:lvl1pPr>
          </a:lstStyle>
          <a:p>
            <a:pPr lvl="0"/>
            <a:fld id="{9D6CB4B8-F686-45FD-8CA8-23C71E418C37}" type="slidenum">
              <a:t>‹#›</a:t>
            </a:fld>
            <a:endParaRPr lang="en-US"/>
          </a:p>
        </p:txBody>
      </p:sp>
    </p:spTree>
    <p:extLst>
      <p:ext uri="{BB962C8B-B14F-4D97-AF65-F5344CB8AC3E}">
        <p14:creationId xmlns:p14="http://schemas.microsoft.com/office/powerpoint/2010/main" val="363193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628511-35C6-D0DF-9CA1-5D968C2BAC12}"/>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AFEFC4-6653-F08A-CACB-2933E752EBC1}"/>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92618C-33A1-316E-A412-19065FAA5572}"/>
              </a:ext>
            </a:extLst>
          </p:cNvPr>
          <p:cNvSpPr txBox="1">
            <a:spLocks noGrp="1"/>
          </p:cNvSpPr>
          <p:nvPr>
            <p:ph type="dt" sz="half" idx="7"/>
          </p:nvPr>
        </p:nvSpPr>
        <p:spPr/>
        <p:txBody>
          <a:bodyPr/>
          <a:lstStyle>
            <a:lvl1pPr>
              <a:defRPr/>
            </a:lvl1pPr>
          </a:lstStyle>
          <a:p>
            <a:pPr lvl="0"/>
            <a:fld id="{8C88DDAC-A020-40D3-96FC-850C3626D50F}" type="datetime1">
              <a:rPr lang="en-US" smtClean="0"/>
              <a:t>3/19/2025</a:t>
            </a:fld>
            <a:endParaRPr lang="en-US"/>
          </a:p>
        </p:txBody>
      </p:sp>
      <p:sp>
        <p:nvSpPr>
          <p:cNvPr id="5" name="Footer Placeholder 4">
            <a:extLst>
              <a:ext uri="{FF2B5EF4-FFF2-40B4-BE49-F238E27FC236}">
                <a16:creationId xmlns:a16="http://schemas.microsoft.com/office/drawing/2014/main" id="{8AA23720-FF57-3A9C-4F67-3554EFE3CE69}"/>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6D749EC9-B960-6B2E-5FB3-0B4DD91A93B6}"/>
              </a:ext>
            </a:extLst>
          </p:cNvPr>
          <p:cNvSpPr txBox="1">
            <a:spLocks noGrp="1"/>
          </p:cNvSpPr>
          <p:nvPr>
            <p:ph type="sldNum" sz="quarter" idx="8"/>
          </p:nvPr>
        </p:nvSpPr>
        <p:spPr/>
        <p:txBody>
          <a:bodyPr/>
          <a:lstStyle>
            <a:lvl1pPr>
              <a:defRPr/>
            </a:lvl1pPr>
          </a:lstStyle>
          <a:p>
            <a:pPr lvl="0"/>
            <a:fld id="{CD4D6BF8-F85D-4C47-B8FA-470C6F762319}" type="slidenum">
              <a:t>‹#›</a:t>
            </a:fld>
            <a:endParaRPr lang="en-US"/>
          </a:p>
        </p:txBody>
      </p:sp>
    </p:spTree>
    <p:extLst>
      <p:ext uri="{BB962C8B-B14F-4D97-AF65-F5344CB8AC3E}">
        <p14:creationId xmlns:p14="http://schemas.microsoft.com/office/powerpoint/2010/main" val="1486835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81DF49-7210-528E-3978-2791A91C2CB7}"/>
              </a:ext>
            </a:extLst>
          </p:cNvPr>
          <p:cNvSpPr txBox="1">
            <a:spLocks noGrp="1"/>
          </p:cNvSpPr>
          <p:nvPr>
            <p:ph type="title"/>
          </p:nvPr>
        </p:nvSpPr>
        <p:spPr>
          <a:xfrm>
            <a:off x="609603" y="457200"/>
            <a:ext cx="10972800" cy="1371600"/>
          </a:xfrm>
        </p:spPr>
        <p:txBody>
          <a:bodyPr/>
          <a:lstStyle>
            <a:lvl1pPr>
              <a:defRPr lang="ru-RU"/>
            </a:lvl1pPr>
          </a:lstStyle>
          <a:p>
            <a:pPr lvl="0"/>
            <a:r>
              <a:rPr lang="ru-RU"/>
              <a:t>Образец заголовка</a:t>
            </a:r>
          </a:p>
        </p:txBody>
      </p:sp>
      <p:sp>
        <p:nvSpPr>
          <p:cNvPr id="3" name="Таблица 2">
            <a:extLst>
              <a:ext uri="{FF2B5EF4-FFF2-40B4-BE49-F238E27FC236}">
                <a16:creationId xmlns:a16="http://schemas.microsoft.com/office/drawing/2014/main" id="{AFED218D-55C1-03F8-9A76-78F5820C29F1}"/>
              </a:ext>
            </a:extLst>
          </p:cNvPr>
          <p:cNvSpPr txBox="1">
            <a:spLocks noGrp="1"/>
          </p:cNvSpPr>
          <p:nvPr>
            <p:ph type="tbl" idx="1"/>
          </p:nvPr>
        </p:nvSpPr>
        <p:spPr>
          <a:xfrm>
            <a:off x="609603" y="1981203"/>
            <a:ext cx="10972800" cy="3886200"/>
          </a:xfrm>
        </p:spPr>
        <p:txBody>
          <a:bodyPr/>
          <a:lstStyle>
            <a:lvl1pPr>
              <a:defRPr lang="ru-RU"/>
            </a:lvl1pPr>
          </a:lstStyle>
          <a:p>
            <a:pPr lvl="0"/>
            <a:endParaRPr lang="ru-RU"/>
          </a:p>
        </p:txBody>
      </p:sp>
      <p:sp>
        <p:nvSpPr>
          <p:cNvPr id="4" name="Нижний колонтитул 3">
            <a:extLst>
              <a:ext uri="{FF2B5EF4-FFF2-40B4-BE49-F238E27FC236}">
                <a16:creationId xmlns:a16="http://schemas.microsoft.com/office/drawing/2014/main" id="{1E2A3914-FE8B-237A-AEA3-915FDC2429A9}"/>
              </a:ext>
            </a:extLst>
          </p:cNvPr>
          <p:cNvSpPr txBox="1">
            <a:spLocks noGrp="1"/>
          </p:cNvSpPr>
          <p:nvPr>
            <p:ph type="ftr" sz="quarter" idx="9"/>
          </p:nvPr>
        </p:nvSpPr>
        <p:spPr>
          <a:xfrm>
            <a:off x="4165604" y="6248396"/>
            <a:ext cx="3860797" cy="457200"/>
          </a:xfrm>
        </p:spPr>
        <p:txBody>
          <a:bodyPr/>
          <a:lstStyle>
            <a:lvl1pPr>
              <a:defRPr lang="ro-RO"/>
            </a:lvl1pPr>
          </a:lstStyle>
          <a:p>
            <a:pPr lvl="0"/>
            <a:r>
              <a:rPr lang="en-US"/>
              <a:t>Modelare Procese Busunes IDEF3 Pavel chirev, lect. dr. ing.</a:t>
            </a:r>
            <a:endParaRPr lang="ru-RU"/>
          </a:p>
        </p:txBody>
      </p:sp>
      <p:sp>
        <p:nvSpPr>
          <p:cNvPr id="5" name="Номер слайда 4">
            <a:extLst>
              <a:ext uri="{FF2B5EF4-FFF2-40B4-BE49-F238E27FC236}">
                <a16:creationId xmlns:a16="http://schemas.microsoft.com/office/drawing/2014/main" id="{A6D87A1F-E321-89E4-2BF9-BEBC8A7471C9}"/>
              </a:ext>
            </a:extLst>
          </p:cNvPr>
          <p:cNvSpPr txBox="1">
            <a:spLocks noGrp="1"/>
          </p:cNvSpPr>
          <p:nvPr>
            <p:ph type="sldNum" sz="quarter" idx="8"/>
          </p:nvPr>
        </p:nvSpPr>
        <p:spPr>
          <a:xfrm>
            <a:off x="8737604" y="6248396"/>
            <a:ext cx="2844798" cy="457200"/>
          </a:xfrm>
        </p:spPr>
        <p:txBody>
          <a:bodyPr/>
          <a:lstStyle>
            <a:lvl1pPr>
              <a:defRPr lang="ru-RU"/>
            </a:lvl1pPr>
          </a:lstStyle>
          <a:p>
            <a:pPr lvl="0"/>
            <a:fld id="{0109466D-D8E3-40B5-ACE3-A5243D5E6ABB}" type="slidenum">
              <a:t>‹#›</a:t>
            </a:fld>
            <a:endParaRPr lang="ru-RU"/>
          </a:p>
        </p:txBody>
      </p:sp>
      <p:sp>
        <p:nvSpPr>
          <p:cNvPr id="6" name="Дата 5">
            <a:extLst>
              <a:ext uri="{FF2B5EF4-FFF2-40B4-BE49-F238E27FC236}">
                <a16:creationId xmlns:a16="http://schemas.microsoft.com/office/drawing/2014/main" id="{AF2F00FF-DF9F-EBB4-95FA-4F5BDCAD39BF}"/>
              </a:ext>
            </a:extLst>
          </p:cNvPr>
          <p:cNvSpPr txBox="1">
            <a:spLocks noGrp="1"/>
          </p:cNvSpPr>
          <p:nvPr>
            <p:ph type="dt" sz="half" idx="7"/>
          </p:nvPr>
        </p:nvSpPr>
        <p:spPr>
          <a:xfrm>
            <a:off x="609603" y="6245223"/>
            <a:ext cx="2844798" cy="476246"/>
          </a:xfrm>
        </p:spPr>
        <p:txBody>
          <a:bodyPr/>
          <a:lstStyle>
            <a:lvl1pPr>
              <a:defRPr lang="ru-RU"/>
            </a:lvl1pPr>
          </a:lstStyle>
          <a:p>
            <a:pPr lvl="0"/>
            <a:fld id="{DBBE70F5-C499-4629-9925-E51AEBF827F5}" type="datetime1">
              <a:rPr lang="en-US" smtClean="0"/>
              <a:t>3/19/2025</a:t>
            </a:fld>
            <a:endParaRPr lang="ru-RU"/>
          </a:p>
        </p:txBody>
      </p:sp>
    </p:spTree>
    <p:extLst>
      <p:ext uri="{BB962C8B-B14F-4D97-AF65-F5344CB8AC3E}">
        <p14:creationId xmlns:p14="http://schemas.microsoft.com/office/powerpoint/2010/main" val="223638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F774-0086-FDF6-1F62-2699C19E0792}"/>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EAB6006A-F7BB-8387-9A9B-18EE146B3AF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6F26A-FA88-C196-7AAB-B4E21FCC87C4}"/>
              </a:ext>
            </a:extLst>
          </p:cNvPr>
          <p:cNvSpPr txBox="1">
            <a:spLocks noGrp="1"/>
          </p:cNvSpPr>
          <p:nvPr>
            <p:ph type="dt" sz="half" idx="7"/>
          </p:nvPr>
        </p:nvSpPr>
        <p:spPr/>
        <p:txBody>
          <a:bodyPr/>
          <a:lstStyle>
            <a:lvl1pPr>
              <a:defRPr/>
            </a:lvl1pPr>
          </a:lstStyle>
          <a:p>
            <a:pPr lvl="0"/>
            <a:fld id="{C690F23F-DEEB-4835-B7E7-3703F0C689D8}" type="datetime1">
              <a:rPr lang="en-US" smtClean="0"/>
              <a:t>3/19/2025</a:t>
            </a:fld>
            <a:endParaRPr lang="en-US"/>
          </a:p>
        </p:txBody>
      </p:sp>
      <p:sp>
        <p:nvSpPr>
          <p:cNvPr id="5" name="Footer Placeholder 4">
            <a:extLst>
              <a:ext uri="{FF2B5EF4-FFF2-40B4-BE49-F238E27FC236}">
                <a16:creationId xmlns:a16="http://schemas.microsoft.com/office/drawing/2014/main" id="{996ED774-BA62-5A1C-F886-1021694C2F40}"/>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9880E6F3-BF5B-BF9F-2C25-EFA99A668D50}"/>
              </a:ext>
            </a:extLst>
          </p:cNvPr>
          <p:cNvSpPr txBox="1">
            <a:spLocks noGrp="1"/>
          </p:cNvSpPr>
          <p:nvPr>
            <p:ph type="sldNum" sz="quarter" idx="8"/>
          </p:nvPr>
        </p:nvSpPr>
        <p:spPr/>
        <p:txBody>
          <a:bodyPr/>
          <a:lstStyle>
            <a:lvl1pPr>
              <a:defRPr/>
            </a:lvl1pPr>
          </a:lstStyle>
          <a:p>
            <a:pPr lvl="0"/>
            <a:fld id="{8A954D00-AB9A-4E46-BAB3-A7C083F64AD2}" type="slidenum">
              <a:t>‹#›</a:t>
            </a:fld>
            <a:endParaRPr lang="en-US"/>
          </a:p>
        </p:txBody>
      </p:sp>
    </p:spTree>
    <p:extLst>
      <p:ext uri="{BB962C8B-B14F-4D97-AF65-F5344CB8AC3E}">
        <p14:creationId xmlns:p14="http://schemas.microsoft.com/office/powerpoint/2010/main" val="91891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6D87-A85B-905C-4C52-320EE79150BE}"/>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17E8F011-DA5B-F82F-8404-0A1969F6CFE9}"/>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1D31353B-15D6-3C46-F703-A7CAA48998B2}"/>
              </a:ext>
            </a:extLst>
          </p:cNvPr>
          <p:cNvSpPr txBox="1">
            <a:spLocks noGrp="1"/>
          </p:cNvSpPr>
          <p:nvPr>
            <p:ph type="dt" sz="half" idx="7"/>
          </p:nvPr>
        </p:nvSpPr>
        <p:spPr/>
        <p:txBody>
          <a:bodyPr/>
          <a:lstStyle>
            <a:lvl1pPr>
              <a:defRPr/>
            </a:lvl1pPr>
          </a:lstStyle>
          <a:p>
            <a:pPr lvl="0"/>
            <a:fld id="{07FBDCF1-500E-4B6A-8446-5BE34E7DEA44}" type="datetime1">
              <a:rPr lang="en-US" smtClean="0"/>
              <a:t>3/19/2025</a:t>
            </a:fld>
            <a:endParaRPr lang="en-US"/>
          </a:p>
        </p:txBody>
      </p:sp>
      <p:sp>
        <p:nvSpPr>
          <p:cNvPr id="5" name="Footer Placeholder 4">
            <a:extLst>
              <a:ext uri="{FF2B5EF4-FFF2-40B4-BE49-F238E27FC236}">
                <a16:creationId xmlns:a16="http://schemas.microsoft.com/office/drawing/2014/main" id="{8700F57D-A0FA-7BFA-ECCE-04F70719F0CF}"/>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DD14E08A-A1E4-ACE6-989F-851294B5057D}"/>
              </a:ext>
            </a:extLst>
          </p:cNvPr>
          <p:cNvSpPr txBox="1">
            <a:spLocks noGrp="1"/>
          </p:cNvSpPr>
          <p:nvPr>
            <p:ph type="sldNum" sz="quarter" idx="8"/>
          </p:nvPr>
        </p:nvSpPr>
        <p:spPr/>
        <p:txBody>
          <a:bodyPr/>
          <a:lstStyle>
            <a:lvl1pPr>
              <a:defRPr/>
            </a:lvl1pPr>
          </a:lstStyle>
          <a:p>
            <a:pPr lvl="0"/>
            <a:fld id="{983EAD41-F777-46C7-A798-807A8DE260E7}" type="slidenum">
              <a:t>‹#›</a:t>
            </a:fld>
            <a:endParaRPr lang="en-US"/>
          </a:p>
        </p:txBody>
      </p:sp>
    </p:spTree>
    <p:extLst>
      <p:ext uri="{BB962C8B-B14F-4D97-AF65-F5344CB8AC3E}">
        <p14:creationId xmlns:p14="http://schemas.microsoft.com/office/powerpoint/2010/main" val="343078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DB0B-2138-C33F-F613-0CA156506D7D}"/>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3CFAED97-1323-0334-BA25-4705CC9DBBBF}"/>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AF5033-4532-0FD1-506E-FF6542942F9B}"/>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328820-359D-BE00-773A-6A25FCB6E644}"/>
              </a:ext>
            </a:extLst>
          </p:cNvPr>
          <p:cNvSpPr txBox="1">
            <a:spLocks noGrp="1"/>
          </p:cNvSpPr>
          <p:nvPr>
            <p:ph type="dt" sz="half" idx="7"/>
          </p:nvPr>
        </p:nvSpPr>
        <p:spPr/>
        <p:txBody>
          <a:bodyPr/>
          <a:lstStyle>
            <a:lvl1pPr>
              <a:defRPr/>
            </a:lvl1pPr>
          </a:lstStyle>
          <a:p>
            <a:pPr lvl="0"/>
            <a:fld id="{208AF17E-DEAA-4F88-BEDC-CDD60142956F}" type="datetime1">
              <a:rPr lang="en-US" smtClean="0"/>
              <a:t>3/19/2025</a:t>
            </a:fld>
            <a:endParaRPr lang="en-US"/>
          </a:p>
        </p:txBody>
      </p:sp>
      <p:sp>
        <p:nvSpPr>
          <p:cNvPr id="6" name="Footer Placeholder 5">
            <a:extLst>
              <a:ext uri="{FF2B5EF4-FFF2-40B4-BE49-F238E27FC236}">
                <a16:creationId xmlns:a16="http://schemas.microsoft.com/office/drawing/2014/main" id="{B35B0AD9-2344-03DA-D0C1-1700183D24C2}"/>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7" name="Slide Number Placeholder 6">
            <a:extLst>
              <a:ext uri="{FF2B5EF4-FFF2-40B4-BE49-F238E27FC236}">
                <a16:creationId xmlns:a16="http://schemas.microsoft.com/office/drawing/2014/main" id="{81A5C948-F90B-5296-9913-9568B9AD783E}"/>
              </a:ext>
            </a:extLst>
          </p:cNvPr>
          <p:cNvSpPr txBox="1">
            <a:spLocks noGrp="1"/>
          </p:cNvSpPr>
          <p:nvPr>
            <p:ph type="sldNum" sz="quarter" idx="8"/>
          </p:nvPr>
        </p:nvSpPr>
        <p:spPr/>
        <p:txBody>
          <a:bodyPr/>
          <a:lstStyle>
            <a:lvl1pPr>
              <a:defRPr/>
            </a:lvl1pPr>
          </a:lstStyle>
          <a:p>
            <a:pPr lvl="0"/>
            <a:fld id="{27426D93-A3E6-423A-A2A9-F660B7F44436}" type="slidenum">
              <a:t>‹#›</a:t>
            </a:fld>
            <a:endParaRPr lang="en-US"/>
          </a:p>
        </p:txBody>
      </p:sp>
    </p:spTree>
    <p:extLst>
      <p:ext uri="{BB962C8B-B14F-4D97-AF65-F5344CB8AC3E}">
        <p14:creationId xmlns:p14="http://schemas.microsoft.com/office/powerpoint/2010/main" val="388181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5A42D-EA3B-EA23-DB1D-48CD2640062A}"/>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8659827-4D1E-3441-F3C4-0289984C4672}"/>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ECE24517-2216-54A6-5C38-80F876EEB606}"/>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4730D5-BA21-62E7-B14F-6FC72578B4E7}"/>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772A354D-F09D-4A6A-CB4B-265FC5A6EF66}"/>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7F06F7-6961-681F-B923-A18E326DD42C}"/>
              </a:ext>
            </a:extLst>
          </p:cNvPr>
          <p:cNvSpPr txBox="1">
            <a:spLocks noGrp="1"/>
          </p:cNvSpPr>
          <p:nvPr>
            <p:ph type="dt" sz="half" idx="7"/>
          </p:nvPr>
        </p:nvSpPr>
        <p:spPr/>
        <p:txBody>
          <a:bodyPr/>
          <a:lstStyle>
            <a:lvl1pPr>
              <a:defRPr/>
            </a:lvl1pPr>
          </a:lstStyle>
          <a:p>
            <a:pPr lvl="0"/>
            <a:fld id="{9F6B9D13-6923-4888-98BB-53DAD065C01A}" type="datetime1">
              <a:rPr lang="en-US" smtClean="0"/>
              <a:t>3/19/2025</a:t>
            </a:fld>
            <a:endParaRPr lang="en-US"/>
          </a:p>
        </p:txBody>
      </p:sp>
      <p:sp>
        <p:nvSpPr>
          <p:cNvPr id="8" name="Footer Placeholder 7">
            <a:extLst>
              <a:ext uri="{FF2B5EF4-FFF2-40B4-BE49-F238E27FC236}">
                <a16:creationId xmlns:a16="http://schemas.microsoft.com/office/drawing/2014/main" id="{2F3EFABC-4D44-C5B1-A425-4C66008037FD}"/>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9" name="Slide Number Placeholder 8">
            <a:extLst>
              <a:ext uri="{FF2B5EF4-FFF2-40B4-BE49-F238E27FC236}">
                <a16:creationId xmlns:a16="http://schemas.microsoft.com/office/drawing/2014/main" id="{821F9C92-FBAC-15EA-C1C3-5297D7D15C09}"/>
              </a:ext>
            </a:extLst>
          </p:cNvPr>
          <p:cNvSpPr txBox="1">
            <a:spLocks noGrp="1"/>
          </p:cNvSpPr>
          <p:nvPr>
            <p:ph type="sldNum" sz="quarter" idx="8"/>
          </p:nvPr>
        </p:nvSpPr>
        <p:spPr/>
        <p:txBody>
          <a:bodyPr/>
          <a:lstStyle>
            <a:lvl1pPr>
              <a:defRPr/>
            </a:lvl1pPr>
          </a:lstStyle>
          <a:p>
            <a:pPr lvl="0"/>
            <a:fld id="{FA170177-3341-41ED-80FC-1D066EAD03B3}" type="slidenum">
              <a:t>‹#›</a:t>
            </a:fld>
            <a:endParaRPr lang="en-US"/>
          </a:p>
        </p:txBody>
      </p:sp>
    </p:spTree>
    <p:extLst>
      <p:ext uri="{BB962C8B-B14F-4D97-AF65-F5344CB8AC3E}">
        <p14:creationId xmlns:p14="http://schemas.microsoft.com/office/powerpoint/2010/main" val="127379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728B1-FD4C-BDD6-B2E6-C8E0859DA60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4F4D57CD-3EA9-73DA-111D-FB593EE2C89D}"/>
              </a:ext>
            </a:extLst>
          </p:cNvPr>
          <p:cNvSpPr txBox="1">
            <a:spLocks noGrp="1"/>
          </p:cNvSpPr>
          <p:nvPr>
            <p:ph type="dt" sz="half" idx="7"/>
          </p:nvPr>
        </p:nvSpPr>
        <p:spPr/>
        <p:txBody>
          <a:bodyPr/>
          <a:lstStyle>
            <a:lvl1pPr>
              <a:defRPr/>
            </a:lvl1pPr>
          </a:lstStyle>
          <a:p>
            <a:pPr lvl="0"/>
            <a:fld id="{5462D3CD-E7E9-4915-A544-B0391AB049C4}" type="datetime1">
              <a:rPr lang="en-US" smtClean="0"/>
              <a:t>3/19/2025</a:t>
            </a:fld>
            <a:endParaRPr lang="en-US"/>
          </a:p>
        </p:txBody>
      </p:sp>
      <p:sp>
        <p:nvSpPr>
          <p:cNvPr id="4" name="Footer Placeholder 3">
            <a:extLst>
              <a:ext uri="{FF2B5EF4-FFF2-40B4-BE49-F238E27FC236}">
                <a16:creationId xmlns:a16="http://schemas.microsoft.com/office/drawing/2014/main" id="{2E5C0B21-C37F-60C4-1FCF-78E7CAE855B4}"/>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5" name="Slide Number Placeholder 4">
            <a:extLst>
              <a:ext uri="{FF2B5EF4-FFF2-40B4-BE49-F238E27FC236}">
                <a16:creationId xmlns:a16="http://schemas.microsoft.com/office/drawing/2014/main" id="{DA0BDDC0-D2DD-B355-63CF-FDE5C6673A5E}"/>
              </a:ext>
            </a:extLst>
          </p:cNvPr>
          <p:cNvSpPr txBox="1">
            <a:spLocks noGrp="1"/>
          </p:cNvSpPr>
          <p:nvPr>
            <p:ph type="sldNum" sz="quarter" idx="8"/>
          </p:nvPr>
        </p:nvSpPr>
        <p:spPr/>
        <p:txBody>
          <a:bodyPr/>
          <a:lstStyle>
            <a:lvl1pPr>
              <a:defRPr/>
            </a:lvl1pPr>
          </a:lstStyle>
          <a:p>
            <a:pPr lvl="0"/>
            <a:fld id="{BEDA9AC4-B1EF-48D1-9665-95F76E0296BE}" type="slidenum">
              <a:t>‹#›</a:t>
            </a:fld>
            <a:endParaRPr lang="en-US"/>
          </a:p>
        </p:txBody>
      </p:sp>
    </p:spTree>
    <p:extLst>
      <p:ext uri="{BB962C8B-B14F-4D97-AF65-F5344CB8AC3E}">
        <p14:creationId xmlns:p14="http://schemas.microsoft.com/office/powerpoint/2010/main" val="63661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8736A6-D599-A5DD-FE63-E902F63877B6}"/>
              </a:ext>
            </a:extLst>
          </p:cNvPr>
          <p:cNvSpPr txBox="1">
            <a:spLocks noGrp="1"/>
          </p:cNvSpPr>
          <p:nvPr>
            <p:ph type="dt" sz="half" idx="7"/>
          </p:nvPr>
        </p:nvSpPr>
        <p:spPr/>
        <p:txBody>
          <a:bodyPr/>
          <a:lstStyle>
            <a:lvl1pPr>
              <a:defRPr/>
            </a:lvl1pPr>
          </a:lstStyle>
          <a:p>
            <a:pPr lvl="0"/>
            <a:fld id="{2A98C7D9-D249-4AA0-B857-100B1DCB546F}" type="datetime1">
              <a:rPr lang="en-US" smtClean="0"/>
              <a:t>3/19/2025</a:t>
            </a:fld>
            <a:endParaRPr lang="en-US"/>
          </a:p>
        </p:txBody>
      </p:sp>
      <p:sp>
        <p:nvSpPr>
          <p:cNvPr id="3" name="Footer Placeholder 2">
            <a:extLst>
              <a:ext uri="{FF2B5EF4-FFF2-40B4-BE49-F238E27FC236}">
                <a16:creationId xmlns:a16="http://schemas.microsoft.com/office/drawing/2014/main" id="{30549BA1-6149-8F0E-4325-556583FEFA14}"/>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4" name="Slide Number Placeholder 3">
            <a:extLst>
              <a:ext uri="{FF2B5EF4-FFF2-40B4-BE49-F238E27FC236}">
                <a16:creationId xmlns:a16="http://schemas.microsoft.com/office/drawing/2014/main" id="{60655537-BA34-8FF2-137E-81DB54719074}"/>
              </a:ext>
            </a:extLst>
          </p:cNvPr>
          <p:cNvSpPr txBox="1">
            <a:spLocks noGrp="1"/>
          </p:cNvSpPr>
          <p:nvPr>
            <p:ph type="sldNum" sz="quarter" idx="8"/>
          </p:nvPr>
        </p:nvSpPr>
        <p:spPr/>
        <p:txBody>
          <a:bodyPr/>
          <a:lstStyle>
            <a:lvl1pPr>
              <a:defRPr/>
            </a:lvl1pPr>
          </a:lstStyle>
          <a:p>
            <a:pPr lvl="0"/>
            <a:fld id="{612CDBFC-A6CD-4749-BA91-14122EEACC5D}" type="slidenum">
              <a:t>‹#›</a:t>
            </a:fld>
            <a:endParaRPr lang="en-US"/>
          </a:p>
        </p:txBody>
      </p:sp>
    </p:spTree>
    <p:extLst>
      <p:ext uri="{BB962C8B-B14F-4D97-AF65-F5344CB8AC3E}">
        <p14:creationId xmlns:p14="http://schemas.microsoft.com/office/powerpoint/2010/main" val="10218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C1A9D-9D55-FB24-CA23-D7AABEC3599F}"/>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D77357BF-E96A-EE13-F6E6-AA69CBBAD0F1}"/>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216EE0-D9B9-CEF0-A386-05C8B44B610A}"/>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3593540-0733-090B-20D5-11C5D7DBF8EE}"/>
              </a:ext>
            </a:extLst>
          </p:cNvPr>
          <p:cNvSpPr txBox="1">
            <a:spLocks noGrp="1"/>
          </p:cNvSpPr>
          <p:nvPr>
            <p:ph type="dt" sz="half" idx="7"/>
          </p:nvPr>
        </p:nvSpPr>
        <p:spPr/>
        <p:txBody>
          <a:bodyPr/>
          <a:lstStyle>
            <a:lvl1pPr>
              <a:defRPr/>
            </a:lvl1pPr>
          </a:lstStyle>
          <a:p>
            <a:pPr lvl="0"/>
            <a:fld id="{79F8694B-7A68-40EC-B14D-BD06F3759819}" type="datetime1">
              <a:rPr lang="en-US" smtClean="0"/>
              <a:t>3/19/2025</a:t>
            </a:fld>
            <a:endParaRPr lang="en-US"/>
          </a:p>
        </p:txBody>
      </p:sp>
      <p:sp>
        <p:nvSpPr>
          <p:cNvPr id="6" name="Footer Placeholder 5">
            <a:extLst>
              <a:ext uri="{FF2B5EF4-FFF2-40B4-BE49-F238E27FC236}">
                <a16:creationId xmlns:a16="http://schemas.microsoft.com/office/drawing/2014/main" id="{4B48019D-FC23-1557-205C-FD74315E34EA}"/>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7" name="Slide Number Placeholder 6">
            <a:extLst>
              <a:ext uri="{FF2B5EF4-FFF2-40B4-BE49-F238E27FC236}">
                <a16:creationId xmlns:a16="http://schemas.microsoft.com/office/drawing/2014/main" id="{F5414F17-9A95-6AA6-F2BA-3B99CBE2EBC5}"/>
              </a:ext>
            </a:extLst>
          </p:cNvPr>
          <p:cNvSpPr txBox="1">
            <a:spLocks noGrp="1"/>
          </p:cNvSpPr>
          <p:nvPr>
            <p:ph type="sldNum" sz="quarter" idx="8"/>
          </p:nvPr>
        </p:nvSpPr>
        <p:spPr/>
        <p:txBody>
          <a:bodyPr/>
          <a:lstStyle>
            <a:lvl1pPr>
              <a:defRPr/>
            </a:lvl1pPr>
          </a:lstStyle>
          <a:p>
            <a:pPr lvl="0"/>
            <a:fld id="{B1B5EA0A-A104-4965-9AFE-361B7373F6A8}" type="slidenum">
              <a:t>‹#›</a:t>
            </a:fld>
            <a:endParaRPr lang="en-US"/>
          </a:p>
        </p:txBody>
      </p:sp>
    </p:spTree>
    <p:extLst>
      <p:ext uri="{BB962C8B-B14F-4D97-AF65-F5344CB8AC3E}">
        <p14:creationId xmlns:p14="http://schemas.microsoft.com/office/powerpoint/2010/main" val="403502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A96C2-73E7-8F66-A597-39AB737D019C}"/>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DE16CBD1-9429-48CD-B8AB-B5E6C8ECF620}"/>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83EA87DE-EB83-60CB-E836-EB08C635E66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0A2E3A2-B591-8DB5-2BB2-379C236104CB}"/>
              </a:ext>
            </a:extLst>
          </p:cNvPr>
          <p:cNvSpPr txBox="1">
            <a:spLocks noGrp="1"/>
          </p:cNvSpPr>
          <p:nvPr>
            <p:ph type="dt" sz="half" idx="7"/>
          </p:nvPr>
        </p:nvSpPr>
        <p:spPr/>
        <p:txBody>
          <a:bodyPr/>
          <a:lstStyle>
            <a:lvl1pPr>
              <a:defRPr/>
            </a:lvl1pPr>
          </a:lstStyle>
          <a:p>
            <a:pPr lvl="0"/>
            <a:fld id="{B46681A0-B587-455D-8C76-856AEA3D711D}" type="datetime1">
              <a:rPr lang="en-US" smtClean="0"/>
              <a:t>3/19/2025</a:t>
            </a:fld>
            <a:endParaRPr lang="en-US"/>
          </a:p>
        </p:txBody>
      </p:sp>
      <p:sp>
        <p:nvSpPr>
          <p:cNvPr id="6" name="Footer Placeholder 5">
            <a:extLst>
              <a:ext uri="{FF2B5EF4-FFF2-40B4-BE49-F238E27FC236}">
                <a16:creationId xmlns:a16="http://schemas.microsoft.com/office/drawing/2014/main" id="{6E53C864-5B81-0441-E8ED-8C2ECA6EC0D2}"/>
              </a:ext>
            </a:extLst>
          </p:cNvPr>
          <p:cNvSpPr txBox="1">
            <a:spLocks noGrp="1"/>
          </p:cNvSpPr>
          <p:nvPr>
            <p:ph type="ftr" sz="quarter" idx="9"/>
          </p:nvPr>
        </p:nvSpPr>
        <p:spPr/>
        <p:txBody>
          <a:bodyPr/>
          <a:lstStyle>
            <a:lvl1pPr>
              <a:defRPr/>
            </a:lvl1pPr>
          </a:lstStyle>
          <a:p>
            <a:pPr lvl="0"/>
            <a:r>
              <a:rPr lang="en-US"/>
              <a:t>Modelare Procese Busunes IDEF3 Pavel chirev, lect. dr. ing.</a:t>
            </a:r>
          </a:p>
        </p:txBody>
      </p:sp>
      <p:sp>
        <p:nvSpPr>
          <p:cNvPr id="7" name="Slide Number Placeholder 6">
            <a:extLst>
              <a:ext uri="{FF2B5EF4-FFF2-40B4-BE49-F238E27FC236}">
                <a16:creationId xmlns:a16="http://schemas.microsoft.com/office/drawing/2014/main" id="{1F8A16D7-9778-0486-BF07-C38144124323}"/>
              </a:ext>
            </a:extLst>
          </p:cNvPr>
          <p:cNvSpPr txBox="1">
            <a:spLocks noGrp="1"/>
          </p:cNvSpPr>
          <p:nvPr>
            <p:ph type="sldNum" sz="quarter" idx="8"/>
          </p:nvPr>
        </p:nvSpPr>
        <p:spPr/>
        <p:txBody>
          <a:bodyPr/>
          <a:lstStyle>
            <a:lvl1pPr>
              <a:defRPr/>
            </a:lvl1pPr>
          </a:lstStyle>
          <a:p>
            <a:pPr lvl="0"/>
            <a:fld id="{511DC4D1-B88B-4678-BD48-4116FBCF177A}" type="slidenum">
              <a:t>‹#›</a:t>
            </a:fld>
            <a:endParaRPr lang="en-US"/>
          </a:p>
        </p:txBody>
      </p:sp>
    </p:spTree>
    <p:extLst>
      <p:ext uri="{BB962C8B-B14F-4D97-AF65-F5344CB8AC3E}">
        <p14:creationId xmlns:p14="http://schemas.microsoft.com/office/powerpoint/2010/main" val="2565934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8A2CB-1B94-DC4C-D08E-A427A6F972E5}"/>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AC4B531C-AAED-F006-435A-08C95A7DFB0C}"/>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45A387-8DC1-FAA1-297A-34F06E493D94}"/>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EF49419B-FFC6-43A6-9A03-27A377D13ADB}" type="datetime1">
              <a:rPr lang="en-US" smtClean="0"/>
              <a:t>3/19/2025</a:t>
            </a:fld>
            <a:endParaRPr lang="en-US"/>
          </a:p>
        </p:txBody>
      </p:sp>
      <p:sp>
        <p:nvSpPr>
          <p:cNvPr id="5" name="Footer Placeholder 4">
            <a:extLst>
              <a:ext uri="{FF2B5EF4-FFF2-40B4-BE49-F238E27FC236}">
                <a16:creationId xmlns:a16="http://schemas.microsoft.com/office/drawing/2014/main" id="{3A673FAB-298C-2960-2C98-AB624F0C0037}"/>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r>
              <a:rPr lang="en-US"/>
              <a:t>Modelare Procese Busunes IDEF3 Pavel chirev, lect. dr. ing.</a:t>
            </a:r>
          </a:p>
        </p:txBody>
      </p:sp>
      <p:sp>
        <p:nvSpPr>
          <p:cNvPr id="6" name="Slide Number Placeholder 5">
            <a:extLst>
              <a:ext uri="{FF2B5EF4-FFF2-40B4-BE49-F238E27FC236}">
                <a16:creationId xmlns:a16="http://schemas.microsoft.com/office/drawing/2014/main" id="{71B24199-4F77-0F2A-1D6D-9E1E8F602985}"/>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962111FC-CCDB-49D6-85CC-970CD2897C1B}"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idef.com/idef3.html" TargetMode="External"/><Relationship Id="rId3" Type="http://schemas.openxmlformats.org/officeDocument/2006/relationships/image" Target="../media/image2.wmf"/><Relationship Id="rId7"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777B-A9B4-A145-4A24-DFEEAED70C0E}"/>
              </a:ext>
            </a:extLst>
          </p:cNvPr>
          <p:cNvSpPr txBox="1">
            <a:spLocks noGrp="1"/>
          </p:cNvSpPr>
          <p:nvPr>
            <p:ph type="ctrTitle"/>
          </p:nvPr>
        </p:nvSpPr>
        <p:spPr>
          <a:xfrm>
            <a:off x="1588657" y="1689462"/>
            <a:ext cx="9144000" cy="4502331"/>
          </a:xfrm>
        </p:spPr>
        <p:txBody>
          <a:bodyPr>
            <a:normAutofit/>
          </a:bodyPr>
          <a:lstStyle/>
          <a:p>
            <a:pPr marL="0" lvl="0" indent="0" algn="ctr">
              <a:buNone/>
            </a:pPr>
            <a:r>
              <a:rPr lang="ro-RO" sz="4000" b="1"/>
              <a:t>Tema </a:t>
            </a:r>
            <a:r>
              <a:rPr lang="ro-RO" sz="4000" b="1" dirty="0"/>
              <a:t>2.2b. </a:t>
            </a:r>
            <a:br>
              <a:rPr lang="ro-RO" sz="4000" b="1" dirty="0"/>
            </a:br>
            <a:r>
              <a:rPr lang="en-US" sz="4000" b="1" dirty="0"/>
              <a:t>ISO/IEC/IEEE 31320-1:2012 Information technology </a:t>
            </a:r>
            <a:br>
              <a:rPr lang="en-US" sz="4000" b="1" dirty="0"/>
            </a:br>
            <a:r>
              <a:rPr lang="ro-RO" sz="5400" b="1" dirty="0"/>
              <a:t>Standardul - IDEF3</a:t>
            </a:r>
            <a:br>
              <a:rPr lang="ro-RO" sz="5400" b="1" dirty="0"/>
            </a:br>
            <a:r>
              <a:rPr lang="en-US" sz="5400" b="1" dirty="0">
                <a:solidFill>
                  <a:srgbClr val="0070C0"/>
                </a:solidFill>
              </a:rPr>
              <a:t>Syntax</a:t>
            </a:r>
            <a:r>
              <a:rPr lang="ro-RO" sz="5400" b="1" dirty="0">
                <a:solidFill>
                  <a:srgbClr val="0070C0"/>
                </a:solidFill>
              </a:rPr>
              <a:t>a</a:t>
            </a:r>
            <a:r>
              <a:rPr lang="en-US" sz="5400" b="1" dirty="0">
                <a:solidFill>
                  <a:srgbClr val="0070C0"/>
                </a:solidFill>
              </a:rPr>
              <a:t> </a:t>
            </a:r>
            <a:r>
              <a:rPr lang="ro-RO" sz="5400" b="1" dirty="0">
                <a:solidFill>
                  <a:srgbClr val="0070C0"/>
                </a:solidFill>
              </a:rPr>
              <a:t>și</a:t>
            </a:r>
            <a:r>
              <a:rPr lang="en-US" sz="5400" b="1" dirty="0">
                <a:solidFill>
                  <a:srgbClr val="0070C0"/>
                </a:solidFill>
              </a:rPr>
              <a:t> Semantic</a:t>
            </a:r>
            <a:r>
              <a:rPr lang="ro-RO" sz="5400" b="1" dirty="0">
                <a:solidFill>
                  <a:srgbClr val="0070C0"/>
                </a:solidFill>
              </a:rPr>
              <a:t>a IDEF3</a:t>
            </a:r>
            <a:br>
              <a:rPr lang="ro-RO" sz="5400" b="1" dirty="0"/>
            </a:br>
            <a:endParaRPr lang="en-US" sz="5400" dirty="0"/>
          </a:p>
        </p:txBody>
      </p:sp>
      <p:sp>
        <p:nvSpPr>
          <p:cNvPr id="4" name="Footer Placeholder 3">
            <a:extLst>
              <a:ext uri="{FF2B5EF4-FFF2-40B4-BE49-F238E27FC236}">
                <a16:creationId xmlns:a16="http://schemas.microsoft.com/office/drawing/2014/main" id="{8CC374E8-366B-98F0-623F-166D2A17C52A}"/>
              </a:ext>
            </a:extLst>
          </p:cNvPr>
          <p:cNvSpPr>
            <a:spLocks noGrp="1"/>
          </p:cNvSpPr>
          <p:nvPr>
            <p:ph type="ftr" sz="quarter" idx="9"/>
          </p:nvPr>
        </p:nvSpPr>
        <p:spPr/>
        <p:txBody>
          <a:bodyPr/>
          <a:lstStyle/>
          <a:p>
            <a:pPr lvl="0"/>
            <a:r>
              <a:rPr lang="en-US" dirty="0" err="1"/>
              <a:t>Modelare</a:t>
            </a:r>
            <a:r>
              <a:rPr lang="en-US" dirty="0"/>
              <a:t> </a:t>
            </a:r>
            <a:r>
              <a:rPr lang="en-US" dirty="0" err="1"/>
              <a:t>Procese</a:t>
            </a:r>
            <a:r>
              <a:rPr lang="en-US" dirty="0"/>
              <a:t> </a:t>
            </a:r>
            <a:r>
              <a:rPr lang="en-US" dirty="0" err="1"/>
              <a:t>Busunes</a:t>
            </a:r>
            <a:r>
              <a:rPr lang="en-US" dirty="0"/>
              <a:t> IDEF3 Pavel </a:t>
            </a:r>
            <a:r>
              <a:rPr lang="en-US" dirty="0" err="1"/>
              <a:t>chirev</a:t>
            </a:r>
            <a:r>
              <a:rPr lang="en-US" dirty="0"/>
              <a:t>, lect. dr. </a:t>
            </a:r>
            <a:r>
              <a:rPr lang="en-US" dirty="0" err="1"/>
              <a:t>ing</a:t>
            </a:r>
            <a:r>
              <a:rPr 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Таблица 5">
            <a:extLst>
              <a:ext uri="{FF2B5EF4-FFF2-40B4-BE49-F238E27FC236}">
                <a16:creationId xmlns:a16="http://schemas.microsoft.com/office/drawing/2014/main" id="{4E397950-5108-0AE1-73DE-BF68EFDC4081}"/>
              </a:ext>
            </a:extLst>
          </p:cNvPr>
          <p:cNvPicPr>
            <a:picLocks noGrp="1" noChangeAspect="1"/>
          </p:cNvPicPr>
          <p:nvPr>
            <p:ph type="tbl" idx="1"/>
          </p:nvPr>
        </p:nvPicPr>
        <p:blipFill>
          <a:blip r:embed="rId2"/>
          <a:stretch>
            <a:fillRect/>
          </a:stretch>
        </p:blipFill>
        <p:spPr>
          <a:xfrm>
            <a:off x="1379829" y="1862696"/>
            <a:ext cx="4407645" cy="2925430"/>
          </a:xfrm>
        </p:spPr>
      </p:pic>
      <p:sp>
        <p:nvSpPr>
          <p:cNvPr id="4" name="Номер слайда 4">
            <a:extLst>
              <a:ext uri="{FF2B5EF4-FFF2-40B4-BE49-F238E27FC236}">
                <a16:creationId xmlns:a16="http://schemas.microsoft.com/office/drawing/2014/main" id="{3DB72927-AF89-1FBF-ABA5-9C1B9CBE6739}"/>
              </a:ext>
            </a:extLst>
          </p:cNvPr>
          <p:cNvSpPr txBox="1"/>
          <p:nvPr/>
        </p:nvSpPr>
        <p:spPr>
          <a:xfrm>
            <a:off x="8737604" y="6248396"/>
            <a:ext cx="2844798" cy="457200"/>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8A32AD2-B0BE-4AF7-87D5-61D017973857}" type="slidenum">
              <a:rPr/>
              <a:t>10</a:t>
            </a:fld>
            <a:endParaRPr lang="ru-RU" sz="1200" b="0" i="0" u="none" strike="noStrike" kern="1200" cap="none" spc="0" baseline="0">
              <a:solidFill>
                <a:srgbClr val="898989"/>
              </a:solidFill>
              <a:uFillTx/>
              <a:latin typeface="Calibri"/>
            </a:endParaRPr>
          </a:p>
        </p:txBody>
      </p:sp>
      <p:pic>
        <p:nvPicPr>
          <p:cNvPr id="5" name="Таблица 5">
            <a:extLst>
              <a:ext uri="{FF2B5EF4-FFF2-40B4-BE49-F238E27FC236}">
                <a16:creationId xmlns:a16="http://schemas.microsoft.com/office/drawing/2014/main" id="{B9EE2BAA-E863-0BED-CFE4-0B9578695D0F}"/>
              </a:ext>
            </a:extLst>
          </p:cNvPr>
          <p:cNvPicPr>
            <a:picLocks noChangeAspect="1"/>
          </p:cNvPicPr>
          <p:nvPr/>
        </p:nvPicPr>
        <p:blipFill>
          <a:blip r:embed="rId3"/>
          <a:stretch>
            <a:fillRect/>
          </a:stretch>
        </p:blipFill>
        <p:spPr>
          <a:xfrm>
            <a:off x="6550030" y="1862696"/>
            <a:ext cx="4451984" cy="2925430"/>
          </a:xfrm>
          <a:prstGeom prst="rect">
            <a:avLst/>
          </a:prstGeom>
          <a:noFill/>
          <a:ln cap="flat">
            <a:noFill/>
          </a:ln>
        </p:spPr>
      </p:pic>
      <p:sp>
        <p:nvSpPr>
          <p:cNvPr id="3" name="Footer Placeholder 2">
            <a:extLst>
              <a:ext uri="{FF2B5EF4-FFF2-40B4-BE49-F238E27FC236}">
                <a16:creationId xmlns:a16="http://schemas.microsoft.com/office/drawing/2014/main" id="{C5EA3528-8CB3-E644-FCB1-65F08EB05510}"/>
              </a:ext>
            </a:extLst>
          </p:cNvPr>
          <p:cNvSpPr>
            <a:spLocks noGrp="1"/>
          </p:cNvSpPr>
          <p:nvPr>
            <p:ph type="ftr" sz="quarter" idx="9"/>
          </p:nvPr>
        </p:nvSpPr>
        <p:spPr/>
        <p:txBody>
          <a:bodyPr/>
          <a:lstStyle/>
          <a:p>
            <a:pPr lvl="0"/>
            <a:r>
              <a:rPr lang="en-US"/>
              <a:t>Modelare Procese Busunes IDEF3 Pavel chirev, lect. dr. ing.</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Таблица 5">
            <a:extLst>
              <a:ext uri="{FF2B5EF4-FFF2-40B4-BE49-F238E27FC236}">
                <a16:creationId xmlns:a16="http://schemas.microsoft.com/office/drawing/2014/main" id="{39636A62-DDC3-FF97-7E9F-FB71B58A8847}"/>
              </a:ext>
            </a:extLst>
          </p:cNvPr>
          <p:cNvPicPr>
            <a:picLocks noGrp="1" noChangeAspect="1"/>
          </p:cNvPicPr>
          <p:nvPr>
            <p:ph type="tbl" idx="1"/>
          </p:nvPr>
        </p:nvPicPr>
        <p:blipFill>
          <a:blip r:embed="rId2"/>
          <a:stretch>
            <a:fillRect/>
          </a:stretch>
        </p:blipFill>
        <p:spPr>
          <a:xfrm>
            <a:off x="1194160" y="1302453"/>
            <a:ext cx="4492684" cy="2723549"/>
          </a:xfrm>
        </p:spPr>
      </p:pic>
      <p:sp>
        <p:nvSpPr>
          <p:cNvPr id="4" name="Номер слайда 4">
            <a:extLst>
              <a:ext uri="{FF2B5EF4-FFF2-40B4-BE49-F238E27FC236}">
                <a16:creationId xmlns:a16="http://schemas.microsoft.com/office/drawing/2014/main" id="{A91B7D1D-F2FB-3EC9-558B-30018D2D1F17}"/>
              </a:ext>
            </a:extLst>
          </p:cNvPr>
          <p:cNvSpPr txBox="1"/>
          <p:nvPr/>
        </p:nvSpPr>
        <p:spPr>
          <a:xfrm>
            <a:off x="8737604" y="6248396"/>
            <a:ext cx="2844798" cy="457200"/>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2C68692-B3EF-4369-BE88-5C9C05CCA91D}" type="slidenum">
              <a:rPr/>
              <a:t>11</a:t>
            </a:fld>
            <a:endParaRPr lang="ru-RU" sz="1200" b="0" i="0" u="none" strike="noStrike" kern="1200" cap="none" spc="0" baseline="0">
              <a:solidFill>
                <a:srgbClr val="898989"/>
              </a:solidFill>
              <a:uFillTx/>
              <a:latin typeface="Calibri"/>
            </a:endParaRPr>
          </a:p>
        </p:txBody>
      </p:sp>
      <p:pic>
        <p:nvPicPr>
          <p:cNvPr id="5" name="Рисунок 6">
            <a:extLst>
              <a:ext uri="{FF2B5EF4-FFF2-40B4-BE49-F238E27FC236}">
                <a16:creationId xmlns:a16="http://schemas.microsoft.com/office/drawing/2014/main" id="{17C9CD5C-83BF-7CF4-C77C-A160ADFFFF25}"/>
              </a:ext>
            </a:extLst>
          </p:cNvPr>
          <p:cNvPicPr>
            <a:picLocks noChangeAspect="1"/>
          </p:cNvPicPr>
          <p:nvPr/>
        </p:nvPicPr>
        <p:blipFill>
          <a:blip r:embed="rId3"/>
          <a:stretch>
            <a:fillRect/>
          </a:stretch>
        </p:blipFill>
        <p:spPr>
          <a:xfrm>
            <a:off x="510107" y="4351391"/>
            <a:ext cx="5286375" cy="523878"/>
          </a:xfrm>
          <a:prstGeom prst="rect">
            <a:avLst/>
          </a:prstGeom>
          <a:noFill/>
          <a:ln cap="flat">
            <a:noFill/>
          </a:ln>
        </p:spPr>
      </p:pic>
      <p:pic>
        <p:nvPicPr>
          <p:cNvPr id="6" name="Таблица 5">
            <a:extLst>
              <a:ext uri="{FF2B5EF4-FFF2-40B4-BE49-F238E27FC236}">
                <a16:creationId xmlns:a16="http://schemas.microsoft.com/office/drawing/2014/main" id="{E36C8507-B5D8-9304-369E-FCFF051F3B89}"/>
              </a:ext>
            </a:extLst>
          </p:cNvPr>
          <p:cNvPicPr>
            <a:picLocks noChangeAspect="1"/>
          </p:cNvPicPr>
          <p:nvPr/>
        </p:nvPicPr>
        <p:blipFill>
          <a:blip r:embed="rId4"/>
          <a:stretch>
            <a:fillRect/>
          </a:stretch>
        </p:blipFill>
        <p:spPr>
          <a:xfrm>
            <a:off x="6505151" y="1656207"/>
            <a:ext cx="4540489" cy="2957114"/>
          </a:xfrm>
          <a:prstGeom prst="rect">
            <a:avLst/>
          </a:prstGeom>
          <a:noFill/>
          <a:ln cap="flat">
            <a:noFill/>
          </a:ln>
        </p:spPr>
      </p:pic>
      <p:sp>
        <p:nvSpPr>
          <p:cNvPr id="3" name="Footer Placeholder 2">
            <a:extLst>
              <a:ext uri="{FF2B5EF4-FFF2-40B4-BE49-F238E27FC236}">
                <a16:creationId xmlns:a16="http://schemas.microsoft.com/office/drawing/2014/main" id="{3AE59275-6FC0-DD2E-24D7-F77B3E94E3B9}"/>
              </a:ext>
            </a:extLst>
          </p:cNvPr>
          <p:cNvSpPr>
            <a:spLocks noGrp="1"/>
          </p:cNvSpPr>
          <p:nvPr>
            <p:ph type="ftr" sz="quarter" idx="9"/>
          </p:nvPr>
        </p:nvSpPr>
        <p:spPr/>
        <p:txBody>
          <a:bodyPr/>
          <a:lstStyle/>
          <a:p>
            <a:pPr lvl="0"/>
            <a:r>
              <a:rPr lang="en-US"/>
              <a:t>Modelare Procese Busunes IDEF3 Pavel chirev, lect. dr. ing.</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Таблица 5">
            <a:extLst>
              <a:ext uri="{FF2B5EF4-FFF2-40B4-BE49-F238E27FC236}">
                <a16:creationId xmlns:a16="http://schemas.microsoft.com/office/drawing/2014/main" id="{7B7C3060-07DF-387A-1433-C4CC98B59A6B}"/>
              </a:ext>
            </a:extLst>
          </p:cNvPr>
          <p:cNvPicPr>
            <a:picLocks noGrp="1" noChangeAspect="1"/>
          </p:cNvPicPr>
          <p:nvPr>
            <p:ph type="tbl" idx="1"/>
          </p:nvPr>
        </p:nvPicPr>
        <p:blipFill>
          <a:blip r:embed="rId2"/>
          <a:stretch>
            <a:fillRect/>
          </a:stretch>
        </p:blipFill>
        <p:spPr>
          <a:xfrm>
            <a:off x="3848791" y="404109"/>
            <a:ext cx="5844415" cy="3676701"/>
          </a:xfrm>
        </p:spPr>
      </p:pic>
      <p:sp>
        <p:nvSpPr>
          <p:cNvPr id="4" name="Номер слайда 4">
            <a:extLst>
              <a:ext uri="{FF2B5EF4-FFF2-40B4-BE49-F238E27FC236}">
                <a16:creationId xmlns:a16="http://schemas.microsoft.com/office/drawing/2014/main" id="{AE8EAF29-5AAB-0945-732A-1BBBFF6C2A74}"/>
              </a:ext>
            </a:extLst>
          </p:cNvPr>
          <p:cNvSpPr txBox="1"/>
          <p:nvPr/>
        </p:nvSpPr>
        <p:spPr>
          <a:xfrm>
            <a:off x="8737604" y="6248396"/>
            <a:ext cx="2844798" cy="457200"/>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6B38F90-AD9A-4B1D-AEA4-8B2B93044C0A}" type="slidenum">
              <a:rPr/>
              <a:t>12</a:t>
            </a:fld>
            <a:endParaRPr lang="ru-RU" sz="1200" b="0" i="0" u="none" strike="noStrike" kern="1200" cap="none" spc="0" baseline="0">
              <a:solidFill>
                <a:srgbClr val="898989"/>
              </a:solidFill>
              <a:uFillTx/>
              <a:latin typeface="Calibri"/>
            </a:endParaRPr>
          </a:p>
        </p:txBody>
      </p:sp>
      <p:pic>
        <p:nvPicPr>
          <p:cNvPr id="5" name="Рисунок 6">
            <a:extLst>
              <a:ext uri="{FF2B5EF4-FFF2-40B4-BE49-F238E27FC236}">
                <a16:creationId xmlns:a16="http://schemas.microsoft.com/office/drawing/2014/main" id="{02FD5143-00E1-2052-6F83-F4B11EDB3FF6}"/>
              </a:ext>
            </a:extLst>
          </p:cNvPr>
          <p:cNvPicPr>
            <a:picLocks noChangeAspect="1"/>
          </p:cNvPicPr>
          <p:nvPr/>
        </p:nvPicPr>
        <p:blipFill>
          <a:blip r:embed="rId3"/>
          <a:stretch>
            <a:fillRect/>
          </a:stretch>
        </p:blipFill>
        <p:spPr>
          <a:xfrm>
            <a:off x="4424141" y="4526472"/>
            <a:ext cx="4552953" cy="409578"/>
          </a:xfrm>
          <a:prstGeom prst="rect">
            <a:avLst/>
          </a:prstGeom>
          <a:noFill/>
          <a:ln cap="flat">
            <a:noFill/>
          </a:ln>
        </p:spPr>
      </p:pic>
      <p:sp>
        <p:nvSpPr>
          <p:cNvPr id="3" name="Footer Placeholder 2">
            <a:extLst>
              <a:ext uri="{FF2B5EF4-FFF2-40B4-BE49-F238E27FC236}">
                <a16:creationId xmlns:a16="http://schemas.microsoft.com/office/drawing/2014/main" id="{93C6BFCC-3539-CC67-63B0-59BEBA154445}"/>
              </a:ext>
            </a:extLst>
          </p:cNvPr>
          <p:cNvSpPr>
            <a:spLocks noGrp="1"/>
          </p:cNvSpPr>
          <p:nvPr>
            <p:ph type="ftr" sz="quarter" idx="9"/>
          </p:nvPr>
        </p:nvSpPr>
        <p:spPr/>
        <p:txBody>
          <a:bodyPr/>
          <a:lstStyle/>
          <a:p>
            <a:pPr lvl="0"/>
            <a:r>
              <a:rPr lang="en-US"/>
              <a:t>Modelare Procese Busunes IDEF3 Pavel chirev, lect. dr. ing.</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ECD6615-DEDA-96AA-ED03-9ED15AC3A4F1}"/>
              </a:ext>
            </a:extLst>
          </p:cNvPr>
          <p:cNvSpPr txBox="1">
            <a:spLocks noGrp="1"/>
          </p:cNvSpPr>
          <p:nvPr>
            <p:ph type="title"/>
          </p:nvPr>
        </p:nvSpPr>
        <p:spPr>
          <a:xfrm>
            <a:off x="1981203" y="290943"/>
            <a:ext cx="8229600" cy="678868"/>
          </a:xfrm>
        </p:spPr>
        <p:txBody>
          <a:bodyPr anchorCtr="1"/>
          <a:lstStyle/>
          <a:p>
            <a:pPr lvl="0" algn="ctr"/>
            <a:r>
              <a:rPr lang="ro-RO" sz="4000" b="1" dirty="0">
                <a:solidFill>
                  <a:srgbClr val="0563C1"/>
                </a:solidFill>
                <a:effectLst>
                  <a:outerShdw dist="38096" dir="2700000">
                    <a:srgbClr val="C0C0C0"/>
                  </a:outerShdw>
                </a:effectLst>
              </a:rPr>
              <a:t>Joncțiunile</a:t>
            </a:r>
            <a:endParaRPr lang="ru-RU" sz="4000" b="1" dirty="0">
              <a:solidFill>
                <a:srgbClr val="0563C1"/>
              </a:solidFill>
              <a:effectLst>
                <a:outerShdw dist="38096" dir="2700000">
                  <a:srgbClr val="C0C0C0"/>
                </a:outerShdw>
              </a:effectLst>
            </a:endParaRPr>
          </a:p>
        </p:txBody>
      </p:sp>
      <p:sp>
        <p:nvSpPr>
          <p:cNvPr id="3" name="Rectangle 3">
            <a:extLst>
              <a:ext uri="{FF2B5EF4-FFF2-40B4-BE49-F238E27FC236}">
                <a16:creationId xmlns:a16="http://schemas.microsoft.com/office/drawing/2014/main" id="{CDFB41EF-C727-6FE0-7E86-DA578D1AC20E}"/>
              </a:ext>
            </a:extLst>
          </p:cNvPr>
          <p:cNvSpPr txBox="1">
            <a:spLocks noGrp="1"/>
          </p:cNvSpPr>
          <p:nvPr>
            <p:ph idx="1"/>
          </p:nvPr>
        </p:nvSpPr>
        <p:spPr>
          <a:xfrm>
            <a:off x="290943" y="1484308"/>
            <a:ext cx="11513128" cy="5040309"/>
          </a:xfrm>
        </p:spPr>
        <p:txBody>
          <a:bodyPr/>
          <a:lstStyle/>
          <a:p>
            <a:pPr lvl="0">
              <a:lnSpc>
                <a:spcPct val="80000"/>
              </a:lnSpc>
            </a:pPr>
            <a:endParaRPr lang="ro-RO" sz="2500"/>
          </a:p>
          <a:p>
            <a:pPr lvl="0">
              <a:lnSpc>
                <a:spcPct val="80000"/>
              </a:lnSpc>
            </a:pPr>
            <a:r>
              <a:rPr lang="ro-RO" sz="2500"/>
              <a:t>Se utilizează pentru relatarea </a:t>
            </a:r>
            <a:r>
              <a:rPr lang="ro-RO" sz="2500" b="1">
                <a:solidFill>
                  <a:srgbClr val="4472C4"/>
                </a:solidFill>
              </a:rPr>
              <a:t>logicii de interacțiuni </a:t>
            </a:r>
            <a:r>
              <a:rPr lang="ro-RO" sz="2500"/>
              <a:t>a conexiunilor în caz de </a:t>
            </a:r>
            <a:r>
              <a:rPr lang="ro-RO" sz="2500" b="1" i="1">
                <a:solidFill>
                  <a:srgbClr val="4472C4"/>
                </a:solidFill>
              </a:rPr>
              <a:t>contopire sau de ramificare </a:t>
            </a:r>
            <a:r>
              <a:rPr lang="ru-RU" sz="2500" b="1" i="1">
                <a:solidFill>
                  <a:srgbClr val="4472C4"/>
                </a:solidFill>
              </a:rPr>
              <a:t> </a:t>
            </a:r>
            <a:r>
              <a:rPr lang="ro-RO" sz="2500"/>
              <a:t>a conexiunilor   pentru a reflecta mulțimea evenimentelor care trebuie sau vor fi terminate înainte de a se înceapă o altă lucrare.</a:t>
            </a:r>
            <a:endParaRPr lang="ru-RU" sz="2500"/>
          </a:p>
          <a:p>
            <a:pPr lvl="0">
              <a:lnSpc>
                <a:spcPct val="80000"/>
              </a:lnSpc>
            </a:pPr>
            <a:r>
              <a:rPr lang="ro-RO" sz="2500"/>
              <a:t>Sunt ”</a:t>
            </a:r>
            <a:r>
              <a:rPr lang="ro-RO" sz="2500" b="1" i="1">
                <a:solidFill>
                  <a:srgbClr val="5B9BD5"/>
                </a:solidFill>
              </a:rPr>
              <a:t>intersecții de contopire” </a:t>
            </a:r>
            <a:r>
              <a:rPr lang="ro-RO" sz="2500"/>
              <a:t>și</a:t>
            </a:r>
            <a:r>
              <a:rPr lang="ro-RO" sz="2500">
                <a:solidFill>
                  <a:srgbClr val="5B9BD5"/>
                </a:solidFill>
              </a:rPr>
              <a:t> ”</a:t>
            </a:r>
            <a:r>
              <a:rPr lang="ro-RO" sz="2500" b="1" i="1">
                <a:solidFill>
                  <a:srgbClr val="5B9BD5"/>
                </a:solidFill>
              </a:rPr>
              <a:t>intersecții de ramificare” </a:t>
            </a:r>
            <a:r>
              <a:rPr lang="ro-RO" sz="2500"/>
              <a:t>a conexiunilor</a:t>
            </a:r>
            <a:r>
              <a:rPr lang="ru-RU" sz="2500"/>
              <a:t>. </a:t>
            </a:r>
          </a:p>
          <a:p>
            <a:pPr lvl="0">
              <a:lnSpc>
                <a:spcPct val="80000"/>
              </a:lnSpc>
            </a:pPr>
            <a:r>
              <a:rPr lang="ro-RO" sz="2500"/>
              <a:t>Toate ”</a:t>
            </a:r>
            <a:r>
              <a:rPr lang="ro-RO" sz="2500" b="1" i="1">
                <a:solidFill>
                  <a:srgbClr val="5B9BD5"/>
                </a:solidFill>
              </a:rPr>
              <a:t>intersecțiile” </a:t>
            </a:r>
            <a:r>
              <a:rPr lang="ro-RO" sz="2500"/>
              <a:t>pe diagramă au un număr unic și au obligatoriu  </a:t>
            </a:r>
            <a:r>
              <a:rPr lang="ro-RO" sz="2500" b="1" i="1">
                <a:solidFill>
                  <a:srgbClr val="5B9BD5"/>
                </a:solidFill>
              </a:rPr>
              <a:t>prefixul </a:t>
            </a:r>
            <a:r>
              <a:rPr lang="ru-RU" sz="2500" b="1" i="1">
                <a:solidFill>
                  <a:srgbClr val="5B9BD5"/>
                </a:solidFill>
              </a:rPr>
              <a:t> </a:t>
            </a:r>
            <a:r>
              <a:rPr lang="en-US" sz="2500" b="1" i="1">
                <a:solidFill>
                  <a:srgbClr val="5B9BD5"/>
                </a:solidFill>
              </a:rPr>
              <a:t>J</a:t>
            </a:r>
            <a:r>
              <a:rPr lang="ru-RU" sz="2500"/>
              <a:t>.</a:t>
            </a:r>
          </a:p>
          <a:p>
            <a:pPr lvl="0">
              <a:lnSpc>
                <a:spcPct val="80000"/>
              </a:lnSpc>
            </a:pPr>
            <a:r>
              <a:rPr lang="ro-RO" sz="2500"/>
              <a:t>Conexiunile pot fi  contopite ori ramificate exclusiv numai prin intermediul </a:t>
            </a:r>
            <a:r>
              <a:rPr lang="ro-RO" sz="2500" b="1" i="1">
                <a:solidFill>
                  <a:srgbClr val="5B9BD5"/>
                </a:solidFill>
              </a:rPr>
              <a:t>intersecțiilor</a:t>
            </a:r>
            <a:r>
              <a:rPr lang="ro-RO" sz="2500"/>
              <a:t> , (ce nu se face în </a:t>
            </a:r>
            <a:r>
              <a:rPr lang="ru-RU" sz="2500"/>
              <a:t> </a:t>
            </a:r>
            <a:r>
              <a:rPr lang="en-US" sz="2500"/>
              <a:t>IDEF</a:t>
            </a:r>
            <a:r>
              <a:rPr lang="ru-RU" sz="2500"/>
              <a:t>0, </a:t>
            </a:r>
            <a:r>
              <a:rPr lang="en-US" sz="2500"/>
              <a:t>DFD</a:t>
            </a:r>
            <a:r>
              <a:rPr lang="ru-RU" sz="2500"/>
              <a:t>)</a:t>
            </a:r>
          </a:p>
        </p:txBody>
      </p:sp>
      <p:sp>
        <p:nvSpPr>
          <p:cNvPr id="5" name="Номер слайда 2">
            <a:extLst>
              <a:ext uri="{FF2B5EF4-FFF2-40B4-BE49-F238E27FC236}">
                <a16:creationId xmlns:a16="http://schemas.microsoft.com/office/drawing/2014/main" id="{B13DB650-1CC2-90FA-24A4-2D66600DE4B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C36CD5F-4F12-43D1-8F89-0EA3E71C68F7}" type="slidenum">
              <a:rPr/>
              <a:t>13</a:t>
            </a:fld>
            <a:endParaRPr lang="ru-RU" sz="1200" b="0" i="0" u="none" strike="noStrike" kern="1200" cap="none" spc="0" baseline="0">
              <a:solidFill>
                <a:srgbClr val="898989"/>
              </a:solidFill>
              <a:uFillTx/>
              <a:latin typeface="Calibri"/>
            </a:endParaRPr>
          </a:p>
        </p:txBody>
      </p:sp>
      <p:sp>
        <p:nvSpPr>
          <p:cNvPr id="4" name="Footer Placeholder 3">
            <a:extLst>
              <a:ext uri="{FF2B5EF4-FFF2-40B4-BE49-F238E27FC236}">
                <a16:creationId xmlns:a16="http://schemas.microsoft.com/office/drawing/2014/main" id="{BC126B17-CD93-B44F-9664-AF06C0FB8D07}"/>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Effect">
                      <p:stCondLst>
                        <p:cond delay="indefinite"/>
                      </p:stCondLst>
                      <p:childTnLst>
                        <p:par>
                          <p:cTn id="8" fill="hold" nodeType="withEffect">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Effect">
                      <p:stCondLst>
                        <p:cond delay="indefinite"/>
                      </p:stCondLst>
                      <p:childTnLst>
                        <p:par>
                          <p:cTn id="12" fill="hold" nodeType="withEffect">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Effect">
                      <p:stCondLst>
                        <p:cond delay="indefinite"/>
                      </p:stCondLst>
                      <p:childTnLst>
                        <p:par>
                          <p:cTn id="16" fill="hold" nodeType="withEffect">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11E0DDAD-B4EB-9583-B05F-57C822CE3C6B}"/>
              </a:ext>
            </a:extLst>
          </p:cNvPr>
          <p:cNvSpPr txBox="1">
            <a:spLocks noGrp="1"/>
          </p:cNvSpPr>
          <p:nvPr>
            <p:ph idx="1"/>
          </p:nvPr>
        </p:nvSpPr>
        <p:spPr>
          <a:xfrm>
            <a:off x="838203" y="222418"/>
            <a:ext cx="10868887" cy="5954545"/>
          </a:xfrm>
        </p:spPr>
        <p:txBody>
          <a:bodyPr/>
          <a:lstStyle/>
          <a:p>
            <a:pPr marL="0" lvl="0" indent="0">
              <a:buNone/>
            </a:pPr>
            <a:r>
              <a:rPr lang="ro-RO" b="1"/>
              <a:t>Combinații de bază ale joncțiunilor și restricții temporale privind activările</a:t>
            </a:r>
            <a:endParaRPr lang="ru-RU"/>
          </a:p>
        </p:txBody>
      </p:sp>
      <p:sp>
        <p:nvSpPr>
          <p:cNvPr id="4" name="Номер слайда 4">
            <a:extLst>
              <a:ext uri="{FF2B5EF4-FFF2-40B4-BE49-F238E27FC236}">
                <a16:creationId xmlns:a16="http://schemas.microsoft.com/office/drawing/2014/main" id="{6FC5866C-A46E-4446-6970-CE59B85F5A7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3B16099-EB95-4806-8C7B-A6231FB8D348}" type="slidenum">
              <a:rPr/>
              <a:t>14</a:t>
            </a:fld>
            <a:endParaRPr lang="ru-RU" sz="1200" b="0" i="0" u="none" strike="noStrike" kern="1200" cap="none" spc="0" baseline="0">
              <a:solidFill>
                <a:srgbClr val="898989"/>
              </a:solidFill>
              <a:uFillTx/>
              <a:latin typeface="Calibri"/>
            </a:endParaRPr>
          </a:p>
        </p:txBody>
      </p:sp>
      <p:pic>
        <p:nvPicPr>
          <p:cNvPr id="5" name="Рисунок 5">
            <a:extLst>
              <a:ext uri="{FF2B5EF4-FFF2-40B4-BE49-F238E27FC236}">
                <a16:creationId xmlns:a16="http://schemas.microsoft.com/office/drawing/2014/main" id="{F0246FD0-637B-8EB9-99B2-FBBDF5E39984}"/>
              </a:ext>
            </a:extLst>
          </p:cNvPr>
          <p:cNvPicPr>
            <a:picLocks noChangeAspect="1"/>
          </p:cNvPicPr>
          <p:nvPr/>
        </p:nvPicPr>
        <p:blipFill>
          <a:blip r:embed="rId2"/>
          <a:stretch>
            <a:fillRect/>
          </a:stretch>
        </p:blipFill>
        <p:spPr>
          <a:xfrm>
            <a:off x="484910" y="1110153"/>
            <a:ext cx="10729979" cy="2389154"/>
          </a:xfrm>
          <a:prstGeom prst="rect">
            <a:avLst/>
          </a:prstGeom>
          <a:noFill/>
          <a:ln cap="flat">
            <a:noFill/>
          </a:ln>
        </p:spPr>
      </p:pic>
      <p:sp>
        <p:nvSpPr>
          <p:cNvPr id="6" name="TextBox 6">
            <a:extLst>
              <a:ext uri="{FF2B5EF4-FFF2-40B4-BE49-F238E27FC236}">
                <a16:creationId xmlns:a16="http://schemas.microsoft.com/office/drawing/2014/main" id="{90FD66CE-A40D-3A3F-A65E-634188ADB62F}"/>
              </a:ext>
            </a:extLst>
          </p:cNvPr>
          <p:cNvSpPr txBox="1"/>
          <p:nvPr/>
        </p:nvSpPr>
        <p:spPr>
          <a:xfrm>
            <a:off x="415455" y="3678695"/>
            <a:ext cx="10868887" cy="267765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err="1">
                <a:solidFill>
                  <a:srgbClr val="C00000"/>
                </a:solidFill>
                <a:uFillTx/>
                <a:latin typeface="Calibri"/>
              </a:rPr>
              <a:t>Cazul</a:t>
            </a:r>
            <a:r>
              <a:rPr lang="en-US" sz="2800" b="1" i="0" u="none" strike="noStrike" kern="1200" cap="none" spc="0" baseline="0" dirty="0">
                <a:solidFill>
                  <a:srgbClr val="C00000"/>
                </a:solidFill>
                <a:uFillTx/>
                <a:latin typeface="Calibri"/>
              </a:rPr>
              <a:t> 1</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După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joncțiunea</a:t>
            </a:r>
            <a:r>
              <a:rPr lang="ro-RO" sz="2800" b="1" i="0" u="none" strike="noStrike" kern="1200" cap="none" spc="0" baseline="0" dirty="0">
                <a:solidFill>
                  <a:srgbClr val="000000"/>
                </a:solidFill>
                <a:uFillTx/>
                <a:latin typeface="Calibri"/>
              </a:rPr>
              <a:t> </a:t>
            </a:r>
            <a:r>
              <a:rPr lang="ro-RO" sz="2800" b="1" i="0" u="none" strike="noStrike" kern="1200" cap="none" spc="0" baseline="0" dirty="0">
                <a:solidFill>
                  <a:srgbClr val="C00000"/>
                </a:solidFill>
                <a:uFillTx/>
                <a:latin typeface="Calibri"/>
              </a:rPr>
              <a:t>and</a:t>
            </a:r>
            <a:r>
              <a:rPr lang="en-US" sz="2800" b="1" i="0" u="none" strike="noStrike" kern="1200" cap="none" spc="0" baseline="0" dirty="0">
                <a:solidFill>
                  <a:srgbClr val="C00000"/>
                </a:solidFill>
                <a:uFillTx/>
                <a:latin typeface="Calibri"/>
              </a:rPr>
              <a:t> </a:t>
            </a:r>
            <a:r>
              <a:rPr lang="ro-RO" sz="2800" b="1" i="0" u="none" strike="noStrike" kern="1200" cap="none" spc="0" baseline="0" dirty="0">
                <a:solidFill>
                  <a:srgbClr val="C00000"/>
                </a:solidFill>
                <a:uFillTx/>
                <a:latin typeface="Calibri"/>
              </a:rPr>
              <a:t>asincron </a:t>
            </a:r>
            <a:r>
              <a:rPr lang="en-US" sz="2800" b="1" i="0" u="none" strike="noStrike" kern="1200" cap="none" spc="0" baseline="0" dirty="0" err="1">
                <a:solidFill>
                  <a:srgbClr val="000000"/>
                </a:solidFill>
                <a:uFillTx/>
                <a:latin typeface="Calibri"/>
              </a:rPr>
              <a:t>divizarea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va</a:t>
            </a:r>
            <a:r>
              <a:rPr lang="en-US" sz="2800" b="1" i="0" u="none" strike="noStrike" kern="1200" cap="none" spc="0" baseline="0" dirty="0">
                <a:solidFill>
                  <a:srgbClr val="000000"/>
                </a:solidFill>
                <a:uFillTx/>
                <a:latin typeface="Calibri"/>
              </a:rPr>
              <a:t> fi </a:t>
            </a:r>
            <a:r>
              <a:rPr lang="en-US" sz="2800" b="1" i="0" u="none" strike="noStrike" kern="1200" cap="none" spc="0" baseline="0" dirty="0" err="1">
                <a:solidFill>
                  <a:srgbClr val="000000"/>
                </a:solidFill>
                <a:uFillTx/>
                <a:latin typeface="Calibri"/>
              </a:rPr>
              <a:t>generată</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doar </a:t>
            </a:r>
            <a:r>
              <a:rPr lang="en-US" sz="2800" b="1" i="0" u="none" strike="noStrike" kern="1200" cap="none" spc="0" baseline="0" dirty="0">
                <a:solidFill>
                  <a:srgbClr val="000000"/>
                </a:solidFill>
                <a:uFillTx/>
                <a:latin typeface="Calibri"/>
              </a:rPr>
              <a:t>o </a:t>
            </a:r>
            <a:r>
              <a:rPr lang="en-US" sz="2800" b="1" i="0" u="none" strike="noStrike" kern="1200" cap="none" spc="0" baseline="0" dirty="0" err="1">
                <a:solidFill>
                  <a:srgbClr val="000000"/>
                </a:solidFill>
                <a:uFillTx/>
                <a:latin typeface="Calibri"/>
              </a:rPr>
              <a:t>instanță</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C00000"/>
                </a:solidFill>
                <a:uFillTx/>
                <a:latin typeface="Calibri"/>
              </a:rPr>
              <a:t>B</a:t>
            </a:r>
            <a:r>
              <a:rPr lang="en-US" sz="2800" b="1" i="0" u="none" strike="noStrike" kern="1200" cap="none" spc="0" baseline="0" dirty="0">
                <a:solidFill>
                  <a:srgbClr val="000000"/>
                </a:solidFill>
                <a:uFillTx/>
                <a:latin typeface="Calibri"/>
              </a:rPr>
              <a:t> ș</a:t>
            </a:r>
            <a:r>
              <a:rPr lang="ro-RO" sz="2800" b="1" i="0" u="none" strike="noStrike" kern="1200" cap="none" spc="0" baseline="0" dirty="0">
                <a:solidFill>
                  <a:srgbClr val="000000"/>
                </a:solidFill>
                <a:uFillTx/>
                <a:latin typeface="Calibri"/>
              </a:rPr>
              <a:t>au</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C00000"/>
                </a:solidFill>
                <a:uFillTx/>
                <a:latin typeface="Calibri"/>
              </a:rPr>
              <a:t>C</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joncțiunea</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C00000"/>
                </a:solidFill>
                <a:uFillTx/>
                <a:latin typeface="Calibri"/>
              </a:rPr>
              <a:t>and </a:t>
            </a:r>
            <a:r>
              <a:rPr lang="en-US" sz="2800" b="1" i="0" u="none" strike="noStrike" kern="1200" cap="none" spc="0" baseline="0" dirty="0">
                <a:solidFill>
                  <a:srgbClr val="000000"/>
                </a:solidFill>
                <a:uFillTx/>
                <a:latin typeface="Calibri"/>
              </a:rPr>
              <a:t>-</a:t>
            </a:r>
            <a:r>
              <a:rPr lang="en-US" sz="2800" b="1" i="0" u="none" strike="noStrike" kern="1200" cap="none" spc="0" baseline="0" dirty="0" err="1">
                <a:solidFill>
                  <a:srgbClr val="000000"/>
                </a:solidFill>
                <a:uFillTx/>
                <a:latin typeface="Calibri"/>
              </a:rPr>
              <a:t>unirea</a:t>
            </a:r>
            <a:r>
              <a:rPr lang="en-US" sz="2800" b="1" i="0" u="none" strike="noStrike" kern="1200" cap="none" spc="0" baseline="0" dirty="0">
                <a:solidFill>
                  <a:srgbClr val="000000"/>
                </a:solidFill>
                <a:uFillTx/>
                <a:latin typeface="Calibri"/>
              </a:rPr>
              <a:t> nu </a:t>
            </a:r>
            <a:r>
              <a:rPr lang="en-US" sz="2800" b="1" i="0" u="none" strike="noStrike" kern="1200" cap="none" spc="0" baseline="0" dirty="0" err="1">
                <a:solidFill>
                  <a:srgbClr val="000000"/>
                </a:solidFill>
                <a:uFillTx/>
                <a:latin typeface="Calibri"/>
              </a:rPr>
              <a:t>trece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prin</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excepția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cazului</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în</a:t>
            </a:r>
            <a:r>
              <a:rPr lang="en-US" sz="2800" b="1" i="0" u="none" strike="noStrike" kern="1200" cap="none" spc="0" baseline="0" dirty="0">
                <a:solidFill>
                  <a:srgbClr val="000000"/>
                </a:solidFill>
                <a:uFillTx/>
                <a:latin typeface="Calibri"/>
              </a:rPr>
              <a:t> care </a:t>
            </a:r>
            <a:r>
              <a:rPr lang="en-US" sz="2800" b="1" i="0" u="none" strike="noStrike" kern="1200" cap="none" spc="0" baseline="0" dirty="0" err="1">
                <a:solidFill>
                  <a:srgbClr val="000000"/>
                </a:solidFill>
                <a:uFillTx/>
                <a:latin typeface="Calibri"/>
              </a:rPr>
              <a:t>ambele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cazuri</a:t>
            </a:r>
            <a:r>
              <a:rPr lang="en-US" sz="2800" b="1" i="0" u="none" strike="noStrike" kern="1200" cap="none" spc="0" baseline="0" dirty="0">
                <a:solidFill>
                  <a:srgbClr val="000000"/>
                </a:solidFill>
                <a:uFillTx/>
                <a:latin typeface="Calibri"/>
              </a:rPr>
              <a:t> de B </a:t>
            </a:r>
            <a:r>
              <a:rPr lang="en-US" sz="2800" b="1" i="0" u="none" strike="noStrike" kern="1200" cap="none" spc="0" baseline="0" dirty="0" err="1">
                <a:solidFill>
                  <a:srgbClr val="000000"/>
                </a:solidFill>
                <a:uFillTx/>
                <a:latin typeface="Calibri"/>
              </a:rPr>
              <a:t>și</a:t>
            </a:r>
            <a:r>
              <a:rPr lang="en-US" sz="2800" b="1" i="0" u="none" strike="noStrike" kern="1200" cap="none" spc="0" baseline="0" dirty="0">
                <a:solidFill>
                  <a:srgbClr val="000000"/>
                </a:solidFill>
                <a:uFillTx/>
                <a:latin typeface="Calibri"/>
              </a:rPr>
              <a:t> C </a:t>
            </a:r>
            <a:r>
              <a:rPr lang="en-US" sz="2800" b="1" i="0" u="none" strike="noStrike" kern="1200" cap="none" spc="0" baseline="0" dirty="0" err="1">
                <a:solidFill>
                  <a:srgbClr val="000000"/>
                </a:solidFill>
                <a:uFillTx/>
                <a:latin typeface="Calibri"/>
              </a:rPr>
              <a:t>își</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termină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activările</a:t>
            </a:r>
            <a:r>
              <a:rPr lang="en-US" sz="2800" b="1" i="0" u="none" strike="noStrike" kern="1200" cap="none" spc="0" baseline="0" dirty="0">
                <a:solidFill>
                  <a:srgbClr val="000000"/>
                </a:solidFill>
                <a:uFillTx/>
                <a:latin typeface="Calibri"/>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err="1">
                <a:solidFill>
                  <a:srgbClr val="00B0F0"/>
                </a:solidFill>
                <a:uFillTx/>
                <a:latin typeface="Calibri"/>
              </a:rPr>
              <a:t>Cazul</a:t>
            </a:r>
            <a:r>
              <a:rPr lang="en-US" sz="2800" b="1" i="0" u="none" strike="noStrike" kern="1200" cap="none" spc="0" baseline="0" dirty="0">
                <a:solidFill>
                  <a:srgbClr val="00B0F0"/>
                </a:solidFill>
                <a:uFillTx/>
                <a:latin typeface="Calibri"/>
              </a:rPr>
              <a:t> 2</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După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joncțiunea</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B0F0"/>
                </a:solidFill>
                <a:uFillTx/>
                <a:latin typeface="Calibri"/>
              </a:rPr>
              <a:t>or</a:t>
            </a:r>
            <a:r>
              <a:rPr lang="ro-RO" sz="2800" b="1" i="0" u="none" strike="noStrike" kern="1200" cap="none" spc="0" baseline="0" dirty="0">
                <a:solidFill>
                  <a:srgbClr val="00B0F0"/>
                </a:solidFill>
                <a:uFillTx/>
                <a:latin typeface="Calibri"/>
              </a:rPr>
              <a:t>-split asincron</a:t>
            </a:r>
            <a:r>
              <a:rPr lang="en-US" sz="2800" b="1" i="0" u="none" strike="noStrike" kern="1200" cap="none" spc="0" baseline="0" dirty="0">
                <a:solidFill>
                  <a:srgbClr val="00B0F0"/>
                </a:solidFill>
                <a:uFillTx/>
                <a:latin typeface="Calibri"/>
              </a:rPr>
              <a:t>, </a:t>
            </a:r>
            <a:r>
              <a:rPr lang="en-US" sz="2800" b="1" i="0" u="none" strike="noStrike" kern="1200" cap="none" spc="0" baseline="0" dirty="0" err="1">
                <a:solidFill>
                  <a:srgbClr val="000000"/>
                </a:solidFill>
                <a:uFillTx/>
                <a:latin typeface="Calibri"/>
              </a:rPr>
              <a:t>este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generată</a:t>
            </a:r>
            <a:r>
              <a:rPr lang="en-US" sz="2800" b="1" i="0" u="none" strike="noStrike" kern="1200" cap="none" spc="0" baseline="0" dirty="0">
                <a:solidFill>
                  <a:srgbClr val="000000"/>
                </a:solidFill>
                <a:uFillTx/>
                <a:latin typeface="Calibri"/>
              </a:rPr>
              <a:t> cel </a:t>
            </a:r>
            <a:r>
              <a:rPr lang="en-US" sz="2800" b="1" i="0" u="none" strike="noStrike" kern="1200" cap="none" spc="0" baseline="0" dirty="0" err="1">
                <a:solidFill>
                  <a:srgbClr val="000000"/>
                </a:solidFill>
                <a:uFillTx/>
                <a:latin typeface="Calibri"/>
              </a:rPr>
              <a:t>puțin</a:t>
            </a:r>
            <a:r>
              <a:rPr lang="en-US" sz="2800" b="1" i="0" u="none" strike="noStrike" kern="1200" cap="none" spc="0" baseline="0" dirty="0">
                <a:solidFill>
                  <a:srgbClr val="000000"/>
                </a:solidFill>
                <a:uFillTx/>
                <a:latin typeface="Calibri"/>
              </a:rPr>
              <a:t> o </a:t>
            </a:r>
            <a:r>
              <a:rPr lang="en-US" sz="2800" b="1" i="0" u="none" strike="noStrike" kern="1200" cap="none" spc="0" baseline="0" dirty="0" err="1">
                <a:solidFill>
                  <a:srgbClr val="000000"/>
                </a:solidFill>
                <a:uFillTx/>
                <a:latin typeface="Calibri"/>
              </a:rPr>
              <a:t>instanță</a:t>
            </a:r>
            <a:r>
              <a:rPr lang="en-US" sz="2800" b="1" i="0" u="none" strike="noStrike" kern="1200" cap="none" spc="0" baseline="0" dirty="0">
                <a:solidFill>
                  <a:srgbClr val="000000"/>
                </a:solidFill>
                <a:uFillTx/>
                <a:latin typeface="Calibri"/>
              </a:rPr>
              <a:t> de </a:t>
            </a:r>
            <a:r>
              <a:rPr lang="en-US" sz="2800" b="1" i="0" u="none" strike="noStrike" kern="1200" cap="none" spc="0" baseline="0" dirty="0">
                <a:solidFill>
                  <a:srgbClr val="00B0F0"/>
                </a:solidFill>
                <a:uFillTx/>
                <a:latin typeface="Calibri"/>
              </a:rPr>
              <a:t>B </a:t>
            </a:r>
            <a:r>
              <a:rPr lang="en-US" sz="2800" b="1" i="0" u="none" strike="noStrike" kern="1200" cap="none" spc="0" baseline="0" dirty="0" err="1">
                <a:solidFill>
                  <a:srgbClr val="000000"/>
                </a:solidFill>
                <a:uFillTx/>
                <a:latin typeface="Calibri"/>
              </a:rPr>
              <a:t>sau</a:t>
            </a:r>
            <a:r>
              <a:rPr lang="en-US" sz="2800" b="1" i="0" u="none" strike="noStrike" kern="1200" cap="none" spc="0" baseline="0" dirty="0">
                <a:solidFill>
                  <a:srgbClr val="00B0F0"/>
                </a:solidFill>
                <a:uFillTx/>
                <a:latin typeface="Calibri"/>
              </a:rPr>
              <a:t> C</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joncțiunea</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B0F0"/>
                </a:solidFill>
                <a:uFillTx/>
                <a:latin typeface="Calibri"/>
              </a:rPr>
              <a:t>or-join</a:t>
            </a:r>
            <a:r>
              <a:rPr lang="ro-RO" sz="2800" b="1" i="0" u="none" strike="noStrike" kern="1200" cap="none" spc="0" baseline="0" dirty="0">
                <a:solidFill>
                  <a:srgbClr val="00B0F0"/>
                </a:solidFill>
                <a:uFillTx/>
                <a:latin typeface="Calibri"/>
              </a:rPr>
              <a:t> asincron</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se lansează - </a:t>
            </a:r>
            <a:r>
              <a:rPr lang="en-US" sz="2800" b="1" i="0" u="none" strike="noStrike" kern="1200" cap="none" spc="0" baseline="0" dirty="0" err="1">
                <a:solidFill>
                  <a:srgbClr val="000000"/>
                </a:solidFill>
                <a:uFillTx/>
                <a:latin typeface="Calibri"/>
              </a:rPr>
              <a:t>dacă</a:t>
            </a:r>
            <a:r>
              <a:rPr lang="en-US" sz="2800" b="1" i="0" u="none" strike="noStrike" kern="1200" cap="none" spc="0" baseline="0" dirty="0">
                <a:solidFill>
                  <a:srgbClr val="000000"/>
                </a:solidFill>
                <a:uFillTx/>
                <a:latin typeface="Calibri"/>
              </a:rPr>
              <a:t> cel </a:t>
            </a:r>
            <a:r>
              <a:rPr lang="en-US" sz="2800" b="1" i="0" u="none" strike="noStrike" kern="1200" cap="none" spc="0" baseline="0" dirty="0" err="1">
                <a:solidFill>
                  <a:srgbClr val="000000"/>
                </a:solidFill>
                <a:uFillTx/>
                <a:latin typeface="Calibri"/>
              </a:rPr>
              <a:t>puțin</a:t>
            </a:r>
            <a:r>
              <a:rPr lang="en-US" sz="2800" b="1" i="0" u="none" strike="noStrike" kern="1200" cap="none" spc="0" baseline="0" dirty="0">
                <a:solidFill>
                  <a:srgbClr val="000000"/>
                </a:solidFill>
                <a:uFillTx/>
                <a:latin typeface="Calibri"/>
              </a:rPr>
              <a:t> o </a:t>
            </a:r>
            <a:r>
              <a:rPr lang="en-US" sz="2800" b="1" i="0" u="none" strike="noStrike" kern="1200" cap="none" spc="0" baseline="0" dirty="0" err="1">
                <a:solidFill>
                  <a:srgbClr val="000000"/>
                </a:solidFill>
                <a:uFillTx/>
                <a:latin typeface="Calibri"/>
              </a:rPr>
              <a:t>instanță</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B0F0"/>
                </a:solidFill>
                <a:uFillTx/>
                <a:latin typeface="Calibri"/>
              </a:rPr>
              <a:t>B</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sau</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B0F0"/>
                </a:solidFill>
                <a:uFillTx/>
                <a:latin typeface="Calibri"/>
              </a:rPr>
              <a:t>C</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își</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termină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activările</a:t>
            </a:r>
            <a:r>
              <a:rPr lang="en-US" sz="2800" b="1" i="0" u="none" strike="noStrike" kern="1200" cap="none" spc="0" baseline="0" dirty="0">
                <a:solidFill>
                  <a:srgbClr val="000000"/>
                </a:solidFill>
                <a:uFillTx/>
                <a:latin typeface="Calibri"/>
              </a:rPr>
              <a:t>.</a:t>
            </a:r>
            <a:endParaRPr lang="ru-RU" sz="2800" b="0" i="0" u="none" strike="noStrike" kern="1200" cap="none" spc="0" baseline="0" dirty="0">
              <a:solidFill>
                <a:srgbClr val="000000"/>
              </a:solidFill>
              <a:uFillTx/>
              <a:latin typeface="Calibri"/>
            </a:endParaRPr>
          </a:p>
        </p:txBody>
      </p:sp>
      <p:sp>
        <p:nvSpPr>
          <p:cNvPr id="3" name="Footer Placeholder 2">
            <a:extLst>
              <a:ext uri="{FF2B5EF4-FFF2-40B4-BE49-F238E27FC236}">
                <a16:creationId xmlns:a16="http://schemas.microsoft.com/office/drawing/2014/main" id="{C0D47323-6769-DDA2-8FAD-940C6606D604}"/>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914EBAE5-AFEC-F870-B2B9-A340A2968EF3}"/>
              </a:ext>
            </a:extLst>
          </p:cNvPr>
          <p:cNvPicPr>
            <a:picLocks noGrp="1" noChangeAspect="1"/>
          </p:cNvPicPr>
          <p:nvPr>
            <p:ph idx="1"/>
          </p:nvPr>
        </p:nvPicPr>
        <p:blipFill>
          <a:blip r:embed="rId2"/>
          <a:stretch>
            <a:fillRect/>
          </a:stretch>
        </p:blipFill>
        <p:spPr>
          <a:xfrm>
            <a:off x="840260" y="542714"/>
            <a:ext cx="10548125" cy="2345646"/>
          </a:xfrm>
        </p:spPr>
      </p:pic>
      <p:sp>
        <p:nvSpPr>
          <p:cNvPr id="4" name="Номер слайда 4">
            <a:extLst>
              <a:ext uri="{FF2B5EF4-FFF2-40B4-BE49-F238E27FC236}">
                <a16:creationId xmlns:a16="http://schemas.microsoft.com/office/drawing/2014/main" id="{80AAB81C-2DCE-A9D2-B5A4-99DA00990A0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6161C9F-CE61-4B02-8588-7FFE61295C40}" type="slidenum">
              <a:rPr/>
              <a:t>15</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6380E767-3FED-DEB6-DDBC-41432F6A8CC8}"/>
              </a:ext>
            </a:extLst>
          </p:cNvPr>
          <p:cNvSpPr txBox="1"/>
          <p:nvPr/>
        </p:nvSpPr>
        <p:spPr>
          <a:xfrm>
            <a:off x="902046" y="3398111"/>
            <a:ext cx="10602102" cy="267765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err="1">
                <a:solidFill>
                  <a:schemeClr val="accent2">
                    <a:lumMod val="75000"/>
                  </a:schemeClr>
                </a:solidFill>
                <a:uFillTx/>
                <a:latin typeface="Calibri"/>
              </a:rPr>
              <a:t>Cazul</a:t>
            </a:r>
            <a:r>
              <a:rPr lang="en-US" sz="2800" b="1" i="0" u="none" strike="noStrike" kern="1200" cap="none" spc="0" baseline="0" dirty="0">
                <a:solidFill>
                  <a:schemeClr val="accent2">
                    <a:lumMod val="75000"/>
                  </a:schemeClr>
                </a:solidFill>
                <a:uFillTx/>
                <a:latin typeface="Calibri"/>
              </a:rPr>
              <a:t> 3: </a:t>
            </a:r>
            <a:r>
              <a:rPr lang="en-US" sz="2800" b="1" i="0" u="none" strike="noStrike" kern="1200" cap="none" spc="0" baseline="0" dirty="0" err="1">
                <a:solidFill>
                  <a:srgbClr val="000000"/>
                </a:solidFill>
                <a:uFillTx/>
                <a:latin typeface="Calibri"/>
              </a:rPr>
              <a:t>După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a:t>
            </a:r>
            <a:r>
              <a:rPr lang="ro-RO" sz="2800" b="1" i="0" u="none" strike="noStrike" kern="1200" cap="none" spc="0" baseline="0" dirty="0">
                <a:solidFill>
                  <a:srgbClr val="000000"/>
                </a:solidFill>
                <a:uFillTx/>
                <a:latin typeface="Calibri"/>
              </a:rPr>
              <a:t>ea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chemeClr val="accent2">
                    <a:lumMod val="75000"/>
                  </a:schemeClr>
                </a:solidFill>
                <a:uFillTx/>
                <a:latin typeface="Calibri"/>
              </a:rPr>
              <a:t>xor</a:t>
            </a:r>
            <a:r>
              <a:rPr lang="en-US" sz="2800" b="1" i="0" u="none" strike="noStrike" kern="1200" cap="none" spc="0" baseline="0" dirty="0">
                <a:solidFill>
                  <a:schemeClr val="accent2">
                    <a:lumMod val="75000"/>
                  </a:schemeClr>
                </a:solidFill>
                <a:uFillTx/>
                <a:latin typeface="Calibri"/>
              </a:rPr>
              <a:t>-split</a:t>
            </a:r>
            <a:r>
              <a:rPr lang="ro-RO" sz="2800" b="1" i="0" u="none" strike="noStrike" kern="1200" cap="none" spc="0" baseline="0" dirty="0">
                <a:solidFill>
                  <a:schemeClr val="accent2">
                    <a:lumMod val="75000"/>
                  </a:schemeClr>
                </a:solidFill>
                <a:uFillTx/>
                <a:latin typeface="Calibri"/>
              </a:rPr>
              <a:t>  asincron</a:t>
            </a:r>
            <a:r>
              <a:rPr lang="en-US" sz="2800" b="1" i="0" u="none" strike="noStrike" kern="1200" cap="none" spc="0" baseline="0" dirty="0">
                <a:solidFill>
                  <a:srgbClr val="000000"/>
                </a:solidFill>
                <a:uFillTx/>
                <a:latin typeface="Calibri"/>
              </a:rPr>
              <a:t>, se </a:t>
            </a:r>
            <a:r>
              <a:rPr lang="en-US" sz="2800" b="1" i="0" u="none" strike="noStrike" kern="1200" cap="none" spc="0" baseline="0" dirty="0" err="1">
                <a:solidFill>
                  <a:srgbClr val="000000"/>
                </a:solidFill>
                <a:uFillTx/>
                <a:latin typeface="Calibri"/>
              </a:rPr>
              <a:t>generează</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doar</a:t>
            </a:r>
            <a:r>
              <a:rPr lang="en-US" sz="2800" b="1" i="0" u="none" strike="noStrike" kern="1200" cap="none" spc="0" baseline="0" dirty="0">
                <a:solidFill>
                  <a:srgbClr val="000000"/>
                </a:solidFill>
                <a:uFillTx/>
                <a:latin typeface="Calibri"/>
              </a:rPr>
              <a:t> o </a:t>
            </a:r>
            <a:r>
              <a:rPr lang="en-US" sz="2800" b="1" i="0" u="none" strike="noStrike" kern="1200" cap="none" spc="0" baseline="0" dirty="0" err="1">
                <a:solidFill>
                  <a:srgbClr val="000000"/>
                </a:solidFill>
                <a:uFillTx/>
                <a:latin typeface="Calibri"/>
              </a:rPr>
              <a:t>instanță</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chemeClr val="accent2">
                    <a:lumMod val="75000"/>
                  </a:schemeClr>
                </a:solidFill>
                <a:uFillTx/>
                <a:latin typeface="Calibri"/>
              </a:rPr>
              <a:t>B</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sau</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chemeClr val="accent2">
                    <a:lumMod val="75000"/>
                  </a:schemeClr>
                </a:solidFill>
                <a:uFillTx/>
                <a:latin typeface="Calibri"/>
              </a:rPr>
              <a:t>C</a:t>
            </a:r>
            <a:r>
              <a:rPr lang="en-US" sz="2800" b="1" i="0" u="none" strike="noStrike" kern="1200" cap="none" spc="0" baseline="0" dirty="0">
                <a:solidFill>
                  <a:srgbClr val="000000"/>
                </a:solidFill>
                <a:uFillTx/>
                <a:latin typeface="Calibri"/>
              </a:rPr>
              <a:t>; Junction </a:t>
            </a:r>
            <a:r>
              <a:rPr lang="en-US" sz="2800" b="1" i="0" u="none" strike="noStrike" kern="1200" cap="none" spc="0" baseline="0" dirty="0" err="1">
                <a:solidFill>
                  <a:schemeClr val="accent2">
                    <a:lumMod val="75000"/>
                  </a:schemeClr>
                </a:solidFill>
                <a:uFillTx/>
                <a:latin typeface="Calibri"/>
              </a:rPr>
              <a:t>xor</a:t>
            </a:r>
            <a:r>
              <a:rPr lang="en-US" sz="2800" b="1" i="0" u="none" strike="noStrike" kern="1200" cap="none" spc="0" baseline="0" dirty="0">
                <a:solidFill>
                  <a:schemeClr val="accent2">
                    <a:lumMod val="75000"/>
                  </a:schemeClr>
                </a:solidFill>
                <a:uFillTx/>
                <a:latin typeface="Calibri"/>
              </a:rPr>
              <a:t>-join</a:t>
            </a:r>
            <a:r>
              <a:rPr lang="ro-RO" sz="2800" b="1" i="0" u="none" strike="noStrike" kern="1200" cap="none" spc="0" baseline="0" dirty="0">
                <a:solidFill>
                  <a:schemeClr val="accent2">
                    <a:lumMod val="75000"/>
                  </a:schemeClr>
                </a:solidFill>
                <a:uFillTx/>
                <a:latin typeface="Calibri"/>
              </a:rPr>
              <a:t> asicron</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trece</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doar dacă </a:t>
            </a:r>
            <a:r>
              <a:rPr lang="en-US" sz="2800" b="1" i="0" u="none" strike="noStrike" kern="1200" cap="none" spc="0" baseline="0" dirty="0" err="1">
                <a:solidFill>
                  <a:srgbClr val="000000"/>
                </a:solidFill>
                <a:uFillTx/>
                <a:latin typeface="Calibri"/>
              </a:rPr>
              <a:t>instanța</a:t>
            </a:r>
            <a:r>
              <a:rPr lang="en-US" sz="2800" b="1" i="0" u="none" strike="noStrike" kern="1200" cap="none" spc="0" baseline="0" dirty="0">
                <a:solidFill>
                  <a:srgbClr val="000000"/>
                </a:solidFill>
                <a:uFillTx/>
                <a:latin typeface="Calibri"/>
              </a:rPr>
              <a:t>  B </a:t>
            </a:r>
            <a:r>
              <a:rPr lang="en-US" sz="2800" b="1" i="0" u="none" strike="noStrike" kern="1200" cap="none" spc="0" baseline="0" dirty="0" err="1">
                <a:solidFill>
                  <a:srgbClr val="000000"/>
                </a:solidFill>
                <a:uFillTx/>
                <a:latin typeface="Calibri"/>
              </a:rPr>
              <a:t>sau</a:t>
            </a:r>
            <a:r>
              <a:rPr lang="en-US" sz="2800" b="1" i="0" u="none" strike="noStrike" kern="1200" cap="none" spc="0" baseline="0" dirty="0">
                <a:solidFill>
                  <a:srgbClr val="000000"/>
                </a:solidFill>
                <a:uFillTx/>
                <a:latin typeface="Calibri"/>
              </a:rPr>
              <a:t> C </a:t>
            </a:r>
            <a:r>
              <a:rPr lang="en-US" sz="2800" b="1" i="0" u="none" strike="noStrike" kern="1200" cap="none" spc="0" baseline="0" dirty="0" err="1">
                <a:solidFill>
                  <a:srgbClr val="000000"/>
                </a:solidFill>
                <a:uFillTx/>
                <a:latin typeface="Calibri"/>
              </a:rPr>
              <a:t>își</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termină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activ</a:t>
            </a:r>
            <a:r>
              <a:rPr lang="ro-RO" sz="2800" b="1" i="0" u="none" strike="noStrike" kern="1200" cap="none" spc="0" baseline="0" dirty="0">
                <a:solidFill>
                  <a:srgbClr val="000000"/>
                </a:solidFill>
                <a:uFillTx/>
                <a:latin typeface="Calibri"/>
              </a:rPr>
              <a:t>tatea</a:t>
            </a:r>
            <a:r>
              <a:rPr lang="en-US" sz="2800" b="1" i="0" u="none" strike="noStrike" kern="1200" cap="none" spc="0" baseline="0" dirty="0">
                <a:solidFill>
                  <a:srgbClr val="000000"/>
                </a:solidFill>
                <a:uFillTx/>
                <a:latin typeface="Calibri"/>
              </a:rPr>
              <a:t>.</a:t>
            </a:r>
            <a:r>
              <a:rPr lang="ro-RO" sz="2800" b="1" i="0" u="none" strike="noStrike" kern="1200" cap="none" spc="0" baseline="0" dirty="0">
                <a:solidFill>
                  <a:srgbClr val="000000"/>
                </a:solidFill>
                <a:uFillTx/>
                <a:latin typeface="Calibri"/>
              </a:rPr>
              <a:t> </a:t>
            </a:r>
            <a:endParaRPr lang="en-US" sz="2800" b="1"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err="1">
                <a:solidFill>
                  <a:srgbClr val="0070C0"/>
                </a:solidFill>
                <a:uFillTx/>
                <a:latin typeface="Calibri"/>
              </a:rPr>
              <a:t>Cazul</a:t>
            </a:r>
            <a:r>
              <a:rPr lang="en-US" sz="2800" b="1" i="0" u="none" strike="noStrike" kern="1200" cap="none" spc="0" baseline="0" dirty="0">
                <a:solidFill>
                  <a:srgbClr val="0070C0"/>
                </a:solidFill>
                <a:uFillTx/>
                <a:latin typeface="Calibri"/>
              </a:rPr>
              <a:t> 4: </a:t>
            </a:r>
            <a:r>
              <a:rPr lang="en-US" sz="2800" b="1" i="0" u="none" strike="noStrike" kern="1200" cap="none" spc="0" baseline="0" dirty="0" err="1">
                <a:solidFill>
                  <a:srgbClr val="000000"/>
                </a:solidFill>
                <a:uFillTx/>
                <a:latin typeface="Calibri"/>
              </a:rPr>
              <a:t>Deși</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instanțele</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70C0"/>
                </a:solidFill>
                <a:uFillTx/>
                <a:latin typeface="Calibri"/>
              </a:rPr>
              <a:t>B</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și</a:t>
            </a:r>
            <a:r>
              <a:rPr lang="en-US" sz="2800" b="1" i="0" u="none" strike="noStrike" kern="1200" cap="none" spc="0" baseline="0" dirty="0">
                <a:solidFill>
                  <a:srgbClr val="000000"/>
                </a:solidFill>
                <a:uFillTx/>
                <a:latin typeface="Calibri"/>
              </a:rPr>
              <a:t> </a:t>
            </a:r>
            <a:r>
              <a:rPr lang="en-US" sz="2800" b="1" i="0" u="none" strike="noStrike" kern="1200" cap="none" spc="0" baseline="0" dirty="0">
                <a:solidFill>
                  <a:srgbClr val="0070C0"/>
                </a:solidFill>
                <a:uFillTx/>
                <a:latin typeface="Calibri"/>
              </a:rPr>
              <a:t>C</a:t>
            </a:r>
            <a:r>
              <a:rPr lang="en-US" sz="2800" b="1" i="0" u="none" strike="noStrike" kern="1200" cap="none" spc="0" baseline="0" dirty="0">
                <a:solidFill>
                  <a:srgbClr val="000000"/>
                </a:solidFill>
                <a:uFillTx/>
                <a:latin typeface="Calibri"/>
              </a:rPr>
              <a:t> sunt generate </a:t>
            </a:r>
            <a:r>
              <a:rPr lang="en-US" sz="2800" b="1" i="0" u="none" strike="noStrike" kern="1200" cap="none" spc="0" baseline="0" dirty="0" err="1">
                <a:solidFill>
                  <a:srgbClr val="000000"/>
                </a:solidFill>
                <a:uFillTx/>
                <a:latin typeface="Calibri"/>
              </a:rPr>
              <a:t>după</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activarea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joncțiunii</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a:t>
            </a:r>
            <a:r>
              <a:rPr lang="en-US" sz="2800" b="1" i="0" u="none" strike="noStrike" kern="1200" cap="none" spc="0" baseline="0" dirty="0" err="1">
                <a:solidFill>
                  <a:srgbClr val="0070C0"/>
                </a:solidFill>
                <a:uFillTx/>
                <a:latin typeface="Calibri"/>
              </a:rPr>
              <a:t>și</a:t>
            </a:r>
            <a:r>
              <a:rPr lang="ro-RO" sz="2800" b="1" i="0" u="none" strike="noStrike" kern="1200" cap="none" spc="0" baseline="0" dirty="0">
                <a:solidFill>
                  <a:srgbClr val="0070C0"/>
                </a:solidFill>
                <a:uFillTx/>
                <a:latin typeface="Calibri"/>
              </a:rPr>
              <a:t>- </a:t>
            </a:r>
            <a:r>
              <a:rPr lang="en-US" sz="2800" b="1" i="0" u="none" strike="noStrike" kern="1200" cap="none" spc="0" baseline="0" dirty="0">
                <a:solidFill>
                  <a:srgbClr val="0070C0"/>
                </a:solidFill>
                <a:uFillTx/>
                <a:latin typeface="Calibri"/>
              </a:rPr>
              <a:t>split</a:t>
            </a:r>
            <a:r>
              <a:rPr lang="ro-RO" sz="2800" b="1" i="0" u="none" strike="noStrike" kern="1200" cap="none" spc="0" baseline="0" dirty="0">
                <a:solidFill>
                  <a:srgbClr val="0070C0"/>
                </a:solidFill>
                <a:uFillTx/>
                <a:latin typeface="Calibri"/>
              </a:rPr>
              <a:t>”</a:t>
            </a:r>
            <a:r>
              <a:rPr lang="en-US" sz="2800" b="1" i="0" u="none" strike="noStrike" kern="1200" cap="none" spc="0" baseline="0" dirty="0">
                <a:solidFill>
                  <a:srgbClr val="000000"/>
                </a:solidFill>
                <a:uFillTx/>
                <a:latin typeface="Calibri"/>
              </a:rPr>
              <a:t>. NU </a:t>
            </a:r>
            <a:r>
              <a:rPr lang="en-US" sz="2800" b="1" i="0" u="none" strike="noStrike" kern="1200" cap="none" spc="0" baseline="0" dirty="0" err="1">
                <a:solidFill>
                  <a:srgbClr val="000000"/>
                </a:solidFill>
                <a:uFillTx/>
                <a:latin typeface="Calibri"/>
              </a:rPr>
              <a:t>este</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obligator</a:t>
            </a:r>
            <a:r>
              <a:rPr lang="en-US" sz="2800" b="1" i="0" u="none" strike="noStrike" kern="1200" cap="none" spc="0" baseline="0" dirty="0">
                <a:solidFill>
                  <a:srgbClr val="000000"/>
                </a:solidFill>
                <a:uFillTx/>
                <a:latin typeface="Calibri"/>
              </a:rPr>
              <a:t> ca </a:t>
            </a:r>
            <a:r>
              <a:rPr lang="en-US" sz="2800" b="1" i="0" u="none" strike="noStrike" kern="1200" cap="none" spc="0" baseline="0" dirty="0" err="1">
                <a:solidFill>
                  <a:srgbClr val="000000"/>
                </a:solidFill>
                <a:uFillTx/>
                <a:latin typeface="Calibri"/>
              </a:rPr>
              <a:t>ambele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instanțe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să</a:t>
            </a:r>
            <a:r>
              <a:rPr lang="en-US" sz="2800" b="1" i="0" u="none" strike="noStrike" kern="1200" cap="none" spc="0" baseline="0" dirty="0">
                <a:solidFill>
                  <a:srgbClr val="000000"/>
                </a:solidFill>
                <a:uFillTx/>
                <a:latin typeface="Calibri"/>
              </a:rPr>
              <a:t> fie </a:t>
            </a:r>
            <a:r>
              <a:rPr lang="en-US" sz="2800" b="1" i="0" u="none" strike="noStrike" kern="1200" cap="none" spc="0" baseline="0" dirty="0" err="1">
                <a:solidFill>
                  <a:srgbClr val="000000"/>
                </a:solidFill>
                <a:uFillTx/>
                <a:latin typeface="Calibri"/>
              </a:rPr>
              <a:t>finalizate</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pentru </a:t>
            </a:r>
            <a:r>
              <a:rPr lang="en-US" sz="2800" b="1" i="0" u="none" strike="noStrike" kern="1200" cap="none" spc="0" baseline="0" dirty="0" err="1">
                <a:solidFill>
                  <a:srgbClr val="000000"/>
                </a:solidFill>
                <a:uFillTx/>
                <a:latin typeface="Calibri"/>
              </a:rPr>
              <a:t>activarea</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0000"/>
                </a:solidFill>
                <a:uFillTx/>
                <a:latin typeface="Calibri"/>
              </a:rPr>
              <a:t>joncțiunii</a:t>
            </a:r>
            <a:r>
              <a:rPr lang="en-US" sz="2800" b="1" i="0" u="none" strike="noStrike" kern="1200" cap="none" spc="0" baseline="0" dirty="0">
                <a:solidFill>
                  <a:srgbClr val="000000"/>
                </a:solidFill>
                <a:uFillTx/>
                <a:latin typeface="Calibri"/>
              </a:rPr>
              <a:t> </a:t>
            </a:r>
            <a:r>
              <a:rPr lang="ro-RO" sz="2800" b="1" i="0" u="none" strike="noStrike" kern="1200" cap="none" spc="0" baseline="0" dirty="0">
                <a:solidFill>
                  <a:srgbClr val="0070C0"/>
                </a:solidFill>
                <a:uFillTx/>
                <a:latin typeface="Calibri"/>
              </a:rPr>
              <a:t>or-</a:t>
            </a:r>
            <a:r>
              <a:rPr lang="en-US" sz="2800" b="1" i="0" u="none" strike="noStrike" kern="1200" cap="none" spc="0" baseline="0" dirty="0">
                <a:solidFill>
                  <a:srgbClr val="0070C0"/>
                </a:solidFill>
                <a:uFillTx/>
                <a:latin typeface="Calibri"/>
              </a:rPr>
              <a:t>join </a:t>
            </a:r>
            <a:r>
              <a:rPr lang="en-US" sz="2800" b="1" i="0" u="none" strike="noStrike" kern="1200" cap="none" spc="0" baseline="0" dirty="0" err="1">
                <a:solidFill>
                  <a:srgbClr val="000000"/>
                </a:solidFill>
                <a:uFillTx/>
                <a:latin typeface="Calibri"/>
              </a:rPr>
              <a:t>către</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următoarea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instanță</a:t>
            </a:r>
            <a:r>
              <a:rPr lang="en-US" sz="2800" b="1" i="0" u="none" strike="noStrike" kern="1200" cap="none" spc="0" baseline="0" dirty="0">
                <a:solidFill>
                  <a:srgbClr val="000000"/>
                </a:solidFill>
                <a:uFillTx/>
                <a:latin typeface="Calibri"/>
              </a:rPr>
              <a:t> </a:t>
            </a:r>
            <a:r>
              <a:rPr lang="ro-RO" sz="2800" b="1" dirty="0">
                <a:solidFill>
                  <a:srgbClr val="000000"/>
                </a:solidFill>
                <a:latin typeface="Calibri"/>
              </a:rPr>
              <a:t>a</a:t>
            </a:r>
            <a:r>
              <a:rPr lang="en-US" sz="2800" b="1" i="0" u="none" strike="noStrike" kern="1200" cap="none" spc="0" baseline="0" dirty="0">
                <a:solidFill>
                  <a:srgbClr val="000000"/>
                </a:solidFill>
                <a:uFillTx/>
                <a:latin typeface="Calibri"/>
              </a:rPr>
              <a:t> </a:t>
            </a:r>
            <a:r>
              <a:rPr lang="en-US" sz="2800" b="1" i="0" u="none" strike="noStrike" kern="1200" cap="none" spc="0" baseline="0" dirty="0" err="1">
                <a:solidFill>
                  <a:srgbClr val="000000"/>
                </a:solidFill>
                <a:uFillTx/>
                <a:latin typeface="Calibri"/>
              </a:rPr>
              <a:t>proces</a:t>
            </a:r>
            <a:r>
              <a:rPr lang="ro-RO" sz="2800" b="1" i="0" u="none" strike="noStrike" kern="1200" cap="none" spc="0" baseline="0" dirty="0">
                <a:solidFill>
                  <a:srgbClr val="000000"/>
                </a:solidFill>
                <a:uFillTx/>
                <a:latin typeface="Calibri"/>
              </a:rPr>
              <a:t>ului</a:t>
            </a:r>
            <a:r>
              <a:rPr lang="en-US" sz="2800" b="1" i="0" u="none" strike="noStrike" kern="1200" cap="none" spc="0" baseline="0" dirty="0">
                <a:solidFill>
                  <a:srgbClr val="000000"/>
                </a:solidFill>
                <a:uFillTx/>
                <a:latin typeface="Calibri"/>
              </a:rPr>
              <a:t>.</a:t>
            </a:r>
            <a:endParaRPr lang="ru-RU" sz="2800" b="0" i="0" u="none" strike="noStrike" kern="1200" cap="none" spc="0" baseline="0" dirty="0">
              <a:solidFill>
                <a:srgbClr val="000000"/>
              </a:solidFill>
              <a:uFillTx/>
              <a:latin typeface="Calibri"/>
            </a:endParaRPr>
          </a:p>
        </p:txBody>
      </p:sp>
      <p:sp>
        <p:nvSpPr>
          <p:cNvPr id="3" name="Footer Placeholder 2">
            <a:extLst>
              <a:ext uri="{FF2B5EF4-FFF2-40B4-BE49-F238E27FC236}">
                <a16:creationId xmlns:a16="http://schemas.microsoft.com/office/drawing/2014/main" id="{194779E0-5A59-4247-2032-D5B274F9D47E}"/>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E00AD6A-7886-2FCD-4BC9-3AF7F35A57E9}"/>
              </a:ext>
            </a:extLst>
          </p:cNvPr>
          <p:cNvSpPr txBox="1">
            <a:spLocks noGrp="1"/>
          </p:cNvSpPr>
          <p:nvPr>
            <p:ph type="title"/>
          </p:nvPr>
        </p:nvSpPr>
        <p:spPr>
          <a:xfrm>
            <a:off x="1703390" y="277090"/>
            <a:ext cx="8893170" cy="651162"/>
          </a:xfrm>
        </p:spPr>
        <p:txBody>
          <a:bodyPr anchorCtr="1"/>
          <a:lstStyle/>
          <a:p>
            <a:pPr lvl="0" algn="ctr"/>
            <a:r>
              <a:rPr lang="ro-RO" sz="4000" b="1">
                <a:solidFill>
                  <a:srgbClr val="0563C1"/>
                </a:solidFill>
                <a:effectLst>
                  <a:outerShdw dist="38096" dir="2700000">
                    <a:srgbClr val="C0C0C0"/>
                  </a:outerShdw>
                </a:effectLst>
              </a:rPr>
              <a:t>Reguli de construire joncțiuni</a:t>
            </a:r>
            <a:endParaRPr lang="ru-RU" sz="4000" b="1">
              <a:solidFill>
                <a:srgbClr val="0563C1"/>
              </a:solidFill>
              <a:effectLst>
                <a:outerShdw dist="38096" dir="2700000">
                  <a:srgbClr val="C0C0C0"/>
                </a:outerShdw>
              </a:effectLst>
            </a:endParaRPr>
          </a:p>
        </p:txBody>
      </p:sp>
      <p:sp>
        <p:nvSpPr>
          <p:cNvPr id="3" name="Rectangle 3">
            <a:extLst>
              <a:ext uri="{FF2B5EF4-FFF2-40B4-BE49-F238E27FC236}">
                <a16:creationId xmlns:a16="http://schemas.microsoft.com/office/drawing/2014/main" id="{68F4B517-6E9B-3805-E284-BFAED65A5AE6}"/>
              </a:ext>
            </a:extLst>
          </p:cNvPr>
          <p:cNvSpPr txBox="1">
            <a:spLocks noGrp="1"/>
          </p:cNvSpPr>
          <p:nvPr>
            <p:ph idx="1"/>
          </p:nvPr>
        </p:nvSpPr>
        <p:spPr>
          <a:xfrm>
            <a:off x="409304" y="1088446"/>
            <a:ext cx="11422484" cy="1460790"/>
          </a:xfrm>
        </p:spPr>
        <p:txBody>
          <a:bodyPr>
            <a:normAutofit/>
          </a:bodyPr>
          <a:lstStyle/>
          <a:p>
            <a:pPr lvl="0">
              <a:buNone/>
            </a:pPr>
            <a:r>
              <a:rPr lang="ru-RU" sz="2400" dirty="0"/>
              <a:t>1.</a:t>
            </a:r>
            <a:r>
              <a:rPr lang="ro-RO" sz="2400" dirty="0"/>
              <a:t> O </a:t>
            </a:r>
            <a:r>
              <a:rPr lang="ro-RO" sz="2400" b="1" i="1" dirty="0">
                <a:solidFill>
                  <a:srgbClr val="5B9BD5"/>
                </a:solidFill>
              </a:rPr>
              <a:t>joncțiune de contopire  </a:t>
            </a:r>
            <a:r>
              <a:rPr lang="ro-RO" sz="2400" b="1" dirty="0">
                <a:solidFill>
                  <a:schemeClr val="tx1"/>
                </a:solidFill>
              </a:rPr>
              <a:t>(J2) </a:t>
            </a:r>
            <a:r>
              <a:rPr lang="ro-RO" sz="2400" dirty="0"/>
              <a:t>trebuie să fie precedată de o</a:t>
            </a:r>
            <a:r>
              <a:rPr lang="ro-RO" sz="2400" b="1" i="1" dirty="0">
                <a:solidFill>
                  <a:srgbClr val="5B9BD5"/>
                </a:solidFill>
              </a:rPr>
              <a:t> joncțiune de ramificare (J1)</a:t>
            </a:r>
            <a:r>
              <a:rPr lang="ru-RU" sz="2400" dirty="0"/>
              <a:t>.</a:t>
            </a:r>
          </a:p>
          <a:p>
            <a:pPr lvl="0">
              <a:buNone/>
            </a:pPr>
            <a:r>
              <a:rPr lang="ru-RU" sz="2400" dirty="0"/>
              <a:t>2</a:t>
            </a:r>
            <a:r>
              <a:rPr lang="ru-RU" sz="2400" b="1" i="1" dirty="0">
                <a:solidFill>
                  <a:srgbClr val="5B9BD5"/>
                </a:solidFill>
              </a:rPr>
              <a:t>. </a:t>
            </a:r>
            <a:r>
              <a:rPr lang="ro-RO" sz="2400" b="1" i="1" dirty="0">
                <a:solidFill>
                  <a:srgbClr val="5B9BD5"/>
                </a:solidFill>
              </a:rPr>
              <a:t>intersecția de contopire </a:t>
            </a:r>
            <a:r>
              <a:rPr lang="ru-RU" sz="2400" b="1" i="1" dirty="0">
                <a:solidFill>
                  <a:srgbClr val="5B9BD5"/>
                </a:solidFill>
              </a:rPr>
              <a:t> </a:t>
            </a:r>
            <a:r>
              <a:rPr lang="ru-RU" sz="2400" dirty="0">
                <a:solidFill>
                  <a:srgbClr val="0563C1"/>
                </a:solidFill>
              </a:rPr>
              <a:t>«</a:t>
            </a:r>
            <a:r>
              <a:rPr lang="ro-RO" sz="2400" dirty="0">
                <a:solidFill>
                  <a:srgbClr val="0563C1"/>
                </a:solidFill>
              </a:rPr>
              <a:t>&amp;</a:t>
            </a:r>
            <a:r>
              <a:rPr lang="ru-RU" sz="2400" dirty="0">
                <a:solidFill>
                  <a:srgbClr val="0563C1"/>
                </a:solidFill>
              </a:rPr>
              <a:t>»</a:t>
            </a:r>
            <a:r>
              <a:rPr lang="ru-RU" sz="2400" dirty="0"/>
              <a:t> </a:t>
            </a:r>
            <a:r>
              <a:rPr lang="ro-RO" sz="2400" dirty="0"/>
              <a:t> nu poate urma după </a:t>
            </a:r>
            <a:r>
              <a:rPr lang="ro-RO" sz="2400" b="1" i="1" dirty="0">
                <a:solidFill>
                  <a:srgbClr val="5B9BD5"/>
                </a:solidFill>
              </a:rPr>
              <a:t>o interseție de ramificare </a:t>
            </a:r>
            <a:r>
              <a:rPr lang="ro-RO" sz="2400" dirty="0"/>
              <a:t>de tipul </a:t>
            </a:r>
            <a:r>
              <a:rPr lang="ru-RU" sz="2400" b="1" i="1" dirty="0">
                <a:solidFill>
                  <a:srgbClr val="0563C1"/>
                </a:solidFill>
              </a:rPr>
              <a:t>«</a:t>
            </a:r>
            <a:r>
              <a:rPr lang="ro-RO" sz="2400" b="1" i="1" dirty="0">
                <a:solidFill>
                  <a:srgbClr val="0563C1"/>
                </a:solidFill>
              </a:rPr>
              <a:t>&amp;</a:t>
            </a:r>
            <a:r>
              <a:rPr lang="ru-RU" sz="2400" b="1" i="1" dirty="0">
                <a:solidFill>
                  <a:srgbClr val="0563C1"/>
                </a:solidFill>
              </a:rPr>
              <a:t>» </a:t>
            </a:r>
            <a:r>
              <a:rPr lang="ro-RO" sz="2400" b="1" i="1" dirty="0">
                <a:solidFill>
                  <a:srgbClr val="0563C1"/>
                </a:solidFill>
              </a:rPr>
              <a:t>- </a:t>
            </a:r>
            <a:r>
              <a:rPr lang="ro-RO" sz="2400" b="1" i="1" dirty="0">
                <a:solidFill>
                  <a:srgbClr val="5B9BD5"/>
                </a:solidFill>
              </a:rPr>
              <a:t>sincron</a:t>
            </a:r>
            <a:r>
              <a:rPr lang="ro-RO" sz="2400" dirty="0"/>
              <a:t> ori </a:t>
            </a:r>
            <a:r>
              <a:rPr lang="ru-RU" sz="2400" b="1" i="1" dirty="0">
                <a:solidFill>
                  <a:srgbClr val="0563C1"/>
                </a:solidFill>
              </a:rPr>
              <a:t>«</a:t>
            </a:r>
            <a:r>
              <a:rPr lang="ro-RO" sz="2400" b="1" i="1" dirty="0">
                <a:solidFill>
                  <a:srgbClr val="0563C1"/>
                </a:solidFill>
              </a:rPr>
              <a:t>&amp;</a:t>
            </a:r>
            <a:r>
              <a:rPr lang="ru-RU" sz="2400" b="1" i="1" dirty="0">
                <a:solidFill>
                  <a:srgbClr val="0563C1"/>
                </a:solidFill>
              </a:rPr>
              <a:t>»</a:t>
            </a:r>
            <a:r>
              <a:rPr lang="ro-RO" sz="2400" b="1" i="1" dirty="0">
                <a:solidFill>
                  <a:srgbClr val="0563C1"/>
                </a:solidFill>
              </a:rPr>
              <a:t> -</a:t>
            </a:r>
            <a:r>
              <a:rPr lang="ro-RO" sz="2400" dirty="0"/>
              <a:t> </a:t>
            </a:r>
            <a:r>
              <a:rPr lang="ru-RU" sz="2400" b="1" i="1" dirty="0">
                <a:solidFill>
                  <a:srgbClr val="0563C1"/>
                </a:solidFill>
              </a:rPr>
              <a:t>а</a:t>
            </a:r>
            <a:r>
              <a:rPr lang="ro-RO" sz="2400" b="1" i="1" dirty="0">
                <a:solidFill>
                  <a:srgbClr val="0563C1"/>
                </a:solidFill>
              </a:rPr>
              <a:t>sincron</a:t>
            </a:r>
            <a:endParaRPr lang="ru-RU" sz="2400" b="1" i="1" dirty="0">
              <a:solidFill>
                <a:srgbClr val="0563C1"/>
              </a:solidFill>
            </a:endParaRPr>
          </a:p>
        </p:txBody>
      </p:sp>
      <p:pic>
        <p:nvPicPr>
          <p:cNvPr id="4" name="Picture 4">
            <a:extLst>
              <a:ext uri="{FF2B5EF4-FFF2-40B4-BE49-F238E27FC236}">
                <a16:creationId xmlns:a16="http://schemas.microsoft.com/office/drawing/2014/main" id="{6038BC2B-04A2-2B99-267B-5BE4F9D6866E}"/>
              </a:ext>
            </a:extLst>
          </p:cNvPr>
          <p:cNvPicPr>
            <a:picLocks noChangeAspect="1"/>
          </p:cNvPicPr>
          <p:nvPr/>
        </p:nvPicPr>
        <p:blipFill>
          <a:blip r:embed="rId2"/>
          <a:srcRect l="5847" t="24384" r="38321" b="43022"/>
          <a:stretch>
            <a:fillRect/>
          </a:stretch>
        </p:blipFill>
        <p:spPr>
          <a:xfrm>
            <a:off x="1628503" y="2438403"/>
            <a:ext cx="9689802" cy="3681893"/>
          </a:xfrm>
          <a:prstGeom prst="rect">
            <a:avLst/>
          </a:prstGeom>
          <a:noFill/>
          <a:ln cap="flat">
            <a:noFill/>
          </a:ln>
        </p:spPr>
      </p:pic>
      <p:sp>
        <p:nvSpPr>
          <p:cNvPr id="6" name="Номер слайда 2">
            <a:extLst>
              <a:ext uri="{FF2B5EF4-FFF2-40B4-BE49-F238E27FC236}">
                <a16:creationId xmlns:a16="http://schemas.microsoft.com/office/drawing/2014/main" id="{8B8D203D-8CC7-5470-FB86-827D8E2C2D7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966DDCF-292F-4071-AC5F-2295C123EB22}" type="slidenum">
              <a:rPr/>
              <a:t>16</a:t>
            </a:fld>
            <a:endParaRPr lang="ru-RU" sz="1200" b="0" i="0" u="none" strike="noStrike" kern="1200" cap="none" spc="0" baseline="0">
              <a:solidFill>
                <a:srgbClr val="898989"/>
              </a:solidFill>
              <a:uFillTx/>
              <a:latin typeface="Calibri"/>
            </a:endParaRPr>
          </a:p>
        </p:txBody>
      </p:sp>
      <p:sp>
        <p:nvSpPr>
          <p:cNvPr id="5" name="Footer Placeholder 4">
            <a:extLst>
              <a:ext uri="{FF2B5EF4-FFF2-40B4-BE49-F238E27FC236}">
                <a16:creationId xmlns:a16="http://schemas.microsoft.com/office/drawing/2014/main" id="{57025231-46CF-9B52-E0DF-392559D5DC34}"/>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nodeType="clickEffect">
                      <p:stCondLst>
                        <p:cond evt="onBegin" delay="0">
                          <p:tn val="2"/>
                        </p:cond>
                      </p:stCondLst>
                      <p:childTnLst>
                        <p:par>
                          <p:cTn id="4" fill="hold" nodeType="withEffect">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Effect">
                      <p:stCondLst>
                        <p:cond delay="indefinite"/>
                      </p:stCondLst>
                      <p:childTnLst>
                        <p:par>
                          <p:cTn id="8" fill="hold" nodeType="withEffect">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Effect">
                      <p:stCondLst>
                        <p:cond delay="indefinite"/>
                      </p:stCondLst>
                      <p:childTnLst>
                        <p:par>
                          <p:cTn id="12" fill="hold" nodeType="withEffect">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781D0BD7-64A6-879C-E45E-CFF3005048F0}"/>
              </a:ext>
            </a:extLst>
          </p:cNvPr>
          <p:cNvSpPr txBox="1">
            <a:spLocks noGrp="1"/>
          </p:cNvSpPr>
          <p:nvPr>
            <p:ph idx="1"/>
          </p:nvPr>
        </p:nvSpPr>
        <p:spPr>
          <a:xfrm>
            <a:off x="838203" y="457200"/>
            <a:ext cx="10515600" cy="5719764"/>
          </a:xfrm>
        </p:spPr>
        <p:txBody>
          <a:bodyPr anchorCtr="1"/>
          <a:lstStyle/>
          <a:p>
            <a:pPr lvl="0" algn="ctr"/>
            <a:endParaRPr lang="ro-RO"/>
          </a:p>
          <a:p>
            <a:pPr lvl="0" algn="ctr"/>
            <a:endParaRPr lang="ro-RO"/>
          </a:p>
          <a:p>
            <a:pPr lvl="0" algn="ctr"/>
            <a:endParaRPr lang="ro-RO"/>
          </a:p>
          <a:p>
            <a:pPr lvl="0" algn="ctr"/>
            <a:endParaRPr lang="ro-RO"/>
          </a:p>
          <a:p>
            <a:pPr lvl="0" algn="ctr"/>
            <a:endParaRPr lang="ro-RO"/>
          </a:p>
          <a:p>
            <a:pPr marL="0" lvl="0" indent="0" algn="ctr">
              <a:buNone/>
            </a:pPr>
            <a:r>
              <a:rPr lang="ro-RO"/>
              <a:t>EXEMPLE MODELARE PROCESE IDEF3</a:t>
            </a:r>
            <a:endParaRPr lang="ru-RU"/>
          </a:p>
        </p:txBody>
      </p:sp>
      <p:sp>
        <p:nvSpPr>
          <p:cNvPr id="3" name="Нижний колонтитул 3">
            <a:extLst>
              <a:ext uri="{FF2B5EF4-FFF2-40B4-BE49-F238E27FC236}">
                <a16:creationId xmlns:a16="http://schemas.microsoft.com/office/drawing/2014/main" id="{8B278F32-0C0C-E944-1143-B273C3418F3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D7BF2F7-A582-23E5-1C5D-8218CA2784F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032F71E-412D-4598-912E-610A0183DAB4}" type="slidenum">
              <a:rPr/>
              <a:t>17</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25B30220-0DC5-484A-9442-0C789B93DC6F}"/>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A85B3EE9-4F34-BC93-7577-467408AAA262}"/>
              </a:ext>
            </a:extLst>
          </p:cNvPr>
          <p:cNvSpPr txBox="1">
            <a:spLocks noGrp="1"/>
          </p:cNvSpPr>
          <p:nvPr>
            <p:ph idx="1"/>
          </p:nvPr>
        </p:nvSpPr>
        <p:spPr>
          <a:xfrm>
            <a:off x="407776" y="123572"/>
            <a:ext cx="11343506" cy="6053392"/>
          </a:xfrm>
        </p:spPr>
        <p:txBody>
          <a:bodyPr/>
          <a:lstStyle/>
          <a:p>
            <a:pPr marL="0" lvl="0" indent="0">
              <a:buNone/>
            </a:pPr>
            <a:r>
              <a:rPr lang="ro-RO" sz="2400" b="1" i="1" dirty="0"/>
              <a:t>Căi de execuție a unui proces într-o mașină secvențială</a:t>
            </a:r>
            <a:br>
              <a:rPr lang="en-US" dirty="0"/>
            </a:br>
            <a:endParaRPr lang="ru-RU" dirty="0"/>
          </a:p>
        </p:txBody>
      </p:sp>
      <p:sp>
        <p:nvSpPr>
          <p:cNvPr id="4" name="Номер слайда 4">
            <a:extLst>
              <a:ext uri="{FF2B5EF4-FFF2-40B4-BE49-F238E27FC236}">
                <a16:creationId xmlns:a16="http://schemas.microsoft.com/office/drawing/2014/main" id="{CA31E990-17D0-FC22-D9DA-9F7BBD38D12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B176B84-D39A-4395-88DE-7EA0EFEF92CA}" type="slidenum">
              <a:rPr/>
              <a:t>18</a:t>
            </a:fld>
            <a:endParaRPr lang="ru-RU" sz="1200" b="0" i="0" u="none" strike="noStrike" kern="1200" cap="none" spc="0" baseline="0">
              <a:solidFill>
                <a:srgbClr val="898989"/>
              </a:solidFill>
              <a:uFillTx/>
              <a:latin typeface="Calibri"/>
            </a:endParaRPr>
          </a:p>
        </p:txBody>
      </p:sp>
      <p:pic>
        <p:nvPicPr>
          <p:cNvPr id="5" name="Рисунок 6">
            <a:extLst>
              <a:ext uri="{FF2B5EF4-FFF2-40B4-BE49-F238E27FC236}">
                <a16:creationId xmlns:a16="http://schemas.microsoft.com/office/drawing/2014/main" id="{54F75D75-93AA-1876-3B65-1ACB1DCDCA87}"/>
              </a:ext>
            </a:extLst>
          </p:cNvPr>
          <p:cNvPicPr>
            <a:picLocks noChangeAspect="1"/>
          </p:cNvPicPr>
          <p:nvPr/>
        </p:nvPicPr>
        <p:blipFill>
          <a:blip r:embed="rId2"/>
          <a:stretch>
            <a:fillRect/>
          </a:stretch>
        </p:blipFill>
        <p:spPr>
          <a:xfrm>
            <a:off x="1314994" y="844029"/>
            <a:ext cx="9351463" cy="2608309"/>
          </a:xfrm>
          <a:prstGeom prst="rect">
            <a:avLst/>
          </a:prstGeom>
          <a:noFill/>
          <a:ln cap="flat">
            <a:noFill/>
          </a:ln>
        </p:spPr>
      </p:pic>
      <p:sp>
        <p:nvSpPr>
          <p:cNvPr id="6" name="TextBox 7">
            <a:extLst>
              <a:ext uri="{FF2B5EF4-FFF2-40B4-BE49-F238E27FC236}">
                <a16:creationId xmlns:a16="http://schemas.microsoft.com/office/drawing/2014/main" id="{84CAA2C7-B71D-DBFA-BA4B-D00FF1AEEC77}"/>
              </a:ext>
            </a:extLst>
          </p:cNvPr>
          <p:cNvSpPr txBox="1"/>
          <p:nvPr/>
        </p:nvSpPr>
        <p:spPr>
          <a:xfrm>
            <a:off x="942759" y="3631726"/>
            <a:ext cx="4534931" cy="224676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000" b="1" i="0" u="none" strike="noStrike" kern="1200" cap="none" spc="0" baseline="0" dirty="0">
                <a:solidFill>
                  <a:srgbClr val="000000"/>
                </a:solidFill>
                <a:uFillTx/>
                <a:latin typeface="Calibri"/>
              </a:rPr>
              <a:t>Constraints:</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a </a:t>
            </a:r>
            <a:r>
              <a:rPr lang="ro-RO" sz="2000" b="0" i="0" u="none" strike="noStrike" kern="1200" cap="none" spc="0" baseline="0" dirty="0">
                <a:solidFill>
                  <a:srgbClr val="000000"/>
                </a:solidFill>
                <a:uFillTx/>
                <a:latin typeface="Calibri"/>
              </a:rPr>
              <a:t>→ </a:t>
            </a:r>
            <a:r>
              <a:rPr lang="ro-RO" sz="2000" b="1" i="0" u="none" strike="noStrike" kern="1200" cap="none" spc="0" baseline="0" dirty="0">
                <a:solidFill>
                  <a:srgbClr val="000000"/>
                </a:solidFill>
                <a:uFillTx/>
                <a:latin typeface="Calibri"/>
              </a:rPr>
              <a:t>exe(b, c, d)</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b </a:t>
            </a:r>
            <a:r>
              <a:rPr lang="ro-RO" sz="2000" b="0" i="0" u="none" strike="noStrike" kern="1200" cap="none" spc="0" baseline="0" dirty="0">
                <a:solidFill>
                  <a:srgbClr val="000000"/>
                </a:solidFill>
                <a:uFillTx/>
                <a:latin typeface="Calibri"/>
              </a:rPr>
              <a:t>→ </a:t>
            </a:r>
            <a:r>
              <a:rPr lang="ro-RO" sz="2000" b="1" i="0" u="none" strike="noStrike" kern="1200" cap="none" spc="0" baseline="0" dirty="0">
                <a:solidFill>
                  <a:srgbClr val="000000"/>
                </a:solidFill>
                <a:uFillTx/>
                <a:latin typeface="Calibri"/>
              </a:rPr>
              <a:t>exe(e, f)</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(e </a:t>
            </a:r>
            <a:r>
              <a:rPr lang="ro-RO" sz="2000" b="0" i="0" u="none" strike="noStrike" kern="1200" cap="none" spc="0" baseline="0" dirty="0">
                <a:solidFill>
                  <a:srgbClr val="000000"/>
                </a:solidFill>
                <a:uFillTx/>
                <a:latin typeface="Calibri"/>
              </a:rPr>
              <a:t>∨</a:t>
            </a:r>
            <a:r>
              <a:rPr lang="ro-RO" sz="2000" b="1" i="0" u="none" strike="noStrike" kern="1200" cap="none" spc="0" baseline="0" dirty="0">
                <a:solidFill>
                  <a:srgbClr val="000000"/>
                </a:solidFill>
                <a:uFillTx/>
                <a:latin typeface="Calibri"/>
              </a:rPr>
              <a:t>f) </a:t>
            </a:r>
            <a:r>
              <a:rPr lang="ro-RO" sz="2000" b="0" i="0" u="none" strike="noStrike" kern="1200" cap="none" spc="0" baseline="0" dirty="0">
                <a:solidFill>
                  <a:srgbClr val="000000"/>
                </a:solidFill>
                <a:uFillTx/>
                <a:latin typeface="Calibri"/>
              </a:rPr>
              <a:t>∧</a:t>
            </a:r>
            <a:r>
              <a:rPr lang="ro-RO" sz="2000" b="1" i="0" u="none" strike="noStrike" kern="1200" cap="none" spc="0" baseline="0" dirty="0">
                <a:solidFill>
                  <a:srgbClr val="000000"/>
                </a:solidFill>
                <a:uFillTx/>
                <a:latin typeface="Calibri"/>
              </a:rPr>
              <a:t>(c </a:t>
            </a:r>
            <a:r>
              <a:rPr lang="ro-RO" sz="2000" b="0" i="0" u="none" strike="noStrike" kern="1200" cap="none" spc="0" baseline="0" dirty="0">
                <a:solidFill>
                  <a:srgbClr val="000000"/>
                </a:solidFill>
                <a:uFillTx/>
                <a:latin typeface="Calibri"/>
              </a:rPr>
              <a:t>∧</a:t>
            </a:r>
            <a:r>
              <a:rPr lang="ro-RO" sz="2000" b="1" i="0" u="none" strike="noStrike" kern="1200" cap="none" spc="0" baseline="0" dirty="0">
                <a:solidFill>
                  <a:srgbClr val="000000"/>
                </a:solidFill>
                <a:uFillTx/>
                <a:latin typeface="Calibri"/>
              </a:rPr>
              <a:t>d) </a:t>
            </a:r>
            <a:r>
              <a:rPr lang="ro-RO" sz="2000" b="0" i="0" u="none" strike="noStrike" kern="1200" cap="none" spc="0" baseline="0" dirty="0">
                <a:solidFill>
                  <a:srgbClr val="000000"/>
                </a:solidFill>
                <a:uFillTx/>
                <a:latin typeface="Calibri"/>
              </a:rPr>
              <a:t>→</a:t>
            </a:r>
            <a:r>
              <a:rPr lang="ro-RO" sz="2000" b="1" i="0" u="none" strike="noStrike" kern="1200" cap="none" spc="0" baseline="0" dirty="0">
                <a:solidFill>
                  <a:srgbClr val="000000"/>
                </a:solidFill>
                <a:uFillTx/>
                <a:latin typeface="Calibri"/>
              </a:rPr>
              <a:t>exe(g)</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(note that xor(e, f) and par(c, d) )</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Given that: exe(List) </a:t>
            </a:r>
            <a:r>
              <a:rPr lang="ro-RO" sz="2000" b="0" i="0" u="none" strike="noStrike" kern="1200" cap="none" spc="0" baseline="0" dirty="0">
                <a:solidFill>
                  <a:srgbClr val="000000"/>
                </a:solidFill>
                <a:uFillTx/>
                <a:latin typeface="Calibri"/>
              </a:rPr>
              <a:t>→ </a:t>
            </a:r>
            <a:r>
              <a:rPr lang="ro-RO" sz="2000" b="1" i="0" u="none" strike="noStrike" kern="1200" cap="none" spc="0" baseline="0" dirty="0">
                <a:solidFill>
                  <a:srgbClr val="000000"/>
                </a:solidFill>
                <a:uFillTx/>
                <a:latin typeface="Calibri"/>
              </a:rPr>
              <a:t>List</a:t>
            </a:r>
            <a:br>
              <a:rPr lang="ro-RO" sz="2000" b="0" i="0" u="none" strike="noStrike" kern="1200" cap="none" spc="0" baseline="0" dirty="0">
                <a:solidFill>
                  <a:srgbClr val="000000"/>
                </a:solidFill>
                <a:uFillTx/>
                <a:latin typeface="Calibri"/>
              </a:rPr>
            </a:br>
            <a:r>
              <a:rPr lang="ro-RO" sz="2000" b="1" i="0" u="none" strike="noStrike" kern="1200" cap="none" spc="0" baseline="0" dirty="0">
                <a:solidFill>
                  <a:srgbClr val="000000"/>
                </a:solidFill>
                <a:uFillTx/>
                <a:latin typeface="Calibri"/>
              </a:rPr>
              <a:t>(a simplified operation)</a:t>
            </a:r>
            <a:endParaRPr lang="ru-RU" sz="2000" b="0" i="0" u="none" strike="noStrike" kern="1200" cap="none" spc="0" baseline="0" dirty="0">
              <a:solidFill>
                <a:srgbClr val="000000"/>
              </a:solidFill>
              <a:uFillTx/>
              <a:latin typeface="Calibri"/>
            </a:endParaRPr>
          </a:p>
        </p:txBody>
      </p:sp>
      <p:sp>
        <p:nvSpPr>
          <p:cNvPr id="7" name="TextBox 8">
            <a:extLst>
              <a:ext uri="{FF2B5EF4-FFF2-40B4-BE49-F238E27FC236}">
                <a16:creationId xmlns:a16="http://schemas.microsoft.com/office/drawing/2014/main" id="{E3F07EBB-4B27-B8A7-C127-88B5C70BEF84}"/>
              </a:ext>
            </a:extLst>
          </p:cNvPr>
          <p:cNvSpPr txBox="1"/>
          <p:nvPr/>
        </p:nvSpPr>
        <p:spPr>
          <a:xfrm>
            <a:off x="6096000" y="3631726"/>
            <a:ext cx="5153240" cy="230832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b="1" u="none" strike="noStrike" kern="1200" cap="none" spc="0" baseline="0" dirty="0">
                <a:solidFill>
                  <a:srgbClr val="000000"/>
                </a:solidFill>
                <a:uFillTx/>
                <a:latin typeface="Calibri"/>
              </a:rPr>
              <a:t>Calcularea tuturor căilor de execuție:</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par(b, c, d), xor(e, f), g (6x2 = 12 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par(b, c), e, d, g 2 paths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par(b, c), f, d, g 2 paths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par(b, d), e, c, g 2 paths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par(b, d), f, c, g 2 paths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a, b, xor(e, f), par(c, d), g (2x2 =4 paths)</a:t>
            </a:r>
            <a:br>
              <a:rPr lang="ro-RO" b="0" i="0" u="none" strike="noStrike" kern="1200" cap="none" spc="0" baseline="0" dirty="0">
                <a:solidFill>
                  <a:srgbClr val="000000"/>
                </a:solidFill>
                <a:uFillTx/>
                <a:latin typeface="Calibri"/>
              </a:rPr>
            </a:br>
            <a:r>
              <a:rPr lang="ro-RO" b="1" i="0" u="none" strike="noStrike" kern="1200" cap="none" spc="0" baseline="0" dirty="0">
                <a:solidFill>
                  <a:srgbClr val="000000"/>
                </a:solidFill>
                <a:uFillTx/>
                <a:latin typeface="Calibri"/>
              </a:rPr>
              <a:t>In total, there are 24 possible execution paths.</a:t>
            </a:r>
            <a:endParaRPr lang="ru-RU" b="0" i="0" u="none" strike="noStrike" kern="1200" cap="none" spc="0" baseline="0" dirty="0">
              <a:solidFill>
                <a:srgbClr val="000000"/>
              </a:solidFill>
              <a:uFillTx/>
              <a:latin typeface="Calibri"/>
            </a:endParaRPr>
          </a:p>
        </p:txBody>
      </p:sp>
      <p:sp>
        <p:nvSpPr>
          <p:cNvPr id="3" name="Footer Placeholder 2">
            <a:extLst>
              <a:ext uri="{FF2B5EF4-FFF2-40B4-BE49-F238E27FC236}">
                <a16:creationId xmlns:a16="http://schemas.microsoft.com/office/drawing/2014/main" id="{E2EB07E8-89A0-3301-D7A1-3721C2B8BB16}"/>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6551E4C-F9DD-0B9D-6B41-1C134B05AD18}"/>
              </a:ext>
            </a:extLst>
          </p:cNvPr>
          <p:cNvSpPr txBox="1">
            <a:spLocks noGrp="1"/>
          </p:cNvSpPr>
          <p:nvPr>
            <p:ph idx="1"/>
          </p:nvPr>
        </p:nvSpPr>
        <p:spPr>
          <a:xfrm>
            <a:off x="838203" y="284204"/>
            <a:ext cx="10515600" cy="5892759"/>
          </a:xfrm>
        </p:spPr>
        <p:txBody>
          <a:bodyPr/>
          <a:lstStyle/>
          <a:p>
            <a:pPr marL="0" lvl="0" indent="0">
              <a:buNone/>
            </a:pPr>
            <a:r>
              <a:rPr lang="it-IT" b="1"/>
              <a:t>Costul maxim și minim al timpului unui model de proces</a:t>
            </a:r>
            <a:r>
              <a:rPr lang="en-US"/>
              <a:t> </a:t>
            </a:r>
            <a:endParaRPr lang="ro-RO"/>
          </a:p>
          <a:p>
            <a:pPr marL="0" lvl="0" indent="0">
              <a:buNone/>
            </a:pPr>
            <a:r>
              <a:rPr lang="ro-RO"/>
              <a:t>C</a:t>
            </a:r>
            <a:r>
              <a:rPr lang="en-US"/>
              <a:t>alcula</a:t>
            </a:r>
            <a:r>
              <a:rPr lang="ro-RO"/>
              <a:t>ți</a:t>
            </a:r>
            <a:r>
              <a:rPr lang="en-US"/>
              <a:t> costul posibil al timpului.</a:t>
            </a:r>
            <a:br>
              <a:rPr lang="en-US"/>
            </a:br>
            <a:br>
              <a:rPr lang="en-US"/>
            </a:br>
            <a:endParaRPr lang="ru-RU"/>
          </a:p>
        </p:txBody>
      </p:sp>
      <p:sp>
        <p:nvSpPr>
          <p:cNvPr id="4" name="Номер слайда 4">
            <a:extLst>
              <a:ext uri="{FF2B5EF4-FFF2-40B4-BE49-F238E27FC236}">
                <a16:creationId xmlns:a16="http://schemas.microsoft.com/office/drawing/2014/main" id="{68EDA2DD-F2E5-58AD-E33D-49A4CBDC25A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85C501D-D600-43C8-9DA1-4950A9EE0F68}" type="slidenum">
              <a:rPr/>
              <a:t>19</a:t>
            </a:fld>
            <a:endParaRPr lang="ru-RU" sz="1200" b="0" i="0" u="none" strike="noStrike" kern="1200" cap="none" spc="0" baseline="0">
              <a:solidFill>
                <a:srgbClr val="898989"/>
              </a:solidFill>
              <a:uFillTx/>
              <a:latin typeface="Calibri"/>
            </a:endParaRPr>
          </a:p>
        </p:txBody>
      </p:sp>
      <p:pic>
        <p:nvPicPr>
          <p:cNvPr id="5" name="Рисунок 5">
            <a:extLst>
              <a:ext uri="{FF2B5EF4-FFF2-40B4-BE49-F238E27FC236}">
                <a16:creationId xmlns:a16="http://schemas.microsoft.com/office/drawing/2014/main" id="{F318C447-C8CC-99CC-6715-C1C49DE930B1}"/>
              </a:ext>
            </a:extLst>
          </p:cNvPr>
          <p:cNvPicPr>
            <a:picLocks noChangeAspect="1"/>
          </p:cNvPicPr>
          <p:nvPr/>
        </p:nvPicPr>
        <p:blipFill>
          <a:blip r:embed="rId2"/>
          <a:stretch>
            <a:fillRect/>
          </a:stretch>
        </p:blipFill>
        <p:spPr>
          <a:xfrm>
            <a:off x="1537856" y="1582725"/>
            <a:ext cx="8444346" cy="2587614"/>
          </a:xfrm>
          <a:prstGeom prst="rect">
            <a:avLst/>
          </a:prstGeom>
          <a:noFill/>
          <a:ln cap="flat">
            <a:noFill/>
          </a:ln>
        </p:spPr>
      </p:pic>
      <p:sp>
        <p:nvSpPr>
          <p:cNvPr id="6" name="TextBox 6">
            <a:extLst>
              <a:ext uri="{FF2B5EF4-FFF2-40B4-BE49-F238E27FC236}">
                <a16:creationId xmlns:a16="http://schemas.microsoft.com/office/drawing/2014/main" id="{08B3B594-57CD-10BD-7D27-5DCF9BDFA9D7}"/>
              </a:ext>
            </a:extLst>
          </p:cNvPr>
          <p:cNvSpPr txBox="1"/>
          <p:nvPr/>
        </p:nvSpPr>
        <p:spPr>
          <a:xfrm>
            <a:off x="5311347" y="3797859"/>
            <a:ext cx="6390503" cy="2585323"/>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none" strike="noStrike" kern="1200" cap="none" spc="0" baseline="0" dirty="0">
                <a:solidFill>
                  <a:srgbClr val="000000"/>
                </a:solidFill>
                <a:uFillTx/>
                <a:latin typeface="Calibri"/>
              </a:rPr>
              <a:t>What is the maximum time cost? What is the execution route?</a:t>
            </a:r>
            <a:br>
              <a:rPr lang="en-US" sz="1800" b="0" i="0" u="none" strike="noStrike" kern="1200" cap="none" spc="0" baseline="0" dirty="0">
                <a:solidFill>
                  <a:srgbClr val="000000"/>
                </a:solidFill>
                <a:uFillTx/>
                <a:latin typeface="Calibri"/>
              </a:rPr>
            </a:br>
            <a:r>
              <a:rPr lang="en-US" sz="1800" b="1" i="0" u="none" strike="noStrike" kern="1200" cap="none" spc="0" baseline="0" dirty="0">
                <a:solidFill>
                  <a:srgbClr val="000000"/>
                </a:solidFill>
                <a:uFillTx/>
                <a:latin typeface="Calibri"/>
              </a:rPr>
              <a:t>Time cost: 3 + </a:t>
            </a:r>
            <a:r>
              <a:rPr lang="ro-RO" sz="1800" b="1" i="0" u="none" strike="noStrike" kern="1200" cap="none" spc="0" baseline="0" dirty="0">
                <a:solidFill>
                  <a:srgbClr val="000000"/>
                </a:solidFill>
                <a:uFillTx/>
                <a:latin typeface="Calibri"/>
              </a:rPr>
              <a:t>5+13</a:t>
            </a:r>
            <a:r>
              <a:rPr lang="en-US" sz="1800" b="1" i="0" u="none" strike="noStrike" kern="1200" cap="none" spc="0" baseline="0" dirty="0">
                <a:solidFill>
                  <a:srgbClr val="000000"/>
                </a:solidFill>
                <a:uFillTx/>
                <a:latin typeface="Calibri"/>
              </a:rPr>
              <a:t> + 12 = 33</a:t>
            </a:r>
            <a:br>
              <a:rPr lang="en-US" sz="1800" b="0" i="0" u="none" strike="noStrike" kern="1200" cap="none" spc="0" baseline="0" dirty="0">
                <a:solidFill>
                  <a:srgbClr val="000000"/>
                </a:solidFill>
                <a:uFillTx/>
                <a:latin typeface="Calibri"/>
              </a:rPr>
            </a:br>
            <a:r>
              <a:rPr lang="en-US" sz="1800" b="1" i="0" u="none" strike="noStrike" kern="1200" cap="none" spc="0" baseline="0" dirty="0">
                <a:solidFill>
                  <a:srgbClr val="000000"/>
                </a:solidFill>
                <a:uFillTx/>
                <a:latin typeface="Calibri"/>
              </a:rPr>
              <a:t>Execution route: a, (b, c, d), e, g</a:t>
            </a:r>
            <a:endParaRPr lang="ro-RO" sz="1800" b="1" i="0" u="none" strike="noStrike" kern="1200" cap="none" spc="0" baseline="0" dirty="0">
              <a:solidFill>
                <a:srgbClr val="000000"/>
              </a:solidFill>
              <a:uFillTx/>
              <a:latin typeface="Calibri"/>
            </a:endParaRPr>
          </a:p>
          <a:p>
            <a:pPr>
              <a:defRPr sz="1800" b="0" i="0" u="none" strike="noStrike" kern="0" cap="none" spc="0" baseline="0">
                <a:solidFill>
                  <a:srgbClr val="000000"/>
                </a:solidFill>
                <a:uFillTx/>
              </a:defRPr>
            </a:pPr>
            <a:r>
              <a:rPr lang="en-US" sz="1800" b="1" i="0" u="none" strike="noStrike" kern="1200" cap="none" spc="0" baseline="0" dirty="0">
                <a:solidFill>
                  <a:srgbClr val="000000"/>
                </a:solidFill>
                <a:uFillTx/>
                <a:latin typeface="Calibri"/>
              </a:rPr>
              <a:t>Max</a:t>
            </a:r>
            <a:r>
              <a:rPr lang="ro-RO" sz="1800" b="1" i="0" u="none" strike="noStrike" kern="1200" cap="none" spc="0" baseline="0" dirty="0">
                <a:solidFill>
                  <a:srgbClr val="000000"/>
                </a:solidFill>
                <a:uFillTx/>
                <a:latin typeface="Calibri"/>
              </a:rPr>
              <a:t>:</a:t>
            </a:r>
            <a:r>
              <a:rPr lang="en-US" sz="1800" b="1" i="0" u="none" strike="noStrike" kern="1200" cap="none" spc="0" baseline="0" dirty="0">
                <a:solidFill>
                  <a:srgbClr val="000000"/>
                </a:solidFill>
                <a:uFillTx/>
                <a:latin typeface="Calibri"/>
              </a:rPr>
              <a:t>a, (b, c, d), e, g</a:t>
            </a:r>
            <a:r>
              <a:rPr lang="ro-RO" sz="1800" b="1" i="0" u="none" strike="noStrike" kern="1200" cap="none" spc="0" baseline="0" dirty="0">
                <a:solidFill>
                  <a:srgbClr val="000000"/>
                </a:solidFill>
                <a:uFillTx/>
                <a:latin typeface="Calibri"/>
              </a:rPr>
              <a:t>) = </a:t>
            </a:r>
            <a:r>
              <a:rPr lang="en-US" sz="1800" b="1" i="0" u="none" strike="noStrike" kern="1200" cap="none" spc="0" baseline="0" dirty="0">
                <a:solidFill>
                  <a:srgbClr val="000000"/>
                </a:solidFill>
                <a:uFillTx/>
                <a:latin typeface="Calibri"/>
              </a:rPr>
              <a:t>3 + </a:t>
            </a:r>
            <a:r>
              <a:rPr lang="ro-RO" sz="1800" b="1" i="0" u="none" strike="noStrike" kern="1200" cap="none" spc="0" baseline="0" dirty="0">
                <a:solidFill>
                  <a:srgbClr val="000000"/>
                </a:solidFill>
                <a:uFillTx/>
                <a:latin typeface="Calibri"/>
              </a:rPr>
              <a:t>5+13</a:t>
            </a:r>
            <a:r>
              <a:rPr lang="en-US" sz="1800" b="1" i="0" u="none" strike="noStrike" kern="1200" cap="none" spc="0" baseline="0" dirty="0">
                <a:solidFill>
                  <a:srgbClr val="000000"/>
                </a:solidFill>
                <a:uFillTx/>
                <a:latin typeface="Calibri"/>
              </a:rPr>
              <a:t> + 12 = 33</a:t>
            </a:r>
            <a:endParaRPr lang="ro-RO" sz="1800" b="1"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dirty="0">
                <a:solidFill>
                  <a:srgbClr val="000000"/>
                </a:solidFill>
                <a:uFillTx/>
                <a:latin typeface="Calibri"/>
              </a:rPr>
              <a:t>•</a:t>
            </a:r>
            <a:r>
              <a:rPr lang="en-US" sz="1800" b="1" i="0" u="none" strike="noStrike" kern="1200" cap="none" spc="0" baseline="0" dirty="0">
                <a:solidFill>
                  <a:srgbClr val="000000"/>
                </a:solidFill>
                <a:uFillTx/>
                <a:latin typeface="Calibri"/>
              </a:rPr>
              <a:t>What is the minimum time cost? What is the execution route?</a:t>
            </a:r>
            <a:br>
              <a:rPr lang="en-US" sz="1800" b="0" i="0" u="none" strike="noStrike" kern="1200" cap="none" spc="0" baseline="0" dirty="0">
                <a:solidFill>
                  <a:srgbClr val="000000"/>
                </a:solidFill>
                <a:uFillTx/>
                <a:latin typeface="Calibri"/>
              </a:rPr>
            </a:br>
            <a:r>
              <a:rPr lang="en-US" sz="1800" b="1" i="0" u="none" strike="noStrike" kern="1200" cap="none" spc="0" baseline="0" dirty="0">
                <a:solidFill>
                  <a:srgbClr val="000000"/>
                </a:solidFill>
                <a:uFillTx/>
                <a:latin typeface="Calibri"/>
              </a:rPr>
              <a:t>Time cost: 3 + </a:t>
            </a:r>
            <a:r>
              <a:rPr lang="ro-RO" sz="1800" b="1" i="0" u="none" strike="noStrike" kern="1200" cap="none" spc="0" baseline="0" dirty="0">
                <a:solidFill>
                  <a:srgbClr val="000000"/>
                </a:solidFill>
                <a:uFillTx/>
                <a:latin typeface="Calibri"/>
              </a:rPr>
              <a:t>7</a:t>
            </a:r>
            <a:r>
              <a:rPr lang="en-US" sz="1800" b="1" i="0" u="none" strike="noStrike" kern="1200" cap="none" spc="0" baseline="0" dirty="0">
                <a:solidFill>
                  <a:srgbClr val="000000"/>
                </a:solidFill>
                <a:uFillTx/>
                <a:latin typeface="Calibri"/>
              </a:rPr>
              <a:t> + 12 = 2</a:t>
            </a:r>
            <a:r>
              <a:rPr lang="ro-RO" sz="1800" b="1" i="0" u="none" strike="noStrike" kern="1200" cap="none" spc="0" baseline="0" dirty="0">
                <a:solidFill>
                  <a:srgbClr val="000000"/>
                </a:solidFill>
                <a:uFillTx/>
                <a:latin typeface="Calibri"/>
              </a:rPr>
              <a:t>2</a:t>
            </a:r>
            <a:br>
              <a:rPr lang="en-US" sz="1800" b="0" i="0" u="none" strike="noStrike" kern="1200" cap="none" spc="0" baseline="0" dirty="0">
                <a:solidFill>
                  <a:srgbClr val="000000"/>
                </a:solidFill>
                <a:uFillTx/>
                <a:latin typeface="Calibri"/>
              </a:rPr>
            </a:br>
            <a:r>
              <a:rPr lang="en-US" sz="1800" b="1" i="0" u="none" strike="noStrike" kern="1200" cap="none" spc="0" baseline="0" dirty="0">
                <a:solidFill>
                  <a:srgbClr val="000000"/>
                </a:solidFill>
                <a:uFillTx/>
                <a:latin typeface="Calibri"/>
              </a:rPr>
              <a:t>Execution route: a, (b, c, d), g</a:t>
            </a:r>
            <a:br>
              <a:rPr lang="en-US" sz="1800" b="0" i="0" u="none" strike="noStrike" kern="1200" cap="none" spc="0" baseline="0" dirty="0">
                <a:solidFill>
                  <a:srgbClr val="000000"/>
                </a:solidFill>
                <a:uFillTx/>
                <a:latin typeface="Calibri"/>
              </a:rPr>
            </a:br>
            <a:r>
              <a:rPr lang="en-US" sz="1800" b="1" i="0" u="none" strike="noStrike" kern="1200" cap="none" spc="0" baseline="0" dirty="0">
                <a:solidFill>
                  <a:srgbClr val="000000"/>
                </a:solidFill>
                <a:uFillTx/>
                <a:latin typeface="Calibri"/>
              </a:rPr>
              <a:t>M</a:t>
            </a:r>
            <a:r>
              <a:rPr lang="ro-RO" sz="1800" b="1" i="0" u="none" strike="noStrike" kern="1200" cap="none" spc="0" baseline="0" dirty="0">
                <a:solidFill>
                  <a:srgbClr val="000000"/>
                </a:solidFill>
                <a:uFillTx/>
                <a:latin typeface="Calibri"/>
              </a:rPr>
              <a:t>in</a:t>
            </a:r>
            <a:r>
              <a:rPr lang="en-US" sz="1800" b="1" i="0" u="none" strike="noStrike" kern="1200" cap="none" spc="0" baseline="0" dirty="0">
                <a:solidFill>
                  <a:srgbClr val="000000"/>
                </a:solidFill>
                <a:uFillTx/>
                <a:latin typeface="Calibri"/>
              </a:rPr>
              <a:t>( c, </a:t>
            </a:r>
            <a:r>
              <a:rPr lang="ro-RO" sz="1800" b="1" i="0" u="none" strike="noStrike" kern="1200" cap="none" spc="0" baseline="0" dirty="0">
                <a:solidFill>
                  <a:srgbClr val="000000"/>
                </a:solidFill>
                <a:uFillTx/>
                <a:latin typeface="Calibri"/>
              </a:rPr>
              <a:t>g</a:t>
            </a:r>
            <a:r>
              <a:rPr lang="en-US" sz="1800" b="1" i="0" u="none" strike="noStrike" kern="1200" cap="none" spc="0" baseline="0" dirty="0">
                <a:solidFill>
                  <a:srgbClr val="000000"/>
                </a:solidFill>
                <a:uFillTx/>
                <a:latin typeface="Calibri"/>
              </a:rPr>
              <a:t>) = 9</a:t>
            </a:r>
            <a:br>
              <a:rPr lang="en-US" sz="1800" b="0" i="0" u="none" strike="noStrike" kern="1200" cap="none" spc="0" baseline="0" dirty="0">
                <a:solidFill>
                  <a:srgbClr val="000000"/>
                </a:solidFill>
                <a:uFillTx/>
                <a:latin typeface="Calibri"/>
              </a:rPr>
            </a:br>
            <a:endParaRPr lang="ru-RU" sz="1800" b="0" i="0" u="none" strike="noStrike" kern="1200" cap="none" spc="0" baseline="0" dirty="0">
              <a:solidFill>
                <a:srgbClr val="000000"/>
              </a:solidFill>
              <a:uFillTx/>
              <a:latin typeface="Calibri"/>
            </a:endParaRPr>
          </a:p>
        </p:txBody>
      </p:sp>
      <p:sp>
        <p:nvSpPr>
          <p:cNvPr id="3" name="Footer Placeholder 2">
            <a:extLst>
              <a:ext uri="{FF2B5EF4-FFF2-40B4-BE49-F238E27FC236}">
                <a16:creationId xmlns:a16="http://schemas.microsoft.com/office/drawing/2014/main" id="{CC73BB9C-610B-4E5F-694D-999B08CDD5A5}"/>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0A93FE39-5B56-68BE-D8CC-400ADE8E8745}"/>
              </a:ext>
            </a:extLst>
          </p:cNvPr>
          <p:cNvSpPr txBox="1">
            <a:spLocks noGrp="1"/>
          </p:cNvSpPr>
          <p:nvPr>
            <p:ph idx="1"/>
          </p:nvPr>
        </p:nvSpPr>
        <p:spPr>
          <a:xfrm>
            <a:off x="278674" y="136529"/>
            <a:ext cx="11467003" cy="5817732"/>
          </a:xfrm>
        </p:spPr>
        <p:txBody>
          <a:bodyPr>
            <a:normAutofit/>
          </a:bodyPr>
          <a:lstStyle/>
          <a:p>
            <a:pPr marL="0" lvl="0" indent="0" algn="ctr">
              <a:buNone/>
            </a:pPr>
            <a:r>
              <a:rPr lang="ro-RO" sz="3200" b="1" dirty="0"/>
              <a:t>IDEF3: Modelarea proceselor</a:t>
            </a:r>
          </a:p>
          <a:p>
            <a:pPr marL="0" lvl="0" indent="0">
              <a:buNone/>
            </a:pPr>
            <a:r>
              <a:rPr lang="ro-RO" sz="3200" b="1" i="1" dirty="0">
                <a:solidFill>
                  <a:srgbClr val="00B050"/>
                </a:solidFill>
              </a:rPr>
              <a:t>O definiție </a:t>
            </a:r>
            <a:r>
              <a:rPr lang="en-US" sz="3200" b="1" i="1" dirty="0">
                <a:solidFill>
                  <a:srgbClr val="00B050"/>
                </a:solidFill>
              </a:rPr>
              <a:t>-</a:t>
            </a:r>
            <a:r>
              <a:rPr lang="ro-RO" sz="3200" b="1" i="1" dirty="0">
                <a:solidFill>
                  <a:srgbClr val="00B050"/>
                </a:solidFill>
              </a:rPr>
              <a:t> un proces este:  </a:t>
            </a:r>
            <a:r>
              <a:rPr lang="ro-RO" sz="3200" b="1" i="1" dirty="0">
                <a:solidFill>
                  <a:srgbClr val="0070C0"/>
                </a:solidFill>
              </a:rPr>
              <a:t>descrierea unei serii de pași </a:t>
            </a:r>
            <a:r>
              <a:rPr lang="en-US" sz="3200" b="1" i="1" dirty="0">
                <a:solidFill>
                  <a:srgbClr val="0070C0"/>
                </a:solidFill>
              </a:rPr>
              <a:t>consecutive </a:t>
            </a:r>
            <a:r>
              <a:rPr lang="ro-RO" sz="3200" b="1" i="1" dirty="0">
                <a:solidFill>
                  <a:srgbClr val="00B050"/>
                </a:solidFill>
              </a:rPr>
              <a:t>sau </a:t>
            </a:r>
            <a:r>
              <a:rPr lang="ro-RO" sz="3200" b="1" i="1" dirty="0">
                <a:solidFill>
                  <a:schemeClr val="accent2">
                    <a:lumMod val="50000"/>
                  </a:schemeClr>
                </a:solidFill>
              </a:rPr>
              <a:t>acțiuni interconectate </a:t>
            </a:r>
            <a:r>
              <a:rPr lang="ro-RO" sz="3200" b="1" i="1" dirty="0">
                <a:solidFill>
                  <a:srgbClr val="00B050"/>
                </a:solidFill>
              </a:rPr>
              <a:t>pentru a realiza un obiectiv.</a:t>
            </a:r>
          </a:p>
          <a:p>
            <a:pPr lvl="0"/>
            <a:r>
              <a:rPr lang="ro-RO" sz="3200" b="1" i="1" dirty="0"/>
              <a:t>Procesul are următoarele caracteristici</a:t>
            </a:r>
            <a:r>
              <a:rPr lang="ro-RO" sz="3200" dirty="0"/>
              <a:t>:</a:t>
            </a:r>
          </a:p>
          <a:p>
            <a:pPr lvl="0">
              <a:buFont typeface="Wingdings" pitchFamily="2"/>
              <a:buChar char="Ø"/>
            </a:pPr>
            <a:r>
              <a:rPr lang="ro-RO" sz="3200" dirty="0"/>
              <a:t> </a:t>
            </a:r>
            <a:r>
              <a:rPr lang="es-ES" sz="3600" b="1" i="1" dirty="0">
                <a:solidFill>
                  <a:srgbClr val="0070C0"/>
                </a:solidFill>
              </a:rPr>
              <a:t>un </a:t>
            </a:r>
            <a:r>
              <a:rPr lang="es-ES" sz="3600" b="1" i="1" dirty="0" err="1">
                <a:solidFill>
                  <a:srgbClr val="0070C0"/>
                </a:solidFill>
              </a:rPr>
              <a:t>punct</a:t>
            </a:r>
            <a:r>
              <a:rPr lang="es-ES" sz="3600" b="1" i="1" dirty="0">
                <a:solidFill>
                  <a:srgbClr val="0070C0"/>
                </a:solidFill>
              </a:rPr>
              <a:t> de </a:t>
            </a:r>
            <a:r>
              <a:rPr lang="es-ES" sz="3600" b="1" i="1" dirty="0" err="1">
                <a:solidFill>
                  <a:srgbClr val="0070C0"/>
                </a:solidFill>
              </a:rPr>
              <a:t>plecare</a:t>
            </a:r>
            <a:r>
              <a:rPr lang="es-ES" sz="3600" b="1" i="1" dirty="0">
                <a:solidFill>
                  <a:srgbClr val="0070C0"/>
                </a:solidFill>
              </a:rPr>
              <a:t> </a:t>
            </a:r>
            <a:r>
              <a:rPr lang="es-ES" sz="3600" b="1" i="1" dirty="0" err="1">
                <a:solidFill>
                  <a:srgbClr val="0070C0"/>
                </a:solidFill>
              </a:rPr>
              <a:t>și</a:t>
            </a:r>
            <a:r>
              <a:rPr lang="es-ES" sz="3600" b="1" i="1" dirty="0">
                <a:solidFill>
                  <a:srgbClr val="0070C0"/>
                </a:solidFill>
              </a:rPr>
              <a:t> un </a:t>
            </a:r>
            <a:r>
              <a:rPr lang="es-ES" sz="3600" b="1" i="1" dirty="0" err="1">
                <a:solidFill>
                  <a:srgbClr val="0070C0"/>
                </a:solidFill>
              </a:rPr>
              <a:t>punct</a:t>
            </a:r>
            <a:r>
              <a:rPr lang="es-ES" sz="3600" b="1" i="1" dirty="0">
                <a:solidFill>
                  <a:srgbClr val="0070C0"/>
                </a:solidFill>
              </a:rPr>
              <a:t> fina</a:t>
            </a:r>
            <a:r>
              <a:rPr lang="es-ES" sz="3200" b="1" i="1" dirty="0">
                <a:solidFill>
                  <a:srgbClr val="0070C0"/>
                </a:solidFill>
              </a:rPr>
              <a:t>l</a:t>
            </a:r>
            <a:r>
              <a:rPr lang="es-ES" sz="3200" dirty="0"/>
              <a:t> </a:t>
            </a:r>
            <a:r>
              <a:rPr lang="ro-RO" sz="3200" b="1" i="1" dirty="0">
                <a:solidFill>
                  <a:srgbClr val="7030A0"/>
                </a:solidFill>
              </a:rPr>
              <a:t>(obiectivul),</a:t>
            </a:r>
          </a:p>
          <a:p>
            <a:pPr lvl="0">
              <a:buFont typeface="Wingdings" pitchFamily="2"/>
              <a:buChar char="Ø"/>
            </a:pPr>
            <a:r>
              <a:rPr lang="ro-RO" sz="3200" dirty="0"/>
              <a:t> o propunere sau </a:t>
            </a:r>
            <a:r>
              <a:rPr lang="ro-RO" sz="3600" b="1" i="1" dirty="0">
                <a:solidFill>
                  <a:srgbClr val="0070C0"/>
                </a:solidFill>
              </a:rPr>
              <a:t>un scop</a:t>
            </a:r>
            <a:r>
              <a:rPr lang="ro-RO" sz="3600" dirty="0"/>
              <a:t> </a:t>
            </a:r>
            <a:r>
              <a:rPr lang="ro-RO" sz="3200" dirty="0"/>
              <a:t>la obținerea rezultatului,</a:t>
            </a:r>
          </a:p>
          <a:p>
            <a:pPr lvl="0">
              <a:buFont typeface="Wingdings" pitchFamily="2"/>
              <a:buChar char="Ø"/>
            </a:pPr>
            <a:r>
              <a:rPr lang="ro-RO" sz="3200" dirty="0"/>
              <a:t> </a:t>
            </a:r>
            <a:r>
              <a:rPr lang="ro-RO" sz="3600" b="1" i="1" dirty="0">
                <a:solidFill>
                  <a:srgbClr val="0070C0"/>
                </a:solidFill>
              </a:rPr>
              <a:t>reguli care reglementează </a:t>
            </a:r>
            <a:r>
              <a:rPr lang="ro-RO" sz="3200" dirty="0"/>
              <a:t>calitatea intrărilor și ieșirilor pe tot parcursul procesului,</a:t>
            </a:r>
          </a:p>
          <a:p>
            <a:pPr lvl="0">
              <a:buFont typeface="Wingdings" pitchFamily="2"/>
              <a:buChar char="Ø"/>
            </a:pPr>
            <a:r>
              <a:rPr lang="ro-RO" sz="3200" dirty="0"/>
              <a:t> ca regulă este </a:t>
            </a:r>
            <a:r>
              <a:rPr lang="ro-RO" sz="3600" b="1" i="1" dirty="0">
                <a:solidFill>
                  <a:srgbClr val="0070C0"/>
                </a:solidFill>
              </a:rPr>
              <a:t>interconectat</a:t>
            </a:r>
            <a:r>
              <a:rPr lang="ro-RO" sz="3600" dirty="0">
                <a:solidFill>
                  <a:srgbClr val="0070C0"/>
                </a:solidFill>
              </a:rPr>
              <a:t> </a:t>
            </a:r>
            <a:r>
              <a:rPr lang="ro-RO" sz="3600" b="1" i="1" dirty="0">
                <a:solidFill>
                  <a:srgbClr val="0070C0"/>
                </a:solidFill>
              </a:rPr>
              <a:t>cu alte procese, </a:t>
            </a:r>
            <a:endParaRPr lang="ro-RO" sz="3200" dirty="0"/>
          </a:p>
          <a:p>
            <a:pPr lvl="0">
              <a:buFont typeface="Wingdings" pitchFamily="2"/>
              <a:buChar char="Ø"/>
            </a:pPr>
            <a:r>
              <a:rPr lang="ro-RO" sz="3200" dirty="0"/>
              <a:t> </a:t>
            </a:r>
            <a:r>
              <a:rPr lang="ro-RO" sz="3600" dirty="0">
                <a:solidFill>
                  <a:schemeClr val="tx1"/>
                </a:solidFill>
              </a:rPr>
              <a:t>procesul</a:t>
            </a:r>
            <a:r>
              <a:rPr lang="ro-RO" sz="3600" dirty="0">
                <a:solidFill>
                  <a:srgbClr val="0070C0"/>
                </a:solidFill>
              </a:rPr>
              <a:t> </a:t>
            </a:r>
            <a:r>
              <a:rPr lang="ro-RO" sz="3600" b="1" i="1" dirty="0">
                <a:solidFill>
                  <a:srgbClr val="0070C0"/>
                </a:solidFill>
              </a:rPr>
              <a:t>poate fi simplu și scurt</a:t>
            </a:r>
            <a:r>
              <a:rPr lang="ro-RO" sz="3600" dirty="0">
                <a:solidFill>
                  <a:srgbClr val="0070C0"/>
                </a:solidFill>
              </a:rPr>
              <a:t>, </a:t>
            </a:r>
            <a:r>
              <a:rPr lang="ro-RO" sz="3600" dirty="0">
                <a:solidFill>
                  <a:schemeClr val="tx1"/>
                </a:solidFill>
              </a:rPr>
              <a:t>sau</a:t>
            </a:r>
            <a:r>
              <a:rPr lang="ro-RO" sz="3600" b="1" i="1" dirty="0">
                <a:solidFill>
                  <a:srgbClr val="0070C0"/>
                </a:solidFill>
              </a:rPr>
              <a:t> </a:t>
            </a:r>
            <a:r>
              <a:rPr lang="ro-RO" sz="3600" b="1" dirty="0">
                <a:solidFill>
                  <a:srgbClr val="00B050"/>
                </a:solidFill>
              </a:rPr>
              <a:t>complex și lung</a:t>
            </a:r>
            <a:r>
              <a:rPr lang="ro-RO" sz="3600" dirty="0">
                <a:solidFill>
                  <a:srgbClr val="0070C0"/>
                </a:solidFill>
              </a:rPr>
              <a:t>.</a:t>
            </a:r>
          </a:p>
          <a:p>
            <a:pPr lvl="0">
              <a:buFont typeface="Wingdings" pitchFamily="2"/>
              <a:buChar char="Ø"/>
            </a:pPr>
            <a:endParaRPr lang="ru-RU" dirty="0"/>
          </a:p>
        </p:txBody>
      </p:sp>
      <p:sp>
        <p:nvSpPr>
          <p:cNvPr id="3" name="Нижний колонтитул 3">
            <a:extLst>
              <a:ext uri="{FF2B5EF4-FFF2-40B4-BE49-F238E27FC236}">
                <a16:creationId xmlns:a16="http://schemas.microsoft.com/office/drawing/2014/main" id="{DDF64329-DA5D-9193-9A0B-9CE729FB385B}"/>
              </a:ext>
            </a:extLst>
          </p:cNvPr>
          <p:cNvSpPr txBox="1"/>
          <p:nvPr/>
        </p:nvSpPr>
        <p:spPr>
          <a:xfrm>
            <a:off x="4569826"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dirty="0">
                <a:solidFill>
                  <a:srgbClr val="898989"/>
                </a:solidFill>
                <a:latin typeface="Calibri"/>
              </a:rPr>
              <a:t>Modelare IDEF3</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dirty="0">
                <a:solidFill>
                  <a:srgbClr val="898989"/>
                </a:solidFill>
                <a:uFillTx/>
                <a:latin typeface="Calibri"/>
              </a:rPr>
              <a:t>  Pavel CHIREV, lector, dr.</a:t>
            </a:r>
            <a:endParaRPr lang="ru-RU" sz="1200" b="0" i="0" u="none" strike="noStrike" kern="1200" cap="none" spc="0" baseline="0" dirty="0">
              <a:solidFill>
                <a:srgbClr val="898989"/>
              </a:solidFill>
              <a:uFillTx/>
              <a:latin typeface="Calibri"/>
            </a:endParaRPr>
          </a:p>
        </p:txBody>
      </p:sp>
      <p:sp>
        <p:nvSpPr>
          <p:cNvPr id="4" name="Номер слайда 4">
            <a:extLst>
              <a:ext uri="{FF2B5EF4-FFF2-40B4-BE49-F238E27FC236}">
                <a16:creationId xmlns:a16="http://schemas.microsoft.com/office/drawing/2014/main" id="{D20A9032-0C3F-E721-683D-304D591091E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141103D-FE05-4932-AA95-FB6C62AD7AC2}" type="slidenum">
              <a:rPr/>
              <a:t>2</a:t>
            </a:fld>
            <a:endParaRPr lang="ru-RU" sz="1200" b="0" i="0" u="none" strike="noStrike" kern="1200" cap="none" spc="0" baseline="0">
              <a:solidFill>
                <a:srgbClr val="898989"/>
              </a:solidFill>
              <a:uFillTx/>
              <a:latin typeface="Calibri"/>
            </a:endParaRPr>
          </a:p>
        </p:txBody>
      </p:sp>
      <p:sp>
        <p:nvSpPr>
          <p:cNvPr id="5" name="Footer Placeholder 4">
            <a:extLst>
              <a:ext uri="{FF2B5EF4-FFF2-40B4-BE49-F238E27FC236}">
                <a16:creationId xmlns:a16="http://schemas.microsoft.com/office/drawing/2014/main" id="{D9CAF1D6-1AC1-1BB3-FC40-7878C4BD1DD4}"/>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6A0BC85-D147-29BA-D044-A99F417A4207}"/>
              </a:ext>
            </a:extLst>
          </p:cNvPr>
          <p:cNvPicPr>
            <a:picLocks noGrp="1" noChangeAspect="1"/>
          </p:cNvPicPr>
          <p:nvPr>
            <p:ph idx="1"/>
          </p:nvPr>
        </p:nvPicPr>
        <p:blipFill>
          <a:blip r:embed="rId2"/>
          <a:stretch>
            <a:fillRect/>
          </a:stretch>
        </p:blipFill>
        <p:spPr>
          <a:xfrm>
            <a:off x="1209716" y="285750"/>
            <a:ext cx="9772568" cy="5891213"/>
          </a:xfrm>
        </p:spPr>
      </p:pic>
      <p:sp>
        <p:nvSpPr>
          <p:cNvPr id="7" name="Footer Placeholder 6">
            <a:extLst>
              <a:ext uri="{FF2B5EF4-FFF2-40B4-BE49-F238E27FC236}">
                <a16:creationId xmlns:a16="http://schemas.microsoft.com/office/drawing/2014/main" id="{B9F26108-0F3E-F1B5-0FDF-B872C96A6282}"/>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3372471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15A7324-7B0E-6CDB-59E6-E2F7B5B7C891}"/>
              </a:ext>
            </a:extLst>
          </p:cNvPr>
          <p:cNvPicPr>
            <a:picLocks noGrp="1" noChangeAspect="1"/>
          </p:cNvPicPr>
          <p:nvPr>
            <p:ph idx="1"/>
          </p:nvPr>
        </p:nvPicPr>
        <p:blipFill>
          <a:blip r:embed="rId2"/>
          <a:stretch>
            <a:fillRect/>
          </a:stretch>
        </p:blipFill>
        <p:spPr>
          <a:xfrm>
            <a:off x="1332170" y="433388"/>
            <a:ext cx="9527660" cy="5743575"/>
          </a:xfrm>
        </p:spPr>
      </p:pic>
      <p:sp>
        <p:nvSpPr>
          <p:cNvPr id="7" name="Footer Placeholder 6">
            <a:extLst>
              <a:ext uri="{FF2B5EF4-FFF2-40B4-BE49-F238E27FC236}">
                <a16:creationId xmlns:a16="http://schemas.microsoft.com/office/drawing/2014/main" id="{EF9EB0BF-6E9B-C37D-3125-D203A415B70D}"/>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3406002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05291A6-02D0-A8E6-E61C-D579D9EAF24B}"/>
              </a:ext>
            </a:extLst>
          </p:cNvPr>
          <p:cNvPicPr>
            <a:picLocks noGrp="1" noChangeAspect="1"/>
          </p:cNvPicPr>
          <p:nvPr>
            <p:ph idx="1"/>
          </p:nvPr>
        </p:nvPicPr>
        <p:blipFill>
          <a:blip r:embed="rId2"/>
          <a:stretch>
            <a:fillRect/>
          </a:stretch>
        </p:blipFill>
        <p:spPr>
          <a:xfrm>
            <a:off x="1379493" y="136520"/>
            <a:ext cx="9250173" cy="6153444"/>
          </a:xfrm>
        </p:spPr>
      </p:pic>
      <p:sp>
        <p:nvSpPr>
          <p:cNvPr id="7" name="Footer Placeholder 6">
            <a:extLst>
              <a:ext uri="{FF2B5EF4-FFF2-40B4-BE49-F238E27FC236}">
                <a16:creationId xmlns:a16="http://schemas.microsoft.com/office/drawing/2014/main" id="{48B49C6E-EACF-6945-0826-C9DFEA44B0D1}"/>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798719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a:extLst>
              <a:ext uri="{FF2B5EF4-FFF2-40B4-BE49-F238E27FC236}">
                <a16:creationId xmlns:a16="http://schemas.microsoft.com/office/drawing/2014/main" id="{F9A512F1-F355-F913-21DC-6A6B120B1E0B}"/>
              </a:ext>
            </a:extLst>
          </p:cNvPr>
          <p:cNvPicPr>
            <a:picLocks noGrp="1" noChangeAspect="1"/>
          </p:cNvPicPr>
          <p:nvPr>
            <p:ph idx="1"/>
          </p:nvPr>
        </p:nvPicPr>
        <p:blipFill>
          <a:blip r:embed="rId2"/>
          <a:stretch>
            <a:fillRect/>
          </a:stretch>
        </p:blipFill>
        <p:spPr>
          <a:xfrm>
            <a:off x="409303" y="136529"/>
            <a:ext cx="11401689" cy="6096043"/>
          </a:xfrm>
        </p:spPr>
      </p:pic>
      <p:sp>
        <p:nvSpPr>
          <p:cNvPr id="4" name="Slide Number Placeholder 4">
            <a:extLst>
              <a:ext uri="{FF2B5EF4-FFF2-40B4-BE49-F238E27FC236}">
                <a16:creationId xmlns:a16="http://schemas.microsoft.com/office/drawing/2014/main" id="{DB2175E5-E008-7227-20AE-B9BA79664D6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DADCF36-973C-4DC0-AF42-58223985A933}" type="slidenum">
              <a:rPr/>
              <a:t>23</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7E3CB724-A6DD-4A4C-9043-6116D90D9E1F}"/>
              </a:ext>
            </a:extLst>
          </p:cNvPr>
          <p:cNvSpPr txBox="1"/>
          <p:nvPr/>
        </p:nvSpPr>
        <p:spPr>
          <a:xfrm>
            <a:off x="9144000" y="736604"/>
            <a:ext cx="2870201" cy="83099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400" b="1" i="1" u="none" strike="noStrike" kern="1200" cap="none" spc="0" baseline="0">
                <a:solidFill>
                  <a:srgbClr val="002060"/>
                </a:solidFill>
                <a:uFillTx/>
                <a:latin typeface="Calibri"/>
              </a:rPr>
              <a:t>Exemplu  registru arme</a:t>
            </a:r>
            <a:endParaRPr lang="en-US" sz="2400" b="1" i="1" u="none" strike="noStrike" kern="1200" cap="none" spc="0" baseline="0">
              <a:solidFill>
                <a:srgbClr val="002060"/>
              </a:solidFill>
              <a:uFillTx/>
              <a:latin typeface="Calibri"/>
            </a:endParaRPr>
          </a:p>
        </p:txBody>
      </p:sp>
      <p:sp>
        <p:nvSpPr>
          <p:cNvPr id="3" name="Footer Placeholder 2">
            <a:extLst>
              <a:ext uri="{FF2B5EF4-FFF2-40B4-BE49-F238E27FC236}">
                <a16:creationId xmlns:a16="http://schemas.microsoft.com/office/drawing/2014/main" id="{5B6C84A8-CA78-47AA-5E1D-8F98F7821E1E}"/>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5451465-10EC-64AB-88C5-2C04FBA60D84}"/>
              </a:ext>
            </a:extLst>
          </p:cNvPr>
          <p:cNvPicPr>
            <a:picLocks noGrp="1"/>
          </p:cNvPicPr>
          <p:nvPr>
            <p:ph idx="1"/>
          </p:nvPr>
        </p:nvPicPr>
        <p:blipFill>
          <a:blip r:embed="rId2"/>
          <a:srcRect/>
          <a:stretch>
            <a:fillRect/>
          </a:stretch>
        </p:blipFill>
        <p:spPr>
          <a:xfrm>
            <a:off x="1045029" y="269966"/>
            <a:ext cx="10485120" cy="6287588"/>
          </a:xfrm>
          <a:prstGeom prst="rect">
            <a:avLst/>
          </a:prstGeom>
          <a:noFill/>
          <a:ln>
            <a:noFill/>
            <a:prstDash/>
          </a:ln>
        </p:spPr>
      </p:pic>
      <p:sp>
        <p:nvSpPr>
          <p:cNvPr id="2" name="Footer Placeholder 1">
            <a:extLst>
              <a:ext uri="{FF2B5EF4-FFF2-40B4-BE49-F238E27FC236}">
                <a16:creationId xmlns:a16="http://schemas.microsoft.com/office/drawing/2014/main" id="{6C5C97C3-53A9-4055-88F4-79BF493F14AF}"/>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1014309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0DDC26E-2136-F928-1059-A88B7DC71CB3}"/>
              </a:ext>
            </a:extLst>
          </p:cNvPr>
          <p:cNvPicPr>
            <a:picLocks noGrp="1"/>
          </p:cNvPicPr>
          <p:nvPr>
            <p:ph idx="1"/>
          </p:nvPr>
        </p:nvPicPr>
        <p:blipFill>
          <a:blip r:embed="rId2"/>
          <a:srcRect/>
          <a:stretch>
            <a:fillRect/>
          </a:stretch>
        </p:blipFill>
        <p:spPr>
          <a:xfrm>
            <a:off x="391887" y="136520"/>
            <a:ext cx="11173096" cy="6534246"/>
          </a:xfrm>
          <a:prstGeom prst="rect">
            <a:avLst/>
          </a:prstGeom>
          <a:noFill/>
          <a:ln>
            <a:noFill/>
            <a:prstDash/>
          </a:ln>
        </p:spPr>
      </p:pic>
      <p:sp>
        <p:nvSpPr>
          <p:cNvPr id="6" name="TextBox 5">
            <a:extLst>
              <a:ext uri="{FF2B5EF4-FFF2-40B4-BE49-F238E27FC236}">
                <a16:creationId xmlns:a16="http://schemas.microsoft.com/office/drawing/2014/main" id="{DFD8504C-5491-EC27-FE10-011ADA75F2EC}"/>
              </a:ext>
            </a:extLst>
          </p:cNvPr>
          <p:cNvSpPr txBox="1"/>
          <p:nvPr/>
        </p:nvSpPr>
        <p:spPr>
          <a:xfrm>
            <a:off x="9231086" y="2177143"/>
            <a:ext cx="2151017" cy="369332"/>
          </a:xfrm>
          <a:prstGeom prst="rect">
            <a:avLst/>
          </a:prstGeom>
          <a:noFill/>
        </p:spPr>
        <p:txBody>
          <a:bodyPr wrap="square" rtlCol="0">
            <a:spAutoFit/>
          </a:bodyPr>
          <a:lstStyle/>
          <a:p>
            <a:r>
              <a:rPr lang="ro-RO" sz="1800" dirty="0">
                <a:effectLst/>
                <a:latin typeface="Times New Roman" panose="02020603050405020304" pitchFamily="18" charset="0"/>
                <a:ea typeface="Calibri" panose="020F0502020204030204" pitchFamily="34" charset="0"/>
              </a:rPr>
              <a:t> proce în SIEAM</a:t>
            </a:r>
            <a:endParaRPr lang="en-US" dirty="0"/>
          </a:p>
        </p:txBody>
      </p:sp>
      <p:sp>
        <p:nvSpPr>
          <p:cNvPr id="2" name="Footer Placeholder 1">
            <a:extLst>
              <a:ext uri="{FF2B5EF4-FFF2-40B4-BE49-F238E27FC236}">
                <a16:creationId xmlns:a16="http://schemas.microsoft.com/office/drawing/2014/main" id="{53F2BA28-C85D-C20B-BE00-52A75A93C186}"/>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224568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1E93A42-3CFB-5BF3-C50E-9E21FC2810A6}"/>
              </a:ext>
            </a:extLst>
          </p:cNvPr>
          <p:cNvPicPr>
            <a:picLocks noGrp="1" noChangeAspect="1"/>
          </p:cNvPicPr>
          <p:nvPr>
            <p:ph idx="1"/>
          </p:nvPr>
        </p:nvPicPr>
        <p:blipFill>
          <a:blip r:embed="rId2"/>
          <a:stretch>
            <a:fillRect/>
          </a:stretch>
        </p:blipFill>
        <p:spPr>
          <a:xfrm>
            <a:off x="1027612" y="191587"/>
            <a:ext cx="8775471" cy="6174377"/>
          </a:xfrm>
          <a:prstGeom prst="rect">
            <a:avLst/>
          </a:prstGeom>
        </p:spPr>
      </p:pic>
      <p:sp>
        <p:nvSpPr>
          <p:cNvPr id="8" name="TextBox 7">
            <a:extLst>
              <a:ext uri="{FF2B5EF4-FFF2-40B4-BE49-F238E27FC236}">
                <a16:creationId xmlns:a16="http://schemas.microsoft.com/office/drawing/2014/main" id="{3A504917-2CC0-9EA3-D074-7D8D39E10ACC}"/>
              </a:ext>
            </a:extLst>
          </p:cNvPr>
          <p:cNvSpPr txBox="1"/>
          <p:nvPr/>
        </p:nvSpPr>
        <p:spPr>
          <a:xfrm>
            <a:off x="9152709" y="1637211"/>
            <a:ext cx="2804160" cy="646331"/>
          </a:xfrm>
          <a:prstGeom prst="rect">
            <a:avLst/>
          </a:prstGeom>
          <a:noFill/>
        </p:spPr>
        <p:txBody>
          <a:bodyPr wrap="square" rtlCol="0">
            <a:spAutoFit/>
          </a:bodyPr>
          <a:lstStyle/>
          <a:p>
            <a:r>
              <a:rPr lang="ro-RO" sz="1800" dirty="0">
                <a:effectLst/>
                <a:latin typeface="Times New Roman" panose="02020603050405020304" pitchFamily="18" charset="0"/>
                <a:ea typeface="Calibri" panose="020F0502020204030204" pitchFamily="34" charset="0"/>
              </a:rPr>
              <a:t>Activități </a:t>
            </a:r>
            <a:r>
              <a:rPr lang="en-US" sz="1800" dirty="0" err="1">
                <a:effectLst/>
                <a:latin typeface="Times New Roman" panose="02020603050405020304" pitchFamily="18" charset="0"/>
                <a:ea typeface="Calibri" panose="020F0502020204030204" pitchFamily="34" charset="0"/>
              </a:rPr>
              <a:t>în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procesul</a:t>
            </a:r>
            <a:r>
              <a:rPr lang="en-US" sz="1800" dirty="0">
                <a:effectLst/>
                <a:latin typeface="Times New Roman" panose="02020603050405020304" pitchFamily="18" charset="0"/>
                <a:ea typeface="Calibri" panose="020F0502020204030204" pitchFamily="34" charset="0"/>
              </a:rPr>
              <a:t> de </a:t>
            </a:r>
            <a:r>
              <a:rPr lang="en-US" sz="1800" dirty="0" err="1">
                <a:effectLst/>
                <a:latin typeface="Times New Roman" panose="02020603050405020304" pitchFamily="18" charset="0"/>
                <a:ea typeface="Calibri" panose="020F0502020204030204" pitchFamily="34" charset="0"/>
              </a:rPr>
              <a:t>înregistrarea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în</a:t>
            </a:r>
            <a:r>
              <a:rPr lang="en-US" sz="1800" dirty="0">
                <a:effectLst/>
                <a:latin typeface="Times New Roman" panose="02020603050405020304" pitchFamily="18" charset="0"/>
                <a:ea typeface="Calibri" panose="020F0502020204030204" pitchFamily="34" charset="0"/>
              </a:rPr>
              <a:t> SIAEM</a:t>
            </a:r>
            <a:endParaRPr lang="en-US" dirty="0"/>
          </a:p>
        </p:txBody>
      </p:sp>
      <p:sp>
        <p:nvSpPr>
          <p:cNvPr id="2" name="Footer Placeholder 1">
            <a:extLst>
              <a:ext uri="{FF2B5EF4-FFF2-40B4-BE49-F238E27FC236}">
                <a16:creationId xmlns:a16="http://schemas.microsoft.com/office/drawing/2014/main" id="{2094F21E-C578-EC40-3804-2E3DE3316870}"/>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2331760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080DAAB-FFAB-E3B5-DD41-575DD4BF2ED5}"/>
              </a:ext>
            </a:extLst>
          </p:cNvPr>
          <p:cNvPicPr>
            <a:picLocks noGrp="1" noChangeAspect="1"/>
          </p:cNvPicPr>
          <p:nvPr>
            <p:ph idx="1"/>
          </p:nvPr>
        </p:nvPicPr>
        <p:blipFill>
          <a:blip r:embed="rId2"/>
          <a:stretch>
            <a:fillRect/>
          </a:stretch>
        </p:blipFill>
        <p:spPr>
          <a:xfrm>
            <a:off x="3675017" y="330925"/>
            <a:ext cx="7799577" cy="5940157"/>
          </a:xfrm>
          <a:prstGeom prst="rect">
            <a:avLst/>
          </a:prstGeom>
        </p:spPr>
      </p:pic>
      <p:sp>
        <p:nvSpPr>
          <p:cNvPr id="6" name="TextBox 5">
            <a:extLst>
              <a:ext uri="{FF2B5EF4-FFF2-40B4-BE49-F238E27FC236}">
                <a16:creationId xmlns:a16="http://schemas.microsoft.com/office/drawing/2014/main" id="{B5778494-CDC6-5DC0-7AA2-CE109CEE57CA}"/>
              </a:ext>
            </a:extLst>
          </p:cNvPr>
          <p:cNvSpPr txBox="1"/>
          <p:nvPr/>
        </p:nvSpPr>
        <p:spPr>
          <a:xfrm>
            <a:off x="400593" y="2725783"/>
            <a:ext cx="4467499" cy="951607"/>
          </a:xfrm>
          <a:prstGeom prst="rect">
            <a:avLst/>
          </a:prstGeom>
          <a:noFill/>
        </p:spPr>
        <p:txBody>
          <a:bodyPr wrap="square" rtlCol="0">
            <a:spAutoFit/>
          </a:bodyPr>
          <a:lstStyle/>
          <a:p>
            <a:pPr marL="0" marR="0" algn="ctr">
              <a:lnSpc>
                <a:spcPct val="105000"/>
              </a:lnSpc>
              <a:spcAft>
                <a:spcPts val="800"/>
              </a:spcAft>
              <a:buNone/>
            </a:pP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Activități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procesul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înregistrarea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SIAEM</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entității </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străine deținătoare de CÎM care nu are reprezentanță în Moldova.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44357266-9245-871E-23F7-EE63BBE305C3}"/>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1443478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2EC2B60-0262-5AD3-4629-F09ACA1267DC}"/>
              </a:ext>
            </a:extLst>
          </p:cNvPr>
          <p:cNvPicPr>
            <a:picLocks noGrp="1" noChangeAspect="1"/>
          </p:cNvPicPr>
          <p:nvPr>
            <p:ph idx="1"/>
          </p:nvPr>
        </p:nvPicPr>
        <p:blipFill>
          <a:blip r:embed="rId2"/>
          <a:stretch>
            <a:fillRect/>
          </a:stretch>
        </p:blipFill>
        <p:spPr>
          <a:xfrm>
            <a:off x="3793851" y="445331"/>
            <a:ext cx="7692595" cy="5967338"/>
          </a:xfrm>
          <a:prstGeom prst="rect">
            <a:avLst/>
          </a:prstGeom>
        </p:spPr>
      </p:pic>
      <p:sp>
        <p:nvSpPr>
          <p:cNvPr id="8" name="TextBox 7">
            <a:extLst>
              <a:ext uri="{FF2B5EF4-FFF2-40B4-BE49-F238E27FC236}">
                <a16:creationId xmlns:a16="http://schemas.microsoft.com/office/drawing/2014/main" id="{D9BDA4BA-974F-8BE1-55B2-DD01C942E480}"/>
              </a:ext>
            </a:extLst>
          </p:cNvPr>
          <p:cNvSpPr txBox="1"/>
          <p:nvPr/>
        </p:nvSpPr>
        <p:spPr>
          <a:xfrm>
            <a:off x="705554" y="3884023"/>
            <a:ext cx="3944983" cy="923330"/>
          </a:xfrm>
          <a:prstGeom prst="rect">
            <a:avLst/>
          </a:prstGeom>
          <a:noFill/>
        </p:spPr>
        <p:txBody>
          <a:bodyPr wrap="square" rtlCol="0">
            <a:spAutoFit/>
          </a:bodyPr>
          <a:lstStyle/>
          <a:p>
            <a:r>
              <a:rPr lang="ro-RO" sz="1800" dirty="0">
                <a:effectLst/>
                <a:latin typeface="Times New Roman" panose="02020603050405020304" pitchFamily="18" charset="0"/>
                <a:ea typeface="Calibri" panose="020F0502020204030204" pitchFamily="34" charset="0"/>
                <a:cs typeface="Times New Roman" panose="02020603050405020304" pitchFamily="18" charset="0"/>
              </a:rPr>
              <a:t>Activități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procesul</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înregistrarea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informație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despre un contragent străină ce nu este utilizator al sistemului IAEM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C778D656-023A-D311-DE6F-5553B3BD6BE2}"/>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2295493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F4F8CA3-C40C-9E28-F0D0-52E4D93559C7}"/>
              </a:ext>
            </a:extLst>
          </p:cNvPr>
          <p:cNvPicPr>
            <a:picLocks noGrp="1" noChangeAspect="1"/>
          </p:cNvPicPr>
          <p:nvPr>
            <p:ph idx="1"/>
          </p:nvPr>
        </p:nvPicPr>
        <p:blipFill>
          <a:blip r:embed="rId2"/>
          <a:stretch>
            <a:fillRect/>
          </a:stretch>
        </p:blipFill>
        <p:spPr>
          <a:xfrm>
            <a:off x="761339" y="149003"/>
            <a:ext cx="7472977" cy="5964414"/>
          </a:xfrm>
          <a:prstGeom prst="rect">
            <a:avLst/>
          </a:prstGeom>
        </p:spPr>
      </p:pic>
      <p:sp>
        <p:nvSpPr>
          <p:cNvPr id="8" name="TextBox 7">
            <a:extLst>
              <a:ext uri="{FF2B5EF4-FFF2-40B4-BE49-F238E27FC236}">
                <a16:creationId xmlns:a16="http://schemas.microsoft.com/office/drawing/2014/main" id="{F24D746C-4D8F-F03C-9475-4A9E69AD1ED8}"/>
              </a:ext>
            </a:extLst>
          </p:cNvPr>
          <p:cNvSpPr txBox="1"/>
          <p:nvPr/>
        </p:nvSpPr>
        <p:spPr>
          <a:xfrm>
            <a:off x="7846422" y="744583"/>
            <a:ext cx="4014652" cy="1344471"/>
          </a:xfrm>
          <a:prstGeom prst="rect">
            <a:avLst/>
          </a:prstGeom>
          <a:noFill/>
        </p:spPr>
        <p:txBody>
          <a:bodyPr wrap="square" rtlCol="0">
            <a:spAutoFit/>
          </a:bodyPr>
          <a:lstStyle/>
          <a:p>
            <a:pPr marL="0" marR="0" indent="450215">
              <a:lnSpc>
                <a:spcPct val="105000"/>
              </a:lnSpc>
              <a:spcAft>
                <a:spcPts val="800"/>
              </a:spcAft>
              <a:buNone/>
            </a:pPr>
            <a:r>
              <a:rPr lang="ro-RO" sz="1800" i="1" dirty="0">
                <a:effectLst/>
                <a:latin typeface="Times New Roman" panose="02020603050405020304" pitchFamily="18" charset="0"/>
                <a:ea typeface="Calibri" panose="020F0502020204030204" pitchFamily="34" charset="0"/>
                <a:cs typeface="Times New Roman" panose="02020603050405020304" pitchFamily="18" charset="0"/>
              </a:rPr>
              <a:t>Activități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procesul</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de</a:t>
            </a:r>
            <a:r>
              <a:rPr lang="ro-RO"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800" i="1" dirty="0">
                <a:effectLst/>
                <a:latin typeface="Times New Roman" panose="02020603050405020304" pitchFamily="18" charset="0"/>
                <a:ea typeface="Times New Roman" panose="02020603050405020304" pitchFamily="18" charset="0"/>
                <a:cs typeface="Times New Roman" panose="02020603050405020304" pitchFamily="18" charset="0"/>
              </a:rPr>
              <a:t>”Punerea în circulație a  Produselor Medicamentoase produse în R. Moldova”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Footer Placeholder 1">
            <a:extLst>
              <a:ext uri="{FF2B5EF4-FFF2-40B4-BE49-F238E27FC236}">
                <a16:creationId xmlns:a16="http://schemas.microsoft.com/office/drawing/2014/main" id="{BBEFAFDC-BF9A-DFF7-2241-5FFD8B035F2D}"/>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250774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9D37BC2A-2F05-15DA-BB35-C791ADCB132A}"/>
              </a:ext>
            </a:extLst>
          </p:cNvPr>
          <p:cNvSpPr txBox="1">
            <a:spLocks noGrp="1"/>
          </p:cNvSpPr>
          <p:nvPr>
            <p:ph idx="1"/>
          </p:nvPr>
        </p:nvSpPr>
        <p:spPr>
          <a:xfrm>
            <a:off x="463299" y="185348"/>
            <a:ext cx="11338560" cy="5991615"/>
          </a:xfrm>
        </p:spPr>
        <p:txBody>
          <a:bodyPr/>
          <a:lstStyle/>
          <a:p>
            <a:pPr lvl="0"/>
            <a:r>
              <a:rPr lang="ro-RO" b="1" dirty="0"/>
              <a:t>IDEF3  la Modelarea proceselor:</a:t>
            </a:r>
            <a:br>
              <a:rPr lang="ro-RO" dirty="0"/>
            </a:br>
            <a:r>
              <a:rPr lang="ro-RO" dirty="0"/>
              <a:t>- Oferă un mecanism pentru colectarea și documentare procesele curente.</a:t>
            </a:r>
            <a:br>
              <a:rPr lang="en-US" dirty="0"/>
            </a:br>
            <a:r>
              <a:rPr lang="ro-RO" dirty="0"/>
              <a:t>- Capturează și analizează </a:t>
            </a:r>
            <a:r>
              <a:rPr lang="ro-RO" dirty="0">
                <a:solidFill>
                  <a:srgbClr val="00B050"/>
                </a:solidFill>
              </a:rPr>
              <a:t>procesele la zi </a:t>
            </a:r>
            <a:r>
              <a:rPr lang="ro-RO" dirty="0"/>
              <a:t>- </a:t>
            </a:r>
            <a:r>
              <a:rPr lang="ro-RO" sz="2400" b="1" dirty="0">
                <a:solidFill>
                  <a:srgbClr val="00B050"/>
                </a:solidFill>
              </a:rPr>
              <a:t>AS-IS</a:t>
            </a:r>
            <a:r>
              <a:rPr lang="en-US" sz="2400" dirty="0"/>
              <a:t>.</a:t>
            </a:r>
            <a:endParaRPr lang="ro-RO" sz="2400" dirty="0"/>
          </a:p>
          <a:p>
            <a:pPr marL="0" lvl="0" indent="0">
              <a:buNone/>
            </a:pPr>
            <a:r>
              <a:rPr lang="ro-RO" dirty="0"/>
              <a:t>  - Susține activitățile de proiectare/reproiectarea </a:t>
            </a:r>
            <a:r>
              <a:rPr lang="ro-RO" dirty="0">
                <a:solidFill>
                  <a:schemeClr val="accent2">
                    <a:lumMod val="50000"/>
                  </a:schemeClr>
                </a:solidFill>
              </a:rPr>
              <a:t>proceseleor de mâne </a:t>
            </a:r>
            <a:r>
              <a:rPr lang="ro-RO" sz="2400" b="1" dirty="0">
                <a:solidFill>
                  <a:schemeClr val="accent2">
                    <a:lumMod val="50000"/>
                  </a:schemeClr>
                </a:solidFill>
              </a:rPr>
              <a:t>TO-BE</a:t>
            </a:r>
            <a:r>
              <a:rPr lang="ro-RO" sz="2400" dirty="0"/>
              <a:t>. </a:t>
            </a:r>
          </a:p>
          <a:p>
            <a:pPr marL="0" lvl="0" indent="0">
              <a:buNone/>
            </a:pPr>
            <a:r>
              <a:rPr lang="ro-RO" dirty="0"/>
              <a:t>  - Testarea  noului proces înainte de a ne angaja într-un proiect costisitor de dezvoltare (elaborare).</a:t>
            </a:r>
          </a:p>
          <a:p>
            <a:pPr marL="0" lvl="0" indent="0">
              <a:buNone/>
            </a:pPr>
            <a:r>
              <a:rPr lang="ro-RO" dirty="0"/>
              <a:t> - </a:t>
            </a:r>
            <a:r>
              <a:rPr lang="ro-RO" b="1" dirty="0"/>
              <a:t>IDEF3 identifică precedența, situațiile cauză-efect și relațiile dintre situații și evenimente</a:t>
            </a:r>
            <a:r>
              <a:rPr lang="ro-RO" dirty="0"/>
              <a:t> într-o </a:t>
            </a:r>
            <a:r>
              <a:rPr lang="ro-RO" b="1" i="1" dirty="0">
                <a:solidFill>
                  <a:schemeClr val="accent2">
                    <a:lumMod val="50000"/>
                  </a:schemeClr>
                </a:solidFill>
              </a:rPr>
              <a:t>formă naturali la domeniului pentru exprimarea cunoștințelor</a:t>
            </a:r>
            <a:r>
              <a:rPr lang="ro-RO" dirty="0"/>
              <a:t> despre modul în care un sistem, un proces sau o organizație funcționează.</a:t>
            </a:r>
          </a:p>
        </p:txBody>
      </p:sp>
      <p:sp>
        <p:nvSpPr>
          <p:cNvPr id="4" name="Номер слайда 4">
            <a:extLst>
              <a:ext uri="{FF2B5EF4-FFF2-40B4-BE49-F238E27FC236}">
                <a16:creationId xmlns:a16="http://schemas.microsoft.com/office/drawing/2014/main" id="{544AE600-277F-5D7C-C8FA-77230779468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B48F10C-510D-4E39-915D-C7A6744C71D8}" type="slidenum">
              <a:rPr/>
              <a:t>3</a:t>
            </a:fld>
            <a:endParaRPr lang="ru-RU" sz="1200" b="0" i="0" u="none" strike="noStrike" kern="1200" cap="none" spc="0" baseline="0">
              <a:solidFill>
                <a:srgbClr val="898989"/>
              </a:solidFill>
              <a:uFillTx/>
              <a:latin typeface="Calibri"/>
            </a:endParaRPr>
          </a:p>
        </p:txBody>
      </p:sp>
      <p:sp>
        <p:nvSpPr>
          <p:cNvPr id="3" name="Footer Placeholder 2">
            <a:extLst>
              <a:ext uri="{FF2B5EF4-FFF2-40B4-BE49-F238E27FC236}">
                <a16:creationId xmlns:a16="http://schemas.microsoft.com/office/drawing/2014/main" id="{070AFEEA-3623-7B4B-AE6D-36D62CB2A65E}"/>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7B91C-5490-B529-00AF-B1C1EA934B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5DC771-6FDE-19B7-9961-5E38B2609AB6}"/>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29DD3388-42D7-00C3-30E2-8A24166E69B8}"/>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2400204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4A237-376F-E945-E2EB-0141684B27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B26DE2-8B58-45B3-9E87-EA44775B00CA}"/>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123F05A5-7AE9-1B61-78FC-2CC4C49E6E15}"/>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1501613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CC251E1D-D5A1-F5A0-BC14-47D1C54E8F1C}"/>
              </a:ext>
            </a:extLst>
          </p:cNvPr>
          <p:cNvSpPr txBox="1">
            <a:spLocks noGrp="1"/>
          </p:cNvSpPr>
          <p:nvPr>
            <p:ph idx="1"/>
          </p:nvPr>
        </p:nvSpPr>
        <p:spPr>
          <a:xfrm>
            <a:off x="838203" y="268220"/>
            <a:ext cx="10515600" cy="5908743"/>
          </a:xfrm>
        </p:spPr>
        <p:txBody>
          <a:bodyPr/>
          <a:lstStyle/>
          <a:p>
            <a:pPr lvl="0">
              <a:lnSpc>
                <a:spcPct val="80000"/>
              </a:lnSpc>
            </a:pPr>
            <a:r>
              <a:rPr lang="en-US" b="1"/>
              <a:t>Aplicații utilizate la efectuarea lucrărilor de laborator</a:t>
            </a:r>
            <a:endParaRPr lang="ru-RU"/>
          </a:p>
          <a:p>
            <a:pPr lvl="0">
              <a:lnSpc>
                <a:spcPct val="80000"/>
              </a:lnSpc>
            </a:pPr>
            <a:r>
              <a:rPr lang="en-US"/>
              <a:t>Aplicația AllFusion Process Modeler 7.1 SP2 (BPwin, ERwin)</a:t>
            </a:r>
            <a:endParaRPr lang="ru-RU"/>
          </a:p>
          <a:p>
            <a:pPr lvl="0">
              <a:lnSpc>
                <a:spcPct val="80000"/>
              </a:lnSpc>
            </a:pPr>
            <a:r>
              <a:rPr lang="en-US"/>
              <a:t> instrument pentru modelare, analiză, documentare, și optimizare Business - Procese.</a:t>
            </a:r>
            <a:endParaRPr lang="ru-RU"/>
          </a:p>
          <a:p>
            <a:pPr lvl="0">
              <a:lnSpc>
                <a:spcPct val="80000"/>
              </a:lnSpc>
            </a:pPr>
            <a:r>
              <a:rPr lang="en-US"/>
              <a:t> la instalare  se va cere ”lycence key”,  care pot fi încercate din liste de mai jos.</a:t>
            </a:r>
            <a:endParaRPr lang="ru-RU"/>
          </a:p>
          <a:p>
            <a:pPr lvl="0">
              <a:lnSpc>
                <a:spcPct val="80000"/>
              </a:lnSpc>
            </a:pPr>
            <a:r>
              <a:rPr lang="en-US" b="1"/>
              <a:t> </a:t>
            </a:r>
            <a:endParaRPr lang="ru-RU"/>
          </a:p>
          <a:p>
            <a:pPr lvl="0">
              <a:lnSpc>
                <a:spcPct val="80000"/>
              </a:lnSpc>
            </a:pPr>
            <a:r>
              <a:rPr lang="en-US" b="1"/>
              <a:t>TS6DW-QC5HF-MV4P4-WJBGD-URTSA</a:t>
            </a:r>
            <a:br>
              <a:rPr lang="en-US" b="1"/>
            </a:br>
            <a:r>
              <a:rPr lang="en-US" b="1"/>
              <a:t>LS4VQ-PCHG3-LDWPC-TG7DV-SQ4DA</a:t>
            </a:r>
            <a:br>
              <a:rPr lang="en-US" b="1"/>
            </a:br>
            <a:r>
              <a:rPr lang="en-US" b="1"/>
              <a:t>TS4VQ-TCLGX-LDWPC-THKHE-LQ3YA</a:t>
            </a:r>
            <a:br>
              <a:rPr lang="en-US" b="1"/>
            </a:br>
            <a:r>
              <a:rPr lang="en-US" b="1"/>
              <a:t>826VY-TCKH3-ND6QC-XH7PV-CR3WA</a:t>
            </a:r>
            <a:br>
              <a:rPr lang="en-US" b="1"/>
            </a:br>
            <a:r>
              <a:rPr lang="en-US" b="1"/>
              <a:t>PA5VU-P4HH7-MD2PU-VHFKV-ARKUA</a:t>
            </a:r>
            <a:br>
              <a:rPr lang="en-US" b="1"/>
            </a:br>
            <a:r>
              <a:rPr lang="en-US" b="1"/>
              <a:t>3N6DW-QL4HF-MV4P4-WHXJE-NRTWA</a:t>
            </a:r>
            <a:br>
              <a:rPr lang="en-US" b="1"/>
            </a:br>
            <a:r>
              <a:rPr lang="en-US" b="1"/>
              <a:t>6J4DN-P4GGX-KVUN4-SG7CV-AQT2A</a:t>
            </a:r>
            <a:endParaRPr lang="ru-RU"/>
          </a:p>
          <a:p>
            <a:pPr lvl="0">
              <a:lnSpc>
                <a:spcPct val="80000"/>
              </a:lnSpc>
            </a:pPr>
            <a:endParaRPr lang="ru-RU"/>
          </a:p>
        </p:txBody>
      </p:sp>
      <p:sp>
        <p:nvSpPr>
          <p:cNvPr id="3" name="Нижний колонтитул 3">
            <a:extLst>
              <a:ext uri="{FF2B5EF4-FFF2-40B4-BE49-F238E27FC236}">
                <a16:creationId xmlns:a16="http://schemas.microsoft.com/office/drawing/2014/main" id="{58AA8D0E-9925-4CDD-DE9C-E6760679CD8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124050DB-17C5-F9AA-8E34-EAAF2F707C5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F1ADB88-AA6C-4DC8-A2D0-88BB577670C7}" type="slidenum">
              <a:rPr/>
              <a:t>32</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CCDA8769-81B0-E719-8E87-ADFA48362B56}"/>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088BC95-3649-6098-E1BF-FDC693332DE0}"/>
              </a:ext>
            </a:extLst>
          </p:cNvPr>
          <p:cNvSpPr txBox="1">
            <a:spLocks noGrp="1"/>
          </p:cNvSpPr>
          <p:nvPr>
            <p:ph type="ctrTitle"/>
          </p:nvPr>
        </p:nvSpPr>
        <p:spPr/>
        <p:txBody>
          <a:bodyPr/>
          <a:lstStyle/>
          <a:p>
            <a:pPr lvl="0"/>
            <a:r>
              <a:rPr lang="ro-RO" sz="3600" b="1" i="1"/>
              <a:t>Modelarea logică a Fluxurilor de Date</a:t>
            </a:r>
            <a:br>
              <a:rPr lang="ro-RO" sz="3600" b="1" i="1"/>
            </a:br>
            <a:r>
              <a:rPr lang="ro-RO" sz="3600" b="1" i="1"/>
              <a:t> în conotația</a:t>
            </a:r>
            <a:r>
              <a:rPr lang="ru-RU" sz="3600" b="1" i="1"/>
              <a:t> </a:t>
            </a:r>
            <a:r>
              <a:rPr lang="en-US" sz="3600" b="1" i="1"/>
              <a:t>DFD</a:t>
            </a:r>
            <a:endParaRPr lang="ru-RU" sz="3600" b="1" i="1"/>
          </a:p>
        </p:txBody>
      </p:sp>
      <p:sp>
        <p:nvSpPr>
          <p:cNvPr id="3" name="Нижний колонтитул 1">
            <a:extLst>
              <a:ext uri="{FF2B5EF4-FFF2-40B4-BE49-F238E27FC236}">
                <a16:creationId xmlns:a16="http://schemas.microsoft.com/office/drawing/2014/main" id="{2A3E1D63-7635-C50C-6FA5-6249F9E1C66B}"/>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2">
            <a:extLst>
              <a:ext uri="{FF2B5EF4-FFF2-40B4-BE49-F238E27FC236}">
                <a16:creationId xmlns:a16="http://schemas.microsoft.com/office/drawing/2014/main" id="{8A1D83B6-C69F-79B6-215C-72992B10AF8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83C77-9F78-45B9-BECF-27985C179F29}" type="slidenum">
              <a:rPr/>
              <a:t>33</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0697A805-F941-3E78-D0E3-B9C30049C75C}"/>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BE5751-D4E4-AE03-8B61-7DAC64A621D3}"/>
              </a:ext>
            </a:extLst>
          </p:cNvPr>
          <p:cNvSpPr txBox="1">
            <a:spLocks noGrp="1"/>
          </p:cNvSpPr>
          <p:nvPr>
            <p:ph type="title"/>
          </p:nvPr>
        </p:nvSpPr>
        <p:spPr>
          <a:xfrm>
            <a:off x="838203" y="365129"/>
            <a:ext cx="10515600" cy="777870"/>
          </a:xfrm>
        </p:spPr>
        <p:txBody>
          <a:bodyPr anchorCtr="1"/>
          <a:lstStyle/>
          <a:p>
            <a:pPr lvl="0" algn="ctr"/>
            <a:r>
              <a:rPr lang="en-US"/>
              <a:t>Flux</a:t>
            </a:r>
            <a:r>
              <a:rPr lang="ro-RO"/>
              <a:t> de date</a:t>
            </a:r>
            <a:endParaRPr lang="ru-RU"/>
          </a:p>
        </p:txBody>
      </p:sp>
      <p:sp>
        <p:nvSpPr>
          <p:cNvPr id="3" name="Объект 2">
            <a:extLst>
              <a:ext uri="{FF2B5EF4-FFF2-40B4-BE49-F238E27FC236}">
                <a16:creationId xmlns:a16="http://schemas.microsoft.com/office/drawing/2014/main" id="{067F64AF-E625-B371-3739-80B656C31E7F}"/>
              </a:ext>
            </a:extLst>
          </p:cNvPr>
          <p:cNvSpPr txBox="1">
            <a:spLocks noGrp="1"/>
          </p:cNvSpPr>
          <p:nvPr>
            <p:ph idx="1"/>
          </p:nvPr>
        </p:nvSpPr>
        <p:spPr>
          <a:xfrm>
            <a:off x="0" y="1143000"/>
            <a:ext cx="11353803" cy="5404753"/>
          </a:xfrm>
        </p:spPr>
        <p:txBody>
          <a:bodyPr/>
          <a:lstStyle/>
          <a:p>
            <a:pPr marL="376239" lvl="0" indent="-376239">
              <a:buClr>
                <a:srgbClr val="CC9900"/>
              </a:buClr>
              <a:buSzPct val="65000"/>
              <a:buFont typeface="Wingdings" pitchFamily="2"/>
              <a:buChar char=""/>
              <a:tabLst>
                <a:tab pos="376239" algn="l"/>
                <a:tab pos="488947" algn="l"/>
                <a:tab pos="946147" algn="l"/>
                <a:tab pos="1403347" algn="l"/>
                <a:tab pos="1860547" algn="l"/>
                <a:tab pos="2317747" algn="l"/>
                <a:tab pos="2774947" algn="l"/>
                <a:tab pos="3232147" algn="l"/>
                <a:tab pos="3689347" algn="l"/>
                <a:tab pos="4146547" algn="l"/>
                <a:tab pos="4603747" algn="l"/>
                <a:tab pos="5060947" algn="l"/>
                <a:tab pos="5518147" algn="l"/>
                <a:tab pos="5975347" algn="l"/>
                <a:tab pos="6432547" algn="l"/>
                <a:tab pos="6889747" algn="l"/>
                <a:tab pos="7346947" algn="l"/>
                <a:tab pos="7804147" algn="l"/>
                <a:tab pos="8261347" algn="l"/>
                <a:tab pos="8718547" algn="l"/>
                <a:tab pos="9175747" algn="l"/>
                <a:tab pos="9410703" algn="l"/>
              </a:tabLst>
            </a:pPr>
            <a:r>
              <a:rPr lang="ro-RO" sz="2400" b="1" i="1">
                <a:solidFill>
                  <a:srgbClr val="C00000"/>
                </a:solidFill>
              </a:rPr>
              <a:t>Flux de Date </a:t>
            </a:r>
            <a:r>
              <a:rPr lang="ro-RO" sz="2400"/>
              <a:t>- totalitatea informatiilor transmise, intr-un interval de timp determinat, de la o sursa de informatie la un receptor, printr-o multime de canale informational</a:t>
            </a:r>
            <a:r>
              <a:rPr lang="en-US" sz="2400"/>
              <a:t>e</a:t>
            </a:r>
          </a:p>
          <a:p>
            <a:pPr marL="376239" lvl="0" indent="-376239">
              <a:buClr>
                <a:srgbClr val="CC9900"/>
              </a:buClr>
              <a:buSzPct val="65000"/>
              <a:buFont typeface="Wingdings" pitchFamily="2"/>
              <a:buChar char=""/>
              <a:tabLst>
                <a:tab pos="376239" algn="l"/>
                <a:tab pos="488947" algn="l"/>
                <a:tab pos="946147" algn="l"/>
                <a:tab pos="1403347" algn="l"/>
                <a:tab pos="1860547" algn="l"/>
                <a:tab pos="2317747" algn="l"/>
                <a:tab pos="2774947" algn="l"/>
                <a:tab pos="3232147" algn="l"/>
                <a:tab pos="3689347" algn="l"/>
                <a:tab pos="4146547" algn="l"/>
                <a:tab pos="4603747" algn="l"/>
                <a:tab pos="5060947" algn="l"/>
                <a:tab pos="5518147" algn="l"/>
                <a:tab pos="5975347" algn="l"/>
                <a:tab pos="6432547" algn="l"/>
                <a:tab pos="6889747" algn="l"/>
                <a:tab pos="7346947" algn="l"/>
                <a:tab pos="7804147" algn="l"/>
                <a:tab pos="8261347" algn="l"/>
                <a:tab pos="8718547" algn="l"/>
                <a:tab pos="9175747" algn="l"/>
                <a:tab pos="9410703" algn="l"/>
              </a:tabLst>
            </a:pPr>
            <a:r>
              <a:rPr lang="ro-RO" sz="2400" b="1" i="1">
                <a:solidFill>
                  <a:srgbClr val="C00000"/>
                </a:solidFill>
              </a:rPr>
              <a:t>mai multe fluxuri </a:t>
            </a:r>
            <a:r>
              <a:rPr lang="ro-RO" sz="2400"/>
              <a:t>informationale</a:t>
            </a:r>
            <a:r>
              <a:rPr lang="en-US" sz="2400"/>
              <a:t> intr-un sistem </a:t>
            </a:r>
            <a:endParaRPr lang="ro-RO" sz="2400"/>
          </a:p>
          <a:p>
            <a:pPr marL="376239" lvl="0" indent="-376239">
              <a:buClr>
                <a:srgbClr val="CC9900"/>
              </a:buClr>
              <a:buSzPct val="65000"/>
              <a:buFont typeface="Wingdings" pitchFamily="2"/>
              <a:buChar char=""/>
              <a:tabLst>
                <a:tab pos="376239" algn="l"/>
                <a:tab pos="488947" algn="l"/>
                <a:tab pos="946147" algn="l"/>
                <a:tab pos="1403347" algn="l"/>
                <a:tab pos="1860547" algn="l"/>
                <a:tab pos="2317747" algn="l"/>
                <a:tab pos="2774947" algn="l"/>
                <a:tab pos="3232147" algn="l"/>
                <a:tab pos="3689347" algn="l"/>
                <a:tab pos="4146547" algn="l"/>
                <a:tab pos="4603747" algn="l"/>
                <a:tab pos="5060947" algn="l"/>
                <a:tab pos="5518147" algn="l"/>
                <a:tab pos="5975347" algn="l"/>
                <a:tab pos="6432547" algn="l"/>
                <a:tab pos="6889747" algn="l"/>
                <a:tab pos="7346947" algn="l"/>
                <a:tab pos="7804147" algn="l"/>
                <a:tab pos="8261347" algn="l"/>
                <a:tab pos="8718547" algn="l"/>
                <a:tab pos="9175747" algn="l"/>
                <a:tab pos="9410703" algn="l"/>
              </a:tabLst>
            </a:pPr>
            <a:r>
              <a:rPr lang="ro-RO"/>
              <a:t>conexiunile ce se stabilesc intre diferitele </a:t>
            </a:r>
            <a:r>
              <a:rPr lang="en-US"/>
              <a:t>c</a:t>
            </a:r>
            <a:r>
              <a:rPr lang="ro-RO"/>
              <a:t>omponente ale </a:t>
            </a:r>
            <a:r>
              <a:rPr lang="en-US"/>
              <a:t>fluxurilor</a:t>
            </a:r>
          </a:p>
          <a:p>
            <a:pPr lvl="0"/>
            <a:endParaRPr lang="ru-RU"/>
          </a:p>
        </p:txBody>
      </p:sp>
      <p:sp>
        <p:nvSpPr>
          <p:cNvPr id="4" name="Нижний колонтитул 3">
            <a:extLst>
              <a:ext uri="{FF2B5EF4-FFF2-40B4-BE49-F238E27FC236}">
                <a16:creationId xmlns:a16="http://schemas.microsoft.com/office/drawing/2014/main" id="{4BF60556-9FD3-AF09-EAA5-776DA1E021F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4">
            <a:extLst>
              <a:ext uri="{FF2B5EF4-FFF2-40B4-BE49-F238E27FC236}">
                <a16:creationId xmlns:a16="http://schemas.microsoft.com/office/drawing/2014/main" id="{0B99A9F6-732A-1DA1-AD11-B4A7C07BB41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3FBA152-0DD5-426A-9FC5-FF2073727DD9}" type="slidenum">
              <a:rPr/>
              <a:t>34</a:t>
            </a:fld>
            <a:endParaRPr lang="ru-RU" sz="1200" b="0" i="0" u="none" strike="noStrike" kern="1200" cap="none" spc="0" baseline="0">
              <a:solidFill>
                <a:srgbClr val="898989"/>
              </a:solidFill>
              <a:uFillTx/>
              <a:latin typeface="Calibri"/>
            </a:endParaRPr>
          </a:p>
        </p:txBody>
      </p:sp>
      <p:pic>
        <p:nvPicPr>
          <p:cNvPr id="6" name="Picture 43" descr="untitled.bmp">
            <a:extLst>
              <a:ext uri="{FF2B5EF4-FFF2-40B4-BE49-F238E27FC236}">
                <a16:creationId xmlns:a16="http://schemas.microsoft.com/office/drawing/2014/main" id="{BA0951E7-45DE-D10F-6B26-59D785E7A587}"/>
              </a:ext>
            </a:extLst>
          </p:cNvPr>
          <p:cNvPicPr>
            <a:picLocks noChangeAspect="1"/>
          </p:cNvPicPr>
          <p:nvPr/>
        </p:nvPicPr>
        <p:blipFill>
          <a:blip r:embed="rId2"/>
          <a:srcRect/>
          <a:stretch>
            <a:fillRect/>
          </a:stretch>
        </p:blipFill>
        <p:spPr>
          <a:xfrm>
            <a:off x="2506534" y="2873831"/>
            <a:ext cx="8354689" cy="3984168"/>
          </a:xfrm>
          <a:prstGeom prst="rect">
            <a:avLst/>
          </a:prstGeom>
          <a:noFill/>
          <a:ln cap="flat">
            <a:noFill/>
          </a:ln>
        </p:spPr>
      </p:pic>
      <p:sp>
        <p:nvSpPr>
          <p:cNvPr id="7" name="Прямоугольник 6">
            <a:extLst>
              <a:ext uri="{FF2B5EF4-FFF2-40B4-BE49-F238E27FC236}">
                <a16:creationId xmlns:a16="http://schemas.microsoft.com/office/drawing/2014/main" id="{45759A34-5269-0CF5-5370-2E1E210945F6}"/>
              </a:ext>
            </a:extLst>
          </p:cNvPr>
          <p:cNvSpPr/>
          <p:nvPr/>
        </p:nvSpPr>
        <p:spPr>
          <a:xfrm>
            <a:off x="13706" y="3175683"/>
            <a:ext cx="2492828" cy="830997"/>
          </a:xfrm>
          <a:prstGeom prst="rect">
            <a:avLst/>
          </a:prstGeom>
          <a:noFill/>
          <a:ln cap="flat">
            <a:noFill/>
            <a:prstDash val="solid"/>
          </a:ln>
        </p:spPr>
        <p:txBody>
          <a:bodyPr vert="horz" wrap="square" lIns="91440" tIns="45720" rIns="91440" bIns="45720" anchor="t" anchorCtr="0" compatLnSpc="1">
            <a:spAutoFit/>
          </a:bodyPr>
          <a:lstStyle/>
          <a:p>
            <a:pPr marL="739777" marR="0" lvl="1" indent="-358773" algn="l" defTabSz="914400" rtl="0" fontAlgn="auto" hangingPunct="1">
              <a:lnSpc>
                <a:spcPct val="100000"/>
              </a:lnSpc>
              <a:spcBef>
                <a:spcPts val="0"/>
              </a:spcBef>
              <a:spcAft>
                <a:spcPts val="0"/>
              </a:spcAft>
              <a:buClr>
                <a:srgbClr val="3B812F"/>
              </a:buClr>
              <a:buSzPct val="60000"/>
              <a:buFont typeface="Wingdings" pitchFamily="2"/>
              <a:buChar char=""/>
              <a:tabLst>
                <a:tab pos="376239" algn="l"/>
                <a:tab pos="488948" algn="l"/>
                <a:tab pos="946147" algn="l"/>
                <a:tab pos="1403347" algn="l"/>
                <a:tab pos="1860547" algn="l"/>
                <a:tab pos="2317747" algn="l"/>
                <a:tab pos="2774947" algn="l"/>
                <a:tab pos="3232147" algn="l"/>
                <a:tab pos="3689347" algn="l"/>
                <a:tab pos="4146547" algn="l"/>
                <a:tab pos="4603747" algn="l"/>
                <a:tab pos="5060947" algn="l"/>
                <a:tab pos="5518147" algn="l"/>
                <a:tab pos="5975347" algn="l"/>
                <a:tab pos="6432547" algn="l"/>
                <a:tab pos="6889747" algn="l"/>
                <a:tab pos="7346947" algn="l"/>
                <a:tab pos="7804147" algn="l"/>
                <a:tab pos="8261347" algn="l"/>
                <a:tab pos="8718547" algn="l"/>
                <a:tab pos="9175747" algn="l"/>
                <a:tab pos="9410703" algn="l"/>
              </a:tabLst>
              <a:defRPr sz="1800" b="0" i="0" u="none" strike="noStrike" kern="0" cap="none" spc="0" baseline="0">
                <a:solidFill>
                  <a:srgbClr val="000000"/>
                </a:solidFill>
                <a:uFillTx/>
              </a:defRPr>
            </a:pPr>
            <a:r>
              <a:rPr lang="en-US" sz="2400" b="1" i="0" u="none" strike="noStrike" kern="1200" cap="none" spc="0" baseline="0">
                <a:solidFill>
                  <a:srgbClr val="000000"/>
                </a:solidFill>
                <a:uFillTx/>
                <a:latin typeface="Calibri"/>
              </a:rPr>
              <a:t>Orizontal</a:t>
            </a:r>
          </a:p>
          <a:p>
            <a:pPr marL="739777" marR="0" lvl="1" indent="-358773" algn="l" defTabSz="914400" rtl="0" fontAlgn="auto" hangingPunct="1">
              <a:lnSpc>
                <a:spcPct val="100000"/>
              </a:lnSpc>
              <a:spcBef>
                <a:spcPts val="0"/>
              </a:spcBef>
              <a:spcAft>
                <a:spcPts val="0"/>
              </a:spcAft>
              <a:buClr>
                <a:srgbClr val="3B812F"/>
              </a:buClr>
              <a:buSzPct val="60000"/>
              <a:buFont typeface="Wingdings" pitchFamily="2"/>
              <a:buChar char=""/>
              <a:tabLst>
                <a:tab pos="376239" algn="l"/>
                <a:tab pos="488948" algn="l"/>
                <a:tab pos="946147" algn="l"/>
                <a:tab pos="1403347" algn="l"/>
                <a:tab pos="1860547" algn="l"/>
                <a:tab pos="2317747" algn="l"/>
                <a:tab pos="2774947" algn="l"/>
                <a:tab pos="3232147" algn="l"/>
                <a:tab pos="3689347" algn="l"/>
                <a:tab pos="4146547" algn="l"/>
                <a:tab pos="4603747" algn="l"/>
                <a:tab pos="5060947" algn="l"/>
                <a:tab pos="5518147" algn="l"/>
                <a:tab pos="5975347" algn="l"/>
                <a:tab pos="6432547" algn="l"/>
                <a:tab pos="6889747" algn="l"/>
                <a:tab pos="7346947" algn="l"/>
                <a:tab pos="7804147" algn="l"/>
                <a:tab pos="8261347" algn="l"/>
                <a:tab pos="8718547" algn="l"/>
                <a:tab pos="9175747" algn="l"/>
                <a:tab pos="9410703" algn="l"/>
              </a:tabLst>
              <a:defRPr sz="1800" b="0" i="0" u="none" strike="noStrike" kern="0" cap="none" spc="0" baseline="0">
                <a:solidFill>
                  <a:srgbClr val="000000"/>
                </a:solidFill>
                <a:uFillTx/>
              </a:defRPr>
            </a:pPr>
            <a:r>
              <a:rPr lang="en-US" sz="2400" b="1" i="0" u="none" strike="noStrike" kern="1200" cap="none" spc="0" baseline="0">
                <a:solidFill>
                  <a:srgbClr val="000000"/>
                </a:solidFill>
                <a:uFillTx/>
                <a:latin typeface="Calibri"/>
              </a:rPr>
              <a:t>Vertical</a:t>
            </a:r>
          </a:p>
        </p:txBody>
      </p:sp>
      <p:sp>
        <p:nvSpPr>
          <p:cNvPr id="9" name="Footer Placeholder 8">
            <a:extLst>
              <a:ext uri="{FF2B5EF4-FFF2-40B4-BE49-F238E27FC236}">
                <a16:creationId xmlns:a16="http://schemas.microsoft.com/office/drawing/2014/main" id="{2FE025E9-33B6-74EE-CACA-68A02E1ABBE8}"/>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24B5D0F-FC0E-0271-F3F3-1C659C1211D2}"/>
              </a:ext>
            </a:extLst>
          </p:cNvPr>
          <p:cNvSpPr txBox="1">
            <a:spLocks noGrp="1"/>
          </p:cNvSpPr>
          <p:nvPr>
            <p:ph idx="1"/>
          </p:nvPr>
        </p:nvSpPr>
        <p:spPr>
          <a:xfrm>
            <a:off x="489606" y="297097"/>
            <a:ext cx="11375136" cy="5908743"/>
          </a:xfrm>
        </p:spPr>
        <p:txBody>
          <a:bodyPr/>
          <a:lstStyle/>
          <a:p>
            <a:pPr marL="0" lvl="0" indent="0" algn="ctr">
              <a:lnSpc>
                <a:spcPct val="140000"/>
              </a:lnSpc>
              <a:buNone/>
            </a:pPr>
            <a:r>
              <a:rPr lang="ro-RO" sz="3200" b="1" dirty="0"/>
              <a:t>Modelarea  logică a datelor şi prelucrărilor</a:t>
            </a:r>
            <a:endParaRPr lang="ro-RO" sz="3200" dirty="0">
              <a:latin typeface="Times New Roman" pitchFamily="18"/>
              <a:cs typeface="Times New Roman" pitchFamily="18"/>
            </a:endParaRPr>
          </a:p>
          <a:p>
            <a:pPr marL="0" lvl="0" indent="0">
              <a:lnSpc>
                <a:spcPct val="140000"/>
              </a:lnSpc>
              <a:buNone/>
            </a:pPr>
            <a:r>
              <a:rPr lang="ro-RO" sz="2400" dirty="0">
                <a:latin typeface="Times New Roman" pitchFamily="18"/>
                <a:cs typeface="Times New Roman" pitchFamily="18"/>
              </a:rPr>
              <a:t>Indiferent de metodologiile folosite în realizarea unui sistem informațional, toate apelează la  metoda de modelare logică a datelor şi prelucrărilor sub formă de diagrame, </a:t>
            </a:r>
          </a:p>
          <a:p>
            <a:pPr marL="0" lvl="0" indent="0">
              <a:lnSpc>
                <a:spcPct val="140000"/>
              </a:lnSpc>
              <a:buNone/>
            </a:pPr>
            <a:r>
              <a:rPr lang="en-US" sz="2400" b="1" i="1" dirty="0">
                <a:solidFill>
                  <a:schemeClr val="accent6">
                    <a:lumMod val="50000"/>
                  </a:schemeClr>
                </a:solidFill>
                <a:latin typeface="Times New Roman" pitchFamily="18"/>
                <a:cs typeface="Times New Roman" pitchFamily="18"/>
              </a:rPr>
              <a:t>- </a:t>
            </a:r>
            <a:r>
              <a:rPr lang="ro-RO" sz="2400" b="1" i="1" dirty="0">
                <a:solidFill>
                  <a:schemeClr val="accent6">
                    <a:lumMod val="50000"/>
                  </a:schemeClr>
                </a:solidFill>
                <a:latin typeface="Times New Roman" pitchFamily="18"/>
                <a:cs typeface="Times New Roman" pitchFamily="18"/>
              </a:rPr>
              <a:t>diferenţele constând doar în folosirea mai pronunţată a diagramelor pentru descrierea sistemului, încadrându-le în</a:t>
            </a:r>
            <a:r>
              <a:rPr lang="ro-RO" sz="2400" dirty="0">
                <a:latin typeface="Times New Roman" pitchFamily="18"/>
                <a:cs typeface="Times New Roman" pitchFamily="18"/>
              </a:rPr>
              <a:t>: </a:t>
            </a:r>
            <a:r>
              <a:rPr lang="ro-RO" sz="2400" b="1" i="1" dirty="0">
                <a:solidFill>
                  <a:srgbClr val="C00000"/>
                </a:solidFill>
                <a:latin typeface="Times New Roman" pitchFamily="18"/>
                <a:cs typeface="Times New Roman" pitchFamily="18"/>
              </a:rPr>
              <a:t>diagrame de context, diagrame ale fluxurilor de date fizice şi diagrame ale fluxului de date logice</a:t>
            </a:r>
            <a:r>
              <a:rPr lang="ro-RO" sz="2400" dirty="0">
                <a:latin typeface="Times New Roman" pitchFamily="18"/>
                <a:cs typeface="Times New Roman" pitchFamily="18"/>
              </a:rPr>
              <a:t>.</a:t>
            </a:r>
          </a:p>
          <a:p>
            <a:pPr marL="0" lvl="0" indent="0">
              <a:lnSpc>
                <a:spcPct val="140000"/>
              </a:lnSpc>
              <a:buNone/>
            </a:pPr>
            <a:r>
              <a:rPr lang="ro-RO" sz="2400" dirty="0">
                <a:solidFill>
                  <a:srgbClr val="0070C0"/>
                </a:solidFill>
                <a:latin typeface="Times New Roman" pitchFamily="18"/>
                <a:cs typeface="Times New Roman" pitchFamily="18"/>
              </a:rPr>
              <a:t> </a:t>
            </a:r>
            <a:r>
              <a:rPr lang="ro-RO" sz="2400" b="1" i="1" dirty="0">
                <a:solidFill>
                  <a:schemeClr val="accent6">
                    <a:lumMod val="50000"/>
                  </a:schemeClr>
                </a:solidFill>
                <a:latin typeface="Times New Roman" pitchFamily="18"/>
                <a:cs typeface="Times New Roman" pitchFamily="18"/>
              </a:rPr>
              <a:t>Diagrama de context scoate în evidenţă aria de întindere a sistemului analizat</a:t>
            </a:r>
            <a:r>
              <a:rPr lang="ro-RO" sz="2400" dirty="0">
                <a:latin typeface="Times New Roman" pitchFamily="18"/>
                <a:cs typeface="Times New Roman" pitchFamily="18"/>
              </a:rPr>
              <a:t>, </a:t>
            </a:r>
            <a:r>
              <a:rPr lang="ro-RO" sz="2400" b="1" i="1" dirty="0">
                <a:solidFill>
                  <a:srgbClr val="0070C0"/>
                </a:solidFill>
                <a:latin typeface="Times New Roman" pitchFamily="18"/>
                <a:cs typeface="Times New Roman" pitchFamily="18"/>
              </a:rPr>
              <a:t>prin specificarea elementelor din interiorul organizaţiei şi a celor externe, sub denumirea de entităţi externe sistemului analizat. </a:t>
            </a:r>
            <a:endParaRPr lang="ru-RU" sz="2400" b="1" i="1" dirty="0">
              <a:solidFill>
                <a:srgbClr val="0070C0"/>
              </a:solidFill>
              <a:latin typeface="Times New Roman" pitchFamily="18"/>
              <a:cs typeface="Times New Roman" pitchFamily="18"/>
            </a:endParaRPr>
          </a:p>
        </p:txBody>
      </p:sp>
      <p:sp>
        <p:nvSpPr>
          <p:cNvPr id="3" name="Нижний колонтитул 3">
            <a:extLst>
              <a:ext uri="{FF2B5EF4-FFF2-40B4-BE49-F238E27FC236}">
                <a16:creationId xmlns:a16="http://schemas.microsoft.com/office/drawing/2014/main" id="{F348DD55-0ED8-C05E-9B36-E2611C4F8B3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42D08644-AB2C-81BB-F470-FA14725B268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695373B-D66A-4AE1-AABA-38DB2A372633}" type="slidenum">
              <a:rPr/>
              <a:t>35</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7452DAAF-01E0-69F4-BEFF-C1325431BE8F}"/>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5BEEE70-B0B7-41A0-DE37-7029462C747E}"/>
              </a:ext>
            </a:extLst>
          </p:cNvPr>
          <p:cNvSpPr txBox="1">
            <a:spLocks noGrp="1"/>
          </p:cNvSpPr>
          <p:nvPr>
            <p:ph idx="1"/>
          </p:nvPr>
        </p:nvSpPr>
        <p:spPr>
          <a:xfrm>
            <a:off x="838203" y="1289962"/>
            <a:ext cx="10515600" cy="4887001"/>
          </a:xfrm>
        </p:spPr>
        <p:txBody>
          <a:bodyPr/>
          <a:lstStyle/>
          <a:p>
            <a:pPr lvl="0">
              <a:lnSpc>
                <a:spcPct val="110000"/>
              </a:lnSpc>
            </a:pPr>
            <a:r>
              <a:rPr lang="ro-RO">
                <a:latin typeface="Times New Roman" pitchFamily="18"/>
                <a:cs typeface="Times New Roman" pitchFamily="18"/>
              </a:rPr>
              <a:t>Diagramele fluxului de date DFD </a:t>
            </a:r>
            <a:r>
              <a:rPr lang="ro-RO" b="1" i="1">
                <a:latin typeface="Times New Roman" pitchFamily="18"/>
                <a:cs typeface="Times New Roman" pitchFamily="18"/>
              </a:rPr>
              <a:t>au ca </a:t>
            </a:r>
            <a:r>
              <a:rPr lang="ro-RO" b="1" i="1">
                <a:solidFill>
                  <a:srgbClr val="0070C0"/>
                </a:solidFill>
                <a:latin typeface="Times New Roman" pitchFamily="18"/>
                <a:cs typeface="Times New Roman" pitchFamily="18"/>
              </a:rPr>
              <a:t>obiectiv urmărirea modului de transfer al datelor între procesele de prelucrare a lor</a:t>
            </a:r>
            <a:r>
              <a:rPr lang="ro-RO">
                <a:solidFill>
                  <a:srgbClr val="0070C0"/>
                </a:solidFill>
                <a:latin typeface="Times New Roman" pitchFamily="18"/>
                <a:cs typeface="Times New Roman" pitchFamily="18"/>
              </a:rPr>
              <a:t>, </a:t>
            </a:r>
          </a:p>
          <a:p>
            <a:pPr lvl="0">
              <a:lnSpc>
                <a:spcPct val="110000"/>
              </a:lnSpc>
            </a:pPr>
            <a:endParaRPr lang="ro-RO">
              <a:latin typeface="Times New Roman" pitchFamily="18"/>
              <a:cs typeface="Times New Roman" pitchFamily="18"/>
            </a:endParaRPr>
          </a:p>
          <a:p>
            <a:pPr lvl="0">
              <a:lnSpc>
                <a:spcPct val="110000"/>
              </a:lnSpc>
            </a:pPr>
            <a:r>
              <a:rPr lang="ro-RO">
                <a:latin typeface="Times New Roman" pitchFamily="18"/>
                <a:cs typeface="Times New Roman" pitchFamily="18"/>
              </a:rPr>
              <a:t>DFD reprezintă doar una din tehnicile de analiză structurată. </a:t>
            </a:r>
            <a:endParaRPr lang="en-US">
              <a:latin typeface="Times New Roman" pitchFamily="18"/>
              <a:cs typeface="Times New Roman" pitchFamily="18"/>
            </a:endParaRPr>
          </a:p>
          <a:p>
            <a:pPr lvl="0">
              <a:lnSpc>
                <a:spcPct val="110000"/>
              </a:lnSpc>
            </a:pPr>
            <a:r>
              <a:rPr lang="ro-RO">
                <a:latin typeface="Times New Roman" pitchFamily="18"/>
                <a:cs typeface="Times New Roman" pitchFamily="18"/>
              </a:rPr>
              <a:t>Tehnica de redare a proceselor de prelucrare prin intermediul diagramelor fluxurilor de date a căpătat noi accepţiuni prin încorporarea ei în instrumentele de analiză şi proiectare cu ajutorul calculatorului, adică în instrumente CASE.</a:t>
            </a:r>
            <a:r>
              <a:rPr lang="ro-RO"/>
              <a:t> </a:t>
            </a:r>
            <a:endParaRPr lang="ru-RU"/>
          </a:p>
        </p:txBody>
      </p:sp>
      <p:sp>
        <p:nvSpPr>
          <p:cNvPr id="3" name="Нижний колонтитул 3">
            <a:extLst>
              <a:ext uri="{FF2B5EF4-FFF2-40B4-BE49-F238E27FC236}">
                <a16:creationId xmlns:a16="http://schemas.microsoft.com/office/drawing/2014/main" id="{323F105D-FD68-FF86-4439-8EE631CC802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DC0F72C8-AFC1-2066-8880-31F0CD41134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9BC292F-44E8-45E6-80DC-80E0DBF49D87}" type="slidenum">
              <a:rPr/>
              <a:t>36</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45B987D8-7402-FA75-ECC1-D81844B36083}"/>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582C2BE-85EC-94D7-CDD5-5E192EA0F22A}"/>
              </a:ext>
            </a:extLst>
          </p:cNvPr>
          <p:cNvSpPr txBox="1">
            <a:spLocks noGrp="1"/>
          </p:cNvSpPr>
          <p:nvPr>
            <p:ph idx="1"/>
          </p:nvPr>
        </p:nvSpPr>
        <p:spPr>
          <a:xfrm>
            <a:off x="838203" y="779644"/>
            <a:ext cx="10856497" cy="5397319"/>
          </a:xfrm>
        </p:spPr>
        <p:txBody>
          <a:bodyPr/>
          <a:lstStyle/>
          <a:p>
            <a:pPr lvl="0"/>
            <a:r>
              <a:rPr lang="en-US" b="1" i="1">
                <a:solidFill>
                  <a:srgbClr val="ED7D31"/>
                </a:solidFill>
              </a:rPr>
              <a:t>DFD</a:t>
            </a:r>
            <a:r>
              <a:rPr lang="ru-RU" i="1"/>
              <a:t> – </a:t>
            </a:r>
            <a:r>
              <a:rPr lang="en-US" b="1" i="1">
                <a:solidFill>
                  <a:srgbClr val="ED7D31"/>
                </a:solidFill>
              </a:rPr>
              <a:t>Data Flow Diagrams</a:t>
            </a:r>
            <a:r>
              <a:rPr lang="ru-RU" i="1"/>
              <a:t> – </a:t>
            </a:r>
            <a:r>
              <a:rPr lang="ro-RO" i="1"/>
              <a:t>Diagrama Fluxurilor de Date</a:t>
            </a:r>
          </a:p>
          <a:p>
            <a:pPr lvl="0"/>
            <a:r>
              <a:rPr lang="ro-RO" i="1" u="sng"/>
              <a:t>Modelul DFD al Sistemului </a:t>
            </a:r>
            <a:r>
              <a:rPr lang="ru-RU" i="1"/>
              <a:t> </a:t>
            </a:r>
            <a:r>
              <a:rPr lang="ro-RO" i="1"/>
              <a:t>este prezentat ca o ierarhie a diagramelor a fluxurilor de date</a:t>
            </a:r>
            <a:r>
              <a:rPr lang="ru-RU" i="1"/>
              <a:t>,</a:t>
            </a:r>
            <a:r>
              <a:rPr lang="ro-RO" i="1"/>
              <a:t> ce descriu procesele asincron de transformare a  datelor de la intrare în sistem, procesarea lor și livrare utilizatorului.</a:t>
            </a:r>
            <a:endParaRPr lang="ru-RU"/>
          </a:p>
          <a:p>
            <a:pPr lvl="0"/>
            <a:r>
              <a:rPr lang="ro-RO"/>
              <a:t>Scopul principal al acestei reprezentări îl constitue</a:t>
            </a:r>
            <a:r>
              <a:rPr lang="ru-RU"/>
              <a:t> – </a:t>
            </a:r>
            <a:r>
              <a:rPr lang="ro-RO"/>
              <a:t> </a:t>
            </a:r>
            <a:r>
              <a:rPr lang="ro-RO" b="1" i="1">
                <a:solidFill>
                  <a:srgbClr val="0070C0"/>
                </a:solidFill>
              </a:rPr>
              <a:t>de a identifica cum fiecare proces transformă datele de intrare în date de ieșire și de a stabili relațiile dintre aceste procese</a:t>
            </a:r>
            <a:r>
              <a:rPr lang="ru-RU" b="1" i="1">
                <a:solidFill>
                  <a:srgbClr val="0070C0"/>
                </a:solidFill>
              </a:rPr>
              <a:t>. </a:t>
            </a:r>
          </a:p>
          <a:p>
            <a:pPr lvl="0"/>
            <a:r>
              <a:rPr lang="ro-RO" b="1" i="1" u="sng">
                <a:solidFill>
                  <a:srgbClr val="0563C1"/>
                </a:solidFill>
              </a:rPr>
              <a:t>Remarcă</a:t>
            </a:r>
            <a:r>
              <a:rPr lang="ru-RU" i="1">
                <a:solidFill>
                  <a:srgbClr val="0563C1"/>
                </a:solidFill>
              </a:rPr>
              <a:t>.</a:t>
            </a:r>
            <a:r>
              <a:rPr lang="ru-RU" i="1"/>
              <a:t> </a:t>
            </a:r>
            <a:r>
              <a:rPr lang="ro-RO" i="1">
                <a:solidFill>
                  <a:srgbClr val="00B050"/>
                </a:solidFill>
              </a:rPr>
              <a:t>Modelele </a:t>
            </a:r>
            <a:r>
              <a:rPr lang="en-US" i="1">
                <a:solidFill>
                  <a:srgbClr val="00B050"/>
                </a:solidFill>
              </a:rPr>
              <a:t>DFD</a:t>
            </a:r>
            <a:r>
              <a:rPr lang="ru-RU" i="1">
                <a:solidFill>
                  <a:srgbClr val="00B050"/>
                </a:solidFill>
              </a:rPr>
              <a:t>-</a:t>
            </a:r>
            <a:r>
              <a:rPr lang="ro-RO" i="1">
                <a:solidFill>
                  <a:srgbClr val="00B050"/>
                </a:solidFill>
              </a:rPr>
              <a:t> în multe cazuri se utilizează ca complementare a modelelor IDEF0</a:t>
            </a:r>
            <a:r>
              <a:rPr lang="ru-RU" i="1">
                <a:solidFill>
                  <a:srgbClr val="00B050"/>
                </a:solidFill>
              </a:rPr>
              <a:t> </a:t>
            </a:r>
            <a:r>
              <a:rPr lang="ro-RO" i="1">
                <a:solidFill>
                  <a:srgbClr val="00B050"/>
                </a:solidFill>
              </a:rPr>
              <a:t> pentru a relata circulația documentelor în sistemele informaționale corporative</a:t>
            </a:r>
            <a:endParaRPr lang="ru-RU" i="1">
              <a:solidFill>
                <a:srgbClr val="00B050"/>
              </a:solidFill>
            </a:endParaRPr>
          </a:p>
          <a:p>
            <a:pPr lvl="0"/>
            <a:endParaRPr lang="ru-RU"/>
          </a:p>
        </p:txBody>
      </p:sp>
      <p:sp>
        <p:nvSpPr>
          <p:cNvPr id="3" name="Нижний колонтитул 3">
            <a:extLst>
              <a:ext uri="{FF2B5EF4-FFF2-40B4-BE49-F238E27FC236}">
                <a16:creationId xmlns:a16="http://schemas.microsoft.com/office/drawing/2014/main" id="{ECD07FE1-68BE-71D9-637F-7B94699EAA6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AEA1D5E4-3FE5-387C-9DF4-1654434BD5B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64DD8BC-F6E3-4339-9BEA-2AB8BC3AC578}" type="slidenum">
              <a:rPr/>
              <a:t>37</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F8DFDC7A-F9B9-821B-E46E-EA6A8D41C310}"/>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2A520D9-52D5-0C26-27DB-394ED81D6010}"/>
              </a:ext>
            </a:extLst>
          </p:cNvPr>
          <p:cNvSpPr txBox="1">
            <a:spLocks noGrp="1"/>
          </p:cNvSpPr>
          <p:nvPr>
            <p:ph type="title"/>
          </p:nvPr>
        </p:nvSpPr>
        <p:spPr>
          <a:xfrm>
            <a:off x="1981203" y="457200"/>
            <a:ext cx="8229600" cy="955676"/>
          </a:xfrm>
        </p:spPr>
        <p:txBody>
          <a:bodyPr anchorCtr="1"/>
          <a:lstStyle/>
          <a:p>
            <a:pPr lvl="0" algn="ctr"/>
            <a:r>
              <a:rPr lang="ro-RO" sz="4000" b="1">
                <a:solidFill>
                  <a:srgbClr val="4C004C"/>
                </a:solidFill>
                <a:effectLst>
                  <a:outerShdw dist="38096" dir="2700000">
                    <a:srgbClr val="C0C0C0"/>
                  </a:outerShdw>
                </a:effectLst>
              </a:rPr>
              <a:t>Componetele diagramelor DFD</a:t>
            </a:r>
            <a:endParaRPr lang="ru-RU" sz="4000" b="1">
              <a:solidFill>
                <a:srgbClr val="4C004C"/>
              </a:solidFill>
              <a:effectLst>
                <a:outerShdw dist="38096" dir="2700000">
                  <a:srgbClr val="C0C0C0"/>
                </a:outerShdw>
              </a:effectLst>
            </a:endParaRPr>
          </a:p>
        </p:txBody>
      </p:sp>
      <p:sp>
        <p:nvSpPr>
          <p:cNvPr id="3" name="Rectangle 3">
            <a:extLst>
              <a:ext uri="{FF2B5EF4-FFF2-40B4-BE49-F238E27FC236}">
                <a16:creationId xmlns:a16="http://schemas.microsoft.com/office/drawing/2014/main" id="{8EA3D0F8-791C-2976-A4F3-4D400A0BFDF2}"/>
              </a:ext>
            </a:extLst>
          </p:cNvPr>
          <p:cNvSpPr txBox="1">
            <a:spLocks noGrp="1"/>
          </p:cNvSpPr>
          <p:nvPr>
            <p:ph idx="1"/>
          </p:nvPr>
        </p:nvSpPr>
        <p:spPr>
          <a:xfrm>
            <a:off x="616817" y="1556116"/>
            <a:ext cx="10515600" cy="4351336"/>
          </a:xfrm>
        </p:spPr>
        <p:txBody>
          <a:bodyPr/>
          <a:lstStyle/>
          <a:p>
            <a:pPr lvl="0">
              <a:buNone/>
            </a:pPr>
            <a:r>
              <a:rPr lang="ro-RO" b="1" i="1">
                <a:solidFill>
                  <a:srgbClr val="00B050"/>
                </a:solidFill>
              </a:rPr>
              <a:t>Principalele componente ale diagramelor de flux de date sunt:</a:t>
            </a:r>
          </a:p>
          <a:p>
            <a:pPr lvl="0">
              <a:buNone/>
            </a:pPr>
            <a:r>
              <a:rPr lang="en-US" i="1"/>
              <a:t>- </a:t>
            </a:r>
            <a:r>
              <a:rPr lang="ro-RO" i="1"/>
              <a:t>entități externe</a:t>
            </a:r>
          </a:p>
          <a:p>
            <a:pPr lvl="0">
              <a:buNone/>
            </a:pPr>
            <a:r>
              <a:rPr lang="en-US" i="1"/>
              <a:t>- </a:t>
            </a:r>
            <a:r>
              <a:rPr lang="ro-RO" i="1"/>
              <a:t>sisteme și subsisteme</a:t>
            </a:r>
          </a:p>
          <a:p>
            <a:pPr lvl="0">
              <a:buNone/>
            </a:pPr>
            <a:r>
              <a:rPr lang="en-US" i="1"/>
              <a:t>- </a:t>
            </a:r>
            <a:r>
              <a:rPr lang="ro-RO" i="1"/>
              <a:t>procesele</a:t>
            </a:r>
          </a:p>
          <a:p>
            <a:pPr lvl="0">
              <a:buNone/>
            </a:pPr>
            <a:r>
              <a:rPr lang="en-US" i="1"/>
              <a:t>- </a:t>
            </a:r>
            <a:r>
              <a:rPr lang="ro-RO" i="1"/>
              <a:t>stocarea datelor</a:t>
            </a:r>
          </a:p>
          <a:p>
            <a:pPr lvl="0">
              <a:buNone/>
            </a:pPr>
            <a:r>
              <a:rPr lang="en-US" i="1"/>
              <a:t>- </a:t>
            </a:r>
            <a:r>
              <a:rPr lang="ro-RO" i="1"/>
              <a:t>fluxuri de date.</a:t>
            </a:r>
            <a:endParaRPr lang="ru-RU"/>
          </a:p>
        </p:txBody>
      </p:sp>
      <p:sp>
        <p:nvSpPr>
          <p:cNvPr id="4" name="Нижний колонтитул 1">
            <a:extLst>
              <a:ext uri="{FF2B5EF4-FFF2-40B4-BE49-F238E27FC236}">
                <a16:creationId xmlns:a16="http://schemas.microsoft.com/office/drawing/2014/main" id="{C56FFEF9-754D-5965-54A1-8DEF57CF728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2">
            <a:extLst>
              <a:ext uri="{FF2B5EF4-FFF2-40B4-BE49-F238E27FC236}">
                <a16:creationId xmlns:a16="http://schemas.microsoft.com/office/drawing/2014/main" id="{CE3761F6-F967-D241-8AA9-F848F9B4B80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DA6DB5-C397-43E4-80D1-B60435E65393}" type="slidenum">
              <a:rPr/>
              <a:t>38</a:t>
            </a:fld>
            <a:endParaRPr lang="ru-RU" sz="1200" b="0" i="0" u="none" strike="noStrike" kern="1200" cap="none" spc="0" baseline="0">
              <a:solidFill>
                <a:srgbClr val="898989"/>
              </a:solidFill>
              <a:uFillTx/>
              <a:latin typeface="Calibri"/>
            </a:endParaRPr>
          </a:p>
        </p:txBody>
      </p:sp>
      <p:sp>
        <p:nvSpPr>
          <p:cNvPr id="7" name="Footer Placeholder 6">
            <a:extLst>
              <a:ext uri="{FF2B5EF4-FFF2-40B4-BE49-F238E27FC236}">
                <a16:creationId xmlns:a16="http://schemas.microsoft.com/office/drawing/2014/main" id="{78AD8403-BDF6-1AAD-3865-0979F80DE00B}"/>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C95455-9064-B165-9710-838F9428E167}"/>
              </a:ext>
            </a:extLst>
          </p:cNvPr>
          <p:cNvSpPr txBox="1">
            <a:spLocks noGrp="1"/>
          </p:cNvSpPr>
          <p:nvPr>
            <p:ph type="title"/>
          </p:nvPr>
        </p:nvSpPr>
        <p:spPr>
          <a:xfrm>
            <a:off x="838203" y="365129"/>
            <a:ext cx="10515600" cy="758823"/>
          </a:xfrm>
        </p:spPr>
        <p:txBody>
          <a:bodyPr anchorCtr="1"/>
          <a:lstStyle/>
          <a:p>
            <a:pPr lvl="0" algn="ctr"/>
            <a:r>
              <a:rPr lang="en-US" sz="3600" b="1"/>
              <a:t>S</a:t>
            </a:r>
            <a:r>
              <a:rPr lang="ro-MD" sz="3600" b="1"/>
              <a:t>imboluri și notații folosite în DFD</a:t>
            </a:r>
            <a:endParaRPr lang="ru-RU" sz="3600" b="1"/>
          </a:p>
        </p:txBody>
      </p:sp>
      <p:sp>
        <p:nvSpPr>
          <p:cNvPr id="3" name="Объект 2">
            <a:extLst>
              <a:ext uri="{FF2B5EF4-FFF2-40B4-BE49-F238E27FC236}">
                <a16:creationId xmlns:a16="http://schemas.microsoft.com/office/drawing/2014/main" id="{B04CE2F3-C825-0A9B-A3FE-E032FA4A01C0}"/>
              </a:ext>
            </a:extLst>
          </p:cNvPr>
          <p:cNvSpPr txBox="1">
            <a:spLocks noGrp="1"/>
          </p:cNvSpPr>
          <p:nvPr>
            <p:ph idx="1"/>
          </p:nvPr>
        </p:nvSpPr>
        <p:spPr>
          <a:xfrm>
            <a:off x="838203" y="1295403"/>
            <a:ext cx="10515600" cy="4881560"/>
          </a:xfrm>
        </p:spPr>
        <p:txBody>
          <a:bodyPr/>
          <a:lstStyle/>
          <a:p>
            <a:pPr lvl="0">
              <a:lnSpc>
                <a:spcPct val="80000"/>
              </a:lnSpc>
            </a:pPr>
            <a:r>
              <a:rPr lang="it-IT" sz="2600"/>
              <a:t>Două sisteme comune de simboluri sunt numite după creatorii lor:</a:t>
            </a:r>
            <a:endParaRPr lang="ro-RO" sz="2600"/>
          </a:p>
          <a:p>
            <a:pPr lvl="0">
              <a:lnSpc>
                <a:spcPct val="80000"/>
              </a:lnSpc>
            </a:pPr>
            <a:r>
              <a:rPr lang="ru-RU" sz="2600"/>
              <a:t>Yourdon </a:t>
            </a:r>
            <a:r>
              <a:rPr lang="ro-RO" sz="2600"/>
              <a:t>&amp;</a:t>
            </a:r>
            <a:r>
              <a:rPr lang="ru-RU" sz="2600"/>
              <a:t> Coad</a:t>
            </a:r>
          </a:p>
          <a:p>
            <a:pPr lvl="0">
              <a:lnSpc>
                <a:spcPct val="80000"/>
              </a:lnSpc>
            </a:pPr>
            <a:r>
              <a:rPr lang="ru-RU" sz="2600"/>
              <a:t>Yourdon </a:t>
            </a:r>
            <a:r>
              <a:rPr lang="ro-RO" sz="2600"/>
              <a:t>&amp;</a:t>
            </a:r>
            <a:r>
              <a:rPr lang="ru-RU" sz="2600"/>
              <a:t> DeMarco</a:t>
            </a:r>
          </a:p>
          <a:p>
            <a:pPr lvl="0">
              <a:lnSpc>
                <a:spcPct val="80000"/>
              </a:lnSpc>
            </a:pPr>
            <a:r>
              <a:rPr lang="ru-RU" sz="2600"/>
              <a:t>Gane </a:t>
            </a:r>
            <a:r>
              <a:rPr lang="ro-RO" sz="2600"/>
              <a:t>&amp;</a:t>
            </a:r>
            <a:r>
              <a:rPr lang="ru-RU" sz="2600"/>
              <a:t> Sarson</a:t>
            </a:r>
          </a:p>
          <a:p>
            <a:pPr marL="0" lvl="0" indent="0">
              <a:lnSpc>
                <a:spcPct val="80000"/>
              </a:lnSpc>
              <a:buNone/>
            </a:pPr>
            <a:r>
              <a:rPr lang="en-US" sz="2600"/>
              <a:t>O diferență majoră în simbolurile lor este faptul că Yourdon-Coad și Yourdon-DeMarco folosesc cercuri pentru procese, în timp ce Gane și Sarson folosesc dreptunghiuri cu colțuri rotunjite, uneori numite comprimate (tabletă). </a:t>
            </a:r>
            <a:endParaRPr lang="ro-RO" sz="2600"/>
          </a:p>
          <a:p>
            <a:pPr marL="0" lvl="0" indent="0">
              <a:lnSpc>
                <a:spcPct val="80000"/>
              </a:lnSpc>
              <a:buNone/>
            </a:pPr>
            <a:r>
              <a:rPr lang="ro-RO" sz="2600"/>
              <a:t>Există și alte variații ale simbolurilor, astfel încât lucrurile importante pe care trebuie să le păstrați în minte trebuie să fie clare și coerente în formele și notațiile pe care le utilizați pentru a comunica și a colabora cu alții.</a:t>
            </a:r>
          </a:p>
          <a:p>
            <a:pPr marL="0" lvl="0" indent="0">
              <a:lnSpc>
                <a:spcPct val="80000"/>
              </a:lnSpc>
              <a:buNone/>
            </a:pPr>
            <a:r>
              <a:rPr lang="ro-RO" sz="2600"/>
              <a:t>Folosind regulile DFD ale oricarei sistem, simbolurile descriu cele </a:t>
            </a:r>
            <a:r>
              <a:rPr lang="ro-RO" sz="2600" b="1" i="1">
                <a:solidFill>
                  <a:srgbClr val="C00000"/>
                </a:solidFill>
              </a:rPr>
              <a:t>patru componente ale diagramelor fluxului de date.</a:t>
            </a:r>
            <a:endParaRPr lang="ru-RU" sz="2600" b="1" i="1">
              <a:solidFill>
                <a:srgbClr val="C00000"/>
              </a:solidFill>
            </a:endParaRPr>
          </a:p>
        </p:txBody>
      </p:sp>
      <p:sp>
        <p:nvSpPr>
          <p:cNvPr id="4" name="Нижний колонтитул 3">
            <a:extLst>
              <a:ext uri="{FF2B5EF4-FFF2-40B4-BE49-F238E27FC236}">
                <a16:creationId xmlns:a16="http://schemas.microsoft.com/office/drawing/2014/main" id="{62DA3FFA-BEF4-8010-8380-1D7C3FF9F7C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4">
            <a:extLst>
              <a:ext uri="{FF2B5EF4-FFF2-40B4-BE49-F238E27FC236}">
                <a16:creationId xmlns:a16="http://schemas.microsoft.com/office/drawing/2014/main" id="{EA651109-4030-B871-43D5-CC8BBD866B3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3C3ABA-71F9-47C3-9C05-72C05656568F}" type="slidenum">
              <a:rPr/>
              <a:t>39</a:t>
            </a:fld>
            <a:endParaRPr lang="ru-RU" sz="1200" b="0" i="0" u="none" strike="noStrike" kern="1200" cap="none" spc="0" baseline="0">
              <a:solidFill>
                <a:srgbClr val="898989"/>
              </a:solidFill>
              <a:uFillTx/>
              <a:latin typeface="Calibri"/>
            </a:endParaRPr>
          </a:p>
        </p:txBody>
      </p:sp>
      <p:sp>
        <p:nvSpPr>
          <p:cNvPr id="7" name="Footer Placeholder 6">
            <a:extLst>
              <a:ext uri="{FF2B5EF4-FFF2-40B4-BE49-F238E27FC236}">
                <a16:creationId xmlns:a16="http://schemas.microsoft.com/office/drawing/2014/main" id="{55F730AD-DAE7-B018-B2DA-0B6E00D92340}"/>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600DBCD3-4413-1BE8-E20A-E46BEE722573}"/>
              </a:ext>
            </a:extLst>
          </p:cNvPr>
          <p:cNvSpPr txBox="1">
            <a:spLocks noGrp="1"/>
          </p:cNvSpPr>
          <p:nvPr>
            <p:ph idx="1"/>
          </p:nvPr>
        </p:nvSpPr>
        <p:spPr>
          <a:xfrm>
            <a:off x="644652" y="423230"/>
            <a:ext cx="10902692" cy="5933120"/>
          </a:xfrm>
        </p:spPr>
        <p:txBody>
          <a:bodyPr/>
          <a:lstStyle/>
          <a:p>
            <a:pPr marL="0" lvl="0" indent="0">
              <a:buNone/>
            </a:pPr>
            <a:endParaRPr lang="ro-RO" b="1" i="1" dirty="0"/>
          </a:p>
          <a:p>
            <a:pPr marL="0" lvl="0" indent="0">
              <a:buNone/>
            </a:pPr>
            <a:endParaRPr lang="ro-RO" b="1" i="1" dirty="0"/>
          </a:p>
          <a:p>
            <a:pPr marL="0" lvl="0" indent="0">
              <a:buNone/>
            </a:pPr>
            <a:r>
              <a:rPr lang="ro-RO" sz="4000" b="1" i="1" dirty="0"/>
              <a:t>Două tipuri de modele:</a:t>
            </a:r>
            <a:endParaRPr lang="ro-RO" sz="4000" dirty="0"/>
          </a:p>
          <a:p>
            <a:pPr lvl="0">
              <a:buChar char="-"/>
            </a:pPr>
            <a:r>
              <a:rPr lang="ro-RO" sz="4000" b="1" i="1" dirty="0">
                <a:solidFill>
                  <a:srgbClr val="0070C0"/>
                </a:solidFill>
              </a:rPr>
              <a:t>Modelul ce - D</a:t>
            </a:r>
            <a:r>
              <a:rPr lang="pt-BR" sz="4000" b="1" i="1" dirty="0">
                <a:solidFill>
                  <a:srgbClr val="0070C0"/>
                </a:solidFill>
              </a:rPr>
              <a:t>escrie fluxului de proces</a:t>
            </a:r>
            <a:r>
              <a:rPr lang="ro-RO" sz="4000" b="1" i="1" dirty="0">
                <a:solidFill>
                  <a:srgbClr val="0070C0"/>
                </a:solidFill>
              </a:rPr>
              <a:t>e</a:t>
            </a:r>
          </a:p>
          <a:p>
            <a:pPr marL="0" lvl="0" indent="0">
              <a:buNone/>
            </a:pPr>
            <a:r>
              <a:rPr lang="ro-RO" sz="4000" b="1" i="1" dirty="0"/>
              <a:t>- Modelul </a:t>
            </a:r>
            <a:r>
              <a:rPr lang="ro-RO" sz="4000" b="1" i="1" dirty="0">
                <a:solidFill>
                  <a:srgbClr val="385723"/>
                </a:solidFill>
              </a:rPr>
              <a:t>de tranziție a stării obiectului</a:t>
            </a:r>
            <a:endParaRPr lang="ru-RU" sz="4000" dirty="0">
              <a:solidFill>
                <a:srgbClr val="385723"/>
              </a:solidFill>
            </a:endParaRPr>
          </a:p>
        </p:txBody>
      </p:sp>
      <p:sp>
        <p:nvSpPr>
          <p:cNvPr id="4" name="Номер слайда 4">
            <a:extLst>
              <a:ext uri="{FF2B5EF4-FFF2-40B4-BE49-F238E27FC236}">
                <a16:creationId xmlns:a16="http://schemas.microsoft.com/office/drawing/2014/main" id="{AB532FED-713A-AC15-9E05-30AC83890F5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C3A453E-0F93-4CEB-A910-D67163F6883B}" type="slidenum">
              <a:rPr/>
              <a:t>4</a:t>
            </a:fld>
            <a:endParaRPr lang="ru-RU" sz="1200" b="0" i="0" u="none" strike="noStrike" kern="1200" cap="none" spc="0" baseline="0">
              <a:solidFill>
                <a:srgbClr val="898989"/>
              </a:solidFill>
              <a:uFillTx/>
              <a:latin typeface="Calibri"/>
            </a:endParaRPr>
          </a:p>
        </p:txBody>
      </p:sp>
      <p:sp>
        <p:nvSpPr>
          <p:cNvPr id="3" name="Footer Placeholder 2">
            <a:extLst>
              <a:ext uri="{FF2B5EF4-FFF2-40B4-BE49-F238E27FC236}">
                <a16:creationId xmlns:a16="http://schemas.microsoft.com/office/drawing/2014/main" id="{2B1628D5-433C-69BC-BE7A-898C391E6029}"/>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A71EEEB-F02D-3C0E-47D1-714748D6AC1A}"/>
              </a:ext>
            </a:extLst>
          </p:cNvPr>
          <p:cNvSpPr/>
          <p:nvPr/>
        </p:nvSpPr>
        <p:spPr>
          <a:xfrm>
            <a:off x="1981203" y="5715000"/>
            <a:ext cx="1904996" cy="457200"/>
          </a:xfrm>
          <a:prstGeom prst="rect">
            <a:avLst/>
          </a:prstGeom>
          <a:noFill/>
          <a:ln cap="flat">
            <a:noFill/>
            <a:prstDash val="soli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3" name="Rectangle 3">
            <a:extLst>
              <a:ext uri="{FF2B5EF4-FFF2-40B4-BE49-F238E27FC236}">
                <a16:creationId xmlns:a16="http://schemas.microsoft.com/office/drawing/2014/main" id="{5BBADF7F-FAAE-9F90-72CB-50AABBF4F0D3}"/>
              </a:ext>
            </a:extLst>
          </p:cNvPr>
          <p:cNvSpPr/>
          <p:nvPr/>
        </p:nvSpPr>
        <p:spPr>
          <a:xfrm>
            <a:off x="4724403" y="5715000"/>
            <a:ext cx="2895603" cy="457200"/>
          </a:xfrm>
          <a:prstGeom prst="rect">
            <a:avLst/>
          </a:prstGeom>
          <a:noFill/>
          <a:ln cap="flat">
            <a:noFill/>
            <a:prstDash val="soli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4" name="Rectangle 4">
            <a:extLst>
              <a:ext uri="{FF2B5EF4-FFF2-40B4-BE49-F238E27FC236}">
                <a16:creationId xmlns:a16="http://schemas.microsoft.com/office/drawing/2014/main" id="{25376889-D284-C983-9795-65E8B5EA951E}"/>
              </a:ext>
            </a:extLst>
          </p:cNvPr>
          <p:cNvSpPr txBox="1">
            <a:spLocks noGrp="1"/>
          </p:cNvSpPr>
          <p:nvPr>
            <p:ph type="title"/>
          </p:nvPr>
        </p:nvSpPr>
        <p:spPr>
          <a:xfrm>
            <a:off x="2133596" y="0"/>
            <a:ext cx="7772400" cy="1143000"/>
          </a:xfrm>
        </p:spPr>
        <p:txBody>
          <a:bodyPr lIns="90489" tIns="44448" rIns="90489" bIns="44448"/>
          <a:lstStyle/>
          <a:p>
            <a:pPr lvl="0"/>
            <a:r>
              <a:rPr lang="en-US"/>
              <a:t>DFD </a:t>
            </a:r>
            <a:r>
              <a:rPr lang="ro-MD"/>
              <a:t>Simboluri și</a:t>
            </a:r>
            <a:r>
              <a:rPr lang="en-US"/>
              <a:t> Defini</a:t>
            </a:r>
            <a:r>
              <a:rPr lang="ro-RO"/>
              <a:t>ții</a:t>
            </a:r>
            <a:endParaRPr lang="en-US"/>
          </a:p>
        </p:txBody>
      </p:sp>
      <p:sp>
        <p:nvSpPr>
          <p:cNvPr id="5" name="Rectangle 6">
            <a:extLst>
              <a:ext uri="{FF2B5EF4-FFF2-40B4-BE49-F238E27FC236}">
                <a16:creationId xmlns:a16="http://schemas.microsoft.com/office/drawing/2014/main" id="{3F42257B-227A-9834-68AE-3646624EA478}"/>
              </a:ext>
            </a:extLst>
          </p:cNvPr>
          <p:cNvSpPr/>
          <p:nvPr/>
        </p:nvSpPr>
        <p:spPr>
          <a:xfrm>
            <a:off x="3433764" y="4343400"/>
            <a:ext cx="1676396" cy="838203"/>
          </a:xfrm>
          <a:prstGeom prst="rect">
            <a:avLst/>
          </a:prstGeom>
          <a:noFill/>
          <a:ln w="57150" cap="flat">
            <a:solidFill>
              <a:srgbClr val="000000"/>
            </a:solidFill>
            <a:prstDash val="solid"/>
            <a:miter/>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6" name="Line 9">
            <a:extLst>
              <a:ext uri="{FF2B5EF4-FFF2-40B4-BE49-F238E27FC236}">
                <a16:creationId xmlns:a16="http://schemas.microsoft.com/office/drawing/2014/main" id="{306AE176-FD13-B72B-2CE9-EEF84A11D70E}"/>
              </a:ext>
            </a:extLst>
          </p:cNvPr>
          <p:cNvSpPr/>
          <p:nvPr/>
        </p:nvSpPr>
        <p:spPr>
          <a:xfrm>
            <a:off x="3509960" y="6019796"/>
            <a:ext cx="1470026"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0804" cap="flat">
            <a:solidFill>
              <a:srgbClr val="000000"/>
            </a:solidFill>
            <a:prstDash val="solid"/>
            <a:round/>
            <a:tailEnd type="arrow"/>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7" name="Rectangle 10">
            <a:extLst>
              <a:ext uri="{FF2B5EF4-FFF2-40B4-BE49-F238E27FC236}">
                <a16:creationId xmlns:a16="http://schemas.microsoft.com/office/drawing/2014/main" id="{AD6D6EC1-48CF-525B-D4AB-5FF7622E77D4}"/>
              </a:ext>
            </a:extLst>
          </p:cNvPr>
          <p:cNvSpPr/>
          <p:nvPr/>
        </p:nvSpPr>
        <p:spPr>
          <a:xfrm>
            <a:off x="1600200" y="5715000"/>
            <a:ext cx="1654177" cy="515941"/>
          </a:xfrm>
          <a:prstGeom prst="rect">
            <a:avLst/>
          </a:prstGeom>
          <a:noFill/>
          <a:ln cap="flat">
            <a:noFill/>
            <a:prstDash val="solid"/>
          </a:ln>
        </p:spPr>
        <p:txBody>
          <a:bodyPr vert="horz" wrap="none" lIns="90489" tIns="44448" rIns="90489" bIns="44448"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Calibri"/>
              </a:rPr>
              <a:t>Data flow</a:t>
            </a:r>
          </a:p>
        </p:txBody>
      </p:sp>
      <p:sp>
        <p:nvSpPr>
          <p:cNvPr id="8" name="Rectangle 11">
            <a:extLst>
              <a:ext uri="{FF2B5EF4-FFF2-40B4-BE49-F238E27FC236}">
                <a16:creationId xmlns:a16="http://schemas.microsoft.com/office/drawing/2014/main" id="{748E881F-3A66-ED5F-47BF-A6EDB168CB15}"/>
              </a:ext>
            </a:extLst>
          </p:cNvPr>
          <p:cNvSpPr/>
          <p:nvPr/>
        </p:nvSpPr>
        <p:spPr>
          <a:xfrm>
            <a:off x="1798734" y="4343400"/>
            <a:ext cx="1411092" cy="951542"/>
          </a:xfrm>
          <a:prstGeom prst="rect">
            <a:avLst/>
          </a:prstGeom>
          <a:noFill/>
          <a:ln cap="flat">
            <a:noFill/>
            <a:prstDash val="solid"/>
          </a:ln>
        </p:spPr>
        <p:txBody>
          <a:bodyPr vert="horz" wrap="none" lIns="90489" tIns="44448" rIns="90489" bIns="44448"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Calibri"/>
              </a:rPr>
              <a:t>External</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Calibri"/>
              </a:rPr>
              <a:t>Entity</a:t>
            </a:r>
          </a:p>
        </p:txBody>
      </p:sp>
      <p:sp>
        <p:nvSpPr>
          <p:cNvPr id="9" name="Rectangle 12">
            <a:extLst>
              <a:ext uri="{FF2B5EF4-FFF2-40B4-BE49-F238E27FC236}">
                <a16:creationId xmlns:a16="http://schemas.microsoft.com/office/drawing/2014/main" id="{E3250370-F800-AEA6-D96A-A3CC850596CC}"/>
              </a:ext>
            </a:extLst>
          </p:cNvPr>
          <p:cNvSpPr/>
          <p:nvPr/>
        </p:nvSpPr>
        <p:spPr>
          <a:xfrm>
            <a:off x="1524003" y="3124203"/>
            <a:ext cx="1751011" cy="515941"/>
          </a:xfrm>
          <a:prstGeom prst="rect">
            <a:avLst/>
          </a:prstGeom>
          <a:noFill/>
          <a:ln cap="flat">
            <a:noFill/>
            <a:prstDash val="solid"/>
          </a:ln>
        </p:spPr>
        <p:txBody>
          <a:bodyPr vert="horz" wrap="none" lIns="90489" tIns="44448" rIns="90489" bIns="44448"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Calibri"/>
              </a:rPr>
              <a:t>Data store</a:t>
            </a:r>
          </a:p>
        </p:txBody>
      </p:sp>
      <p:sp>
        <p:nvSpPr>
          <p:cNvPr id="10" name="Rectangle 13">
            <a:extLst>
              <a:ext uri="{FF2B5EF4-FFF2-40B4-BE49-F238E27FC236}">
                <a16:creationId xmlns:a16="http://schemas.microsoft.com/office/drawing/2014/main" id="{A8657DF0-2712-152C-CBAE-B1097BE21C68}"/>
              </a:ext>
            </a:extLst>
          </p:cNvPr>
          <p:cNvSpPr/>
          <p:nvPr/>
        </p:nvSpPr>
        <p:spPr>
          <a:xfrm>
            <a:off x="1833564" y="1676396"/>
            <a:ext cx="1323978" cy="515941"/>
          </a:xfrm>
          <a:prstGeom prst="rect">
            <a:avLst/>
          </a:prstGeom>
          <a:noFill/>
          <a:ln cap="flat">
            <a:noFill/>
            <a:prstDash val="solid"/>
          </a:ln>
        </p:spPr>
        <p:txBody>
          <a:bodyPr vert="horz" wrap="none" lIns="90489" tIns="44448" rIns="90489" bIns="44448"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Calibri"/>
              </a:rPr>
              <a:t>Process</a:t>
            </a:r>
          </a:p>
        </p:txBody>
      </p:sp>
      <p:grpSp>
        <p:nvGrpSpPr>
          <p:cNvPr id="11" name="Group 16">
            <a:extLst>
              <a:ext uri="{FF2B5EF4-FFF2-40B4-BE49-F238E27FC236}">
                <a16:creationId xmlns:a16="http://schemas.microsoft.com/office/drawing/2014/main" id="{D249C9D6-A42D-89C4-4802-8B69CDC0D7B9}"/>
              </a:ext>
            </a:extLst>
          </p:cNvPr>
          <p:cNvGrpSpPr/>
          <p:nvPr/>
        </p:nvGrpSpPr>
        <p:grpSpPr>
          <a:xfrm>
            <a:off x="3586167" y="1219196"/>
            <a:ext cx="1219196" cy="1371600"/>
            <a:chOff x="3586167" y="1219196"/>
            <a:chExt cx="1219196" cy="1371600"/>
          </a:xfrm>
        </p:grpSpPr>
        <p:sp>
          <p:nvSpPr>
            <p:cNvPr id="12" name="AutoShape 17">
              <a:extLst>
                <a:ext uri="{FF2B5EF4-FFF2-40B4-BE49-F238E27FC236}">
                  <a16:creationId xmlns:a16="http://schemas.microsoft.com/office/drawing/2014/main" id="{97CF29CA-A599-677F-6675-68D5A3375273}"/>
                </a:ext>
              </a:extLst>
            </p:cNvPr>
            <p:cNvSpPr/>
            <p:nvPr/>
          </p:nvSpPr>
          <p:spPr>
            <a:xfrm>
              <a:off x="3586167" y="1219196"/>
              <a:ext cx="1219196" cy="1371600"/>
            </a:xfrm>
            <a:custGeom>
              <a:avLst>
                <a:gd name="f0" fmla="val 3596"/>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3" name="Line 18">
              <a:extLst>
                <a:ext uri="{FF2B5EF4-FFF2-40B4-BE49-F238E27FC236}">
                  <a16:creationId xmlns:a16="http://schemas.microsoft.com/office/drawing/2014/main" id="{0142B1F0-DA32-51C6-17AC-79529D9193BC}"/>
                </a:ext>
              </a:extLst>
            </p:cNvPr>
            <p:cNvSpPr/>
            <p:nvPr/>
          </p:nvSpPr>
          <p:spPr>
            <a:xfrm>
              <a:off x="3594104" y="1524003"/>
              <a:ext cx="120491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grpSp>
      <p:grpSp>
        <p:nvGrpSpPr>
          <p:cNvPr id="14" name="Group 23">
            <a:extLst>
              <a:ext uri="{FF2B5EF4-FFF2-40B4-BE49-F238E27FC236}">
                <a16:creationId xmlns:a16="http://schemas.microsoft.com/office/drawing/2014/main" id="{F0AC94FD-6E45-C7C1-EEA1-9D54EC66F36A}"/>
              </a:ext>
            </a:extLst>
          </p:cNvPr>
          <p:cNvGrpSpPr/>
          <p:nvPr/>
        </p:nvGrpSpPr>
        <p:grpSpPr>
          <a:xfrm>
            <a:off x="3433764" y="3124203"/>
            <a:ext cx="1670050" cy="533397"/>
            <a:chOff x="3433764" y="3124203"/>
            <a:chExt cx="1670050" cy="533397"/>
          </a:xfrm>
        </p:grpSpPr>
        <p:sp>
          <p:nvSpPr>
            <p:cNvPr id="15" name="Line 24">
              <a:extLst>
                <a:ext uri="{FF2B5EF4-FFF2-40B4-BE49-F238E27FC236}">
                  <a16:creationId xmlns:a16="http://schemas.microsoft.com/office/drawing/2014/main" id="{250564AF-F9D1-110F-155E-FB89D6437F3B}"/>
                </a:ext>
              </a:extLst>
            </p:cNvPr>
            <p:cNvSpPr/>
            <p:nvPr/>
          </p:nvSpPr>
          <p:spPr>
            <a:xfrm>
              <a:off x="3443292" y="3124203"/>
              <a:ext cx="1660522"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6" name="Line 25">
              <a:extLst>
                <a:ext uri="{FF2B5EF4-FFF2-40B4-BE49-F238E27FC236}">
                  <a16:creationId xmlns:a16="http://schemas.microsoft.com/office/drawing/2014/main" id="{FE9B04FB-8A66-8426-42C6-8109A4C34D06}"/>
                </a:ext>
              </a:extLst>
            </p:cNvPr>
            <p:cNvSpPr/>
            <p:nvPr/>
          </p:nvSpPr>
          <p:spPr>
            <a:xfrm>
              <a:off x="3441701" y="3657600"/>
              <a:ext cx="1660522"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7" name="Line 26">
              <a:extLst>
                <a:ext uri="{FF2B5EF4-FFF2-40B4-BE49-F238E27FC236}">
                  <a16:creationId xmlns:a16="http://schemas.microsoft.com/office/drawing/2014/main" id="{EBEEC71C-5BFC-61FB-F9F5-D5C0E9C2937A}"/>
                </a:ext>
              </a:extLst>
            </p:cNvPr>
            <p:cNvSpPr/>
            <p:nvPr/>
          </p:nvSpPr>
          <p:spPr>
            <a:xfrm>
              <a:off x="3433764" y="3132140"/>
              <a:ext cx="0" cy="51911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grpSp>
      <p:sp>
        <p:nvSpPr>
          <p:cNvPr id="18" name="Line 27">
            <a:extLst>
              <a:ext uri="{FF2B5EF4-FFF2-40B4-BE49-F238E27FC236}">
                <a16:creationId xmlns:a16="http://schemas.microsoft.com/office/drawing/2014/main" id="{35D76574-0D05-E47B-2845-DEC40A546455}"/>
              </a:ext>
            </a:extLst>
          </p:cNvPr>
          <p:cNvSpPr/>
          <p:nvPr/>
        </p:nvSpPr>
        <p:spPr>
          <a:xfrm>
            <a:off x="3662364" y="3132140"/>
            <a:ext cx="0" cy="51911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9" name="Rectangle 28">
            <a:extLst>
              <a:ext uri="{FF2B5EF4-FFF2-40B4-BE49-F238E27FC236}">
                <a16:creationId xmlns:a16="http://schemas.microsoft.com/office/drawing/2014/main" id="{0492784F-6D13-986D-4385-52F7EF7A93DD}"/>
              </a:ext>
            </a:extLst>
          </p:cNvPr>
          <p:cNvSpPr/>
          <p:nvPr/>
        </p:nvSpPr>
        <p:spPr>
          <a:xfrm>
            <a:off x="5637211" y="1143000"/>
            <a:ext cx="5859840" cy="5213351"/>
          </a:xfrm>
          <a:prstGeom prst="rect">
            <a:avLst/>
          </a:prstGeom>
          <a:noFill/>
          <a:ln cap="flat">
            <a:noFill/>
            <a:prstDash val="solid"/>
          </a:ln>
        </p:spPr>
        <p:txBody>
          <a:bodyPr vert="horz" wrap="square" lIns="90489" tIns="44448" rIns="90489" bIns="44448" anchor="t" anchorCtr="0" compatLnSpc="1">
            <a:noAutofit/>
          </a:bodyPr>
          <a:lstStyle/>
          <a:p>
            <a:pPr marL="342900" marR="0" lvl="0" indent="-342900" algn="l" defTabSz="914400" rtl="0" fontAlgn="auto"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r>
              <a:rPr lang="en-US" sz="2200" b="1" i="1" u="none" strike="noStrike" kern="1200" cap="none" spc="0" baseline="0">
                <a:solidFill>
                  <a:srgbClr val="C00000"/>
                </a:solidFill>
                <a:uFillTx/>
                <a:latin typeface="Times New Roman" pitchFamily="18"/>
              </a:rPr>
              <a:t>Procesul</a:t>
            </a:r>
            <a:r>
              <a:rPr lang="en-US" sz="2200" b="0" i="0" u="none" strike="noStrike" kern="1200" cap="none" spc="0" baseline="0">
                <a:solidFill>
                  <a:srgbClr val="000000"/>
                </a:solidFill>
                <a:uFillTx/>
                <a:latin typeface="Times New Roman" pitchFamily="18"/>
              </a:rPr>
              <a:t> - realizează o acțiune pe date, cum ar fi creează, modifică, stochează, șterge, etc Poate fi manuală sau suportate de calculator.</a:t>
            </a:r>
          </a:p>
          <a:p>
            <a:pPr marL="342900" marR="0" lvl="0" indent="-342900" algn="l" defTabSz="914400" rtl="0" fontAlgn="ctr"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endParaRPr lang="ro-RO" sz="2200" b="1" i="1" u="none" strike="noStrike" kern="1200" cap="none" spc="0" baseline="0">
              <a:solidFill>
                <a:srgbClr val="C00000"/>
              </a:solidFill>
              <a:uFillTx/>
              <a:latin typeface="Times New Roman" pitchFamily="18"/>
            </a:endParaRPr>
          </a:p>
          <a:p>
            <a:pPr marL="342900" marR="0" lvl="0" indent="-342900" algn="l" defTabSz="914400" rtl="0" fontAlgn="ctr"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r>
              <a:rPr lang="en-US" sz="2200" b="1" i="1" u="none" strike="noStrike" kern="1200" cap="none" spc="0" baseline="0">
                <a:solidFill>
                  <a:srgbClr val="C00000"/>
                </a:solidFill>
                <a:uFillTx/>
                <a:latin typeface="Times New Roman" pitchFamily="18"/>
              </a:rPr>
              <a:t>Data store </a:t>
            </a:r>
            <a:r>
              <a:rPr lang="en-US" sz="2200" b="0" i="0" u="none" strike="noStrike" kern="1200" cap="none" spc="0" baseline="0">
                <a:solidFill>
                  <a:srgbClr val="000000"/>
                </a:solidFill>
                <a:uFillTx/>
                <a:latin typeface="Times New Roman" pitchFamily="18"/>
              </a:rPr>
              <a:t>– </a:t>
            </a:r>
            <a:r>
              <a:rPr lang="ro-MD" sz="2200" b="0" i="0" u="none" strike="noStrike" kern="1200" cap="none" spc="0" baseline="0">
                <a:solidFill>
                  <a:srgbClr val="000000"/>
                </a:solidFill>
                <a:uFillTx/>
                <a:latin typeface="Times New Roman" pitchFamily="18"/>
              </a:rPr>
              <a:t>colecție</a:t>
            </a:r>
            <a:r>
              <a:rPr lang="en-US" sz="2200" b="0" i="0" u="none" strike="noStrike" kern="1200" cap="none" spc="0" baseline="0">
                <a:solidFill>
                  <a:srgbClr val="000000"/>
                </a:solidFill>
                <a:uFillTx/>
                <a:latin typeface="Times New Roman" pitchFamily="18"/>
              </a:rPr>
              <a:t> de date - informații care sunt păstrate și accesate. Poate fi în folder de fișiere d</a:t>
            </a:r>
            <a:r>
              <a:rPr lang="ro-MD" sz="2200" b="0" i="0" u="none" strike="noStrike" kern="1200" cap="none" spc="0" baseline="0">
                <a:solidFill>
                  <a:srgbClr val="000000"/>
                </a:solidFill>
                <a:uFillTx/>
                <a:latin typeface="Times New Roman" pitchFamily="18"/>
              </a:rPr>
              <a:t>in </a:t>
            </a:r>
            <a:r>
              <a:rPr lang="en-US" sz="2200" b="0" i="0" u="none" strike="noStrike" kern="1200" cap="none" spc="0" baseline="0">
                <a:solidFill>
                  <a:srgbClr val="000000"/>
                </a:solidFill>
                <a:uFillTx/>
                <a:latin typeface="Times New Roman" pitchFamily="18"/>
              </a:rPr>
              <a:t> hârtie sau </a:t>
            </a:r>
            <a:r>
              <a:rPr lang="ro-MD" sz="2200" b="0" i="0" u="none" strike="noStrike" kern="1200" cap="none" spc="0" baseline="0">
                <a:solidFill>
                  <a:srgbClr val="000000"/>
                </a:solidFill>
                <a:uFillTx/>
                <a:latin typeface="Times New Roman" pitchFamily="18"/>
              </a:rPr>
              <a:t>într-o</a:t>
            </a:r>
            <a:r>
              <a:rPr lang="en-US" sz="2200" b="0" i="0" u="none" strike="noStrike" kern="1200" cap="none" spc="0" baseline="0">
                <a:solidFill>
                  <a:srgbClr val="000000"/>
                </a:solidFill>
                <a:uFillTx/>
                <a:latin typeface="Times New Roman" pitchFamily="18"/>
              </a:rPr>
              <a:t> bază de date.</a:t>
            </a:r>
          </a:p>
          <a:p>
            <a:pPr marL="342900" marR="0" lvl="0" indent="-342900" algn="l" defTabSz="914400" rtl="0" fontAlgn="auto"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endParaRPr lang="ro-MD" sz="2200" b="1" i="1" u="none" strike="noStrike" kern="1200" cap="none" spc="0" baseline="0">
              <a:solidFill>
                <a:srgbClr val="C00000"/>
              </a:solidFill>
              <a:uFillTx/>
              <a:latin typeface="Times New Roman" pitchFamily="18"/>
            </a:endParaRPr>
          </a:p>
          <a:p>
            <a:pPr marL="342900" marR="0" lvl="0" indent="-342900" algn="l" defTabSz="914400" rtl="0" fontAlgn="auto"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r>
              <a:rPr lang="ro-MD" sz="2200" b="1" i="1" u="none" strike="noStrike" kern="1200" cap="none" spc="0" baseline="0">
                <a:solidFill>
                  <a:srgbClr val="C00000"/>
                </a:solidFill>
                <a:uFillTx/>
                <a:latin typeface="Times New Roman" pitchFamily="18"/>
              </a:rPr>
              <a:t>E</a:t>
            </a:r>
            <a:r>
              <a:rPr lang="en-US" sz="2200" b="1" i="1" u="none" strike="noStrike" kern="1200" cap="none" spc="0" baseline="0">
                <a:solidFill>
                  <a:srgbClr val="C00000"/>
                </a:solidFill>
                <a:uFillTx/>
                <a:latin typeface="Times New Roman" pitchFamily="18"/>
              </a:rPr>
              <a:t>ntitate </a:t>
            </a:r>
            <a:r>
              <a:rPr lang="ro-MD" sz="2200" b="1" i="1" u="none" strike="noStrike" kern="1200" cap="none" spc="0" baseline="0">
                <a:solidFill>
                  <a:srgbClr val="C00000"/>
                </a:solidFill>
                <a:uFillTx/>
                <a:latin typeface="Times New Roman" pitchFamily="18"/>
              </a:rPr>
              <a:t>E</a:t>
            </a:r>
            <a:r>
              <a:rPr lang="en-US" sz="2200" b="1" i="1" u="none" strike="noStrike" kern="1200" cap="none" spc="0" baseline="0">
                <a:solidFill>
                  <a:srgbClr val="C00000"/>
                </a:solidFill>
                <a:uFillTx/>
                <a:latin typeface="Times New Roman" pitchFamily="18"/>
              </a:rPr>
              <a:t>xternă</a:t>
            </a:r>
            <a:r>
              <a:rPr lang="en-US" sz="2200" b="0" i="0" u="none" strike="noStrike" kern="1200" cap="none" spc="0" baseline="0">
                <a:solidFill>
                  <a:srgbClr val="000000"/>
                </a:solidFill>
                <a:uFillTx/>
                <a:latin typeface="Times New Roman" pitchFamily="18"/>
              </a:rPr>
              <a:t> - este originea sau destinația datelor. Entitățile sunt externe sistemului.</a:t>
            </a:r>
          </a:p>
          <a:p>
            <a:pPr marL="342900" marR="0" lvl="0" indent="-342900" algn="l" defTabSz="914400" rtl="0" fontAlgn="auto"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endParaRPr lang="ro-RO" sz="2200" b="1" i="1" u="none" strike="noStrike" kern="1200" cap="none" spc="0" baseline="0">
              <a:solidFill>
                <a:srgbClr val="C00000"/>
              </a:solidFill>
              <a:uFillTx/>
              <a:latin typeface="Times New Roman" pitchFamily="18"/>
            </a:endParaRPr>
          </a:p>
          <a:p>
            <a:pPr marL="342900" marR="0" lvl="0" indent="-342900" algn="l" defTabSz="914400" rtl="0" fontAlgn="auto" hangingPunct="1">
              <a:lnSpc>
                <a:spcPct val="100000"/>
              </a:lnSpc>
              <a:spcBef>
                <a:spcPts val="500"/>
              </a:spcBef>
              <a:spcAft>
                <a:spcPts val="0"/>
              </a:spcAft>
              <a:buSzPct val="100000"/>
              <a:buChar char="•"/>
              <a:tabLst/>
              <a:defRPr sz="1800" b="0" i="0" u="none" strike="noStrike" kern="0" cap="none" spc="0" baseline="0">
                <a:solidFill>
                  <a:srgbClr val="000000"/>
                </a:solidFill>
                <a:uFillTx/>
              </a:defRPr>
            </a:pPr>
            <a:r>
              <a:rPr lang="fr-FR" sz="2200" b="1" i="1" u="none" strike="noStrike" kern="1200" cap="none" spc="0" baseline="0">
                <a:solidFill>
                  <a:srgbClr val="C00000"/>
                </a:solidFill>
                <a:uFillTx/>
                <a:latin typeface="Times New Roman" pitchFamily="18"/>
              </a:rPr>
              <a:t>Fluxul de date </a:t>
            </a:r>
            <a:r>
              <a:rPr lang="fr-FR" sz="2200" b="0" i="0" u="none" strike="noStrike" kern="1200" cap="none" spc="0" baseline="0">
                <a:solidFill>
                  <a:srgbClr val="000000"/>
                </a:solidFill>
                <a:uFillTx/>
                <a:latin typeface="Times New Roman" pitchFamily="18"/>
              </a:rPr>
              <a:t>- fluxul de date în sau dintr-un proces, sau o entitate datastore</a:t>
            </a:r>
            <a:endParaRPr lang="en-US" sz="2200" b="0" i="0" u="none" strike="noStrike" kern="1200" cap="none" spc="0" baseline="0">
              <a:solidFill>
                <a:srgbClr val="000000"/>
              </a:solidFill>
              <a:uFillTx/>
              <a:latin typeface="Times New Roman" pitchFamily="18"/>
            </a:endParaRPr>
          </a:p>
        </p:txBody>
      </p:sp>
      <p:sp>
        <p:nvSpPr>
          <p:cNvPr id="20" name="Нижний колонтитул 1">
            <a:extLst>
              <a:ext uri="{FF2B5EF4-FFF2-40B4-BE49-F238E27FC236}">
                <a16:creationId xmlns:a16="http://schemas.microsoft.com/office/drawing/2014/main" id="{578A28E9-124C-4471-43E6-A3C0E759C43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21" name="Номер слайда 2">
            <a:extLst>
              <a:ext uri="{FF2B5EF4-FFF2-40B4-BE49-F238E27FC236}">
                <a16:creationId xmlns:a16="http://schemas.microsoft.com/office/drawing/2014/main" id="{9B2FF049-FCE4-6D2D-4A81-56AD6CF45AA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EDD9A35-E3AF-43E6-B4C1-BB9C64FF86A9}" type="slidenum">
              <a:rPr/>
              <a:t>40</a:t>
            </a:fld>
            <a:endParaRPr lang="ru-RU" sz="1200" b="0" i="0" u="none" strike="noStrike" kern="1200" cap="none" spc="0" baseline="0">
              <a:solidFill>
                <a:srgbClr val="898989"/>
              </a:solidFill>
              <a:uFillTx/>
              <a:latin typeface="Calibri"/>
            </a:endParaRPr>
          </a:p>
        </p:txBody>
      </p:sp>
      <p:sp>
        <p:nvSpPr>
          <p:cNvPr id="23" name="Footer Placeholder 22">
            <a:extLst>
              <a:ext uri="{FF2B5EF4-FFF2-40B4-BE49-F238E27FC236}">
                <a16:creationId xmlns:a16="http://schemas.microsoft.com/office/drawing/2014/main" id="{411D8FBD-DEAA-8F66-89CF-227CDA06E6CA}"/>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BF61328A-8A93-A233-E830-F3E93F0EB075}"/>
              </a:ext>
            </a:extLst>
          </p:cNvPr>
          <p:cNvSpPr txBox="1">
            <a:spLocks noGrp="1"/>
          </p:cNvSpPr>
          <p:nvPr>
            <p:ph idx="1"/>
          </p:nvPr>
        </p:nvSpPr>
        <p:spPr>
          <a:xfrm>
            <a:off x="418338" y="240350"/>
            <a:ext cx="11144250" cy="6176964"/>
          </a:xfrm>
        </p:spPr>
        <p:txBody>
          <a:bodyPr/>
          <a:lstStyle/>
          <a:p>
            <a:pPr lvl="0">
              <a:lnSpc>
                <a:spcPct val="80000"/>
              </a:lnSpc>
            </a:pPr>
            <a:r>
              <a:rPr lang="ro-RO" b="1" dirty="0"/>
              <a:t>Elemente  componente DFD</a:t>
            </a:r>
            <a:endParaRPr lang="en-US" b="1" dirty="0"/>
          </a:p>
          <a:p>
            <a:pPr lvl="0">
              <a:lnSpc>
                <a:spcPct val="80000"/>
              </a:lnSpc>
            </a:pPr>
            <a:r>
              <a:rPr lang="en-US" sz="3200" b="1" i="1" dirty="0" err="1">
                <a:solidFill>
                  <a:srgbClr val="C00000"/>
                </a:solidFill>
              </a:rPr>
              <a:t>Entitate</a:t>
            </a:r>
            <a:r>
              <a:rPr lang="en-US" sz="3200" b="1" i="1" dirty="0">
                <a:solidFill>
                  <a:srgbClr val="C00000"/>
                </a:solidFill>
              </a:rPr>
              <a:t> </a:t>
            </a:r>
            <a:r>
              <a:rPr lang="en-US" sz="3200" b="1" i="1" dirty="0" err="1">
                <a:solidFill>
                  <a:srgbClr val="C00000"/>
                </a:solidFill>
              </a:rPr>
              <a:t>externă</a:t>
            </a:r>
            <a:r>
              <a:rPr lang="en-US" sz="3200" b="1" i="1" dirty="0">
                <a:solidFill>
                  <a:srgbClr val="C00000"/>
                </a:solidFill>
              </a:rPr>
              <a:t>: </a:t>
            </a:r>
            <a:r>
              <a:rPr lang="en-US" sz="3200" dirty="0"/>
              <a:t>un </a:t>
            </a:r>
            <a:r>
              <a:rPr lang="en-US" sz="3200" dirty="0" err="1"/>
              <a:t>sistem</a:t>
            </a:r>
            <a:r>
              <a:rPr lang="en-US" sz="3200" dirty="0"/>
              <a:t> extern care </a:t>
            </a:r>
            <a:r>
              <a:rPr lang="en-US" sz="3200" dirty="0" err="1"/>
              <a:t>trimite</a:t>
            </a:r>
            <a:r>
              <a:rPr lang="en-US" sz="3200" dirty="0"/>
              <a:t> </a:t>
            </a:r>
            <a:r>
              <a:rPr lang="en-US" sz="3200" dirty="0" err="1"/>
              <a:t>sau</a:t>
            </a:r>
            <a:r>
              <a:rPr lang="en-US" sz="3200" dirty="0"/>
              <a:t> </a:t>
            </a:r>
            <a:r>
              <a:rPr lang="en-US" sz="3200" dirty="0" err="1"/>
              <a:t>primește</a:t>
            </a:r>
            <a:r>
              <a:rPr lang="en-US" sz="3200" dirty="0"/>
              <a:t> date, care </a:t>
            </a:r>
            <a:r>
              <a:rPr lang="en-US" sz="3200" dirty="0" err="1"/>
              <a:t>comunică</a:t>
            </a:r>
            <a:r>
              <a:rPr lang="en-US" sz="3200" dirty="0"/>
              <a:t> cu </a:t>
            </a:r>
            <a:r>
              <a:rPr lang="en-US" sz="3200" dirty="0" err="1"/>
              <a:t>sistemul</a:t>
            </a:r>
            <a:r>
              <a:rPr lang="en-US" sz="3200" dirty="0"/>
              <a:t> </a:t>
            </a:r>
            <a:r>
              <a:rPr lang="en-US" sz="3200" dirty="0" err="1"/>
              <a:t>fiind</a:t>
            </a:r>
            <a:r>
              <a:rPr lang="en-US" sz="3200" dirty="0"/>
              <a:t> </a:t>
            </a:r>
            <a:r>
              <a:rPr lang="en-US" sz="3200" dirty="0" err="1"/>
              <a:t>diagramat</a:t>
            </a:r>
            <a:r>
              <a:rPr lang="en-US" sz="3200" dirty="0"/>
              <a:t>. Ele sunt </a:t>
            </a:r>
            <a:r>
              <a:rPr lang="en-US" sz="3200" dirty="0" err="1"/>
              <a:t>surse</a:t>
            </a:r>
            <a:r>
              <a:rPr lang="en-US" sz="3200" dirty="0"/>
              <a:t> </a:t>
            </a:r>
            <a:r>
              <a:rPr lang="en-US" sz="3200" dirty="0" err="1"/>
              <a:t>și</a:t>
            </a:r>
            <a:r>
              <a:rPr lang="en-US" sz="3200" dirty="0"/>
              <a:t> </a:t>
            </a:r>
            <a:r>
              <a:rPr lang="en-US" sz="3200" dirty="0" err="1"/>
              <a:t>destinații</a:t>
            </a:r>
            <a:r>
              <a:rPr lang="en-US" sz="3200" dirty="0"/>
              <a:t> </a:t>
            </a:r>
            <a:r>
              <a:rPr lang="ro-MD" sz="3200" dirty="0"/>
              <a:t>pentru </a:t>
            </a:r>
            <a:r>
              <a:rPr lang="en-US" sz="3200" dirty="0"/>
              <a:t> </a:t>
            </a:r>
            <a:r>
              <a:rPr lang="en-US" sz="3200" dirty="0" err="1"/>
              <a:t>informație</a:t>
            </a:r>
            <a:r>
              <a:rPr lang="ro-MD" sz="3200" dirty="0"/>
              <a:t>a</a:t>
            </a:r>
            <a:r>
              <a:rPr lang="en-US" sz="3200" dirty="0"/>
              <a:t> care </a:t>
            </a:r>
            <a:r>
              <a:rPr lang="en-US" sz="3200" dirty="0" err="1"/>
              <a:t>intră</a:t>
            </a:r>
            <a:r>
              <a:rPr lang="en-US" sz="3200" dirty="0"/>
              <a:t> </a:t>
            </a:r>
            <a:r>
              <a:rPr lang="en-US" sz="3200" dirty="0" err="1"/>
              <a:t>sau</a:t>
            </a:r>
            <a:r>
              <a:rPr lang="en-US" sz="3200" dirty="0"/>
              <a:t> </a:t>
            </a:r>
            <a:r>
              <a:rPr lang="en-US" sz="3200" dirty="0" err="1"/>
              <a:t>părăsește</a:t>
            </a:r>
            <a:r>
              <a:rPr lang="en-US" sz="3200" dirty="0"/>
              <a:t> </a:t>
            </a:r>
            <a:r>
              <a:rPr lang="en-US" sz="3200" dirty="0" err="1"/>
              <a:t>sistemul</a:t>
            </a:r>
            <a:r>
              <a:rPr lang="en-US" sz="3200" dirty="0"/>
              <a:t>. S-</a:t>
            </a:r>
            <a:r>
              <a:rPr lang="en-US" sz="3200" dirty="0" err="1"/>
              <a:t>ar</a:t>
            </a:r>
            <a:r>
              <a:rPr lang="en-US" sz="3200" dirty="0"/>
              <a:t> </a:t>
            </a:r>
            <a:r>
              <a:rPr lang="en-US" sz="3200" dirty="0" err="1"/>
              <a:t>putea</a:t>
            </a:r>
            <a:r>
              <a:rPr lang="en-US" sz="3200" dirty="0"/>
              <a:t> </a:t>
            </a:r>
            <a:r>
              <a:rPr lang="en-US" sz="3200" dirty="0" err="1"/>
              <a:t>să</a:t>
            </a:r>
            <a:r>
              <a:rPr lang="en-US" sz="3200" dirty="0"/>
              <a:t> fie o </a:t>
            </a:r>
            <a:r>
              <a:rPr lang="en-US" sz="3200" dirty="0" err="1"/>
              <a:t>organizație</a:t>
            </a:r>
            <a:r>
              <a:rPr lang="en-US" sz="3200" dirty="0"/>
              <a:t> </a:t>
            </a:r>
            <a:r>
              <a:rPr lang="en-US" sz="3200" dirty="0" err="1"/>
              <a:t>externă</a:t>
            </a:r>
            <a:r>
              <a:rPr lang="en-US" sz="3200" dirty="0"/>
              <a:t> </a:t>
            </a:r>
            <a:r>
              <a:rPr lang="en-US" sz="3200" dirty="0" err="1"/>
              <a:t>sau</a:t>
            </a:r>
            <a:r>
              <a:rPr lang="en-US" sz="3200" dirty="0"/>
              <a:t> o </a:t>
            </a:r>
            <a:r>
              <a:rPr lang="en-US" sz="3200" dirty="0" err="1"/>
              <a:t>persoană</a:t>
            </a:r>
            <a:r>
              <a:rPr lang="en-US" sz="3200" dirty="0"/>
              <a:t>, un </a:t>
            </a:r>
            <a:r>
              <a:rPr lang="en-US" sz="3200" dirty="0" err="1"/>
              <a:t>sistem</a:t>
            </a:r>
            <a:r>
              <a:rPr lang="en-US" sz="3200" dirty="0"/>
              <a:t> informatic </a:t>
            </a:r>
            <a:r>
              <a:rPr lang="en-US" sz="3200" dirty="0" err="1"/>
              <a:t>sau</a:t>
            </a:r>
            <a:r>
              <a:rPr lang="en-US" sz="3200" dirty="0"/>
              <a:t> un </a:t>
            </a:r>
            <a:r>
              <a:rPr lang="en-US" sz="3200" dirty="0" err="1"/>
              <a:t>sistem</a:t>
            </a:r>
            <a:r>
              <a:rPr lang="en-US" sz="3200" dirty="0"/>
              <a:t> de </a:t>
            </a:r>
            <a:r>
              <a:rPr lang="en-US" sz="3200" dirty="0" err="1"/>
              <a:t>afaceri</a:t>
            </a:r>
            <a:r>
              <a:rPr lang="en-US" sz="3200" dirty="0"/>
              <a:t>. Ele sunt, de </a:t>
            </a:r>
            <a:r>
              <a:rPr lang="en-US" sz="3200" dirty="0" err="1"/>
              <a:t>asemenea</a:t>
            </a:r>
            <a:r>
              <a:rPr lang="en-US" sz="3200" dirty="0"/>
              <a:t>, </a:t>
            </a:r>
            <a:r>
              <a:rPr lang="en-US" sz="3200" dirty="0" err="1"/>
              <a:t>cunoscute</a:t>
            </a:r>
            <a:r>
              <a:rPr lang="en-US" sz="3200" dirty="0"/>
              <a:t> sub </a:t>
            </a:r>
            <a:r>
              <a:rPr lang="en-US" sz="3200" dirty="0" err="1"/>
              <a:t>numele</a:t>
            </a:r>
            <a:r>
              <a:rPr lang="en-US" sz="3200" dirty="0"/>
              <a:t> </a:t>
            </a:r>
            <a:r>
              <a:rPr lang="en-US" sz="3200" dirty="0" err="1"/>
              <a:t>terminatori</a:t>
            </a:r>
            <a:r>
              <a:rPr lang="en-US" sz="3200" dirty="0"/>
              <a:t>, </a:t>
            </a:r>
            <a:r>
              <a:rPr lang="en-US" sz="3200" dirty="0" err="1"/>
              <a:t>surse</a:t>
            </a:r>
            <a:r>
              <a:rPr lang="en-US" sz="3200" dirty="0"/>
              <a:t>  </a:t>
            </a:r>
            <a:r>
              <a:rPr lang="en-US" sz="3200" dirty="0" err="1"/>
              <a:t>sau</a:t>
            </a:r>
            <a:r>
              <a:rPr lang="en-US" sz="3200" dirty="0"/>
              <a:t> </a:t>
            </a:r>
            <a:r>
              <a:rPr lang="en-US" sz="3200" dirty="0" err="1"/>
              <a:t>actori</a:t>
            </a:r>
            <a:r>
              <a:rPr lang="en-US" sz="3200" dirty="0"/>
              <a:t>. Ele sunt de </a:t>
            </a:r>
            <a:r>
              <a:rPr lang="en-US" sz="3200" dirty="0" err="1"/>
              <a:t>obicei</a:t>
            </a:r>
            <a:r>
              <a:rPr lang="en-US" sz="3200" dirty="0"/>
              <a:t> </a:t>
            </a:r>
            <a:r>
              <a:rPr lang="en-US" sz="3200" dirty="0" err="1"/>
              <a:t>desenate</a:t>
            </a:r>
            <a:r>
              <a:rPr lang="en-US" sz="3200" dirty="0"/>
              <a:t> pe </a:t>
            </a:r>
            <a:r>
              <a:rPr lang="en-US" sz="3200" dirty="0" err="1"/>
              <a:t>marginile</a:t>
            </a:r>
            <a:r>
              <a:rPr lang="en-US" sz="3200" dirty="0"/>
              <a:t> </a:t>
            </a:r>
            <a:r>
              <a:rPr lang="en-US" sz="3200" dirty="0" err="1"/>
              <a:t>diagramei</a:t>
            </a:r>
            <a:r>
              <a:rPr lang="en-US" sz="3200" dirty="0"/>
              <a:t>.</a:t>
            </a:r>
            <a:endParaRPr lang="ro-RO" sz="3200" dirty="0"/>
          </a:p>
          <a:p>
            <a:pPr lvl="0">
              <a:lnSpc>
                <a:spcPct val="80000"/>
              </a:lnSpc>
            </a:pPr>
            <a:endParaRPr lang="ro-MD" sz="3200" dirty="0"/>
          </a:p>
          <a:p>
            <a:pPr lvl="0">
              <a:lnSpc>
                <a:spcPct val="80000"/>
              </a:lnSpc>
            </a:pPr>
            <a:r>
              <a:rPr lang="en-US" sz="3200" b="1" i="1" dirty="0" err="1">
                <a:solidFill>
                  <a:srgbClr val="C00000"/>
                </a:solidFill>
              </a:rPr>
              <a:t>Proces</a:t>
            </a:r>
            <a:r>
              <a:rPr lang="en-US" sz="3200" b="1" i="1" dirty="0">
                <a:solidFill>
                  <a:srgbClr val="C00000"/>
                </a:solidFill>
              </a:rPr>
              <a:t>: </a:t>
            </a:r>
            <a:r>
              <a:rPr lang="en-US" sz="3200" dirty="0" err="1"/>
              <a:t>orice</a:t>
            </a:r>
            <a:r>
              <a:rPr lang="en-US" sz="3200" dirty="0"/>
              <a:t> </a:t>
            </a:r>
            <a:r>
              <a:rPr lang="en-US" sz="3200" dirty="0" err="1"/>
              <a:t>proces</a:t>
            </a:r>
            <a:r>
              <a:rPr lang="en-US" sz="3200" dirty="0"/>
              <a:t> care </a:t>
            </a:r>
            <a:r>
              <a:rPr lang="en-US" sz="3200" dirty="0" err="1"/>
              <a:t>schimbă</a:t>
            </a:r>
            <a:r>
              <a:rPr lang="en-US" sz="3200" dirty="0"/>
              <a:t> </a:t>
            </a:r>
            <a:r>
              <a:rPr lang="en-US" sz="3200" dirty="0" err="1"/>
              <a:t>datele</a:t>
            </a:r>
            <a:r>
              <a:rPr lang="en-US" sz="3200" dirty="0"/>
              <a:t>, care </a:t>
            </a:r>
            <a:r>
              <a:rPr lang="en-US" sz="3200" dirty="0" err="1"/>
              <a:t>producînd</a:t>
            </a:r>
            <a:r>
              <a:rPr lang="en-US" sz="3200" dirty="0"/>
              <a:t> date de </a:t>
            </a:r>
            <a:r>
              <a:rPr lang="en-US" sz="3200" dirty="0" err="1"/>
              <a:t>ieșire</a:t>
            </a:r>
            <a:r>
              <a:rPr lang="en-US" sz="3200" dirty="0"/>
              <a:t>.. </a:t>
            </a:r>
            <a:r>
              <a:rPr lang="en-US" sz="3200" dirty="0" err="1"/>
              <a:t>Acesta</a:t>
            </a:r>
            <a:r>
              <a:rPr lang="en-US" sz="3200" dirty="0"/>
              <a:t> </a:t>
            </a:r>
            <a:r>
              <a:rPr lang="en-US" sz="3200" dirty="0" err="1"/>
              <a:t>ar</a:t>
            </a:r>
            <a:r>
              <a:rPr lang="en-US" sz="3200" dirty="0"/>
              <a:t>  </a:t>
            </a:r>
            <a:r>
              <a:rPr lang="en-US" sz="3200" dirty="0" err="1"/>
              <a:t>putea</a:t>
            </a:r>
            <a:r>
              <a:rPr lang="en-US" sz="3200" dirty="0"/>
              <a:t> </a:t>
            </a:r>
            <a:r>
              <a:rPr lang="en-US" sz="3200" dirty="0" err="1"/>
              <a:t>efectua</a:t>
            </a:r>
            <a:r>
              <a:rPr lang="en-US" sz="3200" dirty="0"/>
              <a:t> </a:t>
            </a:r>
            <a:r>
              <a:rPr lang="en-US" sz="3200" dirty="0" err="1"/>
              <a:t>calcule</a:t>
            </a:r>
            <a:r>
              <a:rPr lang="en-US" sz="3200" dirty="0"/>
              <a:t> </a:t>
            </a:r>
            <a:r>
              <a:rPr lang="en-US" sz="3200" dirty="0" err="1"/>
              <a:t>sau</a:t>
            </a:r>
            <a:r>
              <a:rPr lang="en-US" sz="3200" dirty="0"/>
              <a:t> </a:t>
            </a:r>
            <a:r>
              <a:rPr lang="en-US" sz="3200" dirty="0" err="1"/>
              <a:t>sorta</a:t>
            </a:r>
            <a:r>
              <a:rPr lang="en-US" sz="3200" dirty="0"/>
              <a:t>  date </a:t>
            </a:r>
            <a:r>
              <a:rPr lang="en-US" sz="3200" dirty="0" err="1"/>
              <a:t>bazate</a:t>
            </a:r>
            <a:r>
              <a:rPr lang="en-US" sz="3200" dirty="0"/>
              <a:t> pe </a:t>
            </a:r>
            <a:r>
              <a:rPr lang="en-US" sz="3200" dirty="0" err="1"/>
              <a:t>logica</a:t>
            </a:r>
            <a:r>
              <a:rPr lang="en-US" sz="3200" dirty="0"/>
              <a:t>, </a:t>
            </a:r>
            <a:r>
              <a:rPr lang="en-US" sz="3200" dirty="0" err="1"/>
              <a:t>sau</a:t>
            </a:r>
            <a:r>
              <a:rPr lang="en-US" sz="3200" dirty="0"/>
              <a:t>  </a:t>
            </a:r>
            <a:r>
              <a:rPr lang="en-US" sz="3200" dirty="0" err="1"/>
              <a:t>fluxul</a:t>
            </a:r>
            <a:r>
              <a:rPr lang="en-US" sz="3200" dirty="0"/>
              <a:t> de date direct  pe </a:t>
            </a:r>
            <a:r>
              <a:rPr lang="en-US" sz="3200" dirty="0" err="1"/>
              <a:t>baza</a:t>
            </a:r>
            <a:r>
              <a:rPr lang="en-US" sz="3200" dirty="0"/>
              <a:t> </a:t>
            </a:r>
            <a:r>
              <a:rPr lang="en-US" sz="3200" dirty="0" err="1"/>
              <a:t>regulilor</a:t>
            </a:r>
            <a:r>
              <a:rPr lang="en-US" sz="3200" dirty="0"/>
              <a:t> de business. Un </a:t>
            </a:r>
            <a:r>
              <a:rPr lang="en-US" sz="3200" dirty="0" err="1"/>
              <a:t>exemplu</a:t>
            </a:r>
            <a:r>
              <a:rPr lang="en-US" sz="3200" dirty="0"/>
              <a:t> de  </a:t>
            </a:r>
            <a:r>
              <a:rPr lang="en-US" sz="3200" dirty="0" err="1"/>
              <a:t>etichetă</a:t>
            </a:r>
            <a:r>
              <a:rPr lang="en-US" sz="3200" dirty="0"/>
              <a:t>  </a:t>
            </a:r>
            <a:r>
              <a:rPr lang="en-US" sz="3200" dirty="0" err="1"/>
              <a:t>utilizată</a:t>
            </a:r>
            <a:r>
              <a:rPr lang="en-US" sz="3200" dirty="0"/>
              <a:t> </a:t>
            </a:r>
            <a:r>
              <a:rPr lang="en-US" sz="3200" dirty="0" err="1"/>
              <a:t>pentru</a:t>
            </a:r>
            <a:r>
              <a:rPr lang="en-US" sz="3200" dirty="0"/>
              <a:t> a </a:t>
            </a:r>
            <a:r>
              <a:rPr lang="en-US" sz="3200" dirty="0" err="1"/>
              <a:t>descrie</a:t>
            </a:r>
            <a:r>
              <a:rPr lang="en-US" sz="3200" dirty="0"/>
              <a:t> </a:t>
            </a:r>
            <a:r>
              <a:rPr lang="en-US" sz="3200" dirty="0" err="1"/>
              <a:t>procesul</a:t>
            </a:r>
            <a:r>
              <a:rPr lang="en-US" sz="3200" dirty="0"/>
              <a:t>, </a:t>
            </a:r>
            <a:r>
              <a:rPr lang="en-US" sz="3200" dirty="0" err="1"/>
              <a:t>poate</a:t>
            </a:r>
            <a:r>
              <a:rPr lang="en-US" sz="3200" dirty="0"/>
              <a:t> fi "</a:t>
            </a:r>
            <a:r>
              <a:rPr lang="en-US" sz="3200" dirty="0" err="1"/>
              <a:t>Depune</a:t>
            </a:r>
            <a:r>
              <a:rPr lang="en-US" sz="3200" dirty="0"/>
              <a:t>  </a:t>
            </a:r>
            <a:r>
              <a:rPr lang="en-US" sz="3200" dirty="0" err="1"/>
              <a:t>plată</a:t>
            </a:r>
            <a:r>
              <a:rPr lang="en-US" sz="3200" dirty="0"/>
              <a:t>."</a:t>
            </a:r>
            <a:endParaRPr lang="en-US" sz="3200" b="1" dirty="0"/>
          </a:p>
        </p:txBody>
      </p:sp>
      <p:sp>
        <p:nvSpPr>
          <p:cNvPr id="3" name="Нижний колонтитул 3">
            <a:extLst>
              <a:ext uri="{FF2B5EF4-FFF2-40B4-BE49-F238E27FC236}">
                <a16:creationId xmlns:a16="http://schemas.microsoft.com/office/drawing/2014/main" id="{7FDAEA74-6B5C-4390-C262-70FCF96F0A1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338FEC6-B589-D608-016C-5F21F0E1586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8871A3C-D406-4724-BBD6-1AAB8A663207}" type="slidenum">
              <a:rPr/>
              <a:t>41</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6F8B08BD-1EDC-6499-B902-8E6C88E058A6}"/>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78225170-1C9D-209F-5172-D2C3FC785126}"/>
              </a:ext>
            </a:extLst>
          </p:cNvPr>
          <p:cNvSpPr txBox="1">
            <a:spLocks noGrp="1"/>
          </p:cNvSpPr>
          <p:nvPr>
            <p:ph idx="1"/>
          </p:nvPr>
        </p:nvSpPr>
        <p:spPr>
          <a:xfrm>
            <a:off x="838203" y="538846"/>
            <a:ext cx="10515600" cy="5638117"/>
          </a:xfrm>
        </p:spPr>
        <p:txBody>
          <a:bodyPr/>
          <a:lstStyle/>
          <a:p>
            <a:pPr lvl="0"/>
            <a:r>
              <a:rPr lang="en-US" sz="3200" b="1" i="1">
                <a:solidFill>
                  <a:srgbClr val="C00000"/>
                </a:solidFill>
              </a:rPr>
              <a:t>Depozit de date: </a:t>
            </a:r>
            <a:r>
              <a:rPr lang="en-US" sz="3200"/>
              <a:t>fișiere sau arhive care dețin informații pentru o utilizare ulterioară, cum ar fi o tabelă dintr-o  bază de date sau o formă de membru. Fiecare magazin de date primește o etichetă simplă, cum ar fi "Comenzi".</a:t>
            </a:r>
            <a:endParaRPr lang="ro-RO" sz="3200"/>
          </a:p>
          <a:p>
            <a:pPr lvl="0"/>
            <a:endParaRPr lang="en-US" sz="3200" b="1"/>
          </a:p>
          <a:p>
            <a:pPr lvl="0"/>
            <a:r>
              <a:rPr lang="en-US" sz="3200" b="1" i="1">
                <a:solidFill>
                  <a:srgbClr val="C00000"/>
                </a:solidFill>
              </a:rPr>
              <a:t>Fluxul de date: </a:t>
            </a:r>
            <a:r>
              <a:rPr lang="en-US" sz="3200"/>
              <a:t>traseul pe care datele îl traversează între entitățile externe, procese și deepozit date. Ea descrie interfața dintre celelalte componente și este prezentată cu săgeți, de obicei etichetate cu un nume de date scurte, cum ar fi "Detalii de facturare."</a:t>
            </a:r>
            <a:endParaRPr lang="ru-RU" sz="3200"/>
          </a:p>
        </p:txBody>
      </p:sp>
      <p:sp>
        <p:nvSpPr>
          <p:cNvPr id="3" name="Нижний колонтитул 3">
            <a:extLst>
              <a:ext uri="{FF2B5EF4-FFF2-40B4-BE49-F238E27FC236}">
                <a16:creationId xmlns:a16="http://schemas.microsoft.com/office/drawing/2014/main" id="{B31D09B6-F3E8-C652-3276-2574F1017F9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5DA10D39-7ED3-2429-9FB0-2DEFBC8FB1B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AF82F20-EDBE-47CD-AEAA-5F4556254391}" type="slidenum">
              <a:rPr/>
              <a:t>42</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CBEC76A5-CA41-6B8A-E608-89D38F3B73C2}"/>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5F69C0-2ACA-F80E-7D3E-18FB12409EC0}"/>
              </a:ext>
            </a:extLst>
          </p:cNvPr>
          <p:cNvSpPr txBox="1">
            <a:spLocks noGrp="1"/>
          </p:cNvSpPr>
          <p:nvPr>
            <p:ph type="title"/>
          </p:nvPr>
        </p:nvSpPr>
        <p:spPr>
          <a:xfrm>
            <a:off x="838203" y="171450"/>
            <a:ext cx="10515600" cy="704846"/>
          </a:xfrm>
        </p:spPr>
        <p:txBody>
          <a:bodyPr anchorCtr="1"/>
          <a:lstStyle/>
          <a:p>
            <a:pPr lvl="0" algn="ctr"/>
            <a:r>
              <a:rPr lang="ro-MD" sz="3600" b="1"/>
              <a:t>Reguli aplicate la  fluxul de date din diagrame  DFD</a:t>
            </a:r>
            <a:endParaRPr lang="ru-RU" sz="3600" b="1"/>
          </a:p>
        </p:txBody>
      </p:sp>
      <p:sp>
        <p:nvSpPr>
          <p:cNvPr id="3" name="Объект 2">
            <a:extLst>
              <a:ext uri="{FF2B5EF4-FFF2-40B4-BE49-F238E27FC236}">
                <a16:creationId xmlns:a16="http://schemas.microsoft.com/office/drawing/2014/main" id="{556E0D16-8BCC-B9E1-B8A5-A0DD54FF8E38}"/>
              </a:ext>
            </a:extLst>
          </p:cNvPr>
          <p:cNvSpPr txBox="1">
            <a:spLocks noGrp="1"/>
          </p:cNvSpPr>
          <p:nvPr>
            <p:ph idx="1"/>
          </p:nvPr>
        </p:nvSpPr>
        <p:spPr>
          <a:xfrm>
            <a:off x="266703" y="876296"/>
            <a:ext cx="11525253" cy="5480054"/>
          </a:xfrm>
        </p:spPr>
        <p:txBody>
          <a:bodyPr>
            <a:noAutofit/>
          </a:bodyPr>
          <a:lstStyle/>
          <a:p>
            <a:pPr lvl="0" fontAlgn="ctr">
              <a:lnSpc>
                <a:spcPct val="150000"/>
              </a:lnSpc>
            </a:pPr>
            <a:r>
              <a:rPr lang="en-US" sz="2400" b="1" i="1">
                <a:solidFill>
                  <a:srgbClr val="C00000"/>
                </a:solidFill>
              </a:rPr>
              <a:t>Proces</a:t>
            </a:r>
            <a:r>
              <a:rPr lang="ro-RO" sz="2400" b="1" i="1">
                <a:solidFill>
                  <a:srgbClr val="C00000"/>
                </a:solidFill>
              </a:rPr>
              <a:t>: </a:t>
            </a:r>
            <a:r>
              <a:rPr lang="en-US" sz="2400"/>
              <a:t>A. Nici un proces </a:t>
            </a:r>
            <a:r>
              <a:rPr lang="ro-RO" sz="2400"/>
              <a:t>nu </a:t>
            </a:r>
            <a:r>
              <a:rPr lang="en-US" sz="2400"/>
              <a:t>poate avea doar ieșiri (un miracol)?</a:t>
            </a:r>
            <a:br>
              <a:rPr lang="en-US" sz="2400"/>
            </a:br>
            <a:r>
              <a:rPr lang="ro-RO" sz="2400"/>
              <a:t>              </a:t>
            </a:r>
            <a:r>
              <a:rPr lang="en-US" sz="2400"/>
              <a:t>B. Nici un proces</a:t>
            </a:r>
            <a:r>
              <a:rPr lang="ro-RO" sz="2400"/>
              <a:t> nu</a:t>
            </a:r>
            <a:r>
              <a:rPr lang="en-US" sz="2400"/>
              <a:t> poate avea doar intrări (gaură neagră)?</a:t>
            </a:r>
            <a:br>
              <a:rPr lang="en-US" sz="2400"/>
            </a:br>
            <a:r>
              <a:rPr lang="ro-RO" sz="2400"/>
              <a:t>              </a:t>
            </a:r>
            <a:r>
              <a:rPr lang="en-US" sz="2400"/>
              <a:t>C. Un proces </a:t>
            </a:r>
            <a:r>
              <a:rPr lang="ro-RO" sz="2400"/>
              <a:t>obligatotiu </a:t>
            </a:r>
            <a:r>
              <a:rPr lang="en-US" sz="2400"/>
              <a:t>are o etichetă (verb, fraza</a:t>
            </a:r>
            <a:r>
              <a:rPr lang="ro-MD" sz="2400"/>
              <a:t>)</a:t>
            </a:r>
          </a:p>
          <a:p>
            <a:pPr lvl="0" fontAlgn="ctr">
              <a:lnSpc>
                <a:spcPct val="100000"/>
              </a:lnSpc>
            </a:pPr>
            <a:r>
              <a:rPr lang="ro-MD" sz="2400" b="1" i="1">
                <a:solidFill>
                  <a:srgbClr val="C00000"/>
                </a:solidFill>
              </a:rPr>
              <a:t>Depozit de date: </a:t>
            </a:r>
            <a:r>
              <a:rPr lang="ro-MD" sz="2400"/>
              <a:t> D. Datele nu pot fi mutate de la un Depozit la altul.</a:t>
            </a:r>
          </a:p>
          <a:p>
            <a:pPr marL="0" lvl="0" indent="0" fontAlgn="ctr">
              <a:lnSpc>
                <a:spcPts val="2880"/>
              </a:lnSpc>
              <a:buNone/>
            </a:pPr>
            <a:r>
              <a:rPr lang="ro-MD" sz="2400"/>
              <a:t>                                  E. Datele nu se pot deplasa dintr-o sursă externă la un Depozit de date</a:t>
            </a:r>
          </a:p>
          <a:p>
            <a:pPr marL="0" lvl="0" indent="0" fontAlgn="ctr">
              <a:lnSpc>
                <a:spcPts val="2880"/>
              </a:lnSpc>
              <a:buNone/>
            </a:pPr>
            <a:r>
              <a:rPr lang="ro-MD" sz="2400"/>
              <a:t>                                  F. Datele nu se pot deplasa în mod direct de la un Depozit de date la o sursă de date</a:t>
            </a:r>
          </a:p>
          <a:p>
            <a:pPr marL="0" lvl="0" indent="0" fontAlgn="ctr">
              <a:lnSpc>
                <a:spcPts val="2880"/>
              </a:lnSpc>
              <a:buNone/>
            </a:pPr>
            <a:r>
              <a:rPr lang="ro-MD" sz="2400"/>
              <a:t>                                G. Depozitul de date are o etichetă ( substantiv)</a:t>
            </a:r>
          </a:p>
          <a:p>
            <a:pPr lvl="0" fontAlgn="ctr">
              <a:lnSpc>
                <a:spcPts val="2880"/>
              </a:lnSpc>
            </a:pPr>
            <a:r>
              <a:rPr lang="en-US" sz="2400" b="1" i="1">
                <a:solidFill>
                  <a:srgbClr val="C00000"/>
                </a:solidFill>
              </a:rPr>
              <a:t>Sursa</a:t>
            </a:r>
            <a:r>
              <a:rPr lang="ro-RO" sz="2400" b="1" i="1">
                <a:solidFill>
                  <a:srgbClr val="C00000"/>
                </a:solidFill>
              </a:rPr>
              <a:t>:  </a:t>
            </a:r>
            <a:r>
              <a:rPr lang="en-US" sz="2400"/>
              <a:t>H. Datele nu se pot deplasa în mod direct de la o sursă</a:t>
            </a:r>
          </a:p>
          <a:p>
            <a:pPr marL="0" lvl="0" indent="0" fontAlgn="ctr">
              <a:lnSpc>
                <a:spcPct val="120000"/>
              </a:lnSpc>
              <a:buNone/>
            </a:pPr>
            <a:r>
              <a:rPr lang="ro-RO" sz="2400"/>
              <a:t>                 </a:t>
            </a:r>
            <a:r>
              <a:rPr lang="en-US" sz="2400"/>
              <a:t>I. O surs</a:t>
            </a:r>
            <a:r>
              <a:rPr lang="ro-MD" sz="2400"/>
              <a:t>ă</a:t>
            </a:r>
            <a:r>
              <a:rPr lang="en-US" sz="2400"/>
              <a:t> are o etichetă - substantiv</a:t>
            </a:r>
            <a:endParaRPr lang="ro-RO" sz="2400"/>
          </a:p>
        </p:txBody>
      </p:sp>
      <p:sp>
        <p:nvSpPr>
          <p:cNvPr id="4" name="Нижний колонтитул 3">
            <a:extLst>
              <a:ext uri="{FF2B5EF4-FFF2-40B4-BE49-F238E27FC236}">
                <a16:creationId xmlns:a16="http://schemas.microsoft.com/office/drawing/2014/main" id="{8FB9CBB1-7624-BEEE-6D28-C87965651B8A}"/>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4">
            <a:extLst>
              <a:ext uri="{FF2B5EF4-FFF2-40B4-BE49-F238E27FC236}">
                <a16:creationId xmlns:a16="http://schemas.microsoft.com/office/drawing/2014/main" id="{7B31306F-C321-F359-851E-5ABE3EFA9B3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61AD2B6-A2B8-4F20-BB77-1F11C06DA5E1}" type="slidenum">
              <a:rPr/>
              <a:t>43</a:t>
            </a:fld>
            <a:endParaRPr lang="ru-RU" sz="1200" b="0" i="0" u="none" strike="noStrike" kern="1200" cap="none" spc="0" baseline="0">
              <a:solidFill>
                <a:srgbClr val="898989"/>
              </a:solidFill>
              <a:uFillTx/>
              <a:latin typeface="Calibri"/>
            </a:endParaRPr>
          </a:p>
        </p:txBody>
      </p:sp>
      <p:sp>
        <p:nvSpPr>
          <p:cNvPr id="7" name="Footer Placeholder 6">
            <a:extLst>
              <a:ext uri="{FF2B5EF4-FFF2-40B4-BE49-F238E27FC236}">
                <a16:creationId xmlns:a16="http://schemas.microsoft.com/office/drawing/2014/main" id="{9B371DA7-2CAA-CB3F-34E5-8C7F907C8AE8}"/>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19444E2-B459-1335-EBDC-65AE398CAF51}"/>
              </a:ext>
            </a:extLst>
          </p:cNvPr>
          <p:cNvSpPr txBox="1">
            <a:spLocks noGrp="1"/>
          </p:cNvSpPr>
          <p:nvPr>
            <p:ph idx="1"/>
          </p:nvPr>
        </p:nvSpPr>
        <p:spPr>
          <a:xfrm>
            <a:off x="285750" y="604153"/>
            <a:ext cx="11563346" cy="5752188"/>
          </a:xfrm>
        </p:spPr>
        <p:txBody>
          <a:bodyPr>
            <a:noAutofit/>
          </a:bodyPr>
          <a:lstStyle/>
          <a:p>
            <a:pPr lvl="0">
              <a:lnSpc>
                <a:spcPct val="100000"/>
              </a:lnSpc>
            </a:pPr>
            <a:r>
              <a:rPr lang="en-US" sz="2400" b="1" i="1">
                <a:solidFill>
                  <a:srgbClr val="C00000"/>
                </a:solidFill>
                <a:latin typeface="Times New Roman" pitchFamily="18"/>
                <a:cs typeface="Times New Roman" pitchFamily="18"/>
              </a:rPr>
              <a:t> Flux de date</a:t>
            </a:r>
          </a:p>
          <a:p>
            <a:pPr marL="0" lvl="0" indent="0">
              <a:lnSpc>
                <a:spcPct val="100000"/>
              </a:lnSpc>
              <a:buNone/>
            </a:pPr>
            <a:r>
              <a:rPr lang="en-US" sz="2600">
                <a:cs typeface="Times New Roman" pitchFamily="18"/>
              </a:rPr>
              <a:t>J. Un flux de date are o singură direcție de traversare a datelor</a:t>
            </a:r>
            <a:r>
              <a:rPr lang="ro-RO" sz="2600">
                <a:cs typeface="Times New Roman" pitchFamily="18"/>
              </a:rPr>
              <a:t> </a:t>
            </a:r>
            <a:r>
              <a:rPr lang="en-US" sz="2600">
                <a:cs typeface="Times New Roman" pitchFamily="18"/>
              </a:rPr>
              <a:t>(flux) între simboluri.</a:t>
            </a:r>
          </a:p>
          <a:p>
            <a:pPr marL="0" lvl="0" indent="0">
              <a:lnSpc>
                <a:spcPct val="100000"/>
              </a:lnSpc>
              <a:buNone/>
            </a:pPr>
            <a:r>
              <a:rPr lang="en-US" sz="2600">
                <a:cs typeface="Times New Roman" pitchFamily="18"/>
              </a:rPr>
              <a:t>K. Structura Fork ne arată  că exact aceleași date provin dintr-o locație comună și sunt recepționate de două sau mai multe procese, depozite de date sau surse </a:t>
            </a:r>
          </a:p>
          <a:p>
            <a:pPr marL="0" lvl="0" indent="0">
              <a:lnSpc>
                <a:spcPct val="100000"/>
              </a:lnSpc>
              <a:buNone/>
            </a:pPr>
            <a:r>
              <a:rPr lang="en-US" sz="2600">
                <a:cs typeface="Times New Roman" pitchFamily="18"/>
              </a:rPr>
              <a:t>L. Structura Join ne arată că exact aceleași date provin de la oricare două  (sau mai multe): procese, depozite de date sau surse  acestea fiind diferite sosind  într-o locație comună</a:t>
            </a:r>
          </a:p>
          <a:p>
            <a:pPr marL="0" lvl="0" indent="0">
              <a:lnSpc>
                <a:spcPct val="100000"/>
              </a:lnSpc>
              <a:buNone/>
            </a:pPr>
            <a:r>
              <a:rPr lang="en-US" sz="2600">
                <a:cs typeface="Times New Roman" pitchFamily="18"/>
              </a:rPr>
              <a:t>M. Un flux de date nu poate merge direct înapoi la același proces de la care a provenit</a:t>
            </a:r>
          </a:p>
          <a:p>
            <a:pPr marL="0" lvl="0" indent="0">
              <a:lnSpc>
                <a:spcPct val="100000"/>
              </a:lnSpc>
              <a:buNone/>
            </a:pPr>
            <a:r>
              <a:rPr lang="en-US" sz="2600">
                <a:cs typeface="Times New Roman" pitchFamily="18"/>
              </a:rPr>
              <a:t>N. Un flux de date într-un depozit de date înseamnă actualizare</a:t>
            </a:r>
          </a:p>
          <a:p>
            <a:pPr marL="0" lvl="0" indent="0">
              <a:lnSpc>
                <a:spcPct val="100000"/>
              </a:lnSpc>
              <a:buNone/>
            </a:pPr>
            <a:r>
              <a:rPr lang="en-US" sz="2600">
                <a:cs typeface="Times New Roman" pitchFamily="18"/>
              </a:rPr>
              <a:t>O. Un flux de date dintr-un depozit de date înseamnă a prelua sau de a folosi</a:t>
            </a:r>
          </a:p>
          <a:p>
            <a:pPr marL="0" lvl="0" indent="0">
              <a:lnSpc>
                <a:spcPct val="100000"/>
              </a:lnSpc>
              <a:buNone/>
            </a:pPr>
            <a:r>
              <a:rPr lang="en-US" sz="2600">
                <a:cs typeface="Times New Roman" pitchFamily="18"/>
              </a:rPr>
              <a:t>P. Un flux de date ca etichetă are un  substantiv</a:t>
            </a:r>
            <a:r>
              <a:rPr lang="en-US" sz="2600">
                <a:latin typeface="Times New Roman" pitchFamily="18"/>
                <a:cs typeface="Times New Roman" pitchFamily="18"/>
              </a:rPr>
              <a:t>.</a:t>
            </a:r>
            <a:endParaRPr lang="ru-RU" sz="2600">
              <a:latin typeface="Times New Roman" pitchFamily="18"/>
              <a:cs typeface="Times New Roman" pitchFamily="18"/>
            </a:endParaRPr>
          </a:p>
        </p:txBody>
      </p:sp>
      <p:sp>
        <p:nvSpPr>
          <p:cNvPr id="3" name="Нижний колонтитул 3">
            <a:extLst>
              <a:ext uri="{FF2B5EF4-FFF2-40B4-BE49-F238E27FC236}">
                <a16:creationId xmlns:a16="http://schemas.microsoft.com/office/drawing/2014/main" id="{8F7741A4-D0F8-7DD2-7B6F-A1127427318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92B70741-5E0B-907B-C0B8-F714AB6083D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15FD50E-9F94-4132-A741-EDAA815C325C}" type="slidenum">
              <a:t>44</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9E942F84-3D21-3DCE-E1B7-C8A63D55CDED}"/>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23DAD8-9B63-A070-BC5B-EC3F525743C8}"/>
              </a:ext>
            </a:extLst>
          </p:cNvPr>
          <p:cNvSpPr txBox="1">
            <a:spLocks noGrp="1"/>
          </p:cNvSpPr>
          <p:nvPr>
            <p:ph type="title"/>
          </p:nvPr>
        </p:nvSpPr>
        <p:spPr>
          <a:xfrm>
            <a:off x="801133" y="80832"/>
            <a:ext cx="10515600" cy="758823"/>
          </a:xfrm>
        </p:spPr>
        <p:txBody>
          <a:bodyPr anchorCtr="1">
            <a:normAutofit fontScale="90000"/>
          </a:bodyPr>
          <a:lstStyle/>
          <a:p>
            <a:pPr lvl="0" algn="ctr"/>
            <a:r>
              <a:rPr lang="ro-MD" sz="2900" b="1"/>
              <a:t>Nivele și straturi DFD</a:t>
            </a:r>
            <a:br>
              <a:rPr lang="ro-MD" sz="2900" b="1"/>
            </a:br>
            <a:r>
              <a:rPr lang="ro-MD" sz="2900" b="1"/>
              <a:t>De la Diagrama de Context la pseudocod</a:t>
            </a:r>
            <a:endParaRPr lang="ru-RU" sz="2900"/>
          </a:p>
        </p:txBody>
      </p:sp>
      <p:sp>
        <p:nvSpPr>
          <p:cNvPr id="3" name="Объект 2">
            <a:extLst>
              <a:ext uri="{FF2B5EF4-FFF2-40B4-BE49-F238E27FC236}">
                <a16:creationId xmlns:a16="http://schemas.microsoft.com/office/drawing/2014/main" id="{D4C515BE-C388-7461-B652-D75D1EC69C38}"/>
              </a:ext>
            </a:extLst>
          </p:cNvPr>
          <p:cNvSpPr txBox="1">
            <a:spLocks noGrp="1"/>
          </p:cNvSpPr>
          <p:nvPr>
            <p:ph idx="1"/>
          </p:nvPr>
        </p:nvSpPr>
        <p:spPr>
          <a:xfrm>
            <a:off x="152403" y="1333496"/>
            <a:ext cx="11449046" cy="4843467"/>
          </a:xfrm>
        </p:spPr>
        <p:txBody>
          <a:bodyPr/>
          <a:lstStyle/>
          <a:p>
            <a:pPr marL="0" lvl="0" indent="0">
              <a:buNone/>
            </a:pPr>
            <a:r>
              <a:rPr lang="en-US" sz="2600"/>
              <a:t>O diagramă a fluxului de date poate fi detalizată prin utilizarea nivelelor  și straturilor. Nivelele DFD sunt numerotate de la 0, 1 sau 2, și, ocazional,  chiar nivelul 3 sau mui mult. Nivelul necesar de detalizare  depinde de domeniul de aplicare a ceea ce  se încearcă să  se realizeze.</a:t>
            </a:r>
          </a:p>
          <a:p>
            <a:pPr marL="0" lvl="0" indent="0">
              <a:buNone/>
            </a:pPr>
            <a:r>
              <a:rPr lang="en-US" sz="2600" b="1" i="1">
                <a:solidFill>
                  <a:srgbClr val="C00000"/>
                </a:solidFill>
              </a:rPr>
              <a:t>DFD  de Nivelul 0 </a:t>
            </a:r>
            <a:r>
              <a:rPr lang="en-US" sz="2600"/>
              <a:t>se mai numeste și diagramă de Context . Acesta aste o shiță a întregului sistem în ansamblu ce </a:t>
            </a:r>
            <a:r>
              <a:rPr lang="ro-RO" sz="2600"/>
              <a:t>e</a:t>
            </a:r>
            <a:r>
              <a:rPr lang="en-US" sz="2600"/>
              <a:t>ste analizat sau modelat.</a:t>
            </a:r>
            <a:r>
              <a:rPr lang="ro-RO" sz="2600"/>
              <a:t> </a:t>
            </a:r>
            <a:r>
              <a:rPr lang="en-US" sz="2600"/>
              <a:t>Ace</a:t>
            </a:r>
            <a:r>
              <a:rPr lang="ro-RO" sz="2600"/>
              <a:t>s</a:t>
            </a:r>
            <a:r>
              <a:rPr lang="en-US" sz="2600"/>
              <a:t>ata ne prezintă sistemul ca un proces de nivel înalt cu relații cu entități externe. Ea e  ușor de lămurit la un public larg precum: analiști de afaceri, analiștii de date și dezvoltatori.</a:t>
            </a:r>
          </a:p>
          <a:p>
            <a:pPr marL="0" lvl="0" indent="0">
              <a:buNone/>
            </a:pPr>
            <a:r>
              <a:rPr lang="en-US" sz="2600" b="1" i="1">
                <a:solidFill>
                  <a:srgbClr val="C00000"/>
                </a:solidFill>
              </a:rPr>
              <a:t>DFD de Nivelul 1 </a:t>
            </a:r>
            <a:r>
              <a:rPr lang="en-US" sz="2600"/>
              <a:t>oferă o descompunere mai detaliată a parților componente a diagramei de context. </a:t>
            </a:r>
            <a:endParaRPr lang="ro-RO" sz="2600"/>
          </a:p>
          <a:p>
            <a:pPr lvl="0"/>
            <a:r>
              <a:rPr lang="en-US" sz="2600"/>
              <a:t>Sunt </a:t>
            </a:r>
            <a:r>
              <a:rPr lang="ro-RO" sz="2600"/>
              <a:t>evidențiate</a:t>
            </a:r>
            <a:r>
              <a:rPr lang="en-US" sz="2600"/>
              <a:t> principalele functii efectuate de sistemul în studiu împărțind procesul de nivel înalt a diagramei de context în subprocese.</a:t>
            </a:r>
          </a:p>
        </p:txBody>
      </p:sp>
      <p:sp>
        <p:nvSpPr>
          <p:cNvPr id="4" name="Нижний колонтитул 3">
            <a:extLst>
              <a:ext uri="{FF2B5EF4-FFF2-40B4-BE49-F238E27FC236}">
                <a16:creationId xmlns:a16="http://schemas.microsoft.com/office/drawing/2014/main" id="{54DC4EB4-1D1A-EBAD-A5FF-E5407DE32339}"/>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4">
            <a:extLst>
              <a:ext uri="{FF2B5EF4-FFF2-40B4-BE49-F238E27FC236}">
                <a16:creationId xmlns:a16="http://schemas.microsoft.com/office/drawing/2014/main" id="{E321B8D3-080B-908E-8EF0-1E50F5BDE2F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C7B45EB-05CB-48FE-AB52-7F1E4CF04283}" type="slidenum">
              <a:t>45</a:t>
            </a:fld>
            <a:endParaRPr lang="ru-RU" sz="1200" b="0" i="0" u="none" strike="noStrike" kern="1200" cap="none" spc="0" baseline="0">
              <a:solidFill>
                <a:srgbClr val="898989"/>
              </a:solidFill>
              <a:uFillTx/>
              <a:latin typeface="Calibri"/>
            </a:endParaRPr>
          </a:p>
        </p:txBody>
      </p:sp>
      <p:sp>
        <p:nvSpPr>
          <p:cNvPr id="7" name="Footer Placeholder 6">
            <a:extLst>
              <a:ext uri="{FF2B5EF4-FFF2-40B4-BE49-F238E27FC236}">
                <a16:creationId xmlns:a16="http://schemas.microsoft.com/office/drawing/2014/main" id="{BD14292D-F2A9-96D3-A729-8590ECCA0E25}"/>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A8EBFC54-53B1-9D25-0435-970F77539C40}"/>
              </a:ext>
            </a:extLst>
          </p:cNvPr>
          <p:cNvSpPr txBox="1">
            <a:spLocks noGrp="1"/>
          </p:cNvSpPr>
          <p:nvPr>
            <p:ph idx="1"/>
          </p:nvPr>
        </p:nvSpPr>
        <p:spPr>
          <a:xfrm>
            <a:off x="838203" y="243843"/>
            <a:ext cx="10839453" cy="5933120"/>
          </a:xfrm>
        </p:spPr>
        <p:txBody>
          <a:bodyPr/>
          <a:lstStyle/>
          <a:p>
            <a:pPr lvl="0"/>
            <a:r>
              <a:rPr lang="en-US" b="1" i="1">
                <a:solidFill>
                  <a:srgbClr val="C00000"/>
                </a:solidFill>
              </a:rPr>
              <a:t>DFD </a:t>
            </a:r>
            <a:r>
              <a:rPr lang="ro-MD" b="1" i="1">
                <a:solidFill>
                  <a:srgbClr val="C00000"/>
                </a:solidFill>
              </a:rPr>
              <a:t> de nvelul </a:t>
            </a:r>
            <a:r>
              <a:rPr lang="en-US" b="1" i="1">
                <a:solidFill>
                  <a:srgbClr val="C00000"/>
                </a:solidFill>
              </a:rPr>
              <a:t>2</a:t>
            </a:r>
            <a:r>
              <a:rPr lang="en-US"/>
              <a:t>, apoi merge cu un pas mai jos analizînd  părțile ale nivelului 1.Va fi necesar demai mult text pentru a ajunge la nivelul necesar de detaliu cu privire la funcționarea sistemului.</a:t>
            </a:r>
          </a:p>
          <a:p>
            <a:pPr lvl="0"/>
            <a:r>
              <a:rPr lang="en-US" b="1" i="1">
                <a:solidFill>
                  <a:srgbClr val="C00000"/>
                </a:solidFill>
              </a:rPr>
              <a:t>Progresînd  la nivele 3, 4 </a:t>
            </a:r>
            <a:r>
              <a:rPr lang="en-US"/>
              <a:t>și mai departe posibil, darutilizarea a mai mult de 3 nivele e mai puțin frecventă. Acest lucru poate crea o complexitate pe care o face dificil de a comunica, compara sau modela eficient.</a:t>
            </a:r>
          </a:p>
          <a:p>
            <a:pPr lvl="0"/>
            <a:r>
              <a:rPr lang="en-US"/>
              <a:t>Cu ajutorul straturilor DFD, nivelele în cascadă pot fi imbricate direct în diagramă, oferind un aspect mai curat, cu acces ușor la nivele inferiore.</a:t>
            </a:r>
          </a:p>
          <a:p>
            <a:pPr lvl="0"/>
            <a:r>
              <a:rPr lang="en-US"/>
              <a:t>Cunoscînd bine  DFD, dezvoltatorii și designerii îl pot folosi pentru a scrie pseudocod, care e o combinație de limba engleză și limbaje de programare. Pseudocodul facilitează dezvoltarea codului real</a:t>
            </a:r>
            <a:endParaRPr lang="ru-RU"/>
          </a:p>
        </p:txBody>
      </p:sp>
      <p:sp>
        <p:nvSpPr>
          <p:cNvPr id="3" name="Нижний колонтитул 3">
            <a:extLst>
              <a:ext uri="{FF2B5EF4-FFF2-40B4-BE49-F238E27FC236}">
                <a16:creationId xmlns:a16="http://schemas.microsoft.com/office/drawing/2014/main" id="{EEE2CEB6-57FA-BC21-A3CB-5499EBF5C64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4D612E68-B850-3B7A-1A02-CC38AD6D8C9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FB4B726-5688-45BA-A131-B21003FA8532}" type="slidenum">
              <a:rPr/>
              <a:t>46</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91E8AAC8-D1DD-5E14-4FA4-ECA032992810}"/>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3">
            <a:extLst>
              <a:ext uri="{FF2B5EF4-FFF2-40B4-BE49-F238E27FC236}">
                <a16:creationId xmlns:a16="http://schemas.microsoft.com/office/drawing/2014/main" id="{8C2BCFD0-AFFE-7976-5A2B-40FF28CE67D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3" name="Номер слайда 4">
            <a:extLst>
              <a:ext uri="{FF2B5EF4-FFF2-40B4-BE49-F238E27FC236}">
                <a16:creationId xmlns:a16="http://schemas.microsoft.com/office/drawing/2014/main" id="{1CC954AB-9114-A1CF-1B34-AC5A58CEC35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EFF7E2A-15B2-4216-88C5-70F1723BBBE1}" type="slidenum">
              <a:rPr/>
              <a:t>47</a:t>
            </a:fld>
            <a:endParaRPr lang="ru-RU" sz="1200" b="0" i="0" u="none" strike="noStrike" kern="1200" cap="none" spc="0" baseline="0">
              <a:solidFill>
                <a:srgbClr val="898989"/>
              </a:solidFill>
              <a:uFillTx/>
              <a:latin typeface="Calibri"/>
            </a:endParaRPr>
          </a:p>
        </p:txBody>
      </p:sp>
      <p:pic>
        <p:nvPicPr>
          <p:cNvPr id="4" name="Picture 2" descr="Data Flow Diagram Software Data Flow Diagram Software Create Data Flow Diagrams Rapidly With">
            <a:extLst>
              <a:ext uri="{FF2B5EF4-FFF2-40B4-BE49-F238E27FC236}">
                <a16:creationId xmlns:a16="http://schemas.microsoft.com/office/drawing/2014/main" id="{6A91637C-4780-E17E-C197-F5AB6E68ADBE}"/>
              </a:ext>
            </a:extLst>
          </p:cNvPr>
          <p:cNvPicPr>
            <a:picLocks noGrp="1" noChangeAspect="1"/>
          </p:cNvPicPr>
          <p:nvPr>
            <p:ph idx="1"/>
          </p:nvPr>
        </p:nvPicPr>
        <p:blipFill>
          <a:blip r:embed="rId2"/>
          <a:srcRect/>
          <a:stretch>
            <a:fillRect/>
          </a:stretch>
        </p:blipFill>
        <p:spPr>
          <a:xfrm>
            <a:off x="158492" y="576328"/>
            <a:ext cx="11902900" cy="5641591"/>
          </a:xfrm>
        </p:spPr>
      </p:pic>
      <p:sp>
        <p:nvSpPr>
          <p:cNvPr id="6" name="Footer Placeholder 5">
            <a:extLst>
              <a:ext uri="{FF2B5EF4-FFF2-40B4-BE49-F238E27FC236}">
                <a16:creationId xmlns:a16="http://schemas.microsoft.com/office/drawing/2014/main" id="{28FAEF6F-3189-7E74-C901-33B657C4DEE4}"/>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B6852-C713-5B70-86F9-CB0BEB4130AE}"/>
              </a:ext>
            </a:extLst>
          </p:cNvPr>
          <p:cNvSpPr>
            <a:spLocks noGrp="1"/>
          </p:cNvSpPr>
          <p:nvPr>
            <p:ph type="title"/>
          </p:nvPr>
        </p:nvSpPr>
        <p:spPr>
          <a:xfrm>
            <a:off x="2778033" y="304169"/>
            <a:ext cx="8149049" cy="1325559"/>
          </a:xfrm>
        </p:spPr>
        <p:txBody>
          <a:bodyPr/>
          <a:lstStyle/>
          <a:p>
            <a:r>
              <a:rPr lang="ro-RO" sz="4400" b="1" i="1" dirty="0"/>
              <a:t>Două tipuri de modele:</a:t>
            </a:r>
            <a:endParaRPr lang="en-US" dirty="0"/>
          </a:p>
        </p:txBody>
      </p:sp>
      <p:pic>
        <p:nvPicPr>
          <p:cNvPr id="5" name="Объект 5">
            <a:extLst>
              <a:ext uri="{FF2B5EF4-FFF2-40B4-BE49-F238E27FC236}">
                <a16:creationId xmlns:a16="http://schemas.microsoft.com/office/drawing/2014/main" id="{84AC9652-0063-E794-0862-B23E03A87326}"/>
              </a:ext>
            </a:extLst>
          </p:cNvPr>
          <p:cNvPicPr>
            <a:picLocks noGrp="1" noChangeAspect="1"/>
          </p:cNvPicPr>
          <p:nvPr>
            <p:ph idx="2"/>
          </p:nvPr>
        </p:nvPicPr>
        <p:blipFill>
          <a:blip r:embed="rId2"/>
          <a:stretch>
            <a:fillRect/>
          </a:stretch>
        </p:blipFill>
        <p:spPr>
          <a:xfrm>
            <a:off x="1628503" y="1909540"/>
            <a:ext cx="8780509" cy="4198403"/>
          </a:xfrm>
        </p:spPr>
      </p:pic>
      <p:sp>
        <p:nvSpPr>
          <p:cNvPr id="3" name="Footer Placeholder 2">
            <a:extLst>
              <a:ext uri="{FF2B5EF4-FFF2-40B4-BE49-F238E27FC236}">
                <a16:creationId xmlns:a16="http://schemas.microsoft.com/office/drawing/2014/main" id="{16B14BED-E8F3-45E1-76A6-52ED23963065}"/>
              </a:ext>
            </a:extLst>
          </p:cNvPr>
          <p:cNvSpPr>
            <a:spLocks noGrp="1"/>
          </p:cNvSpPr>
          <p:nvPr>
            <p:ph type="ftr" sz="quarter" idx="9"/>
          </p:nvPr>
        </p:nvSpPr>
        <p:spPr/>
        <p:txBody>
          <a:bodyPr/>
          <a:lstStyle/>
          <a:p>
            <a:pPr lvl="0"/>
            <a:r>
              <a:rPr lang="en-US"/>
              <a:t>Modelare Procese Busunes IDEF3 Pavel chirev, lect. dr. ing.</a:t>
            </a:r>
          </a:p>
        </p:txBody>
      </p:sp>
    </p:spTree>
    <p:extLst>
      <p:ext uri="{BB962C8B-B14F-4D97-AF65-F5344CB8AC3E}">
        <p14:creationId xmlns:p14="http://schemas.microsoft.com/office/powerpoint/2010/main" val="365597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FA4A42-B570-FA21-01BC-906DC2AC41B1}"/>
              </a:ext>
            </a:extLst>
          </p:cNvPr>
          <p:cNvSpPr txBox="1">
            <a:spLocks noGrp="1"/>
          </p:cNvSpPr>
          <p:nvPr>
            <p:ph type="title"/>
          </p:nvPr>
        </p:nvSpPr>
        <p:spPr>
          <a:xfrm>
            <a:off x="838203" y="365129"/>
            <a:ext cx="10910456" cy="1325559"/>
          </a:xfrm>
        </p:spPr>
        <p:txBody>
          <a:bodyPr/>
          <a:lstStyle/>
          <a:p>
            <a:pPr lvl="0"/>
            <a:r>
              <a:rPr lang="ro-RO" sz="4000" dirty="0"/>
              <a:t>Elementele de bază la  modelare dinamică în </a:t>
            </a:r>
            <a:r>
              <a:rPr lang="ro-RO" sz="4000" b="1" dirty="0">
                <a:solidFill>
                  <a:srgbClr val="5B9BD5"/>
                </a:solidFill>
              </a:rPr>
              <a:t>I</a:t>
            </a:r>
            <a:r>
              <a:rPr lang="en-US" sz="4000" b="1" dirty="0">
                <a:solidFill>
                  <a:srgbClr val="5B9BD5"/>
                </a:solidFill>
                <a:effectLst>
                  <a:outerShdw dist="38096" dir="2700000">
                    <a:srgbClr val="C0C0C0"/>
                  </a:outerShdw>
                </a:effectLst>
              </a:rPr>
              <a:t>DEF3</a:t>
            </a:r>
            <a:endParaRPr lang="ru-RU" sz="4000" b="1" dirty="0">
              <a:solidFill>
                <a:srgbClr val="0563C1"/>
              </a:solidFill>
              <a:effectLst>
                <a:outerShdw dist="38096" dir="2700000">
                  <a:srgbClr val="C0C0C0"/>
                </a:outerShdw>
              </a:effectLst>
            </a:endParaRPr>
          </a:p>
        </p:txBody>
      </p:sp>
      <p:sp>
        <p:nvSpPr>
          <p:cNvPr id="3" name="Rectangle 3">
            <a:extLst>
              <a:ext uri="{FF2B5EF4-FFF2-40B4-BE49-F238E27FC236}">
                <a16:creationId xmlns:a16="http://schemas.microsoft.com/office/drawing/2014/main" id="{E3E87B4D-FF30-7A46-596C-16B3AB87F044}"/>
              </a:ext>
            </a:extLst>
          </p:cNvPr>
          <p:cNvSpPr txBox="1">
            <a:spLocks noGrp="1"/>
          </p:cNvSpPr>
          <p:nvPr>
            <p:ph idx="1"/>
          </p:nvPr>
        </p:nvSpPr>
        <p:spPr/>
        <p:txBody>
          <a:bodyPr/>
          <a:lstStyle/>
          <a:p>
            <a:pPr lvl="0">
              <a:buNone/>
            </a:pPr>
            <a:r>
              <a:rPr lang="ro-RO" sz="3600" dirty="0"/>
              <a:t>Elementele de bază standardul </a:t>
            </a:r>
            <a:r>
              <a:rPr lang="ru-RU" sz="3600" dirty="0"/>
              <a:t> </a:t>
            </a:r>
            <a:r>
              <a:rPr lang="en-US" sz="3600" dirty="0"/>
              <a:t>IDEF</a:t>
            </a:r>
            <a:r>
              <a:rPr lang="ru-RU" sz="3600" dirty="0"/>
              <a:t>3:</a:t>
            </a:r>
            <a:endParaRPr lang="ru-RU" sz="3600" i="1" dirty="0"/>
          </a:p>
          <a:p>
            <a:pPr marL="228600" lvl="1">
              <a:spcBef>
                <a:spcPts val="1000"/>
              </a:spcBef>
              <a:buNone/>
            </a:pPr>
            <a:r>
              <a:rPr lang="ru-RU" sz="3600" b="1" i="1" dirty="0">
                <a:solidFill>
                  <a:schemeClr val="accent6">
                    <a:lumMod val="50000"/>
                  </a:schemeClr>
                </a:solidFill>
              </a:rPr>
              <a:t>1) </a:t>
            </a:r>
            <a:r>
              <a:rPr lang="ro-RO" sz="3600" b="1" i="1" dirty="0">
                <a:solidFill>
                  <a:schemeClr val="accent6">
                    <a:lumMod val="50000"/>
                  </a:schemeClr>
                </a:solidFill>
              </a:rPr>
              <a:t>unități de lucru  - </a:t>
            </a:r>
            <a:r>
              <a:rPr lang="ro-RO" sz="2000" b="1" i="1" dirty="0">
                <a:solidFill>
                  <a:schemeClr val="accent6">
                    <a:lumMod val="50000"/>
                  </a:schemeClr>
                </a:solidFill>
              </a:rPr>
              <a:t>(</a:t>
            </a:r>
            <a:r>
              <a:rPr lang="en-US" sz="2000" b="1" u="sng" dirty="0">
                <a:solidFill>
                  <a:schemeClr val="accent6">
                    <a:lumMod val="50000"/>
                  </a:schemeClr>
                </a:solidFill>
              </a:rPr>
              <a:t>UOW</a:t>
            </a:r>
            <a:r>
              <a:rPr lang="ro-RO" sz="2000" b="1" u="sng" dirty="0">
                <a:solidFill>
                  <a:schemeClr val="accent6">
                    <a:lumMod val="50000"/>
                  </a:schemeClr>
                </a:solidFill>
              </a:rPr>
              <a:t> -</a:t>
            </a:r>
            <a:r>
              <a:rPr lang="ru-RU" sz="2000" b="1" u="sng" dirty="0">
                <a:solidFill>
                  <a:schemeClr val="accent6">
                    <a:lumMod val="50000"/>
                  </a:schemeClr>
                </a:solidFill>
              </a:rPr>
              <a:t> </a:t>
            </a:r>
            <a:r>
              <a:rPr lang="en-US" sz="2000" b="1" u="sng" dirty="0">
                <a:solidFill>
                  <a:schemeClr val="accent6">
                    <a:lumMod val="50000"/>
                  </a:schemeClr>
                </a:solidFill>
              </a:rPr>
              <a:t>Unit of Work</a:t>
            </a:r>
            <a:r>
              <a:rPr lang="ro-RO" sz="2000" b="1" u="sng" dirty="0">
                <a:solidFill>
                  <a:schemeClr val="accent6">
                    <a:lumMod val="50000"/>
                  </a:schemeClr>
                </a:solidFill>
              </a:rPr>
              <a:t>), (UOB-</a:t>
            </a:r>
            <a:r>
              <a:rPr lang="en-US" sz="2000" b="1" dirty="0">
                <a:solidFill>
                  <a:schemeClr val="accent6">
                    <a:lumMod val="50000"/>
                  </a:schemeClr>
                </a:solidFill>
                <a:cs typeface="Times New Roman" pitchFamily="18"/>
              </a:rPr>
              <a:t>Unit of Behavior</a:t>
            </a:r>
            <a:r>
              <a:rPr lang="ro-RO" sz="2000" b="1" dirty="0">
                <a:solidFill>
                  <a:schemeClr val="accent6">
                    <a:lumMod val="50000"/>
                  </a:schemeClr>
                </a:solidFill>
                <a:cs typeface="Times New Roman" pitchFamily="18"/>
              </a:rPr>
              <a:t>)</a:t>
            </a:r>
            <a:r>
              <a:rPr lang="ru-RU" sz="2000" b="1" i="1" dirty="0">
                <a:solidFill>
                  <a:schemeClr val="accent6">
                    <a:lumMod val="50000"/>
                  </a:schemeClr>
                </a:solidFill>
              </a:rPr>
              <a:t>;</a:t>
            </a:r>
          </a:p>
          <a:p>
            <a:pPr lvl="0">
              <a:buNone/>
            </a:pPr>
            <a:r>
              <a:rPr lang="ru-RU" sz="3600" b="1" i="1" dirty="0">
                <a:solidFill>
                  <a:schemeClr val="accent6">
                    <a:lumMod val="50000"/>
                  </a:schemeClr>
                </a:solidFill>
              </a:rPr>
              <a:t>2) </a:t>
            </a:r>
            <a:r>
              <a:rPr lang="ro-RO" sz="3600" b="1" i="1" dirty="0">
                <a:solidFill>
                  <a:schemeClr val="accent6">
                    <a:lumMod val="50000"/>
                  </a:schemeClr>
                </a:solidFill>
              </a:rPr>
              <a:t>conexiuni</a:t>
            </a:r>
            <a:r>
              <a:rPr lang="ru-RU" sz="3600" b="1" i="1" dirty="0">
                <a:solidFill>
                  <a:schemeClr val="accent6">
                    <a:lumMod val="50000"/>
                  </a:schemeClr>
                </a:solidFill>
              </a:rPr>
              <a:t>;</a:t>
            </a:r>
          </a:p>
          <a:p>
            <a:pPr lvl="0">
              <a:buNone/>
            </a:pPr>
            <a:r>
              <a:rPr lang="ru-RU" sz="3600" b="1" i="1" dirty="0">
                <a:solidFill>
                  <a:schemeClr val="accent6">
                    <a:lumMod val="50000"/>
                  </a:schemeClr>
                </a:solidFill>
              </a:rPr>
              <a:t>3) </a:t>
            </a:r>
            <a:r>
              <a:rPr lang="ro-RO" sz="3600" b="1" i="1" dirty="0">
                <a:solidFill>
                  <a:schemeClr val="accent6">
                    <a:lumMod val="50000"/>
                  </a:schemeClr>
                </a:solidFill>
              </a:rPr>
              <a:t>joncțiuni</a:t>
            </a:r>
            <a:r>
              <a:rPr lang="ru-RU" sz="3600" b="1" i="1" dirty="0">
                <a:solidFill>
                  <a:schemeClr val="accent6">
                    <a:lumMod val="50000"/>
                  </a:schemeClr>
                </a:solidFill>
              </a:rPr>
              <a:t>;</a:t>
            </a:r>
          </a:p>
          <a:p>
            <a:pPr lvl="0">
              <a:buNone/>
            </a:pPr>
            <a:r>
              <a:rPr lang="ru-RU" sz="3600" b="1" i="1" dirty="0">
                <a:solidFill>
                  <a:schemeClr val="accent6">
                    <a:lumMod val="50000"/>
                  </a:schemeClr>
                </a:solidFill>
              </a:rPr>
              <a:t>4) </a:t>
            </a:r>
            <a:r>
              <a:rPr lang="ro-RO" sz="3600" b="1" i="1" dirty="0">
                <a:solidFill>
                  <a:schemeClr val="accent6">
                    <a:lumMod val="50000"/>
                  </a:schemeClr>
                </a:solidFill>
              </a:rPr>
              <a:t>Obiecte de referință</a:t>
            </a:r>
            <a:r>
              <a:rPr lang="ru-RU" sz="3600" b="1" i="1" dirty="0">
                <a:solidFill>
                  <a:schemeClr val="accent6">
                    <a:lumMod val="50000"/>
                  </a:schemeClr>
                </a:solidFill>
              </a:rPr>
              <a:t>.</a:t>
            </a:r>
          </a:p>
        </p:txBody>
      </p:sp>
      <p:sp>
        <p:nvSpPr>
          <p:cNvPr id="5" name="Номер слайда 2">
            <a:extLst>
              <a:ext uri="{FF2B5EF4-FFF2-40B4-BE49-F238E27FC236}">
                <a16:creationId xmlns:a16="http://schemas.microsoft.com/office/drawing/2014/main" id="{E53BE3A9-E88B-F29E-DEEE-0C7C07F2CDD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A246809-76D2-4292-9861-F41AFC7D32F3}" type="slidenum">
              <a:rPr/>
              <a:t>6</a:t>
            </a:fld>
            <a:endParaRPr lang="ru-RU" sz="1200" b="0" i="0" u="none" strike="noStrike" kern="1200" cap="none" spc="0" baseline="0">
              <a:solidFill>
                <a:srgbClr val="898989"/>
              </a:solidFill>
              <a:uFillTx/>
              <a:latin typeface="Calibri"/>
            </a:endParaRPr>
          </a:p>
        </p:txBody>
      </p:sp>
      <p:sp>
        <p:nvSpPr>
          <p:cNvPr id="4" name="Footer Placeholder 3">
            <a:extLst>
              <a:ext uri="{FF2B5EF4-FFF2-40B4-BE49-F238E27FC236}">
                <a16:creationId xmlns:a16="http://schemas.microsoft.com/office/drawing/2014/main" id="{1CE33622-954F-A265-B838-4F61511E1A78}"/>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descr="Rectangle: Click to edit Master text styles&#10;Second level&#10;Third level&#10;Fourth level&#10;Fifth level">
            <a:extLst>
              <a:ext uri="{FF2B5EF4-FFF2-40B4-BE49-F238E27FC236}">
                <a16:creationId xmlns:a16="http://schemas.microsoft.com/office/drawing/2014/main" id="{D4FC4ED6-F736-EBF2-58B5-23595ED5771A}"/>
              </a:ext>
            </a:extLst>
          </p:cNvPr>
          <p:cNvSpPr txBox="1">
            <a:spLocks noGrp="1"/>
          </p:cNvSpPr>
          <p:nvPr>
            <p:ph idx="1"/>
          </p:nvPr>
        </p:nvSpPr>
        <p:spPr>
          <a:xfrm>
            <a:off x="2906653" y="452414"/>
            <a:ext cx="8349299" cy="5329285"/>
          </a:xfrm>
        </p:spPr>
        <p:txBody>
          <a:bodyPr>
            <a:normAutofit/>
          </a:bodyPr>
          <a:lstStyle/>
          <a:p>
            <a:pPr lvl="0"/>
            <a:r>
              <a:rPr lang="en-US" sz="2400" b="1" dirty="0">
                <a:solidFill>
                  <a:schemeClr val="accent2">
                    <a:lumMod val="50000"/>
                  </a:schemeClr>
                </a:solidFill>
              </a:rPr>
              <a:t>IDEF3- Process Description Model</a:t>
            </a:r>
            <a:endParaRPr lang="ro-RO" sz="2400" b="1" dirty="0">
              <a:solidFill>
                <a:schemeClr val="accent2">
                  <a:lumMod val="50000"/>
                </a:schemeClr>
              </a:solidFill>
              <a:cs typeface="Times New Roman" pitchFamily="18"/>
            </a:endParaRPr>
          </a:p>
          <a:p>
            <a:pPr lvl="0"/>
            <a:r>
              <a:rPr lang="en-US" sz="2400" dirty="0" err="1">
                <a:cs typeface="Times New Roman" pitchFamily="18"/>
              </a:rPr>
              <a:t>Dezvoltarea</a:t>
            </a:r>
            <a:r>
              <a:rPr lang="en-US" sz="2400" dirty="0">
                <a:cs typeface="Times New Roman" pitchFamily="18"/>
              </a:rPr>
              <a:t> </a:t>
            </a:r>
            <a:r>
              <a:rPr lang="en-US" sz="2400" dirty="0" err="1">
                <a:cs typeface="Times New Roman" pitchFamily="18"/>
              </a:rPr>
              <a:t>unei</a:t>
            </a:r>
            <a:r>
              <a:rPr lang="en-US" sz="2400" dirty="0">
                <a:cs typeface="Times New Roman" pitchFamily="18"/>
              </a:rPr>
              <a:t> </a:t>
            </a:r>
            <a:r>
              <a:rPr lang="en-US" sz="2400" dirty="0" err="1">
                <a:cs typeface="Times New Roman" pitchFamily="18"/>
              </a:rPr>
              <a:t>Descriere</a:t>
            </a:r>
            <a:r>
              <a:rPr lang="en-US" sz="2400" dirty="0">
                <a:cs typeface="Times New Roman" pitchFamily="18"/>
              </a:rPr>
              <a:t> a </a:t>
            </a:r>
            <a:r>
              <a:rPr lang="en-US" sz="2400" dirty="0" err="1">
                <a:cs typeface="Times New Roman" pitchFamily="18"/>
              </a:rPr>
              <a:t>fluxului</a:t>
            </a:r>
            <a:r>
              <a:rPr lang="en-US" sz="2400" dirty="0">
                <a:cs typeface="Times New Roman" pitchFamily="18"/>
              </a:rPr>
              <a:t> de </a:t>
            </a:r>
            <a:r>
              <a:rPr lang="en-US" sz="2400" dirty="0" err="1">
                <a:cs typeface="Times New Roman" pitchFamily="18"/>
              </a:rPr>
              <a:t>proces</a:t>
            </a:r>
            <a:r>
              <a:rPr lang="en-US" sz="2400" dirty="0">
                <a:cs typeface="Times New Roman" pitchFamily="18"/>
              </a:rPr>
              <a:t> IDEF3 </a:t>
            </a:r>
            <a:r>
              <a:rPr lang="en-US" sz="2400" dirty="0" err="1">
                <a:cs typeface="Times New Roman" pitchFamily="18"/>
              </a:rPr>
              <a:t>constă</a:t>
            </a:r>
            <a:r>
              <a:rPr lang="en-US" sz="2400" dirty="0">
                <a:cs typeface="Times New Roman" pitchFamily="18"/>
              </a:rPr>
              <a:t> </a:t>
            </a:r>
            <a:r>
              <a:rPr lang="en-US" sz="2400" dirty="0" err="1">
                <a:cs typeface="Times New Roman" pitchFamily="18"/>
              </a:rPr>
              <a:t>în</a:t>
            </a:r>
            <a:r>
              <a:rPr lang="en-US" sz="2400" dirty="0">
                <a:cs typeface="Times New Roman" pitchFamily="18"/>
              </a:rPr>
              <a:t> </a:t>
            </a:r>
            <a:r>
              <a:rPr lang="en-US" sz="2400" dirty="0" err="1">
                <a:cs typeface="Times New Roman" pitchFamily="18"/>
              </a:rPr>
              <a:t>exprimarea</a:t>
            </a:r>
            <a:r>
              <a:rPr lang="en-US" sz="2400" dirty="0">
                <a:cs typeface="Times New Roman" pitchFamily="18"/>
              </a:rPr>
              <a:t> </a:t>
            </a:r>
            <a:r>
              <a:rPr lang="en-US" sz="2400" dirty="0" err="1">
                <a:cs typeface="Times New Roman" pitchFamily="18"/>
              </a:rPr>
              <a:t>faptelor</a:t>
            </a:r>
            <a:r>
              <a:rPr lang="en-US" sz="2400" dirty="0">
                <a:cs typeface="Times New Roman" pitchFamily="18"/>
              </a:rPr>
              <a:t>, </a:t>
            </a:r>
            <a:r>
              <a:rPr lang="en-US" sz="2400" dirty="0" err="1">
                <a:cs typeface="Times New Roman" pitchFamily="18"/>
              </a:rPr>
              <a:t>colectate</a:t>
            </a:r>
            <a:r>
              <a:rPr lang="en-US" sz="2400" dirty="0">
                <a:cs typeface="Times New Roman" pitchFamily="18"/>
              </a:rPr>
              <a:t> de la </a:t>
            </a:r>
            <a:r>
              <a:rPr lang="en-US" sz="2400" dirty="0" err="1">
                <a:cs typeface="Times New Roman" pitchFamily="18"/>
              </a:rPr>
              <a:t>experți</a:t>
            </a:r>
            <a:r>
              <a:rPr lang="en-US" sz="2400" dirty="0">
                <a:cs typeface="Times New Roman" pitchFamily="18"/>
              </a:rPr>
              <a:t> </a:t>
            </a:r>
            <a:r>
              <a:rPr lang="en-US" sz="2400" dirty="0" err="1">
                <a:cs typeface="Times New Roman" pitchFamily="18"/>
              </a:rPr>
              <a:t>în</a:t>
            </a:r>
            <a:r>
              <a:rPr lang="en-US" sz="2400" dirty="0">
                <a:cs typeface="Times New Roman" pitchFamily="18"/>
              </a:rPr>
              <a:t> </a:t>
            </a:r>
            <a:r>
              <a:rPr lang="en-US" sz="2400" dirty="0" err="1">
                <a:cs typeface="Times New Roman" pitchFamily="18"/>
              </a:rPr>
              <a:t>domeniu</a:t>
            </a:r>
            <a:r>
              <a:rPr lang="en-US" sz="2400" dirty="0">
                <a:cs typeface="Times New Roman" pitchFamily="18"/>
              </a:rPr>
              <a:t>, </a:t>
            </a:r>
            <a:r>
              <a:rPr lang="en-US" sz="2400" dirty="0" err="1">
                <a:cs typeface="Times New Roman" pitchFamily="18"/>
              </a:rPr>
              <a:t>în</a:t>
            </a:r>
            <a:r>
              <a:rPr lang="en-US" sz="2400" dirty="0">
                <a:cs typeface="Times New Roman" pitchFamily="18"/>
              </a:rPr>
              <a:t> </a:t>
            </a:r>
            <a:r>
              <a:rPr lang="en-US" sz="2400" dirty="0" err="1">
                <a:cs typeface="Times New Roman" pitchFamily="18"/>
              </a:rPr>
              <a:t>termeni</a:t>
            </a:r>
            <a:r>
              <a:rPr lang="en-US" sz="2400" dirty="0">
                <a:cs typeface="Times New Roman" pitchFamily="18"/>
              </a:rPr>
              <a:t> de </a:t>
            </a:r>
            <a:r>
              <a:rPr lang="en-US" sz="2400" dirty="0" err="1">
                <a:cs typeface="Times New Roman" pitchFamily="18"/>
              </a:rPr>
              <a:t>cinci</a:t>
            </a:r>
            <a:r>
              <a:rPr lang="en-US" sz="2400" dirty="0">
                <a:cs typeface="Times New Roman" pitchFamily="18"/>
              </a:rPr>
              <a:t> </a:t>
            </a:r>
            <a:r>
              <a:rPr lang="en-US" sz="2400" dirty="0" err="1">
                <a:cs typeface="Times New Roman" pitchFamily="18"/>
              </a:rPr>
              <a:t>blocuri</a:t>
            </a:r>
            <a:r>
              <a:rPr lang="en-US" sz="2400" dirty="0">
                <a:cs typeface="Times New Roman" pitchFamily="18"/>
              </a:rPr>
              <a:t> de </a:t>
            </a:r>
            <a:r>
              <a:rPr lang="en-US" sz="2400" dirty="0" err="1">
                <a:cs typeface="Times New Roman" pitchFamily="18"/>
              </a:rPr>
              <a:t>bază</a:t>
            </a:r>
            <a:r>
              <a:rPr lang="en-US" sz="2400" dirty="0">
                <a:cs typeface="Times New Roman" pitchFamily="18"/>
              </a:rPr>
              <a:t> descriptive.</a:t>
            </a:r>
            <a:r>
              <a:rPr lang="en-US" sz="2400" u="sng" dirty="0">
                <a:cs typeface="Times New Roman" pitchFamily="18"/>
              </a:rPr>
              <a:t>. </a:t>
            </a:r>
          </a:p>
          <a:p>
            <a:pPr lvl="1"/>
            <a:r>
              <a:rPr lang="en-US" sz="2000" b="1" dirty="0">
                <a:cs typeface="Times New Roman" pitchFamily="18"/>
              </a:rPr>
              <a:t>Activity</a:t>
            </a:r>
          </a:p>
          <a:p>
            <a:pPr lvl="1">
              <a:buNone/>
            </a:pPr>
            <a:r>
              <a:rPr lang="en-US" sz="2000" dirty="0">
                <a:cs typeface="Times New Roman" pitchFamily="18"/>
              </a:rPr>
              <a:t>	Denoted as arcs                 </a:t>
            </a:r>
          </a:p>
          <a:p>
            <a:pPr lvl="1"/>
            <a:r>
              <a:rPr lang="en-US" sz="2000" b="1" dirty="0">
                <a:cs typeface="Times New Roman" pitchFamily="18"/>
              </a:rPr>
              <a:t>Logic</a:t>
            </a:r>
            <a:endParaRPr lang="en-US" sz="2000" dirty="0">
              <a:cs typeface="Times New Roman" pitchFamily="18"/>
            </a:endParaRPr>
          </a:p>
          <a:p>
            <a:pPr lvl="1">
              <a:buNone/>
            </a:pPr>
            <a:r>
              <a:rPr lang="en-US" sz="2000" dirty="0">
                <a:cs typeface="Times New Roman" pitchFamily="18"/>
              </a:rPr>
              <a:t>	Denoted as junction boxes </a:t>
            </a:r>
          </a:p>
          <a:p>
            <a:pPr lvl="1"/>
            <a:r>
              <a:rPr lang="en-US" sz="2000" b="1" dirty="0">
                <a:cs typeface="Times New Roman" pitchFamily="18"/>
              </a:rPr>
              <a:t>Unit of Behavior</a:t>
            </a:r>
            <a:r>
              <a:rPr lang="ro-RO" sz="2000" b="1" dirty="0">
                <a:cs typeface="Times New Roman" pitchFamily="18"/>
              </a:rPr>
              <a:t>/Unit of Work</a:t>
            </a:r>
            <a:endParaRPr lang="en-US" sz="2000" dirty="0">
              <a:cs typeface="Times New Roman" pitchFamily="18"/>
            </a:endParaRPr>
          </a:p>
          <a:p>
            <a:pPr lvl="1">
              <a:buNone/>
            </a:pPr>
            <a:r>
              <a:rPr lang="en-US" sz="2000" dirty="0">
                <a:cs typeface="Times New Roman" pitchFamily="18"/>
              </a:rPr>
              <a:t>	Denoted as boxes</a:t>
            </a:r>
          </a:p>
          <a:p>
            <a:pPr lvl="1"/>
            <a:r>
              <a:rPr lang="en-US" sz="2000" b="1" dirty="0">
                <a:cs typeface="Times New Roman" pitchFamily="18"/>
              </a:rPr>
              <a:t>Object State</a:t>
            </a:r>
            <a:endParaRPr lang="en-US" sz="2000" dirty="0">
              <a:cs typeface="Times New Roman" pitchFamily="18"/>
            </a:endParaRPr>
          </a:p>
          <a:p>
            <a:pPr lvl="1">
              <a:buNone/>
            </a:pPr>
            <a:r>
              <a:rPr lang="en-US" sz="2000" dirty="0">
                <a:cs typeface="Times New Roman" pitchFamily="18"/>
              </a:rPr>
              <a:t>	Denoted as circles</a:t>
            </a:r>
          </a:p>
          <a:p>
            <a:pPr lvl="1"/>
            <a:r>
              <a:rPr lang="en-US" sz="2000" b="1" dirty="0">
                <a:cs typeface="Times New Roman" pitchFamily="18"/>
              </a:rPr>
              <a:t>State Transition</a:t>
            </a:r>
            <a:endParaRPr lang="en-US" sz="2000" dirty="0">
              <a:cs typeface="Times New Roman" pitchFamily="18"/>
            </a:endParaRPr>
          </a:p>
          <a:p>
            <a:pPr lvl="1">
              <a:buNone/>
            </a:pPr>
            <a:r>
              <a:rPr lang="en-US" sz="2000" dirty="0">
                <a:cs typeface="Times New Roman" pitchFamily="18"/>
              </a:rPr>
              <a:t>	Denoted as arcs</a:t>
            </a:r>
          </a:p>
        </p:txBody>
      </p:sp>
      <p:sp>
        <p:nvSpPr>
          <p:cNvPr id="4" name="Line 4">
            <a:extLst>
              <a:ext uri="{FF2B5EF4-FFF2-40B4-BE49-F238E27FC236}">
                <a16:creationId xmlns:a16="http://schemas.microsoft.com/office/drawing/2014/main" id="{FC432468-3730-1472-C0B6-057B14A644D4}"/>
              </a:ext>
            </a:extLst>
          </p:cNvPr>
          <p:cNvSpPr/>
          <p:nvPr/>
        </p:nvSpPr>
        <p:spPr>
          <a:xfrm>
            <a:off x="6476996" y="2667003"/>
            <a:ext cx="457200"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8575" cap="flat">
            <a:solidFill>
              <a:srgbClr val="000000"/>
            </a:solidFill>
            <a:prstDash val="solid"/>
            <a:round/>
            <a:tailEnd type="arrow"/>
          </a:ln>
        </p:spPr>
        <p:txBody>
          <a:bodyPr vert="horz" wrap="non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graphicFrame>
        <p:nvGraphicFramePr>
          <p:cNvPr id="5" name="Object 5">
            <a:extLst>
              <a:ext uri="{FF2B5EF4-FFF2-40B4-BE49-F238E27FC236}">
                <a16:creationId xmlns:a16="http://schemas.microsoft.com/office/drawing/2014/main" id="{A3C0B350-9AA0-8512-2C0C-6563CBE2EC26}"/>
              </a:ext>
            </a:extLst>
          </p:cNvPr>
          <p:cNvGraphicFramePr/>
          <p:nvPr/>
        </p:nvGraphicFramePr>
        <p:xfrm>
          <a:off x="6629400" y="3113879"/>
          <a:ext cx="304796" cy="304796"/>
        </p:xfrm>
        <a:graphic>
          <a:graphicData uri="http://schemas.openxmlformats.org/presentationml/2006/ole">
            <mc:AlternateContent xmlns:mc="http://schemas.openxmlformats.org/markup-compatibility/2006">
              <mc:Choice xmlns:v="urn:schemas-microsoft-com:vml" Requires="v">
                <p:oleObj name="Microsoft Visio 2000/2002 Drawing" r:id="rId2" imgW="489397" imgH="489397" progId="">
                  <p:embed/>
                </p:oleObj>
              </mc:Choice>
              <mc:Fallback>
                <p:oleObj name="Microsoft Visio 2000/2002 Drawing" r:id="rId2" imgW="489397" imgH="489397" progId="">
                  <p:embed/>
                  <p:pic>
                    <p:nvPicPr>
                      <p:cNvPr id="5" name="Object 5">
                        <a:extLst>
                          <a:ext uri="{FF2B5EF4-FFF2-40B4-BE49-F238E27FC236}">
                            <a16:creationId xmlns:a16="http://schemas.microsoft.com/office/drawing/2014/main" id="{A3C0B350-9AA0-8512-2C0C-6563CBE2EC26}"/>
                          </a:ext>
                        </a:extLst>
                      </p:cNvPr>
                      <p:cNvPicPr/>
                      <p:nvPr/>
                    </p:nvPicPr>
                    <p:blipFill>
                      <a:blip r:embed="rId3"/>
                      <a:stretch>
                        <a:fillRect/>
                      </a:stretch>
                    </p:blipFill>
                    <p:spPr>
                      <a:xfrm>
                        <a:off x="6629400" y="3113879"/>
                        <a:ext cx="304796" cy="304796"/>
                      </a:xfrm>
                      <a:prstGeom prst="rect">
                        <a:avLst/>
                      </a:prstGeom>
                      <a:noFill/>
                      <a:ln cap="flat">
                        <a:noFill/>
                      </a:ln>
                    </p:spPr>
                  </p:pic>
                </p:oleObj>
              </mc:Fallback>
            </mc:AlternateContent>
          </a:graphicData>
        </a:graphic>
      </p:graphicFrame>
      <p:sp>
        <p:nvSpPr>
          <p:cNvPr id="6" name="Line 6">
            <a:extLst>
              <a:ext uri="{FF2B5EF4-FFF2-40B4-BE49-F238E27FC236}">
                <a16:creationId xmlns:a16="http://schemas.microsoft.com/office/drawing/2014/main" id="{096D8075-E5E3-DFA2-1496-88C866374BA3}"/>
              </a:ext>
            </a:extLst>
          </p:cNvPr>
          <p:cNvSpPr/>
          <p:nvPr/>
        </p:nvSpPr>
        <p:spPr>
          <a:xfrm>
            <a:off x="6578595" y="5227323"/>
            <a:ext cx="457200"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8575" cap="flat">
            <a:solidFill>
              <a:srgbClr val="000000"/>
            </a:solidFill>
            <a:prstDash val="solid"/>
            <a:round/>
            <a:tailEnd type="arrow"/>
          </a:ln>
        </p:spPr>
        <p:txBody>
          <a:bodyPr vert="horz" wrap="non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graphicFrame>
        <p:nvGraphicFramePr>
          <p:cNvPr id="7" name="Object 7">
            <a:extLst>
              <a:ext uri="{FF2B5EF4-FFF2-40B4-BE49-F238E27FC236}">
                <a16:creationId xmlns:a16="http://schemas.microsoft.com/office/drawing/2014/main" id="{47DC33C2-AE40-B686-D4C1-143515E3FD8A}"/>
              </a:ext>
            </a:extLst>
          </p:cNvPr>
          <p:cNvGraphicFramePr/>
          <p:nvPr/>
        </p:nvGraphicFramePr>
        <p:xfrm>
          <a:off x="6418265" y="3669505"/>
          <a:ext cx="761996" cy="512758"/>
        </p:xfrm>
        <a:graphic>
          <a:graphicData uri="http://schemas.openxmlformats.org/presentationml/2006/ole">
            <mc:AlternateContent xmlns:mc="http://schemas.openxmlformats.org/markup-compatibility/2006">
              <mc:Choice xmlns:v="urn:schemas-microsoft-com:vml" Requires="v">
                <p:oleObj name="Microsoft Visio 2000/2002 Drawing" r:id="rId4" imgW="1397358" imgH="946597" progId="">
                  <p:embed/>
                </p:oleObj>
              </mc:Choice>
              <mc:Fallback>
                <p:oleObj name="Microsoft Visio 2000/2002 Drawing" r:id="rId4" imgW="1397358" imgH="946597" progId="">
                  <p:embed/>
                  <p:pic>
                    <p:nvPicPr>
                      <p:cNvPr id="7" name="Object 7">
                        <a:extLst>
                          <a:ext uri="{FF2B5EF4-FFF2-40B4-BE49-F238E27FC236}">
                            <a16:creationId xmlns:a16="http://schemas.microsoft.com/office/drawing/2014/main" id="{47DC33C2-AE40-B686-D4C1-143515E3FD8A}"/>
                          </a:ext>
                        </a:extLst>
                      </p:cNvPr>
                      <p:cNvPicPr/>
                      <p:nvPr/>
                    </p:nvPicPr>
                    <p:blipFill>
                      <a:blip r:embed="rId5"/>
                      <a:stretch>
                        <a:fillRect/>
                      </a:stretch>
                    </p:blipFill>
                    <p:spPr>
                      <a:xfrm>
                        <a:off x="6418265" y="3669505"/>
                        <a:ext cx="761996" cy="512758"/>
                      </a:xfrm>
                      <a:prstGeom prst="rect">
                        <a:avLst/>
                      </a:prstGeom>
                      <a:noFill/>
                      <a:ln cap="flat">
                        <a:noFill/>
                      </a:ln>
                    </p:spPr>
                  </p:pic>
                </p:oleObj>
              </mc:Fallback>
            </mc:AlternateContent>
          </a:graphicData>
        </a:graphic>
      </p:graphicFrame>
      <p:graphicFrame>
        <p:nvGraphicFramePr>
          <p:cNvPr id="8" name="Object 8">
            <a:extLst>
              <a:ext uri="{FF2B5EF4-FFF2-40B4-BE49-F238E27FC236}">
                <a16:creationId xmlns:a16="http://schemas.microsoft.com/office/drawing/2014/main" id="{865809FF-C0F6-8657-0589-39D50C3767E2}"/>
              </a:ext>
            </a:extLst>
          </p:cNvPr>
          <p:cNvGraphicFramePr/>
          <p:nvPr/>
        </p:nvGraphicFramePr>
        <p:xfrm>
          <a:off x="6562721" y="4454618"/>
          <a:ext cx="473073" cy="473073"/>
        </p:xfrm>
        <a:graphic>
          <a:graphicData uri="http://schemas.openxmlformats.org/presentationml/2006/ole">
            <mc:AlternateContent xmlns:mc="http://schemas.openxmlformats.org/markup-compatibility/2006">
              <mc:Choice xmlns:v="urn:schemas-microsoft-com:vml" Requires="v">
                <p:oleObj name="Microsoft Visio 2000/2002 Drawing" r:id="rId6" imgW="946597" imgH="946597" progId="">
                  <p:embed/>
                </p:oleObj>
              </mc:Choice>
              <mc:Fallback>
                <p:oleObj name="Microsoft Visio 2000/2002 Drawing" r:id="rId6" imgW="946597" imgH="946597" progId="">
                  <p:embed/>
                  <p:pic>
                    <p:nvPicPr>
                      <p:cNvPr id="8" name="Object 8">
                        <a:extLst>
                          <a:ext uri="{FF2B5EF4-FFF2-40B4-BE49-F238E27FC236}">
                            <a16:creationId xmlns:a16="http://schemas.microsoft.com/office/drawing/2014/main" id="{865809FF-C0F6-8657-0589-39D50C3767E2}"/>
                          </a:ext>
                        </a:extLst>
                      </p:cNvPr>
                      <p:cNvPicPr/>
                      <p:nvPr/>
                    </p:nvPicPr>
                    <p:blipFill>
                      <a:blip r:embed="rId7"/>
                      <a:stretch>
                        <a:fillRect/>
                      </a:stretch>
                    </p:blipFill>
                    <p:spPr>
                      <a:xfrm>
                        <a:off x="6562721" y="4454618"/>
                        <a:ext cx="473073" cy="473073"/>
                      </a:xfrm>
                      <a:prstGeom prst="rect">
                        <a:avLst/>
                      </a:prstGeom>
                      <a:noFill/>
                      <a:ln cap="flat">
                        <a:noFill/>
                      </a:ln>
                    </p:spPr>
                  </p:pic>
                </p:oleObj>
              </mc:Fallback>
            </mc:AlternateContent>
          </a:graphicData>
        </a:graphic>
      </p:graphicFrame>
      <p:grpSp>
        <p:nvGrpSpPr>
          <p:cNvPr id="9" name="Group 9">
            <a:extLst>
              <a:ext uri="{FF2B5EF4-FFF2-40B4-BE49-F238E27FC236}">
                <a16:creationId xmlns:a16="http://schemas.microsoft.com/office/drawing/2014/main" id="{62C766AE-D267-1511-8333-D2BE58FF5E12}"/>
              </a:ext>
            </a:extLst>
          </p:cNvPr>
          <p:cNvGrpSpPr/>
          <p:nvPr/>
        </p:nvGrpSpPr>
        <p:grpSpPr>
          <a:xfrm>
            <a:off x="7680329" y="2630491"/>
            <a:ext cx="2530463" cy="1828800"/>
            <a:chOff x="7680329" y="2630491"/>
            <a:chExt cx="2530463" cy="1828800"/>
          </a:xfrm>
        </p:grpSpPr>
        <p:sp>
          <p:nvSpPr>
            <p:cNvPr id="10" name="AutoShape 10">
              <a:extLst>
                <a:ext uri="{FF2B5EF4-FFF2-40B4-BE49-F238E27FC236}">
                  <a16:creationId xmlns:a16="http://schemas.microsoft.com/office/drawing/2014/main" id="{6071CD9C-A9D7-832D-C045-A77E5C97D8BB}"/>
                </a:ext>
              </a:extLst>
            </p:cNvPr>
            <p:cNvSpPr/>
            <p:nvPr/>
          </p:nvSpPr>
          <p:spPr>
            <a:xfrm>
              <a:off x="8077196" y="2630491"/>
              <a:ext cx="2133596" cy="137160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4472C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1" name="AutoShape 11">
              <a:extLst>
                <a:ext uri="{FF2B5EF4-FFF2-40B4-BE49-F238E27FC236}">
                  <a16:creationId xmlns:a16="http://schemas.microsoft.com/office/drawing/2014/main" id="{CEE10ECE-8C73-2F7D-893C-7DF222105234}"/>
                </a:ext>
              </a:extLst>
            </p:cNvPr>
            <p:cNvSpPr/>
            <p:nvPr/>
          </p:nvSpPr>
          <p:spPr>
            <a:xfrm>
              <a:off x="7680329" y="2630491"/>
              <a:ext cx="381003" cy="1828800"/>
            </a:xfrm>
            <a:custGeom>
              <a:avLst>
                <a:gd name="f12" fmla="val 40000"/>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40000"/>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2" name="Text Box 12">
              <a:extLst>
                <a:ext uri="{FF2B5EF4-FFF2-40B4-BE49-F238E27FC236}">
                  <a16:creationId xmlns:a16="http://schemas.microsoft.com/office/drawing/2014/main" id="{383E06C6-8304-8B4C-C167-48BF45B15215}"/>
                </a:ext>
              </a:extLst>
            </p:cNvPr>
            <p:cNvSpPr txBox="1"/>
            <p:nvPr/>
          </p:nvSpPr>
          <p:spPr>
            <a:xfrm>
              <a:off x="9128126" y="3233739"/>
              <a:ext cx="184151" cy="369883"/>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3" name="Text Box 13">
              <a:extLst>
                <a:ext uri="{FF2B5EF4-FFF2-40B4-BE49-F238E27FC236}">
                  <a16:creationId xmlns:a16="http://schemas.microsoft.com/office/drawing/2014/main" id="{88C4D117-4215-F23A-F36E-122A0D8F142F}"/>
                </a:ext>
              </a:extLst>
            </p:cNvPr>
            <p:cNvSpPr txBox="1"/>
            <p:nvPr/>
          </p:nvSpPr>
          <p:spPr>
            <a:xfrm>
              <a:off x="8458200" y="2711452"/>
              <a:ext cx="1524003" cy="131127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Calibri"/>
                </a:rPr>
                <a:t>Process Description Diagram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0" i="0" u="none" strike="noStrike" kern="1200" cap="none" spc="0" baseline="0">
                <a:solidFill>
                  <a:srgbClr val="000000"/>
                </a:solidFill>
                <a:uFillTx/>
                <a:latin typeface="Calibri"/>
              </a:endParaRPr>
            </a:p>
          </p:txBody>
        </p:sp>
      </p:grpSp>
      <p:grpSp>
        <p:nvGrpSpPr>
          <p:cNvPr id="14" name="Group 14">
            <a:extLst>
              <a:ext uri="{FF2B5EF4-FFF2-40B4-BE49-F238E27FC236}">
                <a16:creationId xmlns:a16="http://schemas.microsoft.com/office/drawing/2014/main" id="{9E5B7033-33C2-2B26-A23C-B6780F4CCD24}"/>
              </a:ext>
            </a:extLst>
          </p:cNvPr>
          <p:cNvGrpSpPr/>
          <p:nvPr/>
        </p:nvGrpSpPr>
        <p:grpSpPr>
          <a:xfrm>
            <a:off x="7473692" y="3603622"/>
            <a:ext cx="2737110" cy="2492380"/>
            <a:chOff x="7473692" y="3603622"/>
            <a:chExt cx="2737110" cy="2492380"/>
          </a:xfrm>
        </p:grpSpPr>
        <p:sp>
          <p:nvSpPr>
            <p:cNvPr id="15" name="AutoShape 15">
              <a:extLst>
                <a:ext uri="{FF2B5EF4-FFF2-40B4-BE49-F238E27FC236}">
                  <a16:creationId xmlns:a16="http://schemas.microsoft.com/office/drawing/2014/main" id="{4C8A4990-830C-E94B-38D6-2BA184192744}"/>
                </a:ext>
              </a:extLst>
            </p:cNvPr>
            <p:cNvSpPr/>
            <p:nvPr/>
          </p:nvSpPr>
          <p:spPr>
            <a:xfrm>
              <a:off x="8013271" y="4240529"/>
              <a:ext cx="2197531" cy="1590406"/>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4472C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6" name="AutoShape 16">
              <a:extLst>
                <a:ext uri="{FF2B5EF4-FFF2-40B4-BE49-F238E27FC236}">
                  <a16:creationId xmlns:a16="http://schemas.microsoft.com/office/drawing/2014/main" id="{41F751E3-C4B4-E706-B6FA-0F964A84412D}"/>
                </a:ext>
              </a:extLst>
            </p:cNvPr>
            <p:cNvSpPr/>
            <p:nvPr/>
          </p:nvSpPr>
          <p:spPr>
            <a:xfrm>
              <a:off x="7473692" y="3603622"/>
              <a:ext cx="349904" cy="2492380"/>
            </a:xfrm>
            <a:custGeom>
              <a:avLst>
                <a:gd name="f12" fmla="val 40000"/>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40000"/>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7" name="Text Box 17">
              <a:extLst>
                <a:ext uri="{FF2B5EF4-FFF2-40B4-BE49-F238E27FC236}">
                  <a16:creationId xmlns:a16="http://schemas.microsoft.com/office/drawing/2014/main" id="{7A389024-1BBD-C58A-637F-2FAA3BE5708B}"/>
                </a:ext>
              </a:extLst>
            </p:cNvPr>
            <p:cNvSpPr txBox="1"/>
            <p:nvPr/>
          </p:nvSpPr>
          <p:spPr>
            <a:xfrm>
              <a:off x="9095683" y="4190823"/>
              <a:ext cx="189664" cy="428899"/>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18" name="Text Box 18">
              <a:extLst>
                <a:ext uri="{FF2B5EF4-FFF2-40B4-BE49-F238E27FC236}">
                  <a16:creationId xmlns:a16="http://schemas.microsoft.com/office/drawing/2014/main" id="{751A6DDE-8268-6FE1-FD5C-B61CC827DD07}"/>
                </a:ext>
              </a:extLst>
            </p:cNvPr>
            <p:cNvSpPr txBox="1"/>
            <p:nvPr/>
          </p:nvSpPr>
          <p:spPr>
            <a:xfrm>
              <a:off x="8327203" y="4240529"/>
              <a:ext cx="1569668" cy="117807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Calibri"/>
                </a:rPr>
                <a:t>Object State Transition Network</a:t>
              </a:r>
            </a:p>
          </p:txBody>
        </p:sp>
      </p:grpSp>
      <p:sp>
        <p:nvSpPr>
          <p:cNvPr id="19" name="Text Box 19">
            <a:extLst>
              <a:ext uri="{FF2B5EF4-FFF2-40B4-BE49-F238E27FC236}">
                <a16:creationId xmlns:a16="http://schemas.microsoft.com/office/drawing/2014/main" id="{A5D77F60-A436-02A5-FBCB-DB3B7D1CDAE5}"/>
              </a:ext>
            </a:extLst>
          </p:cNvPr>
          <p:cNvSpPr txBox="1"/>
          <p:nvPr/>
        </p:nvSpPr>
        <p:spPr>
          <a:xfrm>
            <a:off x="-128427" y="2744583"/>
            <a:ext cx="3182935" cy="584775"/>
          </a:xfrm>
          <a:prstGeom prst="rect">
            <a:avLst/>
          </a:prstGeom>
          <a:noFill/>
          <a:ln cap="flat">
            <a:noFill/>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1000"/>
              </a:spcBef>
              <a:spcAft>
                <a:spcPts val="0"/>
              </a:spcAft>
              <a:buNone/>
              <a:tabLst/>
              <a:defRPr sz="1800" b="0" i="0" u="none" strike="noStrike" kern="0" cap="none" spc="0" baseline="0">
                <a:solidFill>
                  <a:srgbClr val="000000"/>
                </a:solidFill>
                <a:uFillTx/>
              </a:defRPr>
            </a:pPr>
            <a:r>
              <a:rPr lang="en-US" sz="1600" b="0" i="0" u="none" strike="noStrike" kern="1200" cap="none" spc="0" baseline="0" dirty="0">
                <a:solidFill>
                  <a:srgbClr val="000000"/>
                </a:solidFill>
                <a:uFillTx/>
                <a:latin typeface="Calibri"/>
              </a:rPr>
              <a:t>Source: </a:t>
            </a:r>
            <a:r>
              <a:rPr lang="en-US" sz="1600" b="0" i="0" u="none" strike="noStrike" kern="1200" cap="none" spc="0" baseline="0" dirty="0">
                <a:solidFill>
                  <a:srgbClr val="000000"/>
                </a:solidFill>
                <a:uFillTx/>
                <a:latin typeface="Calibri"/>
                <a:hlinkClick r:id="rId8">
                  <a:extLst>
                    <a:ext uri="{A12FA001-AC4F-418D-AE19-62706E023703}">
                      <ahyp:hlinkClr xmlns:ahyp="http://schemas.microsoft.com/office/drawing/2018/hyperlinkcolor" val="tx"/>
                    </a:ext>
                  </a:extLst>
                </a:hlinkClick>
              </a:rPr>
              <a:t>http://www.idef.com/idef3.html</a:t>
            </a:r>
            <a:endParaRPr lang="en-US" sz="1600" b="0" i="0" u="none" strike="noStrike" kern="1200" cap="none" spc="0" baseline="0" dirty="0">
              <a:solidFill>
                <a:srgbClr val="000000"/>
              </a:solidFill>
              <a:uFillTx/>
              <a:latin typeface="Calibri"/>
            </a:endParaRPr>
          </a:p>
        </p:txBody>
      </p:sp>
      <p:sp>
        <p:nvSpPr>
          <p:cNvPr id="21" name="Номер слайда 2">
            <a:extLst>
              <a:ext uri="{FF2B5EF4-FFF2-40B4-BE49-F238E27FC236}">
                <a16:creationId xmlns:a16="http://schemas.microsoft.com/office/drawing/2014/main" id="{0EEDE870-693F-C81E-7283-83B28523541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876252-5C49-404D-B27E-CD1F4BF864D7}" type="slidenum">
              <a:rPr/>
              <a:t>7</a:t>
            </a:fld>
            <a:endParaRPr lang="ru-RU" sz="1200" b="0" i="0" u="none" strike="noStrike" kern="1200" cap="none" spc="0" baseline="0">
              <a:solidFill>
                <a:srgbClr val="898989"/>
              </a:solidFill>
              <a:uFillTx/>
              <a:latin typeface="Calibri"/>
            </a:endParaRPr>
          </a:p>
        </p:txBody>
      </p:sp>
      <p:sp>
        <p:nvSpPr>
          <p:cNvPr id="2" name="Footer Placeholder 1">
            <a:extLst>
              <a:ext uri="{FF2B5EF4-FFF2-40B4-BE49-F238E27FC236}">
                <a16:creationId xmlns:a16="http://schemas.microsoft.com/office/drawing/2014/main" id="{9F633A4C-0079-F11C-EBEF-327C073B53FE}"/>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10"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Effect">
                      <p:stCondLst>
                        <p:cond delay="indefinite"/>
                      </p:stCondLst>
                      <p:childTnLst>
                        <p:par>
                          <p:cTn id="9" fill="hold" nodeType="withEffect">
                            <p:stCondLst>
                              <p:cond delay="0"/>
                            </p:stCondLst>
                            <p:childTnLst>
                              <p:par>
                                <p:cTn id="10" presetID="10"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0172B18-CB2E-E53B-5E0D-EDEFF199E60E}"/>
              </a:ext>
            </a:extLst>
          </p:cNvPr>
          <p:cNvSpPr txBox="1">
            <a:spLocks noGrp="1"/>
          </p:cNvSpPr>
          <p:nvPr>
            <p:ph type="title"/>
          </p:nvPr>
        </p:nvSpPr>
        <p:spPr>
          <a:xfrm>
            <a:off x="2135188" y="53327"/>
            <a:ext cx="8229600" cy="764090"/>
          </a:xfrm>
        </p:spPr>
        <p:txBody>
          <a:bodyPr anchorCtr="1"/>
          <a:lstStyle/>
          <a:p>
            <a:pPr lvl="0" algn="ctr"/>
            <a:r>
              <a:rPr lang="ro-RO" sz="4000" b="1">
                <a:solidFill>
                  <a:srgbClr val="0563C1"/>
                </a:solidFill>
                <a:effectLst>
                  <a:outerShdw dist="38096" dir="2700000">
                    <a:srgbClr val="C0C0C0"/>
                  </a:outerShdw>
                </a:effectLst>
              </a:rPr>
              <a:t>Tipuri de joncțiuni</a:t>
            </a:r>
            <a:endParaRPr lang="ru-RU" sz="4000" b="1">
              <a:solidFill>
                <a:srgbClr val="0563C1"/>
              </a:solidFill>
              <a:effectLst>
                <a:outerShdw dist="38096" dir="2700000">
                  <a:srgbClr val="C0C0C0"/>
                </a:outerShdw>
              </a:effectLst>
            </a:endParaRPr>
          </a:p>
        </p:txBody>
      </p:sp>
      <p:graphicFrame>
        <p:nvGraphicFramePr>
          <p:cNvPr id="3" name="Group 75">
            <a:extLst>
              <a:ext uri="{FF2B5EF4-FFF2-40B4-BE49-F238E27FC236}">
                <a16:creationId xmlns:a16="http://schemas.microsoft.com/office/drawing/2014/main" id="{A0B95943-4853-AD23-D0C0-6D29D87941AD}"/>
              </a:ext>
            </a:extLst>
          </p:cNvPr>
          <p:cNvGraphicFramePr>
            <a:graphicFrameLocks noGrp="1"/>
          </p:cNvGraphicFramePr>
          <p:nvPr>
            <p:ph idx="1"/>
          </p:nvPr>
        </p:nvGraphicFramePr>
        <p:xfrm>
          <a:off x="1906578" y="775639"/>
          <a:ext cx="9395404" cy="5008064"/>
        </p:xfrm>
        <a:graphic>
          <a:graphicData uri="http://schemas.openxmlformats.org/drawingml/2006/table">
            <a:tbl>
              <a:tblPr>
                <a:effectLst/>
              </a:tblPr>
              <a:tblGrid>
                <a:gridCol w="1604717">
                  <a:extLst>
                    <a:ext uri="{9D8B030D-6E8A-4147-A177-3AD203B41FA5}">
                      <a16:colId xmlns:a16="http://schemas.microsoft.com/office/drawing/2014/main" val="905885420"/>
                    </a:ext>
                  </a:extLst>
                </a:gridCol>
                <a:gridCol w="1572768">
                  <a:extLst>
                    <a:ext uri="{9D8B030D-6E8A-4147-A177-3AD203B41FA5}">
                      <a16:colId xmlns:a16="http://schemas.microsoft.com/office/drawing/2014/main" val="4041197756"/>
                    </a:ext>
                  </a:extLst>
                </a:gridCol>
                <a:gridCol w="2987043">
                  <a:extLst>
                    <a:ext uri="{9D8B030D-6E8A-4147-A177-3AD203B41FA5}">
                      <a16:colId xmlns:a16="http://schemas.microsoft.com/office/drawing/2014/main" val="1406801114"/>
                    </a:ext>
                  </a:extLst>
                </a:gridCol>
                <a:gridCol w="3230876">
                  <a:extLst>
                    <a:ext uri="{9D8B030D-6E8A-4147-A177-3AD203B41FA5}">
                      <a16:colId xmlns:a16="http://schemas.microsoft.com/office/drawing/2014/main" val="3849966079"/>
                    </a:ext>
                  </a:extLst>
                </a:gridCol>
              </a:tblGrid>
              <a:tr h="1016236">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Arial" pitchFamily="34"/>
                        </a:rPr>
                        <a:t>Simbol</a:t>
                      </a:r>
                    </a:p>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Arial" pitchFamily="34"/>
                        </a:rPr>
                        <a:t>Joncțiune</a:t>
                      </a:r>
                      <a:endParaRPr lang="ru-RU" sz="2000" b="1"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600"/>
                        </a:spcBef>
                        <a:spcAft>
                          <a:spcPts val="0"/>
                        </a:spcAft>
                        <a:buNone/>
                        <a:tabLst/>
                      </a:pPr>
                      <a:r>
                        <a:rPr lang="ro-RO" sz="2400" b="1" i="0" u="none" strike="noStrike" cap="none" baseline="0">
                          <a:solidFill>
                            <a:srgbClr val="000000"/>
                          </a:solidFill>
                          <a:latin typeface="Times New Roman" pitchFamily="18"/>
                          <a:cs typeface="Times New Roman" pitchFamily="18"/>
                        </a:rPr>
                        <a:t>Denumire</a:t>
                      </a:r>
                    </a:p>
                    <a:p>
                      <a:pPr marL="0" marR="0" lvl="0" indent="0" algn="ctr" defTabSz="914400" rtl="0" fontAlgn="auto" hangingPunct="1">
                        <a:lnSpc>
                          <a:spcPct val="100000"/>
                        </a:lnSpc>
                        <a:spcBef>
                          <a:spcPts val="600"/>
                        </a:spcBef>
                        <a:spcAft>
                          <a:spcPts val="0"/>
                        </a:spcAft>
                        <a:buNone/>
                        <a:tabLst/>
                      </a:pPr>
                      <a:r>
                        <a:rPr lang="ro-RO" sz="2400" b="1" i="0" u="none" strike="noStrike" cap="none" baseline="0">
                          <a:solidFill>
                            <a:srgbClr val="000000"/>
                          </a:solidFill>
                          <a:latin typeface="Times New Roman" pitchFamily="18"/>
                          <a:cs typeface="Times New Roman" pitchFamily="18"/>
                        </a:rPr>
                        <a:t>Joncțiune</a:t>
                      </a:r>
                      <a:endParaRPr lang="ru-RU" sz="24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Sensul joncțiunii  în cazul – contopire conexiuni</a:t>
                      </a:r>
                      <a:endParaRPr lang="ru-RU" sz="20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Sensul joncțiunii  în cazul -  ramificare  conexiuni</a:t>
                      </a:r>
                      <a:endParaRPr lang="ru-RU" sz="20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0546801"/>
                  </a:ext>
                </a:extLst>
              </a:tr>
              <a:tr h="1074310">
                <a:tc>
                  <a:txBody>
                    <a:bodyPr/>
                    <a:lstStyle/>
                    <a:p>
                      <a:pPr marL="0" marR="0" lvl="0" indent="0" algn="l" defTabSz="914400" rtl="0" fontAlgn="auto" hangingPunct="1">
                        <a:lnSpc>
                          <a:spcPct val="100000"/>
                        </a:lnSpc>
                        <a:spcBef>
                          <a:spcPts val="700"/>
                        </a:spcBef>
                        <a:spcAft>
                          <a:spcPts val="0"/>
                        </a:spcAft>
                        <a:buNone/>
                        <a:tabLst/>
                      </a:pPr>
                      <a:endParaRPr lang="ru-RU" sz="2800" b="0"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600"/>
                        </a:spcBef>
                        <a:spcAft>
                          <a:spcPts val="0"/>
                        </a:spcAft>
                        <a:buNone/>
                        <a:tabLst/>
                      </a:pPr>
                      <a:r>
                        <a:rPr lang="ro-RO" sz="2400" b="0" i="1" u="none" strike="noStrike" cap="none" baseline="0">
                          <a:solidFill>
                            <a:srgbClr val="000000"/>
                          </a:solidFill>
                          <a:latin typeface="Arial" pitchFamily="34"/>
                        </a:rPr>
                        <a:t>asincron</a:t>
                      </a:r>
                      <a:r>
                        <a:rPr lang="ru-RU" sz="2400" b="0" i="1" u="none" strike="noStrike" cap="none" baseline="0">
                          <a:solidFill>
                            <a:srgbClr val="000000"/>
                          </a:solidFill>
                          <a:latin typeface="Arial" pitchFamily="34"/>
                        </a:rPr>
                        <a:t> «</a:t>
                      </a:r>
                      <a:r>
                        <a:rPr lang="ro-RO" sz="2400" b="0" i="1" u="none" strike="noStrike" cap="none" baseline="0">
                          <a:solidFill>
                            <a:srgbClr val="000000"/>
                          </a:solidFill>
                          <a:latin typeface="Arial" pitchFamily="34"/>
                        </a:rPr>
                        <a:t>&amp;</a:t>
                      </a:r>
                      <a:r>
                        <a:rPr lang="ru-RU" sz="2400" b="0" i="1" u="none" strike="noStrike" cap="none" baseline="0">
                          <a:solidFill>
                            <a:srgbClr val="000000"/>
                          </a:solidFill>
                          <a:latin typeface="Arial" pitchFamily="34"/>
                        </a:rPr>
                        <a: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Toate procesele precedente  trebuie să fie terminate</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Toate procesele următoare  trebuie să fie lansaste</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6765649"/>
                  </a:ext>
                </a:extLst>
              </a:tr>
              <a:tr h="1736308">
                <a:tc>
                  <a:txBody>
                    <a:bodyPr/>
                    <a:lstStyle/>
                    <a:p>
                      <a:pPr marL="0" marR="0" lvl="0" indent="0" algn="l" defTabSz="914400" rtl="0" fontAlgn="auto" hangingPunct="1">
                        <a:lnSpc>
                          <a:spcPct val="100000"/>
                        </a:lnSpc>
                        <a:spcBef>
                          <a:spcPts val="700"/>
                        </a:spcBef>
                        <a:spcAft>
                          <a:spcPts val="0"/>
                        </a:spcAft>
                        <a:buNone/>
                        <a:tabLst/>
                      </a:pPr>
                      <a:endParaRPr lang="ru-RU" sz="2800" b="0"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600"/>
                        </a:spcBef>
                        <a:spcAft>
                          <a:spcPts val="0"/>
                        </a:spcAft>
                        <a:buNone/>
                        <a:tabLst/>
                      </a:pPr>
                      <a:r>
                        <a:rPr lang="ro-RO" sz="2400" b="0" i="1" u="none" strike="noStrike" cap="none" baseline="0">
                          <a:solidFill>
                            <a:srgbClr val="000000"/>
                          </a:solidFill>
                          <a:latin typeface="Arial" pitchFamily="34"/>
                        </a:rPr>
                        <a:t>Sincron</a:t>
                      </a:r>
                      <a:r>
                        <a:rPr lang="ru-RU" sz="2400" b="0" i="1" u="none" strike="noStrike" cap="none" baseline="0">
                          <a:solidFill>
                            <a:srgbClr val="000000"/>
                          </a:solidFill>
                          <a:latin typeface="Arial" pitchFamily="34"/>
                        </a:rPr>
                        <a:t> «</a:t>
                      </a:r>
                      <a:r>
                        <a:rPr lang="ro-RO" sz="2400" b="0" i="1" u="none" strike="noStrike" cap="none" baseline="0">
                          <a:solidFill>
                            <a:srgbClr val="000000"/>
                          </a:solidFill>
                          <a:latin typeface="Arial" pitchFamily="34"/>
                        </a:rPr>
                        <a:t>&amp;</a:t>
                      </a:r>
                      <a:r>
                        <a:rPr lang="ru-RU" sz="2400" b="0" i="1" u="none" strike="noStrike" cap="none" baseline="0">
                          <a:solidFill>
                            <a:srgbClr val="000000"/>
                          </a:solidFill>
                          <a:latin typeface="Arial" pitchFamily="34"/>
                        </a:rPr>
                        <a:t>»</a:t>
                      </a:r>
                      <a:r>
                        <a:rPr lang="ru-RU" sz="24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Toate procesele precedente  trebuie să se termine concomitent</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500"/>
                        </a:spcBef>
                        <a:spcAft>
                          <a:spcPts val="0"/>
                        </a:spcAft>
                        <a:buNone/>
                        <a:tabLst/>
                      </a:pPr>
                      <a:r>
                        <a:rPr lang="ro-RO" sz="2000" b="0" i="0" u="none" strike="noStrike" cap="none" baseline="0">
                          <a:solidFill>
                            <a:srgbClr val="000000"/>
                          </a:solidFill>
                          <a:latin typeface="Arial" pitchFamily="34"/>
                        </a:rPr>
                        <a:t>Toate procesele următoare  trebuie să fie lansaste</a:t>
                      </a:r>
                      <a:r>
                        <a:rPr lang="ru-RU" sz="2000" b="0" i="0" u="none" strike="noStrike" cap="none" baseline="0">
                          <a:solidFill>
                            <a:srgbClr val="000000"/>
                          </a:solidFill>
                          <a:latin typeface="Arial" pitchFamily="34"/>
                        </a:rPr>
                        <a:t> </a:t>
                      </a:r>
                      <a:r>
                        <a:rPr lang="ro-RO" sz="2000" b="0" i="0" u="none" strike="noStrike" cap="none" baseline="0">
                          <a:solidFill>
                            <a:srgbClr val="000000"/>
                          </a:solidFill>
                          <a:latin typeface="Arial" pitchFamily="34"/>
                        </a:rPr>
                        <a:t> concomintent</a:t>
                      </a:r>
                      <a:endParaRPr lang="ru-RU" sz="2000" b="0" i="0" u="none" strike="noStrike" cap="none" baseline="0">
                        <a:solidFill>
                          <a:srgbClr val="000000"/>
                        </a:solidFill>
                        <a:latin typeface="Arial" pitchFamily="34"/>
                      </a:endParaRPr>
                    </a:p>
                    <a:p>
                      <a:pPr marL="0" marR="0" lvl="0" indent="0" algn="l" defTabSz="914400" rtl="0" fontAlgn="auto" hangingPunct="1">
                        <a:lnSpc>
                          <a:spcPct val="100000"/>
                        </a:lnSpc>
                        <a:spcBef>
                          <a:spcPts val="700"/>
                        </a:spcBef>
                        <a:spcAft>
                          <a:spcPts val="0"/>
                        </a:spcAft>
                        <a:buNone/>
                        <a:tabLst/>
                      </a:pP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9822088"/>
                  </a:ext>
                </a:extLst>
              </a:tr>
              <a:tr h="1074310">
                <a:tc>
                  <a:txBody>
                    <a:bodyPr/>
                    <a:lstStyle/>
                    <a:p>
                      <a:pPr marL="0" marR="0" lvl="0" indent="0" algn="l" defTabSz="914400" rtl="0" fontAlgn="auto" hangingPunct="1">
                        <a:lnSpc>
                          <a:spcPct val="100000"/>
                        </a:lnSpc>
                        <a:spcBef>
                          <a:spcPts val="700"/>
                        </a:spcBef>
                        <a:spcAft>
                          <a:spcPts val="0"/>
                        </a:spcAft>
                        <a:buNone/>
                        <a:tabLst/>
                      </a:pPr>
                      <a:endParaRPr lang="ru-RU" sz="2800" b="0"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600"/>
                        </a:spcBef>
                        <a:spcAft>
                          <a:spcPts val="0"/>
                        </a:spcAft>
                        <a:buNone/>
                        <a:tabLst/>
                      </a:pPr>
                      <a:r>
                        <a:rPr lang="ro-RO" sz="2400" b="0" i="1" u="none" strike="noStrike" cap="none" baseline="0">
                          <a:solidFill>
                            <a:srgbClr val="000000"/>
                          </a:solidFill>
                          <a:latin typeface="Arial" pitchFamily="34"/>
                        </a:rPr>
                        <a:t>asincron</a:t>
                      </a:r>
                      <a:r>
                        <a:rPr lang="ru-RU" sz="2400" b="0" i="1" u="none" strike="noStrike" cap="none" baseline="0">
                          <a:solidFill>
                            <a:srgbClr val="000000"/>
                          </a:solidFill>
                          <a:latin typeface="Arial" pitchFamily="34"/>
                        </a:rPr>
                        <a:t> «</a:t>
                      </a:r>
                      <a:r>
                        <a:rPr lang="ro-RO" sz="2400" b="0" i="1" u="none" strike="noStrike" cap="none" baseline="0">
                          <a:solidFill>
                            <a:srgbClr val="000000"/>
                          </a:solidFill>
                          <a:latin typeface="Arial" pitchFamily="34"/>
                        </a:rPr>
                        <a:t>sau</a:t>
                      </a:r>
                      <a:r>
                        <a:rPr lang="ru-RU" sz="2400" b="0" i="1" u="none" strike="noStrike" cap="none" baseline="0">
                          <a:solidFill>
                            <a:srgbClr val="000000"/>
                          </a:solidFill>
                          <a:latin typeface="Arial" pitchFamily="34"/>
                        </a:rPr>
                        <a:t>»</a:t>
                      </a:r>
                      <a:r>
                        <a:rPr lang="ru-RU" sz="24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Unul sau mai multe procese precedente  trebuie să se termine</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Unul sau mai multe procese  ce uremează trebuie să fie lansate</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2914863"/>
                  </a:ext>
                </a:extLst>
              </a:tr>
            </a:tbl>
          </a:graphicData>
        </a:graphic>
      </p:graphicFrame>
      <p:pic>
        <p:nvPicPr>
          <p:cNvPr id="4" name="Picture 47">
            <a:extLst>
              <a:ext uri="{FF2B5EF4-FFF2-40B4-BE49-F238E27FC236}">
                <a16:creationId xmlns:a16="http://schemas.microsoft.com/office/drawing/2014/main" id="{10A455AA-0486-3A30-A69F-E3054068DEE7}"/>
              </a:ext>
            </a:extLst>
          </p:cNvPr>
          <p:cNvPicPr>
            <a:picLocks noChangeAspect="1"/>
          </p:cNvPicPr>
          <p:nvPr/>
        </p:nvPicPr>
        <p:blipFill>
          <a:blip r:embed="rId2">
            <a:lum bright="30000" contrast="6000"/>
            <a:biLevel thresh="50000"/>
          </a:blip>
          <a:srcRect l="57217" t="16612" r="33421" b="74371"/>
          <a:stretch>
            <a:fillRect/>
          </a:stretch>
        </p:blipFill>
        <p:spPr>
          <a:xfrm>
            <a:off x="2135188" y="1960455"/>
            <a:ext cx="684208" cy="792163"/>
          </a:xfrm>
          <a:prstGeom prst="rect">
            <a:avLst/>
          </a:prstGeom>
          <a:noFill/>
          <a:ln cap="flat">
            <a:noFill/>
          </a:ln>
        </p:spPr>
      </p:pic>
      <p:pic>
        <p:nvPicPr>
          <p:cNvPr id="5" name="Picture 48">
            <a:extLst>
              <a:ext uri="{FF2B5EF4-FFF2-40B4-BE49-F238E27FC236}">
                <a16:creationId xmlns:a16="http://schemas.microsoft.com/office/drawing/2014/main" id="{273E8889-97F7-CE35-6BC6-46BD2B98C169}"/>
              </a:ext>
            </a:extLst>
          </p:cNvPr>
          <p:cNvPicPr>
            <a:picLocks noChangeAspect="1"/>
          </p:cNvPicPr>
          <p:nvPr/>
        </p:nvPicPr>
        <p:blipFill>
          <a:blip r:embed="rId2">
            <a:lum contrast="18000"/>
            <a:biLevel thresh="50000"/>
          </a:blip>
          <a:srcRect l="56168" t="38557" r="34120" b="51511"/>
          <a:stretch>
            <a:fillRect/>
          </a:stretch>
        </p:blipFill>
        <p:spPr>
          <a:xfrm>
            <a:off x="2063755" y="3500551"/>
            <a:ext cx="792163" cy="792163"/>
          </a:xfrm>
          <a:prstGeom prst="rect">
            <a:avLst/>
          </a:prstGeom>
          <a:noFill/>
          <a:ln cap="flat">
            <a:noFill/>
          </a:ln>
        </p:spPr>
      </p:pic>
      <p:pic>
        <p:nvPicPr>
          <p:cNvPr id="6" name="Picture 49">
            <a:extLst>
              <a:ext uri="{FF2B5EF4-FFF2-40B4-BE49-F238E27FC236}">
                <a16:creationId xmlns:a16="http://schemas.microsoft.com/office/drawing/2014/main" id="{0BA9957B-B0F4-1847-4C28-5C8160B513C6}"/>
              </a:ext>
            </a:extLst>
          </p:cNvPr>
          <p:cNvPicPr>
            <a:picLocks noChangeAspect="1"/>
          </p:cNvPicPr>
          <p:nvPr/>
        </p:nvPicPr>
        <p:blipFill>
          <a:blip r:embed="rId2">
            <a:lum contrast="12000"/>
            <a:biLevel thresh="50000"/>
          </a:blip>
          <a:srcRect l="81078" t="15446" r="8887" b="74652"/>
          <a:stretch>
            <a:fillRect/>
          </a:stretch>
        </p:blipFill>
        <p:spPr>
          <a:xfrm>
            <a:off x="2171699" y="4836983"/>
            <a:ext cx="761996" cy="874111"/>
          </a:xfrm>
          <a:prstGeom prst="rect">
            <a:avLst/>
          </a:prstGeom>
          <a:noFill/>
          <a:ln cap="flat">
            <a:noFill/>
          </a:ln>
        </p:spPr>
      </p:pic>
      <p:sp>
        <p:nvSpPr>
          <p:cNvPr id="7" name="Номер слайда 2">
            <a:extLst>
              <a:ext uri="{FF2B5EF4-FFF2-40B4-BE49-F238E27FC236}">
                <a16:creationId xmlns:a16="http://schemas.microsoft.com/office/drawing/2014/main" id="{B9325F1E-09DC-F2B3-4291-E3D820FEB4A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B4F73C4-4FD0-4F40-97B9-8BAAF5F0416B}" type="slidenum">
              <a:rPr/>
              <a:t>8</a:t>
            </a:fld>
            <a:endParaRPr lang="ru-RU" sz="1200" b="0" i="0" u="none" strike="noStrike" kern="1200" cap="none" spc="0" baseline="0">
              <a:solidFill>
                <a:srgbClr val="898989"/>
              </a:solidFill>
              <a:uFillTx/>
              <a:latin typeface="Calibri"/>
            </a:endParaRPr>
          </a:p>
        </p:txBody>
      </p:sp>
      <p:sp>
        <p:nvSpPr>
          <p:cNvPr id="8" name="Footer Placeholder 7">
            <a:extLst>
              <a:ext uri="{FF2B5EF4-FFF2-40B4-BE49-F238E27FC236}">
                <a16:creationId xmlns:a16="http://schemas.microsoft.com/office/drawing/2014/main" id="{584B6C70-FE5F-21A8-CABE-8E5FB02043D7}"/>
              </a:ext>
            </a:extLst>
          </p:cNvPr>
          <p:cNvSpPr>
            <a:spLocks noGrp="1"/>
          </p:cNvSpPr>
          <p:nvPr>
            <p:ph type="ftr" sz="quarter" idx="9"/>
          </p:nvPr>
        </p:nvSpPr>
        <p:spPr/>
        <p:txBody>
          <a:bodyPr/>
          <a:lstStyle/>
          <a:p>
            <a:pPr lvl="0"/>
            <a:r>
              <a:rPr lang="en-US"/>
              <a:t>Modelare Procese Busunes IDEF3 Pavel chirev, lect. dr. 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3">
            <a:extLst>
              <a:ext uri="{FF2B5EF4-FFF2-40B4-BE49-F238E27FC236}">
                <a16:creationId xmlns:a16="http://schemas.microsoft.com/office/drawing/2014/main" id="{48D75521-C1C7-6DB0-99AF-DF563BB075DC}"/>
              </a:ext>
            </a:extLst>
          </p:cNvPr>
          <p:cNvSpPr txBox="1">
            <a:spLocks noGrp="1"/>
          </p:cNvSpPr>
          <p:nvPr>
            <p:ph type="title"/>
          </p:nvPr>
        </p:nvSpPr>
        <p:spPr>
          <a:xfrm>
            <a:off x="2255550" y="103043"/>
            <a:ext cx="8229600" cy="714375"/>
          </a:xfrm>
        </p:spPr>
        <p:txBody>
          <a:bodyPr anchorCtr="1"/>
          <a:lstStyle/>
          <a:p>
            <a:pPr lvl="0" algn="ctr"/>
            <a:r>
              <a:rPr lang="ro-RO" sz="4000" b="1">
                <a:solidFill>
                  <a:srgbClr val="0563C1"/>
                </a:solidFill>
                <a:effectLst>
                  <a:outerShdw dist="38096" dir="2700000">
                    <a:srgbClr val="C0C0C0"/>
                  </a:outerShdw>
                </a:effectLst>
              </a:rPr>
              <a:t>Tipuri de joncțiuni</a:t>
            </a:r>
            <a:endParaRPr lang="ru-RU" sz="4000" b="1">
              <a:solidFill>
                <a:srgbClr val="0563C1"/>
              </a:solidFill>
              <a:effectLst>
                <a:outerShdw dist="38096" dir="2700000">
                  <a:srgbClr val="C0C0C0"/>
                </a:outerShdw>
              </a:effectLst>
            </a:endParaRPr>
          </a:p>
        </p:txBody>
      </p:sp>
      <p:pic>
        <p:nvPicPr>
          <p:cNvPr id="3" name="Picture 4">
            <a:extLst>
              <a:ext uri="{FF2B5EF4-FFF2-40B4-BE49-F238E27FC236}">
                <a16:creationId xmlns:a16="http://schemas.microsoft.com/office/drawing/2014/main" id="{7A80FBDB-49D2-3FC5-0A12-0C30847FC377}"/>
              </a:ext>
            </a:extLst>
          </p:cNvPr>
          <p:cNvPicPr>
            <a:picLocks noChangeAspect="1"/>
          </p:cNvPicPr>
          <p:nvPr/>
        </p:nvPicPr>
        <p:blipFill>
          <a:blip r:embed="rId2">
            <a:lum contrast="12000"/>
            <a:biLevel thresh="50000"/>
          </a:blip>
          <a:srcRect l="81375" t="38622" r="8612" b="51572"/>
          <a:stretch>
            <a:fillRect/>
          </a:stretch>
        </p:blipFill>
        <p:spPr>
          <a:xfrm>
            <a:off x="2279654" y="2565404"/>
            <a:ext cx="625477" cy="719139"/>
          </a:xfrm>
          <a:prstGeom prst="rect">
            <a:avLst/>
          </a:prstGeom>
          <a:noFill/>
          <a:ln cap="flat">
            <a:noFill/>
          </a:ln>
        </p:spPr>
      </p:pic>
      <p:pic>
        <p:nvPicPr>
          <p:cNvPr id="4" name="Picture 5">
            <a:extLst>
              <a:ext uri="{FF2B5EF4-FFF2-40B4-BE49-F238E27FC236}">
                <a16:creationId xmlns:a16="http://schemas.microsoft.com/office/drawing/2014/main" id="{0A4B7C92-53C6-E58B-6579-45B5776697B9}"/>
              </a:ext>
            </a:extLst>
          </p:cNvPr>
          <p:cNvPicPr>
            <a:picLocks noChangeAspect="1"/>
          </p:cNvPicPr>
          <p:nvPr/>
        </p:nvPicPr>
        <p:blipFill>
          <a:blip r:embed="rId2">
            <a:lum contrast="12000"/>
            <a:biLevel thresh="50000"/>
          </a:blip>
          <a:srcRect l="57043" t="61569" r="33595" b="28194"/>
          <a:stretch>
            <a:fillRect/>
          </a:stretch>
        </p:blipFill>
        <p:spPr>
          <a:xfrm>
            <a:off x="2279654" y="4221163"/>
            <a:ext cx="612776" cy="720720"/>
          </a:xfrm>
          <a:prstGeom prst="rect">
            <a:avLst/>
          </a:prstGeom>
          <a:noFill/>
          <a:ln cap="flat">
            <a:noFill/>
          </a:ln>
        </p:spPr>
      </p:pic>
      <p:graphicFrame>
        <p:nvGraphicFramePr>
          <p:cNvPr id="5" name="Group 44">
            <a:extLst>
              <a:ext uri="{FF2B5EF4-FFF2-40B4-BE49-F238E27FC236}">
                <a16:creationId xmlns:a16="http://schemas.microsoft.com/office/drawing/2014/main" id="{053D110B-AC57-E6E5-276D-FBB359604E11}"/>
              </a:ext>
            </a:extLst>
          </p:cNvPr>
          <p:cNvGraphicFramePr>
            <a:graphicFrameLocks noGrp="1"/>
          </p:cNvGraphicFramePr>
          <p:nvPr>
            <p:ph type="tbl" idx="1"/>
          </p:nvPr>
        </p:nvGraphicFramePr>
        <p:xfrm>
          <a:off x="1605741" y="903262"/>
          <a:ext cx="10474030" cy="4364411"/>
        </p:xfrm>
        <a:graphic>
          <a:graphicData uri="http://schemas.openxmlformats.org/drawingml/2006/table">
            <a:tbl>
              <a:tblPr>
                <a:effectLst/>
              </a:tblPr>
              <a:tblGrid>
                <a:gridCol w="1588559">
                  <a:extLst>
                    <a:ext uri="{9D8B030D-6E8A-4147-A177-3AD203B41FA5}">
                      <a16:colId xmlns:a16="http://schemas.microsoft.com/office/drawing/2014/main" val="746735480"/>
                    </a:ext>
                  </a:extLst>
                </a:gridCol>
                <a:gridCol w="1981413">
                  <a:extLst>
                    <a:ext uri="{9D8B030D-6E8A-4147-A177-3AD203B41FA5}">
                      <a16:colId xmlns:a16="http://schemas.microsoft.com/office/drawing/2014/main" val="3392640369"/>
                    </a:ext>
                  </a:extLst>
                </a:gridCol>
                <a:gridCol w="3352675">
                  <a:extLst>
                    <a:ext uri="{9D8B030D-6E8A-4147-A177-3AD203B41FA5}">
                      <a16:colId xmlns:a16="http://schemas.microsoft.com/office/drawing/2014/main" val="363614344"/>
                    </a:ext>
                  </a:extLst>
                </a:gridCol>
                <a:gridCol w="3551383">
                  <a:extLst>
                    <a:ext uri="{9D8B030D-6E8A-4147-A177-3AD203B41FA5}">
                      <a16:colId xmlns:a16="http://schemas.microsoft.com/office/drawing/2014/main" val="3616902113"/>
                    </a:ext>
                  </a:extLst>
                </a:gridCol>
              </a:tblGrid>
              <a:tr h="1122215">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Arial" pitchFamily="34"/>
                        </a:rPr>
                        <a:t>Simbol</a:t>
                      </a:r>
                    </a:p>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joncțiunii</a:t>
                      </a:r>
                      <a:endParaRPr lang="ru-RU" sz="2000" b="1" i="0" u="none" strike="noStrike" cap="none" baseline="0">
                        <a:solidFill>
                          <a:srgbClr val="000000"/>
                        </a:solidFill>
                        <a:latin typeface="Arial" pitchFamily="34"/>
                      </a:endParaRPr>
                    </a:p>
                    <a:p>
                      <a:pPr marL="0" marR="0" lvl="0" indent="0" algn="ctr" defTabSz="914400" rtl="0" fontAlgn="auto" hangingPunct="1">
                        <a:lnSpc>
                          <a:spcPct val="100000"/>
                        </a:lnSpc>
                        <a:spcBef>
                          <a:spcPts val="500"/>
                        </a:spcBef>
                        <a:spcAft>
                          <a:spcPts val="0"/>
                        </a:spcAft>
                        <a:buNone/>
                        <a:tabLst/>
                      </a:pPr>
                      <a:endParaRPr lang="ru-RU" sz="2000" b="1"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Denumire</a:t>
                      </a:r>
                    </a:p>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joncțiune</a:t>
                      </a:r>
                      <a:endParaRPr lang="ru-RU" sz="2000" b="1" i="0" u="none" strike="noStrike" cap="none" baseline="0">
                        <a:solidFill>
                          <a:srgbClr val="000000"/>
                        </a:solidFill>
                        <a:latin typeface="Times New Roman" pitchFamily="18"/>
                        <a:cs typeface="Times New Roman" pitchFamily="18"/>
                      </a:endParaRPr>
                    </a:p>
                    <a:p>
                      <a:pPr marL="0" marR="0" lvl="0" indent="0" algn="ctr" defTabSz="914400" rtl="0" fontAlgn="auto" hangingPunct="1">
                        <a:lnSpc>
                          <a:spcPct val="100000"/>
                        </a:lnSpc>
                        <a:spcBef>
                          <a:spcPts val="500"/>
                        </a:spcBef>
                        <a:spcAft>
                          <a:spcPts val="0"/>
                        </a:spcAft>
                        <a:buNone/>
                        <a:tabLst/>
                      </a:pPr>
                      <a:endParaRPr lang="ru-RU" sz="20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Sensul joncțiunii  în cazul – contopire conexiuni</a:t>
                      </a:r>
                      <a:endParaRPr lang="ru-RU" sz="2000" b="1" i="0" u="none" strike="noStrike" cap="none" baseline="0">
                        <a:solidFill>
                          <a:srgbClr val="000000"/>
                        </a:solidFill>
                        <a:latin typeface="Times New Roman" pitchFamily="18"/>
                        <a:cs typeface="Times New Roman" pitchFamily="18"/>
                      </a:endParaRPr>
                    </a:p>
                    <a:p>
                      <a:pPr marL="0" marR="0" lvl="0" indent="0" algn="ctr" defTabSz="914400" rtl="0" fontAlgn="auto" hangingPunct="1">
                        <a:lnSpc>
                          <a:spcPct val="100000"/>
                        </a:lnSpc>
                        <a:spcBef>
                          <a:spcPts val="500"/>
                        </a:spcBef>
                        <a:spcAft>
                          <a:spcPts val="0"/>
                        </a:spcAft>
                        <a:buNone/>
                        <a:tabLst/>
                      </a:pPr>
                      <a:endParaRPr lang="ru-RU" sz="20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1" i="0" u="none" strike="noStrike" cap="none" baseline="0">
                          <a:solidFill>
                            <a:srgbClr val="000000"/>
                          </a:solidFill>
                          <a:latin typeface="Times New Roman" pitchFamily="18"/>
                          <a:cs typeface="Times New Roman" pitchFamily="18"/>
                        </a:rPr>
                        <a:t>Sensul joncțiunii  în cazul -  ramificare  conexiuni</a:t>
                      </a:r>
                      <a:endParaRPr lang="ru-RU" sz="2000" b="1" i="0" u="none" strike="noStrike" cap="none" baseline="0">
                        <a:solidFill>
                          <a:srgbClr val="000000"/>
                        </a:solidFill>
                        <a:latin typeface="Times New Roman" pitchFamily="18"/>
                        <a:cs typeface="Times New Roman" pitchFamily="18"/>
                      </a:endParaRPr>
                    </a:p>
                    <a:p>
                      <a:pPr marL="0" marR="0" lvl="0" indent="0" algn="ctr" defTabSz="914400" rtl="0" fontAlgn="auto" hangingPunct="1">
                        <a:lnSpc>
                          <a:spcPct val="100000"/>
                        </a:lnSpc>
                        <a:spcBef>
                          <a:spcPts val="500"/>
                        </a:spcBef>
                        <a:spcAft>
                          <a:spcPts val="0"/>
                        </a:spcAft>
                        <a:buNone/>
                        <a:tabLst/>
                      </a:pPr>
                      <a:endParaRPr lang="ru-RU" sz="2000" b="1" i="0" u="none" strike="noStrike" cap="none" baseline="0">
                        <a:solidFill>
                          <a:srgbClr val="000000"/>
                        </a:solidFill>
                        <a:latin typeface="Times New Roman" pitchFamily="18"/>
                        <a:cs typeface="Times New Roman" pitchFamily="18"/>
                      </a:endParaRP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9972094"/>
                  </a:ext>
                </a:extLst>
              </a:tr>
              <a:tr h="1480267">
                <a:tc>
                  <a:txBody>
                    <a:bodyPr/>
                    <a:lstStyle/>
                    <a:p>
                      <a:pPr marL="0" marR="0" lvl="0" indent="0" algn="l" defTabSz="914400" rtl="0" fontAlgn="auto" hangingPunct="1">
                        <a:lnSpc>
                          <a:spcPct val="100000"/>
                        </a:lnSpc>
                        <a:spcBef>
                          <a:spcPts val="700"/>
                        </a:spcBef>
                        <a:spcAft>
                          <a:spcPts val="0"/>
                        </a:spcAft>
                        <a:buNone/>
                        <a:tabLst/>
                      </a:pPr>
                      <a:endParaRPr lang="ru-RU" sz="2800" b="0"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500"/>
                        </a:spcBef>
                        <a:spcAft>
                          <a:spcPts val="0"/>
                        </a:spcAft>
                        <a:buNone/>
                        <a:tabLst/>
                      </a:pPr>
                      <a:r>
                        <a:rPr lang="ro-RO" sz="2000" b="0" i="1" u="none" strike="noStrike" cap="none" baseline="0">
                          <a:solidFill>
                            <a:srgbClr val="000000"/>
                          </a:solidFill>
                          <a:latin typeface="Arial" pitchFamily="34"/>
                        </a:rPr>
                        <a:t>Sincron</a:t>
                      </a:r>
                      <a:r>
                        <a:rPr lang="ru-RU" sz="2000" b="0" i="1" u="none" strike="noStrike" cap="none" baseline="0">
                          <a:solidFill>
                            <a:srgbClr val="000000"/>
                          </a:solidFill>
                          <a:latin typeface="Arial" pitchFamily="34"/>
                        </a:rPr>
                        <a:t> «</a:t>
                      </a:r>
                      <a:r>
                        <a:rPr lang="ro-RO" sz="2000" b="0" i="1" u="none" strike="noStrike" cap="none" baseline="0">
                          <a:solidFill>
                            <a:srgbClr val="000000"/>
                          </a:solidFill>
                          <a:latin typeface="Arial" pitchFamily="34"/>
                        </a:rPr>
                        <a:t>Sau</a:t>
                      </a:r>
                      <a:r>
                        <a:rPr lang="ru-RU" sz="2000" b="0" i="1" u="none" strike="noStrike" cap="none" baseline="0">
                          <a:solidFill>
                            <a:srgbClr val="000000"/>
                          </a:solidFill>
                          <a:latin typeface="Arial" pitchFamily="34"/>
                        </a:rPr>
                        <a: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Unul sau mai multe procese precedente  trebuie să se termine</a:t>
                      </a:r>
                      <a:r>
                        <a:rPr lang="ru-RU" sz="2800" b="0" i="0" u="none" strike="noStrike" cap="none" baseline="0">
                          <a:solidFill>
                            <a:srgbClr val="000000"/>
                          </a:solidFill>
                          <a:latin typeface="Arial" pitchFamily="34"/>
                        </a:rPr>
                        <a:t> </a:t>
                      </a:r>
                      <a:r>
                        <a:rPr lang="ro-RO" sz="2800" b="0" i="0" u="none" strike="noStrike" cap="none" baseline="0">
                          <a:solidFill>
                            <a:srgbClr val="000000"/>
                          </a:solidFill>
                          <a:latin typeface="Arial" pitchFamily="34"/>
                        </a:rPr>
                        <a:t> </a:t>
                      </a:r>
                      <a:r>
                        <a:rPr lang="ro-RO" sz="2000" b="0" i="0" u="none" strike="noStrike" cap="none" baseline="0">
                          <a:solidFill>
                            <a:srgbClr val="000000"/>
                          </a:solidFill>
                          <a:latin typeface="Arial" pitchFamily="34"/>
                        </a:rPr>
                        <a:t>concomitent</a:t>
                      </a:r>
                      <a:r>
                        <a:rPr lang="ru-RU" sz="20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Unul sau mai multe procese  ce uremează trebuie să fie lansate</a:t>
                      </a:r>
                      <a:r>
                        <a:rPr lang="ru-RU" sz="2800" b="0" i="0" u="none" strike="noStrike" cap="none" baseline="0">
                          <a:solidFill>
                            <a:srgbClr val="000000"/>
                          </a:solidFill>
                          <a:latin typeface="Arial" pitchFamily="34"/>
                        </a:rPr>
                        <a:t> </a:t>
                      </a:r>
                      <a:r>
                        <a:rPr lang="ro-RO" sz="2000" b="0" i="0" u="none" strike="noStrike" cap="none" baseline="0">
                          <a:solidFill>
                            <a:srgbClr val="000000"/>
                          </a:solidFill>
                          <a:latin typeface="Arial" pitchFamily="34"/>
                        </a:rPr>
                        <a:t>concomitent</a:t>
                      </a:r>
                      <a:r>
                        <a:rPr lang="ru-RU" sz="20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7291337"/>
                  </a:ext>
                </a:extLst>
              </a:tr>
              <a:tr h="1751304">
                <a:tc>
                  <a:txBody>
                    <a:bodyPr/>
                    <a:lstStyle/>
                    <a:p>
                      <a:pPr marL="0" marR="0" lvl="0" indent="0" algn="l" defTabSz="914400" rtl="0" fontAlgn="auto" hangingPunct="1">
                        <a:lnSpc>
                          <a:spcPct val="100000"/>
                        </a:lnSpc>
                        <a:spcBef>
                          <a:spcPts val="700"/>
                        </a:spcBef>
                        <a:spcAft>
                          <a:spcPts val="0"/>
                        </a:spcAft>
                        <a:buNone/>
                        <a:tabLst/>
                      </a:pPr>
                      <a:endParaRPr lang="ru-RU" sz="2800" b="0" i="0" u="none" strike="noStrike" cap="none" baseline="0">
                        <a:solidFill>
                          <a:srgbClr val="000000"/>
                        </a:solidFill>
                        <a:latin typeface="Arial" pitchFamily="34"/>
                      </a:endParaRPr>
                    </a:p>
                  </a:txBody>
                  <a:tcPr>
                    <a:lnL w="28575"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1" u="none" strike="noStrike" cap="none" baseline="0">
                          <a:solidFill>
                            <a:srgbClr val="000000"/>
                          </a:solidFill>
                          <a:latin typeface="Arial" pitchFamily="34"/>
                        </a:rPr>
                        <a:t>Exclusiv (exclude </a:t>
                      </a:r>
                      <a:r>
                        <a:rPr lang="ru-RU" sz="2000" b="0" i="1" u="none" strike="noStrike" cap="none" baseline="0">
                          <a:solidFill>
                            <a:srgbClr val="000000"/>
                          </a:solidFill>
                          <a:latin typeface="Arial" pitchFamily="34"/>
                        </a:rPr>
                        <a:t> «</a:t>
                      </a:r>
                      <a:r>
                        <a:rPr lang="ro-RO" sz="2000" b="0" i="1" u="none" strike="noStrike" cap="none" baseline="0">
                          <a:solidFill>
                            <a:srgbClr val="000000"/>
                          </a:solidFill>
                          <a:latin typeface="Arial" pitchFamily="34"/>
                        </a:rPr>
                        <a:t>sau</a:t>
                      </a:r>
                      <a:r>
                        <a:rPr lang="ru-RU" sz="2000" b="0" i="1" u="none" strike="noStrike" cap="none" baseline="0">
                          <a:solidFill>
                            <a:srgbClr val="000000"/>
                          </a:solidFill>
                          <a:latin typeface="Arial" pitchFamily="34"/>
                        </a:rPr>
                        <a:t>»</a:t>
                      </a:r>
                      <a:r>
                        <a:rPr lang="ro-RO" sz="2000" b="0" i="1" u="none" strike="noStrike" cap="none" baseline="0">
                          <a:solidFill>
                            <a:srgbClr val="000000"/>
                          </a:solidFill>
                          <a:latin typeface="Arial" pitchFamily="34"/>
                        </a:rPr>
                        <a:t>)</a:t>
                      </a:r>
                      <a:endParaRPr lang="ru-RU" sz="2800" b="0" i="0" u="none" strike="noStrike" cap="none" baseline="0">
                        <a:solidFill>
                          <a:srgbClr val="000000"/>
                        </a:solidFill>
                        <a:latin typeface="Arial" pitchFamily="34"/>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ctr"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Numai un proces precedent trebuie să fie terminat</a:t>
                      </a:r>
                      <a:r>
                        <a:rPr lang="ru-RU" sz="2800" b="0" i="0" u="none" strike="noStrike" cap="none" baseline="0">
                          <a:solidFill>
                            <a:srgbClr val="000000"/>
                          </a:solidFill>
                          <a:latin typeface="Arial" pitchFamily="34"/>
                        </a:rPr>
                        <a:t>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lvl="0" indent="0" algn="l" defTabSz="914400" rtl="0" fontAlgn="auto" hangingPunct="1">
                        <a:lnSpc>
                          <a:spcPct val="100000"/>
                        </a:lnSpc>
                        <a:spcBef>
                          <a:spcPts val="700"/>
                        </a:spcBef>
                        <a:spcAft>
                          <a:spcPts val="0"/>
                        </a:spcAft>
                        <a:buNone/>
                        <a:tabLst/>
                      </a:pPr>
                      <a:r>
                        <a:rPr lang="ro-RO" sz="2000" b="0" i="0" u="none" strike="noStrike" cap="none" baseline="0">
                          <a:solidFill>
                            <a:srgbClr val="000000"/>
                          </a:solidFill>
                          <a:latin typeface="Arial" pitchFamily="34"/>
                        </a:rPr>
                        <a:t>Numai unul din procesele viitoare trebuie să fie lansat</a:t>
                      </a:r>
                      <a:endParaRPr lang="ru-RU" sz="2800" b="0" i="0" u="none" strike="noStrike" cap="none" baseline="0">
                        <a:solidFill>
                          <a:srgbClr val="000000"/>
                        </a:solidFill>
                        <a:latin typeface="Arial" pitchFamily="34"/>
                      </a:endParaRPr>
                    </a:p>
                  </a:txBody>
                  <a:tcPr>
                    <a:lnL w="12701"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4251450"/>
                  </a:ext>
                </a:extLst>
              </a:tr>
            </a:tbl>
          </a:graphicData>
        </a:graphic>
      </p:graphicFrame>
      <p:sp>
        <p:nvSpPr>
          <p:cNvPr id="7" name="Номер слайда 2">
            <a:extLst>
              <a:ext uri="{FF2B5EF4-FFF2-40B4-BE49-F238E27FC236}">
                <a16:creationId xmlns:a16="http://schemas.microsoft.com/office/drawing/2014/main" id="{0A058BC7-9606-4EB6-E988-CEB51FAC3F23}"/>
              </a:ext>
            </a:extLst>
          </p:cNvPr>
          <p:cNvSpPr txBox="1"/>
          <p:nvPr/>
        </p:nvSpPr>
        <p:spPr>
          <a:xfrm>
            <a:off x="8737604" y="6248396"/>
            <a:ext cx="2844798" cy="457200"/>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1AEFF3B-C3A5-46D9-BD7E-961CA5BD54B7}" type="slidenum">
              <a:rPr/>
              <a:t>9</a:t>
            </a:fld>
            <a:endParaRPr lang="ru-RU" sz="1200" b="0" i="0" u="none" strike="noStrike" kern="1200" cap="none" spc="0" baseline="0">
              <a:solidFill>
                <a:srgbClr val="898989"/>
              </a:solidFill>
              <a:uFillTx/>
              <a:latin typeface="Calibri"/>
            </a:endParaRPr>
          </a:p>
        </p:txBody>
      </p:sp>
      <p:sp>
        <p:nvSpPr>
          <p:cNvPr id="6" name="Footer Placeholder 5">
            <a:extLst>
              <a:ext uri="{FF2B5EF4-FFF2-40B4-BE49-F238E27FC236}">
                <a16:creationId xmlns:a16="http://schemas.microsoft.com/office/drawing/2014/main" id="{E16611DE-1235-674B-340A-A19CB849BD5B}"/>
              </a:ext>
            </a:extLst>
          </p:cNvPr>
          <p:cNvSpPr>
            <a:spLocks noGrp="1"/>
          </p:cNvSpPr>
          <p:nvPr>
            <p:ph type="ftr" sz="quarter" idx="9"/>
          </p:nvPr>
        </p:nvSpPr>
        <p:spPr/>
        <p:txBody>
          <a:bodyPr/>
          <a:lstStyle/>
          <a:p>
            <a:pPr lvl="0"/>
            <a:r>
              <a:rPr lang="en-US"/>
              <a:t>Modelare Procese Busunes IDEF3 Pavel chirev, lect. dr. ing.</a:t>
            </a:r>
            <a:endParaRPr lang="ru-R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3486</Words>
  <Application>Microsoft Office PowerPoint</Application>
  <PresentationFormat>Widescreen</PresentationFormat>
  <Paragraphs>291</Paragraphs>
  <Slides>47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Arial</vt:lpstr>
      <vt:lpstr>Calibri</vt:lpstr>
      <vt:lpstr>Calibri Light</vt:lpstr>
      <vt:lpstr>Times New Roman</vt:lpstr>
      <vt:lpstr>Wingdings</vt:lpstr>
      <vt:lpstr>Office Theme</vt:lpstr>
      <vt:lpstr>Microsoft Visio 2000/2002 Drawing</vt:lpstr>
      <vt:lpstr>Tema 2.2b.  ISO/IEC/IEEE 31320-1:2012 Information technology  Standardul - IDEF3 Syntaxa și Semantica IDEF3 </vt:lpstr>
      <vt:lpstr>PowerPoint Presentation</vt:lpstr>
      <vt:lpstr>PowerPoint Presentation</vt:lpstr>
      <vt:lpstr>PowerPoint Presentation</vt:lpstr>
      <vt:lpstr>Două tipuri de modele:</vt:lpstr>
      <vt:lpstr>Elementele de bază la  modelare dinamică în IDEF3</vt:lpstr>
      <vt:lpstr>PowerPoint Presentation</vt:lpstr>
      <vt:lpstr>Tipuri de joncțiuni</vt:lpstr>
      <vt:lpstr>Tipuri de joncțiuni</vt:lpstr>
      <vt:lpstr>PowerPoint Presentation</vt:lpstr>
      <vt:lpstr>PowerPoint Presentation</vt:lpstr>
      <vt:lpstr>PowerPoint Presentation</vt:lpstr>
      <vt:lpstr>Joncțiunile</vt:lpstr>
      <vt:lpstr>PowerPoint Presentation</vt:lpstr>
      <vt:lpstr>PowerPoint Presentation</vt:lpstr>
      <vt:lpstr>Reguli de construire joncțiuni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Modelarea logică a Fluxurilor de Date  în conotația DFD</vt:lpstr>
      <vt:lpstr>Flux de date</vt:lpstr>
      <vt:lpstr>PowerPoint Presentation</vt:lpstr>
      <vt:lpstr>PowerPoint Presentation</vt:lpstr>
      <vt:lpstr>PowerPoint Presentation</vt:lpstr>
      <vt:lpstr>Componetele diagramelor DFD</vt:lpstr>
      <vt:lpstr>Simboluri și notații folosite în DFD</vt:lpstr>
      <vt:lpstr>DFD Simboluri și Definiții</vt:lpstr>
      <vt:lpstr>PowerPoint Presentation</vt:lpstr>
      <vt:lpstr>PowerPoint Presentation</vt:lpstr>
      <vt:lpstr>Reguli aplicate la  fluxul de date din diagrame  DFD</vt:lpstr>
      <vt:lpstr>PowerPoint Presentation</vt:lpstr>
      <vt:lpstr>Nivele și straturi DFD De la Diagrama de Context la pseudocod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Chirev Pavel</dc:creator>
  <cp:lastModifiedBy>Chirev Pavel</cp:lastModifiedBy>
  <cp:revision>7</cp:revision>
  <dcterms:created xsi:type="dcterms:W3CDTF">2024-09-27T17:36:43Z</dcterms:created>
  <dcterms:modified xsi:type="dcterms:W3CDTF">2025-03-19T06:24:21Z</dcterms:modified>
</cp:coreProperties>
</file>