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2.xml" ContentType="application/vnd.openxmlformats-officedocument.presentationml.tags+xml"/>
  <Override PartName="/ppt/notesSlides/notesSlide37.xml" ContentType="application/vnd.openxmlformats-officedocument.presentationml.notesSlide+xml"/>
  <Override PartName="/ppt/tags/tag1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4.xml" ContentType="application/vnd.openxmlformats-officedocument.presentationml.tags+xml"/>
  <Override PartName="/ppt/notesSlides/notesSlide42.xml" ContentType="application/vnd.openxmlformats-officedocument.presentationml.notesSlide+xml"/>
  <Override PartName="/ppt/tags/tag15.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6.xml" ContentType="application/vnd.openxmlformats-officedocument.presentationml.tags+xml"/>
  <Override PartName="/ppt/notesSlides/notesSlide48.xml" ContentType="application/vnd.openxmlformats-officedocument.presentationml.notesSlide+xml"/>
  <Override PartName="/ppt/tags/tag17.xml" ContentType="application/vnd.openxmlformats-officedocument.presentationml.tags+xml"/>
  <Override PartName="/ppt/notesSlides/notesSlide49.xml" ContentType="application/vnd.openxmlformats-officedocument.presentationml.notesSlide+xml"/>
  <Override PartName="/ppt/tags/tag18.xml" ContentType="application/vnd.openxmlformats-officedocument.presentationml.tags+xml"/>
  <Override PartName="/ppt/notesSlides/notesSlide50.xml" ContentType="application/vnd.openxmlformats-officedocument.presentationml.notesSlide+xml"/>
  <Override PartName="/ppt/tags/tag19.xml" ContentType="application/vnd.openxmlformats-officedocument.presentationml.tags+xml"/>
  <Override PartName="/ppt/notesSlides/notesSlide51.xml" ContentType="application/vnd.openxmlformats-officedocument.presentationml.notesSlide+xml"/>
  <Override PartName="/ppt/tags/tag20.xml" ContentType="application/vnd.openxmlformats-officedocument.presentationml.tags+xml"/>
  <Override PartName="/ppt/notesSlides/notesSlide52.xml" ContentType="application/vnd.openxmlformats-officedocument.presentationml.notesSlide+xml"/>
  <Override PartName="/ppt/tags/tag21.xml" ContentType="application/vnd.openxmlformats-officedocument.presentationml.tags+xml"/>
  <Override PartName="/ppt/notesSlides/notesSlide53.xml" ContentType="application/vnd.openxmlformats-officedocument.presentationml.notesSlide+xml"/>
  <Override PartName="/ppt/tags/tag22.xml" ContentType="application/vnd.openxmlformats-officedocument.presentationml.tag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6"/>
  </p:notesMasterIdLst>
  <p:sldIdLst>
    <p:sldId id="513" r:id="rId2"/>
    <p:sldId id="876" r:id="rId3"/>
    <p:sldId id="860" r:id="rId4"/>
    <p:sldId id="1150" r:id="rId5"/>
    <p:sldId id="759" r:id="rId6"/>
    <p:sldId id="1054" r:id="rId7"/>
    <p:sldId id="1151" r:id="rId8"/>
    <p:sldId id="1056" r:id="rId9"/>
    <p:sldId id="1152" r:id="rId10"/>
    <p:sldId id="1153" r:id="rId11"/>
    <p:sldId id="1154" r:id="rId12"/>
    <p:sldId id="1063" r:id="rId13"/>
    <p:sldId id="1119" r:id="rId14"/>
    <p:sldId id="1155" r:id="rId15"/>
    <p:sldId id="1156" r:id="rId16"/>
    <p:sldId id="1157" r:id="rId17"/>
    <p:sldId id="1158" r:id="rId18"/>
    <p:sldId id="1159" r:id="rId19"/>
    <p:sldId id="1160" r:id="rId20"/>
    <p:sldId id="957" r:id="rId21"/>
    <p:sldId id="1161" r:id="rId22"/>
    <p:sldId id="1162" r:id="rId23"/>
    <p:sldId id="1163" r:id="rId24"/>
    <p:sldId id="1105" r:id="rId25"/>
    <p:sldId id="1164" r:id="rId26"/>
    <p:sldId id="1165" r:id="rId27"/>
    <p:sldId id="1166" r:id="rId28"/>
    <p:sldId id="1167" r:id="rId29"/>
    <p:sldId id="1168" r:id="rId30"/>
    <p:sldId id="1169" r:id="rId31"/>
    <p:sldId id="1170" r:id="rId32"/>
    <p:sldId id="1106" r:id="rId33"/>
    <p:sldId id="1171" r:id="rId34"/>
    <p:sldId id="1172" r:id="rId35"/>
    <p:sldId id="1174" r:id="rId36"/>
    <p:sldId id="1173" r:id="rId37"/>
    <p:sldId id="1184" r:id="rId38"/>
    <p:sldId id="1107" r:id="rId39"/>
    <p:sldId id="1175" r:id="rId40"/>
    <p:sldId id="1176" r:id="rId41"/>
    <p:sldId id="1177" r:id="rId42"/>
    <p:sldId id="1185" r:id="rId43"/>
    <p:sldId id="1104" r:id="rId44"/>
    <p:sldId id="1178" r:id="rId45"/>
    <p:sldId id="1179" r:id="rId46"/>
    <p:sldId id="1180" r:id="rId47"/>
    <p:sldId id="1181" r:id="rId48"/>
    <p:sldId id="1182" r:id="rId49"/>
    <p:sldId id="1064" r:id="rId50"/>
    <p:sldId id="1065" r:id="rId51"/>
    <p:sldId id="958" r:id="rId52"/>
    <p:sldId id="1183" r:id="rId53"/>
    <p:sldId id="874" r:id="rId54"/>
    <p:sldId id="291" r:id="rId55"/>
  </p:sldIdLst>
  <p:sldSz cx="9144000" cy="5143500" type="screen16x9"/>
  <p:notesSz cx="6858000" cy="9144000"/>
  <p:custDataLst>
    <p:tags r:id="rId57"/>
  </p:custDataLst>
  <p:defaultTextStyle>
    <a:defPPr>
      <a:defRPr lang="ru"/>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7E9EB"/>
    <a:srgbClr val="592A8A"/>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8" autoAdjust="0"/>
    <p:restoredTop sz="84371" autoAdjust="0"/>
  </p:normalViewPr>
  <p:slideViewPr>
    <p:cSldViewPr snapToGrid="0" showGuides="1">
      <p:cViewPr varScale="1">
        <p:scale>
          <a:sx n="109" d="100"/>
          <a:sy n="109" d="100"/>
        </p:scale>
        <p:origin x="1782" y="10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2/7/2025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Программа сетевой академии Cisco</a:t>
            </a:r>
          </a:p>
          <a:p>
            <a:r xmlns:a="http://schemas.openxmlformats.org/drawingml/2006/main">
              <a:rPr lang="ru" dirty="0"/>
              <a:t>Введение в сети v7.0 (ITN)</a:t>
            </a:r>
          </a:p>
          <a:p>
            <a:r xmlns:a="http://schemas.openxmlformats.org/drawingml/2006/main">
              <a:rPr lang="ru" dirty="0"/>
              <a:t>Модуль 12: Адресация IPv6</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12.2 – Представление адреса IPv6</a:t>
            </a:r>
          </a:p>
          <a:p>
            <a:r xmlns:a="http://schemas.openxmlformats.org/drawingml/2006/main">
              <a:rPr lang="ru" dirty="0"/>
              <a:t>12.2.2 – Пропустить начальный ноль</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034984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12.2 – Представление адреса IPv6</a:t>
            </a:r>
          </a:p>
          <a:p>
            <a:r xmlns:a="http://schemas.openxmlformats.org/drawingml/2006/main">
              <a:rPr lang="ru" dirty="0"/>
              <a:t>12.2.2 – Правило 2 – Двойное двоеточие</a:t>
            </a:r>
          </a:p>
          <a:p>
            <a:r xmlns:a="http://schemas.openxmlformats.org/drawingml/2006/main">
              <a:rPr lang="ru" dirty="0"/>
              <a:t>12.2.4 – Активность – Представление адреса IPv6</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586646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12-IPv6-адресация</a:t>
            </a:r>
          </a:p>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12.2 Типы адресов IPv4</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12.3 – Типы адресов IPv6</a:t>
            </a:r>
          </a:p>
          <a:p>
            <a:r xmlns:a="http://schemas.openxmlformats.org/drawingml/2006/main">
              <a:rPr lang="ru" dirty="0"/>
              <a:t>12.3.1 – Одноадресная передача, многоадресная передача, любая передача</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844081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12.3 – Типы адресов IPv6</a:t>
            </a:r>
          </a:p>
          <a:p>
            <a:r xmlns:a="http://schemas.openxmlformats.org/drawingml/2006/main">
              <a:rPr lang="ru" dirty="0"/>
              <a:t>12.3.2 – Длина префикса IPv6</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923002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12.3 – Типы адресов IPv6</a:t>
            </a:r>
          </a:p>
          <a:p>
            <a:r xmlns:a="http://schemas.openxmlformats.org/drawingml/2006/main">
              <a:rPr lang="ru" dirty="0"/>
              <a:t>12.3.3 – Типы одноадресных адресов IPv6</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283937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12.3 – Типы адресов IPv6</a:t>
            </a:r>
          </a:p>
          <a:p>
            <a:r xmlns:a="http://schemas.openxmlformats.org/drawingml/2006/main">
              <a:rPr lang="ru" dirty="0"/>
              <a:t>12.3.4 – Примечание об уникальном локальном адресе</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288409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12.3 – Типы адресов IPv6</a:t>
            </a:r>
          </a:p>
          <a:p>
            <a:r xmlns:a="http://schemas.openxmlformats.org/drawingml/2006/main">
              <a:rPr lang="ru" dirty="0"/>
              <a:t>12.3.5 – IPv6 GUA</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850946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12.3 – Типы адресов IPv6</a:t>
            </a:r>
          </a:p>
          <a:p>
            <a:r xmlns:a="http://schemas.openxmlformats.org/drawingml/2006/main">
              <a:rPr lang="ru" dirty="0"/>
              <a:t>12.3.5 – Структура IPv6 GUA</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920390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12.3 – Типы адресов IPv6</a:t>
            </a:r>
          </a:p>
          <a:p>
            <a:r xmlns:a="http://schemas.openxmlformats.org/drawingml/2006/main">
              <a:rPr lang="ru" dirty="0"/>
              <a:t>12.3.6 – IPv6 LLA</a:t>
            </a:r>
          </a:p>
          <a:p>
            <a:r xmlns:a="http://schemas.openxmlformats.org/drawingml/2006/main">
              <a:rPr lang="ru" dirty="0"/>
              <a:t>12.3.7 – Проверьте свое понимание – Типы адресов IPv6</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66176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Программа сетевой академии Cisco</a:t>
            </a:r>
          </a:p>
          <a:p>
            <a:r xmlns:a="http://schemas.openxmlformats.org/drawingml/2006/main">
              <a:rPr lang="ru" dirty="0"/>
              <a:t>Введение в сети v7.0 (ITN)</a:t>
            </a:r>
          </a:p>
          <a:p>
            <a:r xmlns:a="http://schemas.openxmlformats.org/drawingml/2006/main">
              <a:rPr lang="ru" dirty="0"/>
              <a:t>Модуль 12: Адресация IPv6</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12-IPv6-адресация</a:t>
            </a:r>
          </a:p>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12.4- Статическая конфигурация GUA и LLA</a:t>
            </a:r>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12.4 – Статическая конфигурация GUA и LLA</a:t>
            </a:r>
          </a:p>
          <a:p>
            <a:r xmlns:a="http://schemas.openxmlformats.org/drawingml/2006/main">
              <a:rPr lang="ru" dirty="0"/>
              <a:t>12.4.1 – Статическая конфигурация GUA на маршрутизаторе</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287567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12.4 – Статическая конфигурация GUA и LLA</a:t>
            </a:r>
          </a:p>
          <a:p>
            <a:r xmlns:a="http://schemas.openxmlformats.org/drawingml/2006/main">
              <a:rPr lang="ru" dirty="0"/>
              <a:t>12.4.2 – Статическая конфигурация GUA на хосте Windows</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90234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12.4 – Статическая конфигурация GUA и LLA</a:t>
            </a:r>
          </a:p>
          <a:p>
            <a:r xmlns:a="http://schemas.openxmlformats.org/drawingml/2006/main">
              <a:rPr lang="ru" dirty="0"/>
              <a:t>12.4.3 – Статическая конфигурация GUA для локального одноадресного адреса</a:t>
            </a:r>
          </a:p>
          <a:p>
            <a:r xmlns:a="http://schemas.openxmlformats.org/drawingml/2006/main">
              <a:rPr lang="ru" dirty="0"/>
              <a:t>12.4.4 – Проверка синтаксиса – Статическая конфигурация GUA и LLA</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842287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12-IPv6-адресация</a:t>
            </a:r>
          </a:p>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12.5 Динамическая адресация IPv4 для IPv6 GUA</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887952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12.5 – Динамическая адресация для IPv6 GUA</a:t>
            </a:r>
          </a:p>
          <a:p>
            <a:r xmlns:a="http://schemas.openxmlformats.org/drawingml/2006/main">
              <a:rPr lang="ru" dirty="0"/>
              <a:t>12.5.1 – Сообщения RS и RA</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999590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12.5 – Динамическая адресация для IPv6 GUA</a:t>
            </a:r>
          </a:p>
          <a:p>
            <a:r xmlns:a="http://schemas.openxmlformats.org/drawingml/2006/main">
              <a:rPr lang="ru" dirty="0"/>
              <a:t>12.5.2 – Метод 1: SLAAC</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025776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12.5 – Динамическая адресация для IPv6 GUA</a:t>
            </a:r>
          </a:p>
          <a:p>
            <a:r xmlns:a="http://schemas.openxmlformats.org/drawingml/2006/main">
              <a:rPr lang="ru" dirty="0"/>
              <a:t>12.5.3 – Метод 2: SLAAC и DHCP без сохранения состояния</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581001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12.5 – Динамическая адресация для IPv6 GUA</a:t>
            </a:r>
          </a:p>
          <a:p>
            <a:r xmlns:a="http://schemas.openxmlformats.org/drawingml/2006/main">
              <a:rPr lang="ru" dirty="0"/>
              <a:t>12.5.4 – Метод 3: DHCPv6 с отслеживанием состояния</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4218367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12.5 – Динамическая адресация для IPv6 GUA</a:t>
            </a:r>
          </a:p>
          <a:p>
            <a:r xmlns:a="http://schemas.openxmlformats.org/drawingml/2006/main">
              <a:rPr lang="ru" dirty="0"/>
              <a:t>12.5.5 – Процесс EUI-64 против случайно сгенерированного</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59283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xmlns:a="http://schemas.openxmlformats.org/drawingml/2006/main">
              <a:buFontTx/>
              <a:buNone/>
            </a:pPr>
            <a:r xmlns:a="http://schemas.openxmlformats.org/drawingml/2006/main">
              <a:rPr lang="ru" dirty="0"/>
              <a:t>12- Адресация IPv6</a:t>
            </a:r>
          </a:p>
          <a:p>
            <a:pPr xmlns:a="http://schemas.openxmlformats.org/drawingml/2006/main">
              <a:buFontTx/>
              <a:buNone/>
            </a:pPr>
            <a:r xmlns:a="http://schemas.openxmlformats.org/drawingml/2006/main">
              <a:rPr lang="ru" dirty="0"/>
              <a:t>12.0.2 Чему я научусь в этом модуле?</a:t>
            </a:r>
          </a:p>
        </p:txBody>
      </p:sp>
    </p:spTree>
    <p:extLst>
      <p:ext uri="{BB962C8B-B14F-4D97-AF65-F5344CB8AC3E}">
        <p14:creationId xmlns:p14="http://schemas.microsoft.com/office/powerpoint/2010/main" val="1734445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12.5 – Динамическая адресация для IPv6 GUA</a:t>
            </a:r>
          </a:p>
          <a:p>
            <a:r xmlns:a="http://schemas.openxmlformats.org/drawingml/2006/main">
              <a:rPr lang="ru" dirty="0"/>
              <a:t>12.5.6 – Процесс EUI-64</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4133075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12.5 – Динамическая адресация для IPv6 GUA</a:t>
            </a:r>
          </a:p>
          <a:p>
            <a:r xmlns:a="http://schemas.openxmlformats.org/drawingml/2006/main">
              <a:rPr lang="ru" dirty="0"/>
              <a:t>12.5.7 – Случайно сгенерированные идентификаторы интерфейсов</a:t>
            </a:r>
          </a:p>
          <a:p>
            <a:r xmlns:a="http://schemas.openxmlformats.org/drawingml/2006/main">
              <a:rPr lang="ru" dirty="0"/>
              <a:t>12.5.8 – Проверьте свое понимание – Динамический адрес для IPv6 GUA</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722701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12-IPv6-адресация</a:t>
            </a:r>
          </a:p>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12.6 Динамическая адресация IPv4 для IPv6 LLA</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487480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12.6 – Динамическая адресация для IPv6 LLA</a:t>
            </a:r>
          </a:p>
          <a:p>
            <a:r xmlns:a="http://schemas.openxmlformats.org/drawingml/2006/main">
              <a:rPr lang="ru" dirty="0"/>
              <a:t>12.6.1 – Динамические LLA</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095260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12.6 – Динамическая адресация для IPv6 LLA</a:t>
            </a:r>
          </a:p>
          <a:p>
            <a:r xmlns:a="http://schemas.openxmlformats.org/drawingml/2006/main">
              <a:rPr lang="ru" dirty="0"/>
              <a:t>12.6.2 – Динамические LLA в Windows</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3705923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12.6 – Динамическая адресация для IPv6 LLA</a:t>
            </a:r>
          </a:p>
          <a:p>
            <a:r xmlns:a="http://schemas.openxmlformats.org/drawingml/2006/main">
              <a:rPr lang="ru" dirty="0"/>
              <a:t>12.6.3 – Динамические LLA на маршрутизаторах Cisco</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404422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12.6 – Динамическая адресация для IPv6 LLA</a:t>
            </a:r>
          </a:p>
          <a:p>
            <a:r xmlns:a="http://schemas.openxmlformats.org/drawingml/2006/main">
              <a:rPr lang="ru" dirty="0"/>
              <a:t>12.6.4 – Проверка конфигурации адреса IPv6</a:t>
            </a:r>
          </a:p>
          <a:p>
            <a:r xmlns:a="http://schemas.openxmlformats.org/drawingml/2006/main">
              <a:rPr lang="ru" dirty="0"/>
              <a:t>12.6.5 – Проверка синтаксиса – Проверка конфигурации адреса IPv6</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441553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xmlns:a="http://schemas.openxmlformats.org/drawingml/2006/main">
              <a:rPr lang="ru" dirty="0"/>
              <a:t>12 – Адресация IPv6</a:t>
            </a:r>
          </a:p>
          <a:p>
            <a:r xmlns:a="http://schemas.openxmlformats.org/drawingml/2006/main">
              <a:rPr lang="ru" dirty="0"/>
              <a:t>12.6 – Динамическая адресация для IPv6 LLA</a:t>
            </a:r>
          </a:p>
          <a:p>
            <a:r xmlns:a="http://schemas.openxmlformats.org/drawingml/2006/main">
              <a:rPr lang="ru" dirty="0"/>
              <a:t>12.6.6 – Packet Tracer – Настройка адресации IPv6</a:t>
            </a:r>
          </a:p>
        </p:txBody>
      </p:sp>
    </p:spTree>
    <p:extLst>
      <p:ext uri="{BB962C8B-B14F-4D97-AF65-F5344CB8AC3E}">
        <p14:creationId xmlns:p14="http://schemas.microsoft.com/office/powerpoint/2010/main" val="4133122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12-IPv6-адресация</a:t>
            </a:r>
          </a:p>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12.7 Многоадресные адреса IPv4</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763860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12.7 – Многоадресные адреса IPv6</a:t>
            </a:r>
          </a:p>
          <a:p>
            <a:r xmlns:a="http://schemas.openxmlformats.org/drawingml/2006/main">
              <a:rPr lang="ru" dirty="0"/>
              <a:t>12.7.1 – Назначенные адреса многоадресной рассылки IPv6</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412218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4</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xmlns:a="http://schemas.openxmlformats.org/drawingml/2006/main">
              <a:buFontTx/>
              <a:buNone/>
            </a:pPr>
            <a:r xmlns:a="http://schemas.openxmlformats.org/drawingml/2006/main">
              <a:rPr lang="ru" dirty="0"/>
              <a:t>12- Адресация IPv6</a:t>
            </a:r>
          </a:p>
          <a:p>
            <a:pPr xmlns:a="http://schemas.openxmlformats.org/drawingml/2006/main">
              <a:buFontTx/>
              <a:buNone/>
            </a:pPr>
            <a:r xmlns:a="http://schemas.openxmlformats.org/drawingml/2006/main">
              <a:rPr lang="ru" dirty="0"/>
              <a:t>12.0.2 Чему я научусь в этом модуле?</a:t>
            </a:r>
          </a:p>
          <a:p>
            <a:pPr>
              <a:buFontTx/>
              <a:buNone/>
            </a:pPr>
            <a:endParaRPr lang="en-GB" dirty="0"/>
          </a:p>
        </p:txBody>
      </p:sp>
    </p:spTree>
    <p:extLst>
      <p:ext uri="{BB962C8B-B14F-4D97-AF65-F5344CB8AC3E}">
        <p14:creationId xmlns:p14="http://schemas.microsoft.com/office/powerpoint/2010/main" val="26834367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12.7 – Многоадресные адреса IPv6</a:t>
            </a:r>
          </a:p>
          <a:p>
            <a:r xmlns:a="http://schemas.openxmlformats.org/drawingml/2006/main">
              <a:rPr lang="ru" dirty="0"/>
              <a:t>12.7.2 – Известные адреса многоадресной рассылки IPv6</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116039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12.7 – Многоадресные адреса IPv6</a:t>
            </a:r>
          </a:p>
          <a:p>
            <a:r xmlns:a="http://schemas.openxmlformats.org/drawingml/2006/main">
              <a:rPr lang="ru" dirty="0"/>
              <a:t>12.7.3 – Адрес многоадресной рассылки IPv6 запрошенного узла</a:t>
            </a:r>
          </a:p>
          <a:p>
            <a:r xmlns:a="http://schemas.openxmlformats.org/drawingml/2006/main">
              <a:rPr lang="ru" dirty="0"/>
              <a:t>12.7.4 – Лабораторная работа – Определение адресов IPv6</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3909375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42</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xmlns:a="http://schemas.openxmlformats.org/drawingml/2006/main">
              <a:rPr lang="ru" dirty="0"/>
              <a:t>12 – Адресация IPv6</a:t>
            </a:r>
          </a:p>
          <a:p>
            <a:r xmlns:a="http://schemas.openxmlformats.org/drawingml/2006/main">
              <a:rPr lang="ru" dirty="0"/>
              <a:t>12.7 – Многоадресные адреса IPv6</a:t>
            </a:r>
          </a:p>
          <a:p>
            <a:r xmlns:a="http://schemas.openxmlformats.org/drawingml/2006/main">
              <a:rPr lang="ru" dirty="0"/>
              <a:t>12.7.4 – Лабораторная работа – Определение адресов IPv6</a:t>
            </a:r>
          </a:p>
        </p:txBody>
      </p:sp>
    </p:spTree>
    <p:extLst>
      <p:ext uri="{BB962C8B-B14F-4D97-AF65-F5344CB8AC3E}">
        <p14:creationId xmlns:p14="http://schemas.microsoft.com/office/powerpoint/2010/main" val="18846970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12-IPv6-адресация</a:t>
            </a:r>
          </a:p>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12.8 Подсеть в сети IPv6</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8922665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12.8 – Подсеть сети IPv6</a:t>
            </a:r>
          </a:p>
          <a:p>
            <a:r xmlns:a="http://schemas.openxmlformats.org/drawingml/2006/main">
              <a:rPr lang="ru" dirty="0"/>
              <a:t>12.8.1 – Подсеть с использованием идентификатора подсети</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3324368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12.8 – Подсеть сети IPv6</a:t>
            </a:r>
          </a:p>
          <a:p>
            <a:r xmlns:a="http://schemas.openxmlformats.org/drawingml/2006/main">
              <a:rPr lang="ru" dirty="0"/>
              <a:t>12.8.2 – Пример подсети IPv6</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21886132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12.8 – Подсеть сети IPv6</a:t>
            </a:r>
          </a:p>
          <a:p>
            <a:r xmlns:a="http://schemas.openxmlformats.org/drawingml/2006/main">
              <a:rPr lang="ru" dirty="0"/>
              <a:t>12.8.3 – Распределение подсети IPv6</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65420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12.8 – Подсеть сети IPv6</a:t>
            </a:r>
          </a:p>
          <a:p>
            <a:r xmlns:a="http://schemas.openxmlformats.org/drawingml/2006/main">
              <a:rPr lang="ru" dirty="0"/>
              <a:t>12.8.4 – Маршрутизатор, настроенный с подсетями IPv6</a:t>
            </a:r>
          </a:p>
          <a:p>
            <a:r xmlns:a="http://schemas.openxmlformats.org/drawingml/2006/main">
              <a:rPr lang="ru" dirty="0"/>
              <a:t>12.8.5 – Проверьте свое понимание – Разделение сети IPv6 на подсети</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2184871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a:lnSpc>
                <a:spcPct val="80000"/>
              </a:lnSpc>
              <a:buFontTx/>
              <a:buNone/>
            </a:pPr>
            <a:r xmlns:a="http://schemas.openxmlformats.org/drawingml/2006/main">
              <a:rPr lang="ru" sz="1200" kern="1200" dirty="0">
                <a:solidFill>
                  <a:schemeClr val="tx1"/>
                </a:solidFill>
                <a:latin typeface="Arial" charset="0"/>
                <a:ea typeface="ＭＳ Ｐゴシック" charset="0"/>
                <a:cs typeface="ＭＳ Ｐゴシック" charset="0"/>
              </a:rPr>
              <a:t>12 – Адресация IPv6</a:t>
            </a:r>
          </a:p>
          <a:p>
            <a:pPr xmlns:a="http://schemas.openxmlformats.org/drawingml/2006/main">
              <a:lnSpc>
                <a:spcPct val="80000"/>
              </a:lnSpc>
              <a:buFontTx/>
              <a:buNone/>
            </a:pPr>
            <a:r xmlns:a="http://schemas.openxmlformats.org/drawingml/2006/main">
              <a:rPr lang="ru" sz="1200" kern="1200" dirty="0">
                <a:solidFill>
                  <a:schemeClr val="tx1"/>
                </a:solidFill>
                <a:latin typeface="Arial" charset="0"/>
                <a:ea typeface="ＭＳ Ｐゴシック" charset="0"/>
                <a:cs typeface="ＭＳ Ｐゴシック" charset="0"/>
              </a:rPr>
              <a:t>12.9 – Практика и тесты по модулю</a:t>
            </a:r>
          </a:p>
        </p:txBody>
      </p:sp>
      <p:sp>
        <p:nvSpPr>
          <p:cNvPr id="4" name="Slide Number Placeholder 3"/>
          <p:cNvSpPr>
            <a:spLocks noGrp="1"/>
          </p:cNvSpPr>
          <p:nvPr>
            <p:ph type="sldNum" sz="quarter" idx="10"/>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49</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xmlns:a="http://schemas.openxmlformats.org/drawingml/2006/main">
              <a:lnSpc>
                <a:spcPct val="80000"/>
              </a:lnSpc>
              <a:buFontTx/>
              <a:buNone/>
            </a:pPr>
            <a:r xmlns:a="http://schemas.openxmlformats.org/drawingml/2006/main">
              <a:rPr lang="ru" sz="1200" kern="1200" dirty="0">
                <a:solidFill>
                  <a:schemeClr val="tx1"/>
                </a:solidFill>
                <a:latin typeface="Arial" charset="0"/>
                <a:ea typeface="ＭＳ Ｐゴシック" charset="0"/>
                <a:cs typeface="ＭＳ Ｐゴシック" charset="0"/>
              </a:rPr>
              <a:t>12 – Адресация IPv6</a:t>
            </a:r>
          </a:p>
          <a:p>
            <a:pPr xmlns:a="http://schemas.openxmlformats.org/drawingml/2006/main">
              <a:lnSpc>
                <a:spcPct val="80000"/>
              </a:lnSpc>
              <a:buFontTx/>
              <a:buNone/>
            </a:pPr>
            <a:r xmlns:a="http://schemas.openxmlformats.org/drawingml/2006/main">
              <a:rPr lang="ru" sz="1200" kern="1200" dirty="0">
                <a:solidFill>
                  <a:schemeClr val="tx1"/>
                </a:solidFill>
                <a:latin typeface="Arial" charset="0"/>
                <a:ea typeface="ＭＳ Ｐゴシック" charset="0"/>
                <a:cs typeface="ＭＳ Ｐゴシック" charset="0"/>
              </a:rPr>
              <a:t>12.9 – Практика и тесты по модулю</a:t>
            </a:r>
          </a:p>
          <a:p>
            <a:pPr xmlns:a="http://schemas.openxmlformats.org/drawingml/2006/main">
              <a:lnSpc>
                <a:spcPct val="80000"/>
              </a:lnSpc>
              <a:buFontTx/>
              <a:buNone/>
            </a:pPr>
            <a:r xmlns:a="http://schemas.openxmlformats.org/drawingml/2006/main">
              <a:rPr lang="ru" sz="1200" b="0" kern="1200" dirty="0">
                <a:solidFill>
                  <a:schemeClr val="tx1"/>
                </a:solidFill>
                <a:latin typeface="Arial" charset="0"/>
                <a:ea typeface="ＭＳ Ｐゴシック" charset="0"/>
              </a:rPr>
              <a:t>12.9.1 – Packet Tracer – Реализация схемы адресации IPv6 с подсетями</a:t>
            </a:r>
          </a:p>
        </p:txBody>
      </p:sp>
    </p:spTree>
    <p:extLst>
      <p:ext uri="{BB962C8B-B14F-4D97-AF65-F5344CB8AC3E}">
        <p14:creationId xmlns:p14="http://schemas.microsoft.com/office/powerpoint/2010/main" val="365203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12-IPv6-адресация</a:t>
            </a:r>
          </a:p>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12.1 Проблемы IPv4</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50</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xmlns:a="http://schemas.openxmlformats.org/drawingml/2006/main">
              <a:lnSpc>
                <a:spcPct val="80000"/>
              </a:lnSpc>
              <a:buFontTx/>
              <a:buNone/>
            </a:pPr>
            <a:r xmlns:a="http://schemas.openxmlformats.org/drawingml/2006/main">
              <a:rPr lang="ru" sz="1200" kern="1200" dirty="0">
                <a:solidFill>
                  <a:schemeClr val="tx1"/>
                </a:solidFill>
                <a:latin typeface="Arial" charset="0"/>
                <a:ea typeface="ＭＳ Ｐゴシック" charset="0"/>
                <a:cs typeface="ＭＳ Ｐゴシック" charset="0"/>
              </a:rPr>
              <a:t>12 – Адресация IPv6</a:t>
            </a:r>
          </a:p>
          <a:p>
            <a:pPr xmlns:a="http://schemas.openxmlformats.org/drawingml/2006/main">
              <a:lnSpc>
                <a:spcPct val="80000"/>
              </a:lnSpc>
              <a:buFontTx/>
              <a:buNone/>
            </a:pPr>
            <a:r xmlns:a="http://schemas.openxmlformats.org/drawingml/2006/main">
              <a:rPr lang="ru" sz="1200" kern="1200" dirty="0">
                <a:solidFill>
                  <a:schemeClr val="tx1"/>
                </a:solidFill>
                <a:latin typeface="Arial" charset="0"/>
                <a:ea typeface="ＭＳ Ｐゴシック" charset="0"/>
                <a:cs typeface="ＭＳ Ｐゴシック" charset="0"/>
              </a:rPr>
              <a:t>12.9 – Практика и тесты по модулю</a:t>
            </a:r>
          </a:p>
          <a:p>
            <a:pPr xmlns:a="http://schemas.openxmlformats.org/drawingml/2006/main">
              <a:lnSpc>
                <a:spcPct val="80000"/>
              </a:lnSpc>
              <a:buFontTx/>
              <a:buNone/>
            </a:pPr>
            <a:r xmlns:a="http://schemas.openxmlformats.org/drawingml/2006/main">
              <a:rPr lang="ru" sz="1200" b="0" kern="1200" dirty="0">
                <a:solidFill>
                  <a:schemeClr val="tx1"/>
                </a:solidFill>
                <a:latin typeface="Arial" charset="0"/>
                <a:ea typeface="ＭＳ Ｐゴシック" charset="0"/>
              </a:rPr>
              <a:t>12.9.2 – PTPM и лабораторная работа – Настройка адресов IPv6 на сетевых устройствах</a:t>
            </a:r>
            <a:endParaRPr xmlns:a="http://schemas.openxmlformats.org/drawingml/2006/main" lang="en-US" dirty="0"/>
          </a:p>
        </p:txBody>
      </p:sp>
    </p:spTree>
    <p:extLst>
      <p:ext uri="{BB962C8B-B14F-4D97-AF65-F5344CB8AC3E}">
        <p14:creationId xmlns:p14="http://schemas.microsoft.com/office/powerpoint/2010/main" val="16816433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xmlns:a="http://schemas.openxmlformats.org/drawingml/2006/main">
              <a:rPr lang="ru" dirty="0"/>
              <a:t>12 – Концепции WLAN</a:t>
            </a:r>
          </a:p>
          <a:p>
            <a:r xmlns:a="http://schemas.openxmlformats.org/drawingml/2006/main">
              <a:rPr lang="ru" dirty="0"/>
              <a:t>12.8 – Практика и тест по модулю</a:t>
            </a:r>
          </a:p>
          <a:p>
            <a:r xmlns:a="http://schemas.openxmlformats.org/drawingml/2006/main">
              <a:rPr lang="ru" dirty="0"/>
              <a:t>12.9.3 – Чему я научился в этом модуле?</a:t>
            </a:r>
          </a:p>
          <a:p>
            <a:r xmlns:a="http://schemas.openxmlformats.org/drawingml/2006/main">
              <a:rPr lang="ru" dirty="0"/>
              <a:t>12.9.4 – Тест по модулю – Адресация IPv6</a:t>
            </a:r>
          </a:p>
        </p:txBody>
      </p:sp>
    </p:spTree>
    <p:extLst>
      <p:ext uri="{BB962C8B-B14F-4D97-AF65-F5344CB8AC3E}">
        <p14:creationId xmlns:p14="http://schemas.microsoft.com/office/powerpoint/2010/main" val="14768241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xmlns:a="http://schemas.openxmlformats.org/drawingml/2006/main">
              <a:rPr lang="ru" dirty="0"/>
              <a:t>12 – Концепции WLAN</a:t>
            </a:r>
          </a:p>
          <a:p>
            <a:r xmlns:a="http://schemas.openxmlformats.org/drawingml/2006/main">
              <a:rPr lang="ru" dirty="0"/>
              <a:t>12.8 – Практика и тест по модулю</a:t>
            </a:r>
          </a:p>
          <a:p>
            <a:r xmlns:a="http://schemas.openxmlformats.org/drawingml/2006/main">
              <a:rPr lang="ru" dirty="0"/>
              <a:t>12.9.3 – Чему я научился в этом модуле?</a:t>
            </a:r>
          </a:p>
          <a:p>
            <a:r xmlns:a="http://schemas.openxmlformats.org/drawingml/2006/main">
              <a:rPr lang="ru" dirty="0"/>
              <a:t>12.9.4 – Тест по модулю – Адресация IPv6</a:t>
            </a:r>
          </a:p>
        </p:txBody>
      </p:sp>
    </p:spTree>
    <p:extLst>
      <p:ext uri="{BB962C8B-B14F-4D97-AF65-F5344CB8AC3E}">
        <p14:creationId xmlns:p14="http://schemas.microsoft.com/office/powerpoint/2010/main" val="16667587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53</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12.1 – Проблемы IPv4</a:t>
            </a:r>
          </a:p>
          <a:p>
            <a:r xmlns:a="http://schemas.openxmlformats.org/drawingml/2006/main">
              <a:rPr lang="ru" dirty="0"/>
              <a:t>12.1.1 – Необходимость IPv6</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12.1 – Проблемы IPv4</a:t>
            </a:r>
          </a:p>
          <a:p>
            <a:r xmlns:a="http://schemas.openxmlformats.org/drawingml/2006/main">
              <a:rPr lang="ru" dirty="0"/>
              <a:t>12.1.2 – Сосуществование IPv4 и IPv6</a:t>
            </a:r>
          </a:p>
          <a:p>
            <a:r xmlns:a="http://schemas.openxmlformats.org/drawingml/2006/main">
              <a:rPr lang="ru" dirty="0"/>
              <a:t>12.1.3 – Проверьте свое понимание – Проблемы IPv4</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715658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12-IPv6-адресация</a:t>
            </a:r>
          </a:p>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12.2 Представление адреса IPv4</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12 – Адресация IPv6</a:t>
            </a:r>
          </a:p>
          <a:p>
            <a:r xmlns:a="http://schemas.openxmlformats.org/drawingml/2006/main">
              <a:rPr lang="ru" dirty="0"/>
              <a:t>12.2 – Представление адреса IPv6</a:t>
            </a:r>
          </a:p>
          <a:p>
            <a:r xmlns:a="http://schemas.openxmlformats.org/drawingml/2006/main">
              <a:rPr lang="ru" dirty="0"/>
              <a:t>12.2.1 – Форматы адресации IPv6</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4242759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543048" y="4741653"/>
            <a:ext cx="2982478"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2021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xmlns:a="http://schemas.openxmlformats.org/drawingml/2006/main">
              <a:rPr lang="ru" dirty="0">
                <a:solidFill>
                  <a:schemeClr val="accent5">
                    <a:lumMod val="40000"/>
                    <a:lumOff val="60000"/>
                  </a:schemeClr>
                </a:solidFill>
              </a:rPr>
              <a:t>Модуль 12: Адресация IPv6</a:t>
            </a:r>
          </a:p>
        </p:txBody>
      </p:sp>
      <p:sp>
        <p:nvSpPr>
          <p:cNvPr id="5" name="Text Placeholder 4"/>
          <p:cNvSpPr>
            <a:spLocks noGrp="1"/>
          </p:cNvSpPr>
          <p:nvPr>
            <p:ph type="body" sz="quarter" idx="13"/>
          </p:nvPr>
        </p:nvSpPr>
        <p:spPr>
          <a:xfrm>
            <a:off x="469497" y="3127609"/>
            <a:ext cx="5925246" cy="299001"/>
          </a:xfrm>
        </p:spPr>
        <p:txBody>
          <a:bodyPr/>
          <a:lstStyle/>
          <a:p>
            <a:r xmlns:a="http://schemas.openxmlformats.org/drawingml/2006/main">
              <a:rPr lang="ru" dirty="0">
                <a:solidFill>
                  <a:schemeClr val="bg2">
                    <a:lumMod val="40000"/>
                    <a:lumOff val="60000"/>
                  </a:schemeClr>
                </a:solidFill>
              </a:rPr>
              <a:t>Материалы для инструктора</a:t>
            </a:r>
          </a:p>
        </p:txBody>
      </p:sp>
      <p:sp>
        <p:nvSpPr>
          <p:cNvPr id="7" name="Subtitle 6"/>
          <p:cNvSpPr>
            <a:spLocks noGrp="1"/>
          </p:cNvSpPr>
          <p:nvPr>
            <p:ph type="subTitle" idx="1"/>
          </p:nvPr>
        </p:nvSpPr>
        <p:spPr>
          <a:xfrm>
            <a:off x="469497" y="3809526"/>
            <a:ext cx="2368954" cy="902174"/>
          </a:xfrm>
        </p:spPr>
        <p:txBody>
          <a:bodyPr/>
          <a:lstStyle/>
          <a:p>
            <a:r xmlns:a="http://schemas.openxmlformats.org/drawingml/2006/main">
              <a:rPr lang="ru" dirty="0">
                <a:solidFill>
                  <a:schemeClr val="accent5">
                    <a:lumMod val="40000"/>
                    <a:lumOff val="60000"/>
                  </a:schemeClr>
                </a:solidFill>
              </a:rPr>
              <a:t>Введение в сети v7.0 (ITN)</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представления адреса IPv6 </a:t>
            </a:r>
            <a:br xmlns:a="http://schemas.openxmlformats.org/drawingml/2006/main">
              <a:rPr lang="en-US" dirty="0"/>
            </a:br>
            <a:r xmlns:a="http://schemas.openxmlformats.org/drawingml/2006/main">
              <a:rPr lang="ru" sz="2400" dirty="0"/>
              <a:t>— пропуск начального нуля</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598726"/>
            <a:ext cx="7913516" cy="2895245"/>
          </a:xfrm>
        </p:spPr>
        <p:txBody>
          <a:bodyPr/>
          <a:lstStyle/>
          <a:p>
            <a:pPr xmlns:a="http://schemas.openxmlformats.org/drawingml/2006/main" marL="0" indent="0" algn="l"/>
            <a:r xmlns:a="http://schemas.openxmlformats.org/drawingml/2006/main">
              <a:rPr lang="ru" sz="1600" dirty="0">
                <a:solidFill>
                  <a:schemeClr val="tx1"/>
                </a:solidFill>
              </a:rPr>
              <a:t>Первое правило, помогающее сократить запись адресов IPv6, — исключить все начальные нули.</a:t>
            </a:r>
          </a:p>
          <a:p>
            <a:pPr xmlns:a="http://schemas.openxmlformats.org/drawingml/2006/main" marL="73085" lvl="1" indent="0">
              <a:buNone/>
            </a:pPr>
            <a:r xmlns:a="http://schemas.openxmlformats.org/drawingml/2006/main">
              <a:rPr lang="ru" sz="1600" b="1" dirty="0"/>
              <a:t>Примеры:</a:t>
            </a:r>
          </a:p>
          <a:p>
            <a:pPr xmlns:a="http://schemas.openxmlformats.org/drawingml/2006/main" marL="285750" indent="-285750" algn="l">
              <a:buFont typeface="Arial" panose="020B0604020202020204" pitchFamily="34" charset="0"/>
              <a:buChar char="•"/>
            </a:pPr>
            <a:r xmlns:a="http://schemas.openxmlformats.org/drawingml/2006/main">
              <a:rPr lang="ru" sz="1600" dirty="0">
                <a:solidFill>
                  <a:schemeClr val="tx1"/>
                </a:solidFill>
              </a:rPr>
              <a:t>01ab можно представить как 1ab</a:t>
            </a:r>
          </a:p>
          <a:p>
            <a:pPr xmlns:a="http://schemas.openxmlformats.org/drawingml/2006/main" marL="285750" indent="-285750" algn="l">
              <a:buFont typeface="Arial" panose="020B0604020202020204" pitchFamily="34" charset="0"/>
              <a:buChar char="•"/>
            </a:pPr>
            <a:r xmlns:a="http://schemas.openxmlformats.org/drawingml/2006/main">
              <a:rPr lang="ru" sz="1600" dirty="0">
                <a:solidFill>
                  <a:schemeClr val="tx1"/>
                </a:solidFill>
              </a:rPr>
              <a:t>09f0 можно представить как 9f0</a:t>
            </a:r>
          </a:p>
          <a:p>
            <a:pPr xmlns:a="http://schemas.openxmlformats.org/drawingml/2006/main" marL="285750" indent="-285750" algn="l">
              <a:buFont typeface="Arial" panose="020B0604020202020204" pitchFamily="34" charset="0"/>
              <a:buChar char="•"/>
            </a:pPr>
            <a:r xmlns:a="http://schemas.openxmlformats.org/drawingml/2006/main">
              <a:rPr lang="ru" sz="1600" dirty="0">
                <a:solidFill>
                  <a:schemeClr val="tx1"/>
                </a:solidFill>
              </a:rPr>
              <a:t>0a00 можно представить как a00</a:t>
            </a:r>
          </a:p>
          <a:p>
            <a:pPr xmlns:a="http://schemas.openxmlformats.org/drawingml/2006/main" marL="285750" indent="-285750" algn="l">
              <a:buFont typeface="Arial" panose="020B0604020202020204" pitchFamily="34" charset="0"/>
              <a:buChar char="•"/>
            </a:pPr>
            <a:r xmlns:a="http://schemas.openxmlformats.org/drawingml/2006/main">
              <a:rPr lang="ru" sz="1600" dirty="0">
                <a:solidFill>
                  <a:schemeClr val="tx1"/>
                </a:solidFill>
              </a:rPr>
              <a:t>00ab можно представить как ab</a:t>
            </a:r>
          </a:p>
          <a:p>
            <a:pPr marL="285750" indent="-285750" algn="l">
              <a:buFont typeface="Arial" panose="020B0604020202020204" pitchFamily="34" charset="0"/>
              <a:buChar char="•"/>
            </a:pPr>
            <a:endParaRPr lang="en-US" sz="1600" dirty="0">
              <a:solidFill>
                <a:schemeClr val="tx1"/>
              </a:solidFill>
            </a:endParaRPr>
          </a:p>
          <a:p>
            <a:pPr xmlns:a="http://schemas.openxmlformats.org/drawingml/2006/main" marL="0" indent="0" algn="l"/>
            <a:r xmlns:a="http://schemas.openxmlformats.org/drawingml/2006/main">
              <a:rPr lang="ru" sz="1600" b="1" dirty="0">
                <a:solidFill>
                  <a:schemeClr val="tx1"/>
                </a:solidFill>
              </a:rPr>
              <a:t>Примечание </a:t>
            </a:r>
            <a:r xmlns:a="http://schemas.openxmlformats.org/drawingml/2006/main">
              <a:rPr lang="ru" sz="1600" dirty="0">
                <a:solidFill>
                  <a:schemeClr val="tx1"/>
                </a:solidFill>
              </a:rPr>
              <a:t>:</a:t>
            </a:r>
            <a:r xmlns:a="http://schemas.openxmlformats.org/drawingml/2006/main">
              <a:rPr lang="ru" sz="1600" b="1" dirty="0">
                <a:solidFill>
                  <a:schemeClr val="tx1"/>
                </a:solidFill>
              </a:rPr>
              <a:t> </a:t>
            </a:r>
            <a:r xmlns:a="http://schemas.openxmlformats.org/drawingml/2006/main">
              <a:rPr lang="ru" sz="1600" dirty="0">
                <a:solidFill>
                  <a:schemeClr val="tx1"/>
                </a:solidFill>
              </a:rPr>
              <a:t>Это правило применяется только к начальным нулям, а НЕ к конечным нулям, в противном случае адрес будет неоднозначным.</a:t>
            </a:r>
          </a:p>
          <a:p>
            <a:pPr marL="415985" lvl="1" indent="-342900">
              <a:buFont typeface="Arial" panose="020B0604020202020204" pitchFamily="34" charset="0"/>
              <a:buChar char="•"/>
            </a:pPr>
            <a:endParaRPr lang="en-US" sz="1200" dirty="0"/>
          </a:p>
          <a:p>
            <a:pPr marL="0" indent="0" algn="l"/>
            <a:endParaRPr lang="en-US" sz="1600" dirty="0">
              <a:solidFill>
                <a:schemeClr val="tx1"/>
              </a:solidFill>
            </a:endParaRPr>
          </a:p>
        </p:txBody>
      </p:sp>
      <p:graphicFrame>
        <p:nvGraphicFramePr>
          <p:cNvPr id="5" name="Content Placeholder 6">
            <a:extLst>
              <a:ext uri="{FF2B5EF4-FFF2-40B4-BE49-F238E27FC236}">
                <a16:creationId xmlns:a16="http://schemas.microsoft.com/office/drawing/2014/main" id="{8D418206-3EDF-4754-9AFB-FFEB638592BB}"/>
              </a:ext>
            </a:extLst>
          </p:cNvPr>
          <p:cNvGraphicFramePr>
            <a:graphicFrameLocks/>
          </p:cNvGraphicFramePr>
          <p:nvPr>
            <p:extLst>
              <p:ext uri="{D42A27DB-BD31-4B8C-83A1-F6EECF244321}">
                <p14:modId xmlns:p14="http://schemas.microsoft.com/office/powerpoint/2010/main" val="1700276989"/>
              </p:ext>
            </p:extLst>
          </p:nvPr>
        </p:nvGraphicFramePr>
        <p:xfrm>
          <a:off x="750745" y="3767534"/>
          <a:ext cx="6617097" cy="777240"/>
        </p:xfrm>
        <a:graphic>
          <a:graphicData uri="http://schemas.openxmlformats.org/drawingml/2006/table">
            <a:tbl>
              <a:tblPr firstRow="1" bandRow="1">
                <a:tableStyleId>{5C22544A-7EE6-4342-B048-85BDC9FD1C3A}</a:tableStyleId>
              </a:tblPr>
              <a:tblGrid>
                <a:gridCol w="1963127">
                  <a:extLst>
                    <a:ext uri="{9D8B030D-6E8A-4147-A177-3AD203B41FA5}">
                      <a16:colId xmlns:a16="http://schemas.microsoft.com/office/drawing/2014/main" val="3729139006"/>
                    </a:ext>
                  </a:extLst>
                </a:gridCol>
                <a:gridCol w="4653970">
                  <a:extLst>
                    <a:ext uri="{9D8B030D-6E8A-4147-A177-3AD203B41FA5}">
                      <a16:colId xmlns:a16="http://schemas.microsoft.com/office/drawing/2014/main" val="1988913492"/>
                    </a:ext>
                  </a:extLst>
                </a:gridCol>
              </a:tblGrid>
              <a:tr h="0">
                <a:tc>
                  <a:txBody>
                    <a:bodyPr/>
                    <a:lstStyle/>
                    <a:p>
                      <a:r xmlns:a="http://schemas.openxmlformats.org/drawingml/2006/main">
                        <a:rPr lang="ru" sz="1100" dirty="0"/>
                        <a:t>Тип</a:t>
                      </a:r>
                    </a:p>
                  </a:txBody>
                  <a:tcPr/>
                </a:tc>
                <a:tc>
                  <a:txBody>
                    <a:bodyPr/>
                    <a:lstStyle/>
                    <a:p>
                      <a:r xmlns:a="http://schemas.openxmlformats.org/drawingml/2006/main">
                        <a:rPr lang="ru" sz="1100" dirty="0"/>
                        <a:t>Формат</a:t>
                      </a:r>
                    </a:p>
                  </a:txBody>
                  <a:tcPr/>
                </a:tc>
                <a:extLst>
                  <a:ext uri="{0D108BD9-81ED-4DB2-BD59-A6C34878D82A}">
                    <a16:rowId xmlns:a16="http://schemas.microsoft.com/office/drawing/2014/main" val="2583676789"/>
                  </a:ext>
                </a:extLst>
              </a:tr>
              <a:tr h="0">
                <a:tc>
                  <a:txBody>
                    <a:bodyPr/>
                    <a:lstStyle/>
                    <a:p>
                      <a:r xmlns:a="http://schemas.openxmlformats.org/drawingml/2006/main">
                        <a:rPr lang="ru" sz="1100" dirty="0">
                          <a:solidFill>
                            <a:srgbClr val="000000"/>
                          </a:solidFill>
                        </a:rPr>
                        <a:t>Предпочтительный</a:t>
                      </a:r>
                    </a:p>
                  </a:txBody>
                  <a:tcPr/>
                </a:tc>
                <a:tc>
                  <a:txBody>
                    <a:bodyPr/>
                    <a:lstStyle/>
                    <a:p>
                      <a:r xmlns:a="http://schemas.openxmlformats.org/drawingml/2006/main">
                        <a:rPr lang="ru" sz="1100" dirty="0"/>
                        <a:t>2001 : </a:t>
                      </a:r>
                      <a:r xmlns:a="http://schemas.openxmlformats.org/drawingml/2006/main">
                        <a:rPr lang="ru" sz="1100" b="1" dirty="0"/>
                        <a:t>0 </a:t>
                      </a:r>
                      <a:r xmlns:a="http://schemas.openxmlformats.org/drawingml/2006/main">
                        <a:rPr lang="ru" sz="1100" dirty="0"/>
                        <a:t>db8 : </a:t>
                      </a:r>
                      <a:r xmlns:a="http://schemas.openxmlformats.org/drawingml/2006/main">
                        <a:rPr lang="ru" sz="1100" b="1" dirty="0"/>
                        <a:t>000 </a:t>
                      </a:r>
                      <a:r xmlns:a="http://schemas.openxmlformats.org/drawingml/2006/main">
                        <a:rPr lang="ru" sz="1100" dirty="0"/>
                        <a:t>0 : 1111 : </a:t>
                      </a:r>
                      <a:r xmlns:a="http://schemas.openxmlformats.org/drawingml/2006/main">
                        <a:rPr lang="ru" sz="1100" b="1" dirty="0"/>
                        <a:t>000 </a:t>
                      </a:r>
                      <a:r xmlns:a="http://schemas.openxmlformats.org/drawingml/2006/main">
                        <a:rPr lang="ru" sz="1100" dirty="0"/>
                        <a:t>0 : </a:t>
                      </a:r>
                      <a:r xmlns:a="http://schemas.openxmlformats.org/drawingml/2006/main">
                        <a:rPr lang="ru" sz="1100" b="1" dirty="0"/>
                        <a:t>000 </a:t>
                      </a:r>
                      <a:r xmlns:a="http://schemas.openxmlformats.org/drawingml/2006/main">
                        <a:rPr lang="ru" sz="1100" dirty="0"/>
                        <a:t>0 : </a:t>
                      </a:r>
                      <a:r xmlns:a="http://schemas.openxmlformats.org/drawingml/2006/main">
                        <a:rPr lang="ru" sz="1100" b="1" dirty="0"/>
                        <a:t>000 </a:t>
                      </a:r>
                      <a:r xmlns:a="http://schemas.openxmlformats.org/drawingml/2006/main">
                        <a:rPr lang="ru" sz="1100" dirty="0"/>
                        <a:t>0 : </a:t>
                      </a:r>
                      <a:r xmlns:a="http://schemas.openxmlformats.org/drawingml/2006/main">
                        <a:rPr lang="ru" sz="1100" b="1" dirty="0"/>
                        <a:t>0 </a:t>
                      </a:r>
                      <a:r xmlns:a="http://schemas.openxmlformats.org/drawingml/2006/main">
                        <a:rPr lang="ru" sz="1100" dirty="0"/>
                        <a:t>200</a:t>
                      </a:r>
                      <a:endParaRPr xmlns:a="http://schemas.openxmlformats.org/drawingml/2006/main" lang="en-US" sz="1100" dirty="0">
                        <a:solidFill>
                          <a:srgbClr val="000000"/>
                        </a:solidFill>
                      </a:endParaRPr>
                    </a:p>
                  </a:txBody>
                  <a:tcPr/>
                </a:tc>
                <a:extLst>
                  <a:ext uri="{0D108BD9-81ED-4DB2-BD59-A6C34878D82A}">
                    <a16:rowId xmlns:a16="http://schemas.microsoft.com/office/drawing/2014/main" val="3849654457"/>
                  </a:ext>
                </a:extLst>
              </a:tr>
              <a:tr h="170900">
                <a:tc>
                  <a:txBody>
                    <a:bodyPr/>
                    <a:lstStyle/>
                    <a:p>
                      <a:pPr xmlns:a="http://schemas.openxmlformats.org/drawingml/2006/main" marL="0" marR="0" lvl="0" indent="0" algn="l" defTabSz="685777" rtl="0" eaLnBrk="1" fontAlgn="auto" latinLnBrk="0" hangingPunct="1">
                        <a:lnSpc>
                          <a:spcPct val="100000"/>
                        </a:lnSpc>
                        <a:spcBef>
                          <a:spcPts val="0"/>
                        </a:spcBef>
                        <a:spcAft>
                          <a:spcPts val="0"/>
                        </a:spcAft>
                        <a:buClrTx/>
                        <a:buSzTx/>
                        <a:buFontTx/>
                        <a:buNone/>
                        <a:tabLst/>
                        <a:defRPr/>
                      </a:pPr>
                      <a:r xmlns:a="http://schemas.openxmlformats.org/drawingml/2006/main">
                        <a:rPr lang="ru" sz="1100" dirty="0">
                          <a:solidFill>
                            <a:srgbClr val="000000"/>
                          </a:solidFill>
                        </a:rPr>
                        <a:t>Без начальных нулей</a:t>
                      </a:r>
                    </a:p>
                  </a:txBody>
                  <a:tcPr/>
                </a:tc>
                <a:tc>
                  <a:txBody>
                    <a:bodyPr/>
                    <a:lstStyle/>
                    <a:p>
                      <a:r xmlns:a="http://schemas.openxmlformats.org/drawingml/2006/main">
                        <a:rPr lang="ru" sz="1100" dirty="0"/>
                        <a:t>2001: db8: 0: 1111: 0: 0: 0: 200</a:t>
                      </a:r>
                      <a:endParaRPr xmlns:a="http://schemas.openxmlformats.org/drawingml/2006/main" lang="en-US" sz="1100" dirty="0">
                        <a:solidFill>
                          <a:srgbClr val="000000"/>
                        </a:solidFill>
                      </a:endParaRP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413263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представления адреса IPv6 </a:t>
            </a:r>
            <a:br xmlns:a="http://schemas.openxmlformats.org/drawingml/2006/main">
              <a:rPr lang="en-US" dirty="0"/>
            </a:br>
            <a:r xmlns:a="http://schemas.openxmlformats.org/drawingml/2006/main">
              <a:rPr lang="ru" sz="2400" dirty="0"/>
              <a:t>2 – Двойное двоеточие</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2399913"/>
          </a:xfrm>
        </p:spPr>
        <p:txBody>
          <a:bodyPr/>
          <a:lstStyle/>
          <a:p>
            <a:pPr xmlns:a="http://schemas.openxmlformats.org/drawingml/2006/main" marL="0" indent="0" algn="l"/>
            <a:r xmlns:a="http://schemas.openxmlformats.org/drawingml/2006/main">
              <a:rPr lang="ru" sz="1800" dirty="0">
                <a:solidFill>
                  <a:schemeClr val="tx1"/>
                </a:solidFill>
              </a:rPr>
              <a:t>Двойное двоеточие (::) может заменить любую отдельную непрерывную строку из одного или нескольких 16-битных гекстетов, состоящих из одних нулей.</a:t>
            </a:r>
          </a:p>
          <a:p>
            <a:pPr xmlns:a="http://schemas.openxmlformats.org/drawingml/2006/main" marL="0" indent="0" algn="l"/>
            <a:r xmlns:a="http://schemas.openxmlformats.org/drawingml/2006/main">
              <a:rPr lang="ru" sz="1600" b="1" dirty="0">
                <a:solidFill>
                  <a:schemeClr val="tx1"/>
                </a:solidFill>
              </a:rPr>
              <a:t>Пример:</a:t>
            </a:r>
          </a:p>
          <a:p>
            <a:pPr xmlns:a="http://schemas.openxmlformats.org/drawingml/2006/main" marL="285750" indent="-285750" algn="l">
              <a:buFont typeface="Arial" panose="020B0604020202020204" pitchFamily="34" charset="0"/>
              <a:buChar char="•"/>
            </a:pPr>
            <a:r xmlns:a="http://schemas.openxmlformats.org/drawingml/2006/main">
              <a:rPr lang="ru" sz="1400" dirty="0">
                <a:solidFill>
                  <a:schemeClr val="tx1"/>
                </a:solidFill>
              </a:rPr>
              <a:t>2001:db8:cafe:1:0:0:0:1 (начальные нули опущены) можно представить как 2001:db8:cafe:1::1</a:t>
            </a:r>
          </a:p>
          <a:p>
            <a:pPr marL="0" indent="0" algn="l"/>
            <a:endParaRPr lang="en-US" sz="1600" dirty="0">
              <a:solidFill>
                <a:schemeClr val="tx1"/>
              </a:solidFill>
            </a:endParaRPr>
          </a:p>
          <a:p>
            <a:pPr xmlns:a="http://schemas.openxmlformats.org/drawingml/2006/main" marL="0" indent="0" algn="l"/>
            <a:r xmlns:a="http://schemas.openxmlformats.org/drawingml/2006/main">
              <a:rPr lang="ru" sz="1600" b="1" dirty="0">
                <a:solidFill>
                  <a:schemeClr val="tx1"/>
                </a:solidFill>
              </a:rPr>
              <a:t>Примечание </a:t>
            </a:r>
            <a:r xmlns:a="http://schemas.openxmlformats.org/drawingml/2006/main">
              <a:rPr lang="ru" sz="1600" dirty="0">
                <a:solidFill>
                  <a:schemeClr val="tx1"/>
                </a:solidFill>
              </a:rPr>
              <a:t>: </a:t>
            </a:r>
            <a:r xmlns:a="http://schemas.openxmlformats.org/drawingml/2006/main">
              <a:rPr lang="ru" sz="1400" dirty="0">
                <a:solidFill>
                  <a:schemeClr val="tx1"/>
                </a:solidFill>
              </a:rPr>
              <a:t>Двойное двоеточие (::) можно использовать в адресе только один раз, в противном случае будет получено несколько возможных адресов.</a:t>
            </a:r>
          </a:p>
          <a:p>
            <a:pPr marL="0" indent="0" algn="l"/>
            <a:endParaRPr lang="en-US" sz="1600" dirty="0">
              <a:solidFill>
                <a:schemeClr val="tx1"/>
              </a:solidFill>
            </a:endParaRPr>
          </a:p>
        </p:txBody>
      </p:sp>
      <p:graphicFrame>
        <p:nvGraphicFramePr>
          <p:cNvPr id="5" name="Content Placeholder 6">
            <a:extLst>
              <a:ext uri="{FF2B5EF4-FFF2-40B4-BE49-F238E27FC236}">
                <a16:creationId xmlns:a16="http://schemas.microsoft.com/office/drawing/2014/main" id="{8D418206-3EDF-4754-9AFB-FFEB638592BB}"/>
              </a:ext>
            </a:extLst>
          </p:cNvPr>
          <p:cNvGraphicFramePr>
            <a:graphicFrameLocks/>
          </p:cNvGraphicFramePr>
          <p:nvPr>
            <p:extLst>
              <p:ext uri="{D42A27DB-BD31-4B8C-83A1-F6EECF244321}">
                <p14:modId xmlns:p14="http://schemas.microsoft.com/office/powerpoint/2010/main" val="4119957027"/>
              </p:ext>
            </p:extLst>
          </p:nvPr>
        </p:nvGraphicFramePr>
        <p:xfrm>
          <a:off x="668858" y="3255332"/>
          <a:ext cx="6617097" cy="777240"/>
        </p:xfrm>
        <a:graphic>
          <a:graphicData uri="http://schemas.openxmlformats.org/drawingml/2006/table">
            <a:tbl>
              <a:tblPr firstRow="1" bandRow="1">
                <a:tableStyleId>{5C22544A-7EE6-4342-B048-85BDC9FD1C3A}</a:tableStyleId>
              </a:tblPr>
              <a:tblGrid>
                <a:gridCol w="1963127">
                  <a:extLst>
                    <a:ext uri="{9D8B030D-6E8A-4147-A177-3AD203B41FA5}">
                      <a16:colId xmlns:a16="http://schemas.microsoft.com/office/drawing/2014/main" val="3729139006"/>
                    </a:ext>
                  </a:extLst>
                </a:gridCol>
                <a:gridCol w="4653970">
                  <a:extLst>
                    <a:ext uri="{9D8B030D-6E8A-4147-A177-3AD203B41FA5}">
                      <a16:colId xmlns:a16="http://schemas.microsoft.com/office/drawing/2014/main" val="1988913492"/>
                    </a:ext>
                  </a:extLst>
                </a:gridCol>
              </a:tblGrid>
              <a:tr h="0">
                <a:tc>
                  <a:txBody>
                    <a:bodyPr/>
                    <a:lstStyle/>
                    <a:p>
                      <a:r xmlns:a="http://schemas.openxmlformats.org/drawingml/2006/main">
                        <a:rPr lang="ru" sz="1100" dirty="0"/>
                        <a:t>Тип</a:t>
                      </a:r>
                    </a:p>
                  </a:txBody>
                  <a:tcPr/>
                </a:tc>
                <a:tc>
                  <a:txBody>
                    <a:bodyPr/>
                    <a:lstStyle/>
                    <a:p>
                      <a:r xmlns:a="http://schemas.openxmlformats.org/drawingml/2006/main">
                        <a:rPr lang="ru" sz="1100" dirty="0"/>
                        <a:t>Формат</a:t>
                      </a:r>
                    </a:p>
                  </a:txBody>
                  <a:tcPr/>
                </a:tc>
                <a:extLst>
                  <a:ext uri="{0D108BD9-81ED-4DB2-BD59-A6C34878D82A}">
                    <a16:rowId xmlns:a16="http://schemas.microsoft.com/office/drawing/2014/main" val="2583676789"/>
                  </a:ext>
                </a:extLst>
              </a:tr>
              <a:tr h="0">
                <a:tc>
                  <a:txBody>
                    <a:bodyPr/>
                    <a:lstStyle/>
                    <a:p>
                      <a:r xmlns:a="http://schemas.openxmlformats.org/drawingml/2006/main">
                        <a:rPr lang="ru" sz="1100" dirty="0">
                          <a:solidFill>
                            <a:srgbClr val="000000"/>
                          </a:solidFill>
                        </a:rPr>
                        <a:t>Предпочтительный</a:t>
                      </a:r>
                    </a:p>
                  </a:txBody>
                  <a:tcPr/>
                </a:tc>
                <a:tc>
                  <a:txBody>
                    <a:bodyPr/>
                    <a:lstStyle/>
                    <a:p>
                      <a:r xmlns:a="http://schemas.openxmlformats.org/drawingml/2006/main">
                        <a:rPr lang="ru" sz="1100" dirty="0"/>
                        <a:t>2001 : </a:t>
                      </a:r>
                      <a:r xmlns:a="http://schemas.openxmlformats.org/drawingml/2006/main">
                        <a:rPr lang="ru" sz="1100" b="1" dirty="0"/>
                        <a:t>0 </a:t>
                      </a:r>
                      <a:r xmlns:a="http://schemas.openxmlformats.org/drawingml/2006/main">
                        <a:rPr lang="ru" sz="1100" dirty="0"/>
                        <a:t>db8 : </a:t>
                      </a:r>
                      <a:r xmlns:a="http://schemas.openxmlformats.org/drawingml/2006/main">
                        <a:rPr lang="ru" sz="1100" b="1" dirty="0"/>
                        <a:t>000 </a:t>
                      </a:r>
                      <a:r xmlns:a="http://schemas.openxmlformats.org/drawingml/2006/main">
                        <a:rPr lang="ru" sz="1100" dirty="0"/>
                        <a:t>0 : 1111 : </a:t>
                      </a:r>
                      <a:r xmlns:a="http://schemas.openxmlformats.org/drawingml/2006/main">
                        <a:rPr lang="ru" sz="1100" b="1" dirty="0"/>
                        <a:t>0000 </a:t>
                      </a:r>
                      <a:r xmlns:a="http://schemas.openxmlformats.org/drawingml/2006/main">
                        <a:rPr lang="ru" sz="1100" dirty="0"/>
                        <a:t>: </a:t>
                      </a:r>
                      <a:r xmlns:a="http://schemas.openxmlformats.org/drawingml/2006/main">
                        <a:rPr lang="ru" sz="1100" b="1" dirty="0"/>
                        <a:t>0000 </a:t>
                      </a:r>
                      <a:r xmlns:a="http://schemas.openxmlformats.org/drawingml/2006/main">
                        <a:rPr lang="ru" sz="1100" dirty="0"/>
                        <a:t>: </a:t>
                      </a:r>
                      <a:r xmlns:a="http://schemas.openxmlformats.org/drawingml/2006/main">
                        <a:rPr lang="ru" sz="1100" b="1" dirty="0"/>
                        <a:t>0000 </a:t>
                      </a:r>
                      <a:r xmlns:a="http://schemas.openxmlformats.org/drawingml/2006/main">
                        <a:rPr lang="ru" sz="1100" dirty="0"/>
                        <a:t>: </a:t>
                      </a:r>
                      <a:r xmlns:a="http://schemas.openxmlformats.org/drawingml/2006/main">
                        <a:rPr lang="ru" sz="1100" b="1" dirty="0"/>
                        <a:t>0 </a:t>
                      </a:r>
                      <a:r xmlns:a="http://schemas.openxmlformats.org/drawingml/2006/main">
                        <a:rPr lang="ru" sz="1100" dirty="0"/>
                        <a:t>200</a:t>
                      </a:r>
                      <a:endParaRPr xmlns:a="http://schemas.openxmlformats.org/drawingml/2006/main" lang="en-US" sz="1100" dirty="0">
                        <a:solidFill>
                          <a:srgbClr val="000000"/>
                        </a:solidFill>
                      </a:endParaRPr>
                    </a:p>
                  </a:txBody>
                  <a:tcPr/>
                </a:tc>
                <a:extLst>
                  <a:ext uri="{0D108BD9-81ED-4DB2-BD59-A6C34878D82A}">
                    <a16:rowId xmlns:a16="http://schemas.microsoft.com/office/drawing/2014/main" val="3849654457"/>
                  </a:ext>
                </a:extLst>
              </a:tr>
              <a:tr h="170900">
                <a:tc>
                  <a:txBody>
                    <a:bodyPr/>
                    <a:lstStyle/>
                    <a:p>
                      <a:pPr xmlns:a="http://schemas.openxmlformats.org/drawingml/2006/main" marL="0" marR="0" lvl="0" indent="0" algn="l" defTabSz="685777" rtl="0" eaLnBrk="1" fontAlgn="auto" latinLnBrk="0" hangingPunct="1">
                        <a:lnSpc>
                          <a:spcPct val="100000"/>
                        </a:lnSpc>
                        <a:spcBef>
                          <a:spcPts val="0"/>
                        </a:spcBef>
                        <a:spcAft>
                          <a:spcPts val="0"/>
                        </a:spcAft>
                        <a:buClrTx/>
                        <a:buSzTx/>
                        <a:buFontTx/>
                        <a:buNone/>
                        <a:tabLst/>
                        <a:defRPr/>
                      </a:pPr>
                      <a:r xmlns:a="http://schemas.openxmlformats.org/drawingml/2006/main">
                        <a:rPr lang="ru" sz="1100" dirty="0">
                          <a:solidFill>
                            <a:srgbClr val="000000"/>
                          </a:solidFill>
                        </a:rPr>
                        <a:t>Сжатый</a:t>
                      </a:r>
                    </a:p>
                  </a:txBody>
                  <a:tcPr/>
                </a:tc>
                <a:tc>
                  <a:txBody>
                    <a:bodyPr/>
                    <a:lstStyle/>
                    <a:p>
                      <a:r xmlns:a="http://schemas.openxmlformats.org/drawingml/2006/main">
                        <a:rPr lang="ru" sz="1100" dirty="0"/>
                        <a:t>2001:db8:0:1111::200</a:t>
                      </a:r>
                      <a:endParaRPr xmlns:a="http://schemas.openxmlformats.org/drawingml/2006/main" lang="en-US" sz="1100" dirty="0">
                        <a:solidFill>
                          <a:srgbClr val="000000"/>
                        </a:solidFill>
                      </a:endParaRP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10585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xmlns:a="http://schemas.openxmlformats.org/drawingml/2006/main">
              <a:rPr lang="ru" dirty="0">
                <a:solidFill>
                  <a:schemeClr val="accent5">
                    <a:lumMod val="40000"/>
                    <a:lumOff val="60000"/>
                  </a:schemeClr>
                </a:solidFill>
              </a:rPr>
              <a:t>12.3 Типы адресов IPv6</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Типы адресов IPv6: </a:t>
            </a:r>
            <a:br xmlns:a="http://schemas.openxmlformats.org/drawingml/2006/main">
              <a:rPr lang="en-US" dirty="0"/>
            </a:br>
            <a:r xmlns:a="http://schemas.openxmlformats.org/drawingml/2006/main">
              <a:rPr lang="ru" sz="2400" dirty="0"/>
              <a:t>одноадресная передача, многоадресная передача, любая передача</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3073400"/>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chemeClr val="tx1"/>
                </a:solidFill>
              </a:rPr>
              <a:t>Существует три основные категории адресов IPv6:</a:t>
            </a:r>
            <a:endParaRPr xmlns:a="http://schemas.openxmlformats.org/drawingml/2006/main" lang="en-US" sz="1500" dirty="0">
              <a:solidFill>
                <a:schemeClr val="tx1"/>
              </a:solidFill>
            </a:endParaRPr>
          </a:p>
          <a:p>
            <a:pPr xmlns:a="http://schemas.openxmlformats.org/drawingml/2006/main" marL="285750" indent="-285750" algn="l">
              <a:buFont typeface="Arial" panose="020B0604020202020204" pitchFamily="34" charset="0"/>
              <a:buChar char="•"/>
            </a:pPr>
            <a:r xmlns:a="http://schemas.openxmlformats.org/drawingml/2006/main">
              <a:rPr lang="ru" sz="1600" b="1" dirty="0">
                <a:solidFill>
                  <a:schemeClr val="tx1"/>
                </a:solidFill>
              </a:rPr>
              <a:t>Unicast </a:t>
            </a:r>
            <a:r xmlns:a="http://schemas.openxmlformats.org/drawingml/2006/main">
              <a:rPr lang="ru" sz="1600" dirty="0">
                <a:solidFill>
                  <a:schemeClr val="tx1"/>
                </a:solidFill>
              </a:rPr>
              <a:t>— Unicast однозначно идентифицирует интерфейс на устройстве с поддержкой IPv6.</a:t>
            </a:r>
          </a:p>
          <a:p>
            <a:pPr xmlns:a="http://schemas.openxmlformats.org/drawingml/2006/main" marL="285750" indent="-285750" algn="l">
              <a:buFont typeface="Arial" panose="020B0604020202020204" pitchFamily="34" charset="0"/>
              <a:buChar char="•"/>
            </a:pPr>
            <a:r xmlns:a="http://schemas.openxmlformats.org/drawingml/2006/main">
              <a:rPr lang="ru" sz="1600" b="1" dirty="0">
                <a:solidFill>
                  <a:schemeClr val="tx1"/>
                </a:solidFill>
              </a:rPr>
              <a:t>Многоадресная рассылка </a:t>
            </a:r>
            <a:r xmlns:a="http://schemas.openxmlformats.org/drawingml/2006/main">
              <a:rPr lang="ru" sz="1600" dirty="0">
                <a:solidFill>
                  <a:schemeClr val="tx1"/>
                </a:solidFill>
              </a:rPr>
              <a:t>— многоадресная рассылка используется для отправки одного пакета IPv6 нескольким адресатам.</a:t>
            </a:r>
          </a:p>
          <a:p>
            <a:pPr xmlns:a="http://schemas.openxmlformats.org/drawingml/2006/main" marL="285750" indent="-285750" algn="l">
              <a:buFont typeface="Arial" panose="020B0604020202020204" pitchFamily="34" charset="0"/>
              <a:buChar char="•"/>
            </a:pPr>
            <a:r xmlns:a="http://schemas.openxmlformats.org/drawingml/2006/main">
              <a:rPr lang="ru" sz="1600" b="1" dirty="0">
                <a:solidFill>
                  <a:schemeClr val="tx1"/>
                </a:solidFill>
              </a:rPr>
              <a:t>Anycast </a:t>
            </a:r>
            <a:r xmlns:a="http://schemas.openxmlformats.org/drawingml/2006/main">
              <a:rPr lang="ru" sz="1600" dirty="0">
                <a:solidFill>
                  <a:schemeClr val="tx1"/>
                </a:solidFill>
              </a:rPr>
              <a:t>– это любой адрес IPv6 unicast, который может быть назначен нескольким устройствам. Пакет, отправленный на адрес anycast, направляется на ближайшее устройство с этим адресом.</a:t>
            </a:r>
          </a:p>
          <a:p>
            <a:pPr marL="285750" indent="-285750" algn="l">
              <a:buFont typeface="Arial" panose="020B0604020202020204" pitchFamily="34" charset="0"/>
              <a:buChar char="•"/>
            </a:pPr>
            <a:endParaRPr lang="en-US" sz="1600" dirty="0">
              <a:solidFill>
                <a:schemeClr val="tx1"/>
              </a:solidFill>
            </a:endParaRPr>
          </a:p>
          <a:p>
            <a:pPr xmlns:a="http://schemas.openxmlformats.org/drawingml/2006/main" marL="0" indent="0" algn="l"/>
            <a:r xmlns:a="http://schemas.openxmlformats.org/drawingml/2006/main">
              <a:rPr lang="ru" sz="1600" b="1" dirty="0">
                <a:solidFill>
                  <a:schemeClr val="tx1"/>
                </a:solidFill>
              </a:rPr>
              <a:t>Примечание </a:t>
            </a:r>
            <a:r xmlns:a="http://schemas.openxmlformats.org/drawingml/2006/main">
              <a:rPr lang="ru" sz="1600" dirty="0">
                <a:solidFill>
                  <a:schemeClr val="tx1"/>
                </a:solidFill>
              </a:rPr>
              <a:t>: В отличие от IPv4, IPv6 не имеет широковещательного адреса. Однако есть многоадресный адрес IPv6 all-nodes, который по сути дает тот же результат.</a:t>
            </a:r>
          </a:p>
          <a:p>
            <a:pPr marL="489010" lvl="2" indent="-342900">
              <a:buFont typeface="Arial" panose="020B0604020202020204" pitchFamily="34" charset="0"/>
              <a:buChar char="•"/>
            </a:pPr>
            <a:endParaRPr lang="en-US" sz="200" dirty="0"/>
          </a:p>
          <a:p>
            <a:pPr marL="342900" indent="-342900" algn="l">
              <a:buFont typeface="Arial" panose="020B0604020202020204" pitchFamily="34" charset="0"/>
              <a:buChar char="•"/>
            </a:pPr>
            <a:endParaRPr lang="en-US" sz="1600" dirty="0">
              <a:solidFill>
                <a:schemeClr val="tx1"/>
              </a:solidFill>
            </a:endParaRPr>
          </a:p>
          <a:p>
            <a:pPr marL="0" indent="0" algn="l"/>
            <a:endParaRPr lang="en-US" sz="16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spTree>
    <p:extLst>
      <p:ext uri="{BB962C8B-B14F-4D97-AF65-F5344CB8AC3E}">
        <p14:creationId xmlns:p14="http://schemas.microsoft.com/office/powerpoint/2010/main" val="156796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Типы адресов IPv6 </a:t>
            </a:r>
            <a:br xmlns:a="http://schemas.openxmlformats.org/drawingml/2006/main">
              <a:rPr lang="en-US" dirty="0"/>
            </a:br>
            <a:r xmlns:a="http://schemas.openxmlformats.org/drawingml/2006/main">
              <a:rPr lang="ru" sz="2400" dirty="0"/>
              <a:t>Длина префикса IPv6</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1312365"/>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chemeClr val="tx1"/>
                </a:solidFill>
              </a:rPr>
              <a:t>Длина префикса указывается с помощью косой черты и используется для обозначения сетевой части адреса IPv6.</a:t>
            </a:r>
          </a:p>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chemeClr val="tx1"/>
                </a:solidFill>
              </a:rPr>
              <a:t>Длина префикса IPv6 может находиться в диапазоне от 0 до 128. Рекомендуемая длина префикса IPv6 для локальных сетей и большинства других типов сетей — /64.</a:t>
            </a:r>
            <a:endParaRPr xmlns:a="http://schemas.openxmlformats.org/drawingml/2006/main" lang="en-US" sz="1500" dirty="0">
              <a:solidFill>
                <a:schemeClr val="tx1"/>
              </a:solidFill>
            </a:endParaRPr>
          </a:p>
          <a:p>
            <a:pPr marL="489010" lvl="2" indent="-342900">
              <a:buFont typeface="Arial" panose="020B0604020202020204" pitchFamily="34" charset="0"/>
              <a:buChar char="•"/>
            </a:pPr>
            <a:endParaRPr lang="en-US" sz="200" dirty="0"/>
          </a:p>
          <a:p>
            <a:pPr marL="342900" indent="-342900" algn="l">
              <a:buFont typeface="Arial" panose="020B0604020202020204" pitchFamily="34" charset="0"/>
              <a:buChar char="•"/>
            </a:pPr>
            <a:endParaRPr lang="en-US" sz="1600" dirty="0">
              <a:solidFill>
                <a:schemeClr val="tx1"/>
              </a:solidFill>
            </a:endParaRPr>
          </a:p>
          <a:p>
            <a:pPr marL="0" indent="0" algn="l"/>
            <a:endParaRPr lang="en-US" sz="16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pic>
        <p:nvPicPr>
          <p:cNvPr id="2" name="Picture 1">
            <a:extLst>
              <a:ext uri="{FF2B5EF4-FFF2-40B4-BE49-F238E27FC236}">
                <a16:creationId xmlns:a16="http://schemas.microsoft.com/office/drawing/2014/main" id="{38711CFE-EFE8-4AEF-8D4D-DB7AA12D84C7}"/>
              </a:ext>
            </a:extLst>
          </p:cNvPr>
          <p:cNvPicPr>
            <a:picLocks noChangeAspect="1"/>
          </p:cNvPicPr>
          <p:nvPr/>
        </p:nvPicPr>
        <p:blipFill>
          <a:blip r:embed="rId3"/>
          <a:stretch>
            <a:fillRect/>
          </a:stretch>
        </p:blipFill>
        <p:spPr>
          <a:xfrm>
            <a:off x="1937923" y="2190466"/>
            <a:ext cx="4469641" cy="1727696"/>
          </a:xfrm>
          <a:prstGeom prst="rect">
            <a:avLst/>
          </a:prstGeom>
        </p:spPr>
      </p:pic>
      <p:sp>
        <p:nvSpPr>
          <p:cNvPr id="4" name="TextBox 3">
            <a:extLst>
              <a:ext uri="{FF2B5EF4-FFF2-40B4-BE49-F238E27FC236}">
                <a16:creationId xmlns:a16="http://schemas.microsoft.com/office/drawing/2014/main" id="{C051A667-EF42-442E-A708-9DFBA630D846}"/>
              </a:ext>
            </a:extLst>
          </p:cNvPr>
          <p:cNvSpPr txBox="1"/>
          <p:nvPr/>
        </p:nvSpPr>
        <p:spPr>
          <a:xfrm>
            <a:off x="431799" y="3952755"/>
            <a:ext cx="7990305" cy="738664"/>
          </a:xfrm>
          <a:prstGeom prst="rect">
            <a:avLst/>
          </a:prstGeom>
          <a:noFill/>
        </p:spPr>
        <p:txBody>
          <a:bodyPr wrap="square" rtlCol="0">
            <a:spAutoFit/>
          </a:bodyPr>
          <a:lstStyle/>
          <a:p>
            <a:r xmlns:a="http://schemas.openxmlformats.org/drawingml/2006/main">
              <a:rPr lang="ru" sz="1400" b="1" dirty="0"/>
              <a:t>Примечание </a:t>
            </a:r>
            <a:r xmlns:a="http://schemas.openxmlformats.org/drawingml/2006/main">
              <a:rPr lang="ru" sz="1400" dirty="0"/>
              <a:t>: Настоятельно рекомендуется использовать 64-битный идентификатор интерфейса для большинства сетей. Это связано с тем, что автоконфигурация адресов без сохранения состояния (SLAAC) использует 64 бита для идентификатора интерфейса. Это также упрощает создание и управление подсетями </a:t>
            </a:r>
            <a:r xmlns:a="http://schemas.openxmlformats.org/drawingml/2006/main">
              <a:rPr lang="ru" sz="1200" dirty="0"/>
              <a:t>.</a:t>
            </a:r>
          </a:p>
        </p:txBody>
      </p:sp>
    </p:spTree>
    <p:extLst>
      <p:ext uri="{BB962C8B-B14F-4D97-AF65-F5344CB8AC3E}">
        <p14:creationId xmlns:p14="http://schemas.microsoft.com/office/powerpoint/2010/main" val="232009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Типы адресов IPv6 </a:t>
            </a:r>
            <a:br xmlns:a="http://schemas.openxmlformats.org/drawingml/2006/main">
              <a:rPr lang="en-US" dirty="0"/>
            </a:br>
            <a:r xmlns:a="http://schemas.openxmlformats.org/drawingml/2006/main">
              <a:rPr lang="ru" sz="2400" dirty="0"/>
              <a:t>Типы адресов IPv6 Unicast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4741333" cy="3550598"/>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chemeClr val="tx1"/>
                </a:solidFill>
              </a:rPr>
              <a:t>В отличие от устройств IPv4, имеющих только один адрес, адреса IPv6 обычно имеют два индивидуальных адреса:</a:t>
            </a:r>
            <a:endParaRPr xmlns:a="http://schemas.openxmlformats.org/drawingml/2006/main" lang="en-US" sz="1500" dirty="0">
              <a:solidFill>
                <a:schemeClr val="tx1"/>
              </a:solidFill>
            </a:endParaRPr>
          </a:p>
          <a:p>
            <a:pPr marL="489010" lvl="2" indent="-342900">
              <a:buFont typeface="Arial" panose="020B0604020202020204" pitchFamily="34" charset="0"/>
              <a:buChar char="•"/>
            </a:pPr>
            <a:endParaRPr lang="en-US" sz="200" dirty="0"/>
          </a:p>
          <a:p>
            <a:pPr xmlns:a="http://schemas.openxmlformats.org/drawingml/2006/main" marL="342900" indent="-342900" algn="l">
              <a:buFont typeface="Arial" panose="020B0604020202020204" pitchFamily="34" charset="0"/>
              <a:buChar char="•"/>
            </a:pPr>
            <a:r xmlns:a="http://schemas.openxmlformats.org/drawingml/2006/main">
              <a:rPr lang="ru" sz="1600" b="1" dirty="0">
                <a:solidFill>
                  <a:schemeClr val="tx1"/>
                </a:solidFill>
              </a:rPr>
              <a:t>Глобальный адрес Unicast (GUA) </a:t>
            </a:r>
            <a:r xmlns:a="http://schemas.openxmlformats.org/drawingml/2006/main">
              <a:rPr lang="ru" sz="1600" dirty="0">
                <a:solidFill>
                  <a:schemeClr val="tx1"/>
                </a:solidFill>
              </a:rPr>
              <a:t>– это похоже на публичный адрес IPv4. Это глобально уникальные, маршрутизируемые в Интернете адреса.</a:t>
            </a:r>
          </a:p>
          <a:p>
            <a:pPr xmlns:a="http://schemas.openxmlformats.org/drawingml/2006/main" marL="342900" indent="-342900" algn="l">
              <a:buFont typeface="Arial" panose="020B0604020202020204" pitchFamily="34" charset="0"/>
              <a:buChar char="•"/>
            </a:pPr>
            <a:r xmlns:a="http://schemas.openxmlformats.org/drawingml/2006/main">
              <a:rPr lang="ru" sz="1600" b="1" dirty="0">
                <a:solidFill>
                  <a:schemeClr val="tx1"/>
                </a:solidFill>
              </a:rPr>
              <a:t>Адрес локальной связи (LLA) </a:t>
            </a:r>
            <a:r xmlns:a="http://schemas.openxmlformats.org/drawingml/2006/main">
              <a:rPr lang="ru" sz="1600" dirty="0">
                <a:solidFill>
                  <a:schemeClr val="tx1"/>
                </a:solidFill>
              </a:rPr>
              <a:t>— требуется для каждого устройства с поддержкой IPv6 и используется для связи с другими устройствами на том же локальном канале. LLA не маршрутизируются и ограничиваются одним каналом.</a:t>
            </a:r>
          </a:p>
          <a:p>
            <a:pPr marL="0" indent="0" algn="l"/>
            <a:endParaRPr lang="en-US" sz="16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pic>
        <p:nvPicPr>
          <p:cNvPr id="5" name="Picture 4">
            <a:extLst>
              <a:ext uri="{FF2B5EF4-FFF2-40B4-BE49-F238E27FC236}">
                <a16:creationId xmlns:a16="http://schemas.microsoft.com/office/drawing/2014/main" id="{CF1BE6E4-8308-4A7B-92AC-81146B461F10}"/>
              </a:ext>
            </a:extLst>
          </p:cNvPr>
          <p:cNvPicPr>
            <a:picLocks noChangeAspect="1"/>
          </p:cNvPicPr>
          <p:nvPr/>
        </p:nvPicPr>
        <p:blipFill>
          <a:blip r:embed="rId3"/>
          <a:stretch>
            <a:fillRect/>
          </a:stretch>
        </p:blipFill>
        <p:spPr>
          <a:xfrm>
            <a:off x="5291666" y="675564"/>
            <a:ext cx="3528847" cy="2982036"/>
          </a:xfrm>
          <a:prstGeom prst="rect">
            <a:avLst/>
          </a:prstGeom>
        </p:spPr>
      </p:pic>
    </p:spTree>
    <p:extLst>
      <p:ext uri="{BB962C8B-B14F-4D97-AF65-F5344CB8AC3E}">
        <p14:creationId xmlns:p14="http://schemas.microsoft.com/office/powerpoint/2010/main" val="291648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Типы адресов IPv6 </a:t>
            </a:r>
            <a:br xmlns:a="http://schemas.openxmlformats.org/drawingml/2006/main">
              <a:rPr lang="en-US" dirty="0"/>
            </a:br>
            <a:r xmlns:a="http://schemas.openxmlformats.org/drawingml/2006/main">
              <a:rPr lang="ru" sz="2400" dirty="0"/>
              <a:t>Примечание об уникальном локальном адресе</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857250"/>
            <a:ext cx="7913688" cy="2690789"/>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800" dirty="0">
                <a:solidFill>
                  <a:schemeClr val="tx1"/>
                </a:solidFill>
              </a:rPr>
              <a:t>Уникальные локальные адреса IPv6 (диапазон fc00::/7 – fdff::/7) имеют некоторое сходство с частными адресами RFC 1918 для IPv4, но есть и существенные различия:</a:t>
            </a:r>
          </a:p>
          <a:p>
            <a:pPr xmlns:a="http://schemas.openxmlformats.org/drawingml/2006/main" marL="285750" indent="-285750" algn="l">
              <a:buFont typeface="Arial" panose="020B0604020202020204" pitchFamily="34" charset="0"/>
              <a:buChar char="•"/>
            </a:pPr>
            <a:r xmlns:a="http://schemas.openxmlformats.org/drawingml/2006/main">
              <a:rPr lang="ru" sz="1600" dirty="0">
                <a:solidFill>
                  <a:schemeClr val="tx1"/>
                </a:solidFill>
              </a:rPr>
              <a:t>Уникальные локальные адреса используются для локальной адресации внутри сайта или между ограниченным числом сайтов.</a:t>
            </a:r>
          </a:p>
          <a:p>
            <a:pPr xmlns:a="http://schemas.openxmlformats.org/drawingml/2006/main" marL="285750" indent="-285750" algn="l">
              <a:buFont typeface="Arial" panose="020B0604020202020204" pitchFamily="34" charset="0"/>
              <a:buChar char="•"/>
            </a:pPr>
            <a:r xmlns:a="http://schemas.openxmlformats.org/drawingml/2006/main">
              <a:rPr lang="ru" sz="1600" dirty="0">
                <a:solidFill>
                  <a:schemeClr val="tx1"/>
                </a:solidFill>
              </a:rPr>
              <a:t>Уникальные локальные адреса можно использовать для устройств, которым никогда не понадобится доступ к другой сети.</a:t>
            </a:r>
          </a:p>
          <a:p>
            <a:pPr xmlns:a="http://schemas.openxmlformats.org/drawingml/2006/main" marL="285750" indent="-285750" algn="l">
              <a:buFont typeface="Arial" panose="020B0604020202020204" pitchFamily="34" charset="0"/>
              <a:buChar char="•"/>
            </a:pPr>
            <a:r xmlns:a="http://schemas.openxmlformats.org/drawingml/2006/main">
              <a:rPr lang="ru" sz="1600" dirty="0">
                <a:solidFill>
                  <a:schemeClr val="tx1"/>
                </a:solidFill>
              </a:rPr>
              <a:t>Уникальные локальные адреса не маршрутизируются глобально и не преобразуются в глобальный адрес IPv6.</a:t>
            </a:r>
          </a:p>
          <a:p>
            <a:pPr marL="0" indent="0" algn="l"/>
            <a:endParaRPr lang="en-US" sz="18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sp>
        <p:nvSpPr>
          <p:cNvPr id="2" name="TextBox 1">
            <a:extLst>
              <a:ext uri="{FF2B5EF4-FFF2-40B4-BE49-F238E27FC236}">
                <a16:creationId xmlns:a16="http://schemas.microsoft.com/office/drawing/2014/main" id="{B2231FF7-40C5-41A9-B1B2-B932B5944E05}"/>
              </a:ext>
            </a:extLst>
          </p:cNvPr>
          <p:cNvSpPr txBox="1"/>
          <p:nvPr/>
        </p:nvSpPr>
        <p:spPr>
          <a:xfrm>
            <a:off x="566383" y="3673452"/>
            <a:ext cx="7779105" cy="830997"/>
          </a:xfrm>
          <a:prstGeom prst="rect">
            <a:avLst/>
          </a:prstGeom>
          <a:noFill/>
        </p:spPr>
        <p:txBody>
          <a:bodyPr wrap="square" rtlCol="0">
            <a:spAutoFit/>
          </a:bodyPr>
          <a:lstStyle/>
          <a:p>
            <a:r xmlns:a="http://schemas.openxmlformats.org/drawingml/2006/main">
              <a:rPr lang="ru" sz="1600" b="1" dirty="0"/>
              <a:t>Примечание </a:t>
            </a:r>
            <a:r xmlns:a="http://schemas.openxmlformats.org/drawingml/2006/main">
              <a:rPr lang="ru" sz="1600" dirty="0"/>
              <a:t>: Многие сайты используют частную природу адресов RFC 1918, чтобы попытаться защитить или скрыть свою сеть от потенциальных рисков безопасности. Это никогда не было предполагаемым использованием ULA.</a:t>
            </a:r>
          </a:p>
        </p:txBody>
      </p:sp>
    </p:spTree>
    <p:extLst>
      <p:ext uri="{BB962C8B-B14F-4D97-AF65-F5344CB8AC3E}">
        <p14:creationId xmlns:p14="http://schemas.microsoft.com/office/powerpoint/2010/main" val="318200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Типы адресов IPv6 </a:t>
            </a:r>
            <a:br xmlns:a="http://schemas.openxmlformats.org/drawingml/2006/main">
              <a:rPr lang="en-US" dirty="0"/>
            </a:br>
            <a:r xmlns:a="http://schemas.openxmlformats.org/drawingml/2006/main">
              <a:rPr lang="ru" sz="2400" dirty="0"/>
              <a:t>IPv6 GUA</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7913688" cy="1653559"/>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chemeClr val="tx1"/>
                </a:solidFill>
              </a:rPr>
              <a:t>Глобальные одноадресные адреса IPv6 (GUA) являются глобально уникальными и маршрутизируемыми в Интернете IPv6.</a:t>
            </a:r>
          </a:p>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400" dirty="0">
                <a:solidFill>
                  <a:schemeClr val="tx1"/>
                </a:solidFill>
              </a:rPr>
              <a:t>В настоящее время назначаются только GUA с первыми тремя битами 001 или 2000::/3.</a:t>
            </a:r>
          </a:p>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400" dirty="0">
                <a:solidFill>
                  <a:schemeClr val="tx1"/>
                </a:solidFill>
              </a:rPr>
              <a:t>Доступные в настоящее время GUA начинаются с десятичных цифр 2 или 3 (это всего лишь 1/8 часть от общего доступного адресного пространства IPv6).</a:t>
            </a:r>
          </a:p>
          <a:p>
            <a:pPr marL="342900" indent="-342900" algn="l">
              <a:buFont typeface="Arial" panose="020B0604020202020204" pitchFamily="34" charset="0"/>
              <a:buChar char="•"/>
            </a:pPr>
            <a:endParaRPr lang="en-US" sz="1600" dirty="0">
              <a:solidFill>
                <a:schemeClr val="tx1"/>
              </a:solidFill>
            </a:endParaRPr>
          </a:p>
        </p:txBody>
      </p:sp>
      <p:pic>
        <p:nvPicPr>
          <p:cNvPr id="4" name="Picture 3">
            <a:extLst>
              <a:ext uri="{FF2B5EF4-FFF2-40B4-BE49-F238E27FC236}">
                <a16:creationId xmlns:a16="http://schemas.microsoft.com/office/drawing/2014/main" id="{89D2C171-6C4F-462E-8801-77898CB37193}"/>
              </a:ext>
            </a:extLst>
          </p:cNvPr>
          <p:cNvPicPr>
            <a:picLocks noChangeAspect="1"/>
          </p:cNvPicPr>
          <p:nvPr/>
        </p:nvPicPr>
        <p:blipFill>
          <a:blip r:embed="rId3"/>
          <a:stretch>
            <a:fillRect/>
          </a:stretch>
        </p:blipFill>
        <p:spPr>
          <a:xfrm>
            <a:off x="1528667" y="2756848"/>
            <a:ext cx="5097321" cy="1793094"/>
          </a:xfrm>
          <a:prstGeom prst="rect">
            <a:avLst/>
          </a:prstGeom>
        </p:spPr>
      </p:pic>
    </p:spTree>
    <p:extLst>
      <p:ext uri="{BB962C8B-B14F-4D97-AF65-F5344CB8AC3E}">
        <p14:creationId xmlns:p14="http://schemas.microsoft.com/office/powerpoint/2010/main" val="302415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Типы адресов IPv6 </a:t>
            </a:r>
            <a:br xmlns:a="http://schemas.openxmlformats.org/drawingml/2006/main">
              <a:rPr lang="en-US" dirty="0"/>
            </a:br>
            <a:r xmlns:a="http://schemas.openxmlformats.org/drawingml/2006/main">
              <a:rPr lang="ru" sz="2400" dirty="0"/>
              <a:t>Структура IPv6 GUA</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382733" y="555789"/>
            <a:ext cx="7913688" cy="3066433"/>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b="1" dirty="0">
                <a:solidFill>
                  <a:srgbClr val="000000"/>
                </a:solidFill>
              </a:rPr>
              <a:t>Префикс глобальной маршрутизации:</a:t>
            </a:r>
          </a:p>
          <a:p>
            <a:pPr xmlns:a="http://schemas.openxmlformats.org/drawingml/2006/main" lvl="1">
              <a:lnSpc>
                <a:spcPct val="100000"/>
              </a:lnSpc>
              <a:spcBef>
                <a:spcPts val="300"/>
              </a:spcBef>
              <a:spcAft>
                <a:spcPts val="300"/>
              </a:spcAft>
              <a:buSzPct val="90000"/>
            </a:pPr>
            <a:r xmlns:a="http://schemas.openxmlformats.org/drawingml/2006/main">
              <a:rPr lang="ru" sz="1600" dirty="0">
                <a:solidFill>
                  <a:srgbClr val="000000"/>
                </a:solidFill>
              </a:rPr>
              <a:t>Глобальный префикс маршрутизации — это префикс, или сетевая часть адреса, которая назначается провайдером, например ISP, клиенту или сайту. Глобальный префикс маршрутизации будет меняться в зависимости от политик ISP.</a:t>
            </a:r>
          </a:p>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b="1" dirty="0">
                <a:solidFill>
                  <a:srgbClr val="000000"/>
                </a:solidFill>
              </a:rPr>
              <a:t>Идентификатор подсети:</a:t>
            </a:r>
          </a:p>
          <a:p>
            <a:pPr xmlns:a="http://schemas.openxmlformats.org/drawingml/2006/main" lvl="1">
              <a:lnSpc>
                <a:spcPct val="100000"/>
              </a:lnSpc>
              <a:spcBef>
                <a:spcPts val="300"/>
              </a:spcBef>
              <a:spcAft>
                <a:spcPts val="300"/>
              </a:spcAft>
              <a:buSzPct val="90000"/>
            </a:pPr>
            <a:r xmlns:a="http://schemas.openxmlformats.org/drawingml/2006/main">
              <a:rPr lang="ru" sz="1600" dirty="0">
                <a:solidFill>
                  <a:srgbClr val="000000"/>
                </a:solidFill>
              </a:rPr>
              <a:t>Поле Subnet ID — это область между Global Routing Prefix и Interface ID. Subnet ID используется организацией для идентификации подсетей в пределах ее сайта.</a:t>
            </a:r>
          </a:p>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b="1" dirty="0">
                <a:solidFill>
                  <a:srgbClr val="000000"/>
                </a:solidFill>
              </a:rPr>
              <a:t>Идентификатор интерфейса:</a:t>
            </a:r>
          </a:p>
          <a:p>
            <a:pPr xmlns:a="http://schemas.openxmlformats.org/drawingml/2006/main" lvl="1">
              <a:lnSpc>
                <a:spcPct val="100000"/>
              </a:lnSpc>
              <a:spcBef>
                <a:spcPts val="300"/>
              </a:spcBef>
              <a:spcAft>
                <a:spcPts val="300"/>
              </a:spcAft>
              <a:buSzPct val="90000"/>
            </a:pPr>
            <a:r xmlns:a="http://schemas.openxmlformats.org/drawingml/2006/main">
              <a:rPr lang="ru" sz="1600" dirty="0">
                <a:solidFill>
                  <a:srgbClr val="000000"/>
                </a:solidFill>
              </a:rPr>
              <a:t>Идентификатор интерфейса IPv6 эквивалентен хостовой части адреса IPv4. Настоятельно рекомендуется в большинстве случаев использовать подсети /64, что создает 64-битный идентификатор интерфейса.</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dirty="0">
              <a:solidFill>
                <a:srgbClr val="000000"/>
              </a:solidFill>
            </a:endParaRPr>
          </a:p>
        </p:txBody>
      </p:sp>
      <p:sp>
        <p:nvSpPr>
          <p:cNvPr id="2" name="TextBox 1">
            <a:extLst>
              <a:ext uri="{FF2B5EF4-FFF2-40B4-BE49-F238E27FC236}">
                <a16:creationId xmlns:a16="http://schemas.microsoft.com/office/drawing/2014/main" id="{FC68A82F-60E8-4147-8B2F-E378272C665E}"/>
              </a:ext>
            </a:extLst>
          </p:cNvPr>
          <p:cNvSpPr txBox="1"/>
          <p:nvPr/>
        </p:nvSpPr>
        <p:spPr>
          <a:xfrm>
            <a:off x="431799" y="4178011"/>
            <a:ext cx="7815555" cy="461665"/>
          </a:xfrm>
          <a:prstGeom prst="rect">
            <a:avLst/>
          </a:prstGeom>
          <a:noFill/>
        </p:spPr>
        <p:txBody>
          <a:bodyPr wrap="square" rtlCol="0">
            <a:spAutoFit/>
          </a:bodyPr>
          <a:lstStyle/>
          <a:p>
            <a:r xmlns:a="http://schemas.openxmlformats.org/drawingml/2006/main">
              <a:rPr lang="ru" sz="1200" b="1" dirty="0"/>
              <a:t>Примечание </a:t>
            </a:r>
            <a:r xmlns:a="http://schemas.openxmlformats.org/drawingml/2006/main">
              <a:rPr lang="ru" sz="1200" dirty="0"/>
              <a:t>: IPv6 позволяет назначать устройству адреса хостов, состоящие из нулей и единиц. Адрес, состоящий из нулей, зарезервирован как адрес произвольной рассылки Subnet-Router и должен назначаться только маршрутизаторам.</a:t>
            </a:r>
          </a:p>
        </p:txBody>
      </p:sp>
    </p:spTree>
    <p:extLst>
      <p:ext uri="{BB962C8B-B14F-4D97-AF65-F5344CB8AC3E}">
        <p14:creationId xmlns:p14="http://schemas.microsoft.com/office/powerpoint/2010/main" val="339264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Типы адресов IPv6 </a:t>
            </a:r>
            <a:br xmlns:a="http://schemas.openxmlformats.org/drawingml/2006/main">
              <a:rPr lang="en-US" dirty="0"/>
            </a:br>
            <a:r xmlns:a="http://schemas.openxmlformats.org/drawingml/2006/main">
              <a:rPr lang="ru" sz="2400" dirty="0"/>
              <a:t>IPv6 LLA</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504424" y="819502"/>
            <a:ext cx="8135151" cy="2214177"/>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Локальный адрес IPv6 (LLA) позволяет устройству взаимодействовать с другими устройствами с поддержкой IPv6 по тому же каналу и только по этому каналу (подсети).</a:t>
            </a:r>
          </a:p>
          <a:p>
            <a:pPr xmlns:a="http://schemas.openxmlformats.org/drawingml/2006/main" marL="169863" indent="-169863"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400" dirty="0">
                <a:solidFill>
                  <a:srgbClr val="000000"/>
                </a:solidFill>
              </a:rPr>
              <a:t>Пакеты с исходным или целевым LLA не могут быть маршрутизированы.</a:t>
            </a:r>
          </a:p>
          <a:p>
            <a:pPr xmlns:a="http://schemas.openxmlformats.org/drawingml/2006/main" marL="169863" indent="-169863"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400" dirty="0">
                <a:solidFill>
                  <a:srgbClr val="000000"/>
                </a:solidFill>
              </a:rPr>
              <a:t>Каждый сетевой интерфейс с поддержкой IPv6 должен иметь LLA.</a:t>
            </a:r>
          </a:p>
          <a:p>
            <a:pPr xmlns:a="http://schemas.openxmlformats.org/drawingml/2006/main" marL="169863" indent="-169863"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400" dirty="0">
                <a:solidFill>
                  <a:srgbClr val="000000"/>
                </a:solidFill>
              </a:rPr>
              <a:t>Если LLA не настроен вручную на интерфейсе, устройство создаст его автоматически.</a:t>
            </a:r>
          </a:p>
          <a:p>
            <a:pPr xmlns:a="http://schemas.openxmlformats.org/drawingml/2006/main" marL="169863" indent="-169863"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400" dirty="0">
                <a:solidFill>
                  <a:srgbClr val="000000"/>
                </a:solidFill>
              </a:rPr>
              <a:t>LLA IPv6 находятся в диапазоне fe80::/10.</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233BF2F6-9976-4706-A856-94F952BD6655}"/>
              </a:ext>
            </a:extLst>
          </p:cNvPr>
          <p:cNvPicPr>
            <a:picLocks noChangeAspect="1"/>
          </p:cNvPicPr>
          <p:nvPr/>
        </p:nvPicPr>
        <p:blipFill>
          <a:blip r:embed="rId3"/>
          <a:stretch>
            <a:fillRect/>
          </a:stretch>
        </p:blipFill>
        <p:spPr>
          <a:xfrm>
            <a:off x="1793289" y="3121345"/>
            <a:ext cx="4838608" cy="1585762"/>
          </a:xfrm>
          <a:prstGeom prst="rect">
            <a:avLst/>
          </a:prstGeom>
        </p:spPr>
      </p:pic>
    </p:spTree>
    <p:extLst>
      <p:ext uri="{BB962C8B-B14F-4D97-AF65-F5344CB8AC3E}">
        <p14:creationId xmlns:p14="http://schemas.microsoft.com/office/powerpoint/2010/main" val="131172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xmlns:a="http://schemas.openxmlformats.org/drawingml/2006/main">
              <a:rPr lang="ru" dirty="0">
                <a:solidFill>
                  <a:schemeClr val="accent5">
                    <a:lumMod val="40000"/>
                    <a:lumOff val="60000"/>
                  </a:schemeClr>
                </a:solidFill>
              </a:rPr>
              <a:t>Модуль 12: Адресация IPv6</a:t>
            </a:r>
          </a:p>
        </p:txBody>
      </p:sp>
      <p:sp>
        <p:nvSpPr>
          <p:cNvPr id="7" name="Subtitle 6"/>
          <p:cNvSpPr>
            <a:spLocks noGrp="1"/>
          </p:cNvSpPr>
          <p:nvPr>
            <p:ph type="subTitle" idx="1"/>
          </p:nvPr>
        </p:nvSpPr>
        <p:spPr>
          <a:xfrm>
            <a:off x="469497" y="3809526"/>
            <a:ext cx="2368954" cy="902174"/>
          </a:xfrm>
        </p:spPr>
        <p:txBody>
          <a:bodyPr/>
          <a:lstStyle/>
          <a:p>
            <a:r xmlns:a="http://schemas.openxmlformats.org/drawingml/2006/main">
              <a:rPr lang="ru" dirty="0">
                <a:solidFill>
                  <a:schemeClr val="accent5">
                    <a:lumMod val="40000"/>
                    <a:lumOff val="60000"/>
                  </a:schemeClr>
                </a:solidFill>
              </a:rPr>
              <a:t>Введение в сети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xmlns:a="http://schemas.openxmlformats.org/drawingml/2006/main">
              <a:rPr lang="ru" dirty="0">
                <a:solidFill>
                  <a:schemeClr val="accent5">
                    <a:lumMod val="40000"/>
                    <a:lumOff val="60000"/>
                  </a:schemeClr>
                </a:solidFill>
              </a:rPr>
              <a:t>12.4 Статическая конфигурация GUA и LLA</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Статическая конфигурация GUA и LLA </a:t>
            </a:r>
            <a:br xmlns:a="http://schemas.openxmlformats.org/drawingml/2006/main">
              <a:rPr lang="en-US" dirty="0"/>
            </a:br>
            <a:r xmlns:a="http://schemas.openxmlformats.org/drawingml/2006/main">
              <a:rPr lang="ru" sz="2400" dirty="0"/>
              <a:t>Статическая конфигурация GUA на маршрутизаторе</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135151" cy="2064285"/>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Большинство команд конфигурации и проверки IPv6 в Cisco IOS похожи на их аналоги IPv4. Во многих случаях единственное отличие заключается в использовании </a:t>
            </a:r>
            <a:r xmlns:a="http://schemas.openxmlformats.org/drawingml/2006/main">
              <a:rPr lang="ru" sz="1600" b="1" dirty="0">
                <a:solidFill>
                  <a:srgbClr val="000000"/>
                </a:solidFill>
              </a:rPr>
              <a:t>ipv6 </a:t>
            </a:r>
            <a:r xmlns:a="http://schemas.openxmlformats.org/drawingml/2006/main">
              <a:rPr lang="ru" sz="1600" dirty="0">
                <a:solidFill>
                  <a:srgbClr val="000000"/>
                </a:solidFill>
              </a:rPr>
              <a:t>вместо </a:t>
            </a:r>
            <a:r xmlns:a="http://schemas.openxmlformats.org/drawingml/2006/main">
              <a:rPr lang="ru" sz="1600" b="1" dirty="0">
                <a:solidFill>
                  <a:srgbClr val="000000"/>
                </a:solidFill>
              </a:rPr>
              <a:t>ip </a:t>
            </a:r>
            <a:r xmlns:a="http://schemas.openxmlformats.org/drawingml/2006/main">
              <a:rPr lang="ru" sz="1600" dirty="0">
                <a:solidFill>
                  <a:srgbClr val="000000"/>
                </a:solidFill>
              </a:rPr>
              <a:t>в командах.</a:t>
            </a:r>
          </a:p>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Команда для настройки IPv6 GUA на интерфейсе: </a:t>
            </a:r>
            <a:r xmlns:a="http://schemas.openxmlformats.org/drawingml/2006/main">
              <a:rPr lang="ru" sz="1600" b="1" dirty="0">
                <a:solidFill>
                  <a:srgbClr val="000000"/>
                </a:solidFill>
              </a:rPr>
              <a:t>ipv6 address</a:t>
            </a:r>
            <a:r xmlns:a="http://schemas.openxmlformats.org/drawingml/2006/main">
              <a:rPr lang="ru" sz="1600" dirty="0">
                <a:solidFill>
                  <a:srgbClr val="000000"/>
                </a:solidFill>
              </a:rPr>
              <a:t> </a:t>
            </a:r>
            <a:r xmlns:a="http://schemas.openxmlformats.org/drawingml/2006/main">
              <a:rPr lang="ru" sz="1600" i="1" dirty="0">
                <a:solidFill>
                  <a:srgbClr val="000000"/>
                </a:solidFill>
              </a:rPr>
              <a:t>ipv6-адрес/длина-префикса.</a:t>
            </a:r>
          </a:p>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В примере показаны команды для настройки GUA на интерфейсе G0/0/0 на R1:</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
        <p:nvSpPr>
          <p:cNvPr id="8" name="Rectangle 2">
            <a:extLst>
              <a:ext uri="{FF2B5EF4-FFF2-40B4-BE49-F238E27FC236}">
                <a16:creationId xmlns:a16="http://schemas.microsoft.com/office/drawing/2014/main" id="{4855BE97-77D7-4D00-9761-F371C2A2434E}"/>
              </a:ext>
            </a:extLst>
          </p:cNvPr>
          <p:cNvSpPr>
            <a:spLocks noChangeArrowheads="1"/>
          </p:cNvSpPr>
          <p:nvPr/>
        </p:nvSpPr>
        <p:spPr bwMode="auto">
          <a:xfrm>
            <a:off x="1798864" y="3249227"/>
            <a:ext cx="4747759" cy="707886"/>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 </a:t>
            </a:r>
            <a:r xmlns:a="http://schemas.openxmlformats.org/drawingml/2006/main">
              <a:rPr kumimoji="0" lang="ru"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интерфейс gigabitethernet 0/0/0</a:t>
            </a: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xmlns:a="http://schemas.openxmlformats.org/drawingml/2006/main">
              <a:rPr kumimoji="0" lang="ru"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ipv6 адрес 2001:db8:acad:1::1/64</a:t>
            </a: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xmlns:a="http://schemas.openxmlformats.org/drawingml/2006/main">
              <a:rPr kumimoji="0" lang="ru"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нет выключения</a:t>
            </a: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xmlns:a="http://schemas.openxmlformats.org/drawingml/2006/main">
              <a:rPr kumimoji="0" lang="ru"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выход</a:t>
            </a: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82019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Статическая конфигурация GUA и LLA </a:t>
            </a:r>
            <a:br xmlns:a="http://schemas.openxmlformats.org/drawingml/2006/main">
              <a:rPr lang="en-US" dirty="0"/>
            </a:br>
            <a:r xmlns:a="http://schemas.openxmlformats.org/drawingml/2006/main">
              <a:rPr lang="ru" sz="2400" dirty="0"/>
              <a:t>Статическая конфигурация GUA на хосте Windows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3474375" cy="2256790"/>
          </a:xfrm>
        </p:spPr>
        <p:txBody>
          <a:bodyPr/>
          <a:lstStyle/>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Ручная настройка адреса IPv6 на хосте аналогична настройке адреса IPv4.</a:t>
            </a:r>
          </a:p>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GUA или LLA интерфейса маршрутизатора можно использовать в качестве шлюза по умолчанию. Лучше всего использовать LLA.</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
        <p:nvSpPr>
          <p:cNvPr id="4" name="TextBox 3">
            <a:extLst>
              <a:ext uri="{FF2B5EF4-FFF2-40B4-BE49-F238E27FC236}">
                <a16:creationId xmlns:a16="http://schemas.microsoft.com/office/drawing/2014/main" id="{6A528590-4F2F-4C75-AAF1-01FE9ADDA800}"/>
              </a:ext>
            </a:extLst>
          </p:cNvPr>
          <p:cNvSpPr txBox="1"/>
          <p:nvPr/>
        </p:nvSpPr>
        <p:spPr>
          <a:xfrm>
            <a:off x="431799" y="3595055"/>
            <a:ext cx="3474375" cy="738664"/>
          </a:xfrm>
          <a:prstGeom prst="rect">
            <a:avLst/>
          </a:prstGeom>
          <a:noFill/>
        </p:spPr>
        <p:txBody>
          <a:bodyPr wrap="square" rtlCol="0">
            <a:spAutoFit/>
          </a:bodyPr>
          <a:lstStyle/>
          <a:p>
            <a:r xmlns:a="http://schemas.openxmlformats.org/drawingml/2006/main">
              <a:rPr lang="ru" sz="1400" b="1" dirty="0">
                <a:solidFill>
                  <a:srgbClr val="000000"/>
                </a:solidFill>
              </a:rPr>
              <a:t>Примечание </a:t>
            </a:r>
            <a:r xmlns:a="http://schemas.openxmlformats.org/drawingml/2006/main">
              <a:rPr lang="ru" sz="1400" dirty="0">
                <a:solidFill>
                  <a:srgbClr val="000000"/>
                </a:solidFill>
              </a:rPr>
              <a:t>: при использовании DHCPv6 или SLAAC LLA маршрутизатора будет автоматически указан в качестве адреса шлюза по умолчанию.</a:t>
            </a:r>
          </a:p>
        </p:txBody>
      </p:sp>
      <p:pic>
        <p:nvPicPr>
          <p:cNvPr id="2" name="Picture 1">
            <a:extLst>
              <a:ext uri="{FF2B5EF4-FFF2-40B4-BE49-F238E27FC236}">
                <a16:creationId xmlns:a16="http://schemas.microsoft.com/office/drawing/2014/main" id="{2CFFDA62-B00A-4541-A999-09D57E536332}"/>
              </a:ext>
            </a:extLst>
          </p:cNvPr>
          <p:cNvPicPr>
            <a:picLocks noChangeAspect="1"/>
          </p:cNvPicPr>
          <p:nvPr/>
        </p:nvPicPr>
        <p:blipFill>
          <a:blip r:embed="rId3"/>
          <a:stretch>
            <a:fillRect/>
          </a:stretch>
        </p:blipFill>
        <p:spPr>
          <a:xfrm>
            <a:off x="4362172" y="922607"/>
            <a:ext cx="4151513" cy="3501906"/>
          </a:xfrm>
          <a:prstGeom prst="rect">
            <a:avLst/>
          </a:prstGeom>
        </p:spPr>
      </p:pic>
    </p:spTree>
    <p:extLst>
      <p:ext uri="{BB962C8B-B14F-4D97-AF65-F5344CB8AC3E}">
        <p14:creationId xmlns:p14="http://schemas.microsoft.com/office/powerpoint/2010/main" val="216704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Статическая конфигурация GUA и LLA </a:t>
            </a:r>
            <a:br xmlns:a="http://schemas.openxmlformats.org/drawingml/2006/main">
              <a:rPr lang="en-US" dirty="0"/>
            </a:br>
            <a:r xmlns:a="http://schemas.openxmlformats.org/drawingml/2006/main">
              <a:rPr lang="ru" sz="2400" dirty="0"/>
              <a:t>Статическая конфигурация GUA локального одноадресного адреса</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7753412" cy="1841314"/>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Настройка LLA вручную позволяет создать узнаваемый и легко запоминающийся адрес.</a:t>
            </a:r>
          </a:p>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LLA можно настроить вручную с помощью </a:t>
            </a:r>
            <a:r xmlns:a="http://schemas.openxmlformats.org/drawingml/2006/main">
              <a:rPr lang="ru" sz="1600" b="1" dirty="0">
                <a:solidFill>
                  <a:srgbClr val="000000"/>
                </a:solidFill>
              </a:rPr>
              <a:t>адреса ipv6.</a:t>
            </a:r>
            <a:r xmlns:a="http://schemas.openxmlformats.org/drawingml/2006/main">
              <a:rPr lang="ru" sz="1600" dirty="0">
                <a:solidFill>
                  <a:srgbClr val="000000"/>
                </a:solidFill>
              </a:rPr>
              <a:t> </a:t>
            </a:r>
            <a:r xmlns:a="http://schemas.openxmlformats.org/drawingml/2006/main">
              <a:rPr lang="ru" sz="1600" i="1" dirty="0">
                <a:solidFill>
                  <a:srgbClr val="000000"/>
                </a:solidFill>
              </a:rPr>
              <a:t>ipv6-link-local-адрес</a:t>
            </a:r>
            <a:r xmlns:a="http://schemas.openxmlformats.org/drawingml/2006/main">
              <a:rPr lang="ru" sz="1600" dirty="0">
                <a:solidFill>
                  <a:srgbClr val="000000"/>
                </a:solidFill>
              </a:rPr>
              <a:t> команда </a:t>
            </a:r>
            <a:r xmlns:a="http://schemas.openxmlformats.org/drawingml/2006/main">
              <a:rPr lang="ru" sz="1600" b="1" dirty="0">
                <a:solidFill>
                  <a:srgbClr val="000000"/>
                </a:solidFill>
              </a:rPr>
              <a:t>link-local </a:t>
            </a:r>
            <a:r xmlns:a="http://schemas.openxmlformats.org/drawingml/2006/main">
              <a:rPr lang="ru" sz="1600" dirty="0">
                <a:solidFill>
                  <a:srgbClr val="000000"/>
                </a:solidFill>
              </a:rPr>
              <a:t>.</a:t>
            </a:r>
          </a:p>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В примере показаны команды для настройки LLA на интерфейсе G0/0/0 на R1.</a:t>
            </a:r>
            <a:endParaRPr xmlns:a="http://schemas.openxmlformats.org/drawingml/2006/main"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
        <p:nvSpPr>
          <p:cNvPr id="7" name="Rectangle 2">
            <a:extLst>
              <a:ext uri="{FF2B5EF4-FFF2-40B4-BE49-F238E27FC236}">
                <a16:creationId xmlns:a16="http://schemas.microsoft.com/office/drawing/2014/main" id="{2B5222D8-7C54-4682-A886-0C1FFB40FC91}"/>
              </a:ext>
            </a:extLst>
          </p:cNvPr>
          <p:cNvSpPr>
            <a:spLocks noChangeArrowheads="1"/>
          </p:cNvSpPr>
          <p:nvPr/>
        </p:nvSpPr>
        <p:spPr bwMode="auto">
          <a:xfrm>
            <a:off x="834500" y="2876365"/>
            <a:ext cx="4747759" cy="707886"/>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 </a:t>
            </a:r>
            <a:r xmlns:a="http://schemas.openxmlformats.org/drawingml/2006/main">
              <a:rPr kumimoji="0" lang="ru"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интерфейс gigabitethernet 0/0/0</a:t>
            </a: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xmlns:a="http://schemas.openxmlformats.org/drawingml/2006/main">
              <a:rPr kumimoji="0" lang="ru"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ipv6 адрес fe80::1:1 link-local</a:t>
            </a:r>
            <a:endParaRPr xmlns:a="http://schemas.openxmlformats.org/drawingml/2006/main"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xmlns:a="http://schemas.openxmlformats.org/drawingml/2006/main">
              <a:rPr kumimoji="0" lang="ru"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нет выключения</a:t>
            </a: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xmlns:a="http://schemas.openxmlformats.org/drawingml/2006/main">
              <a:rPr kumimoji="0" lang="ru"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выход</a:t>
            </a: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p:txBody>
      </p:sp>
      <p:sp>
        <p:nvSpPr>
          <p:cNvPr id="8" name="TextBox 7">
            <a:extLst>
              <a:ext uri="{FF2B5EF4-FFF2-40B4-BE49-F238E27FC236}">
                <a16:creationId xmlns:a16="http://schemas.microsoft.com/office/drawing/2014/main" id="{3ED60E2F-2940-40F7-A61E-96AFF1D091E3}"/>
              </a:ext>
            </a:extLst>
          </p:cNvPr>
          <p:cNvSpPr txBox="1"/>
          <p:nvPr/>
        </p:nvSpPr>
        <p:spPr>
          <a:xfrm>
            <a:off x="794790" y="3838049"/>
            <a:ext cx="6755908" cy="738664"/>
          </a:xfrm>
          <a:prstGeom prst="rect">
            <a:avLst/>
          </a:prstGeom>
          <a:noFill/>
        </p:spPr>
        <p:txBody>
          <a:bodyPr wrap="square" rtlCol="0">
            <a:spAutoFit/>
          </a:bodyPr>
          <a:lstStyle/>
          <a:p>
            <a:r xmlns:a="http://schemas.openxmlformats.org/drawingml/2006/main">
              <a:rPr lang="ru" sz="1400" b="1" dirty="0">
                <a:solidFill>
                  <a:srgbClr val="000000"/>
                </a:solidFill>
              </a:rPr>
              <a:t>Примечание </a:t>
            </a:r>
            <a:r xmlns:a="http://schemas.openxmlformats.org/drawingml/2006/main">
              <a:rPr lang="ru" sz="1400" dirty="0">
                <a:solidFill>
                  <a:srgbClr val="000000"/>
                </a:solidFill>
              </a:rPr>
              <a:t>: один и тот же LLA может быть настроен на каждом канале, если он уникален на этом канале. Обычной практикой является создание разных LLA на каждом интерфейсе маршрутизатора, чтобы упростить идентификацию маршрутизатора и конкретного интерфейса.</a:t>
            </a:r>
          </a:p>
        </p:txBody>
      </p:sp>
    </p:spTree>
    <p:extLst>
      <p:ext uri="{BB962C8B-B14F-4D97-AF65-F5344CB8AC3E}">
        <p14:creationId xmlns:p14="http://schemas.microsoft.com/office/powerpoint/2010/main" val="6260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xmlns:a="http://schemas.openxmlformats.org/drawingml/2006/main">
              <a:rPr lang="ru" dirty="0">
                <a:solidFill>
                  <a:schemeClr val="accent5">
                    <a:lumMod val="40000"/>
                    <a:lumOff val="60000"/>
                  </a:schemeClr>
                </a:solidFill>
              </a:rPr>
              <a:t>12.5 Динамическая адресация для IPv6 GUA</a:t>
            </a:r>
          </a:p>
        </p:txBody>
      </p:sp>
    </p:spTree>
    <p:custDataLst>
      <p:tags r:id="rId1"/>
    </p:custDataLst>
    <p:extLst>
      <p:ext uri="{BB962C8B-B14F-4D97-AF65-F5344CB8AC3E}">
        <p14:creationId xmlns:p14="http://schemas.microsoft.com/office/powerpoint/2010/main" val="387807781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Динамическая адресация для </a:t>
            </a:r>
            <a:br xmlns:a="http://schemas.openxmlformats.org/drawingml/2006/main">
              <a:rPr lang="en-US" dirty="0"/>
            </a:br>
            <a:r xmlns:a="http://schemas.openxmlformats.org/drawingml/2006/main">
              <a:rPr lang="ru" sz="2400" dirty="0"/>
              <a:t>сообщений RS и RA IPv6 GUA</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731837"/>
            <a:ext cx="8135151" cy="3561030"/>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Устройства получают адреса GUA динамически через сообщения протокола Internet Control Message Protocol версии 6 (ICMPv6).</a:t>
            </a:r>
          </a:p>
          <a:p>
            <a:pPr xmlns:a="http://schemas.openxmlformats.org/drawingml/2006/main" lvl="1">
              <a:lnSpc>
                <a:spcPct val="100000"/>
              </a:lnSpc>
              <a:spcBef>
                <a:spcPts val="300"/>
              </a:spcBef>
              <a:spcAft>
                <a:spcPts val="300"/>
              </a:spcAft>
              <a:buSzPct val="90000"/>
            </a:pPr>
            <a:r xmlns:a="http://schemas.openxmlformats.org/drawingml/2006/main">
              <a:rPr lang="ru" sz="1600" dirty="0">
                <a:solidFill>
                  <a:srgbClr val="000000"/>
                </a:solidFill>
              </a:rPr>
              <a:t>Сообщения Router Solicitation (RS) отправляются хост-устройствами для обнаружения маршрутизаторов IPv6.</a:t>
            </a:r>
          </a:p>
          <a:p>
            <a:pPr xmlns:a="http://schemas.openxmlformats.org/drawingml/2006/main" lvl="1">
              <a:lnSpc>
                <a:spcPct val="100000"/>
              </a:lnSpc>
              <a:spcBef>
                <a:spcPts val="300"/>
              </a:spcBef>
              <a:spcAft>
                <a:spcPts val="300"/>
              </a:spcAft>
              <a:buSzPct val="90000"/>
            </a:pPr>
            <a:r xmlns:a="http://schemas.openxmlformats.org/drawingml/2006/main">
              <a:rPr lang="ru" sz="1600" dirty="0">
                <a:solidFill>
                  <a:srgbClr val="000000"/>
                </a:solidFill>
              </a:rPr>
              <a:t>Сообщения Router Advertisement (RA) отправляются маршрутизаторами для информирования хостов о том, как получить IPv6 GUA, и предоставляют полезную сетевую информацию, такую как:</a:t>
            </a:r>
          </a:p>
          <a:p>
            <a:pPr xmlns:a="http://schemas.openxmlformats.org/drawingml/2006/main" lvl="2">
              <a:lnSpc>
                <a:spcPct val="100000"/>
              </a:lnSpc>
              <a:spcBef>
                <a:spcPts val="300"/>
              </a:spcBef>
              <a:spcAft>
                <a:spcPts val="300"/>
              </a:spcAft>
              <a:buSzPct val="90000"/>
            </a:pPr>
            <a:r xmlns:a="http://schemas.openxmlformats.org/drawingml/2006/main">
              <a:rPr lang="ru" sz="1600" dirty="0">
                <a:solidFill>
                  <a:srgbClr val="000000"/>
                </a:solidFill>
              </a:rPr>
              <a:t>Сетевой префикс и длина префикса</a:t>
            </a:r>
          </a:p>
          <a:p>
            <a:pPr xmlns:a="http://schemas.openxmlformats.org/drawingml/2006/main" lvl="2">
              <a:lnSpc>
                <a:spcPct val="100000"/>
              </a:lnSpc>
              <a:spcBef>
                <a:spcPts val="300"/>
              </a:spcBef>
              <a:spcAft>
                <a:spcPts val="300"/>
              </a:spcAft>
              <a:buSzPct val="90000"/>
            </a:pPr>
            <a:r xmlns:a="http://schemas.openxmlformats.org/drawingml/2006/main">
              <a:rPr lang="ru" sz="1600" dirty="0">
                <a:solidFill>
                  <a:srgbClr val="000000"/>
                </a:solidFill>
              </a:rPr>
              <a:t>Адрес шлюза по умолчанию</a:t>
            </a:r>
          </a:p>
          <a:p>
            <a:pPr xmlns:a="http://schemas.openxmlformats.org/drawingml/2006/main" lvl="2">
              <a:lnSpc>
                <a:spcPct val="100000"/>
              </a:lnSpc>
              <a:spcBef>
                <a:spcPts val="300"/>
              </a:spcBef>
              <a:spcAft>
                <a:spcPts val="300"/>
              </a:spcAft>
              <a:buSzPct val="90000"/>
            </a:pPr>
            <a:r xmlns:a="http://schemas.openxmlformats.org/drawingml/2006/main">
              <a:rPr lang="ru" sz="1600" dirty="0">
                <a:solidFill>
                  <a:srgbClr val="000000"/>
                </a:solidFill>
              </a:rPr>
              <a:t>DNS-адреса и доменное имя</a:t>
            </a:r>
          </a:p>
          <a:p>
            <a:pPr xmlns:a="http://schemas.openxmlformats.org/drawingml/2006/main" lvl="1">
              <a:lnSpc>
                <a:spcPct val="100000"/>
              </a:lnSpc>
              <a:spcBef>
                <a:spcPts val="300"/>
              </a:spcBef>
              <a:spcAft>
                <a:spcPts val="300"/>
              </a:spcAft>
              <a:buSzPct val="90000"/>
            </a:pPr>
            <a:r xmlns:a="http://schemas.openxmlformats.org/drawingml/2006/main">
              <a:rPr lang="ru" sz="1600" dirty="0">
                <a:solidFill>
                  <a:srgbClr val="000000"/>
                </a:solidFill>
              </a:rPr>
              <a:t>RA может предоставить три метода настройки IPv6 GUA:</a:t>
            </a:r>
          </a:p>
          <a:p>
            <a:pPr xmlns:a="http://schemas.openxmlformats.org/drawingml/2006/main" lvl="2">
              <a:lnSpc>
                <a:spcPct val="100000"/>
              </a:lnSpc>
              <a:spcBef>
                <a:spcPts val="300"/>
              </a:spcBef>
              <a:spcAft>
                <a:spcPts val="300"/>
              </a:spcAft>
              <a:buSzPct val="90000"/>
            </a:pPr>
            <a:r xmlns:a="http://schemas.openxmlformats.org/drawingml/2006/main">
              <a:rPr lang="ru" sz="1600" dirty="0">
                <a:solidFill>
                  <a:srgbClr val="000000"/>
                </a:solidFill>
              </a:rPr>
              <a:t>СЛААК</a:t>
            </a:r>
          </a:p>
          <a:p>
            <a:pPr xmlns:a="http://schemas.openxmlformats.org/drawingml/2006/main" lvl="2">
              <a:lnSpc>
                <a:spcPct val="100000"/>
              </a:lnSpc>
              <a:spcBef>
                <a:spcPts val="300"/>
              </a:spcBef>
              <a:spcAft>
                <a:spcPts val="300"/>
              </a:spcAft>
              <a:buSzPct val="90000"/>
            </a:pPr>
            <a:r xmlns:a="http://schemas.openxmlformats.org/drawingml/2006/main">
              <a:rPr lang="ru" sz="1600" dirty="0">
                <a:solidFill>
                  <a:srgbClr val="000000"/>
                </a:solidFill>
              </a:rPr>
              <a:t>SLAAC с DHCPv6-сервером без сохранения состояния</a:t>
            </a:r>
          </a:p>
          <a:p>
            <a:pPr xmlns:a="http://schemas.openxmlformats.org/drawingml/2006/main" lvl="2">
              <a:lnSpc>
                <a:spcPct val="100000"/>
              </a:lnSpc>
              <a:spcBef>
                <a:spcPts val="300"/>
              </a:spcBef>
              <a:spcAft>
                <a:spcPts val="300"/>
              </a:spcAft>
              <a:buSzPct val="90000"/>
            </a:pPr>
            <a:r xmlns:a="http://schemas.openxmlformats.org/drawingml/2006/main">
              <a:rPr lang="ru" sz="1600" dirty="0">
                <a:solidFill>
                  <a:srgbClr val="000000"/>
                </a:solidFill>
              </a:rPr>
              <a:t>DHCPv6 с отслеживанием состояния (без SLAAC)</a:t>
            </a:r>
          </a:p>
          <a:p>
            <a:pPr lvl="1">
              <a:lnSpc>
                <a:spcPct val="100000"/>
              </a:lnSpc>
              <a:spcBef>
                <a:spcPts val="300"/>
              </a:spcBef>
              <a:spcAft>
                <a:spcPts val="300"/>
              </a:spcAft>
              <a:buSzPct val="90000"/>
            </a:pPr>
            <a:endParaRPr lang="en-US"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28477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Динамическая адресация для IPv6 GUAs </a:t>
            </a:r>
            <a:br xmlns:a="http://schemas.openxmlformats.org/drawingml/2006/main">
              <a:rPr lang="en-US" dirty="0"/>
            </a:br>
            <a:r xmlns:a="http://schemas.openxmlformats.org/drawingml/2006/main">
              <a:rPr lang="ru" sz="2400" dirty="0"/>
              <a:t>Метод 1: SLAAC</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8135151" cy="1654884"/>
          </a:xfrm>
        </p:spPr>
        <p:txBody>
          <a:bodyPr/>
          <a:lstStyle/>
          <a:p>
            <a:pPr xmlns:a="http://schemas.openxmlformats.org/drawingml/2006/main" marL="169863" indent="-169863"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SLAAC позволяет устройству настраивать GUA без служб DHCPv6.</a:t>
            </a:r>
          </a:p>
          <a:p>
            <a:pPr xmlns:a="http://schemas.openxmlformats.org/drawingml/2006/main" marL="169863" indent="-169863"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Устройства получают необходимую информацию для настройки GUA из сообщений ICMPv6 RA локального маршрутизатора.</a:t>
            </a:r>
          </a:p>
          <a:p>
            <a:pPr xmlns:a="http://schemas.openxmlformats.org/drawingml/2006/main" marL="169863" indent="-169863"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Префикс предоставляется RA, а устройство использует либо метод EUI-64, либо метод случайной генерации для создания идентификатора интерфейса.</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785A69E3-A7F8-4358-A22F-56AA5CCA3457}"/>
              </a:ext>
            </a:extLst>
          </p:cNvPr>
          <p:cNvPicPr>
            <a:picLocks noChangeAspect="1"/>
          </p:cNvPicPr>
          <p:nvPr/>
        </p:nvPicPr>
        <p:blipFill>
          <a:blip r:embed="rId3"/>
          <a:stretch>
            <a:fillRect/>
          </a:stretch>
        </p:blipFill>
        <p:spPr>
          <a:xfrm>
            <a:off x="1660124" y="2849792"/>
            <a:ext cx="5061211" cy="1716763"/>
          </a:xfrm>
          <a:prstGeom prst="rect">
            <a:avLst/>
          </a:prstGeom>
        </p:spPr>
      </p:pic>
    </p:spTree>
    <p:extLst>
      <p:ext uri="{BB962C8B-B14F-4D97-AF65-F5344CB8AC3E}">
        <p14:creationId xmlns:p14="http://schemas.microsoft.com/office/powerpoint/2010/main" val="340148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Динамическая адресация для IPv6 GUAs </a:t>
            </a:r>
            <a:br xmlns:a="http://schemas.openxmlformats.org/drawingml/2006/main">
              <a:rPr lang="en-US" dirty="0"/>
            </a:br>
            <a:r xmlns:a="http://schemas.openxmlformats.org/drawingml/2006/main">
              <a:rPr lang="ru" sz="2400" dirty="0"/>
              <a:t>Метод 2: SLAAC и DHCP без сохранения состояния</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8135151" cy="2403472"/>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RA может дать устройству команду использовать как SLAAC, так и DHCPv6 без сохранения состояния.</a:t>
            </a:r>
          </a:p>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В сообщении RA предлагается использовать следующее:</a:t>
            </a:r>
          </a:p>
          <a:p>
            <a:pPr xmlns:a="http://schemas.openxmlformats.org/drawingml/2006/main" marL="315973" lvl="2">
              <a:spcAft>
                <a:spcPts val="600"/>
              </a:spcAft>
              <a:buSzPct val="90000"/>
              <a:buFont typeface="Arial" panose="020B0604020202020204" pitchFamily="34" charset="0"/>
              <a:buChar char="•"/>
            </a:pPr>
            <a:r xmlns:a="http://schemas.openxmlformats.org/drawingml/2006/main">
              <a:rPr lang="ru" sz="1600" dirty="0">
                <a:solidFill>
                  <a:srgbClr val="000000"/>
                </a:solidFill>
              </a:rPr>
              <a:t>SLAAC создаст собственный IPv6 GUA</a:t>
            </a:r>
          </a:p>
          <a:p>
            <a:pPr xmlns:a="http://schemas.openxmlformats.org/drawingml/2006/main" marL="315973" lvl="2">
              <a:spcAft>
                <a:spcPts val="600"/>
              </a:spcAft>
              <a:buSzPct val="90000"/>
              <a:buFont typeface="Arial" panose="020B0604020202020204" pitchFamily="34" charset="0"/>
              <a:buChar char="•"/>
            </a:pPr>
            <a:r xmlns:a="http://schemas.openxmlformats.org/drawingml/2006/main">
              <a:rPr lang="ru" sz="1600" dirty="0">
                <a:solidFill>
                  <a:srgbClr val="000000"/>
                </a:solidFill>
              </a:rPr>
              <a:t>Маршрутизатор LLA, который является исходным IPv6-адресом RA, как адрес шлюза по умолчанию</a:t>
            </a:r>
          </a:p>
          <a:p>
            <a:pPr xmlns:a="http://schemas.openxmlformats.org/drawingml/2006/main" marL="315973" lvl="2">
              <a:spcAft>
                <a:spcPts val="600"/>
              </a:spcAft>
              <a:buSzPct val="90000"/>
              <a:buFont typeface="Arial" panose="020B0604020202020204" pitchFamily="34" charset="0"/>
              <a:buChar char="•"/>
            </a:pPr>
            <a:r xmlns:a="http://schemas.openxmlformats.org/drawingml/2006/main">
              <a:rPr lang="ru" sz="1600" dirty="0">
                <a:solidFill>
                  <a:srgbClr val="000000"/>
                </a:solidFill>
              </a:rPr>
              <a:t>Сервер DHCPv6 без сохранения состояния для получения другой информации, такой как адрес DNS-сервера и доменное имя.</a:t>
            </a:r>
          </a:p>
          <a:p>
            <a:pPr marL="242948" lvl="1" indent="-169863">
              <a:spcAft>
                <a:spcPts val="600"/>
              </a:spcAft>
              <a:buSzPct val="90000"/>
              <a:buFont typeface="Arial" panose="020B0604020202020204" pitchFamily="34" charset="0"/>
              <a:buChar char="•"/>
            </a:pPr>
            <a:endParaRPr lang="en-US" sz="8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E9473035-7613-4908-A09B-92FC6C06B34D}"/>
              </a:ext>
            </a:extLst>
          </p:cNvPr>
          <p:cNvPicPr>
            <a:picLocks noChangeAspect="1"/>
          </p:cNvPicPr>
          <p:nvPr/>
        </p:nvPicPr>
        <p:blipFill>
          <a:blip r:embed="rId3"/>
          <a:stretch>
            <a:fillRect/>
          </a:stretch>
        </p:blipFill>
        <p:spPr>
          <a:xfrm>
            <a:off x="2426068" y="3438523"/>
            <a:ext cx="3613209" cy="1560006"/>
          </a:xfrm>
          <a:prstGeom prst="rect">
            <a:avLst/>
          </a:prstGeom>
        </p:spPr>
      </p:pic>
    </p:spTree>
    <p:extLst>
      <p:ext uri="{BB962C8B-B14F-4D97-AF65-F5344CB8AC3E}">
        <p14:creationId xmlns:p14="http://schemas.microsoft.com/office/powerpoint/2010/main" val="127629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Динамическая адресация для IPv6 GUAs </a:t>
            </a:r>
            <a:br xmlns:a="http://schemas.openxmlformats.org/drawingml/2006/main">
              <a:rPr lang="en-US" dirty="0"/>
            </a:br>
            <a:r xmlns:a="http://schemas.openxmlformats.org/drawingml/2006/main">
              <a:rPr lang="ru" sz="2400" dirty="0"/>
              <a:t>Метод 3: DHCPv6 с отслеживанием состояния</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23333" y="620784"/>
            <a:ext cx="8135151" cy="2630416"/>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RA может дать устройству команду использовать только DHCPv6 с отслеживанием состояния.</a:t>
            </a:r>
          </a:p>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Stateful DHCPv6 похож на DHCP для IPv4. Устройство может автоматически получать GUA, длину префикса и адреса DNS-серверов от stateful DHCPv6-сервера.</a:t>
            </a:r>
          </a:p>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В сообщении RA предлагается использовать следующее:</a:t>
            </a:r>
          </a:p>
          <a:p>
            <a:pPr xmlns:a="http://schemas.openxmlformats.org/drawingml/2006/main" marL="315973" lvl="2">
              <a:spcAft>
                <a:spcPts val="600"/>
              </a:spcAft>
              <a:buSzPct val="90000"/>
              <a:buFont typeface="Arial" panose="020B0604020202020204" pitchFamily="34" charset="0"/>
              <a:buChar char="•"/>
            </a:pPr>
            <a:r xmlns:a="http://schemas.openxmlformats.org/drawingml/2006/main">
              <a:rPr lang="ru" sz="1600" dirty="0">
                <a:solidFill>
                  <a:srgbClr val="000000"/>
                </a:solidFill>
              </a:rPr>
              <a:t>LLA маршрутизатора, который является исходным IPv6-адресом RA, для адреса шлюза по умолчанию.</a:t>
            </a:r>
          </a:p>
          <a:p>
            <a:pPr xmlns:a="http://schemas.openxmlformats.org/drawingml/2006/main" marL="315973" lvl="2">
              <a:spcAft>
                <a:spcPts val="600"/>
              </a:spcAft>
              <a:buSzPct val="90000"/>
              <a:buFont typeface="Arial" panose="020B0604020202020204" pitchFamily="34" charset="0"/>
              <a:buChar char="•"/>
            </a:pPr>
            <a:r xmlns:a="http://schemas.openxmlformats.org/drawingml/2006/main">
              <a:rPr lang="ru" sz="1600" dirty="0">
                <a:solidFill>
                  <a:srgbClr val="000000"/>
                </a:solidFill>
              </a:rPr>
              <a:t>DHCPv6-сервер с отслеживанием состояния для получения GUA, адреса DNS-сервера, доменного имени и другой необходимой информации.</a:t>
            </a:r>
          </a:p>
        </p:txBody>
      </p:sp>
      <p:pic>
        <p:nvPicPr>
          <p:cNvPr id="7" name="Picture 6">
            <a:extLst>
              <a:ext uri="{FF2B5EF4-FFF2-40B4-BE49-F238E27FC236}">
                <a16:creationId xmlns:a16="http://schemas.microsoft.com/office/drawing/2014/main" id="{A530BE2A-E711-4139-BAE5-9E0C41986889}"/>
              </a:ext>
            </a:extLst>
          </p:cNvPr>
          <p:cNvPicPr>
            <a:picLocks noChangeAspect="1"/>
          </p:cNvPicPr>
          <p:nvPr/>
        </p:nvPicPr>
        <p:blipFill>
          <a:blip r:embed="rId3"/>
          <a:stretch>
            <a:fillRect/>
          </a:stretch>
        </p:blipFill>
        <p:spPr>
          <a:xfrm>
            <a:off x="2155135" y="3404657"/>
            <a:ext cx="3613209" cy="1560006"/>
          </a:xfrm>
          <a:prstGeom prst="rect">
            <a:avLst/>
          </a:prstGeom>
        </p:spPr>
      </p:pic>
    </p:spTree>
    <p:extLst>
      <p:ext uri="{BB962C8B-B14F-4D97-AF65-F5344CB8AC3E}">
        <p14:creationId xmlns:p14="http://schemas.microsoft.com/office/powerpoint/2010/main" val="85737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Динамическая адресация для IPv6 GUAs </a:t>
            </a:r>
            <a:br xmlns:a="http://schemas.openxmlformats.org/drawingml/2006/main">
              <a:rPr lang="en-US" dirty="0"/>
            </a:br>
            <a:r xmlns:a="http://schemas.openxmlformats.org/drawingml/2006/main">
              <a:rPr lang="ru" sz="2400" dirty="0"/>
              <a:t>Процесс EUI-64 против случайно сгенерированного</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3465497" cy="3332764"/>
          </a:xfrm>
        </p:spPr>
        <p:txBody>
          <a:bodyPr/>
          <a:lstStyle/>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Если сообщение RA представляет собой SLAAC или SLAAC с DHCPv6 без сохранения состояния, клиент должен сгенерировать свой собственный идентификатор интерфейса.</a:t>
            </a:r>
          </a:p>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Идентификатор интерфейса может быть создан с использованием процесса EUI-64 или случайным образом сгенерированного 64-битного числа.</a:t>
            </a:r>
          </a:p>
        </p:txBody>
      </p:sp>
      <p:pic>
        <p:nvPicPr>
          <p:cNvPr id="2" name="Picture 1">
            <a:extLst>
              <a:ext uri="{FF2B5EF4-FFF2-40B4-BE49-F238E27FC236}">
                <a16:creationId xmlns:a16="http://schemas.microsoft.com/office/drawing/2014/main" id="{EE493C9A-465A-442D-B022-1193868DEE8E}"/>
              </a:ext>
            </a:extLst>
          </p:cNvPr>
          <p:cNvPicPr>
            <a:picLocks noChangeAspect="1"/>
          </p:cNvPicPr>
          <p:nvPr/>
        </p:nvPicPr>
        <p:blipFill>
          <a:blip r:embed="rId3"/>
          <a:stretch>
            <a:fillRect/>
          </a:stretch>
        </p:blipFill>
        <p:spPr>
          <a:xfrm>
            <a:off x="4181383" y="950785"/>
            <a:ext cx="4429956" cy="3417029"/>
          </a:xfrm>
          <a:prstGeom prst="rect">
            <a:avLst/>
          </a:prstGeom>
        </p:spPr>
      </p:pic>
    </p:spTree>
    <p:extLst>
      <p:ext uri="{BB962C8B-B14F-4D97-AF65-F5344CB8AC3E}">
        <p14:creationId xmlns:p14="http://schemas.microsoft.com/office/powerpoint/2010/main" val="284468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xmlns:a="http://schemas.openxmlformats.org/drawingml/2006/main" eaLnBrk="1" hangingPunct="1"/>
            <a:r xmlns:a="http://schemas.openxmlformats.org/drawingml/2006/main">
              <a:rPr lang="ru" dirty="0"/>
              <a:t>Цели модуля</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364511" y="821755"/>
            <a:ext cx="801257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Название модуля: </a:t>
            </a:r>
            <a:r xmlns:a="http://schemas.openxmlformats.org/drawingml/2006/main">
              <a:rPr kumimoji="0" lang="ru"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Адресация IPv6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Цель модуля </a:t>
            </a:r>
            <a:r xmlns:a="http://schemas.openxmlformats.org/drawingml/2006/main">
              <a:rPr kumimoji="0" lang="ru"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Реализация схемы адресации IPv6 </a:t>
            </a:r>
            <a:r xmlns:a="http://schemas.openxmlformats.org/drawingml/2006/main">
              <a:rPr kumimoji="0" lang="ru"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xmlns:a="http://schemas.openxmlformats.org/drawingml/2006/main"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455F2CA0-8AB1-46F5-A42B-3D4DECC8AA64}"/>
              </a:ext>
            </a:extLst>
          </p:cNvPr>
          <p:cNvGraphicFramePr>
            <a:graphicFrameLocks noGrp="1"/>
          </p:cNvGraphicFramePr>
          <p:nvPr>
            <p:extLst>
              <p:ext uri="{D42A27DB-BD31-4B8C-83A1-F6EECF244321}">
                <p14:modId xmlns:p14="http://schemas.microsoft.com/office/powerpoint/2010/main" val="879590912"/>
              </p:ext>
            </p:extLst>
          </p:nvPr>
        </p:nvGraphicFramePr>
        <p:xfrm>
          <a:off x="642616" y="1952562"/>
          <a:ext cx="7456362" cy="2349385"/>
        </p:xfrm>
        <a:graphic>
          <a:graphicData uri="http://schemas.openxmlformats.org/drawingml/2006/table">
            <a:tbl>
              <a:tblPr firstRow="1" firstCol="1" bandRow="1">
                <a:tableStyleId>{5C22544A-7EE6-4342-B048-85BDC9FD1C3A}</a:tableStyleId>
              </a:tblPr>
              <a:tblGrid>
                <a:gridCol w="3728181">
                  <a:extLst>
                    <a:ext uri="{9D8B030D-6E8A-4147-A177-3AD203B41FA5}">
                      <a16:colId xmlns:a16="http://schemas.microsoft.com/office/drawing/2014/main" val="1523797708"/>
                    </a:ext>
                  </a:extLst>
                </a:gridCol>
                <a:gridCol w="3728181">
                  <a:extLst>
                    <a:ext uri="{9D8B030D-6E8A-4147-A177-3AD203B41FA5}">
                      <a16:colId xmlns:a16="http://schemas.microsoft.com/office/drawing/2014/main" val="2750207184"/>
                    </a:ext>
                  </a:extLst>
                </a:gridCol>
              </a:tblGrid>
              <a:tr h="272935">
                <a:tc>
                  <a:txBody>
                    <a:bodyPr/>
                    <a:lstStyle/>
                    <a:p>
                      <a:pPr xmlns:a="http://schemas.openxmlformats.org/drawingml/2006/main" marL="0" marR="0">
                        <a:lnSpc>
                          <a:spcPct val="107000"/>
                        </a:lnSpc>
                        <a:spcBef>
                          <a:spcPts val="0"/>
                        </a:spcBef>
                        <a:spcAft>
                          <a:spcPts val="0"/>
                        </a:spcAft>
                      </a:pPr>
                      <a:r xmlns:a="http://schemas.openxmlformats.org/drawingml/2006/main">
                        <a:rPr lang="ru" sz="1050" dirty="0">
                          <a:effectLst/>
                        </a:rPr>
                        <a:t>Название темы</a:t>
                      </a:r>
                      <a:endParaRPr xmlns:a="http://schemas.openxmlformats.org/drawingml/2006/main"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xmlns:a="http://schemas.openxmlformats.org/drawingml/2006/main" marL="0" marR="0">
                        <a:lnSpc>
                          <a:spcPct val="107000"/>
                        </a:lnSpc>
                        <a:spcBef>
                          <a:spcPts val="0"/>
                        </a:spcBef>
                        <a:spcAft>
                          <a:spcPts val="0"/>
                        </a:spcAft>
                      </a:pPr>
                      <a:r xmlns:a="http://schemas.openxmlformats.org/drawingml/2006/main">
                        <a:rPr lang="ru" sz="1050" dirty="0">
                          <a:effectLst/>
                        </a:rPr>
                        <a:t>Тема Цель</a:t>
                      </a:r>
                      <a:endParaRPr xmlns:a="http://schemas.openxmlformats.org/drawingml/2006/main"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333554">
                <a:tc>
                  <a:txBody>
                    <a:bodyPr/>
                    <a:lstStyle/>
                    <a:p>
                      <a:pPr xmlns:a="http://schemas.openxmlformats.org/drawingml/2006/main" fontAlgn="ctr"/>
                      <a:r xmlns:a="http://schemas.openxmlformats.org/drawingml/2006/main">
                        <a:rPr lang="ru" sz="1050" b="0" dirty="0">
                          <a:effectLst/>
                        </a:rPr>
                        <a:t>Проблемы с IPv4</a:t>
                      </a:r>
                    </a:p>
                  </a:txBody>
                  <a:tcPr marL="47625" marR="47625" marT="47625" marB="47625" anchor="ctr"/>
                </a:tc>
                <a:tc>
                  <a:txBody>
                    <a:bodyPr/>
                    <a:lstStyle/>
                    <a:p>
                      <a:pPr xmlns:a="http://schemas.openxmlformats.org/drawingml/2006/main" fontAlgn="ctr"/>
                      <a:r xmlns:a="http://schemas.openxmlformats.org/drawingml/2006/main">
                        <a:rPr lang="ru" sz="1050" dirty="0"/>
                        <a:t>Объясните необходимость адресации IPv6.</a:t>
                      </a:r>
                    </a:p>
                    <a:p>
                      <a:pPr fontAlgn="ctr"/>
                      <a:endParaRPr lang="en-US" sz="1050" b="0" dirty="0">
                        <a:effectLst/>
                      </a:endParaRPr>
                    </a:p>
                  </a:txBody>
                  <a:tcPr marL="47625" marR="47625" marT="47625" marB="47625" anchor="ctr"/>
                </a:tc>
                <a:extLst>
                  <a:ext uri="{0D108BD9-81ED-4DB2-BD59-A6C34878D82A}">
                    <a16:rowId xmlns:a16="http://schemas.microsoft.com/office/drawing/2014/main" val="1646858405"/>
                  </a:ext>
                </a:extLst>
              </a:tr>
              <a:tr h="333554">
                <a:tc>
                  <a:txBody>
                    <a:bodyPr/>
                    <a:lstStyle/>
                    <a:p>
                      <a:pPr xmlns:a="http://schemas.openxmlformats.org/drawingml/2006/main" fontAlgn="ctr"/>
                      <a:r xmlns:a="http://schemas.openxmlformats.org/drawingml/2006/main">
                        <a:rPr lang="ru" sz="1050" b="0" dirty="0"/>
                        <a:t>Представление адреса IPv6</a:t>
                      </a:r>
                      <a:endParaRPr xmlns:a="http://schemas.openxmlformats.org/drawingml/2006/main" lang="en-US" sz="1050" b="0" dirty="0">
                        <a:effectLst/>
                      </a:endParaRPr>
                    </a:p>
                  </a:txBody>
                  <a:tcPr marL="47625" marR="47625" marT="47625" marB="47625" anchor="ctr"/>
                </a:tc>
                <a:tc>
                  <a:txBody>
                    <a:bodyPr/>
                    <a:lstStyle/>
                    <a:p>
                      <a:pPr xmlns:a="http://schemas.openxmlformats.org/drawingml/2006/main" fontAlgn="ctr"/>
                      <a:r xmlns:a="http://schemas.openxmlformats.org/drawingml/2006/main">
                        <a:rPr lang="ru" sz="1050" dirty="0"/>
                        <a:t>Объясните, как представлены адреса IPv6.</a:t>
                      </a:r>
                    </a:p>
                    <a:p>
                      <a:pPr fontAlgn="ctr"/>
                      <a:endParaRPr lang="en-US" sz="1050" b="0" dirty="0">
                        <a:effectLst/>
                      </a:endParaRPr>
                    </a:p>
                  </a:txBody>
                  <a:tcPr marL="47625" marR="47625" marT="47625" marB="47625" anchor="ctr"/>
                </a:tc>
                <a:extLst>
                  <a:ext uri="{0D108BD9-81ED-4DB2-BD59-A6C34878D82A}">
                    <a16:rowId xmlns:a16="http://schemas.microsoft.com/office/drawing/2014/main" val="3216917477"/>
                  </a:ext>
                </a:extLst>
              </a:tr>
              <a:tr h="333554">
                <a:tc>
                  <a:txBody>
                    <a:bodyPr/>
                    <a:lstStyle/>
                    <a:p>
                      <a:pPr xmlns:a="http://schemas.openxmlformats.org/drawingml/2006/main" fontAlgn="ctr"/>
                      <a:r xmlns:a="http://schemas.openxmlformats.org/drawingml/2006/main">
                        <a:rPr lang="ru" sz="1050" b="0" dirty="0"/>
                        <a:t>Типы адресов IPv6</a:t>
                      </a:r>
                      <a:endParaRPr xmlns:a="http://schemas.openxmlformats.org/drawingml/2006/main" lang="en-US" sz="1050" b="0" dirty="0">
                        <a:effectLst/>
                      </a:endParaRPr>
                    </a:p>
                  </a:txBody>
                  <a:tcPr marL="47625" marR="47625" marT="47625" marB="47625" anchor="ctr"/>
                </a:tc>
                <a:tc>
                  <a:txBody>
                    <a:bodyPr/>
                    <a:lstStyle/>
                    <a:p>
                      <a:pPr xmlns:a="http://schemas.openxmlformats.org/drawingml/2006/main" fontAlgn="ctr"/>
                      <a:r xmlns:a="http://schemas.openxmlformats.org/drawingml/2006/main">
                        <a:rPr lang="ru" sz="1050" dirty="0"/>
                        <a:t>Сравните типы сетевых адресов IPv6.</a:t>
                      </a:r>
                    </a:p>
                    <a:p>
                      <a:pPr fontAlgn="ctr"/>
                      <a:endParaRPr lang="en-US" sz="1050" b="0" dirty="0">
                        <a:effectLst/>
                      </a:endParaRPr>
                    </a:p>
                  </a:txBody>
                  <a:tcPr marL="47625" marR="47625" marT="47625" marB="47625" anchor="ctr"/>
                </a:tc>
                <a:extLst>
                  <a:ext uri="{0D108BD9-81ED-4DB2-BD59-A6C34878D82A}">
                    <a16:rowId xmlns:a16="http://schemas.microsoft.com/office/drawing/2014/main" val="223668542"/>
                  </a:ext>
                </a:extLst>
              </a:tr>
              <a:tr h="201235">
                <a:tc>
                  <a:txBody>
                    <a:bodyPr/>
                    <a:lstStyle/>
                    <a:p>
                      <a:pPr xmlns:a="http://schemas.openxmlformats.org/drawingml/2006/main" fontAlgn="ctr"/>
                      <a:r xmlns:a="http://schemas.openxmlformats.org/drawingml/2006/main">
                        <a:rPr lang="ru" sz="1050" b="0" dirty="0"/>
                        <a:t>Статическая конфигурация GUA и LLA</a:t>
                      </a:r>
                      <a:endParaRPr xmlns:a="http://schemas.openxmlformats.org/drawingml/2006/main" lang="en-US" sz="1050" b="0" dirty="0">
                        <a:effectLst/>
                      </a:endParaRPr>
                    </a:p>
                  </a:txBody>
                  <a:tcPr marL="47625" marR="47625" marT="47625" marB="47625" anchor="ctr"/>
                </a:tc>
                <a:tc>
                  <a:txBody>
                    <a:bodyPr/>
                    <a:lstStyle/>
                    <a:p>
                      <a:pPr xmlns:a="http://schemas.openxmlformats.org/drawingml/2006/main" fontAlgn="ctr"/>
                      <a:r xmlns:a="http://schemas.openxmlformats.org/drawingml/2006/main">
                        <a:rPr lang="ru" sz="1050" dirty="0"/>
                        <a:t>Объясните, как настроить статические глобальные одноадресные и локальные сетевые адреса IPv6.</a:t>
                      </a:r>
                      <a:endParaRPr xmlns:a="http://schemas.openxmlformats.org/drawingml/2006/main" lang="en-US" sz="1050" b="0" dirty="0">
                        <a:effectLst/>
                      </a:endParaRPr>
                    </a:p>
                  </a:txBody>
                  <a:tcPr marL="47625" marR="47625" marT="47625" marB="47625" anchor="ctr"/>
                </a:tc>
                <a:extLst>
                  <a:ext uri="{0D108BD9-81ED-4DB2-BD59-A6C34878D82A}">
                    <a16:rowId xmlns:a16="http://schemas.microsoft.com/office/drawing/2014/main" val="1435904258"/>
                  </a:ext>
                </a:extLst>
              </a:tr>
              <a:tr h="333554">
                <a:tc>
                  <a:txBody>
                    <a:bodyPr/>
                    <a:lstStyle/>
                    <a:p>
                      <a:pPr xmlns:a="http://schemas.openxmlformats.org/drawingml/2006/main" fontAlgn="ctr"/>
                      <a:r xmlns:a="http://schemas.openxmlformats.org/drawingml/2006/main">
                        <a:rPr lang="ru" sz="1050" b="0" dirty="0"/>
                        <a:t>Динамическая адресация для IPv6 GUA</a:t>
                      </a:r>
                      <a:endParaRPr xmlns:a="http://schemas.openxmlformats.org/drawingml/2006/main" lang="en-US" sz="1050" b="0" dirty="0">
                        <a:effectLst/>
                      </a:endParaRPr>
                    </a:p>
                  </a:txBody>
                  <a:tcPr marL="47625" marR="47625" marT="47625" marB="47625" anchor="ctr"/>
                </a:tc>
                <a:tc>
                  <a:txBody>
                    <a:bodyPr/>
                    <a:lstStyle/>
                    <a:p>
                      <a:pPr xmlns:a="http://schemas.openxmlformats.org/drawingml/2006/main" fontAlgn="ctr"/>
                      <a:r xmlns:a="http://schemas.openxmlformats.org/drawingml/2006/main">
                        <a:rPr lang="ru" sz="1050" dirty="0"/>
                        <a:t>Объясните, как динамически настраивать глобальные одноадресные адреса.</a:t>
                      </a:r>
                      <a:endParaRPr xmlns:a="http://schemas.openxmlformats.org/drawingml/2006/main" lang="en-US" sz="1050" b="0" dirty="0">
                        <a:effectLst/>
                      </a:endParaRPr>
                    </a:p>
                  </a:txBody>
                  <a:tcPr marL="47625" marR="47625" marT="47625" marB="47625" anchor="ctr"/>
                </a:tc>
                <a:extLst>
                  <a:ext uri="{0D108BD9-81ED-4DB2-BD59-A6C34878D82A}">
                    <a16:rowId xmlns:a16="http://schemas.microsoft.com/office/drawing/2014/main" val="13173721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Динамическая адресация для IPv6 GUAs </a:t>
            </a:r>
            <a:br xmlns:a="http://schemas.openxmlformats.org/drawingml/2006/main">
              <a:rPr lang="en-US" dirty="0"/>
            </a:br>
            <a:r xmlns:a="http://schemas.openxmlformats.org/drawingml/2006/main">
              <a:rPr lang="ru" sz="2400" dirty="0"/>
              <a:t>Процесс EUI-64</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2012950"/>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IEEE определил расширенный уникальный идентификатор (EUI) или модифицированный процесс EUI-64, который выполняет следующее:</a:t>
            </a:r>
          </a:p>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16-битное значение fffe (в шестнадцатеричном формате) вставляется в середину 48-битного MAC-адреса Ethernet клиента.</a:t>
            </a:r>
          </a:p>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Седьмой бит MAC </a:t>
            </a:r>
            <a:r xmlns:a="http://schemas.openxmlformats.org/drawingml/2006/main">
              <a:rPr lang="ru" sz="1600" baseline="30000" dirty="0">
                <a:solidFill>
                  <a:srgbClr val="000000"/>
                </a:solidFill>
              </a:rPr>
              <a:t>- </a:t>
            </a:r>
            <a:r xmlns:a="http://schemas.openxmlformats.org/drawingml/2006/main">
              <a:rPr lang="ru" sz="1600" dirty="0">
                <a:solidFill>
                  <a:srgbClr val="000000"/>
                </a:solidFill>
              </a:rPr>
              <a:t>адреса клиента меняется с двоичного 0 на 1.</a:t>
            </a:r>
          </a:p>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Пример:</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graphicFrame>
        <p:nvGraphicFramePr>
          <p:cNvPr id="7" name="Content Placeholder 6">
            <a:extLst>
              <a:ext uri="{FF2B5EF4-FFF2-40B4-BE49-F238E27FC236}">
                <a16:creationId xmlns:a16="http://schemas.microsoft.com/office/drawing/2014/main" id="{AAD66462-6C30-4680-B48A-2A6E24F7168D}"/>
              </a:ext>
            </a:extLst>
          </p:cNvPr>
          <p:cNvGraphicFramePr>
            <a:graphicFrameLocks/>
          </p:cNvGraphicFramePr>
          <p:nvPr>
            <p:extLst>
              <p:ext uri="{D42A27DB-BD31-4B8C-83A1-F6EECF244321}">
                <p14:modId xmlns:p14="http://schemas.microsoft.com/office/powerpoint/2010/main" val="2596222963"/>
              </p:ext>
            </p:extLst>
          </p:nvPr>
        </p:nvGraphicFramePr>
        <p:xfrm>
          <a:off x="798511" y="3180385"/>
          <a:ext cx="3198941" cy="518160"/>
        </p:xfrm>
        <a:graphic>
          <a:graphicData uri="http://schemas.openxmlformats.org/drawingml/2006/table">
            <a:tbl>
              <a:tblPr firstRow="1" bandRow="1">
                <a:tableStyleId>{5C22544A-7EE6-4342-B048-85BDC9FD1C3A}</a:tableStyleId>
              </a:tblPr>
              <a:tblGrid>
                <a:gridCol w="1592083">
                  <a:extLst>
                    <a:ext uri="{9D8B030D-6E8A-4147-A177-3AD203B41FA5}">
                      <a16:colId xmlns:a16="http://schemas.microsoft.com/office/drawing/2014/main" val="3729139006"/>
                    </a:ext>
                  </a:extLst>
                </a:gridCol>
                <a:gridCol w="1606858">
                  <a:extLst>
                    <a:ext uri="{9D8B030D-6E8A-4147-A177-3AD203B41FA5}">
                      <a16:colId xmlns:a16="http://schemas.microsoft.com/office/drawing/2014/main" val="1988913492"/>
                    </a:ext>
                  </a:extLst>
                </a:gridCol>
              </a:tblGrid>
              <a:tr h="0">
                <a:tc>
                  <a:txBody>
                    <a:bodyPr/>
                    <a:lstStyle/>
                    <a:p>
                      <a:r xmlns:a="http://schemas.openxmlformats.org/drawingml/2006/main">
                        <a:rPr lang="ru" sz="1100" b="0" dirty="0">
                          <a:solidFill>
                            <a:srgbClr val="000000"/>
                          </a:solidFill>
                        </a:rPr>
                        <a:t>48-битный MAC-адрес</a:t>
                      </a:r>
                    </a:p>
                  </a:txBody>
                  <a:tcPr>
                    <a:solidFill>
                      <a:srgbClr val="E7E9EB"/>
                    </a:solidFill>
                  </a:tcPr>
                </a:tc>
                <a:tc>
                  <a:txBody>
                    <a:bodyPr/>
                    <a:lstStyle/>
                    <a:p>
                      <a:r xmlns:a="http://schemas.openxmlformats.org/drawingml/2006/main">
                        <a:rPr lang="ru" sz="1100" b="0" dirty="0">
                          <a:solidFill>
                            <a:srgbClr val="000000"/>
                          </a:solidFill>
                        </a:rPr>
                        <a:t>фк:99:47:75:ce:e0</a:t>
                      </a:r>
                    </a:p>
                  </a:txBody>
                  <a:tcPr>
                    <a:solidFill>
                      <a:srgbClr val="E7E9EB"/>
                    </a:solidFill>
                  </a:tcPr>
                </a:tc>
                <a:extLst>
                  <a:ext uri="{0D108BD9-81ED-4DB2-BD59-A6C34878D82A}">
                    <a16:rowId xmlns:a16="http://schemas.microsoft.com/office/drawing/2014/main" val="3849654457"/>
                  </a:ext>
                </a:extLst>
              </a:tr>
              <a:tr h="170900">
                <a:tc>
                  <a:txBody>
                    <a:bodyPr/>
                    <a:lstStyle/>
                    <a:p>
                      <a:pPr xmlns:a="http://schemas.openxmlformats.org/drawingml/2006/main" marL="0" marR="0" lvl="0" indent="0" algn="l" defTabSz="685777" rtl="0" eaLnBrk="1" fontAlgn="auto" latinLnBrk="0" hangingPunct="1">
                        <a:lnSpc>
                          <a:spcPct val="100000"/>
                        </a:lnSpc>
                        <a:spcBef>
                          <a:spcPts val="0"/>
                        </a:spcBef>
                        <a:spcAft>
                          <a:spcPts val="0"/>
                        </a:spcAft>
                        <a:buClrTx/>
                        <a:buSzTx/>
                        <a:buFontTx/>
                        <a:buNone/>
                        <a:tabLst/>
                        <a:defRPr/>
                      </a:pPr>
                      <a:r xmlns:a="http://schemas.openxmlformats.org/drawingml/2006/main">
                        <a:rPr lang="ru" sz="1100" dirty="0">
                          <a:solidFill>
                            <a:srgbClr val="000000"/>
                          </a:solidFill>
                        </a:rPr>
                        <a:t>Идентификатор интерфейса EUI-64</a:t>
                      </a:r>
                    </a:p>
                  </a:txBody>
                  <a:tcPr/>
                </a:tc>
                <a:tc>
                  <a:txBody>
                    <a:bodyPr/>
                    <a:lstStyle/>
                    <a:p>
                      <a:r xmlns:a="http://schemas.openxmlformats.org/drawingml/2006/main">
                        <a:rPr lang="ru" sz="1100" dirty="0">
                          <a:solidFill>
                            <a:srgbClr val="000000"/>
                          </a:solidFill>
                        </a:rPr>
                        <a:t>f </a:t>
                      </a:r>
                      <a:r xmlns:a="http://schemas.openxmlformats.org/drawingml/2006/main">
                        <a:rPr lang="ru" sz="1100" dirty="0">
                          <a:solidFill>
                            <a:srgbClr val="FF0000"/>
                          </a:solidFill>
                        </a:rPr>
                        <a:t>e </a:t>
                      </a:r>
                      <a:r xmlns:a="http://schemas.openxmlformats.org/drawingml/2006/main">
                        <a:rPr lang="ru" sz="1100" dirty="0">
                          <a:solidFill>
                            <a:srgbClr val="000000"/>
                          </a:solidFill>
                        </a:rPr>
                        <a:t>:99:47: </a:t>
                      </a:r>
                      <a:r xmlns:a="http://schemas.openxmlformats.org/drawingml/2006/main">
                        <a:rPr lang="ru" sz="1100" dirty="0">
                          <a:solidFill>
                            <a:srgbClr val="FF0000"/>
                          </a:solidFill>
                        </a:rPr>
                        <a:t>ff:fe </a:t>
                      </a:r>
                      <a:r xmlns:a="http://schemas.openxmlformats.org/drawingml/2006/main">
                        <a:rPr lang="ru" sz="1100" dirty="0">
                          <a:solidFill>
                            <a:srgbClr val="000000"/>
                          </a:solidFill>
                        </a:rPr>
                        <a:t>:75:ce:e0</a:t>
                      </a: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211571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Динамическая адресация для IPv6 GUAs </a:t>
            </a:r>
            <a:br xmlns:a="http://schemas.openxmlformats.org/drawingml/2006/main">
              <a:rPr lang="en-US" dirty="0"/>
            </a:br>
            <a:r xmlns:a="http://schemas.openxmlformats.org/drawingml/2006/main">
              <a:rPr lang="ru" sz="2400" dirty="0"/>
              <a:t>Случайно сгенерированные идентификаторы интерфейсов</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731837"/>
            <a:ext cx="7913688" cy="1141849"/>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В зависимости от операционной системы устройство может использовать случайно сгенерированный идентификатор интерфейса вместо использования MAC-адреса и процесса EUI-64.</a:t>
            </a:r>
          </a:p>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Начиная с Windows Vista, Windows использует случайно сгенерированный идентификатор интерфейса вместо созданного с помощью EUI-64.</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2" name="TextBox 1">
            <a:extLst>
              <a:ext uri="{FF2B5EF4-FFF2-40B4-BE49-F238E27FC236}">
                <a16:creationId xmlns:a16="http://schemas.microsoft.com/office/drawing/2014/main" id="{84198DBB-B1C5-4711-B1B9-13D7E8D0E3A0}"/>
              </a:ext>
            </a:extLst>
          </p:cNvPr>
          <p:cNvSpPr txBox="1"/>
          <p:nvPr/>
        </p:nvSpPr>
        <p:spPr>
          <a:xfrm>
            <a:off x="1948293" y="5884208"/>
            <a:ext cx="184731" cy="369332"/>
          </a:xfrm>
          <a:prstGeom prst="rect">
            <a:avLst/>
          </a:prstGeom>
          <a:noFill/>
        </p:spPr>
        <p:txBody>
          <a:bodyPr wrap="none" rtlCol="0">
            <a:spAutoFit/>
          </a:bodyPr>
          <a:lstStyle/>
          <a:p>
            <a:endParaRPr lang="en-US" dirty="0"/>
          </a:p>
        </p:txBody>
      </p:sp>
      <p:sp>
        <p:nvSpPr>
          <p:cNvPr id="4" name="Rectangle 1">
            <a:extLst>
              <a:ext uri="{FF2B5EF4-FFF2-40B4-BE49-F238E27FC236}">
                <a16:creationId xmlns:a16="http://schemas.microsoft.com/office/drawing/2014/main" id="{D8E99E91-0264-4741-9661-10088E9F0932}"/>
              </a:ext>
            </a:extLst>
          </p:cNvPr>
          <p:cNvSpPr>
            <a:spLocks noChangeArrowheads="1"/>
          </p:cNvSpPr>
          <p:nvPr/>
        </p:nvSpPr>
        <p:spPr bwMode="auto">
          <a:xfrm>
            <a:off x="1310422" y="2086947"/>
            <a:ext cx="5724644"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C:\&gt; </a:t>
            </a:r>
            <a:r xmlns:a="http://schemas.openxmlformats.org/drawingml/2006/main">
              <a:rPr kumimoji="0" lang="ru"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ipconfig</a:t>
            </a: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Конфигурация IP Windows</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Подключение к локальной сети адаптера Ethernet:</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DNS-суффикс, специфичный для соединения. :</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Адрес IPv6. . . . . . . . . . . : </a:t>
            </a:r>
            <a:r xmlns:a="http://schemas.openxmlformats.org/drawingml/2006/main">
              <a:rPr kumimoji="0" lang="ru"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2001:db8:acad:1:50a5:8a35:a5bb:66e1</a:t>
            </a: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Локальный IPv6-адрес ссылки . . . . . : fe80::50a5:8a35:a5bb:66e1</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Шлюз по умолчанию . . . . . . . . : fe80::1</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С:\&gt;</a:t>
            </a:r>
          </a:p>
        </p:txBody>
      </p:sp>
      <p:sp>
        <p:nvSpPr>
          <p:cNvPr id="5" name="TextBox 4">
            <a:extLst>
              <a:ext uri="{FF2B5EF4-FFF2-40B4-BE49-F238E27FC236}">
                <a16:creationId xmlns:a16="http://schemas.microsoft.com/office/drawing/2014/main" id="{8458CD9D-A7A3-4436-AF67-F3D2FAC9DD8C}"/>
              </a:ext>
            </a:extLst>
          </p:cNvPr>
          <p:cNvSpPr txBox="1"/>
          <p:nvPr/>
        </p:nvSpPr>
        <p:spPr>
          <a:xfrm>
            <a:off x="524934" y="3623647"/>
            <a:ext cx="7913688" cy="830997"/>
          </a:xfrm>
          <a:prstGeom prst="rect">
            <a:avLst/>
          </a:prstGeom>
          <a:noFill/>
        </p:spPr>
        <p:txBody>
          <a:bodyPr wrap="square" rtlCol="0">
            <a:spAutoFit/>
          </a:bodyPr>
          <a:lstStyle/>
          <a:p>
            <a:r xmlns:a="http://schemas.openxmlformats.org/drawingml/2006/main">
              <a:rPr lang="ru" sz="1600" b="1" dirty="0"/>
              <a:t>Примечание </a:t>
            </a:r>
            <a:r xmlns:a="http://schemas.openxmlformats.org/drawingml/2006/main">
              <a:rPr lang="ru" sz="1600" dirty="0"/>
              <a:t>: Чтобы гарантировать уникальность любого одноадресного адреса IPv6, клиент может использовать процесс, известный как Duplicate Address Detection (DAD). Это похоже на запрос ARP для собственного адреса. Если ответа нет, то адрес уникален.</a:t>
            </a:r>
          </a:p>
        </p:txBody>
      </p:sp>
    </p:spTree>
    <p:extLst>
      <p:ext uri="{BB962C8B-B14F-4D97-AF65-F5344CB8AC3E}">
        <p14:creationId xmlns:p14="http://schemas.microsoft.com/office/powerpoint/2010/main" val="396368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xmlns:a="http://schemas.openxmlformats.org/drawingml/2006/main">
              <a:rPr lang="ru" dirty="0">
                <a:solidFill>
                  <a:schemeClr val="accent5">
                    <a:lumMod val="40000"/>
                    <a:lumOff val="60000"/>
                  </a:schemeClr>
                </a:solidFill>
              </a:rPr>
              <a:t>12.6 Динамическая адресация для IPv6 LLA</a:t>
            </a:r>
          </a:p>
        </p:txBody>
      </p:sp>
    </p:spTree>
    <p:custDataLst>
      <p:tags r:id="rId1"/>
    </p:custDataLst>
    <p:extLst>
      <p:ext uri="{BB962C8B-B14F-4D97-AF65-F5344CB8AC3E}">
        <p14:creationId xmlns:p14="http://schemas.microsoft.com/office/powerpoint/2010/main" val="3145935831"/>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Динамическая адресация для IPv6 LLA </a:t>
            </a:r>
            <a:br xmlns:a="http://schemas.openxmlformats.org/drawingml/2006/main">
              <a:rPr lang="en-US" dirty="0"/>
            </a:br>
            <a:r xmlns:a="http://schemas.openxmlformats.org/drawingml/2006/main">
              <a:rPr lang="ru" sz="2400" dirty="0"/>
              <a:t>Динамические LLA</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1536700"/>
          </a:xfrm>
        </p:spPr>
        <p:txBody>
          <a:bodyPr/>
          <a:lstStyle/>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Все интерфейсы IPv6 должны иметь IPv6 LLA.</a:t>
            </a:r>
          </a:p>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Как и IPv6 GUA, LLA можно настраивать динамически.</a:t>
            </a:r>
          </a:p>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На рисунке показано, что LLA динамически создается с использованием префикса fe80::/10 и идентификатора интерфейса с использованием процесса EUI-64 или случайно сгенерированного 64-битного числа.</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pic>
        <p:nvPicPr>
          <p:cNvPr id="7" name="Picture 6">
            <a:extLst>
              <a:ext uri="{FF2B5EF4-FFF2-40B4-BE49-F238E27FC236}">
                <a16:creationId xmlns:a16="http://schemas.microsoft.com/office/drawing/2014/main" id="{AEE663BE-9DCB-44E6-9EF5-385C2DF61593}"/>
              </a:ext>
            </a:extLst>
          </p:cNvPr>
          <p:cNvPicPr>
            <a:picLocks noChangeAspect="1"/>
          </p:cNvPicPr>
          <p:nvPr/>
        </p:nvPicPr>
        <p:blipFill>
          <a:blip r:embed="rId3"/>
          <a:stretch>
            <a:fillRect/>
          </a:stretch>
        </p:blipFill>
        <p:spPr>
          <a:xfrm>
            <a:off x="1066588" y="2451757"/>
            <a:ext cx="6212312" cy="1776221"/>
          </a:xfrm>
          <a:prstGeom prst="rect">
            <a:avLst/>
          </a:prstGeom>
        </p:spPr>
      </p:pic>
    </p:spTree>
    <p:extLst>
      <p:ext uri="{BB962C8B-B14F-4D97-AF65-F5344CB8AC3E}">
        <p14:creationId xmlns:p14="http://schemas.microsoft.com/office/powerpoint/2010/main" val="40817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Динамическая адресация для IPv6 LLA </a:t>
            </a:r>
            <a:br xmlns:a="http://schemas.openxmlformats.org/drawingml/2006/main">
              <a:rPr lang="en-US" dirty="0"/>
            </a:br>
            <a:r xmlns:a="http://schemas.openxmlformats.org/drawingml/2006/main">
              <a:rPr lang="ru" sz="2400" dirty="0"/>
              <a:t>Динамические LLA в Windows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854198"/>
            <a:ext cx="7913688" cy="570410"/>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Операционные системы, такие как Windows, обычно используют один и тот же метод как для GUA, созданного SLAAC, так и для динамически назначаемого LLA.</a:t>
            </a:r>
          </a:p>
          <a:p>
            <a:pPr marL="0" indent="0" algn="l" defTabSz="684213" fontAlgn="base">
              <a:spcBef>
                <a:spcPts val="600"/>
              </a:spcBef>
              <a:spcAft>
                <a:spcPts val="600"/>
              </a:spcAft>
              <a:buClr>
                <a:schemeClr val="tx2"/>
              </a:buClr>
              <a:buSzPct val="90000"/>
            </a:pPr>
            <a:endParaRPr lang="en-US" sz="1800" dirty="0">
              <a:solidFill>
                <a:srgbClr val="000000"/>
              </a:solidFill>
            </a:endParaRPr>
          </a:p>
          <a:p>
            <a:pPr marL="0" indent="0" algn="l" defTabSz="684213" fontAlgn="base">
              <a:spcBef>
                <a:spcPts val="600"/>
              </a:spcBef>
              <a:spcAft>
                <a:spcPts val="600"/>
              </a:spcAft>
              <a:buClr>
                <a:schemeClr val="tx2"/>
              </a:buClr>
              <a:buSzPct val="90000"/>
            </a:pPr>
            <a:endParaRPr lang="en-US" sz="1800" dirty="0">
              <a:solidFill>
                <a:srgbClr val="000000"/>
              </a:solidFill>
            </a:endParaRPr>
          </a:p>
        </p:txBody>
      </p:sp>
      <p:sp>
        <p:nvSpPr>
          <p:cNvPr id="2" name="TextBox 1">
            <a:extLst>
              <a:ext uri="{FF2B5EF4-FFF2-40B4-BE49-F238E27FC236}">
                <a16:creationId xmlns:a16="http://schemas.microsoft.com/office/drawing/2014/main" id="{84198DBB-B1C5-4711-B1B9-13D7E8D0E3A0}"/>
              </a:ext>
            </a:extLst>
          </p:cNvPr>
          <p:cNvSpPr txBox="1"/>
          <p:nvPr/>
        </p:nvSpPr>
        <p:spPr>
          <a:xfrm>
            <a:off x="1948293" y="5884208"/>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27C4AD4F-4BAF-4EB5-8715-B490FBDACAF0}"/>
              </a:ext>
            </a:extLst>
          </p:cNvPr>
          <p:cNvSpPr txBox="1"/>
          <p:nvPr/>
        </p:nvSpPr>
        <p:spPr>
          <a:xfrm>
            <a:off x="709731" y="1424608"/>
            <a:ext cx="2396810" cy="276999"/>
          </a:xfrm>
          <a:prstGeom prst="rect">
            <a:avLst/>
          </a:prstGeom>
          <a:noFill/>
        </p:spPr>
        <p:txBody>
          <a:bodyPr wrap="none" rtlCol="0">
            <a:spAutoFit/>
          </a:bodyPr>
          <a:lstStyle/>
          <a:p>
            <a:r xmlns:a="http://schemas.openxmlformats.org/drawingml/2006/main">
              <a:rPr lang="ru" sz="1200" b="1" dirty="0">
                <a:solidFill>
                  <a:srgbClr val="000000"/>
                </a:solidFill>
              </a:rPr>
              <a:t>Сгенерированный идентификатор интерфейса EUI-64:</a:t>
            </a:r>
          </a:p>
        </p:txBody>
      </p:sp>
      <p:sp>
        <p:nvSpPr>
          <p:cNvPr id="5" name="Rectangle 1">
            <a:extLst>
              <a:ext uri="{FF2B5EF4-FFF2-40B4-BE49-F238E27FC236}">
                <a16:creationId xmlns:a16="http://schemas.microsoft.com/office/drawing/2014/main" id="{67C10CD7-64FE-452E-A9FF-E0D054AA0D29}"/>
              </a:ext>
            </a:extLst>
          </p:cNvPr>
          <p:cNvSpPr>
            <a:spLocks noChangeArrowheads="1"/>
          </p:cNvSpPr>
          <p:nvPr/>
        </p:nvSpPr>
        <p:spPr bwMode="auto">
          <a:xfrm>
            <a:off x="1276658" y="1714714"/>
            <a:ext cx="5878531" cy="1323439"/>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C:\&gt; ipconfig</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Конфигурация IP Windows</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Подключение к локальной сети адаптера Ethernet:</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DNS-суффикс, специфичный для соединения. :</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Адрес IPv6. . . . . . . . . . . : 2001:db8:acad:1: </a:t>
            </a:r>
            <a:r xmlns:a="http://schemas.openxmlformats.org/drawingml/2006/main">
              <a:rPr lang="ru" altLang="en-US" sz="1000" dirty="0">
                <a:solidFill>
                  <a:srgbClr val="FFC000"/>
                </a:solidFill>
                <a:latin typeface="Courier New" panose="02070309020205020404" pitchFamily="49" charset="0"/>
                <a:cs typeface="Courier New" panose="02070309020205020404" pitchFamily="49" charset="0"/>
              </a:rPr>
              <a:t>fc99:47 </a:t>
            </a:r>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ff:fe </a:t>
            </a:r>
            <a:r xmlns:a="http://schemas.openxmlformats.org/drawingml/2006/main">
              <a:rPr lang="ru" altLang="en-US" sz="1000" dirty="0">
                <a:solidFill>
                  <a:srgbClr val="FFC000"/>
                </a:solidFill>
                <a:latin typeface="Courier New" panose="02070309020205020404" pitchFamily="49" charset="0"/>
                <a:cs typeface="Courier New" panose="02070309020205020404" pitchFamily="49" charset="0"/>
              </a:rPr>
              <a:t>75:cee0</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Локальный адрес IPv6 для соединения . . . . . : fe80:: </a:t>
            </a:r>
            <a:r xmlns:a="http://schemas.openxmlformats.org/drawingml/2006/main">
              <a:rPr lang="ru" altLang="en-US" sz="1000" dirty="0">
                <a:solidFill>
                  <a:srgbClr val="FFC000"/>
                </a:solidFill>
                <a:latin typeface="Courier New" panose="02070309020205020404" pitchFamily="49" charset="0"/>
                <a:cs typeface="Courier New" panose="02070309020205020404" pitchFamily="49" charset="0"/>
              </a:rPr>
              <a:t>fc99:47 </a:t>
            </a:r>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ff:fe </a:t>
            </a:r>
            <a:r xmlns:a="http://schemas.openxmlformats.org/drawingml/2006/main">
              <a:rPr lang="ru" altLang="en-US" sz="1000" dirty="0">
                <a:solidFill>
                  <a:srgbClr val="FFC000"/>
                </a:solidFill>
                <a:latin typeface="Courier New" panose="02070309020205020404" pitchFamily="49" charset="0"/>
                <a:cs typeface="Courier New" panose="02070309020205020404" pitchFamily="49" charset="0"/>
              </a:rPr>
              <a:t>75:cee0</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Шлюз по умолчанию . . . . . . . . : fe80::1</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С:\&gt;</a:t>
            </a:r>
            <a:endParaRPr xmlns:a="http://schemas.openxmlformats.org/drawingml/2006/main"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id="{A1EA36AD-E5C7-4064-B7CB-7A9689FEF970}"/>
              </a:ext>
            </a:extLst>
          </p:cNvPr>
          <p:cNvSpPr txBox="1"/>
          <p:nvPr/>
        </p:nvSpPr>
        <p:spPr>
          <a:xfrm>
            <a:off x="753473" y="3102431"/>
            <a:ext cx="2988319" cy="276999"/>
          </a:xfrm>
          <a:prstGeom prst="rect">
            <a:avLst/>
          </a:prstGeom>
          <a:noFill/>
        </p:spPr>
        <p:txBody>
          <a:bodyPr wrap="none" rtlCol="0">
            <a:spAutoFit/>
          </a:bodyPr>
          <a:lstStyle/>
          <a:p>
            <a:r xmlns:a="http://schemas.openxmlformats.org/drawingml/2006/main">
              <a:rPr lang="ru" sz="1200" b="1" dirty="0">
                <a:solidFill>
                  <a:srgbClr val="000000"/>
                </a:solidFill>
              </a:rPr>
              <a:t>Случайный 64-битный сгенерированный идентификатор интерфейса:</a:t>
            </a:r>
          </a:p>
        </p:txBody>
      </p:sp>
      <p:sp>
        <p:nvSpPr>
          <p:cNvPr id="9" name="Rectangle 1">
            <a:extLst>
              <a:ext uri="{FF2B5EF4-FFF2-40B4-BE49-F238E27FC236}">
                <a16:creationId xmlns:a16="http://schemas.microsoft.com/office/drawing/2014/main" id="{A1D3F26D-DE37-49E2-BA8B-7ACBF74D386E}"/>
              </a:ext>
            </a:extLst>
          </p:cNvPr>
          <p:cNvSpPr>
            <a:spLocks noChangeArrowheads="1"/>
          </p:cNvSpPr>
          <p:nvPr/>
        </p:nvSpPr>
        <p:spPr bwMode="auto">
          <a:xfrm>
            <a:off x="1276657" y="3379430"/>
            <a:ext cx="5878532"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C:\&gt; ipconfig</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Конфигурация IP Windows</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Подключение к локальной сети адаптера Ethernet:</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DNS-суффикс, специфичный для соединения. :</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Адрес IPv6. . . . . . . . . . . : 2001:db8:acad:1: </a:t>
            </a:r>
            <a:r xmlns:a="http://schemas.openxmlformats.org/drawingml/2006/main">
              <a:rPr lang="ru" altLang="en-US" sz="1000" dirty="0">
                <a:solidFill>
                  <a:srgbClr val="FFC000"/>
                </a:solidFill>
                <a:latin typeface="Courier New" panose="02070309020205020404" pitchFamily="49" charset="0"/>
                <a:cs typeface="Courier New" panose="02070309020205020404" pitchFamily="49" charset="0"/>
              </a:rPr>
              <a:t>50a5:8a35:a5bb:66e1</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Локальный IPv6-адрес канала . . . . . : fe80:: </a:t>
            </a:r>
            <a:r xmlns:a="http://schemas.openxmlformats.org/drawingml/2006/main">
              <a:rPr lang="ru" altLang="en-US" sz="1000" dirty="0">
                <a:solidFill>
                  <a:srgbClr val="FFC000"/>
                </a:solidFill>
                <a:latin typeface="Courier New" panose="02070309020205020404" pitchFamily="49" charset="0"/>
                <a:cs typeface="Courier New" panose="02070309020205020404" pitchFamily="49" charset="0"/>
              </a:rPr>
              <a:t>50a5:8a35:a5bb:66e1</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Шлюз по умолчанию . . . . . . . . : fe80::1</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С:\&gt;</a:t>
            </a:r>
            <a:endParaRPr xmlns:a="http://schemas.openxmlformats.org/drawingml/2006/main"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434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Динамическая адресация для IPv6 LLA </a:t>
            </a:r>
            <a:br xmlns:a="http://schemas.openxmlformats.org/drawingml/2006/main">
              <a:rPr lang="en-US" dirty="0"/>
            </a:br>
            <a:r xmlns:a="http://schemas.openxmlformats.org/drawingml/2006/main">
              <a:rPr lang="ru" sz="2400" dirty="0"/>
              <a:t>Динамические LLA на маршрутизаторах Cisco</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1536700"/>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Маршрутизаторы Cisco автоматически создают IPv6 LLA всякий раз, когда интерфейсу назначается GUA. По умолчанию маршрутизаторы Cisco IOS используют EUI-64 для генерации идентификатора интерфейса для всех LLA на интерфейсах IPv6.</a:t>
            </a:r>
          </a:p>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Вот пример LLA, динамически настроенного на интерфейсе G0/0/0 маршрутизатора R1:</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5" name="Rectangle 1">
            <a:extLst>
              <a:ext uri="{FF2B5EF4-FFF2-40B4-BE49-F238E27FC236}">
                <a16:creationId xmlns:a16="http://schemas.microsoft.com/office/drawing/2014/main" id="{67C10CD7-64FE-452E-A9FF-E0D054AA0D29}"/>
              </a:ext>
            </a:extLst>
          </p:cNvPr>
          <p:cNvSpPr>
            <a:spLocks noChangeArrowheads="1"/>
          </p:cNvSpPr>
          <p:nvPr/>
        </p:nvSpPr>
        <p:spPr bwMode="auto">
          <a:xfrm>
            <a:off x="1632734" y="2571750"/>
            <a:ext cx="5878532"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 </a:t>
            </a:r>
            <a:r xmlns:a="http://schemas.openxmlformats.org/drawingml/2006/main">
              <a:rPr kumimoji="0" lang="ru"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показать интерфейс gigabitEthernet 0/0/0</a:t>
            </a: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GigabitEthernet0/0/0 работает, линейный протокол работает</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Аппаратное обеспечение ISR4221-2x1GE, адрес </a:t>
            </a:r>
            <a:r xmlns:a="http://schemas.openxmlformats.org/drawingml/2006/main">
              <a:rPr kumimoji="0" lang="ru"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7079.b392.3640</a:t>
            </a:r>
            <a:r xmlns:a="http://schemas.openxmlformats.org/drawingml/2006/main">
              <a:rPr kumimoji="0" lang="ru" altLang="en-US" sz="1000" b="0"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 </a:t>
            </a: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(биа 7079.б392.3640)</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(Выходные данные опущены)</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 </a:t>
            </a:r>
            <a:r xmlns:a="http://schemas.openxmlformats.org/drawingml/2006/main">
              <a:rPr kumimoji="0" lang="ru"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показать краткое описание интерфейса ipv6</a:t>
            </a: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GigabitEthernet0/0/0 [вверх/вверх]</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FE80:: </a:t>
            </a:r>
            <a:r xmlns:a="http://schemas.openxmlformats.org/drawingml/2006/main">
              <a:rPr kumimoji="0" lang="ru"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7279:B3 </a:t>
            </a:r>
            <a:r xmlns:a="http://schemas.openxmlformats.org/drawingml/2006/main">
              <a:rPr kumimoji="0" lang="ru"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FF:FE </a:t>
            </a:r>
            <a:r xmlns:a="http://schemas.openxmlformats.org/drawingml/2006/main">
              <a:rPr kumimoji="0" lang="ru"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92:3640</a:t>
            </a: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2001:DB8:ACAD:1::1</a:t>
            </a:r>
          </a:p>
        </p:txBody>
      </p:sp>
    </p:spTree>
    <p:extLst>
      <p:ext uri="{BB962C8B-B14F-4D97-AF65-F5344CB8AC3E}">
        <p14:creationId xmlns:p14="http://schemas.microsoft.com/office/powerpoint/2010/main" val="268663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Динамическая адресация для IPv6 LLA </a:t>
            </a:r>
            <a:br xmlns:a="http://schemas.openxmlformats.org/drawingml/2006/main">
              <a:rPr lang="en-US" dirty="0"/>
            </a:br>
            <a:r xmlns:a="http://schemas.openxmlformats.org/drawingml/2006/main">
              <a:rPr lang="ru" sz="2400" dirty="0"/>
              <a:t>Проверка конфигурации адреса IPv6</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866138"/>
            <a:ext cx="7913688" cy="1536700"/>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Маршрутизаторы Cisco автоматически создают IPv6 LLA всякий раз, когда интерфейсу назначается GUA. По умолчанию маршрутизаторы Cisco IOS используют EUI-64 для генерации идентификатора интерфейса для всех LLA на интерфейсах IPv6.</a:t>
            </a:r>
          </a:p>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Вот пример LLA, динамически настроенного на интерфейсе G0/0/0 маршрутизатора R1:</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5" name="Rectangle 1">
            <a:extLst>
              <a:ext uri="{FF2B5EF4-FFF2-40B4-BE49-F238E27FC236}">
                <a16:creationId xmlns:a16="http://schemas.microsoft.com/office/drawing/2014/main" id="{67C10CD7-64FE-452E-A9FF-E0D054AA0D29}"/>
              </a:ext>
            </a:extLst>
          </p:cNvPr>
          <p:cNvSpPr>
            <a:spLocks noChangeArrowheads="1"/>
          </p:cNvSpPr>
          <p:nvPr/>
        </p:nvSpPr>
        <p:spPr bwMode="auto">
          <a:xfrm>
            <a:off x="1449378" y="2571750"/>
            <a:ext cx="5878532"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 </a:t>
            </a:r>
            <a:r xmlns:a="http://schemas.openxmlformats.org/drawingml/2006/main">
              <a:rPr kumimoji="0" lang="ru"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показать интерфейс gigabitEthernet 0/0/0</a:t>
            </a: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GigabitEthernet0/0/0 работает, линейный протокол работает</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Аппаратное обеспечение ISR4221-2x1GE, адрес </a:t>
            </a:r>
            <a:r xmlns:a="http://schemas.openxmlformats.org/drawingml/2006/main">
              <a:rPr kumimoji="0" lang="ru"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7079.b392.3640</a:t>
            </a:r>
            <a:r xmlns:a="http://schemas.openxmlformats.org/drawingml/2006/main">
              <a:rPr kumimoji="0" lang="ru" altLang="en-US" sz="1000" b="0"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 </a:t>
            </a: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(биа 7079.б392.3640)</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(Выходные данные опущены)</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 </a:t>
            </a:r>
            <a:r xmlns:a="http://schemas.openxmlformats.org/drawingml/2006/main">
              <a:rPr kumimoji="0" lang="ru"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показать краткое описание интерфейса ipv6</a:t>
            </a: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GigabitEthernet0/0/0 [вверх/вверх]</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FE80:: </a:t>
            </a:r>
            <a:r xmlns:a="http://schemas.openxmlformats.org/drawingml/2006/main">
              <a:rPr kumimoji="0" lang="ru"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7279:B3 </a:t>
            </a:r>
            <a:r xmlns:a="http://schemas.openxmlformats.org/drawingml/2006/main">
              <a:rPr kumimoji="0" lang="ru"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FF:FE </a:t>
            </a:r>
            <a:r xmlns:a="http://schemas.openxmlformats.org/drawingml/2006/main">
              <a:rPr kumimoji="0" lang="ru"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92:3640</a:t>
            </a: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2001:DB8:ACAD:1::1</a:t>
            </a:r>
          </a:p>
        </p:txBody>
      </p:sp>
    </p:spTree>
    <p:extLst>
      <p:ext uri="{BB962C8B-B14F-4D97-AF65-F5344CB8AC3E}">
        <p14:creationId xmlns:p14="http://schemas.microsoft.com/office/powerpoint/2010/main" val="7341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3862"/>
            <a:ext cx="9144000" cy="592921"/>
          </a:xfrm>
        </p:spPr>
        <p:txBody>
          <a:bodyPr/>
          <a:lstStyle/>
          <a:p>
            <a:r xmlns:a="http://schemas.openxmlformats.org/drawingml/2006/main">
              <a:rPr lang="ru" altLang="en-US" sz="1600" dirty="0"/>
              <a:t>Модуль Практика и Тест </a:t>
            </a:r>
            <a:br xmlns:a="http://schemas.openxmlformats.org/drawingml/2006/main">
              <a:rPr lang="en-US" altLang="en-US" sz="1600" dirty="0"/>
            </a:br>
            <a:r xmlns:a="http://schemas.openxmlformats.org/drawingml/2006/main">
              <a:rPr lang="ru" altLang="en-US" dirty="0"/>
              <a:t>Packet Tracer – Настройка адресации IPv6</a:t>
            </a:r>
          </a:p>
        </p:txBody>
      </p:sp>
      <p:sp>
        <p:nvSpPr>
          <p:cNvPr id="5" name="Rectangle 6">
            <a:extLst>
              <a:ext uri="{FF2B5EF4-FFF2-40B4-BE49-F238E27FC236}">
                <a16:creationId xmlns:a16="http://schemas.microsoft.com/office/drawing/2014/main" id="{90913010-55BD-654E-8C45-7CAB421D7CC5}"/>
              </a:ext>
            </a:extLst>
          </p:cNvPr>
          <p:cNvSpPr>
            <a:spLocks noGrp="1" noChangeArrowheads="1"/>
          </p:cNvSpPr>
          <p:nvPr>
            <p:ph idx="1"/>
          </p:nvPr>
        </p:nvSpPr>
        <p:spPr>
          <a:xfrm>
            <a:off x="179882" y="1034322"/>
            <a:ext cx="8649325" cy="3522688"/>
          </a:xfrm>
        </p:spPr>
        <p:txBody>
          <a:bodyPr/>
          <a:lstStyle/>
          <a:p>
            <a:pPr xmlns:a="http://schemas.openxmlformats.org/drawingml/2006/main" marL="0" indent="0">
              <a:buNone/>
            </a:pPr>
            <a:r xmlns:a="http://schemas.openxmlformats.org/drawingml/2006/main">
              <a:rPr lang="ru" sz="1800" dirty="0"/>
              <a:t>В этом Packet Tracer вы будете делать следующее:</a:t>
            </a:r>
          </a:p>
          <a:p>
            <a:r xmlns:a="http://schemas.openxmlformats.org/drawingml/2006/main">
              <a:rPr lang="ru" sz="1800" dirty="0"/>
              <a:t>Настройте IPv6-адресацию на маршрутизаторе</a:t>
            </a:r>
          </a:p>
          <a:p>
            <a:r xmlns:a="http://schemas.openxmlformats.org/drawingml/2006/main">
              <a:rPr lang="ru" sz="1800" dirty="0"/>
              <a:t>Настройте IPv6-адресацию на серверах</a:t>
            </a:r>
          </a:p>
          <a:p>
            <a:r xmlns:a="http://schemas.openxmlformats.org/drawingml/2006/main">
              <a:rPr lang="ru" sz="1800" dirty="0"/>
              <a:t>Настройте IPv6-адресацию на клиентах</a:t>
            </a:r>
          </a:p>
          <a:p>
            <a:r xmlns:a="http://schemas.openxmlformats.org/drawingml/2006/main">
              <a:rPr lang="ru" sz="1800" dirty="0"/>
              <a:t>Тестирование и проверка сетевого подключения</a:t>
            </a:r>
          </a:p>
          <a:p>
            <a:pPr marL="0" indent="0">
              <a:buNone/>
            </a:pPr>
            <a:endParaRPr lang="en-US" dirty="0"/>
          </a:p>
          <a:p>
            <a:endParaRPr lang="en-US" altLang="ja-JP" dirty="0"/>
          </a:p>
        </p:txBody>
      </p:sp>
    </p:spTree>
    <p:custDataLst>
      <p:tags r:id="rId1"/>
    </p:custDataLst>
    <p:extLst>
      <p:ext uri="{BB962C8B-B14F-4D97-AF65-F5344CB8AC3E}">
        <p14:creationId xmlns:p14="http://schemas.microsoft.com/office/powerpoint/2010/main" val="3411760496"/>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xmlns:a="http://schemas.openxmlformats.org/drawingml/2006/main">
              <a:rPr lang="ru" dirty="0">
                <a:solidFill>
                  <a:schemeClr val="accent5">
                    <a:lumMod val="40000"/>
                    <a:lumOff val="60000"/>
                  </a:schemeClr>
                </a:solidFill>
              </a:rPr>
              <a:t>12.7 Многоадресные адреса IPv6</a:t>
            </a:r>
          </a:p>
        </p:txBody>
      </p:sp>
    </p:spTree>
    <p:custDataLst>
      <p:tags r:id="rId1"/>
    </p:custDataLst>
    <p:extLst>
      <p:ext uri="{BB962C8B-B14F-4D97-AF65-F5344CB8AC3E}">
        <p14:creationId xmlns:p14="http://schemas.microsoft.com/office/powerpoint/2010/main" val="2103848410"/>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IPv6 Multicast адреса </a:t>
            </a:r>
            <a:br xmlns:a="http://schemas.openxmlformats.org/drawingml/2006/main">
              <a:rPr lang="en-US" dirty="0"/>
            </a:br>
            <a:r xmlns:a="http://schemas.openxmlformats.org/drawingml/2006/main">
              <a:rPr lang="ru" sz="2400" dirty="0"/>
              <a:t>Назначенные IPv6 Multicast адреса</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1536700"/>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IPv6 multicast адреса имеют префикс ff00::/8. Существует два типа IPv6 multicast адресов:</a:t>
            </a:r>
          </a:p>
          <a:p>
            <a:pPr xmlns:a="http://schemas.openxmlformats.org/drawingml/2006/main" marL="358835" lvl="1" indent="-285750">
              <a:spcAft>
                <a:spcPts val="600"/>
              </a:spcAft>
              <a:buSzPct val="90000"/>
              <a:buFont typeface="Arial" panose="020B0604020202020204" pitchFamily="34" charset="0"/>
              <a:buChar char="•"/>
            </a:pPr>
            <a:r xmlns:a="http://schemas.openxmlformats.org/drawingml/2006/main">
              <a:rPr lang="ru" sz="1600" dirty="0">
                <a:solidFill>
                  <a:srgbClr val="000000"/>
                </a:solidFill>
              </a:rPr>
              <a:t>Известные адреса многоадресной рассылки</a:t>
            </a:r>
          </a:p>
          <a:p>
            <a:pPr xmlns:a="http://schemas.openxmlformats.org/drawingml/2006/main" marL="358835" lvl="1" indent="-285750">
              <a:spcAft>
                <a:spcPts val="600"/>
              </a:spcAft>
              <a:buSzPct val="90000"/>
              <a:buFont typeface="Arial" panose="020B0604020202020204" pitchFamily="34" charset="0"/>
              <a:buChar char="•"/>
            </a:pPr>
            <a:r xmlns:a="http://schemas.openxmlformats.org/drawingml/2006/main">
              <a:rPr lang="ru" sz="1600" dirty="0">
                <a:solidFill>
                  <a:srgbClr val="000000"/>
                </a:solidFill>
              </a:rPr>
              <a:t>Запрошенные адреса многоадресной рассылки узлов</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800" dirty="0">
              <a:solidFill>
                <a:srgbClr val="000000"/>
              </a:solidFill>
            </a:endParaRPr>
          </a:p>
          <a:p>
            <a:pPr marL="0" indent="0" algn="l" defTabSz="684213" fontAlgn="base">
              <a:spcBef>
                <a:spcPts val="600"/>
              </a:spcBef>
              <a:spcAft>
                <a:spcPts val="600"/>
              </a:spcAft>
              <a:buClr>
                <a:schemeClr val="tx2"/>
              </a:buClr>
              <a:buSzPct val="90000"/>
            </a:pPr>
            <a:endParaRPr lang="en-US" sz="1800" dirty="0">
              <a:solidFill>
                <a:srgbClr val="000000"/>
              </a:solidFill>
            </a:endParaRPr>
          </a:p>
        </p:txBody>
      </p:sp>
      <p:sp>
        <p:nvSpPr>
          <p:cNvPr id="4" name="TextBox 3">
            <a:extLst>
              <a:ext uri="{FF2B5EF4-FFF2-40B4-BE49-F238E27FC236}">
                <a16:creationId xmlns:a16="http://schemas.microsoft.com/office/drawing/2014/main" id="{FCF89D51-B9C4-47DE-895E-0D438682D1AC}"/>
              </a:ext>
            </a:extLst>
          </p:cNvPr>
          <p:cNvSpPr txBox="1"/>
          <p:nvPr/>
        </p:nvSpPr>
        <p:spPr>
          <a:xfrm>
            <a:off x="347473" y="2874963"/>
            <a:ext cx="8345488" cy="553998"/>
          </a:xfrm>
          <a:prstGeom prst="rect">
            <a:avLst/>
          </a:prstGeom>
          <a:noFill/>
        </p:spPr>
        <p:txBody>
          <a:bodyPr wrap="square" rtlCol="0">
            <a:spAutoFit/>
          </a:bodyPr>
          <a:lstStyle/>
          <a:p>
            <a:r xmlns:a="http://schemas.openxmlformats.org/drawingml/2006/main">
              <a:rPr lang="ru" sz="1600" b="1" dirty="0">
                <a:solidFill>
                  <a:srgbClr val="000000"/>
                </a:solidFill>
              </a:rPr>
              <a:t>Примечание </a:t>
            </a:r>
            <a:r xmlns:a="http://schemas.openxmlformats.org/drawingml/2006/main">
              <a:rPr lang="ru" sz="1600" dirty="0">
                <a:solidFill>
                  <a:srgbClr val="000000"/>
                </a:solidFill>
              </a:rPr>
              <a:t>: адреса многоадресной рассылки могут быть только адресами назначения, но не адресами источника </a:t>
            </a:r>
            <a:r xmlns:a="http://schemas.openxmlformats.org/drawingml/2006/main">
              <a:rPr lang="ru" sz="1400" dirty="0">
                <a:solidFill>
                  <a:srgbClr val="000000"/>
                </a:solidFill>
              </a:rPr>
              <a:t>.</a:t>
            </a:r>
          </a:p>
          <a:p>
            <a:endParaRPr lang="en-US" sz="1400" dirty="0">
              <a:solidFill>
                <a:srgbClr val="000000"/>
              </a:solidFill>
            </a:endParaRPr>
          </a:p>
        </p:txBody>
      </p:sp>
    </p:spTree>
    <p:extLst>
      <p:ext uri="{BB962C8B-B14F-4D97-AF65-F5344CB8AC3E}">
        <p14:creationId xmlns:p14="http://schemas.microsoft.com/office/powerpoint/2010/main" val="137822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xmlns:a="http://schemas.openxmlformats.org/drawingml/2006/main" eaLnBrk="1" hangingPunct="1"/>
            <a:r xmlns:a="http://schemas.openxmlformats.org/drawingml/2006/main">
              <a:rPr lang="ru" dirty="0"/>
              <a:t>Цели модуля (продолжение)</a:t>
            </a:r>
          </a:p>
        </p:txBody>
      </p:sp>
      <p:sp>
        <p:nvSpPr>
          <p:cNvPr id="6" name="Rectangle 1">
            <a:extLst>
              <a:ext uri="{FF2B5EF4-FFF2-40B4-BE49-F238E27FC236}">
                <a16:creationId xmlns:a16="http://schemas.microsoft.com/office/drawing/2014/main" id="{EF3ABF05-935F-4C72-8377-C67A9CC04DA9}"/>
              </a:ext>
            </a:extLst>
          </p:cNvPr>
          <p:cNvSpPr>
            <a:spLocks noChangeArrowheads="1"/>
          </p:cNvSpPr>
          <p:nvPr/>
        </p:nvSpPr>
        <p:spPr bwMode="auto">
          <a:xfrm>
            <a:off x="364511" y="821755"/>
            <a:ext cx="801257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Название модуля: </a:t>
            </a:r>
            <a:r xmlns:a="http://schemas.openxmlformats.org/drawingml/2006/main">
              <a:rPr kumimoji="0" lang="ru"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Адресация IPv6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xmlns:a="http://schemas.openxmlformats.org/drawingml/2006/main" marL="0" marR="0" lvl="0" indent="0" algn="l" defTabSz="914400" rtl="0" eaLnBrk="0" fontAlgn="base" latinLnBrk="0" hangingPunct="0">
              <a:lnSpc>
                <a:spcPct val="100000"/>
              </a:lnSpc>
              <a:spcBef>
                <a:spcPct val="0"/>
              </a:spcBef>
              <a:spcAft>
                <a:spcPct val="0"/>
              </a:spcAft>
              <a:buClrTx/>
              <a:buSzTx/>
              <a:buFontTx/>
              <a:buNone/>
              <a:tabLst/>
            </a:pPr>
            <a:r xmlns:a="http://schemas.openxmlformats.org/drawingml/2006/main">
              <a:rPr kumimoji="0" lang="ru"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Цель модуля </a:t>
            </a:r>
            <a:r xmlns:a="http://schemas.openxmlformats.org/drawingml/2006/main">
              <a:rPr kumimoji="0" lang="ru"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Реализация схемы адресации IPv6 </a:t>
            </a:r>
            <a:r xmlns:a="http://schemas.openxmlformats.org/drawingml/2006/main">
              <a:rPr kumimoji="0" lang="ru"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xmlns:a="http://schemas.openxmlformats.org/drawingml/2006/main"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455F2CA0-8AB1-46F5-A42B-3D4DECC8AA64}"/>
              </a:ext>
            </a:extLst>
          </p:cNvPr>
          <p:cNvGraphicFramePr>
            <a:graphicFrameLocks noGrp="1"/>
          </p:cNvGraphicFramePr>
          <p:nvPr>
            <p:extLst>
              <p:ext uri="{D42A27DB-BD31-4B8C-83A1-F6EECF244321}">
                <p14:modId xmlns:p14="http://schemas.microsoft.com/office/powerpoint/2010/main" val="2365775158"/>
              </p:ext>
            </p:extLst>
          </p:nvPr>
        </p:nvGraphicFramePr>
        <p:xfrm>
          <a:off x="642616" y="2013235"/>
          <a:ext cx="7456362" cy="1117029"/>
        </p:xfrm>
        <a:graphic>
          <a:graphicData uri="http://schemas.openxmlformats.org/drawingml/2006/table">
            <a:tbl>
              <a:tblPr firstRow="1" firstCol="1" bandRow="1">
                <a:tableStyleId>{5C22544A-7EE6-4342-B048-85BDC9FD1C3A}</a:tableStyleId>
              </a:tblPr>
              <a:tblGrid>
                <a:gridCol w="3091184">
                  <a:extLst>
                    <a:ext uri="{9D8B030D-6E8A-4147-A177-3AD203B41FA5}">
                      <a16:colId xmlns:a16="http://schemas.microsoft.com/office/drawing/2014/main" val="1523797708"/>
                    </a:ext>
                  </a:extLst>
                </a:gridCol>
                <a:gridCol w="4365178">
                  <a:extLst>
                    <a:ext uri="{9D8B030D-6E8A-4147-A177-3AD203B41FA5}">
                      <a16:colId xmlns:a16="http://schemas.microsoft.com/office/drawing/2014/main" val="2750207184"/>
                    </a:ext>
                  </a:extLst>
                </a:gridCol>
              </a:tblGrid>
              <a:tr h="272935">
                <a:tc>
                  <a:txBody>
                    <a:bodyPr/>
                    <a:lstStyle/>
                    <a:p>
                      <a:pPr xmlns:a="http://schemas.openxmlformats.org/drawingml/2006/main" marL="0" marR="0">
                        <a:lnSpc>
                          <a:spcPct val="107000"/>
                        </a:lnSpc>
                        <a:spcBef>
                          <a:spcPts val="0"/>
                        </a:spcBef>
                        <a:spcAft>
                          <a:spcPts val="0"/>
                        </a:spcAft>
                      </a:pPr>
                      <a:r xmlns:a="http://schemas.openxmlformats.org/drawingml/2006/main">
                        <a:rPr lang="ru" sz="1050" dirty="0">
                          <a:effectLst/>
                        </a:rPr>
                        <a:t>Название темы</a:t>
                      </a:r>
                      <a:endParaRPr xmlns:a="http://schemas.openxmlformats.org/drawingml/2006/main"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xmlns:a="http://schemas.openxmlformats.org/drawingml/2006/main" marL="0" marR="0">
                        <a:lnSpc>
                          <a:spcPct val="107000"/>
                        </a:lnSpc>
                        <a:spcBef>
                          <a:spcPts val="0"/>
                        </a:spcBef>
                        <a:spcAft>
                          <a:spcPts val="0"/>
                        </a:spcAft>
                      </a:pPr>
                      <a:r xmlns:a="http://schemas.openxmlformats.org/drawingml/2006/main">
                        <a:rPr lang="ru" sz="1050" dirty="0">
                          <a:effectLst/>
                        </a:rPr>
                        <a:t>Тема Цель</a:t>
                      </a:r>
                      <a:endParaRPr xmlns:a="http://schemas.openxmlformats.org/drawingml/2006/main"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333554">
                <a:tc>
                  <a:txBody>
                    <a:bodyPr/>
                    <a:lstStyle/>
                    <a:p>
                      <a:pPr xmlns:a="http://schemas.openxmlformats.org/drawingml/2006/main" fontAlgn="ctr"/>
                      <a:r xmlns:a="http://schemas.openxmlformats.org/drawingml/2006/main">
                        <a:rPr lang="ru" sz="1050" b="0" dirty="0"/>
                        <a:t>Динамическая адресация для IPv6 LLA</a:t>
                      </a:r>
                      <a:endParaRPr xmlns:a="http://schemas.openxmlformats.org/drawingml/2006/main" lang="en-US" sz="1050" b="0" dirty="0">
                        <a:effectLst/>
                      </a:endParaRPr>
                    </a:p>
                  </a:txBody>
                  <a:tcPr marL="47625" marR="47625" marT="47625" marB="47625" anchor="ctr"/>
                </a:tc>
                <a:tc>
                  <a:txBody>
                    <a:bodyPr/>
                    <a:lstStyle/>
                    <a:p>
                      <a:pPr xmlns:a="http://schemas.openxmlformats.org/drawingml/2006/main" fontAlgn="ctr"/>
                      <a:r xmlns:a="http://schemas.openxmlformats.org/drawingml/2006/main">
                        <a:rPr lang="ru" sz="1050" dirty="0"/>
                        <a:t>Динамическая настройка локальных адресов связи.</a:t>
                      </a:r>
                      <a:endParaRPr xmlns:a="http://schemas.openxmlformats.org/drawingml/2006/main" lang="en-US" sz="1050" b="0" dirty="0">
                        <a:effectLst/>
                      </a:endParaRPr>
                    </a:p>
                  </a:txBody>
                  <a:tcPr marL="47625" marR="47625" marT="47625" marB="47625" anchor="ctr"/>
                </a:tc>
                <a:extLst>
                  <a:ext uri="{0D108BD9-81ED-4DB2-BD59-A6C34878D82A}">
                    <a16:rowId xmlns:a16="http://schemas.microsoft.com/office/drawing/2014/main" val="3818444524"/>
                  </a:ext>
                </a:extLst>
              </a:tr>
              <a:tr h="201235">
                <a:tc>
                  <a:txBody>
                    <a:bodyPr/>
                    <a:lstStyle/>
                    <a:p>
                      <a:pPr xmlns:a="http://schemas.openxmlformats.org/drawingml/2006/main" fontAlgn="ctr"/>
                      <a:r xmlns:a="http://schemas.openxmlformats.org/drawingml/2006/main">
                        <a:rPr lang="ru" sz="1050" b="0" dirty="0"/>
                        <a:t>Многоадресные адреса IPv6</a:t>
                      </a:r>
                      <a:endParaRPr xmlns:a="http://schemas.openxmlformats.org/drawingml/2006/main" lang="en-US" sz="1050" b="0" dirty="0">
                        <a:effectLst/>
                      </a:endParaRPr>
                    </a:p>
                  </a:txBody>
                  <a:tcPr marL="47625" marR="47625" marT="47625" marB="47625" anchor="ctr"/>
                </a:tc>
                <a:tc>
                  <a:txBody>
                    <a:bodyPr/>
                    <a:lstStyle/>
                    <a:p>
                      <a:pPr xmlns:a="http://schemas.openxmlformats.org/drawingml/2006/main" fontAlgn="ctr"/>
                      <a:r xmlns:a="http://schemas.openxmlformats.org/drawingml/2006/main">
                        <a:rPr lang="ru" sz="1050" dirty="0"/>
                        <a:t>Определите адреса IPv6.</a:t>
                      </a:r>
                      <a:endParaRPr xmlns:a="http://schemas.openxmlformats.org/drawingml/2006/main" lang="en-US" sz="1050" b="0" dirty="0">
                        <a:effectLst/>
                      </a:endParaRPr>
                    </a:p>
                  </a:txBody>
                  <a:tcPr marL="47625" marR="47625" marT="47625" marB="47625" anchor="ctr"/>
                </a:tc>
                <a:extLst>
                  <a:ext uri="{0D108BD9-81ED-4DB2-BD59-A6C34878D82A}">
                    <a16:rowId xmlns:a16="http://schemas.microsoft.com/office/drawing/2014/main" val="1846877670"/>
                  </a:ext>
                </a:extLst>
              </a:tr>
              <a:tr h="201235">
                <a:tc>
                  <a:txBody>
                    <a:bodyPr/>
                    <a:lstStyle/>
                    <a:p>
                      <a:pPr xmlns:a="http://schemas.openxmlformats.org/drawingml/2006/main" fontAlgn="ctr"/>
                      <a:r xmlns:a="http://schemas.openxmlformats.org/drawingml/2006/main">
                        <a:rPr lang="ru" sz="1050" b="0" dirty="0"/>
                        <a:t>Подсеть сети IPv6</a:t>
                      </a:r>
                      <a:endParaRPr xmlns:a="http://schemas.openxmlformats.org/drawingml/2006/main" lang="en-US" sz="1050" b="0" dirty="0">
                        <a:effectLst/>
                      </a:endParaRPr>
                    </a:p>
                  </a:txBody>
                  <a:tcPr marL="47625" marR="47625" marT="47625" marB="47625" anchor="ctr"/>
                </a:tc>
                <a:tc>
                  <a:txBody>
                    <a:bodyPr/>
                    <a:lstStyle/>
                    <a:p>
                      <a:pPr xmlns:a="http://schemas.openxmlformats.org/drawingml/2006/main" fontAlgn="ctr"/>
                      <a:r xmlns:a="http://schemas.openxmlformats.org/drawingml/2006/main">
                        <a:rPr lang="ru" sz="1050" dirty="0"/>
                        <a:t>Реализуйте схему адресации IPv6 с подсетями.</a:t>
                      </a:r>
                      <a:endParaRPr xmlns:a="http://schemas.openxmlformats.org/drawingml/2006/main" lang="en-US" sz="1050" b="0" dirty="0">
                        <a:effectLst/>
                      </a:endParaRPr>
                    </a:p>
                  </a:txBody>
                  <a:tcPr marL="47625" marR="47625" marT="47625" marB="47625" anchor="ctr"/>
                </a:tc>
                <a:extLst>
                  <a:ext uri="{0D108BD9-81ED-4DB2-BD59-A6C34878D82A}">
                    <a16:rowId xmlns:a16="http://schemas.microsoft.com/office/drawing/2014/main" val="3702584445"/>
                  </a:ext>
                </a:extLst>
              </a:tr>
            </a:tbl>
          </a:graphicData>
        </a:graphic>
      </p:graphicFrame>
    </p:spTree>
    <p:custDataLst>
      <p:tags r:id="rId1"/>
    </p:custDataLst>
    <p:extLst>
      <p:ext uri="{BB962C8B-B14F-4D97-AF65-F5344CB8AC3E}">
        <p14:creationId xmlns:p14="http://schemas.microsoft.com/office/powerpoint/2010/main" val="1920584680"/>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IPv6-адреса многоадресной рассылки </a:t>
            </a:r>
            <a:br xmlns:a="http://schemas.openxmlformats.org/drawingml/2006/main">
              <a:rPr lang="en-US" dirty="0"/>
            </a:br>
            <a:r xmlns:a="http://schemas.openxmlformats.org/drawingml/2006/main">
              <a:rPr lang="ru" sz="2400" dirty="0"/>
              <a:t>Известные IPv6-адреса многоадресной рассылки</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7913688" cy="2329587"/>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Известные многоадресные адреса IPv6 назначаются и резервируются для предопределенных групп устройств.</a:t>
            </a:r>
          </a:p>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Существует две общие назначенные многоадресные группы IPv6:</a:t>
            </a:r>
          </a:p>
          <a:p>
            <a:pPr xmlns:a="http://schemas.openxmlformats.org/drawingml/2006/main" marL="358835" lvl="1" indent="-285750">
              <a:spcAft>
                <a:spcPts val="600"/>
              </a:spcAft>
              <a:buSzPct val="90000"/>
              <a:buFont typeface="Arial" panose="020B0604020202020204" pitchFamily="34" charset="0"/>
              <a:buChar char="•"/>
            </a:pPr>
            <a:r xmlns:a="http://schemas.openxmlformats.org/drawingml/2006/main">
              <a:rPr lang="ru" b="1" dirty="0">
                <a:solidFill>
                  <a:srgbClr val="000000"/>
                </a:solidFill>
              </a:rPr>
              <a:t>ff02::1 Группа многоадресной рассылки для всех узлов </a:t>
            </a:r>
            <a:r xmlns:a="http://schemas.openxmlformats.org/drawingml/2006/main">
              <a:rPr lang="ru" dirty="0">
                <a:solidFill>
                  <a:srgbClr val="000000"/>
                </a:solidFill>
              </a:rPr>
              <a:t>— это группа многоадресной рассылки, к которой присоединяются все устройства с поддержкой IPv6. Пакет, отправленный в эту группу, принимается и обрабатывается всеми интерфейсами IPv6 в канале или сети.</a:t>
            </a:r>
          </a:p>
          <a:p>
            <a:pPr xmlns:a="http://schemas.openxmlformats.org/drawingml/2006/main" marL="358835" lvl="1" indent="-285750">
              <a:spcAft>
                <a:spcPts val="600"/>
              </a:spcAft>
              <a:buSzPct val="90000"/>
              <a:buFont typeface="Arial" panose="020B0604020202020204" pitchFamily="34" charset="0"/>
              <a:buChar char="•"/>
            </a:pPr>
            <a:r xmlns:a="http://schemas.openxmlformats.org/drawingml/2006/main">
              <a:rPr lang="ru" b="1" dirty="0">
                <a:solidFill>
                  <a:srgbClr val="000000"/>
                </a:solidFill>
              </a:rPr>
              <a:t>ff02::2 Группа многоадресной рассылки для всех маршрутизаторов </a:t>
            </a:r>
            <a:r xmlns:a="http://schemas.openxmlformats.org/drawingml/2006/main">
              <a:rPr lang="ru" dirty="0">
                <a:solidFill>
                  <a:srgbClr val="000000"/>
                </a:solidFill>
              </a:rPr>
              <a:t>— это группа многоадресной рассылки, к которой присоединяются все маршрутизаторы IPv6. Маршрутизатор становится членом этой группы, когда он включается как маршрутизатор IPv6 с помощью </a:t>
            </a:r>
            <a:r xmlns:a="http://schemas.openxmlformats.org/drawingml/2006/main">
              <a:rPr lang="ru" dirty="0">
                <a:solidFill>
                  <a:srgbClr val="000000"/>
                </a:solidFill>
              </a:rPr>
              <a:t>команды глобальной конфигурации </a:t>
            </a:r>
            <a:r xmlns:a="http://schemas.openxmlformats.org/drawingml/2006/main">
              <a:rPr lang="ru" b="1" dirty="0">
                <a:solidFill>
                  <a:srgbClr val="000000"/>
                </a:solidFill>
              </a:rPr>
              <a:t>ipv6 unicast-routing .</a:t>
            </a:r>
          </a:p>
          <a:p>
            <a:pPr marL="358835" lvl="1" indent="-285750">
              <a:spcAft>
                <a:spcPts val="600"/>
              </a:spcAft>
              <a:buSzPct val="90000"/>
              <a:buFont typeface="Arial" panose="020B0604020202020204" pitchFamily="34" charset="0"/>
              <a:buChar char="•"/>
            </a:pPr>
            <a:endParaRPr lang="en-US" sz="10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177355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Адреса многоадресной рассылки IPv6 </a:t>
            </a:r>
            <a:br xmlns:a="http://schemas.openxmlformats.org/drawingml/2006/main">
              <a:rPr lang="en-US" dirty="0"/>
            </a:br>
            <a:r xmlns:a="http://schemas.openxmlformats.org/drawingml/2006/main">
              <a:rPr lang="ru" sz="2400" dirty="0"/>
              <a:t>Запрос-узл IPv6 Многоадресная рассылка</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3651927" cy="3350520"/>
          </a:xfrm>
        </p:spPr>
        <p:txBody>
          <a:bodyPr/>
          <a:lstStyle/>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Адрес многоадресной рассылки запрошенного узла аналогичен адресу многоадресной рассылки всех узлов.</a:t>
            </a:r>
          </a:p>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Адрес многоадресной рассылки запрошенного узла сопоставляется со специальным адресом многоадресной рассылки Ethernet.</a:t>
            </a:r>
          </a:p>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Сетевой адаптер Ethernet может фильтровать кадр, проверяя MAC-адрес назначения, не отправляя его в процесс IPv6, чтобы определить, является ли устройство предполагаемой целью пакета IPv6.</a:t>
            </a:r>
          </a:p>
        </p:txBody>
      </p:sp>
      <p:pic>
        <p:nvPicPr>
          <p:cNvPr id="4" name="Picture 3">
            <a:extLst>
              <a:ext uri="{FF2B5EF4-FFF2-40B4-BE49-F238E27FC236}">
                <a16:creationId xmlns:a16="http://schemas.microsoft.com/office/drawing/2014/main" id="{F3BA181D-36C7-4DAF-9B3B-E20C6358C7FD}"/>
              </a:ext>
            </a:extLst>
          </p:cNvPr>
          <p:cNvPicPr>
            <a:picLocks noChangeAspect="1"/>
          </p:cNvPicPr>
          <p:nvPr/>
        </p:nvPicPr>
        <p:blipFill>
          <a:blip r:embed="rId3"/>
          <a:stretch>
            <a:fillRect/>
          </a:stretch>
        </p:blipFill>
        <p:spPr>
          <a:xfrm>
            <a:off x="4410332" y="967665"/>
            <a:ext cx="4301867" cy="3080551"/>
          </a:xfrm>
          <a:prstGeom prst="rect">
            <a:avLst/>
          </a:prstGeom>
        </p:spPr>
      </p:pic>
    </p:spTree>
    <p:extLst>
      <p:ext uri="{BB962C8B-B14F-4D97-AF65-F5344CB8AC3E}">
        <p14:creationId xmlns:p14="http://schemas.microsoft.com/office/powerpoint/2010/main" val="166876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810519"/>
          </a:xfrm>
        </p:spPr>
        <p:txBody>
          <a:bodyPr/>
          <a:lstStyle/>
          <a:p>
            <a:r xmlns:a="http://schemas.openxmlformats.org/drawingml/2006/main">
              <a:rPr lang="ru" altLang="en-US" sz="1600" dirty="0"/>
              <a:t>Модуль Практика и </a:t>
            </a:r>
            <a:br xmlns:a="http://schemas.openxmlformats.org/drawingml/2006/main">
              <a:rPr lang="en-US" altLang="en-US" dirty="0"/>
            </a:br>
            <a:r xmlns:a="http://schemas.openxmlformats.org/drawingml/2006/main">
              <a:rPr lang="ru" altLang="en-US" dirty="0"/>
              <a:t>Лабораторная работа по тестированию – Определение адресов IPv6</a:t>
            </a:r>
          </a:p>
        </p:txBody>
      </p:sp>
      <p:sp>
        <p:nvSpPr>
          <p:cNvPr id="5" name="Rectangle 6">
            <a:extLst>
              <a:ext uri="{FF2B5EF4-FFF2-40B4-BE49-F238E27FC236}">
                <a16:creationId xmlns:a16="http://schemas.microsoft.com/office/drawing/2014/main" id="{90913010-55BD-654E-8C45-7CAB421D7CC5}"/>
              </a:ext>
            </a:extLst>
          </p:cNvPr>
          <p:cNvSpPr>
            <a:spLocks noGrp="1" noChangeArrowheads="1"/>
          </p:cNvSpPr>
          <p:nvPr>
            <p:ph idx="1"/>
          </p:nvPr>
        </p:nvSpPr>
        <p:spPr>
          <a:xfrm>
            <a:off x="179882" y="1034322"/>
            <a:ext cx="8649325" cy="3522688"/>
          </a:xfrm>
        </p:spPr>
        <p:txBody>
          <a:bodyPr/>
          <a:lstStyle/>
          <a:p>
            <a:pPr xmlns:a="http://schemas.openxmlformats.org/drawingml/2006/main" marL="0" indent="0">
              <a:buNone/>
            </a:pPr>
            <a:r xmlns:a="http://schemas.openxmlformats.org/drawingml/2006/main">
              <a:rPr lang="ru" sz="1800" dirty="0"/>
              <a:t>В этой лабораторной работе вы выполните следующие задачи:</a:t>
            </a:r>
          </a:p>
          <a:p>
            <a:pPr xmlns:a="http://schemas.openxmlformats.org/drawingml/2006/main">
              <a:buFont typeface="Arial" panose="020B0604020202020204" pitchFamily="34" charset="0"/>
              <a:buChar char="•"/>
            </a:pPr>
            <a:r xmlns:a="http://schemas.openxmlformats.org/drawingml/2006/main">
              <a:rPr lang="ru" sz="1800" dirty="0"/>
              <a:t>Определите различные типы адресов IPv6</a:t>
            </a:r>
          </a:p>
          <a:p>
            <a:pPr xmlns:a="http://schemas.openxmlformats.org/drawingml/2006/main">
              <a:buFont typeface="Arial" panose="020B0604020202020204" pitchFamily="34" charset="0"/>
              <a:buChar char="•"/>
            </a:pPr>
            <a:r xmlns:a="http://schemas.openxmlformats.org/drawingml/2006/main">
              <a:rPr lang="ru" sz="1800" dirty="0"/>
              <a:t>Проверьте сетевой интерфейс и адрес хоста IPv6</a:t>
            </a:r>
          </a:p>
          <a:p>
            <a:pPr xmlns:a="http://schemas.openxmlformats.org/drawingml/2006/main">
              <a:buFont typeface="Arial" panose="020B0604020202020204" pitchFamily="34" charset="0"/>
              <a:buChar char="•"/>
            </a:pPr>
            <a:r xmlns:a="http://schemas.openxmlformats.org/drawingml/2006/main">
              <a:rPr lang="ru" sz="1800" dirty="0"/>
              <a:t>Практическое сокращение IPv6-адреса</a:t>
            </a:r>
          </a:p>
          <a:p>
            <a:pPr marL="0" indent="0">
              <a:buNone/>
            </a:pPr>
            <a:endParaRPr lang="en-US" dirty="0"/>
          </a:p>
        </p:txBody>
      </p:sp>
    </p:spTree>
    <p:custDataLst>
      <p:tags r:id="rId1"/>
    </p:custDataLst>
    <p:extLst>
      <p:ext uri="{BB962C8B-B14F-4D97-AF65-F5344CB8AC3E}">
        <p14:creationId xmlns:p14="http://schemas.microsoft.com/office/powerpoint/2010/main" val="37266857"/>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xmlns:a="http://schemas.openxmlformats.org/drawingml/2006/main">
              <a:rPr lang="ru" dirty="0">
                <a:solidFill>
                  <a:schemeClr val="accent5">
                    <a:lumMod val="40000"/>
                    <a:lumOff val="60000"/>
                  </a:schemeClr>
                </a:solidFill>
              </a:rPr>
              <a:t>12.8 Подсеть в сети IPv6</a:t>
            </a:r>
          </a:p>
        </p:txBody>
      </p:sp>
    </p:spTree>
    <p:custDataLst>
      <p:tags r:id="rId1"/>
    </p:custDataLst>
    <p:extLst>
      <p:ext uri="{BB962C8B-B14F-4D97-AF65-F5344CB8AC3E}">
        <p14:creationId xmlns:p14="http://schemas.microsoft.com/office/powerpoint/2010/main" val="1452704818"/>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Подсеть сети IPv6 </a:t>
            </a:r>
            <a:br xmlns:a="http://schemas.openxmlformats.org/drawingml/2006/main">
              <a:rPr lang="en-US" dirty="0"/>
            </a:br>
            <a:r xmlns:a="http://schemas.openxmlformats.org/drawingml/2006/main">
              <a:rPr lang="ru" sz="2400" dirty="0"/>
              <a:t>с использованием идентификатора подсети</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7984230" cy="1598084"/>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800" dirty="0">
                <a:solidFill>
                  <a:srgbClr val="000000"/>
                </a:solidFill>
              </a:rPr>
              <a:t>IPv6 был разработан с учетом подсетей.</a:t>
            </a:r>
          </a:p>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Для создания подсетей используется отдельное поле идентификатора подсети в IPv6 GUA.</a:t>
            </a:r>
          </a:p>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Поле идентификатора подсети — это область между глобальным префиксом маршрутизации и идентификатором интерфейса.</a:t>
            </a:r>
          </a:p>
        </p:txBody>
      </p:sp>
      <p:pic>
        <p:nvPicPr>
          <p:cNvPr id="5" name="Picture 4">
            <a:extLst>
              <a:ext uri="{FF2B5EF4-FFF2-40B4-BE49-F238E27FC236}">
                <a16:creationId xmlns:a16="http://schemas.microsoft.com/office/drawing/2014/main" id="{94D8DB5A-76F0-4B47-AE58-0F512B58682D}"/>
              </a:ext>
            </a:extLst>
          </p:cNvPr>
          <p:cNvPicPr>
            <a:picLocks noChangeAspect="1"/>
          </p:cNvPicPr>
          <p:nvPr/>
        </p:nvPicPr>
        <p:blipFill>
          <a:blip r:embed="rId3"/>
          <a:stretch>
            <a:fillRect/>
          </a:stretch>
        </p:blipFill>
        <p:spPr>
          <a:xfrm>
            <a:off x="1021125" y="2571750"/>
            <a:ext cx="6805582" cy="1506708"/>
          </a:xfrm>
          <a:prstGeom prst="rect">
            <a:avLst/>
          </a:prstGeom>
        </p:spPr>
      </p:pic>
    </p:spTree>
    <p:extLst>
      <p:ext uri="{BB962C8B-B14F-4D97-AF65-F5344CB8AC3E}">
        <p14:creationId xmlns:p14="http://schemas.microsoft.com/office/powerpoint/2010/main" val="195147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Подсеть в сети IPv6 </a:t>
            </a:r>
            <a:br xmlns:a="http://schemas.openxmlformats.org/drawingml/2006/main">
              <a:rPr lang="en-US" dirty="0"/>
            </a:br>
            <a:r xmlns:a="http://schemas.openxmlformats.org/drawingml/2006/main">
              <a:rPr lang="ru" sz="2400" dirty="0"/>
              <a:t>Пример подсети IPv6</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3731826" cy="2863358"/>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Дан глобальный префикс маршрутизации 2001:db8:acad::/48 с 16-битным идентификатором подсети.</a:t>
            </a:r>
          </a:p>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Позволяет использовать 65 536/64 подсетей</a:t>
            </a:r>
          </a:p>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600" dirty="0">
                <a:solidFill>
                  <a:srgbClr val="000000"/>
                </a:solidFill>
              </a:rPr>
              <a:t>Глобальный префикс маршрутизации одинаков для всех подсетей.</a:t>
            </a:r>
          </a:p>
          <a:p>
            <a:pPr xmlns:a="http://schemas.openxmlformats.org/drawingml/2006/main" marL="285750" indent="-285750" algn="l" defTabSz="684213" fontAlgn="base">
              <a:spcBef>
                <a:spcPts val="600"/>
              </a:spcBef>
              <a:spcAft>
                <a:spcPts val="600"/>
              </a:spcAft>
              <a:buClr>
                <a:schemeClr val="tx2"/>
              </a:buClr>
              <a:buSzPct val="90000"/>
              <a:buFont typeface="Arial" panose="020B0604020202020204" pitchFamily="34" charset="0"/>
              <a:buChar char="•"/>
            </a:pPr>
            <a:r xmlns:a="http://schemas.openxmlformats.org/drawingml/2006/main">
              <a:rPr lang="ru" sz="1400" dirty="0">
                <a:solidFill>
                  <a:srgbClr val="000000"/>
                </a:solidFill>
              </a:rPr>
              <a:t>Для каждой подсети в шестнадцатеричном формате увеличивается </a:t>
            </a:r>
            <a:r xmlns:a="http://schemas.openxmlformats.org/drawingml/2006/main">
              <a:rPr lang="ru" sz="1600" dirty="0">
                <a:solidFill>
                  <a:srgbClr val="000000"/>
                </a:solidFill>
              </a:rPr>
              <a:t>только гекстет идентификатора подсети.</a:t>
            </a:r>
          </a:p>
        </p:txBody>
      </p:sp>
      <p:pic>
        <p:nvPicPr>
          <p:cNvPr id="4" name="Picture 3">
            <a:extLst>
              <a:ext uri="{FF2B5EF4-FFF2-40B4-BE49-F238E27FC236}">
                <a16:creationId xmlns:a16="http://schemas.microsoft.com/office/drawing/2014/main" id="{79B8BF49-5FD4-4309-80FA-F52A67C7D7A8}"/>
              </a:ext>
            </a:extLst>
          </p:cNvPr>
          <p:cNvPicPr>
            <a:picLocks noChangeAspect="1"/>
          </p:cNvPicPr>
          <p:nvPr/>
        </p:nvPicPr>
        <p:blipFill>
          <a:blip r:embed="rId3"/>
          <a:stretch>
            <a:fillRect/>
          </a:stretch>
        </p:blipFill>
        <p:spPr>
          <a:xfrm>
            <a:off x="3899263" y="1035049"/>
            <a:ext cx="4446225" cy="3072784"/>
          </a:xfrm>
          <a:prstGeom prst="rect">
            <a:avLst/>
          </a:prstGeom>
        </p:spPr>
      </p:pic>
    </p:spTree>
    <p:extLst>
      <p:ext uri="{BB962C8B-B14F-4D97-AF65-F5344CB8AC3E}">
        <p14:creationId xmlns:p14="http://schemas.microsoft.com/office/powerpoint/2010/main" val="216978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Подсеть в сети IPv6 </a:t>
            </a:r>
            <a:br xmlns:a="http://schemas.openxmlformats.org/drawingml/2006/main">
              <a:rPr lang="en-US" dirty="0"/>
            </a:br>
            <a:r xmlns:a="http://schemas.openxmlformats.org/drawingml/2006/main">
              <a:rPr lang="ru" sz="2400" dirty="0"/>
              <a:t>Распределение подсети IPv6</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986659"/>
            <a:ext cx="7380549" cy="1392523"/>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400" dirty="0">
                <a:solidFill>
                  <a:srgbClr val="000000"/>
                </a:solidFill>
              </a:rPr>
              <a:t>В примере топологии требуется пять подсетей, по одной для каждой локальной сети, а также для последовательного соединения между R1 и R2.</a:t>
            </a:r>
          </a:p>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400" dirty="0">
                <a:solidFill>
                  <a:srgbClr val="000000"/>
                </a:solidFill>
              </a:rPr>
              <a:t>Было выделено пять подсетей IPv6 с полем идентификатора подсети от 0001 до 0005. Каждая подсеть /64 предоставит больше адресов, чем когда-либо понадобится.</a:t>
            </a:r>
          </a:p>
        </p:txBody>
      </p:sp>
      <p:pic>
        <p:nvPicPr>
          <p:cNvPr id="5" name="Picture 4">
            <a:extLst>
              <a:ext uri="{FF2B5EF4-FFF2-40B4-BE49-F238E27FC236}">
                <a16:creationId xmlns:a16="http://schemas.microsoft.com/office/drawing/2014/main" id="{F9B4560F-645D-4891-932C-5DFEA2110D05}"/>
              </a:ext>
            </a:extLst>
          </p:cNvPr>
          <p:cNvPicPr>
            <a:picLocks noChangeAspect="1"/>
          </p:cNvPicPr>
          <p:nvPr/>
        </p:nvPicPr>
        <p:blipFill>
          <a:blip r:embed="rId3"/>
          <a:stretch>
            <a:fillRect/>
          </a:stretch>
        </p:blipFill>
        <p:spPr>
          <a:xfrm>
            <a:off x="994298" y="2295062"/>
            <a:ext cx="3127775" cy="2099842"/>
          </a:xfrm>
          <a:prstGeom prst="rect">
            <a:avLst/>
          </a:prstGeom>
        </p:spPr>
      </p:pic>
      <p:pic>
        <p:nvPicPr>
          <p:cNvPr id="7" name="Picture 6">
            <a:extLst>
              <a:ext uri="{FF2B5EF4-FFF2-40B4-BE49-F238E27FC236}">
                <a16:creationId xmlns:a16="http://schemas.microsoft.com/office/drawing/2014/main" id="{0D5A817A-D8FB-45B9-BB3D-6E5C7DC6B464}"/>
              </a:ext>
            </a:extLst>
          </p:cNvPr>
          <p:cNvPicPr>
            <a:picLocks noChangeAspect="1"/>
          </p:cNvPicPr>
          <p:nvPr/>
        </p:nvPicPr>
        <p:blipFill>
          <a:blip r:embed="rId4"/>
          <a:stretch>
            <a:fillRect/>
          </a:stretch>
        </p:blipFill>
        <p:spPr>
          <a:xfrm>
            <a:off x="4419507" y="2427572"/>
            <a:ext cx="3392842" cy="1967332"/>
          </a:xfrm>
          <a:prstGeom prst="rect">
            <a:avLst/>
          </a:prstGeom>
        </p:spPr>
      </p:pic>
    </p:spTree>
    <p:extLst>
      <p:ext uri="{BB962C8B-B14F-4D97-AF65-F5344CB8AC3E}">
        <p14:creationId xmlns:p14="http://schemas.microsoft.com/office/powerpoint/2010/main" val="154227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Подсеть сетевого </a:t>
            </a:r>
            <a:br xmlns:a="http://schemas.openxmlformats.org/drawingml/2006/main">
              <a:rPr lang="en-US" dirty="0"/>
            </a:br>
            <a:r xmlns:a="http://schemas.openxmlformats.org/drawingml/2006/main">
              <a:rPr lang="ru" sz="2400" dirty="0"/>
              <a:t>маршрутизатора IPv6, настроенная с подсетями IPv6</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986660"/>
            <a:ext cx="7380549" cy="731838"/>
          </a:xfrm>
        </p:spPr>
        <p:txBody>
          <a:bodyPr/>
          <a:lstStyle/>
          <a:p>
            <a:pPr xmlns:a="http://schemas.openxmlformats.org/drawingml/2006/main" marL="0" indent="0" algn="l" defTabSz="684213" fontAlgn="base">
              <a:spcBef>
                <a:spcPts val="600"/>
              </a:spcBef>
              <a:spcAft>
                <a:spcPts val="600"/>
              </a:spcAft>
              <a:buClr>
                <a:schemeClr val="tx2"/>
              </a:buClr>
              <a:buSzPct val="90000"/>
            </a:pPr>
            <a:r xmlns:a="http://schemas.openxmlformats.org/drawingml/2006/main">
              <a:rPr lang="ru" sz="1600" dirty="0">
                <a:solidFill>
                  <a:srgbClr val="000000"/>
                </a:solidFill>
              </a:rPr>
              <a:t>В примере показано, что каждый из интерфейсов маршрутизатора на R1 настроен на работу в отдельной подсети IPv6.</a:t>
            </a:r>
          </a:p>
        </p:txBody>
      </p:sp>
      <p:sp>
        <p:nvSpPr>
          <p:cNvPr id="8" name="Rectangle 1">
            <a:extLst>
              <a:ext uri="{FF2B5EF4-FFF2-40B4-BE49-F238E27FC236}">
                <a16:creationId xmlns:a16="http://schemas.microsoft.com/office/drawing/2014/main" id="{834DE4A8-80F8-41EF-8BA3-2E8FBDCC8A88}"/>
              </a:ext>
            </a:extLst>
          </p:cNvPr>
          <p:cNvSpPr>
            <a:spLocks noChangeArrowheads="1"/>
          </p:cNvSpPr>
          <p:nvPr/>
        </p:nvSpPr>
        <p:spPr bwMode="auto">
          <a:xfrm>
            <a:off x="523265" y="1871767"/>
            <a:ext cx="5398141" cy="1785104"/>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R1(config)# интерфейс gigabitethernet 0/0/0</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R1(config-if)# ipv6 адрес 2001:db8:acad:1::1/64</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R1(config-if)# нет выключения</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R1(config-if)# выход</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R1(config)# интерфейс gigabitethernet 0/0/1</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R1(config-if)# ipv6-адрес 2001:db8:acad:2::1/64</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R1(config-if)# нет выключения</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R1(config-if)# выход</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R1(config)# последовательный интерфейс 0/1/0</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R1(config-if)# ipv6-адрес 2001:db8:acad:3::1/64</a:t>
            </a:r>
          </a:p>
          <a:p>
            <a:pPr xmlns:a="http://schemas.openxmlformats.org/drawingml/2006/main" lvl="0" defTabSz="914400" eaLnBrk="0" hangingPunct="0"/>
            <a:r xmlns:a="http://schemas.openxmlformats.org/drawingml/2006/main">
              <a:rPr lang="ru" altLang="en-US" sz="1000" dirty="0">
                <a:solidFill>
                  <a:schemeClr val="bg1"/>
                </a:solidFill>
                <a:latin typeface="Courier New" panose="02070309020205020404" pitchFamily="49" charset="0"/>
                <a:cs typeface="Courier New" panose="02070309020205020404" pitchFamily="49" charset="0"/>
              </a:rPr>
              <a:t>R1(config-if)# нет выключения</a:t>
            </a:r>
            <a:endParaRPr xmlns:a="http://schemas.openxmlformats.org/drawingml/2006/main"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8174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xmlns:a="http://schemas.openxmlformats.org/drawingml/2006/main">
              <a:rPr lang="ru" dirty="0">
                <a:solidFill>
                  <a:schemeClr val="accent5">
                    <a:lumMod val="40000"/>
                    <a:lumOff val="60000"/>
                  </a:schemeClr>
                </a:solidFill>
              </a:rPr>
              <a:t>2.9 Практика и тесты по модулю</a:t>
            </a:r>
          </a:p>
        </p:txBody>
      </p:sp>
    </p:spTree>
    <p:custDataLst>
      <p:tags r:id="rId1"/>
    </p:custDataLst>
    <p:extLst>
      <p:ext uri="{BB962C8B-B14F-4D97-AF65-F5344CB8AC3E}">
        <p14:creationId xmlns:p14="http://schemas.microsoft.com/office/powerpoint/2010/main" val="2585672151"/>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3862"/>
            <a:ext cx="9144000" cy="592921"/>
          </a:xfrm>
        </p:spPr>
        <p:txBody>
          <a:bodyPr/>
          <a:lstStyle/>
          <a:p>
            <a:r xmlns:a="http://schemas.openxmlformats.org/drawingml/2006/main">
              <a:rPr lang="ru" altLang="en-US" sz="1600" dirty="0"/>
              <a:t>Модуль Практика и Тест </a:t>
            </a:r>
            <a:br xmlns:a="http://schemas.openxmlformats.org/drawingml/2006/main">
              <a:rPr lang="en-US" altLang="en-US" sz="1600" dirty="0"/>
            </a:br>
            <a:r xmlns:a="http://schemas.openxmlformats.org/drawingml/2006/main">
              <a:rPr lang="ru" altLang="en-US" dirty="0"/>
              <a:t>Трассировщик пакетов – Реализация схемы адресации IPv6 с подсетями</a:t>
            </a:r>
          </a:p>
        </p:txBody>
      </p:sp>
      <p:sp>
        <p:nvSpPr>
          <p:cNvPr id="5" name="Rectangle 6">
            <a:extLst>
              <a:ext uri="{FF2B5EF4-FFF2-40B4-BE49-F238E27FC236}">
                <a16:creationId xmlns:a16="http://schemas.microsoft.com/office/drawing/2014/main" id="{90913010-55BD-654E-8C45-7CAB421D7CC5}"/>
              </a:ext>
            </a:extLst>
          </p:cNvPr>
          <p:cNvSpPr>
            <a:spLocks noGrp="1" noChangeArrowheads="1"/>
          </p:cNvSpPr>
          <p:nvPr>
            <p:ph idx="1"/>
          </p:nvPr>
        </p:nvSpPr>
        <p:spPr>
          <a:xfrm>
            <a:off x="179882" y="1034322"/>
            <a:ext cx="8649325" cy="3522688"/>
          </a:xfrm>
        </p:spPr>
        <p:txBody>
          <a:bodyPr/>
          <a:lstStyle/>
          <a:p>
            <a:pPr xmlns:a="http://schemas.openxmlformats.org/drawingml/2006/main" marL="0" indent="0">
              <a:buNone/>
            </a:pPr>
            <a:r xmlns:a="http://schemas.openxmlformats.org/drawingml/2006/main">
              <a:rPr lang="ru" sz="1800" dirty="0"/>
              <a:t>В этом Packet Tracer вы будете делать следующее:</a:t>
            </a:r>
          </a:p>
          <a:p>
            <a:r xmlns:a="http://schemas.openxmlformats.org/drawingml/2006/main">
              <a:rPr lang="ru" sz="1800" dirty="0"/>
              <a:t>Определить подсети IPv6 и схему адресации</a:t>
            </a:r>
          </a:p>
          <a:p>
            <a:r xmlns:a="http://schemas.openxmlformats.org/drawingml/2006/main">
              <a:rPr lang="ru" sz="1800" dirty="0"/>
              <a:t>Настройте IPv6-адресацию на маршрутизаторах и ПК</a:t>
            </a:r>
          </a:p>
          <a:p>
            <a:r xmlns:a="http://schemas.openxmlformats.org/drawingml/2006/main">
              <a:rPr lang="ru" sz="1800" dirty="0"/>
              <a:t>Проверьте подключение IPv6</a:t>
            </a:r>
          </a:p>
          <a:p>
            <a:pPr marL="0" indent="0">
              <a:buNone/>
            </a:pPr>
            <a:endParaRPr lang="en-US" dirty="0"/>
          </a:p>
          <a:p>
            <a:endParaRPr lang="en-US" altLang="ja-JP" dirty="0"/>
          </a:p>
        </p:txBody>
      </p:sp>
    </p:spTree>
    <p:custDataLst>
      <p:tags r:id="rId1"/>
    </p:custDataLst>
    <p:extLst>
      <p:ext uri="{BB962C8B-B14F-4D97-AF65-F5344CB8AC3E}">
        <p14:creationId xmlns:p14="http://schemas.microsoft.com/office/powerpoint/2010/main" val="210744669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244338"/>
            <a:ext cx="7598042" cy="1473462"/>
          </a:xfrm>
        </p:spPr>
        <p:txBody>
          <a:bodyPr/>
          <a:lstStyle/>
          <a:p>
            <a:r xmlns:a="http://schemas.openxmlformats.org/drawingml/2006/main">
              <a:rPr lang="ru" dirty="0">
                <a:solidFill>
                  <a:schemeClr val="accent5">
                    <a:lumMod val="40000"/>
                    <a:lumOff val="60000"/>
                  </a:schemeClr>
                </a:solidFill>
              </a:rPr>
              <a:t>12.1 Проблемы IPv4</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810519"/>
          </a:xfrm>
        </p:spPr>
        <p:txBody>
          <a:bodyPr/>
          <a:lstStyle/>
          <a:p>
            <a:r xmlns:a="http://schemas.openxmlformats.org/drawingml/2006/main">
              <a:rPr lang="ru" altLang="en-US" sz="1600" dirty="0"/>
              <a:t>Модуль Практика и тест </a:t>
            </a:r>
            <a:br xmlns:a="http://schemas.openxmlformats.org/drawingml/2006/main">
              <a:rPr lang="en-US" altLang="en-US" dirty="0"/>
            </a:br>
            <a:r xmlns:a="http://schemas.openxmlformats.org/drawingml/2006/main">
              <a:rPr lang="ru" altLang="en-US" dirty="0"/>
              <a:t>Packet Tracer - Настройка адресов IPv6 на сетевых устройствах - </a:t>
            </a:r>
            <a:br xmlns:a="http://schemas.openxmlformats.org/drawingml/2006/main">
              <a:rPr lang="en-US" altLang="en-US" dirty="0"/>
            </a:br>
            <a:r xmlns:a="http://schemas.openxmlformats.org/drawingml/2006/main">
              <a:rPr lang="ru" altLang="en-US" dirty="0"/>
              <a:t>Лабораторная работа по физическому режиму - Настройка адресов IPv6 на сетевых устройствах</a:t>
            </a:r>
          </a:p>
        </p:txBody>
      </p:sp>
      <p:sp>
        <p:nvSpPr>
          <p:cNvPr id="5" name="Rectangle 6">
            <a:extLst>
              <a:ext uri="{FF2B5EF4-FFF2-40B4-BE49-F238E27FC236}">
                <a16:creationId xmlns:a16="http://schemas.microsoft.com/office/drawing/2014/main" id="{90913010-55BD-654E-8C45-7CAB421D7CC5}"/>
              </a:ext>
            </a:extLst>
          </p:cNvPr>
          <p:cNvSpPr>
            <a:spLocks noGrp="1" noChangeArrowheads="1"/>
          </p:cNvSpPr>
          <p:nvPr>
            <p:ph idx="1"/>
          </p:nvPr>
        </p:nvSpPr>
        <p:spPr>
          <a:xfrm>
            <a:off x="169942" y="1292740"/>
            <a:ext cx="8649325" cy="3522688"/>
          </a:xfrm>
        </p:spPr>
        <p:txBody>
          <a:bodyPr/>
          <a:lstStyle/>
          <a:p>
            <a:pPr xmlns:a="http://schemas.openxmlformats.org/drawingml/2006/main" marL="0" indent="0">
              <a:buNone/>
            </a:pPr>
            <a:r xmlns:a="http://schemas.openxmlformats.org/drawingml/2006/main">
              <a:rPr lang="ru" sz="1800" dirty="0"/>
              <a:t>В этом задании Packet Tracer вам предстоит выполнить следующие задачи:</a:t>
            </a:r>
          </a:p>
          <a:p>
            <a:pPr xmlns:a="http://schemas.openxmlformats.org/drawingml/2006/main">
              <a:buFont typeface="Arial" panose="020B0604020202020204" pitchFamily="34" charset="0"/>
              <a:buChar char="•"/>
            </a:pPr>
            <a:r xmlns:a="http://schemas.openxmlformats.org/drawingml/2006/main">
              <a:rPr lang="ru" sz="1800" dirty="0"/>
              <a:t>Настройте топологию сети</a:t>
            </a:r>
          </a:p>
          <a:p>
            <a:pPr xmlns:a="http://schemas.openxmlformats.org/drawingml/2006/main">
              <a:buFont typeface="Arial" panose="020B0604020202020204" pitchFamily="34" charset="0"/>
              <a:buChar char="•"/>
            </a:pPr>
            <a:r xmlns:a="http://schemas.openxmlformats.org/drawingml/2006/main">
              <a:rPr lang="ru" sz="1800" dirty="0"/>
              <a:t>Настройка хостов ПК</a:t>
            </a:r>
          </a:p>
          <a:p>
            <a:pPr xmlns:a="http://schemas.openxmlformats.org/drawingml/2006/main">
              <a:buFont typeface="Arial" panose="020B0604020202020204" pitchFamily="34" charset="0"/>
              <a:buChar char="•"/>
            </a:pPr>
            <a:r xmlns:a="http://schemas.openxmlformats.org/drawingml/2006/main">
              <a:rPr lang="ru" sz="1800" dirty="0"/>
              <a:t>Настройка и проверка основных параметров коммутатора</a:t>
            </a:r>
          </a:p>
          <a:p>
            <a:pPr xmlns:a="http://schemas.openxmlformats.org/drawingml/2006/main" marL="0" indent="0">
              <a:buNone/>
            </a:pPr>
            <a:r xmlns:a="http://schemas.openxmlformats.org/drawingml/2006/main">
              <a:rPr lang="ru" sz="1800" dirty="0"/>
              <a:t>В этой лабораторной работе вы выполните следующие задачи:</a:t>
            </a:r>
          </a:p>
          <a:p>
            <a:pPr xmlns:a="http://schemas.openxmlformats.org/drawingml/2006/main">
              <a:buFont typeface="Arial" panose="020B0604020202020204" pitchFamily="34" charset="0"/>
              <a:buChar char="•"/>
            </a:pPr>
            <a:r xmlns:a="http://schemas.openxmlformats.org/drawingml/2006/main">
              <a:rPr lang="ru" sz="1800" dirty="0"/>
              <a:t>Настройте топологию и основные параметры маршрутизатора и коммутатора.</a:t>
            </a:r>
          </a:p>
          <a:p>
            <a:pPr xmlns:a="http://schemas.openxmlformats.org/drawingml/2006/main">
              <a:buFont typeface="Arial" panose="020B0604020202020204" pitchFamily="34" charset="0"/>
              <a:buChar char="•"/>
            </a:pPr>
            <a:r xmlns:a="http://schemas.openxmlformats.org/drawingml/2006/main">
              <a:rPr lang="ru" sz="1800" dirty="0"/>
              <a:t>Настройте адреса IPv6 вручную</a:t>
            </a:r>
          </a:p>
          <a:p>
            <a:pPr xmlns:a="http://schemas.openxmlformats.org/drawingml/2006/main">
              <a:buFont typeface="Arial" panose="020B0604020202020204" pitchFamily="34" charset="0"/>
              <a:buChar char="•"/>
            </a:pPr>
            <a:r xmlns:a="http://schemas.openxmlformats.org/drawingml/2006/main">
              <a:rPr lang="ru" sz="1800" dirty="0"/>
              <a:t>Проверка сквозного соединения</a:t>
            </a:r>
          </a:p>
          <a:p>
            <a:pPr marL="0" indent="0">
              <a:buNone/>
            </a:pPr>
            <a:endParaRPr lang="en-US" dirty="0"/>
          </a:p>
        </p:txBody>
      </p:sp>
    </p:spTree>
    <p:custDataLst>
      <p:tags r:id="rId1"/>
    </p:custDataLst>
    <p:extLst>
      <p:ext uri="{BB962C8B-B14F-4D97-AF65-F5344CB8AC3E}">
        <p14:creationId xmlns:p14="http://schemas.microsoft.com/office/powerpoint/2010/main" val="866380527"/>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xmlns:a="http://schemas.openxmlformats.org/drawingml/2006/main">
              <a:rPr lang="ru" sz="1400" dirty="0">
                <a:latin typeface="Arial" charset="0"/>
              </a:rPr>
              <a:t>Практика и тест по модулю </a:t>
            </a:r>
            <a:br xmlns:a="http://schemas.openxmlformats.org/drawingml/2006/main">
              <a:rPr lang="en-US" dirty="0">
                <a:latin typeface="Arial" charset="0"/>
              </a:rPr>
            </a:br>
            <a:r xmlns:a="http://schemas.openxmlformats.org/drawingml/2006/main">
              <a:rPr lang="ru" dirty="0">
                <a:latin typeface="Arial" charset="0"/>
              </a:rPr>
              <a:t>Что я узнал в этом модуле?</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a:xfrm>
            <a:off x="145357" y="739677"/>
            <a:ext cx="8853286" cy="4155319"/>
          </a:xfrm>
        </p:spPr>
        <p:txBody>
          <a:bodyPr/>
          <a:lstStyle/>
          <a:p>
            <a:pPr xmlns:a="http://schemas.openxmlformats.org/drawingml/2006/main" marL="115887" indent="-285750">
              <a:spcBef>
                <a:spcPts val="0"/>
              </a:spcBef>
              <a:spcAft>
                <a:spcPts val="0"/>
              </a:spcAft>
              <a:buFont typeface="Arial" panose="020B0604020202020204" pitchFamily="34" charset="0"/>
              <a:buChar char="•"/>
            </a:pPr>
            <a:r xmlns:a="http://schemas.openxmlformats.org/drawingml/2006/main">
              <a:rPr lang="ru" sz="1550" dirty="0"/>
              <a:t>Теоретический максимум IPv4 составляет 4,3 миллиарда адресов.</a:t>
            </a:r>
          </a:p>
          <a:p>
            <a:pPr xmlns:a="http://schemas.openxmlformats.org/drawingml/2006/main" marL="115887" indent="-285750">
              <a:spcBef>
                <a:spcPts val="0"/>
              </a:spcBef>
              <a:spcAft>
                <a:spcPts val="0"/>
              </a:spcAft>
              <a:buFont typeface="Arial" panose="020B0604020202020204" pitchFamily="34" charset="0"/>
              <a:buChar char="•"/>
            </a:pPr>
            <a:r xmlns:a="http://schemas.openxmlformats.org/drawingml/2006/main">
              <a:rPr lang="ru" sz="1550" dirty="0"/>
              <a:t>IETF создала различные протоколы и инструменты, чтобы помочь сетевым администраторам перенести свои сети на IPv6. Методы миграции можно разделить на три категории: двойной стек, туннелирование и трансляция.</a:t>
            </a:r>
          </a:p>
          <a:p>
            <a:pPr xmlns:a="http://schemas.openxmlformats.org/drawingml/2006/main" marL="115887" indent="-285750">
              <a:spcBef>
                <a:spcPts val="0"/>
              </a:spcBef>
              <a:spcAft>
                <a:spcPts val="0"/>
              </a:spcAft>
              <a:buFont typeface="Arial" panose="020B0604020202020204" pitchFamily="34" charset="0"/>
              <a:buChar char="•"/>
            </a:pPr>
            <a:r xmlns:a="http://schemas.openxmlformats.org/drawingml/2006/main">
              <a:rPr lang="ru" sz="1550" dirty="0"/>
              <a:t>Адреса IPv6 имеют длину 128 бит и записываются в виде строки шестнадцатеричных значений.</a:t>
            </a:r>
          </a:p>
          <a:p>
            <a:pPr xmlns:a="http://schemas.openxmlformats.org/drawingml/2006/main" marL="115887" indent="-285750">
              <a:spcBef>
                <a:spcPts val="0"/>
              </a:spcBef>
              <a:spcAft>
                <a:spcPts val="0"/>
              </a:spcAft>
              <a:buFont typeface="Arial" panose="020B0604020202020204" pitchFamily="34" charset="0"/>
              <a:buChar char="•"/>
            </a:pPr>
            <a:r xmlns:a="http://schemas.openxmlformats.org/drawingml/2006/main">
              <a:rPr lang="ru" sz="1550" dirty="0"/>
              <a:t>Предпочтительный формат записи адреса IPv6 — x:x:x:x:x:x:x:x, где каждый «x» состоит из четырех шестнадцатеричных значений.</a:t>
            </a:r>
          </a:p>
          <a:p>
            <a:pPr xmlns:a="http://schemas.openxmlformats.org/drawingml/2006/main" marL="115887" indent="-285750">
              <a:spcBef>
                <a:spcPts val="0"/>
              </a:spcBef>
              <a:spcAft>
                <a:spcPts val="0"/>
              </a:spcAft>
              <a:buFont typeface="Arial" panose="020B0604020202020204" pitchFamily="34" charset="0"/>
              <a:buChar char="•"/>
            </a:pPr>
            <a:r xmlns:a="http://schemas.openxmlformats.org/drawingml/2006/main">
              <a:rPr lang="ru" sz="1550" dirty="0"/>
              <a:t>Существует три типа адресов IPv6: одноадресные, многоадресные и произвольные.</a:t>
            </a:r>
          </a:p>
          <a:p>
            <a:pPr xmlns:a="http://schemas.openxmlformats.org/drawingml/2006/main" marL="115887" indent="-285750">
              <a:spcBef>
                <a:spcPts val="0"/>
              </a:spcBef>
              <a:spcAft>
                <a:spcPts val="0"/>
              </a:spcAft>
              <a:buFont typeface="Arial" panose="020B0604020202020204" pitchFamily="34" charset="0"/>
              <a:buChar char="•"/>
            </a:pPr>
            <a:r xmlns:a="http://schemas.openxmlformats.org/drawingml/2006/main">
              <a:rPr lang="ru" sz="1550" dirty="0"/>
              <a:t>Адрес одноадресной рассылки IPv6 однозначно идентифицирует интерфейс на устройстве с поддержкой IPv6.</a:t>
            </a:r>
          </a:p>
          <a:p>
            <a:pPr xmlns:a="http://schemas.openxmlformats.org/drawingml/2006/main" marL="115887" indent="-285750">
              <a:spcBef>
                <a:spcPts val="0"/>
              </a:spcBef>
              <a:spcAft>
                <a:spcPts val="0"/>
              </a:spcAft>
              <a:buFont typeface="Arial" panose="020B0604020202020204" pitchFamily="34" charset="0"/>
              <a:buChar char="•"/>
            </a:pPr>
            <a:r xmlns:a="http://schemas.openxmlformats.org/drawingml/2006/main">
              <a:rPr lang="ru" sz="1550" dirty="0"/>
              <a:t>Глобальные одноадресные адреса IPv6 (GUA) являются глобально уникальными и маршрутизируемыми в Интернете IPv6.</a:t>
            </a:r>
          </a:p>
          <a:p>
            <a:pPr xmlns:a="http://schemas.openxmlformats.org/drawingml/2006/main" marL="115887" indent="-285750">
              <a:spcBef>
                <a:spcPts val="0"/>
              </a:spcBef>
              <a:spcAft>
                <a:spcPts val="0"/>
              </a:spcAft>
              <a:buFont typeface="Arial" panose="020B0604020202020204" pitchFamily="34" charset="0"/>
              <a:buChar char="•"/>
            </a:pPr>
            <a:r xmlns:a="http://schemas.openxmlformats.org/drawingml/2006/main">
              <a:rPr lang="ru" sz="1550" dirty="0"/>
              <a:t>Локальный адрес IPv6 (LLA) позволяет устройству взаимодействовать с другими устройствами с поддержкой IPv6 по тому же каналу и только по этому каналу (подсети).</a:t>
            </a:r>
          </a:p>
          <a:p>
            <a:pPr xmlns:a="http://schemas.openxmlformats.org/drawingml/2006/main" marL="115887" indent="-285750">
              <a:spcBef>
                <a:spcPts val="0"/>
              </a:spcBef>
              <a:spcAft>
                <a:spcPts val="0"/>
              </a:spcAft>
              <a:buFont typeface="Arial" panose="020B0604020202020204" pitchFamily="34" charset="0"/>
              <a:buChar char="•"/>
            </a:pPr>
            <a:r xmlns:a="http://schemas.openxmlformats.org/drawingml/2006/main">
              <a:rPr lang="ru" sz="1550" dirty="0"/>
              <a:t>Команда для настройки IPv6 GUA на интерфейсе — </a:t>
            </a:r>
            <a:r xmlns:a="http://schemas.openxmlformats.org/drawingml/2006/main">
              <a:rPr lang="ru" sz="1550" b="1" dirty="0"/>
              <a:t>ipv6 address</a:t>
            </a:r>
            <a:r xmlns:a="http://schemas.openxmlformats.org/drawingml/2006/main">
              <a:rPr lang="ru" sz="1550" dirty="0"/>
              <a:t> </a:t>
            </a:r>
            <a:r xmlns:a="http://schemas.openxmlformats.org/drawingml/2006/main">
              <a:rPr lang="ru" sz="1550" i="1" dirty="0"/>
              <a:t>ipv6-адрес/длина-префикса </a:t>
            </a:r>
            <a:r xmlns:a="http://schemas.openxmlformats.org/drawingml/2006/main">
              <a:rPr lang="ru" sz="1550" dirty="0"/>
              <a:t>.</a:t>
            </a:r>
          </a:p>
          <a:p>
            <a:pPr xmlns:a="http://schemas.openxmlformats.org/drawingml/2006/main" marL="115887" indent="-285750">
              <a:spcBef>
                <a:spcPts val="0"/>
              </a:spcBef>
              <a:spcAft>
                <a:spcPts val="0"/>
              </a:spcAft>
              <a:buFont typeface="Arial" panose="020B0604020202020204" pitchFamily="34" charset="0"/>
              <a:buChar char="•"/>
            </a:pPr>
            <a:r xmlns:a="http://schemas.openxmlformats.org/drawingml/2006/main">
              <a:rPr lang="ru" sz="1550" dirty="0"/>
              <a:t>Устройство получает GUA динамически через сообщения ICMPv6. Маршрутизаторы IPv6 периодически отправляют сообщения ICMPv6 RA каждые 200 секунд всем устройствам с поддержкой IPv6 в сети.</a:t>
            </a:r>
          </a:p>
          <a:p>
            <a:pPr marL="0">
              <a:spcBef>
                <a:spcPts val="0"/>
              </a:spcBef>
              <a:spcAft>
                <a:spcPts val="0"/>
              </a:spcAft>
            </a:pPr>
            <a:endParaRPr lang="en-US" sz="1600" dirty="0"/>
          </a:p>
          <a:p>
            <a:pPr marL="0">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xmlns:a="http://schemas.openxmlformats.org/drawingml/2006/main">
              <a:rPr lang="ru" sz="1400" dirty="0">
                <a:latin typeface="Arial" charset="0"/>
              </a:rPr>
              <a:t>Практика и тест по модулю </a:t>
            </a:r>
            <a:br xmlns:a="http://schemas.openxmlformats.org/drawingml/2006/main">
              <a:rPr lang="en-US" dirty="0">
                <a:latin typeface="Arial" charset="0"/>
              </a:rPr>
            </a:br>
            <a:r xmlns:a="http://schemas.openxmlformats.org/drawingml/2006/main">
              <a:rPr lang="ru" dirty="0">
                <a:latin typeface="Arial" charset="0"/>
              </a:rPr>
              <a:t>Что я узнал в этом модуле? (Продолжение)</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a:xfrm>
            <a:off x="145357" y="722744"/>
            <a:ext cx="8853286" cy="4155319"/>
          </a:xfrm>
        </p:spPr>
        <p:txBody>
          <a:bodyPr/>
          <a:lstStyle/>
          <a:p>
            <a:pPr xmlns:a="http://schemas.openxmlformats.org/drawingml/2006/main">
              <a:spcBef>
                <a:spcPts val="0"/>
              </a:spcBef>
              <a:spcAft>
                <a:spcPts val="0"/>
              </a:spcAft>
              <a:buFont typeface="Arial" panose="020B0604020202020204" pitchFamily="34" charset="0"/>
              <a:buChar char="•"/>
            </a:pPr>
            <a:r xmlns:a="http://schemas.openxmlformats.org/drawingml/2006/main">
              <a:rPr lang="ru" dirty="0"/>
              <a:t>Сообщения RA имеют три метода: SLAAC, SLAAC с сервером DHCPv6 без сохранения состояния и DHCPv6 с сохранением состояния (без SLAAC).</a:t>
            </a:r>
          </a:p>
          <a:p>
            <a:pPr xmlns:a="http://schemas.openxmlformats.org/drawingml/2006/main">
              <a:spcBef>
                <a:spcPts val="0"/>
              </a:spcBef>
              <a:spcAft>
                <a:spcPts val="0"/>
              </a:spcAft>
              <a:buFont typeface="Arial" panose="020B0604020202020204" pitchFamily="34" charset="0"/>
              <a:buChar char="•"/>
            </a:pPr>
            <a:r xmlns:a="http://schemas.openxmlformats.org/drawingml/2006/main">
              <a:rPr lang="ru" dirty="0"/>
              <a:t>Идентификатор интерфейса может быть создан с использованием процесса EUI-64 или случайным образом сгенерированного 64-битного числа.</a:t>
            </a:r>
          </a:p>
          <a:p>
            <a:pPr xmlns:a="http://schemas.openxmlformats.org/drawingml/2006/main">
              <a:spcBef>
                <a:spcPts val="0"/>
              </a:spcBef>
              <a:spcAft>
                <a:spcPts val="0"/>
              </a:spcAft>
              <a:buFont typeface="Arial" panose="020B0604020202020204" pitchFamily="34" charset="0"/>
              <a:buChar char="•"/>
            </a:pPr>
            <a:r xmlns:a="http://schemas.openxmlformats.org/drawingml/2006/main">
              <a:rPr lang="ru" dirty="0"/>
              <a:t>Процесс EUI использует 48-битный MAC-адрес Ethernet клиента и вставляет еще 16 бит в середину MAC-адреса для создания 64-битного идентификатора интерфейса.</a:t>
            </a:r>
          </a:p>
          <a:p>
            <a:pPr xmlns:a="http://schemas.openxmlformats.org/drawingml/2006/main">
              <a:spcBef>
                <a:spcPts val="0"/>
              </a:spcBef>
              <a:spcAft>
                <a:spcPts val="0"/>
              </a:spcAft>
              <a:buFont typeface="Arial" panose="020B0604020202020204" pitchFamily="34" charset="0"/>
              <a:buChar char="•"/>
            </a:pPr>
            <a:r xmlns:a="http://schemas.openxmlformats.org/drawingml/2006/main">
              <a:rPr lang="ru" dirty="0"/>
              <a:t>В зависимости от операционной системы устройство может использовать случайно сгенерированный идентификатор интерфейса.</a:t>
            </a:r>
          </a:p>
          <a:p>
            <a:pPr xmlns:a="http://schemas.openxmlformats.org/drawingml/2006/main">
              <a:spcBef>
                <a:spcPts val="0"/>
              </a:spcBef>
              <a:spcAft>
                <a:spcPts val="0"/>
              </a:spcAft>
              <a:buFont typeface="Arial" panose="020B0604020202020204" pitchFamily="34" charset="0"/>
              <a:buChar char="•"/>
            </a:pPr>
            <a:r xmlns:a="http://schemas.openxmlformats.org/drawingml/2006/main">
              <a:rPr lang="ru" dirty="0"/>
              <a:t>Все устройства IPv6 должны иметь IPv6 LLA. LLA можно настроить вручную или создать динамически.</a:t>
            </a:r>
          </a:p>
          <a:p>
            <a:pPr xmlns:a="http://schemas.openxmlformats.org/drawingml/2006/main">
              <a:spcBef>
                <a:spcPts val="0"/>
              </a:spcBef>
              <a:spcAft>
                <a:spcPts val="0"/>
              </a:spcAft>
              <a:buFont typeface="Arial" panose="020B0604020202020204" pitchFamily="34" charset="0"/>
              <a:buChar char="•"/>
            </a:pPr>
            <a:r xmlns:a="http://schemas.openxmlformats.org/drawingml/2006/main">
              <a:rPr lang="ru" dirty="0"/>
              <a:t>Маршрутизаторы Cisco автоматически создают IPv6 LLA всякий раз, когда интерфейсу назначается GUA.</a:t>
            </a:r>
          </a:p>
          <a:p>
            <a:pPr xmlns:a="http://schemas.openxmlformats.org/drawingml/2006/main">
              <a:spcBef>
                <a:spcPts val="0"/>
              </a:spcBef>
              <a:spcAft>
                <a:spcPts val="0"/>
              </a:spcAft>
              <a:buFont typeface="Arial" panose="020B0604020202020204" pitchFamily="34" charset="0"/>
              <a:buChar char="•"/>
            </a:pPr>
            <a:r xmlns:a="http://schemas.openxmlformats.org/drawingml/2006/main">
              <a:rPr lang="ru" dirty="0"/>
              <a:t>Существует два типа адресов многоадресной рассылки IPv6: общеизвестные адреса многоадресной рассылки и адреса многоадресной рассылки запрошенных узлов.</a:t>
            </a:r>
          </a:p>
          <a:p>
            <a:pPr xmlns:a="http://schemas.openxmlformats.org/drawingml/2006/main">
              <a:spcBef>
                <a:spcPts val="0"/>
              </a:spcBef>
              <a:spcAft>
                <a:spcPts val="0"/>
              </a:spcAft>
              <a:buFont typeface="Arial" panose="020B0604020202020204" pitchFamily="34" charset="0"/>
              <a:buChar char="•"/>
            </a:pPr>
            <a:r xmlns:a="http://schemas.openxmlformats.org/drawingml/2006/main">
              <a:rPr lang="ru" dirty="0"/>
              <a:t>Две распространенные группы многоадресной рассылки IPv6: группа многоадресной рассылки для всех узлов ff02::1 и группа многоадресной рассылки для всех маршрутизаторов ff02::2.</a:t>
            </a:r>
          </a:p>
          <a:p>
            <a:pPr xmlns:a="http://schemas.openxmlformats.org/drawingml/2006/main">
              <a:spcBef>
                <a:spcPts val="0"/>
              </a:spcBef>
              <a:spcAft>
                <a:spcPts val="0"/>
              </a:spcAft>
              <a:buFont typeface="Arial" panose="020B0604020202020204" pitchFamily="34" charset="0"/>
              <a:buChar char="•"/>
            </a:pPr>
            <a:r xmlns:a="http://schemas.openxmlformats.org/drawingml/2006/main">
              <a:rPr lang="ru" dirty="0"/>
              <a:t>Адрес многоадресной рассылки solicited-node похож на адрес многоадресной рассылки all-nodes. Преимущество адреса многоадресной рассылки solicited-node заключается в том, что он отображается на специальный адрес многоадресной рассылки Ethernet.</a:t>
            </a:r>
          </a:p>
          <a:p>
            <a:pPr xmlns:a="http://schemas.openxmlformats.org/drawingml/2006/main">
              <a:spcBef>
                <a:spcPts val="0"/>
              </a:spcBef>
              <a:spcAft>
                <a:spcPts val="0"/>
              </a:spcAft>
              <a:buFont typeface="Arial" panose="020B0604020202020204" pitchFamily="34" charset="0"/>
              <a:buChar char="•"/>
            </a:pPr>
            <a:r xmlns:a="http://schemas.openxmlformats.org/drawingml/2006/main">
              <a:rPr lang="ru" dirty="0"/>
              <a:t>IPv6 был разработан с учетом подсетей. Для создания подсетей используется отдельное поле идентификатора подсети в IPv6 GUA.</a:t>
            </a:r>
          </a:p>
          <a:p>
            <a:pPr marL="0" indent="0">
              <a:spcBef>
                <a:spcPts val="0"/>
              </a:spcBef>
              <a:spcAft>
                <a:spcPts val="0"/>
              </a:spcAft>
              <a:buNone/>
            </a:pPr>
            <a:endParaRPr lang="en-US" sz="1400" dirty="0"/>
          </a:p>
          <a:p>
            <a:pPr marL="0">
              <a:spcBef>
                <a:spcPts val="0"/>
              </a:spcBef>
              <a:spcAft>
                <a:spcPts val="0"/>
              </a:spcAft>
            </a:pPr>
            <a:endParaRPr lang="en-US" sz="1400" dirty="0"/>
          </a:p>
          <a:p>
            <a:pPr marL="0">
              <a:spcBef>
                <a:spcPts val="0"/>
              </a:spcBef>
              <a:spcAft>
                <a:spcPts val="0"/>
              </a:spcAft>
            </a:pPr>
            <a:endParaRPr lang="en-US" sz="1400" dirty="0"/>
          </a:p>
          <a:p>
            <a:pPr marL="0">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500074777"/>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xmlns:a="http://schemas.openxmlformats.org/drawingml/2006/main" eaLnBrk="1" hangingPunct="1"/>
            <a:r xmlns:a="http://schemas.openxmlformats.org/drawingml/2006/main">
              <a:rPr lang="ru" sz="1400" dirty="0">
                <a:latin typeface="Arial" charset="0"/>
              </a:rPr>
              <a:t>Модуль 12: Концепции WLAN. </a:t>
            </a:r>
            <a:br xmlns:a="http://schemas.openxmlformats.org/drawingml/2006/main">
              <a:rPr lang="en-US" dirty="0">
                <a:latin typeface="Arial" charset="0"/>
              </a:rPr>
            </a:br>
            <a:r xmlns:a="http://schemas.openxmlformats.org/drawingml/2006/main">
              <a:rPr lang="ru" dirty="0">
                <a:latin typeface="Arial" charset="0"/>
              </a:rPr>
              <a:t>Новые термины и команды</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2200762915"/>
              </p:ext>
            </p:extLst>
          </p:nvPr>
        </p:nvGraphicFramePr>
        <p:xfrm>
          <a:off x="99152" y="798513"/>
          <a:ext cx="3425283" cy="2286000"/>
        </p:xfrm>
        <a:graphic>
          <a:graphicData uri="http://schemas.openxmlformats.org/drawingml/2006/table">
            <a:tbl>
              <a:tblPr firstRow="1" bandRow="1">
                <a:tableStyleId>{F5AB1C69-6EDB-4FF4-983F-18BD219EF322}</a:tableStyleId>
              </a:tblPr>
              <a:tblGrid>
                <a:gridCol w="3425283">
                  <a:extLst>
                    <a:ext uri="{9D8B030D-6E8A-4147-A177-3AD203B41FA5}">
                      <a16:colId xmlns:a16="http://schemas.microsoft.com/office/drawing/2014/main" val="3270854437"/>
                    </a:ext>
                  </a:extLst>
                </a:gridCol>
              </a:tblGrid>
              <a:tr h="370840">
                <a:tc>
                  <a:txBody>
                    <a:bodyPr/>
                    <a:lstStyle/>
                    <a:p>
                      <a:pPr xmlns:a="http://schemas.openxmlformats.org/drawingml/2006/main" marL="285750" indent="-285750">
                        <a:buFont typeface="Arial" panose="020B0604020202020204" pitchFamily="34" charset="0"/>
                        <a:buChar char="•"/>
                      </a:pPr>
                      <a:r xmlns:a="http://schemas.openxmlformats.org/drawingml/2006/main">
                        <a:rPr lang="ru" sz="1600" b="0" dirty="0">
                          <a:solidFill>
                            <a:srgbClr val="000000"/>
                          </a:solidFill>
                        </a:rPr>
                        <a:t>Гекстет</a:t>
                      </a:r>
                    </a:p>
                    <a:p>
                      <a:pPr xmlns:a="http://schemas.openxmlformats.org/drawingml/2006/main" marL="285750" indent="-285750">
                        <a:buFont typeface="Arial" panose="020B0604020202020204" pitchFamily="34" charset="0"/>
                        <a:buChar char="•"/>
                      </a:pPr>
                      <a:r xmlns:a="http://schemas.openxmlformats.org/drawingml/2006/main">
                        <a:rPr lang="ru" sz="1600" b="0" dirty="0">
                          <a:solidFill>
                            <a:srgbClr val="000000"/>
                          </a:solidFill>
                        </a:rPr>
                        <a:t>Локальный адрес ссылки (LLA)</a:t>
                      </a:r>
                    </a:p>
                    <a:p>
                      <a:pPr xmlns:a="http://schemas.openxmlformats.org/drawingml/2006/main" marL="285750" indent="-285750">
                        <a:buFont typeface="Arial" panose="020B0604020202020204" pitchFamily="34" charset="0"/>
                        <a:buChar char="•"/>
                      </a:pPr>
                      <a:r xmlns:a="http://schemas.openxmlformats.org/drawingml/2006/main">
                        <a:rPr lang="ru" sz="1600" b="0" dirty="0">
                          <a:solidFill>
                            <a:srgbClr val="000000"/>
                          </a:solidFill>
                        </a:rPr>
                        <a:t>IPv6-адрес</a:t>
                      </a:r>
                    </a:p>
                    <a:p>
                      <a:pPr xmlns:a="http://schemas.openxmlformats.org/drawingml/2006/main" marL="285750" indent="-285750">
                        <a:buFont typeface="Arial" panose="020B0604020202020204" pitchFamily="34" charset="0"/>
                        <a:buChar char="•"/>
                      </a:pPr>
                      <a:r xmlns:a="http://schemas.openxmlformats.org/drawingml/2006/main">
                        <a:rPr lang="ru" sz="1600" b="0" dirty="0">
                          <a:solidFill>
                            <a:srgbClr val="000000"/>
                          </a:solidFill>
                        </a:rPr>
                        <a:t>показать краткое описание интерфейса ipv6</a:t>
                      </a:r>
                    </a:p>
                    <a:p>
                      <a:pPr xmlns:a="http://schemas.openxmlformats.org/drawingml/2006/main" marL="285750" indent="-285750">
                        <a:buFont typeface="Arial" panose="020B0604020202020204" pitchFamily="34" charset="0"/>
                        <a:buChar char="•"/>
                      </a:pPr>
                      <a:r xmlns:a="http://schemas.openxmlformats.org/drawingml/2006/main">
                        <a:rPr lang="ru" sz="1600" b="0" dirty="0">
                          <a:solidFill>
                            <a:srgbClr val="000000"/>
                          </a:solidFill>
                        </a:rPr>
                        <a:t>СЛААК</a:t>
                      </a:r>
                    </a:p>
                    <a:p>
                      <a:pPr xmlns:a="http://schemas.openxmlformats.org/drawingml/2006/main" marL="285750" indent="-285750">
                        <a:buFont typeface="Arial" panose="020B0604020202020204" pitchFamily="34" charset="0"/>
                        <a:buChar char="•"/>
                      </a:pPr>
                      <a:r xmlns:a="http://schemas.openxmlformats.org/drawingml/2006/main">
                        <a:rPr lang="ru" sz="1600" b="0" dirty="0">
                          <a:solidFill>
                            <a:srgbClr val="000000"/>
                          </a:solidFill>
                        </a:rPr>
                        <a:t>Реклама маршрутизатора</a:t>
                      </a:r>
                    </a:p>
                    <a:p>
                      <a:pPr xmlns:a="http://schemas.openxmlformats.org/drawingml/2006/main" marL="285750" indent="-285750">
                        <a:buFont typeface="Arial" panose="020B0604020202020204" pitchFamily="34" charset="0"/>
                        <a:buChar char="•"/>
                      </a:pPr>
                      <a:r xmlns:a="http://schemas.openxmlformats.org/drawingml/2006/main">
                        <a:rPr lang="ru" sz="1600" b="0" dirty="0">
                          <a:solidFill>
                            <a:srgbClr val="000000"/>
                          </a:solidFill>
                        </a:rPr>
                        <a:t>Запрос маршрутизатора</a:t>
                      </a:r>
                    </a:p>
                    <a:p>
                      <a:pPr xmlns:a="http://schemas.openxmlformats.org/drawingml/2006/main" marL="285750" indent="-285750">
                        <a:buFont typeface="Arial" panose="020B0604020202020204" pitchFamily="34" charset="0"/>
                        <a:buChar char="•"/>
                      </a:pPr>
                      <a:r xmlns:a="http://schemas.openxmlformats.org/drawingml/2006/main">
                        <a:rPr lang="ru" sz="1600" b="0" dirty="0">
                          <a:solidFill>
                            <a:srgbClr val="000000"/>
                          </a:solidFill>
                        </a:rPr>
                        <a:t>ЭУИ-64</a:t>
                      </a:r>
                    </a:p>
                    <a:p>
                      <a:pPr xmlns:a="http://schemas.openxmlformats.org/drawingml/2006/main" marL="285750" indent="-285750">
                        <a:buFont typeface="Arial" panose="020B0604020202020204" pitchFamily="34" charset="0"/>
                        <a:buChar char="•"/>
                      </a:pPr>
                      <a:r xmlns:a="http://schemas.openxmlformats.org/drawingml/2006/main">
                        <a:rPr lang="ru" sz="1600" b="0" dirty="0">
                          <a:solidFill>
                            <a:srgbClr val="000000"/>
                          </a:solidFill>
                        </a:rPr>
                        <a:t>Запрошенный узел многоадресной рассылки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Проблемы IPv4 </a:t>
            </a:r>
            <a:br xmlns:a="http://schemas.openxmlformats.org/drawingml/2006/main">
              <a:rPr lang="en-US" dirty="0"/>
            </a:br>
            <a:r xmlns:a="http://schemas.openxmlformats.org/drawingml/2006/main">
              <a:rPr lang="ru" sz="2400" dirty="0"/>
              <a:t>Необходимость IPv6</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140028" cy="3073946"/>
          </a:xfrm>
        </p:spPr>
        <p:txBody>
          <a:bodyPr/>
          <a:lstStyle/>
          <a:p>
            <a:pPr xmlns:a="http://schemas.openxmlformats.org/drawingml/2006/main" marL="342900" indent="-342900" algn="l">
              <a:buFont typeface="Arial" panose="020B0604020202020204" pitchFamily="34" charset="0"/>
              <a:buChar char="•"/>
            </a:pPr>
            <a:r xmlns:a="http://schemas.openxmlformats.org/drawingml/2006/main">
              <a:rPr lang="ru" sz="1600" dirty="0">
                <a:solidFill>
                  <a:schemeClr val="tx1"/>
                </a:solidFill>
              </a:rPr>
              <a:t>IPv4 исчерпывает адреса. IPv6 является преемником IPv4. IPv6 имеет гораздо большее 128-битное адресное пространство.</a:t>
            </a:r>
          </a:p>
          <a:p>
            <a:pPr xmlns:a="http://schemas.openxmlformats.org/drawingml/2006/main" marL="342900" indent="-342900" algn="l">
              <a:buFont typeface="Arial" panose="020B0604020202020204" pitchFamily="34" charset="0"/>
              <a:buChar char="•"/>
            </a:pPr>
            <a:r xmlns:a="http://schemas.openxmlformats.org/drawingml/2006/main">
              <a:rPr lang="ru" sz="1600" dirty="0">
                <a:solidFill>
                  <a:schemeClr val="tx1"/>
                </a:solidFill>
              </a:rPr>
              <a:t>Разработка IPv6 также включала исправления ограничений IPv4 и другие усовершенствования.</a:t>
            </a:r>
          </a:p>
          <a:p>
            <a:pPr xmlns:a="http://schemas.openxmlformats.org/drawingml/2006/main" marL="342900" indent="-342900" algn="l">
              <a:buFont typeface="Arial" panose="020B0604020202020204" pitchFamily="34" charset="0"/>
              <a:buChar char="•"/>
            </a:pPr>
            <a:r xmlns:a="http://schemas.openxmlformats.org/drawingml/2006/main">
              <a:rPr lang="ru" sz="1600" dirty="0">
                <a:solidFill>
                  <a:schemeClr val="tx1"/>
                </a:solidFill>
              </a:rPr>
              <a:t>Учитывая рост числа пользователей Интернета, ограниченное адресное пространство IPv4, проблемы с NAT и IoT, пришло время начать переход на IPv6.</a:t>
            </a:r>
          </a:p>
          <a:p>
            <a:pPr marL="342900" indent="-342900" algn="l">
              <a:buFont typeface="Arial" panose="020B0604020202020204" pitchFamily="34" charset="0"/>
              <a:buChar char="•"/>
            </a:pPr>
            <a:endParaRPr lang="en-US" sz="1600" dirty="0">
              <a:solidFill>
                <a:schemeClr val="tx1"/>
              </a:solidFill>
            </a:endParaRPr>
          </a:p>
        </p:txBody>
      </p:sp>
      <p:pic>
        <p:nvPicPr>
          <p:cNvPr id="5" name="Picture 4">
            <a:extLst>
              <a:ext uri="{FF2B5EF4-FFF2-40B4-BE49-F238E27FC236}">
                <a16:creationId xmlns:a16="http://schemas.microsoft.com/office/drawing/2014/main" id="{BFB1C0E8-9A48-4776-9AE6-431C4EFFF458}"/>
              </a:ext>
            </a:extLst>
          </p:cNvPr>
          <p:cNvPicPr>
            <a:picLocks noChangeAspect="1"/>
          </p:cNvPicPr>
          <p:nvPr/>
        </p:nvPicPr>
        <p:blipFill>
          <a:blip r:embed="rId3"/>
          <a:stretch>
            <a:fillRect/>
          </a:stretch>
        </p:blipFill>
        <p:spPr>
          <a:xfrm>
            <a:off x="4657275" y="855419"/>
            <a:ext cx="3478852" cy="2063726"/>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Проблемы IPv4 </a:t>
            </a:r>
            <a:br xmlns:a="http://schemas.openxmlformats.org/drawingml/2006/main">
              <a:rPr lang="en-US" dirty="0"/>
            </a:br>
            <a:r xmlns:a="http://schemas.openxmlformats.org/drawingml/2006/main">
              <a:rPr lang="ru" sz="2400" dirty="0"/>
              <a:t>Сосуществование IPv4 и IPv6</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7913517" cy="3073946"/>
          </a:xfrm>
        </p:spPr>
        <p:txBody>
          <a:bodyPr/>
          <a:lstStyle/>
          <a:p>
            <a:pPr xmlns:a="http://schemas.openxmlformats.org/drawingml/2006/main" marL="0" indent="0" algn="l"/>
            <a:r xmlns:a="http://schemas.openxmlformats.org/drawingml/2006/main">
              <a:rPr lang="ru" sz="1600" dirty="0">
                <a:solidFill>
                  <a:schemeClr val="tx1"/>
                </a:solidFill>
              </a:rPr>
              <a:t>В ближайшем будущем IPv4 и IPv6 будут сосуществовать, а переход займет несколько лет.</a:t>
            </a:r>
          </a:p>
          <a:p>
            <a:pPr xmlns:a="http://schemas.openxmlformats.org/drawingml/2006/main" marL="0" indent="0" algn="l"/>
            <a:r xmlns:a="http://schemas.openxmlformats.org/drawingml/2006/main">
              <a:rPr lang="ru" sz="1600" dirty="0">
                <a:solidFill>
                  <a:schemeClr val="tx1"/>
                </a:solidFill>
              </a:rPr>
              <a:t>IETF создала различные протоколы и инструменты, чтобы помочь сетевым администраторам перенести свои сети на IPv6. Эти методы миграции можно разделить на три категории:</a:t>
            </a:r>
          </a:p>
          <a:p>
            <a:pPr xmlns:a="http://schemas.openxmlformats.org/drawingml/2006/main" marL="415985" lvl="1" indent="-342900">
              <a:buFont typeface="Arial" panose="020B0604020202020204" pitchFamily="34" charset="0"/>
              <a:buChar char="•"/>
            </a:pPr>
            <a:r xmlns:a="http://schemas.openxmlformats.org/drawingml/2006/main">
              <a:rPr lang="ru" b="1" dirty="0">
                <a:solidFill>
                  <a:schemeClr val="tx1"/>
                </a:solidFill>
              </a:rPr>
              <a:t>Двойной стек </a:t>
            </a:r>
            <a:r xmlns:a="http://schemas.openxmlformats.org/drawingml/2006/main">
              <a:rPr lang="ru" dirty="0">
                <a:solidFill>
                  <a:schemeClr val="tx1"/>
                </a:solidFill>
              </a:rPr>
              <a:t>— устройства одновременно используют стеки протоколов IPv4 и IPv6.</a:t>
            </a:r>
          </a:p>
          <a:p>
            <a:pPr xmlns:a="http://schemas.openxmlformats.org/drawingml/2006/main" marL="415985" lvl="1" indent="-342900">
              <a:buFont typeface="Arial" panose="020B0604020202020204" pitchFamily="34" charset="0"/>
              <a:buChar char="•"/>
            </a:pPr>
            <a:r xmlns:a="http://schemas.openxmlformats.org/drawingml/2006/main">
              <a:rPr lang="ru" b="1" dirty="0"/>
              <a:t>Туннелирование </a:t>
            </a:r>
            <a:r xmlns:a="http://schemas.openxmlformats.org/drawingml/2006/main">
              <a:rPr lang="ru" dirty="0"/>
              <a:t>– метод транспортировки пакета IPv6 по сети IPv4. Пакет IPv6 инкапсулируется внутри пакета IPv4.</a:t>
            </a:r>
          </a:p>
          <a:p>
            <a:pPr xmlns:a="http://schemas.openxmlformats.org/drawingml/2006/main" marL="415985" lvl="1" indent="-342900">
              <a:buFont typeface="Arial" panose="020B0604020202020204" pitchFamily="34" charset="0"/>
              <a:buChar char="•"/>
            </a:pPr>
            <a:r xmlns:a="http://schemas.openxmlformats.org/drawingml/2006/main">
              <a:rPr lang="ru" b="1" dirty="0">
                <a:solidFill>
                  <a:schemeClr val="tx1"/>
                </a:solidFill>
              </a:rPr>
              <a:t>Трансляция </a:t>
            </a:r>
            <a:r xmlns:a="http://schemas.openxmlformats.org/drawingml/2006/main">
              <a:rPr lang="ru" dirty="0">
                <a:solidFill>
                  <a:schemeClr val="tx1"/>
                </a:solidFill>
              </a:rPr>
              <a:t>— </a:t>
            </a:r>
            <a:r xmlns:a="http://schemas.openxmlformats.org/drawingml/2006/main">
              <a:rPr lang="ru" dirty="0"/>
              <a:t>Network Address Translation 64 (NAT64) позволяет устройствам с поддержкой IPv6 взаимодействовать с устройствами с поддержкой IPv4, используя технологию трансляции, похожую на NAT для IPv4.</a:t>
            </a:r>
            <a:endParaRPr xmlns:a="http://schemas.openxmlformats.org/drawingml/2006/main" lang="en-US" dirty="0">
              <a:solidFill>
                <a:schemeClr val="tx1"/>
              </a:solidFill>
            </a:endParaRPr>
          </a:p>
        </p:txBody>
      </p:sp>
      <p:sp>
        <p:nvSpPr>
          <p:cNvPr id="2" name="TextBox 1">
            <a:extLst>
              <a:ext uri="{FF2B5EF4-FFF2-40B4-BE49-F238E27FC236}">
                <a16:creationId xmlns:a16="http://schemas.microsoft.com/office/drawing/2014/main" id="{D8D35741-D333-4DBC-B285-F99CC22F97CD}"/>
              </a:ext>
            </a:extLst>
          </p:cNvPr>
          <p:cNvSpPr txBox="1"/>
          <p:nvPr/>
        </p:nvSpPr>
        <p:spPr>
          <a:xfrm>
            <a:off x="431971" y="3918749"/>
            <a:ext cx="7913516" cy="523220"/>
          </a:xfrm>
          <a:prstGeom prst="rect">
            <a:avLst/>
          </a:prstGeom>
          <a:noFill/>
        </p:spPr>
        <p:txBody>
          <a:bodyPr wrap="square" rtlCol="0">
            <a:spAutoFit/>
          </a:bodyPr>
          <a:lstStyle/>
          <a:p>
            <a:r xmlns:a="http://schemas.openxmlformats.org/drawingml/2006/main">
              <a:rPr lang="ru" sz="1400" b="1" dirty="0"/>
              <a:t>Примечание: </a:t>
            </a:r>
            <a:r xmlns:a="http://schemas.openxmlformats.org/drawingml/2006/main">
              <a:rPr lang="ru" sz="1400" dirty="0"/>
              <a:t>Туннелирование и трансляция предназначены для перехода на собственный IPv6 и должны использоваться только при необходимости. Целью должна быть собственная связь IPv6 от источника к месту назначения.</a:t>
            </a:r>
          </a:p>
        </p:txBody>
      </p:sp>
    </p:spTree>
    <p:extLst>
      <p:ext uri="{BB962C8B-B14F-4D97-AF65-F5344CB8AC3E}">
        <p14:creationId xmlns:p14="http://schemas.microsoft.com/office/powerpoint/2010/main" val="354355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xmlns:a="http://schemas.openxmlformats.org/drawingml/2006/main">
              <a:rPr lang="ru" dirty="0">
                <a:solidFill>
                  <a:schemeClr val="accent5">
                    <a:lumMod val="40000"/>
                    <a:lumOff val="60000"/>
                  </a:schemeClr>
                </a:solidFill>
              </a:rPr>
              <a:t>12.2 Представление адреса IPv6</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Представление адреса IPv6 </a:t>
            </a:r>
            <a:br xmlns:a="http://schemas.openxmlformats.org/drawingml/2006/main">
              <a:rPr lang="en-US" dirty="0"/>
            </a:br>
            <a:r xmlns:a="http://schemas.openxmlformats.org/drawingml/2006/main">
              <a:rPr lang="ru" sz="2400" dirty="0"/>
              <a:t>Форматы адресации IPv6</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4003184"/>
          </a:xfrm>
        </p:spPr>
        <p:txBody>
          <a:bodyPr/>
          <a:lstStyle/>
          <a:p>
            <a:pPr xmlns:a="http://schemas.openxmlformats.org/drawingml/2006/main" marL="342900" indent="-342900" algn="l">
              <a:buFont typeface="Arial" panose="020B0604020202020204" pitchFamily="34" charset="0"/>
              <a:buChar char="•"/>
            </a:pPr>
            <a:r xmlns:a="http://schemas.openxmlformats.org/drawingml/2006/main">
              <a:rPr lang="ru" sz="1600" dirty="0">
                <a:solidFill>
                  <a:schemeClr val="tx1"/>
                </a:solidFill>
              </a:rPr>
              <a:t>Адреса IPv6 имеют длину 128 бит и записываются в шестнадцатеричном формате.</a:t>
            </a:r>
          </a:p>
          <a:p>
            <a:pPr xmlns:a="http://schemas.openxmlformats.org/drawingml/2006/main" marL="342900" indent="-342900" algn="l">
              <a:buFont typeface="Arial" panose="020B0604020202020204" pitchFamily="34" charset="0"/>
              <a:buChar char="•"/>
            </a:pPr>
            <a:r xmlns:a="http://schemas.openxmlformats.org/drawingml/2006/main">
              <a:rPr lang="ru" sz="1600" dirty="0">
                <a:solidFill>
                  <a:schemeClr val="tx1"/>
                </a:solidFill>
              </a:rPr>
              <a:t>Адреса IPv6 не чувствительны к регистру и могут быть написаны как строчными, так и заглавными буквами.</a:t>
            </a:r>
          </a:p>
          <a:p>
            <a:pPr xmlns:a="http://schemas.openxmlformats.org/drawingml/2006/main" marL="342900" indent="-342900" algn="l">
              <a:buFont typeface="Arial" panose="020B0604020202020204" pitchFamily="34" charset="0"/>
              <a:buChar char="•"/>
            </a:pPr>
            <a:r xmlns:a="http://schemas.openxmlformats.org/drawingml/2006/main">
              <a:rPr lang="ru" sz="1600" dirty="0">
                <a:solidFill>
                  <a:schemeClr val="tx1"/>
                </a:solidFill>
              </a:rPr>
              <a:t>Предпочтительный формат записи адреса IPv6 — x:x:x:x:x:x:x:x, где каждый «x» состоит из четырех шестнадцатеричных значений.</a:t>
            </a:r>
          </a:p>
          <a:p>
            <a:pPr xmlns:a="http://schemas.openxmlformats.org/drawingml/2006/main" marL="342900" indent="-342900" algn="l">
              <a:buFont typeface="Arial" panose="020B0604020202020204" pitchFamily="34" charset="0"/>
              <a:buChar char="•"/>
            </a:pPr>
            <a:r xmlns:a="http://schemas.openxmlformats.org/drawingml/2006/main">
              <a:rPr lang="ru" sz="1600" dirty="0">
                <a:solidFill>
                  <a:schemeClr val="tx1"/>
                </a:solidFill>
              </a:rPr>
              <a:t>В IPv6 гекстет — это неофициальный термин, используемый для обозначения сегмента из 16 бит или четырех шестнадцатеричных значений.</a:t>
            </a:r>
          </a:p>
          <a:p>
            <a:pPr xmlns:a="http://schemas.openxmlformats.org/drawingml/2006/main" marL="342900" indent="-342900" algn="l">
              <a:buFont typeface="Arial" panose="020B0604020202020204" pitchFamily="34" charset="0"/>
              <a:buChar char="•"/>
            </a:pPr>
            <a:r xmlns:a="http://schemas.openxmlformats.org/drawingml/2006/main">
              <a:rPr lang="ru" sz="1600" dirty="0">
                <a:solidFill>
                  <a:schemeClr val="tx1"/>
                </a:solidFill>
              </a:rPr>
              <a:t>Примеры адресов IPv6 в предпочтительном формате:</a:t>
            </a:r>
          </a:p>
          <a:p>
            <a:pPr xmlns:a="http://schemas.openxmlformats.org/drawingml/2006/main" marL="358775" lvl="4" indent="0">
              <a:buNone/>
            </a:pPr>
            <a:r xmlns:a="http://schemas.openxmlformats.org/drawingml/2006/main">
              <a:rPr lang="ru" sz="1600" dirty="0">
                <a:solidFill>
                  <a:schemeClr val="tx1"/>
                </a:solidFill>
                <a:latin typeface="Courier New" panose="02070309020205020404" pitchFamily="49" charset="0"/>
                <a:cs typeface="Courier New" panose="02070309020205020404" pitchFamily="49" charset="0"/>
              </a:rPr>
              <a:t>2001:0db8:0000:1111:0000:0000:0000:0200</a:t>
            </a:r>
          </a:p>
          <a:p>
            <a:pPr xmlns:a="http://schemas.openxmlformats.org/drawingml/2006/main" marL="358775" lvl="4" indent="0">
              <a:buNone/>
            </a:pPr>
            <a:r xmlns:a="http://schemas.openxmlformats.org/drawingml/2006/main">
              <a:rPr lang="ru" sz="1600" dirty="0">
                <a:solidFill>
                  <a:schemeClr val="tx1"/>
                </a:solidFill>
                <a:latin typeface="Courier New" panose="02070309020205020404" pitchFamily="49" charset="0"/>
                <a:cs typeface="Courier New" panose="02070309020205020404" pitchFamily="49" charset="0"/>
              </a:rPr>
              <a:t>2001:0db8:0000:00a3:abcd: </a:t>
            </a:r>
            <a:r xmlns:a="http://schemas.openxmlformats.org/drawingml/2006/main">
              <a:rPr lang="ru" sz="1600" dirty="0">
                <a:latin typeface="Courier New" panose="02070309020205020404" pitchFamily="49" charset="0"/>
                <a:cs typeface="Courier New" panose="02070309020205020404" pitchFamily="49" charset="0"/>
              </a:rPr>
              <a:t>0 </a:t>
            </a:r>
            <a:r xmlns:a="http://schemas.openxmlformats.org/drawingml/2006/main">
              <a:rPr lang="ru" sz="1600" dirty="0">
                <a:solidFill>
                  <a:schemeClr val="tx1"/>
                </a:solidFill>
                <a:latin typeface="Courier New" panose="02070309020205020404" pitchFamily="49" charset="0"/>
                <a:cs typeface="Courier New" panose="02070309020205020404" pitchFamily="49" charset="0"/>
              </a:rPr>
              <a:t>000:0000:1234</a:t>
            </a:r>
            <a:endParaRPr xmlns:a="http://schemas.openxmlformats.org/drawingml/2006/main" lang="en-US" sz="1600" dirty="0">
              <a:solidFill>
                <a:schemeClr val="tx1"/>
              </a:solidFill>
              <a:latin typeface="Courier New" panose="02070309020205020404" pitchFamily="49" charset="0"/>
              <a:cs typeface="Courier New" panose="02070309020205020404" pitchFamily="49" charset="0"/>
            </a:endParaRPr>
          </a:p>
          <a:p>
            <a:pPr marL="342900" indent="-342900" algn="l">
              <a:buFont typeface="Arial" panose="020B0604020202020204" pitchFamily="34" charset="0"/>
              <a:buChar char="•"/>
            </a:pPr>
            <a:endParaRPr lang="en-US" sz="1800" dirty="0">
              <a:solidFill>
                <a:schemeClr val="tx1"/>
              </a:solidFill>
            </a:endParaRPr>
          </a:p>
          <a:p>
            <a:pPr marL="0" indent="0" algn="l"/>
            <a:endParaRPr lang="en-US" sz="1600" dirty="0">
              <a:solidFill>
                <a:schemeClr val="tx1"/>
              </a:solidFill>
            </a:endParaRPr>
          </a:p>
        </p:txBody>
      </p:sp>
    </p:spTree>
    <p:extLst>
      <p:ext uri="{BB962C8B-B14F-4D97-AF65-F5344CB8AC3E}">
        <p14:creationId xmlns:p14="http://schemas.microsoft.com/office/powerpoint/2010/main" val="120765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12241</TotalTime>
  <Words>5131</Words>
  <Application>Microsoft Office PowerPoint</Application>
  <PresentationFormat>On-screen Show (16:9)</PresentationFormat>
  <Paragraphs>563</Paragraphs>
  <Slides>54</Slides>
  <Notes>54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CiscoSans ExtraLight</vt:lpstr>
      <vt:lpstr>Courier New</vt:lpstr>
      <vt:lpstr>Wingdings</vt:lpstr>
      <vt:lpstr>Default Theme</vt:lpstr>
      <vt:lpstr>Module 12: IPv6 Addressing</vt:lpstr>
      <vt:lpstr>Module 12: IPv6 Addressing</vt:lpstr>
      <vt:lpstr>Module Objectives</vt:lpstr>
      <vt:lpstr>Module Objectives (Cont.)</vt:lpstr>
      <vt:lpstr>12.1 IPv4 Issues</vt:lpstr>
      <vt:lpstr>IPv4 Issues Need for IPv6</vt:lpstr>
      <vt:lpstr>IPv4 Issues IPv4 and IPv6 Coexistence</vt:lpstr>
      <vt:lpstr>12.2 IPv6 Address Representation</vt:lpstr>
      <vt:lpstr>IPv6 Address Representation IPv6 Addressing Formats</vt:lpstr>
      <vt:lpstr>IPv6 Address Representation Rule 1 – Omit Leading Zero</vt:lpstr>
      <vt:lpstr>IPv6 Address Representation Rule 2 – Double Colon</vt:lpstr>
      <vt:lpstr>12.3 IPv6 Address Types</vt:lpstr>
      <vt:lpstr>IPv6 Address Types Unicast, Multicast, Anycast</vt:lpstr>
      <vt:lpstr>IPv6 Address Types IPv6 Prefix Length</vt:lpstr>
      <vt:lpstr>IPv6 Address Types Types of IPv6 Unicast Addresses</vt:lpstr>
      <vt:lpstr>IPv6 Address Types A Note About the Unique Local Address</vt:lpstr>
      <vt:lpstr>IPv6 Address Types IPv6 GUA</vt:lpstr>
      <vt:lpstr>IPv6 Address Types IPv6 GUA Structure</vt:lpstr>
      <vt:lpstr>IPv6 Address Types IPv6 LLA</vt:lpstr>
      <vt:lpstr>12.4 GUA and LLA Static Configuration</vt:lpstr>
      <vt:lpstr>GUA and LLA Static Configuration Static GUA Configuration on a Router</vt:lpstr>
      <vt:lpstr>GUA and LLA Static Configuration Static GUA Configuration on a Windows Host</vt:lpstr>
      <vt:lpstr>GUA and LLA Static Configuration Static GUA Configuration of a Link-Local Unicast Address</vt:lpstr>
      <vt:lpstr>12.5 Dynamic Addressing for IPv6 GUAs</vt:lpstr>
      <vt:lpstr>Dynamic Addressing for IPv6 GUAs RS and RA Messages</vt:lpstr>
      <vt:lpstr>Dynamic Addressing for IPv6 GUAs Method 1: SLAAC</vt:lpstr>
      <vt:lpstr>Dynamic Addressing for IPv6 GUAs Method 2: SLAAC and Stateless DHCP</vt:lpstr>
      <vt:lpstr>Dynamic Addressing for IPv6 GUAs Method 3: Stateful DHCPv6</vt:lpstr>
      <vt:lpstr>Dynamic Addressing for IPv6 GUAs EUI-64 Process vs. Randomly Generated</vt:lpstr>
      <vt:lpstr>Dynamic Addressing for IPv6 GUAs EUI-64 Process</vt:lpstr>
      <vt:lpstr>Dynamic Addressing for IPv6 GUAs Randomly Generated Interface IDs</vt:lpstr>
      <vt:lpstr>12.6 Dynamic Addressing for IPv6 LLAs</vt:lpstr>
      <vt:lpstr>Dynamic Addressing for IPv6 LLAs Dynamic LLAs</vt:lpstr>
      <vt:lpstr>Dynamic Addressing for IPv6 LLAs Dynamic LLAs on Windows</vt:lpstr>
      <vt:lpstr>Dynamic Addressing for IPv6 LLAs Dynamic LLAs on Cisco Routers</vt:lpstr>
      <vt:lpstr>Dynamic Addressing for IPv6 LLAs Verify IPv6 Address Configuration</vt:lpstr>
      <vt:lpstr>Module Practice and Quiz Packet Tracer – Configure IPv6 Addressing</vt:lpstr>
      <vt:lpstr>12.7 IPv6 Multicast Addresses</vt:lpstr>
      <vt:lpstr>IPv6 Multicast Addresses Assigned IPv6 Multicast Addresses</vt:lpstr>
      <vt:lpstr>IPv6 Multicast Addresses Well-Known IPv6 Multicast Addresses</vt:lpstr>
      <vt:lpstr>IPv6 Multicast Addresses Solicited-Node IPv6 Multicast</vt:lpstr>
      <vt:lpstr>Module Practice and Quiz Lab – Identify IPv6 Addresses</vt:lpstr>
      <vt:lpstr>12.8 Subnet an IPv6 Network</vt:lpstr>
      <vt:lpstr>Subnet an IPv6 Network Subnet Using the Subnet ID</vt:lpstr>
      <vt:lpstr>Subnet an IPv6 Network IPv6 Subnetting Example</vt:lpstr>
      <vt:lpstr>Subnet an IPv6 Network IPv6 Subnet Allocation</vt:lpstr>
      <vt:lpstr>Subnet an IPv6 Network Router Configured with IPv6 Subnets</vt:lpstr>
      <vt:lpstr>2.9 Module Practice and Quiz</vt:lpstr>
      <vt:lpstr>Module Practice and Quiz Packet Tracer – Implement a Subnetted IPv6 Addressing Scheme</vt:lpstr>
      <vt:lpstr>Module Practice and Quiz Packet Tracer - Configure IPv6 Addresses on Network Devices - Physical Mode Lab – Configure IPv6 Addresses on Network Devices</vt:lpstr>
      <vt:lpstr>Module Practice and Quiz What did I learn in this module?</vt:lpstr>
      <vt:lpstr>Module Practice and Quiz What did I learn in this module? (Cont.)</vt:lpstr>
      <vt:lpstr>Module 12: WLAN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Ion Ganea</cp:lastModifiedBy>
  <cp:revision>396</cp:revision>
  <dcterms:created xsi:type="dcterms:W3CDTF">2019-10-18T06:21:22Z</dcterms:created>
  <dcterms:modified xsi:type="dcterms:W3CDTF">2025-02-07T13:50:17Z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