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2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3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5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16.xml" ContentType="application/vnd.openxmlformats-officedocument.presentationml.tags+xml"/>
  <Override PartName="/ppt/notesSlides/notesSlide58.xml" ContentType="application/vnd.openxmlformats-officedocument.presentationml.notesSlide+xml"/>
  <Override PartName="/ppt/tags/tag17.xml" ContentType="application/vnd.openxmlformats-officedocument.presentationml.tags+xml"/>
  <Override PartName="/ppt/notesSlides/notesSlide59.xml" ContentType="application/vnd.openxmlformats-officedocument.presentationml.notesSlide+xml"/>
  <Override PartName="/ppt/tags/tag18.xml" ContentType="application/vnd.openxmlformats-officedocument.presentationml.tags+xml"/>
  <Override PartName="/ppt/notesSlides/notesSlide60.xml" ContentType="application/vnd.openxmlformats-officedocument.presentationml.notesSlide+xml"/>
  <Override PartName="/ppt/tags/tag19.xml" ContentType="application/vnd.openxmlformats-officedocument.presentationml.tags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3"/>
  </p:notesMasterIdLst>
  <p:sldIdLst>
    <p:sldId id="513" r:id="rId2"/>
    <p:sldId id="876" r:id="rId3"/>
    <p:sldId id="1096" r:id="rId4"/>
    <p:sldId id="1161" r:id="rId5"/>
    <p:sldId id="759" r:id="rId6"/>
    <p:sldId id="1054" r:id="rId7"/>
    <p:sldId id="1098" r:id="rId8"/>
    <p:sldId id="1099" r:id="rId9"/>
    <p:sldId id="1100" r:id="rId10"/>
    <p:sldId id="1101" r:id="rId11"/>
    <p:sldId id="1102" r:id="rId12"/>
    <p:sldId id="1056" r:id="rId13"/>
    <p:sldId id="1103" r:id="rId14"/>
    <p:sldId id="1104" r:id="rId15"/>
    <p:sldId id="1106" r:id="rId16"/>
    <p:sldId id="1111" r:id="rId17"/>
    <p:sldId id="1118" r:id="rId18"/>
    <p:sldId id="1125" r:id="rId19"/>
    <p:sldId id="1126" r:id="rId20"/>
    <p:sldId id="1127" r:id="rId21"/>
    <p:sldId id="1128" r:id="rId22"/>
    <p:sldId id="1112" r:id="rId23"/>
    <p:sldId id="1119" r:id="rId24"/>
    <p:sldId id="1129" r:id="rId25"/>
    <p:sldId id="1130" r:id="rId26"/>
    <p:sldId id="1113" r:id="rId27"/>
    <p:sldId id="1120" r:id="rId28"/>
    <p:sldId id="1150" r:id="rId29"/>
    <p:sldId id="1131" r:id="rId30"/>
    <p:sldId id="1132" r:id="rId31"/>
    <p:sldId id="1133" r:id="rId32"/>
    <p:sldId id="1135" r:id="rId33"/>
    <p:sldId id="1114" r:id="rId34"/>
    <p:sldId id="1121" r:id="rId35"/>
    <p:sldId id="1137" r:id="rId36"/>
    <p:sldId id="1138" r:id="rId37"/>
    <p:sldId id="1139" r:id="rId38"/>
    <p:sldId id="1140" r:id="rId39"/>
    <p:sldId id="1115" r:id="rId40"/>
    <p:sldId id="1122" r:id="rId41"/>
    <p:sldId id="1141" r:id="rId42"/>
    <p:sldId id="1142" r:id="rId43"/>
    <p:sldId id="1143" r:id="rId44"/>
    <p:sldId id="1116" r:id="rId45"/>
    <p:sldId id="1123" r:id="rId46"/>
    <p:sldId id="1144" r:id="rId47"/>
    <p:sldId id="1145" r:id="rId48"/>
    <p:sldId id="1154" r:id="rId49"/>
    <p:sldId id="1146" r:id="rId50"/>
    <p:sldId id="1147" r:id="rId51"/>
    <p:sldId id="1117" r:id="rId52"/>
    <p:sldId id="1124" r:id="rId53"/>
    <p:sldId id="1148" r:id="rId54"/>
    <p:sldId id="1149" r:id="rId55"/>
    <p:sldId id="957" r:id="rId56"/>
    <p:sldId id="1155" r:id="rId57"/>
    <p:sldId id="1107" r:id="rId58"/>
    <p:sldId id="958" r:id="rId59"/>
    <p:sldId id="1157" r:id="rId60"/>
    <p:sldId id="874" r:id="rId61"/>
    <p:sldId id="291" r:id="rId62"/>
  </p:sldIdLst>
  <p:sldSz cx="9144000" cy="5143500" type="screen16x9"/>
  <p:notesSz cx="6858000" cy="9144000"/>
  <p:custDataLst>
    <p:tags r:id="rId64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E8FB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7285" autoAdjust="0"/>
  </p:normalViewPr>
  <p:slideViewPr>
    <p:cSldViewPr snapToGrid="0" showGuides="1">
      <p:cViewPr varScale="1">
        <p:scale>
          <a:sx n="100" d="100"/>
          <a:sy n="100" d="100"/>
        </p:scale>
        <p:origin x="2046" y="7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Программа сетевой академии Cisco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baseline="0" dirty="0"/>
              <a:t>Введение в сети v </a:t>
            </a:r>
            <a:r xmlns:a="http://schemas.openxmlformats.org/drawingml/2006/main">
              <a:rPr lang="ru" b="0" dirty="0"/>
              <a:t>7.0 (ITN)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11: Адресация IPv4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11.1 – Структура адреса IPv4</a:t>
            </a:r>
          </a:p>
          <a:p>
            <a:r xmlns:a="http://schemas.openxmlformats.org/drawingml/2006/main">
              <a:rPr lang="ru" dirty="0"/>
              <a:t>11.1.5 – </a:t>
            </a:r>
            <a:r xmlns:a="http://schemas.openxmlformats.org/drawingml/2006/main">
              <a:rPr lang="ru" dirty="0"/>
              <a:t>Видео – Сетевые, хостовые и широковещательные адреса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8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11.1 – Структура адреса IPv4</a:t>
            </a:r>
          </a:p>
          <a:p>
            <a:r xmlns:a="http://schemas.openxmlformats.org/drawingml/2006/main">
              <a:rPr lang="ru" dirty="0"/>
              <a:t>11.1.6 – </a:t>
            </a:r>
            <a:r xmlns:a="http://schemas.openxmlformats.org/drawingml/2006/main">
              <a:rPr lang="ru" dirty="0"/>
              <a:t>Сетевые, хостовые и широковещательные адреса</a:t>
            </a:r>
          </a:p>
          <a:p>
            <a:r xmlns:a="http://schemas.openxmlformats.org/drawingml/2006/main">
              <a:rPr lang="ru" dirty="0"/>
              <a:t>11.1.7 </a:t>
            </a:r>
            <a:r xmlns:a="http://schemas.openxmlformats.org/drawingml/2006/main">
              <a:rPr lang="ru" dirty="0"/>
              <a:t>– Действие </a:t>
            </a:r>
            <a:r xmlns:a="http://schemas.openxmlformats.org/drawingml/2006/main">
              <a:rPr lang="ru" dirty="0"/>
              <a:t>– И-выполнение для определения сетевого адреса</a:t>
            </a:r>
          </a:p>
          <a:p>
            <a:r xmlns:a="http://schemas.openxmlformats.org/drawingml/2006/main">
              <a:rPr lang="ru" dirty="0"/>
              <a:t>11.1.8 </a:t>
            </a:r>
            <a:r xmlns:a="http://schemas.openxmlformats.org/drawingml/2006/main">
              <a:rPr lang="ru" dirty="0"/>
              <a:t>– </a:t>
            </a:r>
            <a:r xmlns:a="http://schemas.openxmlformats.org/drawingml/2006/main">
              <a:rPr lang="ru" dirty="0"/>
              <a:t>Проверьте свое понимание – Структура адреса IPv4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01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11.2 – </a:t>
            </a:r>
            <a:r xmlns:a="http://schemas.openxmlformats.org/drawingml/2006/main">
              <a:rPr lang="ru" dirty="0"/>
              <a:t>Одноадресная, широковещательная и многоадресная рассылка IPv4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11.2 – Одноадресная, широковещательная и многоадресная рассылка IPv4</a:t>
            </a:r>
          </a:p>
          <a:p>
            <a:r xmlns:a="http://schemas.openxmlformats.org/drawingml/2006/main">
              <a:rPr lang="ru" dirty="0"/>
              <a:t>11.2.1 – Одноадресная передача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7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11.2 – Одноадресная, широковещательная и многоадресная рассылка IPv4</a:t>
            </a:r>
          </a:p>
          <a:p>
            <a:r xmlns:a="http://schemas.openxmlformats.org/drawingml/2006/main">
              <a:rPr lang="ru" dirty="0"/>
              <a:t>11.2.2 – Трансляция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84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11.2 – Одноадресная, широковещательная и многоадресная рассылка IPv4</a:t>
            </a:r>
          </a:p>
          <a:p>
            <a:r xmlns:a="http://schemas.openxmlformats.org/drawingml/2006/main">
              <a:rPr lang="ru" dirty="0"/>
              <a:t>11.2.3 – Многоадресная передача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11.2.4 – </a:t>
            </a:r>
            <a:r xmlns:a="http://schemas.openxmlformats.org/drawingml/2006/main"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Активность – одноадресная, широковещательная или многоадресная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94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11.3 – </a:t>
            </a:r>
            <a:r xmlns:a="http://schemas.openxmlformats.org/drawingml/2006/main">
              <a:rPr lang="ru" dirty="0"/>
              <a:t>Типы адресов IPv4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7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11.3 – </a:t>
            </a:r>
            <a:r xmlns:a="http://schemas.openxmlformats.org/drawingml/2006/main">
              <a:rPr lang="ru" dirty="0"/>
              <a:t>Типы адресов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11.3.1 – </a:t>
            </a:r>
            <a:r xmlns:a="http://schemas.openxmlformats.org/drawingml/2006/main">
              <a:rPr lang="ru" dirty="0"/>
              <a:t>Публичные и частные адреса IPv4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23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11.3 – </a:t>
            </a:r>
            <a:r xmlns:a="http://schemas.openxmlformats.org/drawingml/2006/main">
              <a:rPr lang="ru" dirty="0"/>
              <a:t>Типы адресов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11.3.2 – Маршрутизация в Интернет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11.3.3 – </a:t>
            </a:r>
            <a:r xmlns:a="http://schemas.openxmlformats.org/drawingml/2006/main"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Действие – Пропустить или заблокировать адреса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94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11.3 – </a:t>
            </a:r>
            <a:r xmlns:a="http://schemas.openxmlformats.org/drawingml/2006/main">
              <a:rPr lang="ru" dirty="0"/>
              <a:t>Типы адресов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11.3.4 – Адреса IPv4 специального назначения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9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Программа сетевой академии Cisco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baseline="0" dirty="0"/>
              <a:t>Введение в сети v </a:t>
            </a:r>
            <a:r xmlns:a="http://schemas.openxmlformats.org/drawingml/2006/main">
              <a:rPr lang="ru" b="0" dirty="0"/>
              <a:t>7.0 (ITN)</a:t>
            </a:r>
          </a:p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11: Адресация IPv4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11.3 – </a:t>
            </a:r>
            <a:r xmlns:a="http://schemas.openxmlformats.org/drawingml/2006/main">
              <a:rPr lang="ru" dirty="0"/>
              <a:t>Типы адресов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11.3.5 – Устаревшая классовая адресация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47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11.3 – </a:t>
            </a:r>
            <a:r xmlns:a="http://schemas.openxmlformats.org/drawingml/2006/main">
              <a:rPr lang="ru" dirty="0"/>
              <a:t>Типы адресов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11.3.6 – Назначение IP-адресов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11.3.7 – </a:t>
            </a:r>
            <a:r xmlns:a="http://schemas.openxmlformats.org/drawingml/2006/main"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Активность – Публичный или частный адрес IPv4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11.3.8 – </a:t>
            </a:r>
            <a:r xmlns:a="http://schemas.openxmlformats.org/drawingml/2006/main"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Проверьте свое понимание – Типы адресов IPv4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82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11.4 – </a:t>
            </a:r>
            <a:r xmlns:a="http://schemas.openxmlformats.org/drawingml/2006/main">
              <a:rPr lang="ru" dirty="0"/>
              <a:t>Сегментация сети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31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11.4 – </a:t>
            </a:r>
            <a:r xmlns:a="http://schemas.openxmlformats.org/drawingml/2006/main">
              <a:rPr lang="ru" dirty="0"/>
              <a:t>Сегментация сети</a:t>
            </a:r>
          </a:p>
          <a:p>
            <a:r xmlns:a="http://schemas.openxmlformats.org/drawingml/2006/main">
              <a:rPr lang="ru" dirty="0"/>
              <a:t>11.4.1 – Широковещательные домены и сегментация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74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11.4 – </a:t>
            </a:r>
            <a:r xmlns:a="http://schemas.openxmlformats.org/drawingml/2006/main">
              <a:rPr lang="ru" dirty="0"/>
              <a:t>Сегментация сети</a:t>
            </a:r>
          </a:p>
          <a:p>
            <a:r xmlns:a="http://schemas.openxmlformats.org/drawingml/2006/main">
              <a:rPr lang="ru" dirty="0"/>
              <a:t>11.4.2 – </a:t>
            </a:r>
            <a:r xmlns:a="http://schemas.openxmlformats.org/drawingml/2006/main">
              <a:rPr lang="ru" dirty="0"/>
              <a:t>Проблемы с большими широковещательными доменами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44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11.4 – </a:t>
            </a:r>
            <a:r xmlns:a="http://schemas.openxmlformats.org/drawingml/2006/main">
              <a:rPr lang="ru" dirty="0"/>
              <a:t>Сегментация сети</a:t>
            </a:r>
          </a:p>
          <a:p>
            <a:r xmlns:a="http://schemas.openxmlformats.org/drawingml/2006/main">
              <a:rPr lang="ru" dirty="0"/>
              <a:t>11.4.3 – Причины сегментации сетей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11.4.4 – </a:t>
            </a:r>
            <a:r xmlns:a="http://schemas.openxmlformats.org/drawingml/2006/main"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Проверьте свое понимание – Сегментация сети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48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11.5 – </a:t>
            </a:r>
            <a:r xmlns:a="http://schemas.openxmlformats.org/drawingml/2006/main">
              <a:rPr lang="ru" dirty="0"/>
              <a:t>Подсеть сети IPv4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97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11.5 – </a:t>
            </a:r>
            <a:r xmlns:a="http://schemas.openxmlformats.org/drawingml/2006/main">
              <a:rPr lang="ru" dirty="0"/>
              <a:t>Подсеть сети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11.5.1 – </a:t>
            </a:r>
            <a:r xmlns:a="http://schemas.openxmlformats.org/drawingml/2006/main">
              <a:rPr lang="ru" dirty="0"/>
              <a:t>Подсеть на границе октета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87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11.5 – </a:t>
            </a:r>
            <a:r xmlns:a="http://schemas.openxmlformats.org/drawingml/2006/main">
              <a:rPr lang="ru" dirty="0"/>
              <a:t>Подсеть сети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11.5.1 – </a:t>
            </a:r>
            <a:r xmlns:a="http://schemas.openxmlformats.org/drawingml/2006/main">
              <a:rPr lang="ru" dirty="0"/>
              <a:t>Подсеть на границе октета (продолжение)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26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11.5 – </a:t>
            </a:r>
            <a:r xmlns:a="http://schemas.openxmlformats.org/drawingml/2006/main">
              <a:rPr lang="ru" dirty="0"/>
              <a:t>Подсеть сети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11.5.2 – </a:t>
            </a:r>
            <a:r xmlns:a="http://schemas.openxmlformats.org/drawingml/2006/main">
              <a:rPr lang="ru" dirty="0"/>
              <a:t>Подсеть в пределах границы октета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11.5 – </a:t>
            </a:r>
            <a:r xmlns:a="http://schemas.openxmlformats.org/drawingml/2006/main">
              <a:rPr lang="ru" dirty="0"/>
              <a:t>Подсеть сети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11.5.3 – </a:t>
            </a:r>
            <a:r xmlns:a="http://schemas.openxmlformats.org/drawingml/2006/main">
              <a:rPr lang="ru" dirty="0"/>
              <a:t>Видео – Маска подсети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00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11.5 – </a:t>
            </a:r>
            <a:r xmlns:a="http://schemas.openxmlformats.org/drawingml/2006/main">
              <a:rPr lang="ru" dirty="0"/>
              <a:t>Подсеть сети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11.5.4 – </a:t>
            </a:r>
            <a:r xmlns:a="http://schemas.openxmlformats.org/drawingml/2006/main">
              <a:rPr lang="ru" dirty="0"/>
              <a:t>Видео – Подсеть с магическим числом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59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11.5 – </a:t>
            </a:r>
            <a:r xmlns:a="http://schemas.openxmlformats.org/drawingml/2006/main">
              <a:rPr lang="ru" dirty="0"/>
              <a:t>Подсеть сети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11.5.5 – </a:t>
            </a:r>
            <a:r xmlns:a="http://schemas.openxmlformats.org/drawingml/2006/main">
              <a:rPr lang="ru" dirty="0"/>
              <a:t>Packet Tracer – Подсеть в сети IPv4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56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11.6 – </a:t>
            </a:r>
            <a:r xmlns:a="http://schemas.openxmlformats.org/drawingml/2006/main">
              <a:rPr lang="ru" dirty="0"/>
              <a:t>Подсеть с префиксом Slash 16 и Slash 8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0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11.6 – </a:t>
            </a:r>
            <a:r xmlns:a="http://schemas.openxmlformats.org/drawingml/2006/main">
              <a:rPr lang="ru" dirty="0"/>
              <a:t>Подсеть с префиксом Slash 16 и Slash 8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11.6.1 – </a:t>
            </a:r>
            <a:r xmlns:a="http://schemas.openxmlformats.org/drawingml/2006/main">
              <a:rPr lang="ru" dirty="0"/>
              <a:t>Создание подсетей с префиксом Slash 16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03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11.6 – </a:t>
            </a:r>
            <a:r xmlns:a="http://schemas.openxmlformats.org/drawingml/2006/main">
              <a:rPr lang="ru" dirty="0"/>
              <a:t>Подсеть с префиксом Slash 16 и Slash 8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11.6.2 – </a:t>
            </a:r>
            <a:r xmlns:a="http://schemas.openxmlformats.org/drawingml/2006/main">
              <a:rPr lang="ru" dirty="0"/>
              <a:t>Создание 100 подсетей с префиксом Slash 16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5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11.6 – </a:t>
            </a:r>
            <a:r xmlns:a="http://schemas.openxmlformats.org/drawingml/2006/main">
              <a:rPr lang="ru" dirty="0"/>
              <a:t>Подсеть с префиксом Slash 16 и Slash 8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11.6.3 – </a:t>
            </a:r>
            <a:r xmlns:a="http://schemas.openxmlformats.org/drawingml/2006/main">
              <a:rPr lang="ru" dirty="0"/>
              <a:t>Создание 1000 подсетей с префиксом Slash 8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18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11.6 – </a:t>
            </a:r>
            <a:r xmlns:a="http://schemas.openxmlformats.org/drawingml/2006/main">
              <a:rPr lang="ru" dirty="0"/>
              <a:t>Подсеть с префиксом Slash 16 и Slash 8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11.6.4 – </a:t>
            </a:r>
            <a:r xmlns:a="http://schemas.openxmlformats.org/drawingml/2006/main">
              <a:rPr lang="ru" dirty="0"/>
              <a:t>Видео – Подсеть в нескольких октетах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11.6.5 – </a:t>
            </a:r>
            <a:r xmlns:a="http://schemas.openxmlformats.org/drawingml/2006/main"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 – Расчет маски подсети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931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11.6 – </a:t>
            </a:r>
            <a:r xmlns:a="http://schemas.openxmlformats.org/drawingml/2006/main">
              <a:rPr lang="ru" dirty="0"/>
              <a:t>Подсеть с префиксом Slash 16 и Slash 8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11.6.6 – Лабораторная работа – Расчет подсетей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5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11.7 – </a:t>
            </a:r>
            <a:r xmlns:a="http://schemas.openxmlformats.org/drawingml/2006/main">
              <a:rPr lang="ru" dirty="0"/>
              <a:t>Подсеть для соответствия требованиям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7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4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9467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11.7 – </a:t>
            </a:r>
            <a:r xmlns:a="http://schemas.openxmlformats.org/drawingml/2006/main">
              <a:rPr lang="ru" dirty="0"/>
              <a:t>Подсеть для соответствия требованиям</a:t>
            </a:r>
          </a:p>
          <a:p>
            <a:r xmlns:a="http://schemas.openxmlformats.org/drawingml/2006/main">
              <a:rPr lang="ru" dirty="0"/>
              <a:t>11.7.1 – </a:t>
            </a:r>
            <a:r xmlns:a="http://schemas.openxmlformats.org/drawingml/2006/main">
              <a:rPr lang="ru" dirty="0"/>
              <a:t>Частное и публичное адресное пространство IPv4 подсети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504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11.7 – </a:t>
            </a:r>
            <a:r xmlns:a="http://schemas.openxmlformats.org/drawingml/2006/main">
              <a:rPr lang="ru" dirty="0"/>
              <a:t>Подсеть для соответствия требованиям</a:t>
            </a:r>
          </a:p>
          <a:p>
            <a:r xmlns:a="http://schemas.openxmlformats.org/drawingml/2006/main">
              <a:rPr lang="ru" dirty="0"/>
              <a:t>11.7.2 – </a:t>
            </a:r>
            <a:r xmlns:a="http://schemas.openxmlformats.org/drawingml/2006/main">
              <a:rPr lang="ru" dirty="0"/>
              <a:t>Минимизируйте неиспользуемые адреса IPv4 хоста и максимизируйте подсети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420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11.7 – </a:t>
            </a:r>
            <a:r xmlns:a="http://schemas.openxmlformats.org/drawingml/2006/main">
              <a:rPr lang="ru" dirty="0"/>
              <a:t>Подсеть для соответствия требованиям</a:t>
            </a:r>
          </a:p>
          <a:p>
            <a:r xmlns:a="http://schemas.openxmlformats.org/drawingml/2006/main">
              <a:rPr lang="ru" dirty="0"/>
              <a:t>11.7.3 – Пример: эффективное разбиение IPv4 на подсети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11.7.4 – </a:t>
            </a:r>
            <a:r xmlns:a="http://schemas.openxmlformats.org/drawingml/2006/main"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 – Определить количество заимствуемых битов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917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11.7 – </a:t>
            </a:r>
            <a:r xmlns:a="http://schemas.openxmlformats.org/drawingml/2006/main">
              <a:rPr lang="ru" dirty="0"/>
              <a:t>Подсеть для соответствия требованиям</a:t>
            </a:r>
          </a:p>
          <a:p>
            <a:r xmlns:a="http://schemas.openxmlformats.org/drawingml/2006/main">
              <a:rPr lang="ru" dirty="0"/>
              <a:t>11.7.5 – Packet Tracer – Сценарий подсетей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4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11.8 – </a:t>
            </a:r>
            <a:r xmlns:a="http://schemas.openxmlformats.org/drawingml/2006/main">
              <a:rPr lang="ru" dirty="0"/>
              <a:t>МНЛС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950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11.8 – </a:t>
            </a:r>
            <a:r xmlns:a="http://schemas.openxmlformats.org/drawingml/2006/main">
              <a:rPr lang="ru" dirty="0"/>
              <a:t>МНЛС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11.8.1 – Видео – Основы VLSM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771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11.8 – </a:t>
            </a:r>
            <a:r xmlns:a="http://schemas.openxmlformats.org/drawingml/2006/main">
              <a:rPr lang="ru" dirty="0"/>
              <a:t>МНЛС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11.8.2 – Видео – Пример VLSM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493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11.8 – </a:t>
            </a:r>
            <a:r xmlns:a="http://schemas.openxmlformats.org/drawingml/2006/main">
              <a:rPr lang="ru" dirty="0"/>
              <a:t>МНЛС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11.8.3 – Сохранение адресов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08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11.8 – </a:t>
            </a:r>
            <a:r xmlns:a="http://schemas.openxmlformats.org/drawingml/2006/main">
              <a:rPr lang="ru" dirty="0"/>
              <a:t>МНЛС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11.8.3 – Сохранение адресов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150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11.8 – </a:t>
            </a:r>
            <a:r xmlns:a="http://schemas.openxmlformats.org/drawingml/2006/main">
              <a:rPr lang="ru" dirty="0"/>
              <a:t>МНЛС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11.8.4 – ВЛСМ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3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Адресация IPv4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11.1 – </a:t>
            </a:r>
            <a:r xmlns:a="http://schemas.openxmlformats.org/drawingml/2006/main">
              <a:rPr lang="ru" dirty="0"/>
              <a:t>Структура адреса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11.8 – </a:t>
            </a:r>
            <a:r xmlns:a="http://schemas.openxmlformats.org/drawingml/2006/main">
              <a:rPr lang="ru" dirty="0"/>
              <a:t>МНЛС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11.8.5 – Назначение адреса топологии VLSM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11.8.6 – </a:t>
            </a:r>
            <a:r xmlns:a="http://schemas.openxmlformats.org/drawingml/2006/main"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Деятельность – Практика VLSM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194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11.9 – </a:t>
            </a:r>
            <a:r xmlns:a="http://schemas.openxmlformats.org/drawingml/2006/main">
              <a:rPr lang="ru" dirty="0"/>
              <a:t>Структурированный дизайн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59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11.9 – </a:t>
            </a:r>
            <a:r xmlns:a="http://schemas.openxmlformats.org/drawingml/2006/main">
              <a:rPr lang="ru" dirty="0"/>
              <a:t>Структурированный дизайн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11.9.1 – Планирование сетевых адресов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052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11.9 – </a:t>
            </a:r>
            <a:r xmlns:a="http://schemas.openxmlformats.org/drawingml/2006/main">
              <a:rPr lang="ru" dirty="0"/>
              <a:t>Структурированный дизайн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11.9.2 – Назначение адреса устройства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74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11.9 – </a:t>
            </a:r>
            <a:r xmlns:a="http://schemas.openxmlformats.org/drawingml/2006/main">
              <a:rPr lang="ru" dirty="0"/>
              <a:t>Структурированный дизайн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11.9.3 – </a:t>
            </a:r>
            <a:r xmlns:a="http://schemas.openxmlformats.org/drawingml/2006/main">
              <a:rPr lang="ru" dirty="0"/>
              <a:t>Packet Tracer – Практика проектирования и внедрения VLSM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435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11.10 Практика и тесты по модулю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11.10 – </a:t>
            </a:r>
            <a:r xmlns:a="http://schemas.openxmlformats.org/drawingml/2006/main">
              <a:rPr lang="ru" dirty="0"/>
              <a:t>Структурированный дизайн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11.10.1 – </a:t>
            </a:r>
            <a:r xmlns:a="http://schemas.openxmlformats.org/drawingml/2006/main">
              <a:rPr lang="ru" dirty="0"/>
              <a:t>Packet Tracer – Разработка и реализация схемы адресации VLSM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76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11.10 – </a:t>
            </a:r>
            <a:r xmlns:a="http://schemas.openxmlformats.org/drawingml/2006/main">
              <a:rPr lang="ru" dirty="0"/>
              <a:t>Структурированный дизайн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11.10.2 – </a:t>
            </a:r>
            <a:r xmlns:a="http://schemas.openxmlformats.org/drawingml/2006/main">
              <a:rPr lang="ru" dirty="0"/>
              <a:t>Packet Tracer и лабораторная работа – Разработка и реализация схемы адресации VLSM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164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58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11.10 – </a:t>
            </a:r>
            <a:r xmlns:a="http://schemas.openxmlformats.org/drawingml/2006/main">
              <a:rPr lang="ru" dirty="0"/>
              <a:t>Структурированный дизайн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11.10.3 – Чему я научился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59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 xmlns:a="http://schemas.openxmlformats.org/drawingml/2006/main">
              <a:rPr lang="ru" dirty="0"/>
              <a:t>11 – Адресация IPv4</a:t>
            </a:r>
          </a:p>
          <a:p>
            <a:r xmlns:a="http://schemas.openxmlformats.org/drawingml/2006/main">
              <a:rPr lang="ru" dirty="0"/>
              <a:t>11.10 – </a:t>
            </a:r>
            <a:r xmlns:a="http://schemas.openxmlformats.org/drawingml/2006/main">
              <a:rPr lang="ru" dirty="0"/>
              <a:t>Структурированный дизайн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11.10.3 – Чему я научился в этом модуле? (Продолжение)</a:t>
            </a:r>
          </a:p>
          <a:p>
            <a:r xmlns:a="http://schemas.openxmlformats.org/drawingml/2006/main">
              <a:rPr lang="ru" dirty="0"/>
              <a:t>11.10.4 – Тест по модулю – Адресация IPv4</a:t>
            </a:r>
          </a:p>
        </p:txBody>
      </p:sp>
    </p:spTree>
    <p:extLst>
      <p:ext uri="{BB962C8B-B14F-4D97-AF65-F5344CB8AC3E}">
        <p14:creationId xmlns:p14="http://schemas.microsoft.com/office/powerpoint/2010/main" val="270844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Адресация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11.1 – Структура адреса IPv4</a:t>
            </a:r>
          </a:p>
          <a:p>
            <a:r xmlns:a="http://schemas.openxmlformats.org/drawingml/2006/main">
              <a:rPr lang="ru" dirty="0"/>
              <a:t>11.1.1 – Сетевые и хостовые части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60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Адресация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11.1 – Структура адреса IPv4</a:t>
            </a:r>
          </a:p>
          <a:p>
            <a:r xmlns:a="http://schemas.openxmlformats.org/drawingml/2006/main">
              <a:rPr lang="ru" dirty="0"/>
              <a:t>11.1.2 – Маска подсети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9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Адресация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11.1 – Структура адреса IPv4</a:t>
            </a:r>
          </a:p>
          <a:p>
            <a:r xmlns:a="http://schemas.openxmlformats.org/drawingml/2006/main">
              <a:rPr lang="ru" dirty="0"/>
              <a:t>11.1.3 – Длина префикса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Адресация IPv4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11.1 – Структура адреса IPv4</a:t>
            </a:r>
          </a:p>
          <a:p>
            <a:r xmlns:a="http://schemas.openxmlformats.org/drawingml/2006/main">
              <a:rPr lang="ru" dirty="0"/>
              <a:t>11.1.4 – </a:t>
            </a:r>
            <a:r xmlns:a="http://schemas.openxmlformats.org/drawingml/2006/main">
              <a:rPr lang="ru" dirty="0"/>
              <a:t>Определение сети: логическое И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68256" y="4741653"/>
            <a:ext cx="285727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2019, 2021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11: Адресация IPv4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 структуре адреса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– сетевые, хостовые и широковещательные адреса</a:t>
            </a:r>
            <a:endParaRPr xmlns:a="http://schemas.openxmlformats.org/drawingml/2006/main" lang="en-US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01ED4EE-A438-4923-8A5A-4E8EDE0D676B}"/>
              </a:ext>
            </a:extLst>
          </p:cNvPr>
          <p:cNvSpPr txBox="1">
            <a:spLocks/>
          </p:cNvSpPr>
          <p:nvPr/>
        </p:nvSpPr>
        <p:spPr>
          <a:xfrm>
            <a:off x="431971" y="864846"/>
            <a:ext cx="8280057" cy="152202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видео будут рассмотрены следующие темы: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Сетевой адрес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Адрес для трансляции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Первый пригодный для использования хост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Последний используемый хост</a:t>
            </a:r>
          </a:p>
        </p:txBody>
      </p:sp>
    </p:spTree>
    <p:extLst>
      <p:ext uri="{BB962C8B-B14F-4D97-AF65-F5344CB8AC3E}">
        <p14:creationId xmlns:p14="http://schemas.microsoft.com/office/powerpoint/2010/main" val="29222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Структура адреса IPv4.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Сетевые, хостовые и широковещательные адреса</a:t>
            </a:r>
            <a:endParaRPr xmlns:a="http://schemas.openxmlformats.org/drawingml/2006/main"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2E9A2-7F9F-404A-B632-433B3DD7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71" y="2222298"/>
            <a:ext cx="2898633" cy="16074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5667615" cy="1328383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Внутри каждой сети существует три типа IP-адресов: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Сетевой адрес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Адреса хостов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Широковещательный адрес</a:t>
            </a:r>
            <a:endParaRPr xmlns:a="http://schemas.openxmlformats.org/drawingml/2006/main"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3C58AD-E4FB-4E6F-A2AA-5493C4001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36514"/>
              </p:ext>
            </p:extLst>
          </p:nvPr>
        </p:nvGraphicFramePr>
        <p:xfrm>
          <a:off x="3512820" y="2247024"/>
          <a:ext cx="5494020" cy="223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80">
                  <a:extLst>
                    <a:ext uri="{9D8B030D-6E8A-4147-A177-3AD203B41FA5}">
                      <a16:colId xmlns:a16="http://schemas.microsoft.com/office/drawing/2014/main" val="6951079"/>
                    </a:ext>
                  </a:extLst>
                </a:gridCol>
                <a:gridCol w="2461260">
                  <a:extLst>
                    <a:ext uri="{9D8B030D-6E8A-4147-A177-3AD203B41FA5}">
                      <a16:colId xmlns:a16="http://schemas.microsoft.com/office/drawing/2014/main" val="36696009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195186617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3408647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31750" marR="31750" marT="31750" marB="31750" anchor="ctr">
                    <a:noFill/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algn="ctr" fontAlgn="ctr"/>
                      <a:r xmlns:a="http://schemas.openxmlformats.org/drawingml/2006/main">
                        <a:rPr lang="ru" sz="1050" b="1" dirty="0">
                          <a:effectLst/>
                        </a:rPr>
                        <a:t>Сетевая часть</a:t>
                      </a:r>
                      <a:endParaRPr xmlns:a="http://schemas.openxmlformats.org/drawingml/2006/main" lang="en-CA" sz="105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fontAlgn="ctr"/>
                      <a:r xmlns:a="http://schemas.openxmlformats.org/drawingml/2006/main">
                        <a:rPr lang="ru" sz="1050" b="1" dirty="0">
                          <a:effectLst/>
                        </a:rPr>
                        <a:t>Часть хозяина</a:t>
                      </a:r>
                      <a:endParaRPr xmlns:a="http://schemas.openxmlformats.org/drawingml/2006/main" lang="en-CA" sz="105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fontAlgn="ctr"/>
                      <a:r xmlns:a="http://schemas.openxmlformats.org/drawingml/2006/main">
                        <a:rPr lang="ru" sz="1050" b="1" dirty="0">
                          <a:effectLst/>
                        </a:rPr>
                        <a:t>Хост-биты</a:t>
                      </a:r>
                      <a:endParaRPr xmlns:a="http://schemas.openxmlformats.org/drawingml/2006/main" lang="en-CA" sz="105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1701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Маска подсети</a:t>
                      </a:r>
                    </a:p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255.255.255.0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или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255 255 255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11111111 11111111 11111111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fontAlgn="ctr"/>
                      <a:endParaRPr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21201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Сетевой адрес</a:t>
                      </a:r>
                    </a:p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192.168.10.0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или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192 168 10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11000000 10100000 00001010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Все нули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5827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Первый адрес</a:t>
                      </a:r>
                    </a:p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192.168.10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или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192 168 10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11000000 10100000 00001010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Все нули и 1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1540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Последний адрес</a:t>
                      </a:r>
                    </a:p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192.168.10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 или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192 168 10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11000000 10100000 00001010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254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Все 1 и 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01852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Широковещательный адрес</a:t>
                      </a:r>
                    </a:p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192.168.10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 или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192 168 10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11000000 10100000 00001010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255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ctr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Все 1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127298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11.2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Одноадресная, широковещательная и многоадресная рассылка IPv4</a:t>
            </a: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Одноадресная, широковещательная и многоадресная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рассылка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180771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Одноадресная передача — это отправка пакета на один IP-адрес назначения.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Например, ПК с адресом 172.16.4.1 отправляет одноадресный пакет на принтер с адресом 172.16.4.253.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E06A5-43CA-4616-9CC2-40C3C98F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92" y="2132314"/>
            <a:ext cx="2829973" cy="231634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0C084AC-73BA-4205-822C-80E03F10B01A}"/>
              </a:ext>
            </a:extLst>
          </p:cNvPr>
          <p:cNvSpPr/>
          <p:nvPr/>
        </p:nvSpPr>
        <p:spPr>
          <a:xfrm>
            <a:off x="3971431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A7C70-F6C2-47F7-8084-E8C34124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151" y="2132314"/>
            <a:ext cx="2829973" cy="23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Одноадресная, широковещательная и многоадресная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рассылка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001661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Широковещательная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передача — это отправка пакета на все остальные IP-адреса назначения.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Например, ПК с адресом 172.16.4.1 отправляет широковещательный пакет всем хостам IPv4.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68B31-29E2-43C7-A438-1CE3A9BE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57" y="1992794"/>
            <a:ext cx="2814401" cy="24230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D1DB5E3-6538-4D97-B86F-3537291085CA}"/>
              </a:ext>
            </a:extLst>
          </p:cNvPr>
          <p:cNvSpPr/>
          <p:nvPr/>
        </p:nvSpPr>
        <p:spPr>
          <a:xfrm>
            <a:off x="4046847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6D91D6-8B82-4552-BA7F-ACD3DC677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498" y="1992460"/>
            <a:ext cx="2814401" cy="24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Одноадресная, широковещательная и многоадресная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рассылка IPv4.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180771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Многоадресная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передача — это отправка пакета в группу многоадресных адресов.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Например, ПК с адресом 172.16.4.1 отправляет многоадресный пакет на адрес многоадресной группы 224.10.10.5.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8B46F-E225-4F03-B437-98A0BB4F7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73" y="2278304"/>
            <a:ext cx="2862981" cy="216952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B0C162D-3A37-40E3-9806-62C97CB24D0F}"/>
              </a:ext>
            </a:extLst>
          </p:cNvPr>
          <p:cNvSpPr/>
          <p:nvPr/>
        </p:nvSpPr>
        <p:spPr>
          <a:xfrm>
            <a:off x="3999712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59E69-3898-4F73-83D5-D2A1CF5F0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11" y="2280614"/>
            <a:ext cx="2862981" cy="21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11.3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Типы адресов IPv4</a:t>
            </a: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10768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Типы адресов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Публичные и частные адреса IPv4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825923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Как определено в RFC 1918, публичные адреса IPv4 глобально маршрутизируются между маршрутизаторами поставщиков интернет-услуг (ISP).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Однако частные адреса не маршрутизируются глобально.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8479601-5CDB-4C0D-B13C-379A83A14207}"/>
              </a:ext>
            </a:extLst>
          </p:cNvPr>
          <p:cNvSpPr txBox="1">
            <a:spLocks/>
          </p:cNvSpPr>
          <p:nvPr/>
        </p:nvSpPr>
        <p:spPr>
          <a:xfrm>
            <a:off x="431971" y="1681342"/>
            <a:ext cx="4269121" cy="246035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Частные адреса — это распространенные блоки адресов, используемые большинством организаций для назначения адресов IPv4 внутренним хостам.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Частные адреса IPv4 не являются уникальными и могут использоваться внутри любой 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B44CF3-2CFA-4BA2-948A-BF99DA4FD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869958"/>
              </p:ext>
            </p:extLst>
          </p:nvPr>
        </p:nvGraphicFramePr>
        <p:xfrm>
          <a:off x="5173532" y="1804924"/>
          <a:ext cx="3644396" cy="151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648">
                  <a:extLst>
                    <a:ext uri="{9D8B030D-6E8A-4147-A177-3AD203B41FA5}">
                      <a16:colId xmlns:a16="http://schemas.microsoft.com/office/drawing/2014/main" val="828829070"/>
                    </a:ext>
                  </a:extLst>
                </a:gridCol>
                <a:gridCol w="2424748">
                  <a:extLst>
                    <a:ext uri="{9D8B030D-6E8A-4147-A177-3AD203B41FA5}">
                      <a16:colId xmlns:a16="http://schemas.microsoft.com/office/drawing/2014/main" val="1771473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Сетевой адрес и префикс</a:t>
                      </a:r>
                      <a:endParaRPr xmlns:a="http://schemas.openxmlformats.org/drawingml/2006/main" lang="en-CA" sz="11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Диапазон частных адресов RFC 1918</a:t>
                      </a:r>
                      <a:endParaRPr xmlns:a="http://schemas.openxmlformats.org/drawingml/2006/main" lang="en-CA" sz="11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17194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0" dirty="0">
                          <a:effectLst/>
                        </a:rPr>
                        <a:t>10.0.0.0/8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0" dirty="0">
                          <a:effectLst/>
                        </a:rPr>
                        <a:t>10.0.0.0 - 10.255.255.255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152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0" dirty="0">
                          <a:effectLst/>
                        </a:rPr>
                        <a:t>172.16.0.0/12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0" dirty="0">
                          <a:effectLst/>
                        </a:rPr>
                        <a:t>172.16.0.0 - 172.31.255.255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05899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0" dirty="0">
                          <a:effectLst/>
                        </a:rPr>
                        <a:t>192.168.0.0/16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0" dirty="0">
                          <a:effectLst/>
                        </a:rPr>
                        <a:t>192.168.0.0 - 192.168.255.255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9775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Типы адресов IPv4,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маршрутизирующихся в Интернет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728192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Трансляция сетевых адресов (NAT) преобразует частные адреса IPv4 в публичные адреса IPv4.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41F94C-72F5-4291-BC41-D3CA12CF0380}"/>
              </a:ext>
            </a:extLst>
          </p:cNvPr>
          <p:cNvSpPr txBox="1">
            <a:spLocks/>
          </p:cNvSpPr>
          <p:nvPr/>
        </p:nvSpPr>
        <p:spPr>
          <a:xfrm>
            <a:off x="431971" y="1683758"/>
            <a:ext cx="2905739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NAT обычно включается на пограничном маршрутизаторе, подключенном к Интернету.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Он преобразует внутренний частный адрес в публичный глобальный IP-адрес.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E9573-E9D0-43E1-8820-1689885B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10" y="1583611"/>
            <a:ext cx="5288257" cy="34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Типы адресов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Специальное использование адресов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4799905" cy="1478990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Адреса обратной связи</a:t>
            </a:r>
            <a:endParaRPr xmlns:a="http://schemas.openxmlformats.org/drawingml/2006/main" lang="en-US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127.0.0.0 /8 (127.0.0.1 по 127.255.255.254)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Обычно идентифицируется как 127.0.0.1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Используется на хосте для проверки работоспособности TCP/IP.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57F18-BC87-45CB-B8E6-D449D452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1214135"/>
            <a:ext cx="3564074" cy="87687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5B257E1-0405-4735-85E9-547525F12CE6}"/>
              </a:ext>
            </a:extLst>
          </p:cNvPr>
          <p:cNvSpPr txBox="1">
            <a:spLocks/>
          </p:cNvSpPr>
          <p:nvPr/>
        </p:nvSpPr>
        <p:spPr>
          <a:xfrm>
            <a:off x="431970" y="2385343"/>
            <a:ext cx="8206421" cy="190695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Ссылка-локальные адреса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169.254.0.0 /16 (169.254.0.1 по 169.254.255.254)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Обычно их называют адресами автоматической частной IP-адресации (APIPA) или самостоятельно назначаемыми адресами.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Используется DHCP-клиентами Windows для самостоятельной настройки при отсутствии доступных DHCP-серверов.</a:t>
            </a:r>
          </a:p>
        </p:txBody>
      </p:sp>
    </p:spTree>
    <p:extLst>
      <p:ext uri="{BB962C8B-B14F-4D97-AF65-F5344CB8AC3E}">
        <p14:creationId xmlns:p14="http://schemas.microsoft.com/office/powerpoint/2010/main" val="40078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58416" cy="1080143"/>
          </a:xfrm>
        </p:spPr>
        <p:txBody>
          <a:bodyPr/>
          <a:lstStyle/>
          <a:p>
            <a:r xmlns:a="http://schemas.openxmlformats.org/drawingml/2006/main">
              <a:rPr lang="ru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11: Адресация IPv4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Типы адресов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Устаревшая классовая адресация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DBF03-421E-4564-9492-4248ADBE4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551" y="1248180"/>
            <a:ext cx="3163682" cy="183659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685733"/>
            <a:ext cx="4956309" cy="406082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RFC 790 (1981) распределил адреса IPv4 по классам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Класс A (0.0.0.0/8 до 127.0.0.0/8)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Класс B (128.0.0.0 /16 – 191.255.0.0 /16)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Класс C (192.0.0.0 /24 – 223.255.255.0 /24)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Класс D (224.0.0.0 – 239.0.0.0)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Класс E (240.0.0.0 – 255.0.0.0)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Классовая адресация привела к потере большого количества адресов IPv4.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Классовое распределение адресов было заменено бесклассовой адресацией, которая игнорирует правила классов (A, B, C).</a:t>
            </a:r>
          </a:p>
        </p:txBody>
      </p:sp>
    </p:spTree>
    <p:extLst>
      <p:ext uri="{BB962C8B-B14F-4D97-AF65-F5344CB8AC3E}">
        <p14:creationId xmlns:p14="http://schemas.microsoft.com/office/powerpoint/2010/main" val="728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Типы адресов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Назначение IP-адресов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737711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Управление по распределению адресов в Интернете (IANA) управляет и распределяет блоки адресов IPv4 и IPv6 среди пяти региональных интернет-регистраторов (RIR).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9BC4D9-9184-42D7-839E-39E96E08A3D4}"/>
              </a:ext>
            </a:extLst>
          </p:cNvPr>
          <p:cNvSpPr txBox="1">
            <a:spLocks/>
          </p:cNvSpPr>
          <p:nvPr/>
        </p:nvSpPr>
        <p:spPr>
          <a:xfrm>
            <a:off x="431970" y="1681116"/>
            <a:ext cx="3337951" cy="224824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RIR отвечают за выделение IP-адресов интернет-провайдерам, которые предоставляют блоки адресов IPv4 более мелким интернет-провайдерам и организациям.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C39C3-1B89-41EA-828D-DA77348A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299" y="1681116"/>
            <a:ext cx="4607351" cy="23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11.4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Сегментация сети</a:t>
            </a:r>
            <a:br xmlns:a="http://schemas.openxmlformats.org/drawingml/2006/main"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23741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Сегментация 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Широковещательные домены и сегментация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8"/>
            <a:ext cx="8217177" cy="11901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Многие протоколы используют широковещательные рассылки или многоадресные рассылки (например, ARP использует широковещательные рассылки для обнаружения других устройств, хосты отправляют широковещательные рассылки DHCP discover для обнаружения DHCP-сервера).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Коммутаторы распространяют широковещательные сообщения на все интерфейсы, за исключением интерфейса, на котором они были получены.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398782-9905-4785-9579-06EB0167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16" y="1910848"/>
            <a:ext cx="4432055" cy="2638933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45B5FA5-3694-4D86-AB3C-0BB4544AC221}"/>
              </a:ext>
            </a:extLst>
          </p:cNvPr>
          <p:cNvSpPr txBox="1">
            <a:spLocks/>
          </p:cNvSpPr>
          <p:nvPr/>
        </p:nvSpPr>
        <p:spPr>
          <a:xfrm>
            <a:off x="5464792" y="2205317"/>
            <a:ext cx="3324206" cy="234446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Единственное устройство, останавливающее трансляцию, — это маршрутизатор.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Маршрутизаторы не распространяют широковещательные сообщения.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Каждый интерфейс маршрутизатора подключается к широковещательному домену, и широковещательные сообщения распространяются только в пределах этого конкретного широковещательного домена.</a:t>
            </a:r>
          </a:p>
        </p:txBody>
      </p:sp>
    </p:spTree>
    <p:extLst>
      <p:ext uri="{BB962C8B-B14F-4D97-AF65-F5344CB8AC3E}">
        <p14:creationId xmlns:p14="http://schemas.microsoft.com/office/powerpoint/2010/main" val="4691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сегментации 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 большими широковещательными доменами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8"/>
            <a:ext cx="4807003" cy="3899461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Проблема с большим широковещательным доменом заключается в том, что эти хосты могут генерировать избыточные широковещательные рассылки и оказывать негативное влияние на сеть.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Решением является уменьшение размера сети и создание более мелких широковещательных доменов в процессе, называемом подсетями.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Разделение сетевого адреса 172.16.0.0 /16 на две подсети по 200 пользователей в каждой: 172.16.0.0 /24 и 172.16.1.0 /24.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Трансляции распространяются только в пределах небольших вещательных доменов.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A91AF-16E4-4E33-B4E6-A586D335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794" y="582072"/>
            <a:ext cx="3330224" cy="1980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46CC1-6CFB-4882-AB1A-AEF0BB439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109" y="2791150"/>
            <a:ext cx="3802562" cy="17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Сегментация 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Причины сегментации сетей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550058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Подсети сокращают общий сетевой трафик и повышают производительность сети.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Его можно использовать для реализации политик безопасности между подсетями.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Подсети сокращают количество устройств, подверженных ненормальному широковещательному трафику.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Подсети используются по разным причинам, в том числе: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8B652-544C-4DA4-843F-B9A537AD3E84}"/>
              </a:ext>
            </a:extLst>
          </p:cNvPr>
          <p:cNvSpPr/>
          <p:nvPr/>
        </p:nvSpPr>
        <p:spPr>
          <a:xfrm>
            <a:off x="375431" y="2492000"/>
            <a:ext cx="2698320" cy="1806839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 xmlns:a="http://schemas.openxmlformats.org/drawingml/2006/main">
              <a:rPr lang="ru" sz="1600" dirty="0"/>
              <a:t>Расположение</a:t>
            </a:r>
            <a:endParaRPr xmlns:a="http://schemas.openxmlformats.org/drawingml/2006/main" lang="en-CA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0E2D3-D553-4D04-B410-56EFCD0E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6" y="2914594"/>
            <a:ext cx="2789064" cy="13183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CC4029-1176-45DF-9BD6-D3DC9A0400D7}"/>
              </a:ext>
            </a:extLst>
          </p:cNvPr>
          <p:cNvSpPr/>
          <p:nvPr/>
        </p:nvSpPr>
        <p:spPr>
          <a:xfrm>
            <a:off x="3342986" y="2492000"/>
            <a:ext cx="2698320" cy="203697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 xmlns:a="http://schemas.openxmlformats.org/drawingml/2006/main">
              <a:rPr lang="ru" sz="1600" dirty="0"/>
              <a:t>Группа или функция</a:t>
            </a:r>
            <a:endParaRPr xmlns:a="http://schemas.openxmlformats.org/drawingml/2006/main" lang="en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2D7C8-8057-4C93-9478-2A5D8FE11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358" y="2879280"/>
            <a:ext cx="2372228" cy="1571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AE73D0-B95E-40DB-9C64-6AF021F99C3A}"/>
              </a:ext>
            </a:extLst>
          </p:cNvPr>
          <p:cNvSpPr/>
          <p:nvPr/>
        </p:nvSpPr>
        <p:spPr>
          <a:xfrm>
            <a:off x="6319781" y="2483461"/>
            <a:ext cx="2523186" cy="203697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 xmlns:a="http://schemas.openxmlformats.org/drawingml/2006/main">
              <a:rPr lang="ru" sz="1600" dirty="0"/>
              <a:t>Тип устройства</a:t>
            </a:r>
            <a:endParaRPr xmlns:a="http://schemas.openxmlformats.org/drawingml/2006/main" lang="en-CA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53623-0268-429C-9C1F-8E5C4E0CD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832" y="2900796"/>
            <a:ext cx="2372228" cy="15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11.5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Подсеть в сети IPv4</a:t>
            </a:r>
            <a:br xmlns:a="http://schemas.openxmlformats.org/drawingml/2006/main"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75235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сети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Подсеть на границе октета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114783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Сети проще всего разбить на подсети на границе октетов /8, /16 и /24.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Обратите внимание, что использование более длинных префиксов уменьшает количество хостов в подсети.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61C527-BCD3-42E1-8735-11AC62583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00362"/>
              </p:ext>
            </p:extLst>
          </p:nvPr>
        </p:nvGraphicFramePr>
        <p:xfrm>
          <a:off x="991974" y="2111017"/>
          <a:ext cx="6896100" cy="15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376">
                  <a:extLst>
                    <a:ext uri="{9D8B030D-6E8A-4147-A177-3AD203B41FA5}">
                      <a16:colId xmlns:a16="http://schemas.microsoft.com/office/drawing/2014/main" val="401309278"/>
                    </a:ext>
                  </a:extLst>
                </a:gridCol>
                <a:gridCol w="1215438">
                  <a:extLst>
                    <a:ext uri="{9D8B030D-6E8A-4147-A177-3AD203B41FA5}">
                      <a16:colId xmlns:a16="http://schemas.microsoft.com/office/drawing/2014/main" val="1282189193"/>
                    </a:ext>
                  </a:extLst>
                </a:gridCol>
                <a:gridCol w="3473910">
                  <a:extLst>
                    <a:ext uri="{9D8B030D-6E8A-4147-A177-3AD203B41FA5}">
                      <a16:colId xmlns:a16="http://schemas.microsoft.com/office/drawing/2014/main" val="2307218981"/>
                    </a:ext>
                  </a:extLst>
                </a:gridCol>
                <a:gridCol w="1103376">
                  <a:extLst>
                    <a:ext uri="{9D8B030D-6E8A-4147-A177-3AD203B41FA5}">
                      <a16:colId xmlns:a16="http://schemas.microsoft.com/office/drawing/2014/main" val="1338141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Длина префикса</a:t>
                      </a:r>
                      <a:endParaRPr xmlns:a="http://schemas.openxmlformats.org/drawingml/2006/main" lang="en-CA" sz="11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Маска подсети</a:t>
                      </a:r>
                      <a:endParaRPr xmlns:a="http://schemas.openxmlformats.org/drawingml/2006/main" lang="en-CA" sz="11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Маска подсети в двоичном формате (n = сеть, h = хост)</a:t>
                      </a:r>
                      <a:endParaRPr xmlns:a="http://schemas.openxmlformats.org/drawingml/2006/main" lang="en-CA" sz="11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# хостов</a:t>
                      </a:r>
                      <a:endParaRPr xmlns:a="http://schemas.openxmlformats.org/drawingml/2006/main" lang="en-CA" sz="11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0061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/8</a:t>
                      </a:r>
                      <a:endParaRPr xmlns:a="http://schemas.openxmlformats.org/drawingml/2006/main" lang="en-CA" sz="11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255 </a:t>
                      </a:r>
                      <a:r xmlns:a="http://schemas.openxmlformats.org/drawingml/2006/main">
                        <a:rPr lang="ru" sz="1100" b="0" dirty="0">
                          <a:effectLst/>
                        </a:rPr>
                        <a:t>.0.0.0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1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 </a:t>
                      </a:r>
                      <a:r xmlns:a="http://schemas.openxmlformats.org/drawingml/2006/main">
                        <a:rPr lang="ru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.хххххххх.хххххххх.хххххххх </a:t>
                      </a:r>
                      <a:br xmlns:a="http://schemas.openxmlformats.org/drawingml/2006/main">
                        <a:rPr lang="en-CA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1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 </a:t>
                      </a:r>
                      <a:r xmlns:a="http://schemas.openxmlformats.org/drawingml/2006/main">
                        <a:rPr lang="ru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.00000000.00000000.00000000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16,777,214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3791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1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255.255 </a:t>
                      </a:r>
                      <a:r xmlns:a="http://schemas.openxmlformats.org/drawingml/2006/main">
                        <a:rPr lang="ru" sz="1100" b="0" dirty="0">
                          <a:effectLst/>
                        </a:rPr>
                        <a:t>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1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ннннннн.нннннн </a:t>
                      </a:r>
                      <a:r xmlns:a="http://schemas.openxmlformats.org/drawingml/2006/main">
                        <a:rPr lang="ru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.хххххххх.хххххххх </a:t>
                      </a:r>
                      <a:br xmlns:a="http://schemas.openxmlformats.org/drawingml/2006/main">
                        <a:rPr lang="en-CA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1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 </a:t>
                      </a:r>
                      <a:r xmlns:a="http://schemas.openxmlformats.org/drawingml/2006/main">
                        <a:rPr lang="ru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65,534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75028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1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100" b="1" dirty="0">
                          <a:effectLst/>
                        </a:rPr>
                        <a:t>255.255.255 </a:t>
                      </a:r>
                      <a:r xmlns:a="http://schemas.openxmlformats.org/drawingml/2006/main">
                        <a:rPr lang="ru" sz="1100" b="0" dirty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1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 </a:t>
                      </a:r>
                      <a:r xmlns:a="http://schemas.openxmlformats.org/drawingml/2006/main">
                        <a:rPr lang="ru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 </a:t>
                      </a:r>
                      <a:r xmlns:a="http://schemas.openxmlformats.org/drawingml/2006/main">
                        <a:rPr lang="ru" sz="11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 </a:t>
                      </a:r>
                      <a:r xmlns:a="http://schemas.openxmlformats.org/drawingml/2006/main">
                        <a:rPr lang="ru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.ххххххх </a:t>
                      </a:r>
                      <a:br xmlns:a="http://schemas.openxmlformats.org/drawingml/2006/main">
                        <a:rPr lang="en-CA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1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 </a:t>
                      </a:r>
                      <a:r xmlns:a="http://schemas.openxmlformats.org/drawingml/2006/main">
                        <a:rPr lang="ru" sz="11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44466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3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сети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Подсеть на границе октета (продолжение)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7768"/>
            <a:ext cx="8280057" cy="362511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первой таблице 10.0.0.0/8 разделена на подсети с использованием маски /16, а во второй таблице — маски /24.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70C55-FA5F-44D6-BE83-71DEA8A80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06946"/>
              </p:ext>
            </p:extLst>
          </p:nvPr>
        </p:nvGraphicFramePr>
        <p:xfrm>
          <a:off x="457200" y="1246211"/>
          <a:ext cx="3870960" cy="343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14">
                  <a:extLst>
                    <a:ext uri="{9D8B030D-6E8A-4147-A177-3AD203B41FA5}">
                      <a16:colId xmlns:a16="http://schemas.microsoft.com/office/drawing/2014/main" val="1832368472"/>
                    </a:ext>
                  </a:extLst>
                </a:gridCol>
                <a:gridCol w="1741186">
                  <a:extLst>
                    <a:ext uri="{9D8B030D-6E8A-4147-A177-3AD203B41FA5}">
                      <a16:colId xmlns:a16="http://schemas.microsoft.com/office/drawing/2014/main" val="3133033927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1854765229"/>
                    </a:ext>
                  </a:extLst>
                </a:gridCol>
              </a:tblGrid>
              <a:tr h="409211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Адрес подсети </a:t>
                      </a:r>
                      <a:br xmlns:a="http://schemas.openxmlformats.org/drawingml/2006/main">
                        <a:rPr lang="en-CA" sz="1000" b="1" dirty="0">
                          <a:effectLst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</a:rPr>
                        <a:t>(256 возможных подсетей)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Диапазон хостов </a:t>
                      </a:r>
                      <a:br xmlns:a="http://schemas.openxmlformats.org/drawingml/2006/main">
                        <a:rPr lang="en-CA" sz="1000" b="1" dirty="0">
                          <a:effectLst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</a:rPr>
                        <a:t>(65 534 возможных хостов на подсеть)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Транслировать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21925027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10,0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.0,1 -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10,0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43493669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 </a:t>
                      </a:r>
                      <a:endParaRPr xmlns:a="http://schemas.openxmlformats.org/drawingml/2006/main" lang="en-CA" sz="1000" b="0" dirty="0">
                        <a:effectLst/>
                      </a:endParaRPr>
                      <a:r xmlns:a="http://schemas.openxmlformats.org/drawingml/2006/main">
                        <a:rPr lang="ru" sz="1000" b="0" dirty="0">
                          <a:effectLst/>
                        </a:rPr>
                        <a:t>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5935614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1757916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10.3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10.3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10.3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10.3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46693201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10.4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10.4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10.4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10.4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60802008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10,5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.0,1 -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10,5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10,5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14025169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10.6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10.6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10.6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10,6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79384603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10.7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10.7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10.7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10,7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1969465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11108504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69417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119983-4ED6-4A9F-ABB0-451D571C3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1318"/>
              </p:ext>
            </p:extLst>
          </p:nvPr>
        </p:nvGraphicFramePr>
        <p:xfrm>
          <a:off x="4671059" y="1246212"/>
          <a:ext cx="4152901" cy="343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621">
                  <a:extLst>
                    <a:ext uri="{9D8B030D-6E8A-4147-A177-3AD203B41FA5}">
                      <a16:colId xmlns:a16="http://schemas.microsoft.com/office/drawing/2014/main" val="1832368472"/>
                    </a:ext>
                  </a:extLst>
                </a:gridCol>
                <a:gridCol w="1998805">
                  <a:extLst>
                    <a:ext uri="{9D8B030D-6E8A-4147-A177-3AD203B41FA5}">
                      <a16:colId xmlns:a16="http://schemas.microsoft.com/office/drawing/2014/main" val="3133033927"/>
                    </a:ext>
                  </a:extLst>
                </a:gridCol>
                <a:gridCol w="956475">
                  <a:extLst>
                    <a:ext uri="{9D8B030D-6E8A-4147-A177-3AD203B41FA5}">
                      <a16:colId xmlns:a16="http://schemas.microsoft.com/office/drawing/2014/main" val="1854765229"/>
                    </a:ext>
                  </a:extLst>
                </a:gridCol>
              </a:tblGrid>
              <a:tr h="520177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Адрес подсети </a:t>
                      </a:r>
                      <a:br xmlns:a="http://schemas.openxmlformats.org/drawingml/2006/main">
                        <a:rPr lang="en-CA" sz="1000" b="1" dirty="0">
                          <a:effectLst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</a:rPr>
                        <a:t>(65 536 возможных подсетей)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Диапазон хостов </a:t>
                      </a:r>
                      <a:br xmlns:a="http://schemas.openxmlformats.org/drawingml/2006/main">
                        <a:rPr lang="en-CA" sz="1000" b="1" dirty="0">
                          <a:effectLst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</a:rPr>
                        <a:t>(254 возможных хоста на подсеть)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Транслировать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21925027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48350670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10.0.1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838933585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10.0.2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43493669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5935614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10.0.255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10.0.255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1757916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10.1.0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46693201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10.1.1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60802008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10.1.2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10.1.2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14025169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79384603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10.100.0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10.100.0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.1 -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10.100.0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10.100.0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1969465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11108504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10.255.255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.0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/24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10.255.255.1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- </a:t>
                      </a:r>
                      <a:r xmlns:a="http://schemas.openxmlformats.org/drawingml/2006/main">
                        <a:rPr lang="ru" sz="1000" b="1" dirty="0">
                          <a:effectLst/>
                        </a:rPr>
                        <a:t>10.2255.255.254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10.255.255 </a:t>
                      </a:r>
                      <a:r xmlns:a="http://schemas.openxmlformats.org/drawingml/2006/main">
                        <a:rPr lang="ru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694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5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подсети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в пределах границы октета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464334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таблице представлены шесть способов разбиения сети /24 на подсети.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5DF15-7779-4ED6-8960-EFEFE4B7C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57391"/>
              </p:ext>
            </p:extLst>
          </p:nvPr>
        </p:nvGraphicFramePr>
        <p:xfrm>
          <a:off x="1207769" y="1457067"/>
          <a:ext cx="67284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3173678455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1538934761"/>
                    </a:ext>
                  </a:extLst>
                </a:gridCol>
                <a:gridCol w="3092530">
                  <a:extLst>
                    <a:ext uri="{9D8B030D-6E8A-4147-A177-3AD203B41FA5}">
                      <a16:colId xmlns:a16="http://schemas.microsoft.com/office/drawing/2014/main" val="1045760004"/>
                    </a:ext>
                  </a:extLst>
                </a:gridCol>
                <a:gridCol w="747950">
                  <a:extLst>
                    <a:ext uri="{9D8B030D-6E8A-4147-A177-3AD203B41FA5}">
                      <a16:colId xmlns:a16="http://schemas.microsoft.com/office/drawing/2014/main" val="248549605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60007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Длина префикса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Маска подсети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Маска подсети в двоичном формате </a:t>
                      </a:r>
                      <a:br xmlns:a="http://schemas.openxmlformats.org/drawingml/2006/main">
                        <a:rPr lang="en-CA" sz="1000" b="1" dirty="0">
                          <a:effectLst/>
                        </a:rPr>
                      </a:br>
                      <a:r xmlns:a="http://schemas.openxmlformats.org/drawingml/2006/main">
                        <a:rPr lang="ru" sz="1000" b="1" dirty="0">
                          <a:effectLst/>
                        </a:rPr>
                        <a:t>(n = сеть, h = хост)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# подсетей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# хостов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7584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2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0127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99912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8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647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946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32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902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нннннн.нннннн.нннннн.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чч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64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21102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/>
              <a:t>Цели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769893"/>
            <a:ext cx="8804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 xmlns:a="http://schemas.openxmlformats.org/drawingml/2006/main"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 xmlns:a="http://schemas.openxmlformats.org/drawingml/2006/main"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Адресация IPv4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xmlns:a="http://schemas.openxmlformats.org/drawingml/2006/main" lvl="0" defTabSz="914400" eaLnBrk="0" hangingPunct="0"/>
            <a:r xmlns:a="http://schemas.openxmlformats.org/drawingml/2006/main"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 xmlns:a="http://schemas.openxmlformats.org/drawingml/2006/main"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 xmlns:a="http://schemas.openxmlformats.org/drawingml/2006/main">
              <a:rPr lang="ru" altLang="en-US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рассчитать схему подсетей IPv4 для эффективного сегментирования сети.</a:t>
            </a:r>
            <a:endParaRPr xmlns:a="http://schemas.openxmlformats.org/drawingml/2006/main"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3592"/>
              </p:ext>
            </p:extLst>
          </p:nvPr>
        </p:nvGraphicFramePr>
        <p:xfrm>
          <a:off x="396000" y="1620000"/>
          <a:ext cx="8328900" cy="2657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00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20890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</a:rPr>
                        <a:t>Название темы</a:t>
                      </a:r>
                      <a:endParaRPr xmlns:a="http://schemas.openxmlformats.org/drawingml/2006/main"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</a:rPr>
                        <a:t>Тема Цель</a:t>
                      </a:r>
                      <a:endParaRPr xmlns:a="http://schemas.openxmlformats.org/drawingml/2006/main"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адреса IPv4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Опишите структуру адреса IPv4, включая сетевую часть, хостовую часть и маску подсети.</a:t>
                      </a:r>
                      <a:endParaRPr xmlns:a="http://schemas.openxmlformats.org/drawingml/2006/main"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Одноадресная, широковещательная и многоадресная рассылка IPv4</a:t>
                      </a:r>
                      <a:endParaRPr xmlns:a="http://schemas.openxmlformats.org/drawingml/2006/main"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Сравните характеристики и использование одноадресных, широковещательных и многоадресных адресов IPv4.</a:t>
                      </a:r>
                      <a:endParaRPr xmlns:a="http://schemas.openxmlformats.org/drawingml/2006/main"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Типы адресов IPv4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 публичные, частные и зарезервированные адреса IPv4.</a:t>
                      </a:r>
                      <a:endParaRPr xmlns:a="http://schemas.openxmlformats.org/drawingml/2006/main"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Сегментация сети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Объясните, как разбиение сети на подсети сегментирует ее для улучшения связи.</a:t>
                      </a:r>
                      <a:endParaRPr xmlns:a="http://schemas.openxmlformats.org/drawingml/2006/main"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Подсеть сети IPv4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Рассчитайте подсети IPv4 для префикса /24.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570917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в сети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Видео – Маска подсети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46F16-EEA0-4615-BEC6-329F2EA7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видео будет продемонстрирован процесс создания подсетей.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IPv4-сети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Видео – Подсеть с магическим числом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DA5F1-C9EC-4870-AFDB-E640F921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видео будет продемонстрировано создание подсетей с использованием магического числа.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в сети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Pack Tracer – Подсеть в сети IPv4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0" indent="0" algn="l">
              <a:spcBef>
                <a:spcPts val="0"/>
              </a:spcBef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Разработка схемы подсетей сети IPv4</a:t>
            </a: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Настройте устройства</a:t>
            </a: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Тестирование и устранение неполадок в сети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11.6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Подсеть с префиксом Slash 16 и Slash 8</a:t>
            </a: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4103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с префиксом Slash 16 и Slash 8.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Создание подсетей с префиксом Slash 16.</a:t>
            </a:r>
            <a:endParaRPr xmlns:a="http://schemas.openxmlformats.org/drawingml/2006/main" lang="en-US" sz="2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2F2256-EB3D-415D-8AD3-8D728E43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28" y="855419"/>
            <a:ext cx="2875109" cy="307394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таблице представлены все возможные сценарии разбиения префикса /16 на подсети.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E0FA95-43CC-4153-B365-8C3E8D1B3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33914"/>
              </p:ext>
            </p:extLst>
          </p:nvPr>
        </p:nvGraphicFramePr>
        <p:xfrm>
          <a:off x="3259945" y="617507"/>
          <a:ext cx="5836920" cy="448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499">
                  <a:extLst>
                    <a:ext uri="{9D8B030D-6E8A-4147-A177-3AD203B41FA5}">
                      <a16:colId xmlns:a16="http://schemas.microsoft.com/office/drawing/2014/main" val="3400914921"/>
                    </a:ext>
                  </a:extLst>
                </a:gridCol>
                <a:gridCol w="1033188">
                  <a:extLst>
                    <a:ext uri="{9D8B030D-6E8A-4147-A177-3AD203B41FA5}">
                      <a16:colId xmlns:a16="http://schemas.microsoft.com/office/drawing/2014/main" val="2755569675"/>
                    </a:ext>
                  </a:extLst>
                </a:gridCol>
                <a:gridCol w="2410773">
                  <a:extLst>
                    <a:ext uri="{9D8B030D-6E8A-4147-A177-3AD203B41FA5}">
                      <a16:colId xmlns:a16="http://schemas.microsoft.com/office/drawing/2014/main" val="2977755399"/>
                    </a:ext>
                  </a:extLst>
                </a:gridCol>
                <a:gridCol w="725510">
                  <a:extLst>
                    <a:ext uri="{9D8B030D-6E8A-4147-A177-3AD203B41FA5}">
                      <a16:colId xmlns:a16="http://schemas.microsoft.com/office/drawing/2014/main" val="1257793725"/>
                    </a:ext>
                  </a:extLst>
                </a:gridCol>
                <a:gridCol w="663950">
                  <a:extLst>
                    <a:ext uri="{9D8B030D-6E8A-4147-A177-3AD203B41FA5}">
                      <a16:colId xmlns:a16="http://schemas.microsoft.com/office/drawing/2014/main" val="859093634"/>
                    </a:ext>
                  </a:extLst>
                </a:gridCol>
              </a:tblGrid>
              <a:tr h="159578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Длина префикса</a:t>
                      </a:r>
                      <a:endParaRPr xmlns:a="http://schemas.openxmlformats.org/drawingml/2006/main" lang="en-CA" sz="8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Маска подсети</a:t>
                      </a:r>
                      <a:endParaRPr xmlns:a="http://schemas.openxmlformats.org/drawingml/2006/main" lang="en-CA" sz="8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Сетевой адрес (n = сеть, h = хост)</a:t>
                      </a:r>
                      <a:endParaRPr xmlns:a="http://schemas.openxmlformats.org/drawingml/2006/main" lang="en-CA" sz="8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# подсетей</a:t>
                      </a:r>
                      <a:endParaRPr xmlns:a="http://schemas.openxmlformats.org/drawingml/2006/main" lang="en-CA" sz="8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# хостов</a:t>
                      </a:r>
                      <a:endParaRPr xmlns:a="http://schemas.openxmlformats.org/drawingml/2006/main" lang="en-CA" sz="8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4953287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/17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255.255.128 </a:t>
                      </a:r>
                      <a:r xmlns:a="http://schemas.openxmlformats.org/drawingml/2006/main">
                        <a:rPr lang="ru" sz="800" b="1" dirty="0">
                          <a:effectLst/>
                        </a:rPr>
                        <a:t>.0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хххххх.ххххххх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2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32766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4377736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/18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255.255.192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хххххх.ххххххх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4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16382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50766645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/19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255.255.224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ххххх.ххххххх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8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8190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95088631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255.255.240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хххх.ххххххх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16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4094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87745671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255.255.248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ххх.ххххххх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32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2046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717418088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255.255.252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хх.ххххххх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64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1022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9788261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/23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255.255.254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ч.хххххххх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128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510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013125813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255.255.255 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. </a:t>
                      </a:r>
                      <a:r xmlns:a="http://schemas.openxmlformats.org/drawingml/2006/main">
                        <a:rPr lang="ru" sz="800" b="1" dirty="0">
                          <a:effectLst/>
                        </a:rPr>
                        <a:t>0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256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55671901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255.255.255 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.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r xmlns:a="http://schemas.openxmlformats.org/drawingml/2006/main">
                        <a:rPr lang="ru" sz="800" b="1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512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5700532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255.255.255 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.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r xmlns:a="http://schemas.openxmlformats.org/drawingml/2006/main">
                        <a:rPr lang="ru" sz="800" b="1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1024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8437875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255.255.255 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.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r xmlns:a="http://schemas.openxmlformats.org/drawingml/2006/main">
                        <a:rPr lang="ru" sz="800" b="1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2048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62949982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.255.240</a:t>
                      </a:r>
                      <a:r xmlns:a="http://schemas.openxmlformats.org/drawingml/2006/main">
                        <a:rPr lang="ru" sz="800" b="1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4096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47945818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255.255.255 </a:t>
                      </a:r>
                      <a:r xmlns:a="http://schemas.openxmlformats.org/drawingml/2006/main">
                        <a:rPr lang="ru" sz="800" b="0" dirty="0">
                          <a:effectLst/>
                        </a:rPr>
                        <a:t>. 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r xmlns:a="http://schemas.openxmlformats.org/drawingml/2006/main">
                        <a:rPr lang="ru" sz="800" b="1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нннннн.ннннннн.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8192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719294433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255.255.255.252</a:t>
                      </a:r>
                      <a:r xmlns:a="http://schemas.openxmlformats.org/drawingml/2006/main">
                        <a:rPr lang="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 xmlns:a="http://schemas.openxmlformats.org/drawingml/2006/main">
                        <a:rPr lang="ru" sz="800" b="1" dirty="0">
                          <a:effectLst/>
                        </a:rPr>
                        <a:t>​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 </a:t>
                      </a:r>
                      <a:r xmlns:a="http://schemas.openxmlformats.org/drawingml/2006/main">
                        <a:rPr lang="ru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чч </a:t>
                      </a:r>
                      <a:br xmlns:a="http://schemas.openxmlformats.org/drawingml/2006/main"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11111111.11111111.1111111.111111 </a:t>
                      </a:r>
                      <a:r xmlns:a="http://schemas.openxmlformats.org/drawingml/2006/main">
                        <a:rPr lang="ru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1" dirty="0">
                          <a:effectLst/>
                        </a:rPr>
                        <a:t>16384</a:t>
                      </a:r>
                      <a:endParaRPr xmlns:a="http://schemas.openxmlformats.org/drawingml/2006/main" lang="en-CA" sz="8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8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08845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с префиксом Slash 16 и Slash 8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Создайте 100 подсетей с префиксом Slash 16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64845"/>
            <a:ext cx="5403221" cy="366944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Рассмотрим крупное предприятие, которому требуется не менее 100 подсетей и которое выбрало частный адрес 172.16.0.0/16 в качестве своего внутреннего сетевого адреса.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 рисунке показано количество подсетей, которые можно создать при заимствовании бит из третьего октета и четвертого октета.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Обратите внимание, что теперь можно заимствовать до 14 бит хоста (т.е. последние два бита заимствовать нельзя).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Чтобы удовлетворить потребность предприятия в 100 подсетях, необходимо будет заимствовать 7 бит (т.е. 2 </a:t>
            </a:r>
            <a:r xmlns:a="http://schemas.openxmlformats.org/drawingml/2006/main">
              <a:rPr lang="ru" sz="1600" baseline="30000" dirty="0">
                <a:solidFill>
                  <a:srgbClr val="000000"/>
                </a:solidFill>
              </a:rPr>
              <a:t>7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= 128 подсетей) (всего 128 подсетей).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12EB9-9234-4648-AF24-14759A57C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29" y="855419"/>
            <a:ext cx="2914800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с префиксом Slash 16 и Slash 8.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Создайте 1000 подсетей с префиксом Slash 8.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4863929" cy="307394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Рассмотрим небольшого интернет-провайдера, которому требуется 1000 подсетей для своих клиентов, использующих сетевой адрес 10.0.0.0/8, что означает, что в сетевой части доступно 8 бит и 24 бита хоста для заимствования для подсетей.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На рисунке показано количество подсетей, которые можно создать при заимствовании бит из второго и третьего.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Обратите внимание, что теперь можно заимствовать до 22 бит хоста (т.е. последние два бита заимствовать нельзя).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Чтобы удовлетворить потребность в 1000 подсетях для предприятия, необходимо будет заимствовать 10 бит (т.е. 2 </a:t>
            </a:r>
            <a:r xmlns:a="http://schemas.openxmlformats.org/drawingml/2006/main">
              <a:rPr lang="ru" sz="1600" baseline="30000" dirty="0">
                <a:solidFill>
                  <a:srgbClr val="000000"/>
                </a:solidFill>
              </a:rPr>
              <a:t>10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=1024 подсетей) (всего 128 подсетей)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D50AE-022A-4CE2-A161-C94FE631C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726" y="826108"/>
            <a:ext cx="3648229" cy="24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с префиксом Slash 16 и Slash 8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Video – Подсеть через несколько октетов</a:t>
            </a:r>
            <a:endParaRPr xmlns:a="http://schemas.openxmlformats.org/drawingml/2006/main" lang="en-US" sz="2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F956245-A45E-4456-B4A9-43F254AE2811}"/>
              </a:ext>
            </a:extLst>
          </p:cNvPr>
          <p:cNvSpPr txBox="1">
            <a:spLocks/>
          </p:cNvSpPr>
          <p:nvPr/>
        </p:nvSpPr>
        <p:spPr>
          <a:xfrm>
            <a:off x="431971" y="855419"/>
            <a:ext cx="8345488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видео будет продемонстрировано создание подсетей из нескольких октетов.</a:t>
            </a:r>
          </a:p>
        </p:txBody>
      </p:sp>
    </p:spTree>
    <p:extLst>
      <p:ext uri="{BB962C8B-B14F-4D97-AF65-F5344CB8AC3E}">
        <p14:creationId xmlns:p14="http://schemas.microsoft.com/office/powerpoint/2010/main" val="37424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с префиксом Slash 16 и Slash 8.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Лабораторная работа – Расчет подсетей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этой лабораторной работе вы выполните следующие задачи: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Часть 1: Определение подсетей IPv4-адресов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Часть 2: Расчет подсетей IPv4-адресов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11.7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Подсеть для соответствия требованиям</a:t>
            </a: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1292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/>
              <a:t>Цели модуля (продолжение)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769893"/>
            <a:ext cx="8804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 xmlns:a="http://schemas.openxmlformats.org/drawingml/2006/main"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 xmlns:a="http://schemas.openxmlformats.org/drawingml/2006/main"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Адресация IPv4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xmlns:a="http://schemas.openxmlformats.org/drawingml/2006/main" lvl="0" defTabSz="914400" eaLnBrk="0" hangingPunct="0"/>
            <a:r xmlns:a="http://schemas.openxmlformats.org/drawingml/2006/main"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 xmlns:a="http://schemas.openxmlformats.org/drawingml/2006/main"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 xmlns:a="http://schemas.openxmlformats.org/drawingml/2006/main">
              <a:rPr lang="ru" altLang="en-US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рассчитать схему подсетей IPv4 для эффективного сегментирования сети.</a:t>
            </a:r>
            <a:endParaRPr xmlns:a="http://schemas.openxmlformats.org/drawingml/2006/main"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67022"/>
              </p:ext>
            </p:extLst>
          </p:nvPr>
        </p:nvGraphicFramePr>
        <p:xfrm>
          <a:off x="396000" y="1620000"/>
          <a:ext cx="8328900" cy="1989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00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20890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</a:rPr>
                        <a:t>Название темы</a:t>
                      </a:r>
                      <a:endParaRPr xmlns:a="http://schemas.openxmlformats.org/drawingml/2006/main"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</a:rPr>
                        <a:t>Тема Цель</a:t>
                      </a:r>
                      <a:endParaRPr xmlns:a="http://schemas.openxmlformats.org/drawingml/2006/main"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Подсетка с префиксом /16 и 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Рассчитайте подсети IPv4 для префикса /16 и /8.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Подсети для удовлетворения требований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Учитывая набор требований к подсетям, реализуйте схему адресации IPv4.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Маскировка подсети переменной длины (VLSM)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Объясните, как создать гибкую схему адресации с использованием маскирования подсети переменной длины (VLSM).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Структурированный дизайн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Реализуйте схему адресации VLSM.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9660083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для соответствия требованиям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Подсеть Частное и публичное адресное пространство IPv4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4985849" cy="307394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Корпоративные сети будут иметь: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Интранет — внутренняя сеть компании, обычно использующая частные адреса IPv4.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DMZ – Серверы компаний, выходящие в интернет. Устройства в DMZ используют публичные адреса IPv4.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Компания может использовать 10.0.0.0/8 и подсеть на границе сети /16 или /24.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Устройства DMZ должны быть настроены с использованием публичных IP-адресов.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669F9-6546-4D50-B5D4-ED794ADF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34" y="1118336"/>
            <a:ext cx="3581835" cy="2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для соответствия требованиям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000" dirty="0"/>
              <a:t>Минимизируйте неиспользуемые адреса IPv4 хоста и максимизируйте подсети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973381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 планировании подсетей необходимо учитывать два фактора: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Количество адресов хостов, необходимых для каждой сети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Необходимое количество отдельных подсетей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CC84FF-7C82-4B7C-A9C2-37AE1AC6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10119"/>
              </p:ext>
            </p:extLst>
          </p:nvPr>
        </p:nvGraphicFramePr>
        <p:xfrm>
          <a:off x="1207769" y="1944355"/>
          <a:ext cx="67284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3173678455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1538934761"/>
                    </a:ext>
                  </a:extLst>
                </a:gridCol>
                <a:gridCol w="3092530">
                  <a:extLst>
                    <a:ext uri="{9D8B030D-6E8A-4147-A177-3AD203B41FA5}">
                      <a16:colId xmlns:a16="http://schemas.microsoft.com/office/drawing/2014/main" val="1045760004"/>
                    </a:ext>
                  </a:extLst>
                </a:gridCol>
                <a:gridCol w="747950">
                  <a:extLst>
                    <a:ext uri="{9D8B030D-6E8A-4147-A177-3AD203B41FA5}">
                      <a16:colId xmlns:a16="http://schemas.microsoft.com/office/drawing/2014/main" val="248549605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60007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Длина префикса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Маска подсети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Маска подсети в двоичном формате </a:t>
                      </a:r>
                      <a:br xmlns:a="http://schemas.openxmlformats.org/drawingml/2006/main">
                        <a:rPr lang="en-CA" sz="1000" b="1" dirty="0">
                          <a:effectLst/>
                        </a:rPr>
                      </a:br>
                      <a:r xmlns:a="http://schemas.openxmlformats.org/drawingml/2006/main">
                        <a:rPr lang="ru" sz="1000" b="1" dirty="0">
                          <a:effectLst/>
                        </a:rPr>
                        <a:t>(n = сеть, h = хост)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# подсетей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# хостов</a:t>
                      </a:r>
                      <a:endParaRPr xmlns:a="http://schemas.openxmlformats.org/drawingml/2006/main" lang="en-CA" sz="100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7584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2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0127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99912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8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647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16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946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нннннннннннннннннннннннннннннннннннннннннннннннннннннннннннн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ххх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32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902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нннннн.нннннн.нннннн.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ннннн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чч </a:t>
                      </a:r>
                      <a:br xmlns:a="http://schemas.openxmlformats.org/drawingml/2006/main"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11111111.11111111.1111111. </a:t>
                      </a:r>
                      <a:r xmlns:a="http://schemas.openxmlformats.org/drawingml/2006/main">
                        <a:rPr lang="ru" sz="10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 </a:t>
                      </a:r>
                      <a:r xmlns:a="http://schemas.openxmlformats.org/drawingml/2006/main">
                        <a:rPr lang="ru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1" dirty="0">
                          <a:effectLst/>
                        </a:rPr>
                        <a:t>64</a:t>
                      </a:r>
                      <a:endParaRPr xmlns:a="http://schemas.openxmlformats.org/drawingml/2006/main"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211026032"/>
                  </a:ext>
                </a:extLst>
              </a:tr>
            </a:tbl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2049570-73E8-4725-BB39-4CAE9ED89E03}"/>
              </a:ext>
            </a:extLst>
          </p:cNvPr>
          <p:cNvCxnSpPr>
            <a:cxnSpLocks/>
          </p:cNvCxnSpPr>
          <p:nvPr/>
        </p:nvCxnSpPr>
        <p:spPr>
          <a:xfrm>
            <a:off x="6019800" y="1304168"/>
            <a:ext cx="1516380" cy="602479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FFCA02D-B099-4C7E-83CA-8A71906FCE6C}"/>
              </a:ext>
            </a:extLst>
          </p:cNvPr>
          <p:cNvCxnSpPr>
            <a:cxnSpLocks/>
          </p:cNvCxnSpPr>
          <p:nvPr/>
        </p:nvCxnSpPr>
        <p:spPr>
          <a:xfrm>
            <a:off x="4709160" y="1605407"/>
            <a:ext cx="2119081" cy="301240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подсети для соответствия требованиям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: эффективное разбиение на подсети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709280" cy="307394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примере корпоративному центральному офису был выделен публичный сетевой адрес 172.16.0.0/22 (10 бит хоста) его интернет-провайдером, предоставляющим 1022 адреса хостов.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Имеется пять сайтов и, следовательно, пять подключений к Интернету, что означает, что организации требуется 10 подсетей, причем для самой большой подсети требуется 40 адресов.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Было выделено 10 подсетей с маской подсети /26 (т.е. 255.255.255.192).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6F2B6-A5EE-4BC1-9196-BEEE11210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925762"/>
            <a:ext cx="3031600" cy="1088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967D5-2BEE-4CAF-BF74-C8F6AFDA0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229" y="2208184"/>
            <a:ext cx="3616498" cy="24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Подсеть для соответствия требованиям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Pack Tracer – Сценарий подсетей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0" indent="0" algn="l">
              <a:spcBef>
                <a:spcPts val="0"/>
              </a:spcBef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Разработать схему IP-адресации</a:t>
            </a: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Назначьте IP-адреса сетевым устройствам и проверьте подключение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11.8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МНСМ</a:t>
            </a:r>
            <a:br xmlns:a="http://schemas.openxmlformats.org/drawingml/2006/main"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89840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VLSM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– Основы VLSM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видео объясняются основы VLSM.</a:t>
            </a:r>
          </a:p>
        </p:txBody>
      </p:sp>
    </p:spTree>
    <p:extLst>
      <p:ext uri="{BB962C8B-B14F-4D97-AF65-F5344CB8AC3E}">
        <p14:creationId xmlns:p14="http://schemas.microsoft.com/office/powerpoint/2010/main" val="6353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Видео </a:t>
            </a:r>
            <a:r xmlns:a="http://schemas.openxmlformats.org/drawingml/2006/main">
              <a:rPr lang="ru" sz="1600" dirty="0"/>
              <a:t>VLSM – Пример VLSM</a:t>
            </a:r>
            <a:br xmlns:a="http://schemas.openxmlformats.org/drawingml/2006/main">
              <a:rPr lang="en-US" dirty="0"/>
            </a:b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видео будет продемонстрировано создание подсетей, соответствующих потребностям сети.</a:t>
            </a:r>
          </a:p>
        </p:txBody>
      </p:sp>
    </p:spTree>
    <p:extLst>
      <p:ext uri="{BB962C8B-B14F-4D97-AF65-F5344CB8AC3E}">
        <p14:creationId xmlns:p14="http://schemas.microsoft.com/office/powerpoint/2010/main" val="18574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Сохранение IPv4-адресов </a:t>
            </a:r>
            <a:r xmlns:a="http://schemas.openxmlformats.org/drawingml/2006/main">
              <a:rPr lang="ru" sz="1600" dirty="0"/>
              <a:t>VLSM</a:t>
            </a:r>
            <a:br xmlns:a="http://schemas.openxmlformats.org/drawingml/2006/main">
              <a:rPr lang="en-US" dirty="0"/>
            </a:b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510709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Учитывая топологию, требуется 7 подсетей (т. е. четыре локальных сети и три глобальных канала), а наибольшее количество хостов находится в здании D — 28 хостов.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Маска /27 обеспечит 8 подсетей по 30 IP-адресов хостов и, следовательно, поддержит эту топологию.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B421B-63BE-47B3-B5D3-2A12580C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096" y="2771225"/>
            <a:ext cx="5683805" cy="15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VLSM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IPv4 (продолжение)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6091377" cy="944845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Однако для соединений WAN «точка-точка» требуется только два адреса, поэтому тратится по 28 адресов, что в общей сложности дает 84 неиспользуемых адреса.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9215E-8970-45B2-8162-265CF46F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93" y="731837"/>
            <a:ext cx="2221789" cy="944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B421B-63BE-47B3-B5D3-2A12580CC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097" y="1800264"/>
            <a:ext cx="5683805" cy="154297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D0A209-0C20-474A-8988-82BCE662C636}"/>
              </a:ext>
            </a:extLst>
          </p:cNvPr>
          <p:cNvSpPr txBox="1">
            <a:spLocks/>
          </p:cNvSpPr>
          <p:nvPr/>
        </p:nvSpPr>
        <p:spPr>
          <a:xfrm>
            <a:off x="431971" y="3343237"/>
            <a:ext cx="8280058" cy="130496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Применение традиционной схемы подсетей в этом сценарии не очень эффективно и расточительно.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VLSM был разработан для того, чтобы избежать ненужной траты адресов, позволяя нам разбивать подсети на подсети.</a:t>
            </a:r>
          </a:p>
        </p:txBody>
      </p:sp>
    </p:spTree>
    <p:extLst>
      <p:ext uri="{BB962C8B-B14F-4D97-AF65-F5344CB8AC3E}">
        <p14:creationId xmlns:p14="http://schemas.microsoft.com/office/powerpoint/2010/main" val="20171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ВЛСМ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ВЛСМ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4" y="855420"/>
            <a:ext cx="5519249" cy="2411390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Слева показана традиционная схема разбиения на подсети (т. е. та же маска подсети), а справа показано, как можно использовать VLSM для разбиения подсети на подсети и разделить последнюю подсеть на восемь /30 подсетей.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 использовании VLSM всегда начинайте с удовлетворения требований к хосту самой большой подсети и продолжайте разбиение на подсети до тех пор, пока не будут удовлетворены требования к хосту самой маленькой подсети.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Полученная топология с применением VLSM.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65FDB-636B-41FC-BD50-01D67FA8F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31" y="941078"/>
            <a:ext cx="3199159" cy="1960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5AD4C-7A7F-4FE5-B2F2-0DE8D4398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308" y="3313944"/>
            <a:ext cx="4484235" cy="14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11.1 Структура адреса IPv4</a:t>
            </a:r>
            <a:br xmlns:a="http://schemas.openxmlformats.org/drawingml/2006/main"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Назначение адреса топологии </a:t>
            </a:r>
            <a:r xmlns:a="http://schemas.openxmlformats.org/drawingml/2006/main">
              <a:rPr lang="ru" sz="1600" dirty="0"/>
              <a:t>VLSM VLSM</a:t>
            </a:r>
            <a:br xmlns:a="http://schemas.openxmlformats.org/drawingml/2006/main">
              <a:rPr lang="en-US" dirty="0"/>
            </a:b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78844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Используя подсети VLSM, можно адресовать локальные сети и межмаршрутизаторные сети без ненужных потерь, как показано на схеме логической топологии.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67DF-F387-422D-A1F1-5FB6AE72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99" y="1700427"/>
            <a:ext cx="7174401" cy="275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11.9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Структурированный дизайн</a:t>
            </a:r>
            <a:br xmlns:a="http://schemas.openxmlformats.org/drawingml/2006/main"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xmlns:a="http://schemas.openxmlformats.org/drawingml/2006/main"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535095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Структурированное проектирование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IPv4-сетевого адресного планирования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Планирование IP-сети имеет решающее значение для разработки масштабируемого решения для корпоративной сети.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Чтобы разработать схему адресации всей сети IPv4, вам необходимо знать, сколько подсетей необходимо, сколько хостов требуется для конкретной подсети, какие устройства входят в подсеть, какие части вашей сети используют частные адреса, а какие — публичные, а также многие другие определяющие факторы.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Изучите потребности организации в использовании сети и то, как будут структурированы подсети.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Проведите исследование требований к сети, рассмотрев всю сеть и определив, как будет сегментирована каждая область.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Определите, сколько подсетей необходимо и сколько хостов в каждой подсети.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Определите пулы адресов DHCP и пулы VLAN уровня 2.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Назначение адреса устройства </a:t>
            </a:r>
            <a:r xmlns:a="http://schemas.openxmlformats.org/drawingml/2006/main">
              <a:rPr lang="ru" sz="1600" dirty="0"/>
              <a:t>структурированного дизайна</a:t>
            </a:r>
            <a:br xmlns:a="http://schemas.openxmlformats.org/drawingml/2006/main">
              <a:rPr lang="en-US" dirty="0"/>
            </a:b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сети существуют различные типы устройств, которым требуются адреса: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Клиенты конечных пользователей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– большинство используют DHCP для уменьшения количества ошибок и нагрузки на персонал сетевой поддержки. Клиенты IPv6 могут получать информацию об адресах с помощью DHCPv6 или SLAAC.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Серверы и периферийные устройства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— они должны иметь предсказуемый статический IP-адрес.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Серверы, доступные из Интернета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. Серверы должны иметь публичный адрес IPv4, доступ к которому чаще всего осуществляется с помощью NAT.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Промежуточные устройства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. Устройствам назначаются адреса для управления сетью, мониторинга и безопасности.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Шлюз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. Маршрутизаторы и межсетевые экраны являются шлюзами для хостов в этой 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 разработке схемы IP-адресации обычно рекомендуется иметь готовый шаблон распределения адресов для каждого типа устройств.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Структурированный проектный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пакет Tracer – Практика проектирования и внедрения VLSM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0" indent="0" algn="l">
              <a:spcBef>
                <a:spcPts val="0"/>
              </a:spcBef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Изучите требования к сети</a:t>
            </a: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Разработка схемы адресации VLSM</a:t>
            </a: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Назначьте IP-адреса устройствам и проверьте подключение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11.10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Структурированный проект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300" dirty="0"/>
              <a:t>Packet Tracer – Разработка и реализация схемы адресации VLSM</a:t>
            </a:r>
            <a:endParaRPr xmlns:a="http://schemas.openxmlformats.org/drawingml/2006/main" lang="en-US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xmlns:a="http://schemas.openxmlformats.org/drawingml/2006/main" marL="0" indent="0" algn="l">
              <a:spcBef>
                <a:spcPts val="0"/>
              </a:spcBef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Разработать схему IP-адресации VLSM с учетом требований</a:t>
            </a: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Настройте адресацию на сетевых устройствах и хостах</a:t>
            </a: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Проверьте IP-подключение</a:t>
            </a:r>
          </a:p>
          <a:p>
            <a:pPr xmlns:a="http://schemas.openxmlformats.org/drawingml/2006/main"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 необходимости устраните неполадки с подключением.</a:t>
            </a:r>
            <a:endParaRPr xmlns:a="http://schemas.openxmlformats.org/drawingml/2006/main"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2" y="1580233"/>
            <a:ext cx="7815004" cy="2478331"/>
          </a:xfrm>
        </p:spPr>
        <p:txBody>
          <a:bodyPr/>
          <a:lstStyle/>
          <a:p>
            <a:pPr xmlns:a="http://schemas.openxmlformats.org/drawingml/2006/main"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В ходе выполнения упражнений физического режима Packet Tracer и лабораторной работы вам предстоит выполнить следующие задачи: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Изучите требования к сети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Разработка схемы адресации VLSM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Подключите кабель и настройте сеть IPv4</a:t>
            </a:r>
            <a:endParaRPr xmlns:a="http://schemas.openxmlformats.org/drawingml/2006/main" lang="en-CA" sz="18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1487055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Структурированный проект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Packet Tracer – </a:t>
            </a:r>
            <a:r xmlns:a="http://schemas.openxmlformats.org/drawingml/2006/main">
              <a:rPr kumimoji="0" lang="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ＭＳ Ｐゴシック" charset="0"/>
              </a:rPr>
              <a:t>Разработка и реализация схемы адресации VLSM – </a:t>
            </a:r>
            <a:br xmlns:a="http://schemas.openxmlformats.org/drawingml/2006/main">
              <a:rPr lang="en-US" sz="2400" dirty="0"/>
            </a:br>
            <a:r xmlns:a="http://schemas.openxmlformats.org/drawingml/2006/main">
              <a:rPr lang="ru" sz="2400" dirty="0"/>
              <a:t>Лабораторная работа по физическому режиму – Разработка и реализация схемы адресации VLSM</a:t>
            </a:r>
          </a:p>
        </p:txBody>
      </p:sp>
    </p:spTree>
    <p:extLst>
      <p:ext uri="{BB962C8B-B14F-4D97-AF65-F5344CB8AC3E}">
        <p14:creationId xmlns:p14="http://schemas.microsoft.com/office/powerpoint/2010/main" val="42365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sz="1400" dirty="0">
                <a:latin typeface="Arial" charset="0"/>
              </a:rPr>
              <a:t>Практика и тест по модулю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Что я узнал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Структура IP-адресации состоит из 32-битного иерархического сетевого адреса, который идентифицирует сетевую и хостовую части. Сетевые устройства используют процесс, называемый ANDing, используя IP-адрес и связанную с ним маску подсети для идентификации сетевой и хостовой частей.</a:t>
            </a:r>
          </a:p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Пакеты назначения IPv4 могут быть одноадресными, широковещательными и многоадресными.</a:t>
            </a:r>
          </a:p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Существуют глобально маршрутизируемые IP-адреса, назначаемые IANA, а также три диапазона частных сетевых IP-адресов, которые не могут маршрутизироваться глобально, но могут использоваться во всех внутренних частных сетях.</a:t>
            </a:r>
          </a:p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Уменьшите количество крупных широковещательных доменов, используя подсети, чтобы создать более мелкие широковещательные домены, сократить общий сетевой трафик и повысить производительность сети.</a:t>
            </a:r>
          </a:p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Создайте подсети IPv4, используя один или несколько битов хоста в качестве сетевых битов. Однако сети проще всего разбить на подсети на границе октета /8, /16 и /24.</a:t>
            </a:r>
          </a:p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Более крупные сети можно разбить на подсети на границах /8 или /16.</a:t>
            </a:r>
          </a:p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Используйте VLSM для сокращения количества неиспользуемых адресов хостов в каждой подсети.</a:t>
            </a:r>
          </a:p>
          <a:p>
            <a:pPr marL="173037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sz="1400" dirty="0">
                <a:latin typeface="Arial" charset="0"/>
              </a:rPr>
              <a:t>Практика и тест по модулю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Что я узнал в этом модуле? (Продолжение)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VLSM позволяет разделить сетевое пространство на неравные части. Всегда начинайте с удовлетворения требований хоста самой большой подсети. Продолжайте разбиение на подсети до тех пор, пока не будут удовлетворены требования хоста самой маленькой подсети.</a:t>
            </a:r>
          </a:p>
          <a:p>
            <a:pPr xmlns:a="http://schemas.openxmlformats.org/drawingml/2006/main" marL="182563" indent="-1666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При проектировании схемы сетевой адресации учитывайте внутренние, DMZ и внешние требования. Используйте согласованную схему внутренней IP-адресации с установленным шаблоном того, как адреса выделяются каждому типу устройств.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3080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Структура адреса IPv4.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Сетевые и хостовые части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2085744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Адрес IPv4 — это 32-битный иерархический адрес, состоящий из сетевой части и хостовой части.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 определении сетевой части и хостовой части необходимо учитывать 32-битный поток.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Маска подсети используется для определения сетевой и хостовой частей.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4F014-EE3C-4707-828B-FA78C75D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804" y="3066806"/>
            <a:ext cx="4457929" cy="15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sz="1400" dirty="0">
                <a:latin typeface="Arial" charset="0"/>
              </a:rPr>
              <a:t>Модуль 11: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Новые термины и команды адресации IPv4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603940"/>
              </p:ext>
            </p:extLst>
          </p:nvPr>
        </p:nvGraphicFramePr>
        <p:xfrm>
          <a:off x="144463" y="798513"/>
          <a:ext cx="8853486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длина префикса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логическое И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сетевой адрес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широковещательный адрес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первый пригодный для использования адрес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последний используемый адрес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одноадресная, широковещательная и многоадресная передача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частные адреса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публичные адреса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Трансляция сетевых адресов (NAT)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петлевые адреса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Адреса автоматической частной IP-адресации (APIPA)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классовая адресация (класс A, B, C, D и 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Управление по распределению номеров в Интернете (IANA)</a:t>
                      </a:r>
                    </a:p>
                    <a:p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Региональные интернет-регистраторы (RIR)</a:t>
                      </a:r>
                    </a:p>
                    <a:p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AfriNIC, APNIC, ARIN, LACNIC и RIPE NCC</a:t>
                      </a:r>
                    </a:p>
                    <a:p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широковещательные домены</a:t>
                      </a:r>
                    </a:p>
                    <a:p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подсети</a:t>
                      </a:r>
                    </a:p>
                    <a:p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граница октета</a:t>
                      </a:r>
                    </a:p>
                    <a:p>
                      <a:r xmlns:a="http://schemas.openxmlformats.org/drawingml/2006/main">
                        <a:rPr lang="ru" b="0" dirty="0">
                          <a:solidFill>
                            <a:srgbClr val="000000"/>
                          </a:solidFill>
                        </a:rPr>
                        <a:t>Маска подсети переменной длины (VLSM)</a:t>
                      </a:r>
                    </a:p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Структура адреса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Маска подсети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73183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Чтобы идентифицировать сетевую и хостовую части адреса IPv4, маска подсети сравнивается с адресом IPv4 побитно слева направо.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27D040-EF9A-41B6-A2B0-0C5D87D85AC1}"/>
              </a:ext>
            </a:extLst>
          </p:cNvPr>
          <p:cNvSpPr txBox="1">
            <a:spLocks/>
          </p:cNvSpPr>
          <p:nvPr/>
        </p:nvSpPr>
        <p:spPr>
          <a:xfrm>
            <a:off x="431971" y="1684028"/>
            <a:ext cx="3031991" cy="154685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Фактический процесс, используемый для идентификации сетевой и хостовой частей, называется операцией «И».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A54EB-7DE0-40F0-802E-91DE00F2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858" y="1710838"/>
            <a:ext cx="4470630" cy="215911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578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Структура адреса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Длина префикса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510802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Длина префикса — это менее громоздкий метод, используемый для определения адреса маски подсети.</a:t>
            </a:r>
            <a:endParaRPr xmlns:a="http://schemas.openxmlformats.org/drawingml/2006/main" lang="en-US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1F958E-C237-4731-8453-C4FA21B38C3F}"/>
              </a:ext>
            </a:extLst>
          </p:cNvPr>
          <p:cNvSpPr txBox="1">
            <a:spLocks/>
          </p:cNvSpPr>
          <p:nvPr/>
        </p:nvSpPr>
        <p:spPr>
          <a:xfrm>
            <a:off x="431970" y="1447090"/>
            <a:ext cx="337623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Длина префикса — это количество бит, установленных в 1 в маске подсети.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Он записан в «слэш-нотации», поэтому подсчитайте количество бит в маске подсети и добавьте к ней слэш.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33CEE0-728D-4198-87F2-5E9774E18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12623"/>
              </p:ext>
            </p:extLst>
          </p:nvPr>
        </p:nvGraphicFramePr>
        <p:xfrm>
          <a:off x="4046221" y="1366221"/>
          <a:ext cx="4762500" cy="34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19">
                  <a:extLst>
                    <a:ext uri="{9D8B030D-6E8A-4147-A177-3AD203B41FA5}">
                      <a16:colId xmlns:a16="http://schemas.microsoft.com/office/drawing/2014/main" val="2853717215"/>
                    </a:ext>
                  </a:extLst>
                </a:gridCol>
                <a:gridCol w="2628321">
                  <a:extLst>
                    <a:ext uri="{9D8B030D-6E8A-4147-A177-3AD203B41FA5}">
                      <a16:colId xmlns:a16="http://schemas.microsoft.com/office/drawing/2014/main" val="3859420295"/>
                    </a:ext>
                  </a:extLst>
                </a:gridCol>
                <a:gridCol w="983560">
                  <a:extLst>
                    <a:ext uri="{9D8B030D-6E8A-4147-A177-3AD203B41FA5}">
                      <a16:colId xmlns:a16="http://schemas.microsoft.com/office/drawing/2014/main" val="2152541703"/>
                    </a:ext>
                  </a:extLst>
                </a:gridCol>
              </a:tblGrid>
              <a:tr h="340940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50" b="1" dirty="0">
                          <a:effectLst/>
                        </a:rPr>
                        <a:t>Маска подсети</a:t>
                      </a:r>
                      <a:endParaRPr xmlns:a="http://schemas.openxmlformats.org/drawingml/2006/main" lang="en-CA" sz="105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50" b="1" dirty="0">
                          <a:effectLst/>
                        </a:rPr>
                        <a:t>32-битный адрес</a:t>
                      </a:r>
                      <a:endParaRPr xmlns:a="http://schemas.openxmlformats.org/drawingml/2006/main" lang="en-CA" sz="105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50" b="1" dirty="0">
                          <a:effectLst/>
                        </a:rPr>
                        <a:t>Префикс</a:t>
                      </a:r>
                    </a:p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050" b="1" dirty="0">
                          <a:effectLst/>
                        </a:rPr>
                        <a:t>Длина</a:t>
                      </a:r>
                      <a:endParaRPr xmlns:a="http://schemas.openxmlformats.org/drawingml/2006/main" lang="en-CA" sz="105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17726287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255.0.0.0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11111111.00000000.00000000.00000000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/8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76665342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11111111.11111111.00000000.00000000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63355901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11111111.11111111.11111111.00000000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09772987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11111111.11111111.11111111.10000000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62219286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11111111.11111111.11111111.11000000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881816204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11111111.11111111.11111111.11100000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859046036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11111111.11111111.11111111.11110000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913653739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11111111.11111111.11111111.11111000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0304742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11111111.11111111.11111111.11111100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000" b="0" dirty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35243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Структура адреса IPv4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, определяющая сеть: логическое И</a:t>
            </a:r>
            <a:endParaRPr xmlns:a="http://schemas.openxmlformats.org/drawingml/2006/main"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522021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 определении сетевого адреса используется логическая операция И.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Логическое И — это сравнение двух битов, где только 1 И 1 дает 1, а любая другая комбинация дает 0.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1 И 1 = 1, 0 И 1 = 0, 1 И 0 = 0, 0 И 0 = 0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1 = Истина и 0 = Ложь</a:t>
            </a:r>
            <a:endParaRPr xmlns:a="http://schemas.openxmlformats.org/drawingml/2006/main" lang="en-C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528EAA4-4ECB-4719-8E9E-7DE8051ABB69}"/>
              </a:ext>
            </a:extLst>
          </p:cNvPr>
          <p:cNvSpPr txBox="1">
            <a:spLocks/>
          </p:cNvSpPr>
          <p:nvPr/>
        </p:nvSpPr>
        <p:spPr>
          <a:xfrm>
            <a:off x="431971" y="2483539"/>
            <a:ext cx="3849573" cy="198765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Чтобы определить сетевой адрес, IPv4-адрес хоста побитно логически объединяется с маской подсети для определения сетевого адреса.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917F7-70A6-4627-8200-4118CE19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158" y="2377440"/>
            <a:ext cx="4534133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26510</TotalTime>
  <Words>5006</Words>
  <Application>Microsoft Office PowerPoint</Application>
  <PresentationFormat>On-screen Show (16:9)</PresentationFormat>
  <Paragraphs>841</Paragraphs>
  <Slides>61</Slides>
  <Notes>61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CiscoSans ExtraLight</vt:lpstr>
      <vt:lpstr>Courier New</vt:lpstr>
      <vt:lpstr>Wingdings</vt:lpstr>
      <vt:lpstr>Default Theme</vt:lpstr>
      <vt:lpstr>Module 11: IPv4 Addressing</vt:lpstr>
      <vt:lpstr>Module 11: IPv4 Addressing</vt:lpstr>
      <vt:lpstr>Module Objectives</vt:lpstr>
      <vt:lpstr>Module Objectives (Cont.)</vt:lpstr>
      <vt:lpstr>11.1 IPv4 Address Structure </vt:lpstr>
      <vt:lpstr>IPv4 Address Structure Network and Host Portions</vt:lpstr>
      <vt:lpstr>IPv4 Address Structure The Subnet Mask</vt:lpstr>
      <vt:lpstr>IPv4 Address Structure The Prefix Length</vt:lpstr>
      <vt:lpstr>IPv4 Address Structure Determining the Network: Logical AND</vt:lpstr>
      <vt:lpstr>IPv4 Address Structure Video – Network, Host and Broadcast Addresses</vt:lpstr>
      <vt:lpstr>IPv4 Address Structure Network, Host, and Broadcast Addresses</vt:lpstr>
      <vt:lpstr>11.2 IPv4 Unicast, Broadcast, and Multicast</vt:lpstr>
      <vt:lpstr>IPv4 Unicast, Broadcast, and Multicast Unicast</vt:lpstr>
      <vt:lpstr>IPv4 Unicast, Broadcast, and Multicast Broadcast</vt:lpstr>
      <vt:lpstr>IPv4 Unicast, Broadcast, and Multicast Multicast</vt:lpstr>
      <vt:lpstr>11.3 Types of IPv4 Addresses</vt:lpstr>
      <vt:lpstr>Types of IPv4 Addresses Public and Private IPv4 Addresses</vt:lpstr>
      <vt:lpstr>Types of IPv4 Addresses Routing to the Internet</vt:lpstr>
      <vt:lpstr>Types of IPv4 Addresses Special Use IPv4 Addresses</vt:lpstr>
      <vt:lpstr>Types of IPv4 Addresses Legacy Classful Addressing</vt:lpstr>
      <vt:lpstr>Types of IPv4 Addresses Assignment of IP Addresses</vt:lpstr>
      <vt:lpstr>11.4 Network Segmentation </vt:lpstr>
      <vt:lpstr>Network Segmentation Broadcast Domains and Segmentation</vt:lpstr>
      <vt:lpstr>Network Segmentation Problems with Large Broadcast Domains</vt:lpstr>
      <vt:lpstr>Network Segmentation Reasons for Segmenting Networks</vt:lpstr>
      <vt:lpstr>11.5 Subnet an IPv4 Network </vt:lpstr>
      <vt:lpstr>Subnet an IPv4 Network Subnet on an Octet Boundary</vt:lpstr>
      <vt:lpstr>Subnet an IPv4 Network Subnet on an Octet Boundary (Cont.)</vt:lpstr>
      <vt:lpstr>Subnet an IPv4 Network Subnet within an Octet Boundary</vt:lpstr>
      <vt:lpstr>Subnet an IPv4 Network Video – The Subnet Mask</vt:lpstr>
      <vt:lpstr>Subnet an IPv4 Network Video – Subnet with the Magic Number</vt:lpstr>
      <vt:lpstr>Subnet an IPv4 Network Packet Tracer – Subnet an IPv4 Network</vt:lpstr>
      <vt:lpstr>11.6 Subnet a Slash 16 and a Slash 8 Prefix</vt:lpstr>
      <vt:lpstr>Subnet a Slash 16 and a Slash 8 Prefix Create Subnets with a Slash 16 prefix</vt:lpstr>
      <vt:lpstr>Subnet a Slash 16 and a Slash 8 Prefix Create 100 Subnets with a Slash 16 prefix</vt:lpstr>
      <vt:lpstr>Subnet a Slash 16 and a Slash 8 Prefix Create 1000 Subnets with a Slash 8 prefix</vt:lpstr>
      <vt:lpstr>Subnet a Slash 16 and a Slash 8 Prefix Video – Subnet Across Multiple Octets</vt:lpstr>
      <vt:lpstr>Subnet a Slash 16 and a Slash 8 Prefix Lab – Calculate IPv4 Subnets</vt:lpstr>
      <vt:lpstr>11.7 Subnet to Meet Requirements</vt:lpstr>
      <vt:lpstr>Subnet to Meet Requirements Subnet Private versus Public IPv4 Address Space</vt:lpstr>
      <vt:lpstr>Subnet to Meet Requirements Minimize Unused Host IPv4 Addresses and Maximize Subnets</vt:lpstr>
      <vt:lpstr>Subnet to Meet Requirements Example: Efficient IPv4 Subnetting</vt:lpstr>
      <vt:lpstr>Subnet to Meet Requirements Packet Tracer – Subnetting Scenario</vt:lpstr>
      <vt:lpstr>11.8 VLSM </vt:lpstr>
      <vt:lpstr>VLSM Video – VLSM Basics</vt:lpstr>
      <vt:lpstr>VLSM Video – VLSM Example</vt:lpstr>
      <vt:lpstr>VLSM IPv4 Address Conservation</vt:lpstr>
      <vt:lpstr>VLSM IPv4 Address Conservation (Cont.)</vt:lpstr>
      <vt:lpstr>VLSM VLSM</vt:lpstr>
      <vt:lpstr>VLSM VLSM Topology Address Assignment</vt:lpstr>
      <vt:lpstr>11.9 Structured Design </vt:lpstr>
      <vt:lpstr>Structured Design IPv4 Network Address Planning</vt:lpstr>
      <vt:lpstr>Structured Design Device Address Assignment</vt:lpstr>
      <vt:lpstr>Structured Design Packet Tracer – VLSM Design and Implementation Practice</vt:lpstr>
      <vt:lpstr>11.10 Module Practice and Quiz</vt:lpstr>
      <vt:lpstr>Structured Design Packet Tracer – Design and Implement a VLSM Addressing Scheme</vt:lpstr>
      <vt:lpstr>Structured Design Packet Tracer – Design and Implement a VLSM Addressing Scheme - Physical Mode Lab – Design and Implement a VLSM Addressing Scheme</vt:lpstr>
      <vt:lpstr>Module Practice and Quiz What did I learn in this module?</vt:lpstr>
      <vt:lpstr>Module Practice and Quiz What did I learn in this module? (Cont.)</vt:lpstr>
      <vt:lpstr>Module 11: IPv4 Addressing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303</cp:revision>
  <dcterms:created xsi:type="dcterms:W3CDTF">2019-10-18T06:21:22Z</dcterms:created>
  <dcterms:modified xsi:type="dcterms:W3CDTF">2025-02-07T13:49:58Z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