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7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tags/tag8.xml" ContentType="application/vnd.openxmlformats-officedocument.presentationml.tags+xml"/>
  <Override PartName="/ppt/notesSlides/notesSlide24.xml" ContentType="application/vnd.openxmlformats-officedocument.presentationml.notesSlide+xml"/>
  <Override PartName="/ppt/tags/tag9.xml" ContentType="application/vnd.openxmlformats-officedocument.presentationml.tags+xml"/>
  <Override PartName="/ppt/notesSlides/notesSlide25.xml" ContentType="application/vnd.openxmlformats-officedocument.presentationml.notesSlide+xml"/>
  <Override PartName="/ppt/tags/tag10.xml" ContentType="application/vnd.openxmlformats-officedocument.presentationml.tags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tags/tag11.xml" ContentType="application/vnd.openxmlformats-officedocument.presentationml.tags+xml"/>
  <Override PartName="/ppt/notesSlides/notesSlide29.xml" ContentType="application/vnd.openxmlformats-officedocument.presentationml.notesSlide+xml"/>
  <Override PartName="/ppt/tags/tag12.xml" ContentType="application/vnd.openxmlformats-officedocument.presentationml.tags+xml"/>
  <Override PartName="/ppt/notesSlides/notesSlide30.xml" ContentType="application/vnd.openxmlformats-officedocument.presentationml.notesSlide+xml"/>
  <Override PartName="/ppt/tags/tag13.xml" ContentType="application/vnd.openxmlformats-officedocument.presentationml.tags+xml"/>
  <Override PartName="/ppt/notesSlides/notesSlide31.xml" ContentType="application/vnd.openxmlformats-officedocument.presentationml.notesSlide+xml"/>
  <Override PartName="/ppt/tags/tag14.xml" ContentType="application/vnd.openxmlformats-officedocument.presentationml.tags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notesMasterIdLst>
    <p:notesMasterId r:id="rId34"/>
  </p:notesMasterIdLst>
  <p:sldIdLst>
    <p:sldId id="513" r:id="rId2"/>
    <p:sldId id="876" r:id="rId3"/>
    <p:sldId id="1090" r:id="rId4"/>
    <p:sldId id="759" r:id="rId5"/>
    <p:sldId id="1054" r:id="rId6"/>
    <p:sldId id="1091" r:id="rId7"/>
    <p:sldId id="1103" r:id="rId8"/>
    <p:sldId id="1056" r:id="rId9"/>
    <p:sldId id="1058" r:id="rId10"/>
    <p:sldId id="1092" r:id="rId11"/>
    <p:sldId id="1093" r:id="rId12"/>
    <p:sldId id="1094" r:id="rId13"/>
    <p:sldId id="1061" r:id="rId14"/>
    <p:sldId id="1095" r:id="rId15"/>
    <p:sldId id="1096" r:id="rId16"/>
    <p:sldId id="1097" r:id="rId17"/>
    <p:sldId id="1098" r:id="rId18"/>
    <p:sldId id="1099" r:id="rId19"/>
    <p:sldId id="1063" r:id="rId20"/>
    <p:sldId id="1064" r:id="rId21"/>
    <p:sldId id="1100" r:id="rId22"/>
    <p:sldId id="1104" r:id="rId23"/>
    <p:sldId id="1105" r:id="rId24"/>
    <p:sldId id="957" r:id="rId25"/>
    <p:sldId id="958" r:id="rId26"/>
    <p:sldId id="1102" r:id="rId27"/>
    <p:sldId id="1106" r:id="rId28"/>
    <p:sldId id="1107" r:id="rId29"/>
    <p:sldId id="1101" r:id="rId30"/>
    <p:sldId id="1089" r:id="rId31"/>
    <p:sldId id="874" r:id="rId32"/>
    <p:sldId id="291" r:id="rId33"/>
  </p:sldIdLst>
  <p:sldSz cx="9144000" cy="5143500" type="screen16x9"/>
  <p:notesSz cx="6858000" cy="9144000"/>
  <p:custDataLst>
    <p:tags r:id="rId35"/>
  </p:custDataLst>
  <p:defaultTextStyle>
    <a:defPPr>
      <a:defRPr lang="ru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33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rbara Reif" initials="BR" lastIdx="3" clrIdx="0"/>
  <p:cmAuthor id="1" name="Jane Gibbons -X (jagibbon - DEL ORO CONSULTING INC at Cisco)" initials="JG-(-DOCIaC" lastIdx="28" clrIdx="1">
    <p:extLst>
      <p:ext uri="{19B8F6BF-5375-455C-9EA6-DF929625EA0E}">
        <p15:presenceInfo xmlns:p15="http://schemas.microsoft.com/office/powerpoint/2012/main" userId="S-1-5-21-1708537768-1303643608-725345543-200204" providerId="AD"/>
      </p:ext>
    </p:extLst>
  </p:cmAuthor>
  <p:cmAuthor id="2" name="Bob Vachon" initials="BV" lastIdx="24" clrIdx="2">
    <p:extLst>
      <p:ext uri="{19B8F6BF-5375-455C-9EA6-DF929625EA0E}">
        <p15:presenceInfo xmlns:p15="http://schemas.microsoft.com/office/powerpoint/2012/main" userId="c7abe87968a0b633" providerId="Windows Live"/>
      </p:ext>
    </p:extLst>
  </p:cmAuthor>
  <p:cmAuthor id="3" name="Sue Livingston -X (suliving - UNICON INC at Cisco)" initials="SL-(-UIaC" lastIdx="29" clrIdx="3">
    <p:extLst>
      <p:ext uri="{19B8F6BF-5375-455C-9EA6-DF929625EA0E}">
        <p15:presenceInfo xmlns:p15="http://schemas.microsoft.com/office/powerpoint/2012/main" userId="S::suliving@cisco.com::dc701d48-dd51-411a-9041-b7f1328f1486" providerId="AD"/>
      </p:ext>
    </p:extLst>
  </p:cmAuthor>
  <p:cmAuthor id="4" name="jagibbon" initials="jmg" lastIdx="8" clrIdx="4">
    <p:extLst>
      <p:ext uri="{19B8F6BF-5375-455C-9EA6-DF929625EA0E}">
        <p15:presenceInfo xmlns:p15="http://schemas.microsoft.com/office/powerpoint/2012/main" userId="jagibb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CC"/>
    <a:srgbClr val="000099"/>
    <a:srgbClr val="CC99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70340" autoAdjust="0"/>
  </p:normalViewPr>
  <p:slideViewPr>
    <p:cSldViewPr snapToGrid="0" showGuides="1">
      <p:cViewPr varScale="1">
        <p:scale>
          <a:sx n="90" d="100"/>
          <a:sy n="90" d="100"/>
        </p:scale>
        <p:origin x="2118" y="78"/>
      </p:cViewPr>
      <p:guideLst>
        <p:guide orient="horz" pos="1620"/>
        <p:guide pos="336"/>
      </p:guideLst>
    </p:cSldViewPr>
  </p:slideViewPr>
  <p:outlineViewPr>
    <p:cViewPr>
      <p:scale>
        <a:sx n="33" d="100"/>
        <a:sy n="33" d="100"/>
      </p:scale>
      <p:origin x="0" y="-2267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1" d="100"/>
        <a:sy n="111" d="100"/>
      </p:scale>
      <p:origin x="0" y="-51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337D9-3022-3D41-8D8A-BDF2F3B0DD8E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1018C-6CAF-B84E-B92C-ECB119457F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564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542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10.2 – Настройка интерфейсов</a:t>
            </a:r>
          </a:p>
          <a:p>
            <a:r xmlns:a="http://schemas.openxmlformats.org/drawingml/2006/main">
              <a:rPr lang="ru" dirty="0"/>
              <a:t>10.2.2 – Пример настройки интерфейсов маршрутизатора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30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10.2 – Настройка интерфейсов</a:t>
            </a:r>
          </a:p>
          <a:p>
            <a:r xmlns:a="http://schemas.openxmlformats.org/drawingml/2006/main">
              <a:rPr lang="ru" dirty="0"/>
              <a:t>10.2.2 – Пример настройки интерфейсов маршрутизатора (продолжение)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1269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10.2 – Настройка интерфейсов</a:t>
            </a:r>
          </a:p>
          <a:p>
            <a:r xmlns:a="http://schemas.openxmlformats.org/drawingml/2006/main">
              <a:rPr lang="ru" dirty="0"/>
              <a:t>10.2.3 – Проверка конфигурации интерфейса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8833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10.2 – Настройка интерфейсов</a:t>
            </a:r>
          </a:p>
          <a:p>
            <a:r xmlns:a="http://schemas.openxmlformats.org/drawingml/2006/main">
              <a:rPr lang="ru" dirty="0"/>
              <a:t>10.2.4 – Команды проверки конфигурации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0628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10.2 – Настройка интерфейсов</a:t>
            </a:r>
          </a:p>
          <a:p>
            <a:r xmlns:a="http://schemas.openxmlformats.org/drawingml/2006/main">
              <a:rPr lang="ru" dirty="0"/>
              <a:t>10.2.4 – Команды проверки конфигурации (продолжение)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4429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10.2 – Настройка интерфейсов</a:t>
            </a:r>
          </a:p>
          <a:p>
            <a:r xmlns:a="http://schemas.openxmlformats.org/drawingml/2006/main">
              <a:rPr lang="ru" dirty="0"/>
              <a:t>10.2.4 – Команды проверки конфигурации (продолжение)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69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10.2 – Настройка интерфейсов</a:t>
            </a:r>
          </a:p>
          <a:p>
            <a:r xmlns:a="http://schemas.openxmlformats.org/drawingml/2006/main">
              <a:rPr lang="ru" dirty="0"/>
              <a:t>10.2.4 – Команды проверки конфигурации (продолжение)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7904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10.2 – Настройка интерфейсов</a:t>
            </a:r>
          </a:p>
          <a:p>
            <a:r xmlns:a="http://schemas.openxmlformats.org/drawingml/2006/main">
              <a:rPr lang="ru" dirty="0"/>
              <a:t>10.2.4 – Команды проверки конфигурации (продолжение)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5794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10.2 – Настройка интерфейсов</a:t>
            </a:r>
          </a:p>
          <a:p>
            <a:r xmlns:a="http://schemas.openxmlformats.org/drawingml/2006/main">
              <a:rPr lang="ru" dirty="0"/>
              <a:t>10.2.4 – Команды проверки конфигурации (продолжение)</a:t>
            </a:r>
          </a:p>
          <a:p>
            <a:r xmlns:a="http://schemas.openxmlformats.org/drawingml/2006/main">
              <a:rPr lang="ru" dirty="0"/>
              <a:t>10.2.5 Проверка синтаксиса – настройка интерфейсов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0744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10.3 Настройка шлюза по умолчанию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755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xmlns:a="http://schemas.openxmlformats.org/drawingml/2006/main">
              <a:buFontTx/>
              <a:buNone/>
            </a:pPr>
            <a:r xmlns:a="http://schemas.openxmlformats.org/drawingml/2006/main">
              <a:rPr lang="ru" b="0" dirty="0"/>
              <a:t>Программа сетевой академии Cisco</a:t>
            </a:r>
          </a:p>
          <a:p>
            <a:pPr xmlns:a="http://schemas.openxmlformats.org/drawingml/2006/main">
              <a:buFontTx/>
              <a:buNone/>
            </a:pPr>
            <a:r xmlns:a="http://schemas.openxmlformats.org/drawingml/2006/main">
              <a:rPr lang="ru" b="0" baseline="0" dirty="0"/>
              <a:t>Введение в сети v </a:t>
            </a:r>
            <a:r xmlns:a="http://schemas.openxmlformats.org/drawingml/2006/main">
              <a:rPr lang="ru" b="0" dirty="0"/>
              <a:t>7.0 (ITN)</a:t>
            </a:r>
          </a:p>
          <a:p>
            <a:r xmlns:a="http://schemas.openxmlformats.org/drawingml/2006/main">
              <a:rPr lang="ru" dirty="0"/>
              <a:t>Модуль 10: Базовая конфигурация маршрутизатора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1187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10.3 – Настройка шлюза по умолчанию</a:t>
            </a:r>
          </a:p>
          <a:p>
            <a:r xmlns:a="http://schemas.openxmlformats.org/drawingml/2006/main">
              <a:rPr lang="ru" dirty="0"/>
              <a:t>10.3.1 – Шлюз по умолчанию на хосте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5708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10.3 – Настройка шлюза по умолчанию</a:t>
            </a:r>
          </a:p>
          <a:p>
            <a:r xmlns:a="http://schemas.openxmlformats.org/drawingml/2006/main">
              <a:rPr lang="ru" dirty="0"/>
              <a:t>10.3.2 – Шлюз по умолчанию на коммутаторе</a:t>
            </a:r>
          </a:p>
          <a:p>
            <a:r xmlns:a="http://schemas.openxmlformats.org/drawingml/2006/main">
              <a:rPr lang="ru" dirty="0"/>
              <a:t>10.3.3 – Проверка синтаксиса – Настройка шлюза по умолчанию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3103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10.3– Настройка шлюза по умолчанию</a:t>
            </a:r>
          </a:p>
          <a:p>
            <a:r xmlns:a="http://schemas.openxmlformats.org/drawingml/2006/main">
              <a:rPr lang="ru" dirty="0"/>
              <a:t>10.3.4 – Packet Tracer – подключение маршрутизатора к локальной сети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6649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10.3– Настройка шлюза по умолчанию</a:t>
            </a:r>
          </a:p>
          <a:p>
            <a:r xmlns:a="http://schemas.openxmlformats.org/drawingml/2006/main">
              <a:rPr lang="ru" dirty="0"/>
              <a:t>10.3.5 – Packet Tracer – Устранение неполадок шлюза по умолчанию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6519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10.4 Практика и тесты по модулю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1436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prstClr val="black"/>
                </a:solidFill>
              </a:rPr>
              <a:pPr/>
              <a:t>25</a:t>
            </a:fld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10.4 – Практика и тесты по модулю</a:t>
            </a:r>
          </a:p>
          <a:p>
            <a:r xmlns:a="http://schemas.openxmlformats.org/drawingml/2006/main">
              <a:rPr lang="ru" dirty="0"/>
              <a:t>10.4.1 – Видео – Различия в сетевых устройствах: Часть 1</a:t>
            </a:r>
          </a:p>
        </p:txBody>
      </p:sp>
    </p:spTree>
    <p:extLst>
      <p:ext uri="{BB962C8B-B14F-4D97-AF65-F5344CB8AC3E}">
        <p14:creationId xmlns:p14="http://schemas.microsoft.com/office/powerpoint/2010/main" val="147682419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prstClr val="black"/>
                </a:solidFill>
              </a:rPr>
              <a:pPr/>
              <a:t>26</a:t>
            </a:fld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10.4 – Практика и тесты по модулю</a:t>
            </a:r>
          </a:p>
          <a:p>
            <a:r xmlns:a="http://schemas.openxmlformats.org/drawingml/2006/main">
              <a:rPr lang="ru" dirty="0"/>
              <a:t>10.4.2 – Видео – Различия в сетевых устройствах: Часть 2</a:t>
            </a:r>
          </a:p>
        </p:txBody>
      </p:sp>
    </p:spTree>
    <p:extLst>
      <p:ext uri="{BB962C8B-B14F-4D97-AF65-F5344CB8AC3E}">
        <p14:creationId xmlns:p14="http://schemas.microsoft.com/office/powerpoint/2010/main" val="25337049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10.4– Настройка шлюза по умолчанию</a:t>
            </a:r>
          </a:p>
          <a:p>
            <a:r xmlns:a="http://schemas.openxmlformats.org/drawingml/2006/main">
              <a:rPr lang="ru" dirty="0"/>
              <a:t>10.4.3 – Packet Tracer – Базовая конфигурация устройства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9733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10.4– Настройка шлюза по умолчанию</a:t>
            </a:r>
          </a:p>
          <a:p>
            <a:r xmlns:a="http://schemas.openxmlformats.org/drawingml/2006/main">
              <a:rPr lang="ru" dirty="0"/>
              <a:t>10.4.4 – PTPM и лабораторная работа – Создание сети коммутаторов и маршрутизаторов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2164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prstClr val="black"/>
                </a:solidFill>
              </a:rPr>
              <a:pPr/>
              <a:t>29</a:t>
            </a:fld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10.4 – Практика и тесты по модулю</a:t>
            </a:r>
          </a:p>
          <a:p>
            <a:r xmlns:a="http://schemas.openxmlformats.org/drawingml/2006/main">
              <a:rPr lang="ru" dirty="0"/>
              <a:t>10.4.5 – Чему я научился в этом модуле?</a:t>
            </a:r>
          </a:p>
        </p:txBody>
      </p:sp>
    </p:spTree>
    <p:extLst>
      <p:ext uri="{BB962C8B-B14F-4D97-AF65-F5344CB8AC3E}">
        <p14:creationId xmlns:p14="http://schemas.microsoft.com/office/powerpoint/2010/main" val="2606168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>
            <a:lvl1pPr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7C839C26-801B-42B6-A101-60F37FE2B0A8}" type="slidenum">
              <a:rPr lang="en-US" sz="800" b="0">
                <a:solidFill>
                  <a:prstClr val="black"/>
                </a:solidFill>
              </a:rPr>
              <a:pPr algn="r"/>
              <a:t>3</a:t>
            </a:fld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xmlns:a="http://schemas.openxmlformats.org/drawingml/2006/main">
              <a:buFontTx/>
              <a:buNone/>
            </a:pPr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pPr xmlns:a="http://schemas.openxmlformats.org/drawingml/2006/main">
              <a:buFontTx/>
              <a:buNone/>
            </a:pPr>
            <a:r xmlns:a="http://schemas.openxmlformats.org/drawingml/2006/main">
              <a:rPr lang="ru" dirty="0"/>
              <a:t>10.0.2- Чему я научусь в этом модуле?</a:t>
            </a:r>
          </a:p>
          <a:p>
            <a:pPr>
              <a:buFontTx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44569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prstClr val="black"/>
                </a:solidFill>
              </a:rPr>
              <a:pPr/>
              <a:t>30</a:t>
            </a:fld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10.4 – Практика и тесты по модулю</a:t>
            </a:r>
          </a:p>
          <a:p>
            <a:r xmlns:a="http://schemas.openxmlformats.org/drawingml/2006/main">
              <a:rPr lang="ru" dirty="0"/>
              <a:t>10.4.5 – Чему я научился в этом модуле (продолжение)?</a:t>
            </a:r>
          </a:p>
        </p:txBody>
      </p:sp>
    </p:spTree>
    <p:extLst>
      <p:ext uri="{BB962C8B-B14F-4D97-AF65-F5344CB8AC3E}">
        <p14:creationId xmlns:p14="http://schemas.microsoft.com/office/powerpoint/2010/main" val="27074346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C92755B-29FD-8743-9094-C0E3A734D22E}" type="slidenum">
              <a:rPr lang="en-US" sz="800">
                <a:solidFill>
                  <a:prstClr val="black"/>
                </a:solidFill>
              </a:rPr>
              <a:pPr/>
              <a:t>31</a:t>
            </a:fld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7429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394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10.1 Настройка начальных параметров маршрутизатора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529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10.1 – Настройка начальных параметров маршрутизатора</a:t>
            </a:r>
          </a:p>
          <a:p>
            <a:r xmlns:a="http://schemas.openxmlformats.org/drawingml/2006/main">
              <a:rPr lang="ru" dirty="0"/>
              <a:t>10.1.1 – Основные этапы настройки маршрутизации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312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10.1 – Настройка начальных параметров маршрутизатора</a:t>
            </a:r>
          </a:p>
          <a:p>
            <a:r xmlns:a="http://schemas.openxmlformats.org/drawingml/2006/main">
              <a:rPr lang="ru" dirty="0"/>
              <a:t>10.1.2 – Пример базовой конфигурации маршрутизации</a:t>
            </a:r>
          </a:p>
          <a:p>
            <a:r xmlns:a="http://schemas.openxmlformats.org/drawingml/2006/main">
              <a:rPr lang="ru" dirty="0"/>
              <a:t>10.1.3 - Проверка синтаксиса – Настройка начальных параметров маршрутизатора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6579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10.1 – Настройка начальных параметров маршрутизатора</a:t>
            </a:r>
          </a:p>
          <a:p>
            <a:r xmlns:a="http://schemas.openxmlformats.org/drawingml/2006/main">
              <a:rPr lang="ru" dirty="0"/>
              <a:t>10.1.4 – Packet Tracer – Настройка начальных параметров маршрутизатора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3041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10.2 Настройка интерфейсов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910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 xmlns:a="http://schemas.openxmlformats.org/drawingml/2006/main">
              <a:rPr lang="ru" dirty="0"/>
              <a:t>10 – Базовая конфигурация маршрутизатора</a:t>
            </a:r>
          </a:p>
          <a:p>
            <a:r xmlns:a="http://schemas.openxmlformats.org/drawingml/2006/main">
              <a:rPr lang="ru" dirty="0"/>
              <a:t>10.2 – Настройка интерфейсов</a:t>
            </a:r>
          </a:p>
          <a:p>
            <a:r xmlns:a="http://schemas.openxmlformats.org/drawingml/2006/main">
              <a:rPr lang="ru" dirty="0"/>
              <a:t>10.2.1 – Настройка интерфейсов маршрутизатора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39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Slide-animated gradi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69496" y="3809526"/>
            <a:ext cx="4319105" cy="288131"/>
          </a:xfrm>
          <a:prstGeom prst="rect">
            <a:avLst/>
          </a:prstGeom>
        </p:spPr>
        <p:txBody>
          <a:bodyPr lIns="91420" tIns="45710" rIns="91420" bIns="45710" anchor="b" anchorCtr="0">
            <a:noAutofit/>
          </a:bodyPr>
          <a:lstStyle>
            <a:lvl1pPr marL="0" indent="0" algn="l">
              <a:buNone/>
              <a:defRPr sz="1200" b="0" i="0">
                <a:solidFill>
                  <a:schemeClr val="accent5"/>
                </a:solidFill>
                <a:latin typeface="+mn-lt"/>
                <a:cs typeface="CiscoSans"/>
              </a:defRPr>
            </a:lvl1pPr>
            <a:lvl2pPr marL="342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Text Placeholder 38"/>
          <p:cNvSpPr>
            <a:spLocks noGrp="1"/>
          </p:cNvSpPr>
          <p:nvPr>
            <p:ph type="body" sz="quarter" idx="11"/>
          </p:nvPr>
        </p:nvSpPr>
        <p:spPr>
          <a:xfrm>
            <a:off x="469496" y="4049523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5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40"/>
          <p:cNvSpPr>
            <a:spLocks noGrp="1"/>
          </p:cNvSpPr>
          <p:nvPr>
            <p:ph type="body" sz="quarter" idx="12"/>
          </p:nvPr>
        </p:nvSpPr>
        <p:spPr>
          <a:xfrm>
            <a:off x="469496" y="4289520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5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63292" y="2872236"/>
            <a:ext cx="5925246" cy="29900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>
              <a:buFont typeface="Arial" panose="020B0604020202020204" pitchFamily="34" charset="0"/>
              <a:buNone/>
              <a:defRPr sz="2000" baseline="0">
                <a:solidFill>
                  <a:schemeClr val="bg2"/>
                </a:solidFill>
                <a:latin typeface="+mj-lt"/>
              </a:defRPr>
            </a:lvl1pPr>
            <a:lvl2pPr marL="304781" indent="0">
              <a:buNone/>
              <a:defRPr/>
            </a:lvl2pPr>
            <a:lvl3pPr marL="427401" indent="0">
              <a:buNone/>
              <a:defRPr/>
            </a:lvl3pPr>
            <a:lvl4pPr marL="516694" indent="0">
              <a:buNone/>
              <a:defRPr/>
            </a:lvl4pPr>
            <a:lvl5pPr marL="601221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425765" y="2300750"/>
            <a:ext cx="5955513" cy="644730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3600" b="0" i="0" spc="0" baseline="0">
                <a:solidFill>
                  <a:srgbClr val="38C6F4"/>
                </a:solidFill>
                <a:latin typeface="+mj-lt"/>
                <a:cs typeface="CiscoSans Thin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>
            <a:off x="492125" y="395288"/>
            <a:ext cx="796924" cy="423863"/>
            <a:chOff x="310" y="249"/>
            <a:chExt cx="502" cy="267"/>
          </a:xfrm>
          <a:solidFill>
            <a:schemeClr val="accent5"/>
          </a:solidFill>
        </p:grpSpPr>
        <p:sp>
          <p:nvSpPr>
            <p:cNvPr id="9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86725553"/>
      </p:ext>
    </p:extLst>
  </p:cSld>
  <p:clrMapOvr>
    <a:masterClrMapping/>
  </p:clrMapOvr>
  <p:transition spd="slow">
    <p:wipe/>
  </p:transition>
  <p:extLst>
    <p:ext uri="{DCECCB84-F9BA-43D5-87BE-67443E8EF086}">
      <p15:sldGuideLst xmlns:p15="http://schemas.microsoft.com/office/powerpoint/2012/main">
        <p15:guide id="1" orient="horz" pos="228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orient="horz" pos="518" userDrawn="1">
          <p15:clr>
            <a:srgbClr val="FBAE40"/>
          </p15:clr>
        </p15:guide>
        <p15:guide id="4" pos="812" userDrawn="1">
          <p15:clr>
            <a:srgbClr val="FBAE40"/>
          </p15:clr>
        </p15:guide>
        <p15:guide id="5" pos="31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losing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3999" cy="5165874"/>
          </a:xfrm>
          <a:prstGeom prst="rect">
            <a:avLst/>
          </a:prstGeom>
        </p:spPr>
      </p:pic>
      <p:grpSp>
        <p:nvGrpSpPr>
          <p:cNvPr id="4" name="Group 4"/>
          <p:cNvGrpSpPr>
            <a:grpSpLocks noChangeAspect="1"/>
          </p:cNvGrpSpPr>
          <p:nvPr userDrawn="1"/>
        </p:nvGrpSpPr>
        <p:grpSpPr bwMode="auto">
          <a:xfrm>
            <a:off x="3746294" y="2129856"/>
            <a:ext cx="1617944" cy="860542"/>
            <a:chOff x="310" y="249"/>
            <a:chExt cx="502" cy="267"/>
          </a:xfrm>
          <a:solidFill>
            <a:schemeClr val="accent5"/>
          </a:solidFill>
        </p:grpSpPr>
        <p:sp>
          <p:nvSpPr>
            <p:cNvPr id="5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98843304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394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4"/>
          <p:cNvGrpSpPr>
            <a:grpSpLocks noChangeAspect="1"/>
          </p:cNvGrpSpPr>
          <p:nvPr userDrawn="1"/>
        </p:nvGrpSpPr>
        <p:grpSpPr bwMode="auto">
          <a:xfrm>
            <a:off x="3746294" y="2129856"/>
            <a:ext cx="1617944" cy="860542"/>
            <a:chOff x="310" y="249"/>
            <a:chExt cx="502" cy="267"/>
          </a:xfrm>
          <a:solidFill>
            <a:schemeClr val="accent5"/>
          </a:solidFill>
        </p:grpSpPr>
        <p:sp>
          <p:nvSpPr>
            <p:cNvPr id="5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7974899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Closing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 noChangeAspect="1"/>
          </p:cNvGrpSpPr>
          <p:nvPr userDrawn="1"/>
        </p:nvGrpSpPr>
        <p:grpSpPr bwMode="auto">
          <a:xfrm>
            <a:off x="3746294" y="2129856"/>
            <a:ext cx="1617944" cy="860542"/>
            <a:chOff x="310" y="249"/>
            <a:chExt cx="502" cy="267"/>
          </a:xfrm>
          <a:solidFill>
            <a:schemeClr val="accent1">
              <a:lumMod val="75000"/>
            </a:schemeClr>
          </a:solidFill>
        </p:grpSpPr>
        <p:sp>
          <p:nvSpPr>
            <p:cNvPr id="5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51544963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3441" y="4954263"/>
            <a:ext cx="676910" cy="189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5">
                <a:solidFill>
                  <a:schemeClr val="tx2"/>
                </a:solidFill>
              </a:defRPr>
            </a:lvl1pPr>
          </a:lstStyle>
          <a:p>
            <a:pPr defTabSz="385763">
              <a:defRPr/>
            </a:pPr>
            <a:fld id="{2F5CCB13-0A32-4557-88E9-079F0C330695}" type="slidenum">
              <a:rPr lang="en-US" kern="0" smtClean="0">
                <a:solidFill>
                  <a:srgbClr val="595959"/>
                </a:solidFill>
              </a:rPr>
              <a:pPr defTabSz="385763">
                <a:defRPr/>
              </a:pPr>
              <a:t>‹#›</a:t>
            </a:fld>
            <a:endParaRPr lang="en-US" kern="0" dirty="0">
              <a:solidFill>
                <a:srgbClr val="595959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44065" y="798944"/>
            <a:ext cx="8853286" cy="4155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182880" bIns="45720" numCol="1" anchor="t" anchorCtr="0" compatLnSpc="1">
            <a:prstTxWarp prst="textNoShape">
              <a:avLst/>
            </a:prstTxWarp>
          </a:bodyPr>
          <a:lstStyle>
            <a:lvl1pPr marL="169863" indent="-1698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>
                <a:solidFill>
                  <a:srgbClr val="000000"/>
                </a:solidFill>
              </a:defRPr>
            </a:lvl1pPr>
            <a:lvl2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>
                <a:solidFill>
                  <a:srgbClr val="000000"/>
                </a:solidFill>
              </a:defRPr>
            </a:lvl2pPr>
            <a:lvl3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>
                <a:solidFill>
                  <a:srgbClr val="000000"/>
                </a:solidFill>
              </a:defRPr>
            </a:lvl3pPr>
            <a:lvl4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>
                <a:sym typeface="Arial" pitchFamily="34" charset="0"/>
              </a:rPr>
              <a:t>Click to edit Master text styles</a:t>
            </a:r>
          </a:p>
          <a:p>
            <a:pPr lvl="1"/>
            <a:r>
              <a:rPr lang="en-US">
                <a:sym typeface="Arial" pitchFamily="34" charset="0"/>
              </a:rPr>
              <a:t>Second level</a:t>
            </a:r>
          </a:p>
          <a:p>
            <a:pPr lvl="2"/>
            <a:r>
              <a:rPr lang="en-US">
                <a:sym typeface="Arial" pitchFamily="34" charset="0"/>
              </a:rPr>
              <a:t>Third level</a:t>
            </a:r>
          </a:p>
          <a:p>
            <a:pPr lvl="3"/>
            <a:r>
              <a:rPr lang="en-US">
                <a:sym typeface="Arial" pitchFamily="34" charset="0"/>
              </a:rPr>
              <a:t>Fourth level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" y="41393"/>
            <a:ext cx="9144000" cy="757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2400"/>
            </a:lvl1pPr>
          </a:lstStyle>
          <a:p>
            <a:pPr lvl="0"/>
            <a:r>
              <a:rPr lang="en-US">
                <a:sym typeface="Arial" pitchFamily="34" charset="0"/>
              </a:rPr>
              <a:t>Click to edit Master title style</a:t>
            </a:r>
            <a:endParaRPr lang="en-US" dirty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99662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925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-animated gradi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69496" y="3809526"/>
            <a:ext cx="4319105" cy="288131"/>
          </a:xfrm>
          <a:prstGeom prst="rect">
            <a:avLst/>
          </a:prstGeom>
        </p:spPr>
        <p:txBody>
          <a:bodyPr lIns="91420" tIns="45710" rIns="91420" bIns="45710" anchor="b" anchorCtr="0">
            <a:noAutofit/>
          </a:bodyPr>
          <a:lstStyle>
            <a:lvl1pPr marL="0" indent="0" algn="l">
              <a:buNone/>
              <a:defRPr sz="1200" b="0" i="0">
                <a:solidFill>
                  <a:schemeClr val="accent1"/>
                </a:solidFill>
                <a:latin typeface="+mn-lt"/>
                <a:cs typeface="CiscoSans"/>
              </a:defRPr>
            </a:lvl1pPr>
            <a:lvl2pPr marL="342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Text Placeholder 38"/>
          <p:cNvSpPr>
            <a:spLocks noGrp="1"/>
          </p:cNvSpPr>
          <p:nvPr>
            <p:ph type="body" sz="quarter" idx="11"/>
          </p:nvPr>
        </p:nvSpPr>
        <p:spPr>
          <a:xfrm>
            <a:off x="469496" y="4049523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1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40"/>
          <p:cNvSpPr>
            <a:spLocks noGrp="1"/>
          </p:cNvSpPr>
          <p:nvPr>
            <p:ph type="body" sz="quarter" idx="12"/>
          </p:nvPr>
        </p:nvSpPr>
        <p:spPr>
          <a:xfrm>
            <a:off x="469496" y="4289520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1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>
            <a:off x="492125" y="395288"/>
            <a:ext cx="796924" cy="423863"/>
            <a:chOff x="310" y="249"/>
            <a:chExt cx="502" cy="267"/>
          </a:xfrm>
          <a:solidFill>
            <a:srgbClr val="004C69"/>
          </a:solidFill>
        </p:grpSpPr>
        <p:sp>
          <p:nvSpPr>
            <p:cNvPr id="9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63292" y="2872236"/>
            <a:ext cx="5925246" cy="29900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>
              <a:buFont typeface="Arial" panose="020B0604020202020204" pitchFamily="34" charset="0"/>
              <a:buNone/>
              <a:defRPr sz="2000" baseline="0">
                <a:solidFill>
                  <a:schemeClr val="accent1"/>
                </a:solidFill>
                <a:latin typeface="+mj-lt"/>
              </a:defRPr>
            </a:lvl1pPr>
            <a:lvl2pPr marL="304781" indent="0">
              <a:buNone/>
              <a:defRPr/>
            </a:lvl2pPr>
            <a:lvl3pPr marL="427401" indent="0">
              <a:buNone/>
              <a:defRPr/>
            </a:lvl3pPr>
            <a:lvl4pPr marL="516694" indent="0">
              <a:buNone/>
              <a:defRPr/>
            </a:lvl4pPr>
            <a:lvl5pPr marL="601221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425765" y="2300750"/>
            <a:ext cx="5955513" cy="644730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3600" b="0" i="0" spc="0" baseline="0">
                <a:solidFill>
                  <a:schemeClr val="accent1"/>
                </a:solidFill>
                <a:latin typeface="+mj-lt"/>
                <a:cs typeface="CiscoSans Thin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42546"/>
      </p:ext>
    </p:extLst>
  </p:cSld>
  <p:clrMapOvr>
    <a:masterClrMapping/>
  </p:clrMapOvr>
  <p:transition spd="slow">
    <p:wipe/>
  </p:transition>
  <p:extLst>
    <p:ext uri="{DCECCB84-F9BA-43D5-87BE-67443E8EF086}">
      <p15:sldGuideLst xmlns:p15="http://schemas.microsoft.com/office/powerpoint/2012/main">
        <p15:guide id="1" orient="horz" pos="228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orient="horz" pos="518" userDrawn="1">
          <p15:clr>
            <a:srgbClr val="FBAE40"/>
          </p15:clr>
        </p15:guide>
        <p15:guide id="4" pos="812" userDrawn="1">
          <p15:clr>
            <a:srgbClr val="FBAE40"/>
          </p15:clr>
        </p15:guide>
        <p15:guide id="5" pos="31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Slide-animated gradi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69496" y="3809526"/>
            <a:ext cx="4319105" cy="288131"/>
          </a:xfrm>
          <a:prstGeom prst="rect">
            <a:avLst/>
          </a:prstGeom>
        </p:spPr>
        <p:txBody>
          <a:bodyPr lIns="91420" tIns="45710" rIns="91420" bIns="45710" anchor="b" anchorCtr="0">
            <a:noAutofit/>
          </a:bodyPr>
          <a:lstStyle>
            <a:lvl1pPr marL="0" indent="0" algn="l">
              <a:buNone/>
              <a:defRPr sz="1200" b="0" i="0">
                <a:solidFill>
                  <a:schemeClr val="accent5"/>
                </a:solidFill>
                <a:latin typeface="+mn-lt"/>
                <a:cs typeface="CiscoSans"/>
              </a:defRPr>
            </a:lvl1pPr>
            <a:lvl2pPr marL="342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Text Placeholder 38"/>
          <p:cNvSpPr>
            <a:spLocks noGrp="1"/>
          </p:cNvSpPr>
          <p:nvPr>
            <p:ph type="body" sz="quarter" idx="11"/>
          </p:nvPr>
        </p:nvSpPr>
        <p:spPr>
          <a:xfrm>
            <a:off x="469496" y="4049523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5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40"/>
          <p:cNvSpPr>
            <a:spLocks noGrp="1"/>
          </p:cNvSpPr>
          <p:nvPr>
            <p:ph type="body" sz="quarter" idx="12"/>
          </p:nvPr>
        </p:nvSpPr>
        <p:spPr>
          <a:xfrm>
            <a:off x="469496" y="4289520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5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>
            <a:off x="492125" y="395288"/>
            <a:ext cx="796924" cy="423863"/>
            <a:chOff x="310" y="249"/>
            <a:chExt cx="502" cy="267"/>
          </a:xfrm>
          <a:solidFill>
            <a:schemeClr val="accent5"/>
          </a:solidFill>
        </p:grpSpPr>
        <p:sp>
          <p:nvSpPr>
            <p:cNvPr id="9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63292" y="2872236"/>
            <a:ext cx="5925246" cy="29900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>
              <a:buFont typeface="Arial" panose="020B0604020202020204" pitchFamily="34" charset="0"/>
              <a:buNone/>
              <a:defRPr sz="2000" baseline="0">
                <a:solidFill>
                  <a:schemeClr val="bg2"/>
                </a:solidFill>
                <a:latin typeface="+mj-lt"/>
              </a:defRPr>
            </a:lvl1pPr>
            <a:lvl2pPr marL="304781" indent="0">
              <a:buNone/>
              <a:defRPr/>
            </a:lvl2pPr>
            <a:lvl3pPr marL="427401" indent="0">
              <a:buNone/>
              <a:defRPr/>
            </a:lvl3pPr>
            <a:lvl4pPr marL="516694" indent="0">
              <a:buNone/>
              <a:defRPr/>
            </a:lvl4pPr>
            <a:lvl5pPr marL="601221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425765" y="2300750"/>
            <a:ext cx="5955513" cy="644730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3600" b="0" i="0" spc="0" baseline="0">
                <a:solidFill>
                  <a:srgbClr val="38C6F4"/>
                </a:solidFill>
                <a:latin typeface="+mj-lt"/>
                <a:cs typeface="CiscoSans Thin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617842"/>
      </p:ext>
    </p:extLst>
  </p:cSld>
  <p:clrMapOvr>
    <a:masterClrMapping/>
  </p:clrMapOvr>
  <p:transition spd="slow">
    <p:wipe/>
  </p:transition>
  <p:extLst>
    <p:ext uri="{DCECCB84-F9BA-43D5-87BE-67443E8EF086}">
      <p15:sldGuideLst xmlns:p15="http://schemas.microsoft.com/office/powerpoint/2012/main">
        <p15:guide id="1" orient="horz" pos="228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orient="horz" pos="518" userDrawn="1">
          <p15:clr>
            <a:srgbClr val="FBAE40"/>
          </p15:clr>
        </p15:guide>
        <p15:guide id="4" pos="812" userDrawn="1">
          <p15:clr>
            <a:srgbClr val="FBAE40"/>
          </p15:clr>
        </p15:guide>
        <p15:guide id="5" pos="311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Seg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rgbClr val="00394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16425" y="915409"/>
            <a:ext cx="7598042" cy="256994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4600" b="0" i="0" spc="0" baseline="0">
                <a:solidFill>
                  <a:schemeClr val="accent5"/>
                </a:solidFill>
                <a:latin typeface="+mj-lt"/>
                <a:cs typeface="CiscoSans Thin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ltGray">
          <a:xfrm>
            <a:off x="8515707" y="4742907"/>
            <a:ext cx="218414" cy="1545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61586" tIns="30792" rIns="61586" bIns="30792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6A1E46DC-7EF6-4EA2-B285-14272867D133}" type="slidenum">
              <a:rPr lang="en-US" sz="6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CiscoSans Thin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00" dirty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CiscoSans Thin"/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ltGray">
          <a:xfrm>
            <a:off x="5867508" y="4741653"/>
            <a:ext cx="2658018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dirty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CiscoSans Thin"/>
              </a:rPr>
              <a:t>© 2016  Cisco and/or its affiliates. All rights reserved.   Cisco Confidential</a:t>
            </a:r>
          </a:p>
        </p:txBody>
      </p:sp>
      <p:grpSp>
        <p:nvGrpSpPr>
          <p:cNvPr id="11" name="Group 4"/>
          <p:cNvGrpSpPr>
            <a:grpSpLocks noChangeAspect="1"/>
          </p:cNvGrpSpPr>
          <p:nvPr userDrawn="1"/>
        </p:nvGrpSpPr>
        <p:grpSpPr bwMode="auto">
          <a:xfrm>
            <a:off x="508039" y="4715197"/>
            <a:ext cx="340257" cy="180974"/>
            <a:chOff x="310" y="249"/>
            <a:chExt cx="502" cy="267"/>
          </a:xfrm>
          <a:solidFill>
            <a:srgbClr val="086D8E"/>
          </a:solidFill>
        </p:grpSpPr>
        <p:sp>
          <p:nvSpPr>
            <p:cNvPr id="12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90854121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lti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4662" y="1347788"/>
            <a:ext cx="8280057" cy="3073946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285690" marR="0" indent="-285690" algn="ctr" defTabSz="457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0" i="0" baseline="0">
                <a:solidFill>
                  <a:schemeClr val="bg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Placeholder 5"/>
          <p:cNvSpPr>
            <a:spLocks noGrp="1"/>
          </p:cNvSpPr>
          <p:nvPr>
            <p:ph type="title"/>
          </p:nvPr>
        </p:nvSpPr>
        <p:spPr bwMode="auto">
          <a:xfrm>
            <a:off x="437766" y="341313"/>
            <a:ext cx="834548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004C6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296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2912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ircled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575610" y="2552550"/>
            <a:ext cx="698624" cy="698624"/>
          </a:xfrm>
          <a:prstGeom prst="ellipse">
            <a:avLst/>
          </a:prstGeom>
          <a:solidFill>
            <a:schemeClr val="bg2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75610" y="1426607"/>
            <a:ext cx="698624" cy="698624"/>
          </a:xfrm>
          <a:prstGeom prst="ellipse">
            <a:avLst/>
          </a:prstGeom>
          <a:solidFill>
            <a:srgbClr val="00394F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bg1"/>
              </a:solidFill>
              <a:cs typeface="Arial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75610" y="3653093"/>
            <a:ext cx="698624" cy="698624"/>
          </a:xfrm>
          <a:prstGeom prst="ellipse">
            <a:avLst/>
          </a:prstGeom>
          <a:solidFill>
            <a:schemeClr val="accent5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solidFill>
                <a:srgbClr val="049FD9"/>
              </a:solidFill>
              <a:cs typeface="Arial"/>
            </a:endParaRPr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1365250" y="1432522"/>
            <a:ext cx="5473700" cy="693381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1365250" y="2557793"/>
            <a:ext cx="5473700" cy="693381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1365250" y="3653093"/>
            <a:ext cx="5473700" cy="693381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575610" y="2552550"/>
            <a:ext cx="698624" cy="693381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4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575611" y="3651140"/>
            <a:ext cx="698624" cy="693381"/>
          </a:xfrm>
          <a:prstGeom prst="rect">
            <a:avLst/>
          </a:prstGeom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4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75610" y="1427248"/>
            <a:ext cx="698624" cy="693381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4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5387266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ircled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575611" y="1979318"/>
            <a:ext cx="464815" cy="464815"/>
          </a:xfrm>
          <a:prstGeom prst="ellipse">
            <a:avLst/>
          </a:prstGeom>
          <a:solidFill>
            <a:srgbClr val="38C6F4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accent5"/>
              </a:solidFill>
              <a:cs typeface="Arial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75610" y="1328927"/>
            <a:ext cx="464815" cy="464815"/>
          </a:xfrm>
          <a:prstGeom prst="ellipse">
            <a:avLst/>
          </a:prstGeom>
          <a:solidFill>
            <a:srgbClr val="00394F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accent5"/>
              </a:solidFill>
              <a:cs typeface="Arial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75611" y="2627446"/>
            <a:ext cx="464815" cy="464815"/>
          </a:xfrm>
          <a:prstGeom prst="ellipse">
            <a:avLst/>
          </a:prstGeom>
          <a:solidFill>
            <a:schemeClr val="bg2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accent5"/>
              </a:solidFill>
              <a:cs typeface="Arial"/>
            </a:endParaRPr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1172384" y="1334842"/>
            <a:ext cx="5678748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1172385" y="1984561"/>
            <a:ext cx="5678748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1172385" y="2627446"/>
            <a:ext cx="5678748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575611" y="1327521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2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28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575611" y="1979318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2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575612" y="2625493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2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Oval 12"/>
          <p:cNvSpPr/>
          <p:nvPr/>
        </p:nvSpPr>
        <p:spPr>
          <a:xfrm>
            <a:off x="575612" y="3274581"/>
            <a:ext cx="464815" cy="464815"/>
          </a:xfrm>
          <a:prstGeom prst="ellipse">
            <a:avLst/>
          </a:prstGeom>
          <a:solidFill>
            <a:schemeClr val="accent6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accent5"/>
              </a:solidFill>
              <a:cs typeface="Arial"/>
            </a:endParaRPr>
          </a:p>
        </p:txBody>
      </p:sp>
      <p:sp>
        <p:nvSpPr>
          <p:cNvPr id="14" name="Text Placeholder 17"/>
          <p:cNvSpPr>
            <a:spLocks noGrp="1"/>
          </p:cNvSpPr>
          <p:nvPr>
            <p:ph type="body" sz="quarter" idx="19"/>
          </p:nvPr>
        </p:nvSpPr>
        <p:spPr>
          <a:xfrm>
            <a:off x="1172386" y="3274581"/>
            <a:ext cx="5678748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7"/>
          <p:cNvSpPr>
            <a:spLocks noGrp="1"/>
          </p:cNvSpPr>
          <p:nvPr>
            <p:ph type="body" sz="quarter" idx="20" hasCustomPrompt="1"/>
          </p:nvPr>
        </p:nvSpPr>
        <p:spPr>
          <a:xfrm>
            <a:off x="575613" y="3272628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2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17" name="Oval 16"/>
          <p:cNvSpPr/>
          <p:nvPr/>
        </p:nvSpPr>
        <p:spPr>
          <a:xfrm>
            <a:off x="575613" y="3921716"/>
            <a:ext cx="464815" cy="464815"/>
          </a:xfrm>
          <a:prstGeom prst="ellipse">
            <a:avLst/>
          </a:prstGeom>
          <a:solidFill>
            <a:srgbClr val="00394F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accent5"/>
              </a:solidFill>
              <a:cs typeface="Arial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1"/>
          </p:nvPr>
        </p:nvSpPr>
        <p:spPr>
          <a:xfrm>
            <a:off x="1172387" y="3921716"/>
            <a:ext cx="5678748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575614" y="3919763"/>
            <a:ext cx="464815" cy="461327"/>
          </a:xfrm>
          <a:prstGeom prst="rect">
            <a:avLst/>
          </a:prstGeom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2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962125011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ircled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C6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575611" y="1979318"/>
            <a:ext cx="464815" cy="464815"/>
          </a:xfrm>
          <a:prstGeom prst="ellipse">
            <a:avLst/>
          </a:prstGeom>
          <a:solidFill>
            <a:srgbClr val="38C6F4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575610" y="1328927"/>
            <a:ext cx="464815" cy="464815"/>
          </a:xfrm>
          <a:prstGeom prst="ellipse">
            <a:avLst/>
          </a:prstGeom>
          <a:solidFill>
            <a:srgbClr val="00394F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rgbClr val="FFFFFF"/>
              </a:solidFill>
              <a:cs typeface="Arial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575611" y="2627446"/>
            <a:ext cx="464815" cy="464815"/>
          </a:xfrm>
          <a:prstGeom prst="ellipse">
            <a:avLst/>
          </a:prstGeom>
          <a:solidFill>
            <a:schemeClr val="bg2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45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1172384" y="1334842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1172385" y="1984561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1172385" y="2627446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575611" y="1327521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49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575611" y="1979318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50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575612" y="2625493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51" name="Oval 50"/>
          <p:cNvSpPr/>
          <p:nvPr/>
        </p:nvSpPr>
        <p:spPr>
          <a:xfrm>
            <a:off x="575612" y="3274581"/>
            <a:ext cx="464815" cy="464815"/>
          </a:xfrm>
          <a:prstGeom prst="ellipse">
            <a:avLst/>
          </a:prstGeom>
          <a:solidFill>
            <a:schemeClr val="accent6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52" name="Text Placeholder 17"/>
          <p:cNvSpPr>
            <a:spLocks noGrp="1"/>
          </p:cNvSpPr>
          <p:nvPr>
            <p:ph type="body" sz="quarter" idx="19"/>
          </p:nvPr>
        </p:nvSpPr>
        <p:spPr>
          <a:xfrm>
            <a:off x="1172386" y="3274581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Text Placeholder 17"/>
          <p:cNvSpPr>
            <a:spLocks noGrp="1"/>
          </p:cNvSpPr>
          <p:nvPr>
            <p:ph type="body" sz="quarter" idx="20" hasCustomPrompt="1"/>
          </p:nvPr>
        </p:nvSpPr>
        <p:spPr>
          <a:xfrm>
            <a:off x="575613" y="3272628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54" name="Oval 53"/>
          <p:cNvSpPr/>
          <p:nvPr/>
        </p:nvSpPr>
        <p:spPr>
          <a:xfrm>
            <a:off x="575613" y="3921716"/>
            <a:ext cx="464815" cy="46481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55" name="Text Placeholder 17"/>
          <p:cNvSpPr>
            <a:spLocks noGrp="1"/>
          </p:cNvSpPr>
          <p:nvPr>
            <p:ph type="body" sz="quarter" idx="21"/>
          </p:nvPr>
        </p:nvSpPr>
        <p:spPr>
          <a:xfrm>
            <a:off x="1172387" y="3921716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575614" y="3919763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5</a:t>
            </a:r>
          </a:p>
        </p:txBody>
      </p:sp>
      <p:sp>
        <p:nvSpPr>
          <p:cNvPr id="57" name="Oval 56"/>
          <p:cNvSpPr/>
          <p:nvPr/>
        </p:nvSpPr>
        <p:spPr>
          <a:xfrm>
            <a:off x="4414576" y="1983084"/>
            <a:ext cx="464815" cy="464815"/>
          </a:xfrm>
          <a:prstGeom prst="ellipse">
            <a:avLst/>
          </a:prstGeom>
          <a:solidFill>
            <a:schemeClr val="accent6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4414575" y="1332693"/>
            <a:ext cx="464815" cy="464815"/>
          </a:xfrm>
          <a:prstGeom prst="ellipse">
            <a:avLst/>
          </a:prstGeom>
          <a:solidFill>
            <a:srgbClr val="00394F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4414576" y="2631212"/>
            <a:ext cx="464815" cy="464815"/>
          </a:xfrm>
          <a:prstGeom prst="ellipse">
            <a:avLst/>
          </a:prstGeom>
          <a:solidFill>
            <a:schemeClr val="accent5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60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5011349" y="1338608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1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5011350" y="1988327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17"/>
          <p:cNvSpPr>
            <a:spLocks noGrp="1"/>
          </p:cNvSpPr>
          <p:nvPr>
            <p:ph type="body" sz="quarter" idx="25"/>
          </p:nvPr>
        </p:nvSpPr>
        <p:spPr>
          <a:xfrm>
            <a:off x="5011350" y="2631212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3" name="Text Placeholder 17"/>
          <p:cNvSpPr>
            <a:spLocks noGrp="1"/>
          </p:cNvSpPr>
          <p:nvPr>
            <p:ph type="body" sz="quarter" idx="26" hasCustomPrompt="1"/>
          </p:nvPr>
        </p:nvSpPr>
        <p:spPr>
          <a:xfrm>
            <a:off x="4414576" y="1331287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6</a:t>
            </a:r>
          </a:p>
        </p:txBody>
      </p:sp>
      <p:sp>
        <p:nvSpPr>
          <p:cNvPr id="64" name="Text Placeholder 17"/>
          <p:cNvSpPr>
            <a:spLocks noGrp="1"/>
          </p:cNvSpPr>
          <p:nvPr>
            <p:ph type="body" sz="quarter" idx="27" hasCustomPrompt="1"/>
          </p:nvPr>
        </p:nvSpPr>
        <p:spPr>
          <a:xfrm>
            <a:off x="4414576" y="1983084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7</a:t>
            </a:r>
          </a:p>
        </p:txBody>
      </p:sp>
      <p:sp>
        <p:nvSpPr>
          <p:cNvPr id="65" name="Text Placeholder 17"/>
          <p:cNvSpPr>
            <a:spLocks noGrp="1"/>
          </p:cNvSpPr>
          <p:nvPr>
            <p:ph type="body" sz="quarter" idx="28" hasCustomPrompt="1"/>
          </p:nvPr>
        </p:nvSpPr>
        <p:spPr>
          <a:xfrm>
            <a:off x="4414577" y="2629259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8</a:t>
            </a:r>
          </a:p>
        </p:txBody>
      </p:sp>
      <p:sp>
        <p:nvSpPr>
          <p:cNvPr id="66" name="Oval 65"/>
          <p:cNvSpPr/>
          <p:nvPr/>
        </p:nvSpPr>
        <p:spPr>
          <a:xfrm>
            <a:off x="4414577" y="3278347"/>
            <a:ext cx="464815" cy="464815"/>
          </a:xfrm>
          <a:prstGeom prst="ellipse">
            <a:avLst/>
          </a:prstGeom>
          <a:solidFill>
            <a:schemeClr val="bg2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67" name="Text Placeholder 17"/>
          <p:cNvSpPr>
            <a:spLocks noGrp="1"/>
          </p:cNvSpPr>
          <p:nvPr>
            <p:ph type="body" sz="quarter" idx="29"/>
          </p:nvPr>
        </p:nvSpPr>
        <p:spPr>
          <a:xfrm>
            <a:off x="5011351" y="3278347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17"/>
          <p:cNvSpPr>
            <a:spLocks noGrp="1"/>
          </p:cNvSpPr>
          <p:nvPr>
            <p:ph type="body" sz="quarter" idx="30" hasCustomPrompt="1"/>
          </p:nvPr>
        </p:nvSpPr>
        <p:spPr>
          <a:xfrm>
            <a:off x="4414578" y="3276394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9</a:t>
            </a:r>
          </a:p>
        </p:txBody>
      </p:sp>
      <p:sp>
        <p:nvSpPr>
          <p:cNvPr id="69" name="Oval 68"/>
          <p:cNvSpPr/>
          <p:nvPr/>
        </p:nvSpPr>
        <p:spPr>
          <a:xfrm>
            <a:off x="4414578" y="3925482"/>
            <a:ext cx="464815" cy="46481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70" name="Text Placeholder 17"/>
          <p:cNvSpPr>
            <a:spLocks noGrp="1"/>
          </p:cNvSpPr>
          <p:nvPr>
            <p:ph type="body" sz="quarter" idx="31"/>
          </p:nvPr>
        </p:nvSpPr>
        <p:spPr>
          <a:xfrm>
            <a:off x="5011352" y="3925482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17"/>
          <p:cNvSpPr>
            <a:spLocks noGrp="1"/>
          </p:cNvSpPr>
          <p:nvPr>
            <p:ph type="body" sz="quarter" idx="32" hasCustomPrompt="1"/>
          </p:nvPr>
        </p:nvSpPr>
        <p:spPr>
          <a:xfrm>
            <a:off x="4414579" y="3923529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643099958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5"/>
          <p:cNvSpPr>
            <a:spLocks noGrp="1"/>
          </p:cNvSpPr>
          <p:nvPr>
            <p:ph type="title"/>
          </p:nvPr>
        </p:nvSpPr>
        <p:spPr bwMode="auto">
          <a:xfrm>
            <a:off x="438150" y="341313"/>
            <a:ext cx="834548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Title Goes Here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ltGray">
          <a:xfrm>
            <a:off x="8515707" y="4742907"/>
            <a:ext cx="218414" cy="1545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61586" tIns="30792" rIns="61586" bIns="30792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6A1E46DC-7EF6-4EA2-B285-14272867D133}" type="slidenum">
              <a:rPr lang="en-US" sz="600">
                <a:solidFill>
                  <a:schemeClr val="accent3">
                    <a:lumMod val="85000"/>
                  </a:schemeClr>
                </a:solidFill>
                <a:latin typeface="+mn-lt"/>
                <a:ea typeface="+mn-ea"/>
                <a:cs typeface="CiscoSans Thin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00" dirty="0">
              <a:solidFill>
                <a:schemeClr val="accent3">
                  <a:lumMod val="85000"/>
                </a:schemeClr>
              </a:solidFill>
              <a:latin typeface="+mn-lt"/>
              <a:ea typeface="+mn-ea"/>
              <a:cs typeface="CiscoSans Thin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ltGray">
          <a:xfrm>
            <a:off x="5676473" y="4741653"/>
            <a:ext cx="2849053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dirty="0">
                <a:solidFill>
                  <a:schemeClr val="accent3">
                    <a:lumMod val="85000"/>
                  </a:schemeClr>
                </a:solidFill>
                <a:latin typeface="+mn-lt"/>
                <a:ea typeface="+mn-ea"/>
                <a:cs typeface="CiscoSans Thin"/>
              </a:rPr>
              <a:t>© 2019, 2021  Cisco and/or its affiliates. All rights reserved.   Cisco Confidential</a:t>
            </a:r>
          </a:p>
        </p:txBody>
      </p:sp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>
            <a:off x="508039" y="4715197"/>
            <a:ext cx="340257" cy="180974"/>
            <a:chOff x="310" y="249"/>
            <a:chExt cx="502" cy="267"/>
          </a:xfrm>
          <a:solidFill>
            <a:schemeClr val="accent5"/>
          </a:solidFill>
        </p:grpSpPr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4013" r:id="rId2"/>
    <p:sldLayoutId id="2147484014" r:id="rId3"/>
    <p:sldLayoutId id="2147483965" r:id="rId4"/>
    <p:sldLayoutId id="2147483967" r:id="rId5"/>
    <p:sldLayoutId id="2147483995" r:id="rId6"/>
    <p:sldLayoutId id="2147484007" r:id="rId7"/>
    <p:sldLayoutId id="2147484010" r:id="rId8"/>
    <p:sldLayoutId id="2147484011" r:id="rId9"/>
    <p:sldLayoutId id="2147484015" r:id="rId10"/>
    <p:sldLayoutId id="2147483998" r:id="rId11"/>
    <p:sldLayoutId id="2147484027" r:id="rId12"/>
    <p:sldLayoutId id="2147484029" r:id="rId13"/>
    <p:sldLayoutId id="2147484031" r:id="rId14"/>
  </p:sldLayoutIdLst>
  <p:transition spd="slow">
    <p:wipe/>
  </p:transition>
  <p:txStyles>
    <p:titleStyle>
      <a:lvl1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lang="en-US" sz="3200" kern="1200" dirty="0">
          <a:solidFill>
            <a:schemeClr val="accent4"/>
          </a:solidFill>
          <a:latin typeface="+mj-lt"/>
          <a:ea typeface="ＭＳ Ｐゴシック" charset="0"/>
          <a:cs typeface="CiscoSans"/>
        </a:defRPr>
      </a:lvl1pPr>
      <a:lvl2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  <a:cs typeface="CiscoSans" pitchFamily="34" charset="0"/>
        </a:defRPr>
      </a:lvl2pPr>
      <a:lvl3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  <a:cs typeface="CiscoSans" pitchFamily="34" charset="0"/>
        </a:defRPr>
      </a:lvl3pPr>
      <a:lvl4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  <a:cs typeface="CiscoSans" pitchFamily="34" charset="0"/>
        </a:defRPr>
      </a:lvl4pPr>
      <a:lvl5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  <a:cs typeface="CiscoSans" pitchFamily="34" charset="0"/>
        </a:defRPr>
      </a:lvl5pPr>
      <a:lvl6pPr marL="4572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6pPr>
      <a:lvl7pPr marL="9144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7pPr>
      <a:lvl8pPr marL="13716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8pPr>
      <a:lvl9pPr marL="18288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9pPr>
    </p:titleStyle>
    <p:bodyStyle>
      <a:lvl1pPr marL="169863" indent="-169863" algn="l" defTabSz="684213" rtl="0" eaLnBrk="1" fontAlgn="base" hangingPunct="1">
        <a:lnSpc>
          <a:spcPct val="95000"/>
        </a:lnSpc>
        <a:spcBef>
          <a:spcPts val="1075"/>
        </a:spcBef>
        <a:spcAft>
          <a:spcPct val="0"/>
        </a:spcAft>
        <a:buClr>
          <a:schemeClr val="tx2"/>
        </a:buClr>
        <a:buSzPct val="90000"/>
        <a:buFont typeface="Arial" charset="0"/>
        <a:buChar char="•"/>
        <a:defRPr lang="en-US" sz="15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1pPr>
      <a:lvl2pPr marL="358775" indent="-215900" algn="l" defTabSz="684213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tx2"/>
        </a:buClr>
        <a:buFont typeface="Arial" charset="0"/>
        <a:buChar char="•"/>
        <a:defRPr lang="en-US" sz="14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2pPr>
      <a:lvl3pPr marL="431800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2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3pPr>
      <a:lvl4pPr marL="503238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1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4pPr>
      <a:lvl5pPr marL="574675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1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5pPr>
      <a:lvl6pPr marL="863856" indent="-171445" algn="l" defTabSz="685777" rtl="0" eaLnBrk="1" latinLnBrk="0" hangingPunct="1">
        <a:spcBef>
          <a:spcPts val="600"/>
        </a:spcBef>
        <a:buFont typeface="Arial" pitchFamily="34" charset="0"/>
        <a:buChar char="•"/>
        <a:defRPr sz="9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935844" indent="-171422" algn="l" defTabSz="685777" rtl="0" eaLnBrk="1" latinLnBrk="0" hangingPunct="1">
        <a:spcBef>
          <a:spcPts val="600"/>
        </a:spcBef>
        <a:buFont typeface="Arial" pitchFamily="34" charset="0"/>
        <a:buChar char="•"/>
        <a:defRPr sz="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00220" indent="0" algn="l" defTabSz="685777" rtl="0" eaLnBrk="1" latinLnBrk="0" hangingPunct="1">
        <a:spcBef>
          <a:spcPct val="20000"/>
        </a:spcBef>
        <a:buFont typeface="Arial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53" indent="-171445" algn="l" defTabSz="685777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7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65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55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41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32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2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1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33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69497" y="1219200"/>
            <a:ext cx="6557379" cy="1666626"/>
          </a:xfrm>
        </p:spPr>
        <p:txBody>
          <a:bodyPr/>
          <a:lstStyle/>
          <a:p>
            <a:r xmlns:a="http://schemas.openxmlformats.org/drawingml/2006/main">
              <a:rPr lang="ru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Модуль 10: Базовая конфигурация маршрутизатора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9497" y="3127609"/>
            <a:ext cx="5925246" cy="299001"/>
          </a:xfrm>
        </p:spPr>
        <p:txBody>
          <a:bodyPr/>
          <a:lstStyle/>
          <a:p>
            <a:r xmlns:a="http://schemas.openxmlformats.org/drawingml/2006/main">
              <a:rPr lang="ru" dirty="0">
                <a:solidFill>
                  <a:schemeClr val="bg2">
                    <a:lumMod val="40000"/>
                    <a:lumOff val="60000"/>
                  </a:schemeClr>
                </a:solidFill>
              </a:rPr>
              <a:t>Материалы для инструктора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9497" y="3809526"/>
            <a:ext cx="2368954" cy="902174"/>
          </a:xfrm>
        </p:spPr>
        <p:txBody>
          <a:bodyPr/>
          <a:lstStyle/>
          <a:p>
            <a:r xmlns:a="http://schemas.openxmlformats.org/drawingml/2006/main">
              <a:rPr lang="ru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Введение в сети v7.0 (ITN)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650477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Настройка интерфейсов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Пример настройки интерфейсов маршрутизатора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9E597-CDF1-0047-B112-C9FD7F790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62" y="844062"/>
            <a:ext cx="7870825" cy="409279"/>
          </a:xfrm>
        </p:spPr>
        <p:txBody>
          <a:bodyPr/>
          <a:lstStyle/>
          <a:p>
            <a:pPr xmlns:a="http://schemas.openxmlformats.org/drawingml/2006/main" marL="0" indent="0" algn="l"/>
            <a:r xmlns:a="http://schemas.openxmlformats.org/drawingml/2006/main">
              <a:rPr lang="ru" dirty="0">
                <a:solidFill>
                  <a:srgbClr val="000000"/>
                </a:solidFill>
              </a:rPr>
              <a:t>Команды для настройки интерфейса G0/0/0 на R1 показаны здесь: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FED6C1-89E0-4375-8477-F0EBA769203F}"/>
              </a:ext>
            </a:extLst>
          </p:cNvPr>
          <p:cNvSpPr txBox="1"/>
          <p:nvPr/>
        </p:nvSpPr>
        <p:spPr>
          <a:xfrm>
            <a:off x="2823587" y="55762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C10989-3D4F-45C9-BEEB-776028CA19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0307" y="1338851"/>
            <a:ext cx="4998966" cy="150594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7B97E3D-C6EF-4A93-B49A-A6755E6AE1C3}"/>
              </a:ext>
            </a:extLst>
          </p:cNvPr>
          <p:cNvSpPr txBox="1"/>
          <p:nvPr/>
        </p:nvSpPr>
        <p:spPr>
          <a:xfrm>
            <a:off x="958200" y="2930310"/>
            <a:ext cx="6903747" cy="161582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 xmlns:a="http://schemas.openxmlformats.org/drawingml/2006/main">
              <a:rPr lang="ru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интерфейс gigabitEthernet 0/0/0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 xmlns:a="http://schemas.openxmlformats.org/drawingml/2006/main">
              <a:rPr lang="ru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описание Ссылка на локальную сеть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 xmlns:a="http://schemas.openxmlformats.org/drawingml/2006/main">
              <a:rPr lang="ru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IP-адрес 192.168.10.1 255.255.255.0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 xmlns:a="http://schemas.openxmlformats.org/drawingml/2006/main">
              <a:rPr lang="ru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ipv6-адрес 2001:db8:acad:10::1/64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 xmlns:a="http://schemas.openxmlformats.org/drawingml/2006/main">
              <a:rPr lang="ru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нет выключения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 xmlns:a="http://schemas.openxmlformats.org/drawingml/2006/main">
              <a:rPr lang="ru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выход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R1(конфигурация)#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*1 августа 01:43:53.435: %LINK-3-UPDOWN: Интерфейс GigabitEthernet0/0/0, состояние изменено на «выключено»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*1 августа 01:43:56.447: %LINK-3-UPDOWN: Интерфейс GigabitEthernet0/0/0, изменено состояние на включено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*1 августа 01:43:57.447: %LINEPROTO-5-UPDOWN: Линейный протокол на интерфейсе GigabitEthernet0/0/0, изменено состояние на включено</a:t>
            </a:r>
          </a:p>
        </p:txBody>
      </p:sp>
    </p:spTree>
    <p:extLst>
      <p:ext uri="{BB962C8B-B14F-4D97-AF65-F5344CB8AC3E}">
        <p14:creationId xmlns:p14="http://schemas.microsoft.com/office/powerpoint/2010/main" val="18167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Настройка интерфейсов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Пример настройки интерфейсов маршрутизатора (продолжение)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9E597-CDF1-0047-B112-C9FD7F790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62" y="844062"/>
            <a:ext cx="7870825" cy="409279"/>
          </a:xfrm>
        </p:spPr>
        <p:txBody>
          <a:bodyPr/>
          <a:lstStyle/>
          <a:p>
            <a:pPr xmlns:a="http://schemas.openxmlformats.org/drawingml/2006/main" marL="0" indent="0" algn="l"/>
            <a:r xmlns:a="http://schemas.openxmlformats.org/drawingml/2006/main">
              <a:rPr lang="ru" dirty="0">
                <a:solidFill>
                  <a:srgbClr val="000000"/>
                </a:solidFill>
              </a:rPr>
              <a:t>Команды для настройки интерфейса G0/0/1 на R1 показаны здесь: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FED6C1-89E0-4375-8477-F0EBA769203F}"/>
              </a:ext>
            </a:extLst>
          </p:cNvPr>
          <p:cNvSpPr txBox="1"/>
          <p:nvPr/>
        </p:nvSpPr>
        <p:spPr>
          <a:xfrm>
            <a:off x="2823587" y="55762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C10989-3D4F-45C9-BEEB-776028CA19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0307" y="1338851"/>
            <a:ext cx="4998966" cy="150594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7B97E3D-C6EF-4A93-B49A-A6755E6AE1C3}"/>
              </a:ext>
            </a:extLst>
          </p:cNvPr>
          <p:cNvSpPr txBox="1"/>
          <p:nvPr/>
        </p:nvSpPr>
        <p:spPr>
          <a:xfrm>
            <a:off x="958200" y="2930310"/>
            <a:ext cx="6903747" cy="161582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 xmlns:a="http://schemas.openxmlformats.org/drawingml/2006/main">
              <a:rPr lang="ru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интерфейс gigabitEthernet 0/0/1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 xmlns:a="http://schemas.openxmlformats.org/drawingml/2006/main">
              <a:rPr lang="ru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описание Ссылка на R2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 xmlns:a="http://schemas.openxmlformats.org/drawingml/2006/main">
              <a:rPr lang="ru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IP-адрес 209.165.200.225 255.255.255.252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 xmlns:a="http://schemas.openxmlformats.org/drawingml/2006/main">
              <a:rPr lang="ru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ipv6 адрес 2001:db8:feed:224::1/64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 xmlns:a="http://schemas.openxmlformats.org/drawingml/2006/main">
              <a:rPr lang="ru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нет выключения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 xmlns:a="http://schemas.openxmlformats.org/drawingml/2006/main">
              <a:rPr lang="ru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выход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R1(конфигурация)#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*1 августа 01:46:29.170: %LINK-3-UPDOWN: Интерфейс GigabitEthernet0/0/1, состояние изменено на «выключено»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*1 августа 01:46:32.171: %LINK-3-UPDOWN: Интерфейс GigabitEthernet0/0/1, изменено состояние на включено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*1 августа 01:46:33.171: %LINEPROTO-5-UPDOWN: Линейный протокол на интерфейсе GigabitEthernet0/0/1 изменил состояние на включено</a:t>
            </a:r>
          </a:p>
        </p:txBody>
      </p:sp>
    </p:spTree>
    <p:extLst>
      <p:ext uri="{BB962C8B-B14F-4D97-AF65-F5344CB8AC3E}">
        <p14:creationId xmlns:p14="http://schemas.microsoft.com/office/powerpoint/2010/main" val="382760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Настройка интерфейсов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Проверка конфигурации интерфейса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9E597-CDF1-0047-B112-C9FD7F790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62" y="844062"/>
            <a:ext cx="7870825" cy="884985"/>
          </a:xfrm>
        </p:spPr>
        <p:txBody>
          <a:bodyPr/>
          <a:lstStyle/>
          <a:p>
            <a:pPr xmlns:a="http://schemas.openxmlformats.org/drawingml/2006/main" marL="0" indent="0" algn="l"/>
            <a:r xmlns:a="http://schemas.openxmlformats.org/drawingml/2006/main">
              <a:rPr lang="ru" dirty="0">
                <a:solidFill>
                  <a:srgbClr val="000000"/>
                </a:solidFill>
              </a:rPr>
              <a:t>Для проверки конфигурации интерфейса используйте команды </a:t>
            </a:r>
            <a:r xmlns:a="http://schemas.openxmlformats.org/drawingml/2006/main">
              <a:rPr lang="ru" b="1" dirty="0">
                <a:solidFill>
                  <a:srgbClr val="000000"/>
                </a:solidFill>
              </a:rPr>
              <a:t>show ip interface brief </a:t>
            </a:r>
            <a:r xmlns:a="http://schemas.openxmlformats.org/drawingml/2006/main">
              <a:rPr lang="ru" dirty="0">
                <a:solidFill>
                  <a:srgbClr val="000000"/>
                </a:solidFill>
              </a:rPr>
              <a:t>и </a:t>
            </a:r>
            <a:r xmlns:a="http://schemas.openxmlformats.org/drawingml/2006/main">
              <a:rPr lang="ru" b="1" dirty="0">
                <a:solidFill>
                  <a:srgbClr val="000000"/>
                </a:solidFill>
              </a:rPr>
              <a:t>show ipv6 interface brief, </a:t>
            </a:r>
            <a:r xmlns:a="http://schemas.openxmlformats.org/drawingml/2006/main">
              <a:rPr lang="ru" dirty="0">
                <a:solidFill>
                  <a:srgbClr val="000000"/>
                </a:solidFill>
              </a:rPr>
              <a:t>показанные здесь: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FED6C1-89E0-4375-8477-F0EBA769203F}"/>
              </a:ext>
            </a:extLst>
          </p:cNvPr>
          <p:cNvSpPr txBox="1"/>
          <p:nvPr/>
        </p:nvSpPr>
        <p:spPr>
          <a:xfrm>
            <a:off x="2823587" y="55762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7B97E3D-C6EF-4A93-B49A-A6755E6AE1C3}"/>
              </a:ext>
            </a:extLst>
          </p:cNvPr>
          <p:cNvSpPr txBox="1"/>
          <p:nvPr/>
        </p:nvSpPr>
        <p:spPr>
          <a:xfrm>
            <a:off x="1721391" y="1940923"/>
            <a:ext cx="5701218" cy="784830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 xmlns:a="http://schemas.openxmlformats.org/drawingml/2006/main">
              <a:rPr lang="ru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показать краткое описание интерфейса IP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Интерфейс IP-адрес ОК? Метод Статус Протокол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GigabitEthernet0/0/0 192.168.10.1 ДА ручной вверх вверх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GigabitEthernet0/0/1 209.165.200.225 ДА ручной вверх вверх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Vlan1 не назначен ДА отключен административно отключен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9205F4-B6F7-4CBB-9733-95EEED388FC7}"/>
              </a:ext>
            </a:extLst>
          </p:cNvPr>
          <p:cNvSpPr txBox="1"/>
          <p:nvPr/>
        </p:nvSpPr>
        <p:spPr>
          <a:xfrm>
            <a:off x="1721391" y="2907887"/>
            <a:ext cx="5701218" cy="1477328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 xmlns:a="http://schemas.openxmlformats.org/drawingml/2006/main">
              <a:rPr lang="ru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показать краткое описание интерфейса ipv6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GigabitEthernet0/0/0 [вверх/вверх]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FE80::201:C9FF:FE89:4501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2001:DB8:ACAD:10::1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GigabitEthernet0/0/1 [вверх/вверх]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FE80::201:C9FF:FE89:4502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2001:DB8:FEED:224::1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Vlan1 [административно отключен/выключен]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неназначенный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Р1#</a:t>
            </a:r>
          </a:p>
        </p:txBody>
      </p:sp>
    </p:spTree>
    <p:extLst>
      <p:ext uri="{BB962C8B-B14F-4D97-AF65-F5344CB8AC3E}">
        <p14:creationId xmlns:p14="http://schemas.microsoft.com/office/powerpoint/2010/main" val="302534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Настройка интерфейсов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Настройка команд проверки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57A863-7491-0041-AF26-F779D70A7E36}"/>
              </a:ext>
            </a:extLst>
          </p:cNvPr>
          <p:cNvSpPr txBox="1"/>
          <p:nvPr/>
        </p:nvSpPr>
        <p:spPr>
          <a:xfrm>
            <a:off x="474662" y="890954"/>
            <a:ext cx="8094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dirty="0">
                <a:solidFill>
                  <a:srgbClr val="000000"/>
                </a:solidFill>
              </a:rPr>
              <a:t>В таблице приведены команды show, используемые для проверки конфигурации интерфейса </a:t>
            </a: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.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3BB6E86-62EB-2348-9F73-08093BACDA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6366291"/>
              </p:ext>
            </p:extLst>
          </p:nvPr>
        </p:nvGraphicFramePr>
        <p:xfrm>
          <a:off x="675861" y="1419402"/>
          <a:ext cx="7893708" cy="2921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6215">
                  <a:extLst>
                    <a:ext uri="{9D8B030D-6E8A-4147-A177-3AD203B41FA5}">
                      <a16:colId xmlns:a16="http://schemas.microsoft.com/office/drawing/2014/main" val="3729139006"/>
                    </a:ext>
                  </a:extLst>
                </a:gridCol>
                <a:gridCol w="4837493">
                  <a:extLst>
                    <a:ext uri="{9D8B030D-6E8A-4147-A177-3AD203B41FA5}">
                      <a16:colId xmlns:a16="http://schemas.microsoft.com/office/drawing/2014/main" val="1988913492"/>
                    </a:ext>
                  </a:extLst>
                </a:gridCol>
              </a:tblGrid>
              <a:tr h="455550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400" dirty="0"/>
                        <a:t>Команды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400" dirty="0"/>
                        <a:t>Описание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676789"/>
                  </a:ext>
                </a:extLst>
              </a:tr>
              <a:tr h="505472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показать краткое описание интерфейса IP</a:t>
                      </a:r>
                    </a:p>
                    <a:p>
                      <a:r xmlns:a="http://schemas.openxmlformats.org/drawingml/2006/main">
                        <a:rPr lang="ru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показать краткое описание интерфейса ipv6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400" dirty="0"/>
                        <a:t>Отображает все интерфейсы, их IP-адреса и текущий статус.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654457"/>
                  </a:ext>
                </a:extLst>
              </a:tr>
              <a:tr h="505472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показать ip маршрут</a:t>
                      </a:r>
                    </a:p>
                    <a:p>
                      <a:r xmlns:a="http://schemas.openxmlformats.org/drawingml/2006/main">
                        <a:rPr lang="ru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показать маршрут ipv6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400" dirty="0"/>
                        <a:t>Отображает содержимое таблиц IP-маршрутизации, хранящихся в оперативной памяти.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735172"/>
                  </a:ext>
                </a:extLst>
              </a:tr>
              <a:tr h="455550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показать интерфейсы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400" dirty="0"/>
                        <a:t>Отображает статистику для всех интерфейсов на устройстве. Отображает только информацию об адресации IPv4.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68046"/>
                  </a:ext>
                </a:extLst>
              </a:tr>
              <a:tr h="455550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показать ip интерфейсы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400" dirty="0"/>
                        <a:t>Отображает статистику IPv4 для всех интерфейсов маршрутизатора.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107787"/>
                  </a:ext>
                </a:extLst>
              </a:tr>
              <a:tr h="455550"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показать интерфейсы ipv6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 xmlns:a="http://schemas.openxmlformats.org/drawingml/2006/main">
                        <a:rPr lang="ru" sz="1400" dirty="0"/>
                        <a:t>Отображает статистику IPv6 для всех интерфейсов маршрутизатора.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454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52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Настройка интерфейсов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Настройка команд проверки (продолжение)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57A863-7491-0041-AF26-F779D70A7E36}"/>
              </a:ext>
            </a:extLst>
          </p:cNvPr>
          <p:cNvSpPr txBox="1"/>
          <p:nvPr/>
        </p:nvSpPr>
        <p:spPr>
          <a:xfrm>
            <a:off x="474662" y="890954"/>
            <a:ext cx="8094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Просмотрите состояние всех интерфейсов с помощью команд </a:t>
            </a:r>
            <a:r xmlns:a="http://schemas.openxmlformats.org/drawingml/2006/main">
              <a:rPr lang="ru" sz="1600" b="1" dirty="0">
                <a:solidFill>
                  <a:srgbClr val="000000"/>
                </a:solidFill>
              </a:rPr>
              <a:t>show ip interface brief </a:t>
            </a: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и </a:t>
            </a:r>
            <a:r xmlns:a="http://schemas.openxmlformats.org/drawingml/2006/main">
              <a:rPr lang="ru" sz="1600" b="1" dirty="0">
                <a:solidFill>
                  <a:srgbClr val="000000"/>
                </a:solidFill>
              </a:rPr>
              <a:t>show ipv6 interface brief </a:t>
            </a: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, как показано ниже: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07EA06-7465-4C52-AE81-CBACEDBD6441}"/>
              </a:ext>
            </a:extLst>
          </p:cNvPr>
          <p:cNvSpPr txBox="1"/>
          <p:nvPr/>
        </p:nvSpPr>
        <p:spPr>
          <a:xfrm>
            <a:off x="1721391" y="1785521"/>
            <a:ext cx="5701218" cy="923330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 xmlns:a="http://schemas.openxmlformats.org/drawingml/2006/main">
              <a:rPr lang="ru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показать краткое описание интерфейса IP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Интерфейс IP-адрес ОК? Метод Статус Протокол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GigabitEthernet0/0/0 192.168.10.1 ДА ручной вверх вверх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GigabitEthernet0/0/1 209.165.200.225 ДА ручной вверх вверх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Vlan1 не назначен ДА отключен административно отключен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Р1#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345167-82FC-49E7-B10D-34FE13887791}"/>
              </a:ext>
            </a:extLst>
          </p:cNvPr>
          <p:cNvSpPr txBox="1"/>
          <p:nvPr/>
        </p:nvSpPr>
        <p:spPr>
          <a:xfrm>
            <a:off x="1721391" y="2929108"/>
            <a:ext cx="5701218" cy="1477328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 xmlns:a="http://schemas.openxmlformats.org/drawingml/2006/main">
              <a:rPr lang="ru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показать краткое описание интерфейса ipv6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GigabitEthernet0/0/0 [вверх/вверх]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FE80::201:C9FF:FE89:4501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2001:DB8:ACAD:10::1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GigabitEthernet0/0/1 [вверх/вверх]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FE80::201:C9FF:FE89:4502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2001:DB8:FEED:224::1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Vlan1 [административно отключен/выключен]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неназначенный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Р1#</a:t>
            </a:r>
          </a:p>
        </p:txBody>
      </p:sp>
    </p:spTree>
    <p:extLst>
      <p:ext uri="{BB962C8B-B14F-4D97-AF65-F5344CB8AC3E}">
        <p14:creationId xmlns:p14="http://schemas.microsoft.com/office/powerpoint/2010/main" val="3048821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Настройка интерфейсов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Настройка команд проверки (продолжение)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57A863-7491-0041-AF26-F779D70A7E36}"/>
              </a:ext>
            </a:extLst>
          </p:cNvPr>
          <p:cNvSpPr txBox="1"/>
          <p:nvPr/>
        </p:nvSpPr>
        <p:spPr>
          <a:xfrm>
            <a:off x="474662" y="890954"/>
            <a:ext cx="8094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Отобразите содержимое таблиц маршрутизации IP с помощью команд </a:t>
            </a:r>
            <a:r xmlns:a="http://schemas.openxmlformats.org/drawingml/2006/main">
              <a:rPr lang="ru" sz="1600" b="1" dirty="0">
                <a:solidFill>
                  <a:srgbClr val="000000"/>
                </a:solidFill>
              </a:rPr>
              <a:t>show ip route </a:t>
            </a: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и </a:t>
            </a:r>
            <a:r xmlns:a="http://schemas.openxmlformats.org/drawingml/2006/main">
              <a:rPr lang="ru" sz="1600" b="1" dirty="0">
                <a:solidFill>
                  <a:srgbClr val="000000"/>
                </a:solidFill>
              </a:rPr>
              <a:t>show ipv6 route </a:t>
            </a: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, как показано здесь: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07EA06-7465-4C52-AE81-CBACEDBD6441}"/>
              </a:ext>
            </a:extLst>
          </p:cNvPr>
          <p:cNvSpPr txBox="1"/>
          <p:nvPr/>
        </p:nvSpPr>
        <p:spPr>
          <a:xfrm>
            <a:off x="1701233" y="1475729"/>
            <a:ext cx="5701218" cy="1477328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 xmlns:a="http://schemas.openxmlformats.org/drawingml/2006/main">
              <a:rPr lang="ru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показать IP-маршрут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&lt;вывод пропущен&gt;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Шлюз последней инстанции не установлен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192.168.10.0/24 имеет переменную подсеть, 2 подсети, 2 маски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192.168.10.0/24 подключен напрямую, GigabitEthernet0/0/0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 192.168.10.1/32 подключен напрямую, GigabitEthernet0/0/0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209.165.200.0/24 имеет переменную подсеть, 2 подсети, 2 маски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209.165.200.224/30 подключен напрямую, GigabitEthernet0/0/1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 209.165.200.225/32 подключен напрямую, GigabitEthernet0/0/1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Р1#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345167-82FC-49E7-B10D-34FE13887791}"/>
              </a:ext>
            </a:extLst>
          </p:cNvPr>
          <p:cNvSpPr txBox="1"/>
          <p:nvPr/>
        </p:nvSpPr>
        <p:spPr>
          <a:xfrm>
            <a:off x="1721391" y="3035889"/>
            <a:ext cx="5701218" cy="1892826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показать маршрут ipv6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&lt;выходные данные пропущены&gt;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 2001:DB8:ACAD:10::/64 [0/0]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через GigabitEthernet0/0/0, напрямую подключен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Л 2001:DB8:ACAD:10::1/128 [0/0]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через GigabitEthernet0/0/0, прием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 2001:DB8:FEED:224::/64 [0/0]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через GigabitEthernet0/0/1, напрямую подключен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Л 2001:DB8:FEED:224::1/128 [0/0]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через GigabitEthernet0/0/1, прием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Л ФФ00::/8 [0/0]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через Null0, получить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Р1#</a:t>
            </a:r>
          </a:p>
        </p:txBody>
      </p:sp>
    </p:spTree>
    <p:extLst>
      <p:ext uri="{BB962C8B-B14F-4D97-AF65-F5344CB8AC3E}">
        <p14:creationId xmlns:p14="http://schemas.microsoft.com/office/powerpoint/2010/main" val="246884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Настройка интерфейсов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Настройка команд проверки (продолжение)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57A863-7491-0041-AF26-F779D70A7E36}"/>
              </a:ext>
            </a:extLst>
          </p:cNvPr>
          <p:cNvSpPr txBox="1"/>
          <p:nvPr/>
        </p:nvSpPr>
        <p:spPr>
          <a:xfrm>
            <a:off x="474662" y="890954"/>
            <a:ext cx="26386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Отобразите статистику для всех интерфейсов с помощью команды </a:t>
            </a:r>
            <a:r xmlns:a="http://schemas.openxmlformats.org/drawingml/2006/main">
              <a:rPr lang="ru" sz="1600" b="1" dirty="0">
                <a:solidFill>
                  <a:srgbClr val="000000"/>
                </a:solidFill>
              </a:rPr>
              <a:t>show interfaces </a:t>
            </a: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, как показано здесь: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07EA06-7465-4C52-AE81-CBACEDBD6441}"/>
              </a:ext>
            </a:extLst>
          </p:cNvPr>
          <p:cNvSpPr txBox="1"/>
          <p:nvPr/>
        </p:nvSpPr>
        <p:spPr>
          <a:xfrm>
            <a:off x="3320968" y="890954"/>
            <a:ext cx="5419440" cy="369331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 xmlns:a="http://schemas.openxmlformats.org/drawingml/2006/main">
              <a:rPr lang="ru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показать интерфейсы gig0/0/0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GigabitEthernet0/0/0 работает, линейный протокол работает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Аппаратное обеспечение ISR4321-2x1GE, адрес a0e0.af0d.e140 (через a0e0.af0d.e140)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Описание: Ссылка на локальную сеть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Интернет-адрес 192.168.10.1/24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MTU 1500 байт, BW 100000 Кбит/сек, DLY 100 мкс,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надежность 255/255, txload 1/255, rxload 1/255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Инкапсуляция ARPA, петля не установлена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Keepalive не поддерживается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Полный дуплекс, 100 Мбит/с, тип соединения — автоматический, тип носителя — RJ45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управление выходным потоком отключено, управление входным потоком отключено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Тип ARP: ARPA, Время ожидания ARP 04:00:00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Последний ввод 00:00:01, вывод 00:00:35, вывод зависает никогда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Последняя очистка счетчиков «показать интерфейс» никогда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Входная очередь: 0/375/0/0 (размер/макс/сбросы/очистки); Всего выходных сбросов: 0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Стратегия очередности: fifo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Выходная очередь: 0/40 (размер/макс.)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5-минутная скорость ввода 0 бит/сек, 0 пакетов/сек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Скорость вывода за 5 минут 0 бит/сек, 0 пакетов/сек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1180 пакетов на входе, 109486 байт, 0 без буфера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Получено 84 трансляции (0 IP-мультикастов)</a:t>
            </a: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 карликов, 0 гигантов, 0 дроссельных заслонок</a:t>
            </a:r>
          </a:p>
          <a:p>
            <a:endParaRPr lang="en-US" sz="9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&lt;выходные данные пропущены&gt;</a:t>
            </a:r>
          </a:p>
          <a:p>
            <a:endParaRPr lang="en-US" sz="9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 xmlns:a="http://schemas.openxmlformats.org/drawingml/2006/main">
              <a:rPr lang="ru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Р1#</a:t>
            </a:r>
          </a:p>
        </p:txBody>
      </p:sp>
    </p:spTree>
    <p:extLst>
      <p:ext uri="{BB962C8B-B14F-4D97-AF65-F5344CB8AC3E}">
        <p14:creationId xmlns:p14="http://schemas.microsoft.com/office/powerpoint/2010/main" val="429997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Настройка интерфейсов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Настройка команд проверки (продолжение)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57A863-7491-0041-AF26-F779D70A7E36}"/>
              </a:ext>
            </a:extLst>
          </p:cNvPr>
          <p:cNvSpPr txBox="1"/>
          <p:nvPr/>
        </p:nvSpPr>
        <p:spPr>
          <a:xfrm>
            <a:off x="474662" y="890954"/>
            <a:ext cx="26386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Отобразите статистику IPv4 для интерфейсов маршрутизатора с помощью команды </a:t>
            </a:r>
            <a:r xmlns:a="http://schemas.openxmlformats.org/drawingml/2006/main">
              <a:rPr lang="ru" sz="1600" b="1" dirty="0">
                <a:solidFill>
                  <a:srgbClr val="000000"/>
                </a:solidFill>
              </a:rPr>
              <a:t>show ip interface </a:t>
            </a: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, как показано здесь: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07EA06-7465-4C52-AE81-CBACEDBD6441}"/>
              </a:ext>
            </a:extLst>
          </p:cNvPr>
          <p:cNvSpPr txBox="1"/>
          <p:nvPr/>
        </p:nvSpPr>
        <p:spPr>
          <a:xfrm>
            <a:off x="3553110" y="890954"/>
            <a:ext cx="4955156" cy="3939540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 xmlns:a="http://schemas.openxmlformats.org/drawingml/2006/main">
              <a:rPr lang="ru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показать IP-интерфейс g0/0/0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GigabitEthernet0/0/0 работает, линейный протокол работает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Интернет-адрес 192.168.10.1/24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Широковещательный адрес: 255.255.255.255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Адрес определяется командой настройки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MTU составляет 1500 байт.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Адрес помощника не установлен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Направленная пересылка вещания отключена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Исходящий общий список доступа не установлен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Список исходящего доступа не установлен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Входящий общий список доступа не установлен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Список входящего доступа не установлен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Прокси-ARP включен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Локальный прокси-ARP отключен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Уровень безопасности по умолчанию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Разделение горизонта включено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Перенаправления ICMP всегда отправляются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Сообщения о недостижимости ICMP всегда отправляются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Ответы ICMP-маски никогда не отправляются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Включено быстрое переключение IP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Переключение IP-потока отключено</a:t>
            </a:r>
          </a:p>
          <a:p>
            <a:endParaRPr lang="en-US" sz="1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&lt;выходные данные пропущены&gt;</a:t>
            </a:r>
          </a:p>
          <a:p>
            <a:endParaRPr lang="en-US" sz="1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Р1#</a:t>
            </a:r>
          </a:p>
        </p:txBody>
      </p:sp>
    </p:spTree>
    <p:extLst>
      <p:ext uri="{BB962C8B-B14F-4D97-AF65-F5344CB8AC3E}">
        <p14:creationId xmlns:p14="http://schemas.microsoft.com/office/powerpoint/2010/main" val="714707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Настройка интерфейсов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Настройка команд проверки (продолжение)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57A863-7491-0041-AF26-F779D70A7E36}"/>
              </a:ext>
            </a:extLst>
          </p:cNvPr>
          <p:cNvSpPr txBox="1"/>
          <p:nvPr/>
        </p:nvSpPr>
        <p:spPr>
          <a:xfrm>
            <a:off x="474662" y="890954"/>
            <a:ext cx="26386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Отобразите статистику IPv6 для интерфейсов маршрутизатора с помощью команды </a:t>
            </a:r>
            <a:r xmlns:a="http://schemas.openxmlformats.org/drawingml/2006/main">
              <a:rPr lang="ru" sz="1600" b="1" dirty="0">
                <a:solidFill>
                  <a:srgbClr val="000000"/>
                </a:solidFill>
              </a:rPr>
              <a:t>show ipv6 interface, </a:t>
            </a: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показанной здесь: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07EA06-7465-4C52-AE81-CBACEDBD6441}"/>
              </a:ext>
            </a:extLst>
          </p:cNvPr>
          <p:cNvSpPr txBox="1"/>
          <p:nvPr/>
        </p:nvSpPr>
        <p:spPr>
          <a:xfrm>
            <a:off x="3553110" y="890954"/>
            <a:ext cx="4955156" cy="332398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 xmlns:a="http://schemas.openxmlformats.org/drawingml/2006/main">
              <a:rPr lang="ru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показать интерфейс ipv6 g0/0/0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GigabitEthernet0/0/0 работает, линейный протокол работает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IPv6 включен, локальный адрес канала — FE80::868A:8DFF:FE44:49B0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Нет Виртуального локального адреса(ов) ссылки: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Описание: Ссылка на локальную сеть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Глобальный адрес(а) индивидуальной рассылки: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2001:DB8:ACAD:10::1, подсеть 2001:DB8:ACAD:10::/64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Адрес(а) присоединенной группы: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ФФ02::1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ФФ02::1:ФФ00:1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ФФ02::1:FF44:49B0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MTU составляет 1500 байт.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Сообщения об ошибках ICMP ограничены одним сообщением каждые 100 миллисекунд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Включены перенаправления ICMP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Отправлены сообщения о недостижимости ICMP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ND DAD включен, количество попыток DAD: 1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Время достижения ND составляет 30000 миллисекунд (при использовании 30000)</a:t>
            </a: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Интервал повторной передачи ND NS составляет 1000 миллисекунд.</a:t>
            </a:r>
          </a:p>
          <a:p>
            <a:endParaRPr lang="en-US" sz="1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 xmlns:a="http://schemas.openxmlformats.org/drawingml/2006/main">
              <a:rPr lang="ru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Р1#</a:t>
            </a:r>
          </a:p>
        </p:txBody>
      </p:sp>
    </p:spTree>
    <p:extLst>
      <p:ext uri="{BB962C8B-B14F-4D97-AF65-F5344CB8AC3E}">
        <p14:creationId xmlns:p14="http://schemas.microsoft.com/office/powerpoint/2010/main" val="16618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25" y="1788160"/>
            <a:ext cx="7848344" cy="929640"/>
          </a:xfrm>
        </p:spPr>
        <p:txBody>
          <a:bodyPr/>
          <a:lstStyle/>
          <a:p>
            <a:r xmlns:a="http://schemas.openxmlformats.org/drawingml/2006/main">
              <a:rPr lang="ru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10.3 Настройка шлюза по умолчанию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339101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9497" y="3809526"/>
            <a:ext cx="2368954" cy="902174"/>
          </a:xfrm>
        </p:spPr>
        <p:txBody>
          <a:bodyPr/>
          <a:lstStyle/>
          <a:p>
            <a:r xmlns:a="http://schemas.openxmlformats.org/drawingml/2006/main">
              <a:rPr lang="ru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Введение в сети v7.0 (ITN)</a:t>
            </a: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69497" y="2316480"/>
            <a:ext cx="6672708" cy="1080143"/>
          </a:xfrm>
        </p:spPr>
        <p:txBody>
          <a:bodyPr/>
          <a:lstStyle/>
          <a:p>
            <a:r xmlns:a="http://schemas.openxmlformats.org/drawingml/2006/main">
              <a:rPr lang="ru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Модуль 10: Базовая конфигурация маршрутизатора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9389863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Настройка шлюза по умолчанию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Шлюз по умолчанию на хосте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718114-4447-471E-989F-8789EBF19550}"/>
              </a:ext>
            </a:extLst>
          </p:cNvPr>
          <p:cNvSpPr txBox="1"/>
          <p:nvPr/>
        </p:nvSpPr>
        <p:spPr>
          <a:xfrm>
            <a:off x="474662" y="890954"/>
            <a:ext cx="3392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xmlns:a="http://schemas.openxmlformats.org/drawingml/2006/main" marL="285750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Шлюз по умолчанию используется, когда хост отправляет пакет устройству в другой сети.</a:t>
            </a:r>
          </a:p>
          <a:p>
            <a:pPr xmlns:a="http://schemas.openxmlformats.org/drawingml/2006/main" marL="285750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Адрес шлюза по умолчанию — это, как правило, адрес интерфейса маршрутизатора, подключенного к локальной сети хоста.</a:t>
            </a:r>
          </a:p>
          <a:p>
            <a:pPr xmlns:a="http://schemas.openxmlformats.org/drawingml/2006/main" marL="285750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Чтобы достичь ПК3, ПК1 адресует пакет с IPv4-адресом ПК3, но пересылает пакет на свой шлюз по умолчанию, интерфейс G0/0/0 маршрутизатора R1.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6866AA-E301-488D-96AD-D9CEE8D1E785}"/>
              </a:ext>
            </a:extLst>
          </p:cNvPr>
          <p:cNvSpPr txBox="1"/>
          <p:nvPr/>
        </p:nvSpPr>
        <p:spPr>
          <a:xfrm>
            <a:off x="4258469" y="3770924"/>
            <a:ext cx="4443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1600" b="1" dirty="0">
                <a:solidFill>
                  <a:srgbClr val="000000"/>
                </a:solidFill>
              </a:rPr>
              <a:t>Примечание </a:t>
            </a: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: IP-адрес хоста и интерфейса маршрутизатора должны находиться в одной сети.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A54100A-4BDC-504D-85D6-01A2B41EE3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4522" y="715554"/>
            <a:ext cx="3021496" cy="2938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7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Настройка шлюза по умолчанию.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Шлюз по умолчанию на коммутаторе.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718114-4447-471E-989F-8789EBF19550}"/>
              </a:ext>
            </a:extLst>
          </p:cNvPr>
          <p:cNvSpPr txBox="1"/>
          <p:nvPr/>
        </p:nvSpPr>
        <p:spPr>
          <a:xfrm>
            <a:off x="474662" y="890954"/>
            <a:ext cx="31448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xmlns:a="http://schemas.openxmlformats.org/drawingml/2006/main" marL="285750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>
                <a:solidFill>
                  <a:srgbClr val="000000"/>
                </a:solidFill>
              </a:rPr>
              <a:t>Коммутатор должен иметь настроенный адрес шлюза по умолчанию для удаленного управления коммутатором из другой сети.</a:t>
            </a:r>
          </a:p>
          <a:p>
            <a:pPr xmlns:a="http://schemas.openxmlformats.org/drawingml/2006/main" marL="285750" indent="-285750"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>
                <a:solidFill>
                  <a:srgbClr val="000000"/>
                </a:solidFill>
              </a:rPr>
              <a:t>Чтобы настроить шлюз IPv4 по умолчанию на коммутаторе, используйте </a:t>
            </a:r>
            <a:r xmlns:a="http://schemas.openxmlformats.org/drawingml/2006/main">
              <a:rPr lang="ru" b="1" dirty="0">
                <a:solidFill>
                  <a:srgbClr val="000000"/>
                </a:solidFill>
              </a:rPr>
              <a:t>ip default-gateway</a:t>
            </a:r>
            <a:r xmlns:a="http://schemas.openxmlformats.org/drawingml/2006/main">
              <a:rPr lang="ru" dirty="0">
                <a:solidFill>
                  <a:srgbClr val="000000"/>
                </a:solidFill>
              </a:rPr>
              <a:t> </a:t>
            </a:r>
            <a:r xmlns:a="http://schemas.openxmlformats.org/drawingml/2006/main">
              <a:rPr lang="ru" dirty="0">
                <a:solidFill>
                  <a:srgbClr val="000000"/>
                </a:solidFill>
              </a:rPr>
              <a:t>Команда глобальной конфигурации </a:t>
            </a:r>
            <a:r xmlns:a="http://schemas.openxmlformats.org/drawingml/2006/main">
              <a:rPr lang="ru" i="1" dirty="0">
                <a:solidFill>
                  <a:srgbClr val="000000"/>
                </a:solidFill>
              </a:rPr>
              <a:t>ip-address 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A716D6-E9DE-4EFC-BD29-E766E6409D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6075" y="816326"/>
            <a:ext cx="4927563" cy="308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750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Настройка начальных параметров маршрутизатора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Packet Tracer — подключение маршрутизатора к локальной сети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3879-5816-3444-9D50-A12F1F37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246" y="855418"/>
            <a:ext cx="7815004" cy="2478331"/>
          </a:xfrm>
        </p:spPr>
        <p:txBody>
          <a:bodyPr/>
          <a:lstStyle/>
          <a:p>
            <a:pPr xmlns:a="http://schemas.openxmlformats.org/drawingml/2006/main" marL="0" indent="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В этом Packet Tracer вы будете делать следующее: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Отобразить информацию о маршрутизаторе.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Настройте интерфейсы маршрутизатора.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Проверьте конфигурацию.</a:t>
            </a:r>
          </a:p>
        </p:txBody>
      </p:sp>
    </p:spTree>
    <p:extLst>
      <p:ext uri="{BB962C8B-B14F-4D97-AF65-F5344CB8AC3E}">
        <p14:creationId xmlns:p14="http://schemas.microsoft.com/office/powerpoint/2010/main" val="335885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Настройка начальных параметров маршрутизатора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Packet Tracer – устранение неполадок шлюза по умолчанию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3879-5816-3444-9D50-A12F1F37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246" y="855418"/>
            <a:ext cx="7815004" cy="2478331"/>
          </a:xfrm>
        </p:spPr>
        <p:txBody>
          <a:bodyPr/>
          <a:lstStyle/>
          <a:p>
            <a:pPr xmlns:a="http://schemas.openxmlformats.org/drawingml/2006/main" marL="0" indent="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В этом Packet Tracer вы будете делать следующее: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Проверьте сетевую документацию и используйте тесты для выявления проблем.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Определите подходящее решение для данной проблемы.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Реализуйте решение.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Проведите тест, чтобы убедиться, что проблема решена.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Задокументируйте решение.</a:t>
            </a:r>
          </a:p>
        </p:txBody>
      </p:sp>
    </p:spTree>
    <p:extLst>
      <p:ext uri="{BB962C8B-B14F-4D97-AF65-F5344CB8AC3E}">
        <p14:creationId xmlns:p14="http://schemas.microsoft.com/office/powerpoint/2010/main" val="384817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25" y="1747520"/>
            <a:ext cx="8280314" cy="970280"/>
          </a:xfrm>
        </p:spPr>
        <p:txBody>
          <a:bodyPr/>
          <a:lstStyle/>
          <a:p>
            <a:r xmlns:a="http://schemas.openxmlformats.org/drawingml/2006/main">
              <a:rPr lang="ru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10.4 Практика и тесты по модулю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599242"/>
      </p:ext>
    </p:extLst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ru" sz="1400" dirty="0">
                <a:latin typeface="Arial" charset="0"/>
              </a:rPr>
              <a:t>-упражнение и тест по модулю </a:t>
            </a:r>
            <a:br xmlns:a="http://schemas.openxmlformats.org/drawingml/2006/main">
              <a:rPr lang="en-US" dirty="0">
                <a:latin typeface="Arial" charset="0"/>
              </a:rPr>
            </a:br>
            <a:r xmlns:a="http://schemas.openxmlformats.org/drawingml/2006/main">
              <a:rPr lang="ru" dirty="0">
                <a:latin typeface="Arial" charset="0"/>
              </a:rPr>
              <a:t>– Различия в сетевых устройствах: Часть 1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C22E0C-A8B9-7D4B-BC8E-95F594764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xmlns:a="http://schemas.openxmlformats.org/drawingml/2006/main" marL="0" indent="0">
              <a:spcBef>
                <a:spcPts val="0"/>
              </a:spcBef>
              <a:spcAft>
                <a:spcPts val="0"/>
              </a:spcAft>
              <a:buNone/>
            </a:pPr>
            <a:r xmlns:a="http://schemas.openxmlformats.org/drawingml/2006/main">
              <a:rPr lang="ru" sz="1800" dirty="0"/>
              <a:t>В этом видео будут рассмотрены различные физические характеристики следующих объектов:</a:t>
            </a:r>
          </a:p>
          <a:p>
            <a:pPr xmlns:a="http://schemas.openxmlformats.org/drawingml/2006/main" marL="261937" lvl="2">
              <a:spcBef>
                <a:spcPts val="0"/>
              </a:spcBef>
              <a:spcAft>
                <a:spcPts val="0"/>
              </a:spcAft>
            </a:pPr>
            <a:r xmlns:a="http://schemas.openxmlformats.org/drawingml/2006/main">
              <a:rPr lang="ru" sz="1800" dirty="0"/>
              <a:t>Маршрутизатор Cisco серии 4000.</a:t>
            </a:r>
          </a:p>
          <a:p>
            <a:pPr xmlns:a="http://schemas.openxmlformats.org/drawingml/2006/main" marL="261937" lvl="2">
              <a:spcBef>
                <a:spcPts val="0"/>
              </a:spcBef>
              <a:spcAft>
                <a:spcPts val="0"/>
              </a:spcAft>
            </a:pPr>
            <a:r xmlns:a="http://schemas.openxmlformats.org/drawingml/2006/main">
              <a:rPr lang="ru" sz="1800" dirty="0"/>
              <a:t>Маршрутизатор Cisco серии 2900.</a:t>
            </a:r>
          </a:p>
          <a:p>
            <a:pPr xmlns:a="http://schemas.openxmlformats.org/drawingml/2006/main" marL="261937" lvl="2">
              <a:spcBef>
                <a:spcPts val="0"/>
              </a:spcBef>
              <a:spcAft>
                <a:spcPts val="0"/>
              </a:spcAft>
            </a:pPr>
            <a:r xmlns:a="http://schemas.openxmlformats.org/drawingml/2006/main">
              <a:rPr lang="ru" sz="1800" dirty="0"/>
              <a:t>Маршрутизатор Cisco серии 1900.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8999575"/>
      </p:ext>
    </p:extLst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ru" sz="1400" dirty="0">
                <a:latin typeface="Arial" charset="0"/>
              </a:rPr>
              <a:t>-упражнение и тест по модулю </a:t>
            </a:r>
            <a:br xmlns:a="http://schemas.openxmlformats.org/drawingml/2006/main">
              <a:rPr lang="en-US" dirty="0">
                <a:latin typeface="Arial" charset="0"/>
              </a:rPr>
            </a:br>
            <a:r xmlns:a="http://schemas.openxmlformats.org/drawingml/2006/main">
              <a:rPr lang="ru" dirty="0">
                <a:latin typeface="Arial" charset="0"/>
              </a:rPr>
              <a:t>– Различия в сетевых устройствах: Часть 2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C22E0C-A8B9-7D4B-BC8E-95F594764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xmlns:a="http://schemas.openxmlformats.org/drawingml/2006/main" marL="0" indent="0">
              <a:spcBef>
                <a:spcPts val="0"/>
              </a:spcBef>
              <a:spcAft>
                <a:spcPts val="0"/>
              </a:spcAft>
              <a:buNone/>
            </a:pPr>
            <a:r xmlns:a="http://schemas.openxmlformats.org/drawingml/2006/main">
              <a:rPr lang="ru" sz="1800" dirty="0"/>
              <a:t>В этом видео будут рассмотрены различные конфигурации следующих устройств:</a:t>
            </a:r>
          </a:p>
          <a:p>
            <a:pPr xmlns:a="http://schemas.openxmlformats.org/drawingml/2006/main" marL="261937" lvl="2">
              <a:spcBef>
                <a:spcPts val="0"/>
              </a:spcBef>
              <a:spcAft>
                <a:spcPts val="0"/>
              </a:spcAft>
            </a:pPr>
            <a:r xmlns:a="http://schemas.openxmlformats.org/drawingml/2006/main">
              <a:rPr lang="ru" sz="1800" dirty="0"/>
              <a:t>Маршрутизатор Cisco серии 4000.</a:t>
            </a:r>
          </a:p>
          <a:p>
            <a:pPr xmlns:a="http://schemas.openxmlformats.org/drawingml/2006/main" marL="261937" lvl="2">
              <a:spcBef>
                <a:spcPts val="0"/>
              </a:spcBef>
              <a:spcAft>
                <a:spcPts val="0"/>
              </a:spcAft>
            </a:pPr>
            <a:r xmlns:a="http://schemas.openxmlformats.org/drawingml/2006/main">
              <a:rPr lang="ru" sz="1800" dirty="0"/>
              <a:t>Маршрутизатор Cisco серии 2900.</a:t>
            </a:r>
          </a:p>
          <a:p>
            <a:pPr xmlns:a="http://schemas.openxmlformats.org/drawingml/2006/main" marL="261937" lvl="2">
              <a:spcBef>
                <a:spcPts val="0"/>
              </a:spcBef>
              <a:spcAft>
                <a:spcPts val="0"/>
              </a:spcAft>
            </a:pPr>
            <a:r xmlns:a="http://schemas.openxmlformats.org/drawingml/2006/main">
              <a:rPr lang="ru" sz="1800" dirty="0"/>
              <a:t>Маршрутизатор Cisco серии 1900.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8875856"/>
      </p:ext>
    </p:extLst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Настройка начальных параметров маршрутизатора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Packet Tracer – Базовая конфигурация устройства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3879-5816-3444-9D50-A12F1F37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246" y="855418"/>
            <a:ext cx="7815004" cy="2478331"/>
          </a:xfrm>
        </p:spPr>
        <p:txBody>
          <a:bodyPr/>
          <a:lstStyle/>
          <a:p>
            <a:pPr xmlns:a="http://schemas.openxmlformats.org/drawingml/2006/main" marL="0" indent="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В этом Packet Tracer вы будете делать следующее: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Заполните сетевую документацию.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Выполните базовую настройку устройств на маршрутизаторе и коммутаторе.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Проверьте подключение и устраните любые неполадки.</a:t>
            </a:r>
          </a:p>
        </p:txBody>
      </p:sp>
    </p:spTree>
    <p:extLst>
      <p:ext uri="{BB962C8B-B14F-4D97-AF65-F5344CB8AC3E}">
        <p14:creationId xmlns:p14="http://schemas.microsoft.com/office/powerpoint/2010/main" val="1122009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3879-5816-3444-9D50-A12F1F37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2" y="1654450"/>
            <a:ext cx="7815004" cy="2478331"/>
          </a:xfrm>
        </p:spPr>
        <p:txBody>
          <a:bodyPr/>
          <a:lstStyle/>
          <a:p>
            <a:pPr xmlns:a="http://schemas.openxmlformats.org/drawingml/2006/main" marL="0" indent="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В ходе выполнения упражнений физического режима Packet Tracer и лабораторной работы вам предстоит выполнить следующие задачи: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Настройте топологию и инициализируйте устройства.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Настройте устройства и проверьте подключение.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Отображение информации об устройстве.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1487055"/>
          </a:xfrm>
        </p:spPr>
        <p:txBody>
          <a:bodyPr/>
          <a:lstStyle/>
          <a:p>
            <a:r xmlns:a="http://schemas.openxmlformats.org/drawingml/2006/main">
              <a:rPr lang="ru" sz="1600" dirty="0"/>
              <a:t>Настройка начальных параметров маршрутизатора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Packet Tracer — Создание сети коммутаторов и маршрутизаторов — </a:t>
            </a:r>
            <a:br xmlns:a="http://schemas.openxmlformats.org/drawingml/2006/main">
              <a:rPr lang="en-US" sz="2400" dirty="0"/>
            </a:br>
            <a:r xmlns:a="http://schemas.openxmlformats.org/drawingml/2006/main">
              <a:rPr lang="ru" sz="2400" dirty="0"/>
              <a:t>Лабораторная работа по физическому режиму — Создание сети коммутаторов и маршрутизаторов</a:t>
            </a:r>
          </a:p>
        </p:txBody>
      </p:sp>
    </p:spTree>
    <p:extLst>
      <p:ext uri="{BB962C8B-B14F-4D97-AF65-F5344CB8AC3E}">
        <p14:creationId xmlns:p14="http://schemas.microsoft.com/office/powerpoint/2010/main" val="423652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ru" sz="1400" dirty="0">
                <a:latin typeface="Arial" charset="0"/>
              </a:rPr>
              <a:t>Практика и тест по модулю </a:t>
            </a:r>
            <a:br xmlns:a="http://schemas.openxmlformats.org/drawingml/2006/main">
              <a:rPr lang="en-US" dirty="0">
                <a:latin typeface="Arial" charset="0"/>
              </a:rPr>
            </a:br>
            <a:r xmlns:a="http://schemas.openxmlformats.org/drawingml/2006/main">
              <a:rPr lang="ru" dirty="0">
                <a:latin typeface="Arial" charset="0"/>
              </a:rPr>
              <a:t>Что я узнал в этом модуле?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C22E0C-A8B9-7D4B-BC8E-95F594764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xmlns:a="http://schemas.openxmlformats.org/drawingml/2006/main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/>
              <a:t>Задачи, которые необходимо выполнить при настройке начальных параметров маршрутизатора.</a:t>
            </a:r>
          </a:p>
          <a:p>
            <a:pPr xmlns:a="http://schemas.openxmlformats.org/drawingml/2006/main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/>
              <a:t>Настройте имя устройства.</a:t>
            </a:r>
          </a:p>
          <a:p>
            <a:pPr xmlns:a="http://schemas.openxmlformats.org/drawingml/2006/main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/>
              <a:t>Безопасный привилегированный режим EXEC.</a:t>
            </a:r>
          </a:p>
          <a:p>
            <a:pPr xmlns:a="http://schemas.openxmlformats.org/drawingml/2006/main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/>
              <a:t>Безопасный пользовательский режим EXEC.</a:t>
            </a:r>
          </a:p>
          <a:p>
            <a:pPr xmlns:a="http://schemas.openxmlformats.org/drawingml/2006/main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/>
              <a:t>Безопасный удаленный доступ Telnet/SSH.</a:t>
            </a:r>
          </a:p>
          <a:p>
            <a:pPr xmlns:a="http://schemas.openxmlformats.org/drawingml/2006/main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/>
              <a:t>Защитите все пароли в файле конфигурации.</a:t>
            </a:r>
          </a:p>
          <a:p>
            <a:pPr xmlns:a="http://schemas.openxmlformats.org/drawingml/2006/main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/>
              <a:t>Предоставьте юридическое уведомление.</a:t>
            </a:r>
          </a:p>
          <a:p>
            <a:pPr xmlns:a="http://schemas.openxmlformats.org/drawingml/2006/main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/>
              <a:t>Сохраните конфигурацию.</a:t>
            </a:r>
          </a:p>
          <a:p>
            <a:pPr xmlns:a="http://schemas.openxmlformats.org/drawingml/2006/main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/>
              <a:t>Чтобы маршрутизаторы были доступны, необходимо настроить интерфейсы маршрутизатора.</a:t>
            </a:r>
          </a:p>
          <a:p>
            <a:pPr xmlns:a="http://schemas.openxmlformats.org/drawingml/2006/main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/>
              <a:t>Использование команды </a:t>
            </a:r>
            <a:r xmlns:a="http://schemas.openxmlformats.org/drawingml/2006/main">
              <a:rPr lang="ru" sz="1600" b="1" dirty="0"/>
              <a:t>no shutdown </a:t>
            </a:r>
            <a:r xmlns:a="http://schemas.openxmlformats.org/drawingml/2006/main">
              <a:rPr lang="ru" sz="1600" dirty="0"/>
              <a:t>активирует интерфейс. Интерфейс также должен быть подключен к другому устройству, например, коммутатору или маршрутизатору, чтобы физический уровень был активен. Существует несколько команд, которые можно использовать для проверки конфигурации интерфейса, включая </a:t>
            </a:r>
            <a:r xmlns:a="http://schemas.openxmlformats.org/drawingml/2006/main">
              <a:rPr lang="ru" sz="1600" b="1" dirty="0"/>
              <a:t>show ip interface brief </a:t>
            </a:r>
            <a:r xmlns:a="http://schemas.openxmlformats.org/drawingml/2006/main">
              <a:rPr lang="ru" sz="1600" dirty="0"/>
              <a:t>и </a:t>
            </a:r>
            <a:r xmlns:a="http://schemas.openxmlformats.org/drawingml/2006/main">
              <a:rPr lang="ru" sz="1600" b="1" dirty="0"/>
              <a:t>show ipv6 interface brief </a:t>
            </a:r>
            <a:r xmlns:a="http://schemas.openxmlformats.org/drawingml/2006/main">
              <a:rPr lang="ru" sz="1600" dirty="0"/>
              <a:t>, </a:t>
            </a:r>
            <a:r xmlns:a="http://schemas.openxmlformats.org/drawingml/2006/main">
              <a:rPr lang="ru" sz="1600" b="1" dirty="0"/>
              <a:t>show ip route </a:t>
            </a:r>
            <a:r xmlns:a="http://schemas.openxmlformats.org/drawingml/2006/main">
              <a:rPr lang="ru" sz="1600" dirty="0"/>
              <a:t>и </a:t>
            </a:r>
            <a:r xmlns:a="http://schemas.openxmlformats.org/drawingml/2006/main">
              <a:rPr lang="ru" sz="1600" b="1" dirty="0"/>
              <a:t>show ipv6 route </a:t>
            </a:r>
            <a:r xmlns:a="http://schemas.openxmlformats.org/drawingml/2006/main">
              <a:rPr lang="ru" sz="1600" dirty="0"/>
              <a:t>, а также </a:t>
            </a:r>
            <a:r xmlns:a="http://schemas.openxmlformats.org/drawingml/2006/main">
              <a:rPr lang="ru" sz="1600" b="1" dirty="0"/>
              <a:t>show interfaces </a:t>
            </a:r>
            <a:r xmlns:a="http://schemas.openxmlformats.org/drawingml/2006/main">
              <a:rPr lang="ru" sz="1600" dirty="0"/>
              <a:t>, </a:t>
            </a:r>
            <a:r xmlns:a="http://schemas.openxmlformats.org/drawingml/2006/main">
              <a:rPr lang="ru" sz="1600" b="1" dirty="0"/>
              <a:t>show ip interface </a:t>
            </a:r>
            <a:r xmlns:a="http://schemas.openxmlformats.org/drawingml/2006/main">
              <a:rPr lang="ru" sz="1600" dirty="0"/>
              <a:t>и </a:t>
            </a:r>
            <a:r xmlns:a="http://schemas.openxmlformats.org/drawingml/2006/main">
              <a:rPr lang="ru" sz="1600" b="1" dirty="0"/>
              <a:t>show ipv6 interface.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5352519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xmlns:a="http://schemas.openxmlformats.org/drawingml/2006/main" eaLnBrk="1" hangingPunct="1"/>
            <a:r xmlns:a="http://schemas.openxmlformats.org/drawingml/2006/main">
              <a:rPr lang="ru" dirty="0"/>
              <a:t>Цели модуля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5758CB9-E7D6-4639-ACDC-3F86DC2D2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511" y="821755"/>
            <a:ext cx="801257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xmlns:a="http://schemas.openxmlformats.org/drawingml/2006/main"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 xmlns:a="http://schemas.openxmlformats.org/drawingml/2006/main">
              <a:rPr kumimoji="0" lang="ru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Название модуля: </a:t>
            </a:r>
            <a:r xmlns:a="http://schemas.openxmlformats.org/drawingml/2006/main">
              <a:rPr kumimoji="0" lang="ru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Базовая конфигурация маршрутизатора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xmlns:a="http://schemas.openxmlformats.org/drawingml/2006/main" lvl="0" defTabSz="914400" eaLnBrk="0" hangingPunct="0"/>
            <a:r xmlns:a="http://schemas.openxmlformats.org/drawingml/2006/main">
              <a:rPr kumimoji="0" lang="ru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Цель модуля </a:t>
            </a:r>
            <a:r xmlns:a="http://schemas.openxmlformats.org/drawingml/2006/main">
              <a:rPr kumimoji="0" lang="ru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 xmlns:a="http://schemas.openxmlformats.org/drawingml/2006/main">
              <a:rPr lang="ru" altLang="en-US" sz="16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Реализация начальных настроек на маршрутизаторе и конечных устройствах.</a:t>
            </a:r>
            <a:endParaRPr xmlns:a="http://schemas.openxmlformats.org/drawingml/2006/main"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974E1EB-2DBE-496F-B0B0-6C44227DA4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932762"/>
              </p:ext>
            </p:extLst>
          </p:nvPr>
        </p:nvGraphicFramePr>
        <p:xfrm>
          <a:off x="880345" y="2118939"/>
          <a:ext cx="6980904" cy="14862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0452">
                  <a:extLst>
                    <a:ext uri="{9D8B030D-6E8A-4147-A177-3AD203B41FA5}">
                      <a16:colId xmlns:a16="http://schemas.microsoft.com/office/drawing/2014/main" val="1523797708"/>
                    </a:ext>
                  </a:extLst>
                </a:gridCol>
                <a:gridCol w="3490452">
                  <a:extLst>
                    <a:ext uri="{9D8B030D-6E8A-4147-A177-3AD203B41FA5}">
                      <a16:colId xmlns:a16="http://schemas.microsoft.com/office/drawing/2014/main" val="2750207184"/>
                    </a:ext>
                  </a:extLst>
                </a:gridCol>
              </a:tblGrid>
              <a:tr h="216347">
                <a:tc>
                  <a:txBody>
                    <a:bodyPr/>
                    <a:lstStyle/>
                    <a:p>
                      <a:pPr xmlns:a="http://schemas.openxmlformats.org/drawingml/2006/main"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 xmlns:a="http://schemas.openxmlformats.org/drawingml/2006/main">
                        <a:rPr lang="ru" sz="1200" dirty="0">
                          <a:effectLst/>
                        </a:rPr>
                        <a:t>Название темы</a:t>
                      </a:r>
                      <a:endParaRPr xmlns:a="http://schemas.openxmlformats.org/drawingml/2006/main"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xmlns:a="http://schemas.openxmlformats.org/drawingml/2006/main"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 xmlns:a="http://schemas.openxmlformats.org/drawingml/2006/main">
                        <a:rPr lang="ru" sz="1200" dirty="0">
                          <a:effectLst/>
                        </a:rPr>
                        <a:t>Тема Цель</a:t>
                      </a:r>
                      <a:endParaRPr xmlns:a="http://schemas.openxmlformats.org/drawingml/2006/main"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4061904"/>
                  </a:ext>
                </a:extLst>
              </a:tr>
              <a:tr h="444151">
                <a:tc>
                  <a:txBody>
                    <a:bodyPr/>
                    <a:lstStyle/>
                    <a:p>
                      <a:pPr xmlns:a="http://schemas.openxmlformats.org/drawingml/2006/main"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 xmlns:a="http://schemas.openxmlformats.org/drawingml/2006/main">
                        <a:rPr lang="ru" sz="1200" dirty="0">
                          <a:effectLst/>
                        </a:rPr>
                        <a:t>Настройте начальные параметры маршрутизатора</a:t>
                      </a:r>
                      <a:endParaRPr xmlns:a="http://schemas.openxmlformats.org/drawingml/2006/main"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xmlns:a="http://schemas.openxmlformats.org/drawingml/2006/main"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 xmlns:a="http://schemas.openxmlformats.org/drawingml/2006/main">
                        <a:rPr lang="ru" sz="1200" dirty="0">
                          <a:effectLst/>
                        </a:rPr>
                        <a:t>Настройте начальные параметры на маршрутизаторе Cisco под управлением IOS.</a:t>
                      </a:r>
                      <a:endParaRPr xmlns:a="http://schemas.openxmlformats.org/drawingml/2006/main"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6858405"/>
                  </a:ext>
                </a:extLst>
              </a:tr>
              <a:tr h="315930">
                <a:tc>
                  <a:txBody>
                    <a:bodyPr/>
                    <a:lstStyle/>
                    <a:p>
                      <a:pPr xmlns:a="http://schemas.openxmlformats.org/drawingml/2006/main"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 xmlns:a="http://schemas.openxmlformats.org/drawingml/2006/main">
                        <a:rPr lang="ru" sz="1200" dirty="0">
                          <a:effectLst/>
                        </a:rPr>
                        <a:t>Настроить интерфейсы</a:t>
                      </a:r>
                      <a:endParaRPr xmlns:a="http://schemas.openxmlformats.org/drawingml/2006/main"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xmlns:a="http://schemas.openxmlformats.org/drawingml/2006/main"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 xmlns:a="http://schemas.openxmlformats.org/drawingml/2006/main">
                        <a:rPr lang="ru" sz="1200" dirty="0">
                          <a:effectLst/>
                        </a:rPr>
                        <a:t>Настройте два активных интерфейса на маршрутизаторе Cisco IOS.</a:t>
                      </a:r>
                      <a:endParaRPr xmlns:a="http://schemas.openxmlformats.org/drawingml/2006/main"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5904258"/>
                  </a:ext>
                </a:extLst>
              </a:tr>
              <a:tr h="444151">
                <a:tc>
                  <a:txBody>
                    <a:bodyPr/>
                    <a:lstStyle/>
                    <a:p>
                      <a:pPr xmlns:a="http://schemas.openxmlformats.org/drawingml/2006/main"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 xmlns:a="http://schemas.openxmlformats.org/drawingml/2006/main">
                        <a:rPr lang="ru" sz="1200" dirty="0">
                          <a:effectLst/>
                        </a:rPr>
                        <a:t>Настройте шлюз по умолчанию</a:t>
                      </a:r>
                      <a:endParaRPr xmlns:a="http://schemas.openxmlformats.org/drawingml/2006/main"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xmlns:a="http://schemas.openxmlformats.org/drawingml/2006/main"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 xmlns:a="http://schemas.openxmlformats.org/drawingml/2006/main">
                        <a:rPr lang="ru" sz="1200" dirty="0">
                          <a:effectLst/>
                        </a:rPr>
                        <a:t>Настройте устройства на использование шлюза по умолчанию.</a:t>
                      </a:r>
                      <a:endParaRPr xmlns:a="http://schemas.openxmlformats.org/drawingml/2006/main"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73721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499389571"/>
      </p:ext>
    </p:extLst>
  </p:cSld>
  <p:clrMapOvr>
    <a:masterClrMapping/>
  </p:clrMapOvr>
  <p:transition spd="slow"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ru" sz="1400" dirty="0">
                <a:latin typeface="Arial" charset="0"/>
              </a:rPr>
              <a:t>Практика и тест по модулю </a:t>
            </a:r>
            <a:br xmlns:a="http://schemas.openxmlformats.org/drawingml/2006/main">
              <a:rPr lang="en-US" dirty="0">
                <a:latin typeface="Arial" charset="0"/>
              </a:rPr>
            </a:br>
            <a:r xmlns:a="http://schemas.openxmlformats.org/drawingml/2006/main">
              <a:rPr lang="ru" dirty="0">
                <a:latin typeface="Arial" charset="0"/>
              </a:rPr>
              <a:t>Что я узнал в этом модуле (продолжение)?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C22E0C-A8B9-7D4B-BC8E-95F594764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xmlns:a="http://schemas.openxmlformats.org/drawingml/2006/main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800" dirty="0"/>
              <a:t>Чтобы конечное устройство могло подключиться к другим сетям, необходимо настроить шлюз по умолчанию.</a:t>
            </a:r>
          </a:p>
          <a:p>
            <a:pPr xmlns:a="http://schemas.openxmlformats.org/drawingml/2006/main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800" dirty="0"/>
              <a:t>IP-адрес хост-устройства и адрес интерфейса маршрутизатора должны находиться в одной сети.</a:t>
            </a:r>
          </a:p>
          <a:p>
            <a:pPr xmlns:a="http://schemas.openxmlformats.org/drawingml/2006/main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800" dirty="0"/>
              <a:t>Коммутатор должен иметь настроенный адрес шлюза по умолчанию для удаленного управления коммутатором из другой сети.</a:t>
            </a:r>
          </a:p>
          <a:p>
            <a:pPr xmlns:a="http://schemas.openxmlformats.org/drawingml/2006/main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800" dirty="0"/>
              <a:t>Чтобы настроить шлюз IPv4 по умолчанию на коммутаторе, используйте </a:t>
            </a:r>
            <a:r xmlns:a="http://schemas.openxmlformats.org/drawingml/2006/main">
              <a:rPr lang="ru" sz="1800" dirty="0"/>
              <a:t>команду глобальной конфигурации </a:t>
            </a:r>
            <a:r xmlns:a="http://schemas.openxmlformats.org/drawingml/2006/main">
              <a:rPr lang="ru" sz="1800" b="1" dirty="0"/>
              <a:t>ip default-gateway </a:t>
            </a:r>
            <a:r xmlns:a="http://schemas.openxmlformats.org/drawingml/2006/main">
              <a:rPr lang="ru" sz="1800" i="1" dirty="0"/>
              <a:t>ip-address .</a:t>
            </a:r>
          </a:p>
          <a:p>
            <a:endParaRPr lang="en-US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109726"/>
      </p:ext>
    </p:extLst>
  </p:cSld>
  <p:clrMapOvr>
    <a:masterClrMapping/>
  </p:clrMapOvr>
  <p:transition spd="slow">
    <p:wip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41394"/>
            <a:ext cx="9144000" cy="609056"/>
          </a:xfrm>
        </p:spPr>
        <p:txBody>
          <a:bodyPr/>
          <a:lstStyle/>
          <a:p>
            <a:pPr xmlns:a="http://schemas.openxmlformats.org/drawingml/2006/main" eaLnBrk="1" hangingPunct="1"/>
            <a:r xmlns:a="http://schemas.openxmlformats.org/drawingml/2006/main">
              <a:rPr lang="ru" sz="1400" dirty="0">
                <a:latin typeface="Arial" charset="0"/>
              </a:rPr>
              <a:t>Модуль 10: Базовая конфигурация маршрутизатора. </a:t>
            </a:r>
            <a:br xmlns:a="http://schemas.openxmlformats.org/drawingml/2006/main">
              <a:rPr lang="en-US" dirty="0">
                <a:latin typeface="Arial" charset="0"/>
              </a:rPr>
            </a:br>
            <a:r xmlns:a="http://schemas.openxmlformats.org/drawingml/2006/main">
              <a:rPr lang="ru" dirty="0">
                <a:latin typeface="Arial" charset="0"/>
              </a:rPr>
              <a:t>Новые термины и команды</a:t>
            </a:r>
          </a:p>
        </p:txBody>
      </p:sp>
      <p:graphicFrame>
        <p:nvGraphicFramePr>
          <p:cNvPr id="6" name="Table 9">
            <a:extLst>
              <a:ext uri="{FF2B5EF4-FFF2-40B4-BE49-F238E27FC236}">
                <a16:creationId xmlns:a16="http://schemas.microsoft.com/office/drawing/2014/main" id="{C2187D21-D66C-4895-A65D-7270601A28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2989341"/>
              </p:ext>
            </p:extLst>
          </p:nvPr>
        </p:nvGraphicFramePr>
        <p:xfrm>
          <a:off x="144463" y="798513"/>
          <a:ext cx="8853486" cy="2865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853486">
                  <a:extLst>
                    <a:ext uri="{9D8B030D-6E8A-4147-A177-3AD203B41FA5}">
                      <a16:colId xmlns:a16="http://schemas.microsoft.com/office/drawing/2014/main" val="3270854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xmlns:a="http://schemas.openxmlformats.org/drawingml/2006/main" marL="285750" indent="-285750">
                        <a:buFont typeface="Arial" panose="020B0604020202020204" pitchFamily="34" charset="0"/>
                        <a:buChar char="•"/>
                      </a:pPr>
                      <a:r xmlns:a="http://schemas.openxmlformats.org/drawingml/2006/main">
                        <a:rPr lang="ru" b="1" dirty="0">
                          <a:solidFill>
                            <a:srgbClr val="000000"/>
                          </a:solidFill>
                        </a:rPr>
                        <a:t>показать краткое описание интерфейса IP</a:t>
                      </a:r>
                    </a:p>
                    <a:p>
                      <a:pPr xmlns:a="http://schemas.openxmlformats.org/drawingml/2006/main" marL="285750" marR="0" lvl="0" indent="-28575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 xmlns:a="http://schemas.openxmlformats.org/drawingml/2006/main">
                        <a:rPr lang="ru" b="1" dirty="0">
                          <a:solidFill>
                            <a:srgbClr val="000000"/>
                          </a:solidFill>
                        </a:rPr>
                        <a:t>показать краткое описание интерфейса ipv6</a:t>
                      </a:r>
                    </a:p>
                    <a:p>
                      <a:pPr xmlns:a="http://schemas.openxmlformats.org/drawingml/2006/main" marL="285750" marR="0" lvl="0" indent="-28575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 xmlns:a="http://schemas.openxmlformats.org/drawingml/2006/main">
                        <a:rPr lang="ru" b="1" dirty="0">
                          <a:solidFill>
                            <a:srgbClr val="000000"/>
                          </a:solidFill>
                        </a:rPr>
                        <a:t>показать ip маршрут</a:t>
                      </a:r>
                    </a:p>
                    <a:p>
                      <a:pPr xmlns:a="http://schemas.openxmlformats.org/drawingml/2006/main" marL="285750" marR="0" lvl="0" indent="-28575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 xmlns:a="http://schemas.openxmlformats.org/drawingml/2006/main">
                        <a:rPr lang="ru" b="1" dirty="0">
                          <a:solidFill>
                            <a:srgbClr val="000000"/>
                          </a:solidFill>
                        </a:rPr>
                        <a:t>показать маршрут ipv6</a:t>
                      </a:r>
                    </a:p>
                    <a:p>
                      <a:pPr xmlns:a="http://schemas.openxmlformats.org/drawingml/2006/main" marL="285750" marR="0" lvl="0" indent="-28575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 xmlns:a="http://schemas.openxmlformats.org/drawingml/2006/main">
                        <a:rPr lang="ru" b="1" dirty="0">
                          <a:solidFill>
                            <a:srgbClr val="000000"/>
                          </a:solidFill>
                        </a:rPr>
                        <a:t>показать интерфейсы</a:t>
                      </a:r>
                    </a:p>
                    <a:p>
                      <a:pPr xmlns:a="http://schemas.openxmlformats.org/drawingml/2006/main" marL="285750" marR="0" lvl="0" indent="-28575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 xmlns:a="http://schemas.openxmlformats.org/drawingml/2006/main">
                        <a:rPr lang="ru" b="1" dirty="0">
                          <a:solidFill>
                            <a:srgbClr val="000000"/>
                          </a:solidFill>
                        </a:rPr>
                        <a:t>показать ip интерфейс</a:t>
                      </a:r>
                    </a:p>
                    <a:p>
                      <a:pPr xmlns:a="http://schemas.openxmlformats.org/drawingml/2006/main" marL="285750" marR="0" lvl="0" indent="-28575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 xmlns:a="http://schemas.openxmlformats.org/drawingml/2006/main">
                        <a:rPr lang="ru" b="1" dirty="0">
                          <a:solidFill>
                            <a:srgbClr val="000000"/>
                          </a:solidFill>
                        </a:rPr>
                        <a:t>показать интерфейс ipv6</a:t>
                      </a:r>
                    </a:p>
                    <a:p>
                      <a:pPr xmlns:a="http://schemas.openxmlformats.org/drawingml/2006/main" marL="285750" marR="0" lvl="0" indent="-28575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 xmlns:a="http://schemas.openxmlformats.org/drawingml/2006/main">
                        <a:rPr lang="ru" b="1" dirty="0">
                          <a:solidFill>
                            <a:srgbClr val="000000"/>
                          </a:solidFill>
                        </a:rPr>
                        <a:t>ip шлюз по умолчанию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79670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271745509"/>
      </p:ext>
    </p:extLst>
  </p:cSld>
  <p:clrMapOvr>
    <a:masterClrMapping/>
  </p:clrMapOvr>
  <p:transition spd="slow">
    <p:wip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419082827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25" y="1788160"/>
            <a:ext cx="7598042" cy="929640"/>
          </a:xfrm>
        </p:spPr>
        <p:txBody>
          <a:bodyPr/>
          <a:lstStyle/>
          <a:p>
            <a:r xmlns:a="http://schemas.openxmlformats.org/drawingml/2006/main">
              <a:rPr lang="ru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10.1 Настройка начальных параметров маршрутизатора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3099643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Настройка начальных параметров маршрутизатора.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Основные шаги настройки маршрутизатора.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3879-5816-3444-9D50-A12F1F37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367" y="855419"/>
            <a:ext cx="3265419" cy="3517076"/>
          </a:xfrm>
        </p:spPr>
        <p:txBody>
          <a:bodyPr/>
          <a:lstStyle/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Настройте имя устройства.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Безопасный привилегированный режим EXEC.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Безопасный пользовательский режим EXEC.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Безопасный удаленный доступ Telnet/SSH.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Зашифруйте все текстовые пароли.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600" dirty="0">
                <a:solidFill>
                  <a:srgbClr val="000000"/>
                </a:solidFill>
              </a:rPr>
              <a:t>Предоставьте юридическое уведомление и сохраните конфигурацию.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C2C7B6-BFA0-4414-A9FD-310FB45A4012}"/>
              </a:ext>
            </a:extLst>
          </p:cNvPr>
          <p:cNvSpPr txBox="1"/>
          <p:nvPr/>
        </p:nvSpPr>
        <p:spPr>
          <a:xfrm>
            <a:off x="3798284" y="855419"/>
            <a:ext cx="4913744" cy="27699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Маршрутизатор(config)# </a:t>
            </a:r>
            <a:r xmlns:a="http://schemas.openxmlformats.org/drawingml/2006/main">
              <a:rPr lang="r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имя хоста </a:t>
            </a:r>
            <a:r xmlns:a="http://schemas.openxmlformats.org/drawingml/2006/main">
              <a:rPr lang="ru" sz="12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имя хоста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E8BC38-AC68-4E30-A757-4BD5691E2755}"/>
              </a:ext>
            </a:extLst>
          </p:cNvPr>
          <p:cNvSpPr txBox="1"/>
          <p:nvPr/>
        </p:nvSpPr>
        <p:spPr>
          <a:xfrm>
            <a:off x="3798284" y="1256000"/>
            <a:ext cx="4913744" cy="27699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Router(config)# </a:t>
            </a:r>
            <a:r xmlns:a="http://schemas.openxmlformats.org/drawingml/2006/main">
              <a:rPr lang="r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включить секретный </a:t>
            </a:r>
            <a:r xmlns:a="http://schemas.openxmlformats.org/drawingml/2006/main">
              <a:rPr lang="ru" sz="12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пароль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C42215-AFFA-4B80-8518-0228983486B9}"/>
              </a:ext>
            </a:extLst>
          </p:cNvPr>
          <p:cNvSpPr txBox="1"/>
          <p:nvPr/>
        </p:nvSpPr>
        <p:spPr>
          <a:xfrm>
            <a:off x="3798284" y="1656581"/>
            <a:ext cx="4913744" cy="646331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Маршрутизатор(config)# </a:t>
            </a:r>
            <a:r xmlns:a="http://schemas.openxmlformats.org/drawingml/2006/main">
              <a:rPr lang="r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линия консоли 0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Маршрутизатор(строка-конфигурации)# </a:t>
            </a:r>
            <a:r xmlns:a="http://schemas.openxmlformats.org/drawingml/2006/main">
              <a:rPr lang="ru" sz="12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пароль пароль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Маршрутизатор(строка-конфигурации)# вход</a:t>
            </a:r>
            <a:endParaRPr xmlns:a="http://schemas.openxmlformats.org/drawingml/2006/main" lang="en-US" sz="1200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2CA5BC-EB52-4F1C-9E7F-0082B26780ED}"/>
              </a:ext>
            </a:extLst>
          </p:cNvPr>
          <p:cNvSpPr txBox="1"/>
          <p:nvPr/>
        </p:nvSpPr>
        <p:spPr>
          <a:xfrm>
            <a:off x="3798284" y="2413242"/>
            <a:ext cx="4926349" cy="830997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Маршрутизатор(config)# </a:t>
            </a:r>
            <a:r xmlns:a="http://schemas.openxmlformats.org/drawingml/2006/main">
              <a:rPr lang="r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линия vty 0 4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Маршрутизатор(строка-конфигурации)# </a:t>
            </a:r>
            <a:r xmlns:a="http://schemas.openxmlformats.org/drawingml/2006/main">
              <a:rPr lang="ru" sz="12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пароль пароль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Маршрутизатор(строка-конфигурации)# вход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Маршрутизатор(строка-конфигурации)# транспортный ввод {ssh | telnet}</a:t>
            </a:r>
            <a:endParaRPr xmlns:a="http://schemas.openxmlformats.org/drawingml/2006/main" lang="en-US" sz="1200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17E84C-919C-4F49-B88F-D6C32C285E08}"/>
              </a:ext>
            </a:extLst>
          </p:cNvPr>
          <p:cNvSpPr txBox="1"/>
          <p:nvPr/>
        </p:nvSpPr>
        <p:spPr>
          <a:xfrm>
            <a:off x="3798284" y="3352472"/>
            <a:ext cx="4913744" cy="27699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Шифрование пароля сервиса </a:t>
            </a:r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Router(config)#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CA1035-A981-4284-92B3-0FB302E7DAF6}"/>
              </a:ext>
            </a:extLst>
          </p:cNvPr>
          <p:cNvSpPr txBox="1"/>
          <p:nvPr/>
        </p:nvSpPr>
        <p:spPr>
          <a:xfrm>
            <a:off x="3798284" y="3737302"/>
            <a:ext cx="4913744" cy="646331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Маршрутизатор(config)# </a:t>
            </a:r>
            <a:r xmlns:a="http://schemas.openxmlformats.org/drawingml/2006/main">
              <a:rPr lang="r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баннер motd </a:t>
            </a:r>
            <a:r xmlns:a="http://schemas.openxmlformats.org/drawingml/2006/main">
              <a:rPr lang="ru" sz="1200" b="1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сообщение #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Маршрутизатор(config)# конец</a:t>
            </a:r>
            <a:endParaRPr xmlns:a="http://schemas.openxmlformats.org/drawingml/2006/main" lang="en-US" sz="1200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Маршрутизатор# копировать running-config startup-config</a:t>
            </a:r>
            <a:endParaRPr xmlns:a="http://schemas.openxmlformats.org/drawingml/2006/main" lang="en-US" sz="1200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064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Настройка начальных параметров маршрутизатора.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Пример базовой конфигурации маршрутизатора.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3879-5816-3444-9D50-A12F1F37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246" y="855419"/>
            <a:ext cx="3135194" cy="611640"/>
          </a:xfrm>
        </p:spPr>
        <p:txBody>
          <a:bodyPr/>
          <a:lstStyle/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500" dirty="0">
                <a:solidFill>
                  <a:srgbClr val="000000"/>
                </a:solidFill>
              </a:rPr>
              <a:t>Команды для базовой настройки маршрутизатора на R1.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500" dirty="0">
                <a:solidFill>
                  <a:srgbClr val="000000"/>
                </a:solidFill>
              </a:rPr>
              <a:t>Конфигурация сохраняется в NVRAM.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C2C7B6-BFA0-4414-A9FD-310FB45A4012}"/>
              </a:ext>
            </a:extLst>
          </p:cNvPr>
          <p:cNvSpPr txBox="1"/>
          <p:nvPr/>
        </p:nvSpPr>
        <p:spPr>
          <a:xfrm>
            <a:off x="3818374" y="855419"/>
            <a:ext cx="4893654" cy="3600986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 xmlns:a="http://schemas.openxmlformats.org/drawingml/2006/main">
              <a:rPr lang="r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имя хоста R1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 xmlns:a="http://schemas.openxmlformats.org/drawingml/2006/main">
              <a:rPr lang="r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включить секретный класс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 xmlns:a="http://schemas.openxmlformats.org/drawingml/2006/main">
              <a:rPr lang="r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строка консоли 0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R1(config-line)# </a:t>
            </a:r>
            <a:r xmlns:a="http://schemas.openxmlformats.org/drawingml/2006/main">
              <a:rPr lang="r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пароль cisco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R1(config-line)# </a:t>
            </a:r>
            <a:r xmlns:a="http://schemas.openxmlformats.org/drawingml/2006/main">
              <a:rPr lang="r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вход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 </a:t>
            </a:r>
            <a:r xmlns:a="http://schemas.openxmlformats.org/drawingml/2006/main">
              <a:rPr lang="r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config-line)# </a:t>
            </a:r>
            <a:r xmlns:a="http://schemas.openxmlformats.org/drawingml/2006/main">
              <a:rPr lang="r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линия vty 0 4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R1(config-line)# </a:t>
            </a:r>
            <a:r xmlns:a="http://schemas.openxmlformats.org/drawingml/2006/main">
              <a:rPr lang="r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пароль cisco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R1(config-line)# </a:t>
            </a:r>
            <a:r xmlns:a="http://schemas.openxmlformats.org/drawingml/2006/main">
              <a:rPr lang="r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вход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R1(config-line)# </a:t>
            </a:r>
            <a:r xmlns:a="http://schemas.openxmlformats.org/drawingml/2006/main">
              <a:rPr lang="r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транспортный ввод ssh telnet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R1(config-line)# </a:t>
            </a:r>
            <a:r xmlns:a="http://schemas.openxmlformats.org/drawingml/2006/main">
              <a:rPr lang="r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выход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 xmlns:a="http://schemas.openxmlformats.org/drawingml/2006/main">
              <a:rPr lang="r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шифрование пароля сервиса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 xmlns:a="http://schemas.openxmlformats.org/drawingml/2006/main">
              <a:rPr lang="r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баннер motd #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Введите текст сообщения. Завершите новой строкой и символом #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*************************************************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ВНИМАНИЕ: Несанкционированный доступ запрещен!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**********************************************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 xmlns:a="http://schemas.openxmlformats.org/drawingml/2006/main">
              <a:rPr lang="r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выход</a:t>
            </a:r>
          </a:p>
          <a:p>
            <a:r xmlns:a="http://schemas.openxmlformats.org/drawingml/2006/main">
              <a:rPr lang="ru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 xmlns:a="http://schemas.openxmlformats.org/drawingml/2006/main">
              <a:rPr lang="r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копировать running-config startup-config</a:t>
            </a:r>
          </a:p>
          <a:p>
            <a:endParaRPr lang="en-US" sz="12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32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Настройка начальных параметров маршрутизатора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Packet Tracer – Настройка начальных параметров маршрутизатора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3879-5816-3444-9D50-A12F1F37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246" y="855418"/>
            <a:ext cx="7815004" cy="2478331"/>
          </a:xfrm>
        </p:spPr>
        <p:txBody>
          <a:bodyPr/>
          <a:lstStyle/>
          <a:p>
            <a:pPr xmlns:a="http://schemas.openxmlformats.org/drawingml/2006/main" marL="0" indent="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В этом Packet Tracer вы будете делать следующее: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Проверьте конфигурацию маршрутизатора по умолчанию.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Настройте и проверьте начальную конфигурацию маршрутизатора.</a:t>
            </a:r>
          </a:p>
          <a:p>
            <a:pPr xmlns:a="http://schemas.openxmlformats.org/drawingml/2006/main"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 xmlns:a="http://schemas.openxmlformats.org/drawingml/2006/main">
              <a:rPr lang="ru" sz="1800" dirty="0">
                <a:solidFill>
                  <a:srgbClr val="000000"/>
                </a:solidFill>
              </a:rPr>
              <a:t>Сохраните файл текущей конфигурации.</a:t>
            </a:r>
          </a:p>
        </p:txBody>
      </p:sp>
    </p:spTree>
    <p:extLst>
      <p:ext uri="{BB962C8B-B14F-4D97-AF65-F5344CB8AC3E}">
        <p14:creationId xmlns:p14="http://schemas.microsoft.com/office/powerpoint/2010/main" val="1090195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25" y="1788160"/>
            <a:ext cx="7848344" cy="929640"/>
          </a:xfrm>
        </p:spPr>
        <p:txBody>
          <a:bodyPr/>
          <a:lstStyle/>
          <a:p>
            <a:r xmlns:a="http://schemas.openxmlformats.org/drawingml/2006/main">
              <a:rPr lang="ru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10.2 Настройка интерфейсов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9359580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 xmlns:a="http://schemas.openxmlformats.org/drawingml/2006/main">
              <a:rPr lang="ru" sz="1600" dirty="0"/>
              <a:t>Настройка интерфейсов </a:t>
            </a:r>
            <a:br xmlns:a="http://schemas.openxmlformats.org/drawingml/2006/main">
              <a:rPr lang="en-US" dirty="0"/>
            </a:br>
            <a:r xmlns:a="http://schemas.openxmlformats.org/drawingml/2006/main">
              <a:rPr lang="ru" sz="2400" dirty="0"/>
              <a:t>Настройка интерфейсов маршрутизатора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9E597-CDF1-0047-B112-C9FD7F790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258" y="806335"/>
            <a:ext cx="8455461" cy="590204"/>
          </a:xfrm>
        </p:spPr>
        <p:txBody>
          <a:bodyPr/>
          <a:lstStyle/>
          <a:p>
            <a:pPr xmlns:a="http://schemas.openxmlformats.org/drawingml/2006/main" marL="0" indent="0" algn="l"/>
            <a:r xmlns:a="http://schemas.openxmlformats.org/drawingml/2006/main">
              <a:rPr lang="ru" dirty="0">
                <a:solidFill>
                  <a:srgbClr val="000000"/>
                </a:solidFill>
              </a:rPr>
              <a:t>Настройка интерфейса маршрутизатора включает в себя выполнение следующих команд: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FED6C1-89E0-4375-8477-F0EBA769203F}"/>
              </a:ext>
            </a:extLst>
          </p:cNvPr>
          <p:cNvSpPr txBox="1"/>
          <p:nvPr/>
        </p:nvSpPr>
        <p:spPr>
          <a:xfrm>
            <a:off x="2823587" y="55762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F3E17110-55CB-48EF-A414-A5E9B1617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972" y="1571547"/>
            <a:ext cx="6578056" cy="1015663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xmlns:a="http://schemas.openxmlformats.org/drawingml/2006/main"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 xmlns:a="http://schemas.openxmlformats.org/drawingml/2006/main">
              <a:rPr kumimoji="0" lang="ru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Интерфейс </a:t>
            </a:r>
            <a:r xmlns:a="http://schemas.openxmlformats.org/drawingml/2006/main">
              <a:rPr kumimoji="0" lang="ru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маршрутизатора(config)#</a:t>
            </a:r>
            <a:r xmlns:a="http://schemas.openxmlformats.org/drawingml/2006/main">
              <a:rPr kumimoji="0" lang="ru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 xmlns:a="http://schemas.openxmlformats.org/drawingml/2006/main">
              <a:rPr kumimoji="0" lang="ru" altLang="en-US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Тип-и-номер </a:t>
            </a:r>
            <a:br xmlns:a="http://schemas.openxmlformats.org/drawingml/2006/main"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 xmlns:a="http://schemas.openxmlformats.org/drawingml/2006/main">
              <a:rPr kumimoji="0" lang="ru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Маршрутизатор(config-if)# </a:t>
            </a:r>
            <a:r xmlns:a="http://schemas.openxmlformats.org/drawingml/2006/main">
              <a:rPr kumimoji="0" lang="ru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описание</a:t>
            </a:r>
            <a:r xmlns:a="http://schemas.openxmlformats.org/drawingml/2006/main">
              <a:rPr kumimoji="0" lang="ru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 xmlns:a="http://schemas.openxmlformats.org/drawingml/2006/main">
              <a:rPr kumimoji="0" lang="ru" altLang="en-US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описание-текст </a:t>
            </a:r>
            <a:br xmlns:a="http://schemas.openxmlformats.org/drawingml/2006/main"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 xmlns:a="http://schemas.openxmlformats.org/drawingml/2006/main">
              <a:rPr kumimoji="0" lang="ru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Маршрутизатор(config-if)# </a:t>
            </a:r>
            <a:r xmlns:a="http://schemas.openxmlformats.org/drawingml/2006/main">
              <a:rPr kumimoji="0" lang="ru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ip адрес</a:t>
            </a:r>
            <a:r xmlns:a="http://schemas.openxmlformats.org/drawingml/2006/main">
              <a:rPr kumimoji="0" lang="ru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 xmlns:a="http://schemas.openxmlformats.org/drawingml/2006/main">
              <a:rPr kumimoji="0" lang="ru" altLang="en-US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ipv4-адрес маска-подсети </a:t>
            </a:r>
            <a:br xmlns:a="http://schemas.openxmlformats.org/drawingml/2006/main"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 xmlns:a="http://schemas.openxmlformats.org/drawingml/2006/main">
              <a:rPr kumimoji="0" lang="ru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Маршрутизатор(config-if)# </a:t>
            </a:r>
            <a:r xmlns:a="http://schemas.openxmlformats.org/drawingml/2006/main">
              <a:rPr kumimoji="0" lang="ru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ipv6-адрес</a:t>
            </a:r>
            <a:r xmlns:a="http://schemas.openxmlformats.org/drawingml/2006/main">
              <a:rPr kumimoji="0" lang="ru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 xmlns:a="http://schemas.openxmlformats.org/drawingml/2006/main">
              <a:rPr kumimoji="0" lang="ru" altLang="en-US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ipv6-адрес/длина префикса </a:t>
            </a:r>
            <a:br xmlns:a="http://schemas.openxmlformats.org/drawingml/2006/main"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 xmlns:a="http://schemas.openxmlformats.org/drawingml/2006/main">
              <a:rPr kumimoji="0" lang="ru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Маршрутизатор(config-if)# </a:t>
            </a:r>
            <a:r xmlns:a="http://schemas.openxmlformats.org/drawingml/2006/main">
              <a:rPr kumimoji="0" lang="ru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без выключения</a:t>
            </a:r>
            <a:r xmlns:a="http://schemas.openxmlformats.org/drawingml/2006/main">
              <a:rPr kumimoji="0" lang="ru" alt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xmlns:a="http://schemas.openxmlformats.org/drawingml/2006/main"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694B5632-F1A8-4FC1-AA4C-612027B45A69}"/>
              </a:ext>
            </a:extLst>
          </p:cNvPr>
          <p:cNvSpPr txBox="1">
            <a:spLocks/>
          </p:cNvSpPr>
          <p:nvPr/>
        </p:nvSpPr>
        <p:spPr>
          <a:xfrm>
            <a:off x="474661" y="2932333"/>
            <a:ext cx="8280057" cy="1175657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285690" marR="0" indent="-285690" algn="ctr" defTabSz="457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000" b="0" i="0" kern="1200" baseline="0">
                <a:solidFill>
                  <a:schemeClr val="bg1"/>
                </a:solidFill>
                <a:latin typeface="+mn-lt"/>
                <a:ea typeface="ＭＳ Ｐゴシック" charset="0"/>
                <a:cs typeface="CiscoSans ExtraLight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>
                <a:solidFill>
                  <a:srgbClr val="000000"/>
                </a:solidFill>
              </a:rPr>
              <a:t>Рекомендуется использовать команду </a:t>
            </a:r>
            <a:r xmlns:a="http://schemas.openxmlformats.org/drawingml/2006/main">
              <a:rPr lang="ru" b="1" dirty="0">
                <a:solidFill>
                  <a:srgbClr val="000000"/>
                </a:solidFill>
              </a:rPr>
              <a:t>description </a:t>
            </a:r>
            <a:r xmlns:a="http://schemas.openxmlformats.org/drawingml/2006/main">
              <a:rPr lang="ru" dirty="0">
                <a:solidFill>
                  <a:srgbClr val="000000"/>
                </a:solidFill>
              </a:rPr>
              <a:t>для добавления информации о сети, подключенной к интерфейсу.</a:t>
            </a:r>
          </a:p>
          <a:p>
            <a:pPr xmlns:a="http://schemas.openxmlformats.org/drawingml/2006/main" marL="342900" indent="-342900" algn="l">
              <a:buFont typeface="Arial" panose="020B0604020202020204" pitchFamily="34" charset="0"/>
              <a:buChar char="•"/>
            </a:pPr>
            <a:r xmlns:a="http://schemas.openxmlformats.org/drawingml/2006/main">
              <a:rPr lang="ru" dirty="0">
                <a:solidFill>
                  <a:srgbClr val="000000"/>
                </a:solidFill>
              </a:rPr>
              <a:t>Нет</a:t>
            </a:r>
            <a:r xmlns:a="http://schemas.openxmlformats.org/drawingml/2006/main">
              <a:rPr lang="ru" b="1" dirty="0">
                <a:solidFill>
                  <a:srgbClr val="000000"/>
                </a:solidFill>
              </a:rPr>
              <a:t>​</a:t>
            </a:r>
            <a:r xmlns:a="http://schemas.openxmlformats.org/drawingml/2006/main">
              <a:rPr lang="ru" dirty="0">
                <a:solidFill>
                  <a:srgbClr val="000000"/>
                </a:solidFill>
              </a:rPr>
              <a:t> Команда </a:t>
            </a:r>
            <a:r xmlns:a="http://schemas.openxmlformats.org/drawingml/2006/main">
              <a:rPr lang="ru" b="1" dirty="0">
                <a:solidFill>
                  <a:srgbClr val="000000"/>
                </a:solidFill>
              </a:rPr>
              <a:t>выключения </a:t>
            </a:r>
            <a:r xmlns:a="http://schemas.openxmlformats.org/drawingml/2006/main">
              <a:rPr lang="ru" dirty="0">
                <a:solidFill>
                  <a:srgbClr val="000000"/>
                </a:solidFill>
              </a:rPr>
              <a:t>активирует интерфейс.</a:t>
            </a:r>
          </a:p>
        </p:txBody>
      </p:sp>
    </p:spTree>
    <p:extLst>
      <p:ext uri="{BB962C8B-B14F-4D97-AF65-F5344CB8AC3E}">
        <p14:creationId xmlns:p14="http://schemas.microsoft.com/office/powerpoint/2010/main" val="252369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65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efault Theme">
  <a:themeElements>
    <a:clrScheme name="Custom 6">
      <a:dk1>
        <a:srgbClr val="58585B"/>
      </a:dk1>
      <a:lt1>
        <a:srgbClr val="FFFFFF"/>
      </a:lt1>
      <a:dk2>
        <a:srgbClr val="58585B"/>
      </a:dk2>
      <a:lt2>
        <a:srgbClr val="81C569"/>
      </a:lt2>
      <a:accent1>
        <a:srgbClr val="004C69"/>
      </a:accent1>
      <a:accent2>
        <a:srgbClr val="9E0B0F"/>
      </a:accent2>
      <a:accent3>
        <a:srgbClr val="FFFFFF"/>
      </a:accent3>
      <a:accent4>
        <a:srgbClr val="367187"/>
      </a:accent4>
      <a:accent5>
        <a:srgbClr val="38C6F4"/>
      </a:accent5>
      <a:accent6>
        <a:srgbClr val="FBAB18"/>
      </a:accent6>
      <a:hlink>
        <a:srgbClr val="38C6F4"/>
      </a:hlink>
      <a:folHlink>
        <a:srgbClr val="81C56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6A4D7"/>
        </a:solidFill>
        <a:ln>
          <a:noFill/>
        </a:ln>
        <a:effectLst/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ITE7_Chp1_Example-1" id="{4A20ED44-3835-F149-9AE4-C332C230E09E}" vid="{AFB5BC48-58F8-AD45-912F-AE2AD65EB6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5225</TotalTime>
  <Words>3139</Words>
  <Application>Microsoft Office PowerPoint</Application>
  <PresentationFormat>On-screen Show (16:9)</PresentationFormat>
  <Paragraphs>434</Paragraphs>
  <Slides>32</Slides>
  <Notes>32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CiscoSans ExtraLight</vt:lpstr>
      <vt:lpstr>Courier New</vt:lpstr>
      <vt:lpstr>Wingdings</vt:lpstr>
      <vt:lpstr>Default Theme</vt:lpstr>
      <vt:lpstr>Module 10: Basic Router Configuration</vt:lpstr>
      <vt:lpstr>Module 10: Basic Router Configuration</vt:lpstr>
      <vt:lpstr>Module Objectives</vt:lpstr>
      <vt:lpstr>10.1 Configure Initial Router Settings</vt:lpstr>
      <vt:lpstr>Configure Initial Router Settings Basic Router Configuration Steps</vt:lpstr>
      <vt:lpstr>Configure Initial Router Settings Basic Router Configuration Example</vt:lpstr>
      <vt:lpstr>Configure Initial Router Settings Packet Tracer – Configure Initial Router Settings</vt:lpstr>
      <vt:lpstr>10.2 Configure Interfaces</vt:lpstr>
      <vt:lpstr>Configure Interfaces Configure Router Interfaces</vt:lpstr>
      <vt:lpstr>Configure Interfaces Configure Router Interfaces Example</vt:lpstr>
      <vt:lpstr>Configure Interfaces Configure Router Interfaces Example (Cont.)</vt:lpstr>
      <vt:lpstr>Configure Interfaces Verify Interface Configuration</vt:lpstr>
      <vt:lpstr>Configure Interfaces Configure Verification Commands</vt:lpstr>
      <vt:lpstr>Configure Interfaces Configure Verification Commands (Cont.)</vt:lpstr>
      <vt:lpstr>Configure Interfaces Configure Verification Commands (Cont.)</vt:lpstr>
      <vt:lpstr>Configure Interfaces Configure Verification Commands (Cont.)</vt:lpstr>
      <vt:lpstr>Configure Interfaces Configure Verification Commands (Cont.)</vt:lpstr>
      <vt:lpstr>Configure Interfaces Configure Verification Commands (Cont.)</vt:lpstr>
      <vt:lpstr>10.3 Configure the Default Gateway</vt:lpstr>
      <vt:lpstr>Configure the Default Gateway Default Gateway on a Host</vt:lpstr>
      <vt:lpstr>Configure the Default Gateway Default Gateway on a Switch</vt:lpstr>
      <vt:lpstr>Configure Initial Router Settings Packet Tracer – Connect a Router to a LAN</vt:lpstr>
      <vt:lpstr>Configure Initial Router Settings Packet Tracer – Troubleshoot Default Gateway Issues</vt:lpstr>
      <vt:lpstr>10.4 Module Practice and Quiz</vt:lpstr>
      <vt:lpstr>Module Practice and Quiz Video – Network Device Differences: Part 1</vt:lpstr>
      <vt:lpstr>Module Practice and Quiz Video – Network Device Differences: Part 2</vt:lpstr>
      <vt:lpstr>Configure Initial Router Settings Packet Tracer – Basic Device Configuration</vt:lpstr>
      <vt:lpstr>Configure Initial Router Settings Packet Tracer – Build a Switch and Router Network – Physical Mode Lab – Build a Switch and Router Network</vt:lpstr>
      <vt:lpstr>Module Practice and Quiz What did I learn in this module?</vt:lpstr>
      <vt:lpstr>Module Practice and Quiz What did I learn in this module (Cont.)?</vt:lpstr>
      <vt:lpstr>Module 10: Basic Router Configuration New Terms and Commands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Basic Switch and End Device Configuration</dc:title>
  <dc:creator>Stephanie Harvey</dc:creator>
  <cp:lastModifiedBy>Ion Ganea</cp:lastModifiedBy>
  <cp:revision>229</cp:revision>
  <dcterms:created xsi:type="dcterms:W3CDTF">2019-10-18T06:21:22Z</dcterms:created>
  <dcterms:modified xsi:type="dcterms:W3CDTF">2025-02-07T13:49:39Z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ProviderInitializationData">
    <vt:lpwstr>https://cisco.jiveon.com</vt:lpwstr>
  </property>
  <property fmtid="{D5CDD505-2E9C-101B-9397-08002B2CF9AE}" pid="3" name="Offisync_UpdateToken">
    <vt:lpwstr>1</vt:lpwstr>
  </property>
  <property fmtid="{D5CDD505-2E9C-101B-9397-08002B2CF9AE}" pid="4" name="Offisync_ServerID">
    <vt:lpwstr>07841bbc-cd3c-4a76-827f-75a2226890f4</vt:lpwstr>
  </property>
  <property fmtid="{D5CDD505-2E9C-101B-9397-08002B2CF9AE}" pid="5" name="Offisync_UniqueId">
    <vt:lpwstr>1702406</vt:lpwstr>
  </property>
  <property fmtid="{D5CDD505-2E9C-101B-9397-08002B2CF9AE}" pid="6" name="Jive_VersionGuid">
    <vt:lpwstr>fd96a0b3-f68d-4727-8e4f-2128d37ed30a</vt:lpwstr>
  </property>
  <property fmtid="{D5CDD505-2E9C-101B-9397-08002B2CF9AE}" pid="7" name="Jive_LatestUserAccountName">
    <vt:lpwstr>alljohns</vt:lpwstr>
  </property>
  <property fmtid="{D5CDD505-2E9C-101B-9397-08002B2CF9AE}" pid="8" name="ArticulateGUID">
    <vt:lpwstr>F9A496F7-57D7-4028-9572-D40DFDF3715A</vt:lpwstr>
  </property>
  <property fmtid="{D5CDD505-2E9C-101B-9397-08002B2CF9AE}" pid="9" name="ArticulatePath">
    <vt:lpwstr>ITE7_Chp9_by_jg</vt:lpwstr>
  </property>
</Properties>
</file>