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9"/>
  </p:notesMasterIdLst>
  <p:sldIdLst>
    <p:sldId id="513" r:id="rId2"/>
    <p:sldId id="876" r:id="rId3"/>
    <p:sldId id="1058" r:id="rId4"/>
    <p:sldId id="759" r:id="rId5"/>
    <p:sldId id="788" r:id="rId6"/>
    <p:sldId id="790" r:id="rId7"/>
    <p:sldId id="927" r:id="rId8"/>
    <p:sldId id="886" r:id="rId9"/>
    <p:sldId id="792" r:id="rId10"/>
    <p:sldId id="881" r:id="rId11"/>
    <p:sldId id="930" r:id="rId12"/>
    <p:sldId id="795" r:id="rId13"/>
    <p:sldId id="812" r:id="rId14"/>
    <p:sldId id="960" r:id="rId15"/>
    <p:sldId id="1067" r:id="rId16"/>
    <p:sldId id="1068" r:id="rId17"/>
    <p:sldId id="808" r:id="rId18"/>
    <p:sldId id="961" r:id="rId19"/>
    <p:sldId id="932" r:id="rId20"/>
    <p:sldId id="1069" r:id="rId21"/>
    <p:sldId id="1070" r:id="rId22"/>
    <p:sldId id="771" r:id="rId23"/>
    <p:sldId id="865" r:id="rId24"/>
    <p:sldId id="934" r:id="rId25"/>
    <p:sldId id="1071" r:id="rId26"/>
    <p:sldId id="935" r:id="rId27"/>
    <p:sldId id="964" r:id="rId28"/>
    <p:sldId id="936" r:id="rId29"/>
    <p:sldId id="937" r:id="rId30"/>
    <p:sldId id="1066" r:id="rId31"/>
    <p:sldId id="939" r:id="rId32"/>
    <p:sldId id="940" r:id="rId33"/>
    <p:sldId id="941" r:id="rId34"/>
    <p:sldId id="946" r:id="rId35"/>
    <p:sldId id="958" r:id="rId36"/>
    <p:sldId id="874" r:id="rId37"/>
    <p:sldId id="291" r:id="rId38"/>
  </p:sldIdLst>
  <p:sldSz cx="9144000" cy="5143500" type="screen16x9"/>
  <p:notesSz cx="6858000" cy="9144000"/>
  <p:custDataLst>
    <p:tags r:id="rId4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86211" autoAdjust="0"/>
  </p:normalViewPr>
  <p:slideViewPr>
    <p:cSldViewPr snapToGrid="0" showGuides="1">
      <p:cViewPr varScale="1">
        <p:scale>
          <a:sx n="112" d="100"/>
          <a:sy n="112" d="100"/>
        </p:scale>
        <p:origin x="1068" y="96"/>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2/7/2025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15.2.2 – Peer-to-Peer Networks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15.2.3 – Peer-to-Peer Applications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15.2.4 – Common P2P Applications</a:t>
            </a:r>
          </a:p>
          <a:p>
            <a:pPr>
              <a:lnSpc>
                <a:spcPct val="80000"/>
              </a:lnSpc>
              <a:buFontTx/>
              <a:buNone/>
            </a:pPr>
            <a:r>
              <a:rPr lang="en-US" dirty="0">
                <a:latin typeface="Arial" charset="0"/>
              </a:rPr>
              <a:t>15.2.5 – Check Your Understanding – Peer-to-Peer</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15.3.2 – HTTP and HTTPS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15.3.3 –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a:p>
            <a:pPr>
              <a:lnSpc>
                <a:spcPct val="80000"/>
              </a:lnSpc>
              <a:buFontTx/>
              <a:buNone/>
            </a:pPr>
            <a:r>
              <a:rPr lang="en-US" dirty="0">
                <a:latin typeface="Arial" charset="0"/>
              </a:rPr>
              <a:t>15.3.5 – Check Your Understanding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15.4.1 – Domain Name Service</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 (Cont.)</a:t>
            </a:r>
            <a:endParaRPr lang="en-US" dirty="0"/>
          </a:p>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15.4.3 – DNS Hierarchy</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15.4.4 – The nslookup Command</a:t>
            </a:r>
          </a:p>
          <a:p>
            <a:pPr>
              <a:lnSpc>
                <a:spcPct val="80000"/>
              </a:lnSpc>
              <a:buFontTx/>
              <a:buNone/>
            </a:pPr>
            <a:r>
              <a:rPr lang="en-US" dirty="0">
                <a:latin typeface="Arial" charset="0"/>
              </a:rPr>
              <a:t>15.4.5 – Syntax Checker – The nslookup Command</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15.4.6 – Dynamic Host Configuration Protocol</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15.4.7 – DHCP Operation</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3</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15.4.8 – Lab – Observe DNS Resolution</a:t>
            </a:r>
          </a:p>
          <a:p>
            <a:pPr>
              <a:lnSpc>
                <a:spcPct val="80000"/>
              </a:lnSpc>
              <a:buFontTx/>
              <a:buNone/>
            </a:pPr>
            <a:r>
              <a:rPr lang="en-US" dirty="0">
                <a:latin typeface="Arial" charset="0"/>
              </a:rPr>
              <a:t>15.4.9 – Check Your Understanding – IP Addressing Services</a:t>
            </a: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15.5.1 – File Transfer Protocol</a:t>
            </a:r>
          </a:p>
        </p:txBody>
      </p:sp>
    </p:spTree>
    <p:extLst>
      <p:ext uri="{BB962C8B-B14F-4D97-AF65-F5344CB8AC3E}">
        <p14:creationId xmlns:p14="http://schemas.microsoft.com/office/powerpoint/2010/main" val="1289058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15.5.2 – Server Message Block</a:t>
            </a:r>
          </a:p>
          <a:p>
            <a:pPr>
              <a:lnSpc>
                <a:spcPct val="80000"/>
              </a:lnSpc>
              <a:buFontTx/>
              <a:buNone/>
            </a:pPr>
            <a:r>
              <a:rPr lang="en-US" dirty="0">
                <a:latin typeface="Arial" charset="0"/>
              </a:rPr>
              <a:t>15.5.3 – Check Your Understanding – File Sharing Services</a:t>
            </a:r>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a:p>
            <a:pPr>
              <a:lnSpc>
                <a:spcPct val="80000"/>
              </a:lnSpc>
              <a:buFontTx/>
              <a:buNone/>
            </a:pPr>
            <a:r>
              <a:rPr lang="en-US" dirty="0">
                <a:latin typeface="Arial" charset="0"/>
              </a:rPr>
              <a:t>15.6.1 – What did I learn in this module?</a:t>
            </a:r>
          </a:p>
          <a:p>
            <a:pPr>
              <a:lnSpc>
                <a:spcPct val="80000"/>
              </a:lnSpc>
              <a:buFontTx/>
              <a:buNone/>
            </a:pPr>
            <a:r>
              <a:rPr lang="en-US" dirty="0">
                <a:latin typeface="Arial" charset="0"/>
              </a:rPr>
              <a:t>15.6.2 – Module Quiz – Application Layer</a:t>
            </a:r>
          </a:p>
        </p:txBody>
      </p:sp>
    </p:spTree>
    <p:extLst>
      <p:ext uri="{BB962C8B-B14F-4D97-AF65-F5344CB8AC3E}">
        <p14:creationId xmlns:p14="http://schemas.microsoft.com/office/powerpoint/2010/main" val="1476824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36</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15 – Application Layer</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15.1.1 – Application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15.1.2 – Presentation and Session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15.1.3 – TCP/IP Application Layer Protocols</a:t>
            </a:r>
          </a:p>
          <a:p>
            <a:pPr>
              <a:lnSpc>
                <a:spcPct val="80000"/>
              </a:lnSpc>
              <a:buFontTx/>
              <a:buNone/>
            </a:pPr>
            <a:r>
              <a:rPr lang="en-US" sz="1200" b="0" kern="1200" dirty="0">
                <a:solidFill>
                  <a:schemeClr val="tx1"/>
                </a:solidFill>
                <a:latin typeface="Arial" charset="0"/>
                <a:ea typeface="ＭＳ Ｐゴシック" charset="0"/>
              </a:rPr>
              <a:t>15.1.4 – Check Your Understanding – Application, Session, Presentation</a:t>
            </a:r>
            <a:endParaRPr lang="en-GB" b="0"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15.2.1 – Client-Server Model</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2019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11.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3.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25.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26.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15: Application Layer</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dirty="0"/>
              <a:t>Every connected end device (known as a peer) can function as both a server and a client.</a:t>
            </a:r>
          </a:p>
          <a:p>
            <a:pPr>
              <a:spcAft>
                <a:spcPts val="100"/>
              </a:spcAft>
              <a:buFont typeface="Arial" panose="020B0604020202020204" pitchFamily="34" charset="0"/>
              <a:buChar char="•"/>
            </a:pPr>
            <a:r>
              <a:rPr lang="en-US" dirty="0"/>
              <a:t>One computer might assume the role of server for one transaction while simultaneously serving as a client for another. The roles of client and server are set on a per request basis.</a:t>
            </a:r>
          </a:p>
          <a:p>
            <a:pPr marL="0" indent="0">
              <a:buNone/>
            </a:pPr>
            <a:endParaRPr lang="en-US"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6189" y="2923504"/>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dirty="0"/>
              <a:t>A P2P application allows a device to act as both a client and a server within the same communication.</a:t>
            </a:r>
          </a:p>
          <a:p>
            <a:pPr>
              <a:buFont typeface="Arial" panose="020B0604020202020204" pitchFamily="34" charset="0"/>
              <a:buChar char="•"/>
            </a:pPr>
            <a:r>
              <a:rPr lang="en-US" dirty="0"/>
              <a:t>Some P2P applications use a hybrid system where each peer accesses an index server to get the location of a resource stored on another peer.</a:t>
            </a:r>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734" y="2138450"/>
            <a:ext cx="3638529" cy="2137893"/>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pPr marL="0" indent="0">
              <a:buNone/>
            </a:pPr>
            <a:r>
              <a:rPr lang="en-US" sz="1600" dirty="0"/>
              <a:t>With P2P applications, each computer in the network that is running the application can act as a client or a server for the other computers in the network that are also running the application.</a:t>
            </a:r>
          </a:p>
          <a:p>
            <a:pPr marL="0" indent="0">
              <a:buNone/>
            </a:pPr>
            <a:r>
              <a:rPr lang="en-US" sz="1600" dirty="0"/>
              <a:t>Common P2P networks include the following:</a:t>
            </a:r>
          </a:p>
          <a:p>
            <a:pPr lvl="2"/>
            <a:r>
              <a:rPr lang="en-US" sz="1600" dirty="0"/>
              <a:t>BitTorrent</a:t>
            </a:r>
          </a:p>
          <a:p>
            <a:pPr lvl="2"/>
            <a:r>
              <a:rPr lang="en-US" sz="1600" dirty="0"/>
              <a:t>Direct Connect</a:t>
            </a:r>
          </a:p>
          <a:p>
            <a:pPr lvl="2"/>
            <a:r>
              <a:rPr lang="en-US" sz="1600" dirty="0"/>
              <a:t>eDonkey</a:t>
            </a:r>
          </a:p>
          <a:p>
            <a:pPr lvl="2"/>
            <a:r>
              <a:rPr lang="en-US" sz="1600" dirty="0"/>
              <a:t>Freenet</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096002" cy="2858793"/>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dirty="0"/>
              <a:t>To better understand how the web browser and web server interact, examine how a web page is opened in a browser.</a:t>
            </a:r>
            <a:endParaRPr lang="en-US" altLang="ja-JP"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1769715"/>
          </a:xfrm>
          <a:prstGeom prst="rect">
            <a:avLst/>
          </a:prstGeom>
          <a:noFill/>
        </p:spPr>
        <p:txBody>
          <a:bodyPr wrap="square" rtlCol="0">
            <a:spAutoFit/>
          </a:bodyPr>
          <a:lstStyle/>
          <a:p>
            <a:r>
              <a:rPr lang="en-US" sz="1400" b="1" dirty="0"/>
              <a:t>Step 1 </a:t>
            </a:r>
            <a:endParaRPr lang="en-US" sz="1400" dirty="0"/>
          </a:p>
          <a:p>
            <a:r>
              <a:rPr lang="en-US" sz="1400" dirty="0"/>
              <a:t>The browser interprets the three parts of the URL:</a:t>
            </a:r>
          </a:p>
          <a:p>
            <a:pPr marL="171450" indent="-171450">
              <a:buFont typeface="Arial" panose="020B0604020202020204" pitchFamily="34" charset="0"/>
              <a:buChar char="•"/>
            </a:pPr>
            <a:r>
              <a:rPr lang="en-US" sz="1400" dirty="0"/>
              <a:t>http (the protocol or scheme)</a:t>
            </a:r>
          </a:p>
          <a:p>
            <a:pPr marL="171450" indent="-171450">
              <a:buFont typeface="Arial" panose="020B0604020202020204" pitchFamily="34" charset="0"/>
              <a:buChar char="•"/>
            </a:pPr>
            <a:r>
              <a:rPr lang="en-US" sz="1400" dirty="0"/>
              <a:t>www.cisco.com (the server name)</a:t>
            </a:r>
          </a:p>
          <a:p>
            <a:pPr marL="171450" indent="-171450">
              <a:buFont typeface="Arial" panose="020B0604020202020204" pitchFamily="34" charset="0"/>
              <a:buChar char="•"/>
            </a:pPr>
            <a:r>
              <a:rPr lang="en-US" sz="1400" dirty="0"/>
              <a:t>index.html (the specific filename requested)</a:t>
            </a:r>
          </a:p>
          <a:p>
            <a:endParaRPr lang="en-US" sz="11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168204" cy="2416046"/>
          </a:xfrm>
          <a:prstGeom prst="rect">
            <a:avLst/>
          </a:prstGeom>
          <a:noFill/>
        </p:spPr>
        <p:txBody>
          <a:bodyPr wrap="square" rtlCol="0">
            <a:spAutoFit/>
          </a:bodyPr>
          <a:lstStyle/>
          <a:p>
            <a:r>
              <a:rPr lang="en-US" sz="1400" b="1" dirty="0"/>
              <a:t>Step 2</a:t>
            </a:r>
            <a:endParaRPr lang="en-US" sz="1400" dirty="0"/>
          </a:p>
          <a:p>
            <a:r>
              <a:rPr lang="en-US" sz="1400" dirty="0"/>
              <a:t>The browser then checks with a name server to convert www.cisco.com into a numeric IP address, which it uses to connect to the server. </a:t>
            </a:r>
          </a:p>
          <a:p>
            <a:endParaRPr lang="en-US" sz="1400" dirty="0"/>
          </a:p>
          <a:p>
            <a:r>
              <a:rPr lang="en-US" sz="1400" dirty="0"/>
              <a:t>The client initiates an HTTP request to a server by sending a GET request to the server and asks for the index.html file.</a:t>
            </a:r>
          </a:p>
          <a:p>
            <a:endParaRPr lang="en-US" sz="11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49" y="3262810"/>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954107"/>
          </a:xfrm>
          <a:prstGeom prst="rect">
            <a:avLst/>
          </a:prstGeom>
          <a:noFill/>
        </p:spPr>
        <p:txBody>
          <a:bodyPr wrap="square" rtlCol="0">
            <a:spAutoFit/>
          </a:bodyPr>
          <a:lstStyle/>
          <a:p>
            <a:r>
              <a:rPr lang="en-US" sz="1400" b="1" dirty="0"/>
              <a:t>Step 3</a:t>
            </a:r>
            <a:endParaRPr lang="en-US" sz="1400" dirty="0"/>
          </a:p>
          <a:p>
            <a:r>
              <a:rPr lang="en-US" sz="14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566" y="2182901"/>
            <a:ext cx="3565839" cy="2159819"/>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692497"/>
          </a:xfrm>
          <a:prstGeom prst="rect">
            <a:avLst/>
          </a:prstGeom>
          <a:noFill/>
        </p:spPr>
        <p:txBody>
          <a:bodyPr wrap="square" rtlCol="0">
            <a:spAutoFit/>
          </a:bodyPr>
          <a:lstStyle/>
          <a:p>
            <a:r>
              <a:rPr lang="en-US" sz="1400" b="1" dirty="0"/>
              <a:t>Step 4</a:t>
            </a:r>
            <a:endParaRPr lang="en-US" sz="1400" dirty="0"/>
          </a:p>
          <a:p>
            <a:r>
              <a:rPr lang="en-US" sz="1400" dirty="0"/>
              <a:t>The browser deciphers the HTML code and formats the page for the browser window.</a:t>
            </a:r>
          </a:p>
          <a:p>
            <a:endParaRPr lang="en-US" sz="11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15: Application Layer</a:t>
            </a:r>
            <a:br>
              <a:rPr lang="en-US" dirty="0">
                <a:solidFill>
                  <a:schemeClr val="accent5">
                    <a:lumMod val="40000"/>
                    <a:lumOff val="60000"/>
                  </a:schemeClr>
                </a:solidFill>
              </a:rPr>
            </a:b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698542" cy="3456241"/>
          </a:xfrm>
        </p:spPr>
        <p:txBody>
          <a:bodyPr/>
          <a:lstStyle/>
          <a:p>
            <a:pPr>
              <a:lnSpc>
                <a:spcPct val="85000"/>
              </a:lnSpc>
              <a:spcBef>
                <a:spcPct val="30000"/>
              </a:spcBef>
              <a:buFont typeface="Arial" panose="020B0604020202020204" pitchFamily="34" charset="0"/>
              <a:buChar char="•"/>
            </a:pPr>
            <a:r>
              <a:rPr lang="en-US" sz="16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6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6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dirty="0"/>
              <a:t>The DNS server stores different types of resource records that are used to resolve names. These records contain the name, address, and type of record.</a:t>
            </a:r>
          </a:p>
          <a:p>
            <a:pPr marL="0" indent="0">
              <a:buNone/>
            </a:pPr>
            <a:r>
              <a:rPr lang="en-US" dirty="0"/>
              <a:t>Some of these record types are as follows:</a:t>
            </a:r>
          </a:p>
          <a:p>
            <a:pPr lvl="2">
              <a:buFont typeface="Arial" panose="020B0604020202020204" pitchFamily="34" charset="0"/>
              <a:buChar char="•"/>
            </a:pPr>
            <a:r>
              <a:rPr lang="en-US" b="1" dirty="0"/>
              <a:t>A</a:t>
            </a:r>
            <a:r>
              <a:rPr lang="en-US" dirty="0"/>
              <a:t> - An end device IPv4 address</a:t>
            </a:r>
          </a:p>
          <a:p>
            <a:pPr lvl="2">
              <a:buFont typeface="Arial" panose="020B0604020202020204" pitchFamily="34" charset="0"/>
              <a:buChar char="•"/>
            </a:pPr>
            <a:r>
              <a:rPr lang="en-US" b="1" dirty="0"/>
              <a:t>NS</a:t>
            </a:r>
            <a:r>
              <a:rPr lang="en-US" dirty="0"/>
              <a:t> - An authoritative name server</a:t>
            </a:r>
          </a:p>
          <a:p>
            <a:pPr lvl="2">
              <a:buFont typeface="Arial" panose="020B0604020202020204" pitchFamily="34" charset="0"/>
              <a:buChar char="•"/>
            </a:pPr>
            <a:r>
              <a:rPr lang="en-US" b="1" dirty="0"/>
              <a:t>AAAA</a:t>
            </a:r>
            <a:r>
              <a:rPr lang="en-US" dirty="0"/>
              <a:t> - An end device IPv6 address (pronounced quad-A)</a:t>
            </a:r>
          </a:p>
          <a:p>
            <a:pPr lvl="2">
              <a:buFont typeface="Arial" panose="020B0604020202020204" pitchFamily="34" charset="0"/>
              <a:buChar char="•"/>
            </a:pPr>
            <a:r>
              <a:rPr lang="en-US" b="1" dirty="0"/>
              <a:t>MX</a:t>
            </a:r>
            <a:r>
              <a:rPr lang="en-US" dirty="0"/>
              <a:t> - A mail exchange record</a:t>
            </a:r>
            <a:endParaRPr lang="en-US" b="1" dirty="0"/>
          </a:p>
          <a:p>
            <a:pPr marL="0" indent="0">
              <a:lnSpc>
                <a:spcPct val="85000"/>
              </a:lnSpc>
              <a:spcBef>
                <a:spcPct val="30000"/>
              </a:spcBef>
              <a:buNone/>
            </a:pPr>
            <a:r>
              <a:rPr lang="en-US"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558854449"/>
              </p:ext>
            </p:extLst>
          </p:nvPr>
        </p:nvGraphicFramePr>
        <p:xfrm>
          <a:off x="1271638" y="1902109"/>
          <a:ext cx="6600724" cy="1854200"/>
        </p:xfrm>
        <a:graphic>
          <a:graphicData uri="http://schemas.openxmlformats.org/drawingml/2006/table">
            <a:tbl>
              <a:tblPr firstRow="1" bandRow="1">
                <a:tableStyleId>{5C22544A-7EE6-4342-B048-85BDC9FD1C3A}</a:tableStyleId>
              </a:tblPr>
              <a:tblGrid>
                <a:gridCol w="2140913">
                  <a:extLst>
                    <a:ext uri="{9D8B030D-6E8A-4147-A177-3AD203B41FA5}">
                      <a16:colId xmlns:a16="http://schemas.microsoft.com/office/drawing/2014/main" val="2315706228"/>
                    </a:ext>
                  </a:extLst>
                </a:gridCol>
                <a:gridCol w="4459811">
                  <a:extLst>
                    <a:ext uri="{9D8B030D-6E8A-4147-A177-3AD203B41FA5}">
                      <a16:colId xmlns:a16="http://schemas.microsoft.com/office/drawing/2014/main" val="542607747"/>
                    </a:ext>
                  </a:extLst>
                </a:gridCol>
              </a:tblGrid>
              <a:tr h="370840">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370840">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370840">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370840">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370840">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45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45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45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450" dirty="0"/>
              <a:t>Examples of top-level domains:</a:t>
            </a:r>
          </a:p>
          <a:p>
            <a:pPr lvl="2"/>
            <a:r>
              <a:rPr lang="en-US" b="1" dirty="0"/>
              <a:t>.com</a:t>
            </a:r>
            <a:r>
              <a:rPr lang="en-US" dirty="0"/>
              <a:t> - a business or industry</a:t>
            </a:r>
          </a:p>
          <a:p>
            <a:pPr lvl="2"/>
            <a:r>
              <a:rPr lang="en-US" b="1" dirty="0"/>
              <a:t>.org</a:t>
            </a:r>
            <a:r>
              <a:rPr lang="en-US" dirty="0"/>
              <a:t> - a non-profit organization</a:t>
            </a:r>
          </a:p>
          <a:p>
            <a:pPr lvl="2"/>
            <a:r>
              <a:rPr lang="en-US" b="1" dirty="0"/>
              <a:t>.au</a:t>
            </a:r>
            <a:r>
              <a:rPr lang="en-US"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dirty="0"/>
              <a:t>When the </a:t>
            </a:r>
            <a:r>
              <a:rPr lang="en-US" b="1" dirty="0"/>
              <a:t>nslookup</a:t>
            </a:r>
            <a:r>
              <a:rPr lang="en-US" dirty="0"/>
              <a:t> command is issued, the default DNS server configured for your host is displayed.  </a:t>
            </a:r>
          </a:p>
          <a:p>
            <a:pPr>
              <a:lnSpc>
                <a:spcPct val="85000"/>
              </a:lnSpc>
              <a:spcBef>
                <a:spcPct val="30000"/>
              </a:spcBef>
              <a:buFont typeface="Arial" panose="020B0604020202020204" pitchFamily="34" charset="0"/>
              <a:buChar char="•"/>
            </a:pPr>
            <a:r>
              <a:rPr lang="en-US" dirty="0"/>
              <a:t>The name of a host or domain can be entered at the </a:t>
            </a:r>
            <a:r>
              <a:rPr lang="en-US" b="1" dirty="0"/>
              <a:t>nslookup</a:t>
            </a:r>
            <a:r>
              <a:rPr lang="en-US" dirty="0"/>
              <a:t> prompt.</a:t>
            </a:r>
          </a:p>
          <a:p>
            <a:pPr>
              <a:lnSpc>
                <a:spcPct val="85000"/>
              </a:lnSpc>
              <a:spcBef>
                <a:spcPct val="30000"/>
              </a:spcBef>
              <a:buFont typeface="Arial" panose="020B0604020202020204" pitchFamily="34" charset="0"/>
              <a:buChar char="•"/>
            </a:pPr>
            <a:endParaRPr lang="en-US" sz="13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7" y="798945"/>
            <a:ext cx="4375428" cy="3785934"/>
          </a:xfrm>
        </p:spPr>
        <p:txBody>
          <a:bodyPr/>
          <a:lstStyle/>
          <a:p>
            <a:pPr marL="0" indent="0">
              <a:lnSpc>
                <a:spcPct val="85000"/>
              </a:lnSpc>
              <a:spcBef>
                <a:spcPct val="30000"/>
              </a:spcBef>
              <a:buNone/>
            </a:pPr>
            <a:r>
              <a:rPr lang="en-US" dirty="0"/>
              <a:t>The DHCP Process: </a:t>
            </a:r>
          </a:p>
          <a:p>
            <a:pPr lvl="2">
              <a:lnSpc>
                <a:spcPct val="85000"/>
              </a:lnSpc>
              <a:spcBef>
                <a:spcPct val="30000"/>
              </a:spcBef>
              <a:buFont typeface="Arial" panose="020B0604020202020204" pitchFamily="34" charset="0"/>
              <a:buChar char="•"/>
            </a:pPr>
            <a:r>
              <a:rPr lang="en-US"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710714"/>
            <a:ext cx="9006840" cy="757552"/>
          </a:xfrm>
        </p:spPr>
        <p:txBody>
          <a:bodyPr/>
          <a:lstStyle/>
          <a:p>
            <a:pPr marL="474662" lvl="1" indent="-285750"/>
            <a:r>
              <a:rPr lang="en-US" b="1" dirty="0"/>
              <a:t>Module Title</a:t>
            </a:r>
            <a:r>
              <a:rPr lang="en-US" dirty="0"/>
              <a:t>: Application Layer</a:t>
            </a:r>
          </a:p>
          <a:p>
            <a:pPr marL="474662" lvl="1" indent="-285750"/>
            <a:r>
              <a:rPr lang="en-US" b="1" dirty="0"/>
              <a:t>Module Objective</a:t>
            </a:r>
            <a:r>
              <a:rPr lang="en-US" dirty="0"/>
              <a:t>: Explain the operation of application layer protocols in providing support to end-user applications.</a:t>
            </a: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2908828119"/>
              </p:ext>
            </p:extLst>
          </p:nvPr>
        </p:nvGraphicFramePr>
        <p:xfrm>
          <a:off x="645953" y="1705524"/>
          <a:ext cx="7961152" cy="2614805"/>
        </p:xfrm>
        <a:graphic>
          <a:graphicData uri="http://schemas.openxmlformats.org/drawingml/2006/table">
            <a:tbl>
              <a:tblPr firstRow="1" firstCol="1" bandRow="1">
                <a:tableStyleId>{5C22544A-7EE6-4342-B048-85BDC9FD1C3A}</a:tableStyleId>
              </a:tblPr>
              <a:tblGrid>
                <a:gridCol w="3196829">
                  <a:extLst>
                    <a:ext uri="{9D8B030D-6E8A-4147-A177-3AD203B41FA5}">
                      <a16:colId xmlns:a16="http://schemas.microsoft.com/office/drawing/2014/main" val="1523797708"/>
                    </a:ext>
                  </a:extLst>
                </a:gridCol>
                <a:gridCol w="4764323">
                  <a:extLst>
                    <a:ext uri="{9D8B030D-6E8A-4147-A177-3AD203B41FA5}">
                      <a16:colId xmlns:a16="http://schemas.microsoft.com/office/drawing/2014/main" val="2750207184"/>
                    </a:ext>
                  </a:extLst>
                </a:gridCol>
              </a:tblGrid>
              <a:tr h="324813">
                <a:tc>
                  <a:txBody>
                    <a:bodyPr/>
                    <a:lstStyle/>
                    <a:p>
                      <a:pPr marL="0" marR="0">
                        <a:lnSpc>
                          <a:spcPct val="107000"/>
                        </a:lnSpc>
                        <a:spcBef>
                          <a:spcPts val="0"/>
                        </a:spcBef>
                        <a:spcAft>
                          <a:spcPts val="0"/>
                        </a:spcAft>
                      </a:pPr>
                      <a:r>
                        <a:rPr lang="en-US" sz="1100" dirty="0">
                          <a:effectLst/>
                        </a:rPr>
                        <a:t>Topic Title</a:t>
                      </a:r>
                    </a:p>
                  </a:txBody>
                  <a:tcPr marL="68580" marR="68580" marT="0" marB="0" anchor="ctr"/>
                </a:tc>
                <a:tc>
                  <a:txBody>
                    <a:bodyPr/>
                    <a:lstStyle/>
                    <a:p>
                      <a:pPr marL="0" marR="0">
                        <a:lnSpc>
                          <a:spcPct val="107000"/>
                        </a:lnSpc>
                        <a:spcBef>
                          <a:spcPts val="0"/>
                        </a:spcBef>
                        <a:spcAft>
                          <a:spcPts val="0"/>
                        </a:spcAft>
                      </a:pPr>
                      <a:r>
                        <a:rPr lang="en-US" sz="1100" dirty="0">
                          <a:effectLst/>
                        </a:rPr>
                        <a:t>Topic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061904"/>
                  </a:ext>
                </a:extLst>
              </a:tr>
              <a:tr h="699345">
                <a:tc>
                  <a:txBody>
                    <a:bodyPr/>
                    <a:lstStyle/>
                    <a:p>
                      <a:pPr fontAlgn="ctr"/>
                      <a:r>
                        <a:rPr lang="en-US" sz="1100" b="1" dirty="0">
                          <a:effectLst/>
                        </a:rPr>
                        <a:t>Application, Presentation, and Session</a:t>
                      </a:r>
                      <a:endParaRPr lang="en-US" sz="1100" b="0" dirty="0">
                        <a:effectLst/>
                      </a:endParaRPr>
                    </a:p>
                  </a:txBody>
                  <a:tcPr marL="47625" marR="47625" marT="47625" marB="47625" anchor="ctr"/>
                </a:tc>
                <a:tc>
                  <a:txBody>
                    <a:bodyPr/>
                    <a:lstStyle/>
                    <a:p>
                      <a:pPr fontAlgn="ctr"/>
                      <a:r>
                        <a:rPr lang="en-US" sz="1100" b="0" dirty="0">
                          <a:effectLst/>
                        </a:rPr>
                        <a:t>Explain how the functions of the application layer, presentation layer, and session layer work together to provide network services to end user applications.</a:t>
                      </a:r>
                    </a:p>
                  </a:txBody>
                  <a:tcPr marL="47625" marR="47625" marT="47625" marB="47625" anchor="ctr"/>
                </a:tc>
                <a:extLst>
                  <a:ext uri="{0D108BD9-81ED-4DB2-BD59-A6C34878D82A}">
                    <a16:rowId xmlns:a16="http://schemas.microsoft.com/office/drawing/2014/main" val="1646858405"/>
                  </a:ext>
                </a:extLst>
              </a:tr>
              <a:tr h="503350">
                <a:tc>
                  <a:txBody>
                    <a:bodyPr/>
                    <a:lstStyle/>
                    <a:p>
                      <a:pPr fontAlgn="ctr"/>
                      <a:r>
                        <a:rPr lang="en-US" sz="1100" b="1" dirty="0">
                          <a:effectLst/>
                        </a:rPr>
                        <a:t>Peer-to-Peer</a:t>
                      </a:r>
                      <a:endParaRPr lang="en-US" sz="1100" b="0" dirty="0">
                        <a:effectLst/>
                      </a:endParaRPr>
                    </a:p>
                  </a:txBody>
                  <a:tcPr marL="47625" marR="47625" marT="47625" marB="47625" anchor="ctr"/>
                </a:tc>
                <a:tc>
                  <a:txBody>
                    <a:bodyPr/>
                    <a:lstStyle/>
                    <a:p>
                      <a:pPr fontAlgn="ctr"/>
                      <a:r>
                        <a:rPr lang="en-US" sz="1100" b="0" dirty="0">
                          <a:effectLst/>
                        </a:rPr>
                        <a:t>Explain how end user applications operate in a peer-to-peer network.</a:t>
                      </a:r>
                    </a:p>
                  </a:txBody>
                  <a:tcPr marL="47625" marR="47625" marT="47625" marB="47625" anchor="ctr"/>
                </a:tc>
                <a:extLst>
                  <a:ext uri="{0D108BD9-81ED-4DB2-BD59-A6C34878D82A}">
                    <a16:rowId xmlns:a16="http://schemas.microsoft.com/office/drawing/2014/main" val="3216917477"/>
                  </a:ext>
                </a:extLst>
              </a:tr>
              <a:tr h="389971">
                <a:tc>
                  <a:txBody>
                    <a:bodyPr/>
                    <a:lstStyle/>
                    <a:p>
                      <a:pPr fontAlgn="ctr"/>
                      <a:r>
                        <a:rPr lang="en-US" sz="1100" b="1" dirty="0">
                          <a:effectLst/>
                        </a:rPr>
                        <a:t>Web and Email Protocols</a:t>
                      </a:r>
                      <a:endParaRPr lang="en-US" sz="1100" b="0" dirty="0">
                        <a:effectLst/>
                      </a:endParaRPr>
                    </a:p>
                  </a:txBody>
                  <a:tcPr marL="47625" marR="47625" marT="47625" marB="47625" anchor="ctr"/>
                </a:tc>
                <a:tc>
                  <a:txBody>
                    <a:bodyPr/>
                    <a:lstStyle/>
                    <a:p>
                      <a:pPr fontAlgn="ctr"/>
                      <a:r>
                        <a:rPr lang="en-US" sz="1100" b="0" dirty="0">
                          <a:effectLst/>
                        </a:rPr>
                        <a:t>Explain how web and email protocols operate.</a:t>
                      </a:r>
                    </a:p>
                  </a:txBody>
                  <a:tcPr marL="47625" marR="47625" marT="47625" marB="47625" anchor="ctr"/>
                </a:tc>
                <a:extLst>
                  <a:ext uri="{0D108BD9-81ED-4DB2-BD59-A6C34878D82A}">
                    <a16:rowId xmlns:a16="http://schemas.microsoft.com/office/drawing/2014/main" val="223668542"/>
                  </a:ext>
                </a:extLst>
              </a:tr>
              <a:tr h="307355">
                <a:tc>
                  <a:txBody>
                    <a:bodyPr/>
                    <a:lstStyle/>
                    <a:p>
                      <a:pPr fontAlgn="ctr"/>
                      <a:r>
                        <a:rPr lang="en-US" sz="1100" b="1" dirty="0">
                          <a:effectLst/>
                        </a:rPr>
                        <a:t>IP Addressing Services</a:t>
                      </a:r>
                      <a:endParaRPr lang="en-US" sz="1100" b="0" dirty="0">
                        <a:effectLst/>
                      </a:endParaRPr>
                    </a:p>
                  </a:txBody>
                  <a:tcPr marL="47625" marR="47625" marT="47625" marB="47625" anchor="ctr"/>
                </a:tc>
                <a:tc>
                  <a:txBody>
                    <a:bodyPr/>
                    <a:lstStyle/>
                    <a:p>
                      <a:pPr fontAlgn="ctr"/>
                      <a:r>
                        <a:rPr lang="en-US" sz="1100" b="0" dirty="0">
                          <a:effectLst/>
                        </a:rPr>
                        <a:t>Explain how DNS and DHCP operate.</a:t>
                      </a:r>
                    </a:p>
                  </a:txBody>
                  <a:tcPr marL="47625" marR="47625" marT="47625" marB="47625" anchor="ctr"/>
                </a:tc>
                <a:extLst>
                  <a:ext uri="{0D108BD9-81ED-4DB2-BD59-A6C34878D82A}">
                    <a16:rowId xmlns:a16="http://schemas.microsoft.com/office/drawing/2014/main" val="1435904258"/>
                  </a:ext>
                </a:extLst>
              </a:tr>
              <a:tr h="389971">
                <a:tc>
                  <a:txBody>
                    <a:bodyPr/>
                    <a:lstStyle/>
                    <a:p>
                      <a:pPr fontAlgn="ctr"/>
                      <a:r>
                        <a:rPr lang="en-US" sz="1100" b="1" dirty="0">
                          <a:effectLst/>
                        </a:rPr>
                        <a:t>File Sharing Services</a:t>
                      </a:r>
                      <a:endParaRPr lang="en-US" sz="1100" b="0" dirty="0">
                        <a:effectLst/>
                      </a:endParaRPr>
                    </a:p>
                  </a:txBody>
                  <a:tcPr marL="47625" marR="47625" marT="47625" marB="47625" anchor="ctr"/>
                </a:tc>
                <a:tc>
                  <a:txBody>
                    <a:bodyPr/>
                    <a:lstStyle/>
                    <a:p>
                      <a:pPr fontAlgn="ctr"/>
                      <a:r>
                        <a:rPr lang="en-US" sz="1100" b="0" dirty="0">
                          <a:effectLst/>
                        </a:rPr>
                        <a:t>Explain how file transfer protocols operate.</a:t>
                      </a:r>
                    </a:p>
                  </a:txBody>
                  <a:tcPr marL="47625" marR="47625" marT="47625" marB="47625" anchor="ctr"/>
                </a:tc>
                <a:extLst>
                  <a:ext uri="{0D108BD9-81ED-4DB2-BD59-A6C34878D82A}">
                    <a16:rowId xmlns:a16="http://schemas.microsoft.com/office/drawing/2014/main" val="131737215"/>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Lab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Observe the DNS Conversion of a URL to an IP Address</a:t>
            </a:r>
          </a:p>
          <a:p>
            <a:pPr>
              <a:buFont typeface="Arial" panose="020B0604020202020204" pitchFamily="34" charset="0"/>
              <a:buChar char="•"/>
            </a:pPr>
            <a:r>
              <a:rPr lang="en-US" sz="1800" dirty="0"/>
              <a:t>Observe DNS Lookup Using the </a:t>
            </a:r>
            <a:r>
              <a:rPr lang="en-US" sz="1800" b="1" dirty="0"/>
              <a:t>nslookup</a:t>
            </a:r>
            <a:r>
              <a:rPr lang="en-US" sz="1800" dirty="0"/>
              <a:t> Command on a Web Site </a:t>
            </a:r>
          </a:p>
          <a:p>
            <a:pPr>
              <a:buFont typeface="Arial" panose="020B0604020202020204" pitchFamily="34" charset="0"/>
              <a:buChar char="•"/>
            </a:pPr>
            <a:r>
              <a:rPr lang="en-US" sz="1800" dirty="0"/>
              <a:t>Observe DNS Lookup Using the </a:t>
            </a:r>
            <a:r>
              <a:rPr lang="en-US" sz="1800" b="1" dirty="0"/>
              <a:t>nslookup</a:t>
            </a:r>
            <a:r>
              <a:rPr lang="en-US" sz="1800" dirty="0"/>
              <a:t> Command on Mail Servers</a:t>
            </a:r>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15.6 Module Practice and Quiz</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3"/>
            <a:ext cx="8709276" cy="3923527"/>
          </a:xfrm>
        </p:spPr>
        <p:txBody>
          <a:bodyPr/>
          <a:lstStyle/>
          <a:p>
            <a:pPr>
              <a:lnSpc>
                <a:spcPct val="85000"/>
              </a:lnSpc>
              <a:spcBef>
                <a:spcPct val="30000"/>
              </a:spcBef>
              <a:buFont typeface="Arial" panose="020B0604020202020204" pitchFamily="34" charset="0"/>
              <a:buChar char="•"/>
            </a:pPr>
            <a:r>
              <a:rPr lang="en-US" sz="1250" dirty="0"/>
              <a:t>Application layer protocols are used to exchange data between programs running on the source and destination hosts. The presentation layer has three primary functions: formatting, or presenting data, compressing data, and encrypting data for transmission and decrypting data upon receipt. The session layer creates and maintains dialogs between source and destination applications. </a:t>
            </a:r>
          </a:p>
          <a:p>
            <a:pPr>
              <a:lnSpc>
                <a:spcPct val="85000"/>
              </a:lnSpc>
              <a:spcBef>
                <a:spcPct val="30000"/>
              </a:spcBef>
              <a:buFont typeface="Arial" panose="020B0604020202020204" pitchFamily="34" charset="0"/>
              <a:buChar char="•"/>
            </a:pPr>
            <a:r>
              <a:rPr lang="en-US" sz="1250" dirty="0"/>
              <a:t>In the client/server model, the device requesting the information is called a client and the device responding to the request is called a server. </a:t>
            </a:r>
          </a:p>
          <a:p>
            <a:pPr>
              <a:lnSpc>
                <a:spcPct val="85000"/>
              </a:lnSpc>
              <a:spcBef>
                <a:spcPct val="30000"/>
              </a:spcBef>
              <a:buFont typeface="Arial" panose="020B0604020202020204" pitchFamily="34" charset="0"/>
              <a:buChar char="•"/>
            </a:pPr>
            <a:r>
              <a:rPr lang="en-US" sz="1250" dirty="0"/>
              <a:t>In a P2P network, two or more computers are connected via a network and can share resources without having a dedicated server.</a:t>
            </a:r>
          </a:p>
          <a:p>
            <a:pPr>
              <a:lnSpc>
                <a:spcPct val="85000"/>
              </a:lnSpc>
              <a:spcBef>
                <a:spcPct val="30000"/>
              </a:spcBef>
              <a:buFont typeface="Arial" panose="020B0604020202020204" pitchFamily="34" charset="0"/>
              <a:buChar char="•"/>
            </a:pPr>
            <a:r>
              <a:rPr lang="en-US" sz="1250" dirty="0"/>
              <a:t>The three common HTTP message types are GET, POST, and PUT.  </a:t>
            </a:r>
          </a:p>
          <a:p>
            <a:pPr>
              <a:lnSpc>
                <a:spcPct val="85000"/>
              </a:lnSpc>
              <a:spcBef>
                <a:spcPct val="30000"/>
              </a:spcBef>
              <a:buFont typeface="Arial" panose="020B0604020202020204" pitchFamily="34" charset="0"/>
              <a:buChar char="•"/>
            </a:pPr>
            <a:r>
              <a:rPr lang="en-US" sz="1250" dirty="0"/>
              <a:t>Email supports three separate protocols for operation: SMTP, POP, and IMAP.</a:t>
            </a:r>
          </a:p>
          <a:p>
            <a:pPr>
              <a:lnSpc>
                <a:spcPct val="85000"/>
              </a:lnSpc>
              <a:spcBef>
                <a:spcPct val="30000"/>
              </a:spcBef>
              <a:buFont typeface="Arial" panose="020B0604020202020204" pitchFamily="34" charset="0"/>
              <a:buChar char="•"/>
            </a:pPr>
            <a:r>
              <a:rPr lang="en-US" sz="1250" dirty="0"/>
              <a:t>DNS protocol matches resource names with the required numeric network address. </a:t>
            </a:r>
          </a:p>
          <a:p>
            <a:pPr>
              <a:lnSpc>
                <a:spcPct val="85000"/>
              </a:lnSpc>
              <a:spcBef>
                <a:spcPct val="30000"/>
              </a:spcBef>
              <a:buFont typeface="Arial" panose="020B0604020202020204" pitchFamily="34" charset="0"/>
              <a:buChar char="•"/>
            </a:pPr>
            <a:r>
              <a:rPr lang="en-US" sz="1250" dirty="0"/>
              <a:t>DHCP for IPv4 service automates the assignment of IPv4 addresses, subnet masks, gateways, and other IPv4 networking parameters. The DHCPv6 messages are SOLICIT, ADVERTISE, INFORMATION REQUEST, and REPLY.</a:t>
            </a:r>
          </a:p>
          <a:p>
            <a:pPr>
              <a:lnSpc>
                <a:spcPct val="85000"/>
              </a:lnSpc>
              <a:spcBef>
                <a:spcPct val="30000"/>
              </a:spcBef>
              <a:buFont typeface="Arial" panose="020B0604020202020204" pitchFamily="34" charset="0"/>
              <a:buChar char="•"/>
            </a:pPr>
            <a:r>
              <a:rPr lang="en-US" sz="1250" dirty="0"/>
              <a:t>An FTP client is an application which runs on a computer that is being used to push and pull data from an FTP server. </a:t>
            </a:r>
          </a:p>
          <a:p>
            <a:pPr>
              <a:lnSpc>
                <a:spcPct val="85000"/>
              </a:lnSpc>
              <a:spcBef>
                <a:spcPct val="30000"/>
              </a:spcBef>
              <a:buFont typeface="Arial" panose="020B0604020202020204" pitchFamily="34" charset="0"/>
              <a:buChar char="•"/>
            </a:pPr>
            <a:r>
              <a:rPr lang="en-US" sz="1250" dirty="0"/>
              <a:t>Three functions of SMB messages: start, authenticate, and terminate sessions, control file and printer access, and allow an application to send or receive messages to or from another device. </a:t>
            </a:r>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15 : Application Layer</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3865833"/>
              </p:ext>
            </p:extLst>
          </p:nvPr>
        </p:nvGraphicFramePr>
        <p:xfrm>
          <a:off x="977602" y="702310"/>
          <a:ext cx="7188796" cy="3632183"/>
        </p:xfrm>
        <a:graphic>
          <a:graphicData uri="http://schemas.openxmlformats.org/drawingml/2006/table">
            <a:tbl>
              <a:tblPr firstRow="1" bandRow="1">
                <a:tableStyleId>{F5AB1C69-6EDB-4FF4-983F-18BD219EF322}</a:tableStyleId>
              </a:tblPr>
              <a:tblGrid>
                <a:gridCol w="3490226">
                  <a:extLst>
                    <a:ext uri="{9D8B030D-6E8A-4147-A177-3AD203B41FA5}">
                      <a16:colId xmlns:a16="http://schemas.microsoft.com/office/drawing/2014/main" val="2731093094"/>
                    </a:ext>
                  </a:extLst>
                </a:gridCol>
                <a:gridCol w="3698570">
                  <a:extLst>
                    <a:ext uri="{9D8B030D-6E8A-4147-A177-3AD203B41FA5}">
                      <a16:colId xmlns:a16="http://schemas.microsoft.com/office/drawing/2014/main" val="2353496225"/>
                    </a:ext>
                  </a:extLst>
                </a:gridCol>
              </a:tblGrid>
              <a:tr h="3632183">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Application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Presentation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Session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Client-server model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Peer-to-peer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Locator (URL)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Identifiers (URI)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HTTP/HTTPS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PUT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SMTP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b="0" dirty="0">
                          <a:solidFill>
                            <a:schemeClr val="tx1"/>
                          </a:solidFill>
                          <a:latin typeface="+mn-lt"/>
                        </a:rPr>
                        <a:t>IMAP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Domain Name Service (DNS)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Fully-Qualified Domain Names (FQDNs)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nslookup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Dynamic Host Configuration Protocol (DHCP)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DHCPDISCOVER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DHCPOFFER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DHCPREQUEST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DHCPACK</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Server Message Block (SMB)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dirty="0"/>
              <a:t>The upper three layers of the OSI model (application, presentation, and session) define functions of the TCP/IP application layer.</a:t>
            </a:r>
          </a:p>
          <a:p>
            <a:pPr>
              <a:buFont typeface="Arial" panose="020B0604020202020204" pitchFamily="34" charset="0"/>
              <a:buChar char="•"/>
            </a:pPr>
            <a:r>
              <a:rPr lang="en-US"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dirty="0"/>
              <a:t>Some of the most widely known application layer protocols include HTTP, FTP, TFTP, IMAP and DNS.</a:t>
            </a:r>
            <a:endParaRPr lang="en-US" altLang="ja-JP"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4800600" cy="3061345"/>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45356" y="798944"/>
            <a:ext cx="4317532" cy="3806612"/>
          </a:xfrm>
        </p:spPr>
        <p:txBody>
          <a:bodyPr/>
          <a:lstStyle/>
          <a:p>
            <a:pPr marL="0" indent="0">
              <a:buNone/>
            </a:pPr>
            <a:r>
              <a:rPr lang="en-US" sz="1400" dirty="0"/>
              <a:t>The presentation layer has three primary functions:</a:t>
            </a:r>
          </a:p>
          <a:p>
            <a:pPr lvl="2">
              <a:buFont typeface="Arial" panose="020B0604020202020204" pitchFamily="34" charset="0"/>
              <a:buChar char="•"/>
            </a:pPr>
            <a:r>
              <a:rPr lang="en-US" sz="1400" dirty="0"/>
              <a:t>Formatting, or presenting, data at the source device into a compatible format for receipt by the destination device</a:t>
            </a:r>
          </a:p>
          <a:p>
            <a:pPr lvl="2">
              <a:buFont typeface="Arial" panose="020B0604020202020204" pitchFamily="34" charset="0"/>
              <a:buChar char="•"/>
            </a:pPr>
            <a:r>
              <a:rPr lang="en-US" sz="1400" dirty="0"/>
              <a:t>Compressing data in a way that can be decompressed by the destination device</a:t>
            </a:r>
          </a:p>
          <a:p>
            <a:pPr lvl="2">
              <a:buFont typeface="Arial" panose="020B0604020202020204" pitchFamily="34" charset="0"/>
              <a:buChar char="•"/>
            </a:pPr>
            <a:r>
              <a:rPr lang="en-US" sz="1400" dirty="0"/>
              <a:t>Encrypting data for transmission and decrypting data upon receipt</a:t>
            </a:r>
          </a:p>
          <a:p>
            <a:pPr marL="0" indent="0">
              <a:buNone/>
            </a:pPr>
            <a:r>
              <a:rPr lang="en-US" sz="1400" dirty="0"/>
              <a:t>The session layer functions:</a:t>
            </a:r>
          </a:p>
          <a:p>
            <a:pPr lvl="3">
              <a:buFont typeface="Arial" panose="020B0604020202020204" pitchFamily="34" charset="0"/>
              <a:buChar char="•"/>
            </a:pPr>
            <a:r>
              <a:rPr lang="en-US" sz="1400" dirty="0"/>
              <a:t>It creates and maintains dialogs between source and destination applications. </a:t>
            </a:r>
          </a:p>
          <a:p>
            <a:pPr lvl="3">
              <a:buFont typeface="Arial" panose="020B0604020202020204" pitchFamily="34" charset="0"/>
              <a:buChar char="•"/>
            </a:pPr>
            <a:r>
              <a:rPr lang="en-US" sz="14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888" y="1367405"/>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dirty="0"/>
              <a:t>Client and server processes are considered to be in the application layer.</a:t>
            </a:r>
          </a:p>
          <a:p>
            <a:pPr>
              <a:buFont typeface="Arial" panose="020B0604020202020204" pitchFamily="34" charset="0"/>
              <a:buChar char="•"/>
            </a:pPr>
            <a:r>
              <a:rPr lang="en-US" dirty="0"/>
              <a:t>In the client/server model, the device requesting the information is called a client and the device responding to the request is called a server.</a:t>
            </a:r>
          </a:p>
          <a:p>
            <a:pPr>
              <a:buFont typeface="Arial" panose="020B0604020202020204" pitchFamily="34" charset="0"/>
              <a:buChar char="•"/>
            </a:pPr>
            <a:r>
              <a:rPr lang="en-US" dirty="0"/>
              <a:t>Application layer protocols describe the format of the requests and responses between clients and servers.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1725" y="2490356"/>
            <a:ext cx="4400550" cy="18542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8404</TotalTime>
  <Words>3739</Words>
  <Application>Microsoft Office PowerPoint</Application>
  <PresentationFormat>On-screen Show (16:9)</PresentationFormat>
  <Paragraphs>370</Paragraphs>
  <Slides>37</Slides>
  <Notes>37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CiscoSans ExtraLight</vt:lpstr>
      <vt:lpstr>Wingdings</vt:lpstr>
      <vt:lpstr>Default Theme</vt:lpstr>
      <vt:lpstr>Module 15: Application Layer</vt:lpstr>
      <vt:lpstr>Module 15: Application Layer </vt:lpstr>
      <vt:lpstr>Module Objectives</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Lab – Observe DNS Resolution</vt:lpstr>
      <vt:lpstr>15.5 File Sharing Services</vt:lpstr>
      <vt:lpstr>File Sharing Services File Transfer Protocol</vt:lpstr>
      <vt:lpstr>File Sharing Services Server Message Block</vt:lpstr>
      <vt:lpstr>15.6 Module Practice and Quiz</vt:lpstr>
      <vt:lpstr>Module Practice and Quiz What did I learn in this module?</vt:lpstr>
      <vt:lpstr>Module 15 : Application Layer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Ion Ganea</cp:lastModifiedBy>
  <cp:revision>295</cp:revision>
  <dcterms:created xsi:type="dcterms:W3CDTF">2019-10-18T06:21:22Z</dcterms:created>
  <dcterms:modified xsi:type="dcterms:W3CDTF">2025-02-07T13:51:13Z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