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29"/>
  </p:notesMasterIdLst>
  <p:sldIdLst>
    <p:sldId id="876" r:id="rId2"/>
    <p:sldId id="1058" r:id="rId3"/>
    <p:sldId id="759" r:id="rId4"/>
    <p:sldId id="788" r:id="rId5"/>
    <p:sldId id="790" r:id="rId6"/>
    <p:sldId id="927" r:id="rId7"/>
    <p:sldId id="928" r:id="rId8"/>
    <p:sldId id="929" r:id="rId9"/>
    <p:sldId id="1069" r:id="rId10"/>
    <p:sldId id="1072" r:id="rId11"/>
    <p:sldId id="1073" r:id="rId12"/>
    <p:sldId id="1074" r:id="rId13"/>
    <p:sldId id="886" r:id="rId14"/>
    <p:sldId id="792" r:id="rId15"/>
    <p:sldId id="881" r:id="rId16"/>
    <p:sldId id="930" r:id="rId17"/>
    <p:sldId id="795" r:id="rId18"/>
    <p:sldId id="959" r:id="rId19"/>
    <p:sldId id="1075" r:id="rId20"/>
    <p:sldId id="1067" r:id="rId21"/>
    <p:sldId id="1068" r:id="rId22"/>
    <p:sldId id="957" r:id="rId23"/>
    <p:sldId id="1066" r:id="rId24"/>
    <p:sldId id="1065" r:id="rId25"/>
    <p:sldId id="958" r:id="rId26"/>
    <p:sldId id="874" r:id="rId27"/>
    <p:sldId id="291" r:id="rId28"/>
  </p:sldIdLst>
  <p:sldSz cx="9144000" cy="5143500" type="screen16x9"/>
  <p:notesSz cx="6858000" cy="9144000"/>
  <p:custDataLst>
    <p:tags r:id="rId30"/>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extLst>
      <p:ext uri="{19B8F6BF-5375-455C-9EA6-DF929625EA0E}">
        <p15:presenceInfo xmlns:p15="http://schemas.microsoft.com/office/powerpoint/2012/main" userId="S-1-5-21-1708537768-1303643608-725345543-200204" providerId="AD"/>
      </p:ext>
    </p:extLst>
  </p:cmAuthor>
  <p:cmAuthor id="2" name="Bob Vachon" initials="BV" lastIdx="24" clrIdx="2">
    <p:extLst>
      <p:ext uri="{19B8F6BF-5375-455C-9EA6-DF929625EA0E}">
        <p15:presenceInfo xmlns:p15="http://schemas.microsoft.com/office/powerpoint/2012/main" userId="c7abe87968a0b633" providerId="Windows Live"/>
      </p:ext>
    </p:extLst>
  </p:cmAuthor>
  <p:cmAuthor id="3" name="Sue Livingston -X (suliving - UNICON INC at Cisco)" initials="SL-(-UIaC" lastIdx="15" clrIdx="3">
    <p:extLst>
      <p:ext uri="{19B8F6BF-5375-455C-9EA6-DF929625EA0E}">
        <p15:presenceInfo xmlns:p15="http://schemas.microsoft.com/office/powerpoint/2012/main" userId="S::suliving@cisco.com::dc701d48-dd51-411a-9041-b7f1328f1486" providerId="AD"/>
      </p:ext>
    </p:extLst>
  </p:cmAuthor>
  <p:cmAuthor id="4" name="jagibbon" initials="jmg" lastIdx="8" clrIdx="4">
    <p:extLst>
      <p:ext uri="{19B8F6BF-5375-455C-9EA6-DF929625EA0E}">
        <p15:presenceInfo xmlns:p15="http://schemas.microsoft.com/office/powerpoint/2012/main" userId="jagibb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CC"/>
    <a:srgbClr val="000099"/>
    <a:srgbClr val="CC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447" autoAdjust="0"/>
    <p:restoredTop sz="86356" autoAdjust="0"/>
  </p:normalViewPr>
  <p:slideViewPr>
    <p:cSldViewPr snapToGrid="0" showGuides="1">
      <p:cViewPr varScale="1">
        <p:scale>
          <a:sx n="112" d="100"/>
          <a:sy n="112" d="100"/>
        </p:scale>
        <p:origin x="1068" y="96"/>
      </p:cViewPr>
      <p:guideLst>
        <p:guide orient="horz" pos="1620"/>
        <p:guide pos="336"/>
      </p:guideLst>
    </p:cSldViewPr>
  </p:slideViewPr>
  <p:outlineViewPr>
    <p:cViewPr>
      <p:scale>
        <a:sx n="33" d="100"/>
        <a:sy n="33" d="100"/>
      </p:scale>
      <p:origin x="0" y="-226704"/>
    </p:cViewPr>
  </p:outlineViewPr>
  <p:notesTextViewPr>
    <p:cViewPr>
      <p:scale>
        <a:sx n="100" d="100"/>
        <a:sy n="100" d="100"/>
      </p:scale>
      <p:origin x="0" y="0"/>
    </p:cViewPr>
  </p:notesTextViewPr>
  <p:sorterViewPr>
    <p:cViewPr>
      <p:scale>
        <a:sx n="111" d="100"/>
        <a:sy n="111" d="100"/>
      </p:scale>
      <p:origin x="0" y="-51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t>3/12/2025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t>‹#›</a:t>
            </a:fld>
            <a:endParaRPr lang="en-US" dirty="0"/>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Cisco Networking Academy Program</a:t>
            </a:r>
          </a:p>
          <a:p>
            <a:r>
              <a:rPr lang="en-US" dirty="0">
                <a:solidFill>
                  <a:schemeClr val="accent5">
                    <a:lumMod val="40000"/>
                    <a:lumOff val="60000"/>
                  </a:schemeClr>
                </a:solidFill>
              </a:rPr>
              <a:t>Introduction of Networks v7.0 (ITN)</a:t>
            </a:r>
          </a:p>
          <a:p>
            <a:r>
              <a:rPr lang="en-US" dirty="0"/>
              <a:t>Module 13: ICMP</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a:t>
            </a:fld>
            <a:endParaRPr lang="en-US" dirty="0"/>
          </a:p>
        </p:txBody>
      </p:sp>
    </p:spTree>
    <p:extLst>
      <p:ext uri="{BB962C8B-B14F-4D97-AF65-F5344CB8AC3E}">
        <p14:creationId xmlns:p14="http://schemas.microsoft.com/office/powerpoint/2010/main" val="508118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10</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13.1 – ICMP Messages</a:t>
            </a:r>
            <a:endParaRPr lang="en-GB" b="0" dirty="0"/>
          </a:p>
          <a:p>
            <a:pPr>
              <a:lnSpc>
                <a:spcPct val="80000"/>
              </a:lnSpc>
              <a:buFontTx/>
              <a:buNone/>
            </a:pPr>
            <a:r>
              <a:rPr lang="en-US" dirty="0"/>
              <a:t>13.1.5 – ICMPv6 Messages (Cont.)</a:t>
            </a:r>
          </a:p>
        </p:txBody>
      </p:sp>
    </p:spTree>
    <p:extLst>
      <p:ext uri="{BB962C8B-B14F-4D97-AF65-F5344CB8AC3E}">
        <p14:creationId xmlns:p14="http://schemas.microsoft.com/office/powerpoint/2010/main" val="54849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11</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13.1 – ICMP Messages</a:t>
            </a:r>
            <a:endParaRPr lang="en-GB" b="0" dirty="0"/>
          </a:p>
          <a:p>
            <a:pPr>
              <a:lnSpc>
                <a:spcPct val="80000"/>
              </a:lnSpc>
              <a:buFontTx/>
              <a:buNone/>
            </a:pPr>
            <a:r>
              <a:rPr lang="en-US" dirty="0"/>
              <a:t>13.1.5 – ICMPv6 Messages (Cont.)</a:t>
            </a:r>
          </a:p>
        </p:txBody>
      </p:sp>
    </p:spTree>
    <p:extLst>
      <p:ext uri="{BB962C8B-B14F-4D97-AF65-F5344CB8AC3E}">
        <p14:creationId xmlns:p14="http://schemas.microsoft.com/office/powerpoint/2010/main" val="2122222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12</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13.1 – ICMP Messages</a:t>
            </a:r>
            <a:endParaRPr lang="en-GB" b="0" dirty="0"/>
          </a:p>
          <a:p>
            <a:pPr>
              <a:lnSpc>
                <a:spcPct val="80000"/>
              </a:lnSpc>
              <a:buFontTx/>
              <a:buNone/>
            </a:pPr>
            <a:r>
              <a:rPr lang="en-US" dirty="0"/>
              <a:t>13.1.5 – ICMPv6 Messages</a:t>
            </a:r>
          </a:p>
          <a:p>
            <a:pPr>
              <a:lnSpc>
                <a:spcPct val="80000"/>
              </a:lnSpc>
              <a:buFontTx/>
              <a:buNone/>
            </a:pPr>
            <a:r>
              <a:rPr lang="en-US" dirty="0"/>
              <a:t>13.1.6 – Check Your Understanding – ICMP Messages</a:t>
            </a:r>
          </a:p>
        </p:txBody>
      </p:sp>
    </p:spTree>
    <p:extLst>
      <p:ext uri="{BB962C8B-B14F-4D97-AF65-F5344CB8AC3E}">
        <p14:creationId xmlns:p14="http://schemas.microsoft.com/office/powerpoint/2010/main" val="313822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13.2 – Ping and Traceroute Tests</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968181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14</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13.2 – Ping and Traceroute Tests</a:t>
            </a:r>
          </a:p>
          <a:p>
            <a:pPr>
              <a:lnSpc>
                <a:spcPct val="80000"/>
              </a:lnSpc>
              <a:buFontTx/>
              <a:buNone/>
            </a:pPr>
            <a:r>
              <a:rPr lang="en-US" sz="1200" b="0" kern="1200" dirty="0">
                <a:solidFill>
                  <a:schemeClr val="tx1"/>
                </a:solidFill>
                <a:latin typeface="Arial" charset="0"/>
                <a:ea typeface="ＭＳ Ｐゴシック" charset="0"/>
              </a:rPr>
              <a:t>13.2.1 – Ping – Test Connectivity</a:t>
            </a:r>
            <a:endParaRPr lang="en-GB" b="0" dirty="0"/>
          </a:p>
          <a:p>
            <a:pPr>
              <a:lnSpc>
                <a:spcPct val="80000"/>
              </a:lnSpc>
              <a:buFontTx/>
              <a:buNone/>
            </a:pPr>
            <a:endParaRPr lang="en-US" dirty="0"/>
          </a:p>
        </p:txBody>
      </p:sp>
    </p:spTree>
    <p:extLst>
      <p:ext uri="{BB962C8B-B14F-4D97-AF65-F5344CB8AC3E}">
        <p14:creationId xmlns:p14="http://schemas.microsoft.com/office/powerpoint/2010/main" val="1156604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15</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13.2 – Ping and Traceroute Tests</a:t>
            </a:r>
          </a:p>
          <a:p>
            <a:pPr>
              <a:lnSpc>
                <a:spcPct val="80000"/>
              </a:lnSpc>
              <a:buFontTx/>
              <a:buNone/>
            </a:pPr>
            <a:r>
              <a:rPr lang="en-US" sz="1200" b="0" kern="1200" dirty="0">
                <a:solidFill>
                  <a:schemeClr val="tx1"/>
                </a:solidFill>
                <a:latin typeface="Arial" charset="0"/>
                <a:ea typeface="ＭＳ Ｐゴシック" charset="0"/>
              </a:rPr>
              <a:t>13.2.2 – Ping the Loopback</a:t>
            </a:r>
            <a:endParaRPr lang="en-US" dirty="0"/>
          </a:p>
        </p:txBody>
      </p:sp>
    </p:spTree>
    <p:extLst>
      <p:ext uri="{BB962C8B-B14F-4D97-AF65-F5344CB8AC3E}">
        <p14:creationId xmlns:p14="http://schemas.microsoft.com/office/powerpoint/2010/main" val="4222691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16</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13.2 – Ping and Traceroute Tests</a:t>
            </a:r>
          </a:p>
          <a:p>
            <a:pPr>
              <a:lnSpc>
                <a:spcPct val="80000"/>
              </a:lnSpc>
              <a:buFontTx/>
              <a:buNone/>
            </a:pPr>
            <a:r>
              <a:rPr lang="en-US" sz="1200" b="0" kern="1200" dirty="0">
                <a:solidFill>
                  <a:schemeClr val="tx1"/>
                </a:solidFill>
                <a:latin typeface="Arial" charset="0"/>
                <a:ea typeface="ＭＳ Ｐゴシック" charset="0"/>
              </a:rPr>
              <a:t>13.2.3 – Ping the Default Gateway</a:t>
            </a:r>
            <a:endParaRPr lang="en-GB" b="0" dirty="0"/>
          </a:p>
        </p:txBody>
      </p:sp>
    </p:spTree>
    <p:extLst>
      <p:ext uri="{BB962C8B-B14F-4D97-AF65-F5344CB8AC3E}">
        <p14:creationId xmlns:p14="http://schemas.microsoft.com/office/powerpoint/2010/main" val="3275480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13.2 – Ping and Traceroute Tests</a:t>
            </a:r>
          </a:p>
          <a:p>
            <a:pPr>
              <a:lnSpc>
                <a:spcPct val="80000"/>
              </a:lnSpc>
              <a:buFontTx/>
              <a:buNone/>
            </a:pPr>
            <a:r>
              <a:rPr lang="en-US" sz="1200" b="0" kern="1200" dirty="0">
                <a:solidFill>
                  <a:schemeClr val="tx1"/>
                </a:solidFill>
                <a:latin typeface="Arial" charset="0"/>
                <a:ea typeface="ＭＳ Ｐゴシック" charset="0"/>
              </a:rPr>
              <a:t>13.2.4 – Ping a Remote Host</a:t>
            </a: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876528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13.2 – Ping and Traceroute Tests</a:t>
            </a:r>
          </a:p>
          <a:p>
            <a:pPr>
              <a:lnSpc>
                <a:spcPct val="80000"/>
              </a:lnSpc>
              <a:buFontTx/>
              <a:buNone/>
            </a:pPr>
            <a:r>
              <a:rPr lang="en-US" sz="1200" b="0" kern="1200" dirty="0">
                <a:solidFill>
                  <a:schemeClr val="tx1"/>
                </a:solidFill>
                <a:latin typeface="Arial" charset="0"/>
                <a:ea typeface="ＭＳ Ｐゴシック" charset="0"/>
              </a:rPr>
              <a:t>13.2.5 – Traceroute – Test the Path</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793235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13.2 – Ping and Traceroute Tests</a:t>
            </a:r>
          </a:p>
          <a:p>
            <a:pPr>
              <a:lnSpc>
                <a:spcPct val="80000"/>
              </a:lnSpc>
              <a:buFontTx/>
              <a:buNone/>
            </a:pPr>
            <a:r>
              <a:rPr lang="en-US" sz="1200" b="0" kern="1200" dirty="0">
                <a:solidFill>
                  <a:schemeClr val="tx1"/>
                </a:solidFill>
                <a:latin typeface="Arial" charset="0"/>
                <a:ea typeface="ＭＳ Ｐゴシック" charset="0"/>
              </a:rPr>
              <a:t>13.2.5 – Traceroute – Test the Path (Cont.)</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4197527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solidFill>
                  <a:prstClr val="black"/>
                </a:solidFill>
              </a:rPr>
              <a:pPr algn="r"/>
              <a:t>2</a:t>
            </a:fld>
            <a:endParaRPr lang="en-US" sz="800" b="0" dirty="0">
              <a:solidFill>
                <a:prstClr val="black"/>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13.0.2 – What will I learn to do in this module?</a:t>
            </a:r>
            <a:endParaRPr lang="en-GB" b="0" dirty="0"/>
          </a:p>
          <a:p>
            <a:pPr>
              <a:buFontTx/>
              <a:buNone/>
            </a:pPr>
            <a:endParaRPr lang="en-GB" dirty="0"/>
          </a:p>
        </p:txBody>
      </p:sp>
    </p:spTree>
    <p:extLst>
      <p:ext uri="{BB962C8B-B14F-4D97-AF65-F5344CB8AC3E}">
        <p14:creationId xmlns:p14="http://schemas.microsoft.com/office/powerpoint/2010/main" val="3080891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20</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13.2 – Ping and Traceroute Tests</a:t>
            </a:r>
          </a:p>
          <a:p>
            <a:pPr>
              <a:lnSpc>
                <a:spcPct val="80000"/>
              </a:lnSpc>
              <a:buFontTx/>
              <a:buNone/>
            </a:pPr>
            <a:r>
              <a:rPr lang="en-US" sz="1200" b="0" kern="1200" dirty="0">
                <a:solidFill>
                  <a:schemeClr val="tx1"/>
                </a:solidFill>
                <a:latin typeface="Arial" charset="0"/>
                <a:ea typeface="ＭＳ Ｐゴシック" charset="0"/>
              </a:rPr>
              <a:t>13.2.6 – Packet Tracer – Verify IPv4 and Ipv6 Addressing</a:t>
            </a:r>
          </a:p>
        </p:txBody>
      </p:sp>
    </p:spTree>
    <p:extLst>
      <p:ext uri="{BB962C8B-B14F-4D97-AF65-F5344CB8AC3E}">
        <p14:creationId xmlns:p14="http://schemas.microsoft.com/office/powerpoint/2010/main" val="3086806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21</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13.2 – Ping and Traceroute Tests</a:t>
            </a:r>
          </a:p>
          <a:p>
            <a:pPr>
              <a:lnSpc>
                <a:spcPct val="80000"/>
              </a:lnSpc>
              <a:buFontTx/>
              <a:buNone/>
            </a:pPr>
            <a:r>
              <a:rPr lang="en-US" sz="1200" b="0" kern="1200" dirty="0">
                <a:solidFill>
                  <a:schemeClr val="tx1"/>
                </a:solidFill>
                <a:latin typeface="Arial" charset="0"/>
                <a:ea typeface="ＭＳ Ｐゴシック" charset="0"/>
              </a:rPr>
              <a:t>13.2.6 – Packet Tracer – Use Ping and Traceroute to Test Network Connectivity</a:t>
            </a:r>
          </a:p>
        </p:txBody>
      </p:sp>
    </p:spTree>
    <p:extLst>
      <p:ext uri="{BB962C8B-B14F-4D97-AF65-F5344CB8AC3E}">
        <p14:creationId xmlns:p14="http://schemas.microsoft.com/office/powerpoint/2010/main" val="1012918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13.3 – Module Practice and Quiz</a:t>
            </a:r>
          </a:p>
          <a:p>
            <a:pPr>
              <a:lnSpc>
                <a:spcPct val="80000"/>
              </a:lnSpc>
              <a:buFontTx/>
              <a:buNone/>
            </a:pP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t>22</a:t>
            </a:fld>
            <a:endParaRPr lang="en-US" dirty="0"/>
          </a:p>
        </p:txBody>
      </p:sp>
    </p:spTree>
    <p:extLst>
      <p:ext uri="{BB962C8B-B14F-4D97-AF65-F5344CB8AC3E}">
        <p14:creationId xmlns:p14="http://schemas.microsoft.com/office/powerpoint/2010/main" val="2217143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23</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13.3 – Module Practice and Quiz</a:t>
            </a:r>
          </a:p>
          <a:p>
            <a:pPr>
              <a:lnSpc>
                <a:spcPct val="80000"/>
              </a:lnSpc>
              <a:buFontTx/>
              <a:buNone/>
            </a:pPr>
            <a:r>
              <a:rPr lang="en-US" sz="1200" kern="1200" dirty="0">
                <a:solidFill>
                  <a:schemeClr val="tx1"/>
                </a:solidFill>
                <a:latin typeface="Arial" charset="0"/>
                <a:ea typeface="ＭＳ Ｐゴシック" charset="0"/>
                <a:cs typeface="ＭＳ Ｐゴシック" charset="0"/>
              </a:rPr>
              <a:t>13.3.1 – Packet Tracer – Using ICMP to Test and Correct Network Connectivity</a:t>
            </a:r>
          </a:p>
        </p:txBody>
      </p:sp>
    </p:spTree>
    <p:extLst>
      <p:ext uri="{BB962C8B-B14F-4D97-AF65-F5344CB8AC3E}">
        <p14:creationId xmlns:p14="http://schemas.microsoft.com/office/powerpoint/2010/main" val="1706792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24</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13.3 – Module Practice and Quiz</a:t>
            </a:r>
          </a:p>
          <a:p>
            <a:pPr>
              <a:lnSpc>
                <a:spcPct val="80000"/>
              </a:lnSpc>
              <a:buFontTx/>
              <a:buNone/>
            </a:pPr>
            <a:r>
              <a:rPr lang="en-US" sz="1200" kern="1200" dirty="0">
                <a:solidFill>
                  <a:schemeClr val="tx1"/>
                </a:solidFill>
                <a:latin typeface="Arial" charset="0"/>
                <a:ea typeface="ＭＳ Ｐゴシック" charset="0"/>
                <a:cs typeface="ＭＳ Ｐゴシック" charset="0"/>
              </a:rPr>
              <a:t>13.3.2 – PTPM and Lab – Use Ping and Traceroute to Test Network Connectivity</a:t>
            </a:r>
          </a:p>
        </p:txBody>
      </p:sp>
    </p:spTree>
    <p:extLst>
      <p:ext uri="{BB962C8B-B14F-4D97-AF65-F5344CB8AC3E}">
        <p14:creationId xmlns:p14="http://schemas.microsoft.com/office/powerpoint/2010/main" val="1681643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25</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13.3 – Module Practice and Quiz</a:t>
            </a:r>
          </a:p>
          <a:p>
            <a:pPr>
              <a:lnSpc>
                <a:spcPct val="80000"/>
              </a:lnSpc>
              <a:buFontTx/>
              <a:buNone/>
            </a:pPr>
            <a:r>
              <a:rPr lang="en-US" sz="1200" kern="1200" dirty="0">
                <a:solidFill>
                  <a:schemeClr val="tx1"/>
                </a:solidFill>
                <a:latin typeface="Arial" charset="0"/>
                <a:ea typeface="ＭＳ Ｐゴシック" charset="0"/>
                <a:cs typeface="ＭＳ Ｐゴシック" charset="0"/>
              </a:rPr>
              <a:t>13.3.3 – What did I learn in this module?</a:t>
            </a:r>
          </a:p>
          <a:p>
            <a:pPr>
              <a:lnSpc>
                <a:spcPct val="80000"/>
              </a:lnSpc>
              <a:buFontTx/>
              <a:buNone/>
            </a:pPr>
            <a:r>
              <a:rPr lang="en-US" sz="1200" kern="1200" dirty="0">
                <a:solidFill>
                  <a:schemeClr val="tx1"/>
                </a:solidFill>
                <a:latin typeface="Arial" charset="0"/>
                <a:ea typeface="ＭＳ Ｐゴシック" charset="0"/>
                <a:cs typeface="ＭＳ Ｐゴシック" charset="0"/>
              </a:rPr>
              <a:t>13.3.4 – Module Quiz - ICMP</a:t>
            </a:r>
          </a:p>
        </p:txBody>
      </p:sp>
    </p:spTree>
    <p:extLst>
      <p:ext uri="{BB962C8B-B14F-4D97-AF65-F5344CB8AC3E}">
        <p14:creationId xmlns:p14="http://schemas.microsoft.com/office/powerpoint/2010/main" val="14768241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6C92755B-29FD-8743-9094-C0E3A734D22E}" type="slidenum">
              <a:rPr lang="en-US" sz="800">
                <a:solidFill>
                  <a:prstClr val="black"/>
                </a:solidFill>
              </a:rPr>
              <a:pPr/>
              <a:t>26</a:t>
            </a:fld>
            <a:endParaRPr lang="en-US" sz="800" dirty="0">
              <a:solidFill>
                <a:prstClr val="black"/>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1200" kern="1200" dirty="0">
                <a:solidFill>
                  <a:schemeClr val="tx1"/>
                </a:solidFill>
                <a:latin typeface="Arial" charset="0"/>
                <a:ea typeface="ＭＳ Ｐゴシック" charset="0"/>
                <a:cs typeface="ＭＳ Ｐゴシック" charset="0"/>
              </a:rPr>
              <a:t>13 – ICMP</a:t>
            </a:r>
          </a:p>
          <a:p>
            <a:pPr marL="0" marR="0" lvl="0" indent="0" algn="l" defTabSz="457200" rtl="0" eaLnBrk="1" fontAlgn="auto" latinLnBrk="0" hangingPunct="1">
              <a:lnSpc>
                <a:spcPct val="80000"/>
              </a:lnSpc>
              <a:spcBef>
                <a:spcPts val="0"/>
              </a:spcBef>
              <a:spcAft>
                <a:spcPts val="0"/>
              </a:spcAft>
              <a:buClrTx/>
              <a:buSzTx/>
              <a:buFontTx/>
              <a:buNone/>
              <a:tabLst/>
              <a:defRPr/>
            </a:pPr>
            <a:r>
              <a:rPr lang="en-US" dirty="0"/>
              <a:t>New Terms and Commands</a:t>
            </a:r>
          </a:p>
        </p:txBody>
      </p:sp>
    </p:spTree>
    <p:extLst>
      <p:ext uri="{BB962C8B-B14F-4D97-AF65-F5344CB8AC3E}">
        <p14:creationId xmlns:p14="http://schemas.microsoft.com/office/powerpoint/2010/main" val="2246742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27</a:t>
            </a:fld>
            <a:endParaRPr lang="en-US" dirty="0"/>
          </a:p>
        </p:txBody>
      </p:sp>
    </p:spTree>
    <p:extLst>
      <p:ext uri="{BB962C8B-B14F-4D97-AF65-F5344CB8AC3E}">
        <p14:creationId xmlns:p14="http://schemas.microsoft.com/office/powerpoint/2010/main" val="1591394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13.1 – ICMP Messages</a:t>
            </a: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t>3</a:t>
            </a:fld>
            <a:endParaRPr lang="en-US" dirty="0"/>
          </a:p>
        </p:txBody>
      </p:sp>
    </p:spTree>
    <p:extLst>
      <p:ext uri="{BB962C8B-B14F-4D97-AF65-F5344CB8AC3E}">
        <p14:creationId xmlns:p14="http://schemas.microsoft.com/office/powerpoint/2010/main" val="625529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4</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13.1 – ICMP Messages</a:t>
            </a:r>
            <a:endParaRPr lang="en-GB" b="0" dirty="0"/>
          </a:p>
          <a:p>
            <a:pPr>
              <a:lnSpc>
                <a:spcPct val="80000"/>
              </a:lnSpc>
              <a:buFontTx/>
              <a:buNone/>
            </a:pPr>
            <a:r>
              <a:rPr lang="en-US" dirty="0"/>
              <a:t>13.1.1 – ICMPv4 and ICMPv6 Messages</a:t>
            </a:r>
          </a:p>
        </p:txBody>
      </p:sp>
    </p:spTree>
    <p:extLst>
      <p:ext uri="{BB962C8B-B14F-4D97-AF65-F5344CB8AC3E}">
        <p14:creationId xmlns:p14="http://schemas.microsoft.com/office/powerpoint/2010/main" val="3427554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5</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13.1 – ICMP Messages</a:t>
            </a:r>
            <a:endParaRPr lang="en-GB" b="0" dirty="0"/>
          </a:p>
          <a:p>
            <a:pPr>
              <a:lnSpc>
                <a:spcPct val="80000"/>
              </a:lnSpc>
              <a:buFontTx/>
              <a:buNone/>
            </a:pPr>
            <a:r>
              <a:rPr lang="en-US" dirty="0"/>
              <a:t>13.1.2 – Host Reachability</a:t>
            </a:r>
          </a:p>
        </p:txBody>
      </p:sp>
    </p:spTree>
    <p:extLst>
      <p:ext uri="{BB962C8B-B14F-4D97-AF65-F5344CB8AC3E}">
        <p14:creationId xmlns:p14="http://schemas.microsoft.com/office/powerpoint/2010/main" val="785335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6</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13.1 – ICMP Messages</a:t>
            </a:r>
            <a:endParaRPr lang="en-GB" b="0" dirty="0"/>
          </a:p>
          <a:p>
            <a:pPr>
              <a:lnSpc>
                <a:spcPct val="80000"/>
              </a:lnSpc>
              <a:buFontTx/>
              <a:buNone/>
            </a:pPr>
            <a:r>
              <a:rPr lang="en-US" dirty="0"/>
              <a:t>13.1.3 – Destination or Service Unreachable</a:t>
            </a:r>
          </a:p>
        </p:txBody>
      </p:sp>
    </p:spTree>
    <p:extLst>
      <p:ext uri="{BB962C8B-B14F-4D97-AF65-F5344CB8AC3E}">
        <p14:creationId xmlns:p14="http://schemas.microsoft.com/office/powerpoint/2010/main" val="3797073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7</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13.1 – ICMP Messages</a:t>
            </a:r>
            <a:endParaRPr lang="en-GB" b="0" dirty="0"/>
          </a:p>
          <a:p>
            <a:pPr>
              <a:lnSpc>
                <a:spcPct val="80000"/>
              </a:lnSpc>
              <a:buFontTx/>
              <a:buNone/>
            </a:pPr>
            <a:r>
              <a:rPr lang="en-US" dirty="0"/>
              <a:t>13.1.4 – Time Exceeded</a:t>
            </a:r>
          </a:p>
        </p:txBody>
      </p:sp>
    </p:spTree>
    <p:extLst>
      <p:ext uri="{BB962C8B-B14F-4D97-AF65-F5344CB8AC3E}">
        <p14:creationId xmlns:p14="http://schemas.microsoft.com/office/powerpoint/2010/main" val="4050493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8</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13.1 – ICMP Messages</a:t>
            </a:r>
            <a:endParaRPr lang="en-GB" b="0" dirty="0"/>
          </a:p>
          <a:p>
            <a:pPr>
              <a:lnSpc>
                <a:spcPct val="80000"/>
              </a:lnSpc>
              <a:buFontTx/>
              <a:buNone/>
            </a:pPr>
            <a:r>
              <a:rPr lang="en-US" dirty="0"/>
              <a:t>13.1.5 – ICMPv6 Messages</a:t>
            </a:r>
          </a:p>
        </p:txBody>
      </p:sp>
    </p:spTree>
    <p:extLst>
      <p:ext uri="{BB962C8B-B14F-4D97-AF65-F5344CB8AC3E}">
        <p14:creationId xmlns:p14="http://schemas.microsoft.com/office/powerpoint/2010/main" val="2708579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9</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13.1 – ICMP Messages</a:t>
            </a:r>
            <a:endParaRPr lang="en-GB" b="0" dirty="0"/>
          </a:p>
          <a:p>
            <a:pPr>
              <a:lnSpc>
                <a:spcPct val="80000"/>
              </a:lnSpc>
              <a:buFontTx/>
              <a:buNone/>
            </a:pPr>
            <a:r>
              <a:rPr lang="en-US" dirty="0"/>
              <a:t>13.1.5 – ICMPv6 Messages (Cont.)</a:t>
            </a:r>
          </a:p>
        </p:txBody>
      </p:sp>
    </p:spTree>
    <p:extLst>
      <p:ext uri="{BB962C8B-B14F-4D97-AF65-F5344CB8AC3E}">
        <p14:creationId xmlns:p14="http://schemas.microsoft.com/office/powerpoint/2010/main" val="21135534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6725553"/>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988433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15449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8473441" y="4954263"/>
            <a:ext cx="676910" cy="189238"/>
          </a:xfrm>
          <a:prstGeom prst="rect">
            <a:avLst/>
          </a:prstGeom>
        </p:spPr>
        <p:txBody>
          <a:bodyPr vert="horz" lIns="91440" tIns="45720" rIns="91440" bIns="45720" rtlCol="0" anchor="ctr"/>
          <a:lstStyle>
            <a:lvl1pPr algn="r">
              <a:defRPr sz="525">
                <a:solidFill>
                  <a:schemeClr val="tx2"/>
                </a:solidFill>
              </a:defRPr>
            </a:lvl1pPr>
          </a:lstStyle>
          <a:p>
            <a:pPr defTabSz="385763">
              <a:defRPr/>
            </a:pPr>
            <a:fld id="{2F5CCB13-0A32-4557-88E9-079F0C330695}" type="slidenum">
              <a:rPr lang="en-US" kern="0" smtClean="0">
                <a:solidFill>
                  <a:srgbClr val="595959"/>
                </a:solidFill>
              </a:rPr>
              <a:pPr defTabSz="385763">
                <a:defRPr/>
              </a:pPr>
              <a:t>‹#›</a:t>
            </a:fld>
            <a:endParaRPr lang="en-US" kern="0" dirty="0">
              <a:solidFill>
                <a:srgbClr val="595959"/>
              </a:solidFill>
            </a:endParaRPr>
          </a:p>
        </p:txBody>
      </p:sp>
      <p:sp>
        <p:nvSpPr>
          <p:cNvPr id="5" name="Rectangle 3"/>
          <p:cNvSpPr>
            <a:spLocks noGrp="1" noChangeArrowheads="1"/>
          </p:cNvSpPr>
          <p:nvPr>
            <p:ph idx="1"/>
          </p:nvPr>
        </p:nvSpPr>
        <p:spPr bwMode="auto">
          <a:xfrm>
            <a:off x="144065" y="798944"/>
            <a:ext cx="8853286" cy="41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nSpc>
                <a:spcPct val="100000"/>
              </a:lnSpc>
              <a:spcBef>
                <a:spcPts val="600"/>
              </a:spcBef>
              <a:spcAft>
                <a:spcPts val="600"/>
              </a:spcAft>
              <a:buFont typeface="Wingdings" panose="05000000000000000000" pitchFamily="2" charset="2"/>
              <a:buChar char="§"/>
              <a:defRPr>
                <a:solidFill>
                  <a:srgbClr val="000000"/>
                </a:solidFill>
              </a:defRPr>
            </a:lvl1pPr>
            <a:lvl2pPr>
              <a:lnSpc>
                <a:spcPct val="100000"/>
              </a:lnSpc>
              <a:spcBef>
                <a:spcPts val="300"/>
              </a:spcBef>
              <a:spcAft>
                <a:spcPts val="300"/>
              </a:spcAft>
              <a:defRPr>
                <a:solidFill>
                  <a:srgbClr val="000000"/>
                </a:solidFill>
              </a:defRPr>
            </a:lvl2pPr>
            <a:lvl3pPr>
              <a:lnSpc>
                <a:spcPct val="100000"/>
              </a:lnSpc>
              <a:spcBef>
                <a:spcPts val="300"/>
              </a:spcBef>
              <a:spcAft>
                <a:spcPts val="300"/>
              </a:spcAft>
              <a:defRPr>
                <a:solidFill>
                  <a:srgbClr val="000000"/>
                </a:solidFill>
              </a:defRPr>
            </a:lvl3pPr>
            <a:lvl4pPr>
              <a:lnSpc>
                <a:spcPct val="100000"/>
              </a:lnSpc>
              <a:spcBef>
                <a:spcPts val="300"/>
              </a:spcBef>
              <a:spcAft>
                <a:spcPts val="300"/>
              </a:spcAft>
              <a:defRPr>
                <a:solidFill>
                  <a:srgbClr val="000000"/>
                </a:solidFill>
              </a:defRPr>
            </a:lvl4p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
        <p:nvSpPr>
          <p:cNvPr id="6" name="Rectangle 2"/>
          <p:cNvSpPr>
            <a:spLocks noGrp="1" noChangeArrowheads="1"/>
          </p:cNvSpPr>
          <p:nvPr>
            <p:ph type="title"/>
          </p:nvPr>
        </p:nvSpPr>
        <p:spPr bwMode="auto">
          <a:xfrm>
            <a:off x="1" y="41393"/>
            <a:ext cx="9144000" cy="7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nSpc>
                <a:spcPct val="100000"/>
              </a:lnSpc>
              <a:defRPr sz="2400"/>
            </a:lvl1p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225799662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925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653042546"/>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974617842"/>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a:t>Click to edit Master title style</a:t>
            </a:r>
            <a:endParaRPr lang="en-US" dirty="0"/>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5">
                    <a:lumMod val="50000"/>
                  </a:schemeClr>
                </a:solidFill>
                <a:latin typeface="+mn-lt"/>
                <a:ea typeface="+mn-ea"/>
                <a:cs typeface="CiscoSans Thin"/>
              </a:rPr>
              <a:t>© 2016  Cisco and/or its affiliates. All rights reserved.   Cisco Confidential</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0538726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96212501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a:t>Click to edit Master title style</a:t>
            </a:r>
            <a:endParaRPr lang="en-US" dirty="0"/>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6430999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632662" y="4741653"/>
            <a:ext cx="2892864"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dirty="0">
                <a:solidFill>
                  <a:schemeClr val="accent3">
                    <a:lumMod val="85000"/>
                  </a:schemeClr>
                </a:solidFill>
                <a:latin typeface="+mn-lt"/>
                <a:ea typeface="+mn-ea"/>
                <a:cs typeface="CiscoSans Thin"/>
              </a:rPr>
              <a:t>© 2019, 2021  Cisco and/or its affiliates. All rights reserved.   Cisco Confidential</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29" r:id="rId13"/>
    <p:sldLayoutId id="2147484031" r:id="rId14"/>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6.tif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7.tif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3.xml"/><Relationship Id="rId4" Type="http://schemas.openxmlformats.org/officeDocument/2006/relationships/image" Target="../media/image8.tif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5.xml"/><Relationship Id="rId5" Type="http://schemas.openxmlformats.org/officeDocument/2006/relationships/image" Target="../media/image10.tiff"/><Relationship Id="rId4" Type="http://schemas.openxmlformats.org/officeDocument/2006/relationships/image" Target="../media/image9.tif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6.xml"/><Relationship Id="rId4" Type="http://schemas.openxmlformats.org/officeDocument/2006/relationships/image" Target="../media/image11.tif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7.xml"/><Relationship Id="rId4" Type="http://schemas.openxmlformats.org/officeDocument/2006/relationships/image" Target="../media/image12.tif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18.xml"/><Relationship Id="rId4" Type="http://schemas.openxmlformats.org/officeDocument/2006/relationships/image" Target="../media/image13.tif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9.xml"/><Relationship Id="rId4" Type="http://schemas.openxmlformats.org/officeDocument/2006/relationships/image" Target="../media/image14.tif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20.xml"/><Relationship Id="rId4" Type="http://schemas.openxmlformats.org/officeDocument/2006/relationships/image" Target="../media/image15.tif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0.xml"/><Relationship Id="rId1" Type="http://schemas.openxmlformats.org/officeDocument/2006/relationships/tags" Target="../tags/tag2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3.tif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4.tif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69497" y="2260316"/>
            <a:ext cx="6672708" cy="1136308"/>
          </a:xfrm>
        </p:spPr>
        <p:txBody>
          <a:bodyPr/>
          <a:lstStyle/>
          <a:p>
            <a:r>
              <a:rPr lang="en-US" dirty="0">
                <a:solidFill>
                  <a:schemeClr val="accent5">
                    <a:lumMod val="40000"/>
                    <a:lumOff val="60000"/>
                  </a:schemeClr>
                </a:solidFill>
              </a:rPr>
              <a:t>Module 13: ICMP</a:t>
            </a:r>
            <a:br>
              <a:rPr lang="en-US" dirty="0">
                <a:solidFill>
                  <a:schemeClr val="accent5">
                    <a:lumMod val="40000"/>
                    <a:lumOff val="60000"/>
                  </a:schemeClr>
                </a:solidFill>
              </a:rPr>
            </a:br>
            <a:endParaRPr lang="en-US" dirty="0">
              <a:solidFill>
                <a:schemeClr val="accent5">
                  <a:lumMod val="40000"/>
                  <a:lumOff val="60000"/>
                </a:schemeClr>
              </a:solidFill>
            </a:endParaRPr>
          </a:p>
        </p:txBody>
      </p:sp>
      <p:sp>
        <p:nvSpPr>
          <p:cNvPr id="7" name="Subtitle 6"/>
          <p:cNvSpPr>
            <a:spLocks noGrp="1"/>
          </p:cNvSpPr>
          <p:nvPr>
            <p:ph type="subTitle" idx="1"/>
          </p:nvPr>
        </p:nvSpPr>
        <p:spPr>
          <a:xfrm>
            <a:off x="469497" y="3809526"/>
            <a:ext cx="2368954" cy="902174"/>
          </a:xfrm>
        </p:spPr>
        <p:txBody>
          <a:bodyPr/>
          <a:lstStyle/>
          <a:p>
            <a:r>
              <a:rPr lang="en-US" dirty="0">
                <a:solidFill>
                  <a:schemeClr val="accent5">
                    <a:lumMod val="40000"/>
                    <a:lumOff val="60000"/>
                  </a:schemeClr>
                </a:solidFill>
              </a:rPr>
              <a:t>Introduction of Networks v7.0 (ITN)</a:t>
            </a:r>
          </a:p>
          <a:p>
            <a:endParaRPr lang="en-US" dirty="0"/>
          </a:p>
        </p:txBody>
      </p:sp>
    </p:spTree>
    <p:custDataLst>
      <p:tags r:id="rId1"/>
    </p:custDataLst>
    <p:extLst>
      <p:ext uri="{BB962C8B-B14F-4D97-AF65-F5344CB8AC3E}">
        <p14:creationId xmlns:p14="http://schemas.microsoft.com/office/powerpoint/2010/main" val="198938986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p:txBody>
          <a:bodyPr/>
          <a:lstStyle/>
          <a:p>
            <a:r>
              <a:rPr lang="en-US" altLang="en-US" sz="1600" dirty="0"/>
              <a:t>ICMP Messages</a:t>
            </a:r>
            <a:br>
              <a:rPr lang="en-US" altLang="en-US" dirty="0"/>
            </a:br>
            <a:r>
              <a:rPr lang="en-US" altLang="en-US" dirty="0"/>
              <a:t>ICMPv6 Messages (Cont.)</a:t>
            </a:r>
          </a:p>
        </p:txBody>
      </p:sp>
      <p:sp>
        <p:nvSpPr>
          <p:cNvPr id="8195" name="Rectangle 2"/>
          <p:cNvSpPr>
            <a:spLocks noGrp="1" noChangeArrowheads="1"/>
          </p:cNvSpPr>
          <p:nvPr>
            <p:ph idx="1"/>
          </p:nvPr>
        </p:nvSpPr>
        <p:spPr>
          <a:xfrm>
            <a:off x="145357" y="823049"/>
            <a:ext cx="4157661" cy="3799751"/>
          </a:xfrm>
        </p:spPr>
        <p:txBody>
          <a:bodyPr/>
          <a:lstStyle/>
          <a:p>
            <a:pPr>
              <a:buFont typeface="Arial" panose="020B0604020202020204" pitchFamily="34" charset="0"/>
              <a:buChar char="•"/>
            </a:pPr>
            <a:r>
              <a:rPr lang="en-US" dirty="0"/>
              <a:t>An IPv6-enabled router will also send out an RA message in response to an RS message. </a:t>
            </a:r>
          </a:p>
          <a:p>
            <a:pPr>
              <a:buFont typeface="Arial" panose="020B0604020202020204" pitchFamily="34" charset="0"/>
              <a:buChar char="•"/>
            </a:pPr>
            <a:r>
              <a:rPr lang="en-US" dirty="0"/>
              <a:t>In the figure, PC1 sends a RS message to determine how to receive its IPv6 address information dynamically. </a:t>
            </a:r>
          </a:p>
          <a:p>
            <a:pPr lvl="2"/>
            <a:r>
              <a:rPr lang="en-US" dirty="0"/>
              <a:t>R1 replies to the RS with an RA message.</a:t>
            </a:r>
          </a:p>
          <a:p>
            <a:pPr lvl="2"/>
            <a:r>
              <a:rPr lang="en-US" dirty="0"/>
              <a:t>PC1 sends an RS message, “Hi, I just booted up. Is there an IPv6 router on the network? I need to know how to get my IPv6 address information dynamically.”</a:t>
            </a:r>
          </a:p>
          <a:p>
            <a:pPr lvl="2"/>
            <a:r>
              <a:rPr lang="en-US" dirty="0"/>
              <a:t>R1 replies with an RA message. “Hi all IPv6-enabled devices. I’m R1 and you can use SLAAC to create an IPv6 global unicast address. The prefix is 2001:db8:acad:1::/64. By the way, use my link-local address fe80::1 as your default gateway."</a:t>
            </a:r>
          </a:p>
          <a:p>
            <a:endParaRPr lang="en-US" dirty="0"/>
          </a:p>
        </p:txBody>
      </p:sp>
      <p:pic>
        <p:nvPicPr>
          <p:cNvPr id="3" name="Picture 2">
            <a:extLst>
              <a:ext uri="{FF2B5EF4-FFF2-40B4-BE49-F238E27FC236}">
                <a16:creationId xmlns:a16="http://schemas.microsoft.com/office/drawing/2014/main" id="{7DAC9102-1918-5743-B869-C62CD1469B2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0" y="1352586"/>
            <a:ext cx="4157661" cy="2438328"/>
          </a:xfrm>
          <a:prstGeom prst="rect">
            <a:avLst/>
          </a:prstGeom>
        </p:spPr>
      </p:pic>
    </p:spTree>
    <p:custDataLst>
      <p:tags r:id="rId1"/>
    </p:custDataLst>
    <p:extLst>
      <p:ext uri="{BB962C8B-B14F-4D97-AF65-F5344CB8AC3E}">
        <p14:creationId xmlns:p14="http://schemas.microsoft.com/office/powerpoint/2010/main" val="2313983642"/>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p:txBody>
          <a:bodyPr/>
          <a:lstStyle/>
          <a:p>
            <a:r>
              <a:rPr lang="en-US" altLang="en-US" sz="1600" dirty="0"/>
              <a:t>ICMP Messages</a:t>
            </a:r>
            <a:br>
              <a:rPr lang="en-US" altLang="en-US" dirty="0"/>
            </a:br>
            <a:r>
              <a:rPr lang="en-US" altLang="en-US" dirty="0"/>
              <a:t>ICMPv6 Messages (Cont.)</a:t>
            </a:r>
          </a:p>
        </p:txBody>
      </p:sp>
      <p:sp>
        <p:nvSpPr>
          <p:cNvPr id="8195" name="Rectangle 2"/>
          <p:cNvSpPr>
            <a:spLocks noGrp="1" noChangeArrowheads="1"/>
          </p:cNvSpPr>
          <p:nvPr>
            <p:ph idx="1"/>
          </p:nvPr>
        </p:nvSpPr>
        <p:spPr>
          <a:xfrm>
            <a:off x="145357" y="823049"/>
            <a:ext cx="4157661" cy="3660051"/>
          </a:xfrm>
        </p:spPr>
        <p:txBody>
          <a:bodyPr/>
          <a:lstStyle/>
          <a:p>
            <a:pPr>
              <a:buFont typeface="Arial" panose="020B0604020202020204" pitchFamily="34" charset="0"/>
              <a:buChar char="•"/>
            </a:pPr>
            <a:r>
              <a:rPr lang="en-US" dirty="0"/>
              <a:t>A device assigned a global IPv6 unicast or link-local unicast address, may perform duplicate address detection (DAD) to ensure that the IPv6 address is unique. </a:t>
            </a:r>
          </a:p>
          <a:p>
            <a:pPr>
              <a:buFont typeface="Arial" panose="020B0604020202020204" pitchFamily="34" charset="0"/>
              <a:buChar char="•"/>
            </a:pPr>
            <a:r>
              <a:rPr lang="en-US" dirty="0"/>
              <a:t>To check the uniqueness of an address, the device will send an NS message with its own IPv6 address as the targeted IPv6 address.</a:t>
            </a:r>
          </a:p>
          <a:p>
            <a:pPr>
              <a:buFont typeface="Arial" panose="020B0604020202020204" pitchFamily="34" charset="0"/>
              <a:buChar char="•"/>
            </a:pPr>
            <a:r>
              <a:rPr lang="en-US" dirty="0"/>
              <a:t>If another device on the network has this address, it will respond with an NA message notifying to the sending device that the address is in use. </a:t>
            </a:r>
          </a:p>
        </p:txBody>
      </p:sp>
      <p:sp>
        <p:nvSpPr>
          <p:cNvPr id="3" name="TextBox 2">
            <a:extLst>
              <a:ext uri="{FF2B5EF4-FFF2-40B4-BE49-F238E27FC236}">
                <a16:creationId xmlns:a16="http://schemas.microsoft.com/office/drawing/2014/main" id="{1C3CDF41-F219-924C-95C4-B899980D12C5}"/>
              </a:ext>
            </a:extLst>
          </p:cNvPr>
          <p:cNvSpPr txBox="1"/>
          <p:nvPr/>
        </p:nvSpPr>
        <p:spPr>
          <a:xfrm>
            <a:off x="4604396" y="3461804"/>
            <a:ext cx="4157660" cy="830997"/>
          </a:xfrm>
          <a:prstGeom prst="rect">
            <a:avLst/>
          </a:prstGeom>
          <a:noFill/>
        </p:spPr>
        <p:txBody>
          <a:bodyPr wrap="square" rtlCol="0">
            <a:spAutoFit/>
          </a:bodyPr>
          <a:lstStyle/>
          <a:p>
            <a:r>
              <a:rPr lang="en-US" sz="1600" b="1" dirty="0">
                <a:solidFill>
                  <a:srgbClr val="000000"/>
                </a:solidFill>
              </a:rPr>
              <a:t>Note</a:t>
            </a:r>
            <a:r>
              <a:rPr lang="en-US" sz="1600" dirty="0">
                <a:solidFill>
                  <a:srgbClr val="000000"/>
                </a:solidFill>
              </a:rPr>
              <a:t>: DAD is not required, but RFC 4861 recommends that DAD is performed on unicast addresses.</a:t>
            </a:r>
          </a:p>
        </p:txBody>
      </p:sp>
      <p:pic>
        <p:nvPicPr>
          <p:cNvPr id="4" name="Picture 3">
            <a:extLst>
              <a:ext uri="{FF2B5EF4-FFF2-40B4-BE49-F238E27FC236}">
                <a16:creationId xmlns:a16="http://schemas.microsoft.com/office/drawing/2014/main" id="{A2B839F5-37AA-4C48-B2FB-8047C0AB6D3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0" y="945822"/>
            <a:ext cx="4157660" cy="1707252"/>
          </a:xfrm>
          <a:prstGeom prst="rect">
            <a:avLst/>
          </a:prstGeom>
        </p:spPr>
      </p:pic>
    </p:spTree>
    <p:custDataLst>
      <p:tags r:id="rId1"/>
    </p:custDataLst>
    <p:extLst>
      <p:ext uri="{BB962C8B-B14F-4D97-AF65-F5344CB8AC3E}">
        <p14:creationId xmlns:p14="http://schemas.microsoft.com/office/powerpoint/2010/main" val="2336605895"/>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p:txBody>
          <a:bodyPr/>
          <a:lstStyle/>
          <a:p>
            <a:r>
              <a:rPr lang="en-US" altLang="en-US" sz="1600" dirty="0"/>
              <a:t>ICMP Messages</a:t>
            </a:r>
            <a:br>
              <a:rPr lang="en-US" altLang="en-US" dirty="0"/>
            </a:br>
            <a:r>
              <a:rPr lang="en-US" altLang="en-US" dirty="0"/>
              <a:t>ICMPv6 Messages (Cont.)</a:t>
            </a:r>
          </a:p>
        </p:txBody>
      </p:sp>
      <p:sp>
        <p:nvSpPr>
          <p:cNvPr id="8195" name="Rectangle 2"/>
          <p:cNvSpPr>
            <a:spLocks noGrp="1" noChangeArrowheads="1"/>
          </p:cNvSpPr>
          <p:nvPr>
            <p:ph idx="1"/>
          </p:nvPr>
        </p:nvSpPr>
        <p:spPr>
          <a:xfrm>
            <a:off x="145357" y="823049"/>
            <a:ext cx="4157661" cy="3660051"/>
          </a:xfrm>
        </p:spPr>
        <p:txBody>
          <a:bodyPr/>
          <a:lstStyle/>
          <a:p>
            <a:pPr>
              <a:buFont typeface="Arial" panose="020B0604020202020204" pitchFamily="34" charset="0"/>
              <a:buChar char="•"/>
            </a:pPr>
            <a:r>
              <a:rPr lang="en-US" sz="1600" dirty="0"/>
              <a:t>To determine the MAC address for the destination, the device will send an NS message to the solicited node address. </a:t>
            </a:r>
          </a:p>
          <a:p>
            <a:pPr>
              <a:buFont typeface="Arial" panose="020B0604020202020204" pitchFamily="34" charset="0"/>
              <a:buChar char="•"/>
            </a:pPr>
            <a:r>
              <a:rPr lang="en-US" sz="1600" dirty="0"/>
              <a:t>The message will include the known (targeted) IPv6 address. The device that has the targeted IPv6 address will respond with an NA message containing its Ethernet MAC address.</a:t>
            </a:r>
          </a:p>
          <a:p>
            <a:pPr>
              <a:buFont typeface="Arial" panose="020B0604020202020204" pitchFamily="34" charset="0"/>
              <a:buChar char="•"/>
            </a:pPr>
            <a:r>
              <a:rPr lang="en-US" sz="1600" dirty="0"/>
              <a:t>In the figure, R1 sends a NS message to 2001:db8:acad:1::10 asking for its MAC address. </a:t>
            </a:r>
          </a:p>
        </p:txBody>
      </p:sp>
      <p:pic>
        <p:nvPicPr>
          <p:cNvPr id="3" name="Picture 2">
            <a:extLst>
              <a:ext uri="{FF2B5EF4-FFF2-40B4-BE49-F238E27FC236}">
                <a16:creationId xmlns:a16="http://schemas.microsoft.com/office/drawing/2014/main" id="{EA79D8D0-E3FE-FD45-A338-76F4B075197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0" y="1428750"/>
            <a:ext cx="4444211" cy="2286000"/>
          </a:xfrm>
          <a:prstGeom prst="rect">
            <a:avLst/>
          </a:prstGeom>
        </p:spPr>
      </p:pic>
    </p:spTree>
    <p:custDataLst>
      <p:tags r:id="rId1"/>
    </p:custDataLst>
    <p:extLst>
      <p:ext uri="{BB962C8B-B14F-4D97-AF65-F5344CB8AC3E}">
        <p14:creationId xmlns:p14="http://schemas.microsoft.com/office/powerpoint/2010/main" val="106152506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8231464" cy="929640"/>
          </a:xfrm>
        </p:spPr>
        <p:txBody>
          <a:bodyPr/>
          <a:lstStyle/>
          <a:p>
            <a:r>
              <a:rPr lang="en-US" sz="4000" dirty="0">
                <a:solidFill>
                  <a:schemeClr val="accent5">
                    <a:lumMod val="40000"/>
                    <a:lumOff val="60000"/>
                  </a:schemeClr>
                </a:solidFill>
              </a:rPr>
              <a:t>13.2 Ping and Traceroute Tests</a:t>
            </a:r>
          </a:p>
        </p:txBody>
      </p:sp>
    </p:spTree>
    <p:custDataLst>
      <p:tags r:id="rId1"/>
    </p:custDataLst>
    <p:extLst>
      <p:ext uri="{BB962C8B-B14F-4D97-AF65-F5344CB8AC3E}">
        <p14:creationId xmlns:p14="http://schemas.microsoft.com/office/powerpoint/2010/main" val="348898543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Ping and Traceroute Tests</a:t>
            </a:r>
            <a:br>
              <a:rPr lang="en-US" altLang="en-US" dirty="0"/>
            </a:br>
            <a:r>
              <a:rPr lang="en-US" altLang="en-US" dirty="0"/>
              <a:t>Ping – Test Connectivity</a:t>
            </a:r>
          </a:p>
        </p:txBody>
      </p:sp>
      <p:sp>
        <p:nvSpPr>
          <p:cNvPr id="8195" name="Rectangle 6"/>
          <p:cNvSpPr>
            <a:spLocks noGrp="1" noChangeArrowheads="1"/>
          </p:cNvSpPr>
          <p:nvPr>
            <p:ph idx="1"/>
          </p:nvPr>
        </p:nvSpPr>
        <p:spPr>
          <a:xfrm>
            <a:off x="170482" y="798943"/>
            <a:ext cx="4680488" cy="3819551"/>
          </a:xfrm>
        </p:spPr>
        <p:txBody>
          <a:bodyPr/>
          <a:lstStyle/>
          <a:p>
            <a:pPr>
              <a:buFont typeface="Arial" panose="020B0604020202020204" pitchFamily="34" charset="0"/>
              <a:buChar char="•"/>
            </a:pPr>
            <a:r>
              <a:rPr lang="en-US" dirty="0"/>
              <a:t>The </a:t>
            </a:r>
            <a:r>
              <a:rPr lang="en-US" b="1" dirty="0"/>
              <a:t>ping</a:t>
            </a:r>
            <a:r>
              <a:rPr lang="en-US" dirty="0"/>
              <a:t> command is an IPv4 and IPv6 testing utility that uses ICMP echo request and echo reply messages to test connectivity between hosts and provides a summary that includes the success rate and average round-trip time to the destination.</a:t>
            </a:r>
          </a:p>
          <a:p>
            <a:pPr>
              <a:buFont typeface="Arial" panose="020B0604020202020204" pitchFamily="34" charset="0"/>
              <a:buChar char="•"/>
            </a:pPr>
            <a:r>
              <a:rPr lang="en-US" dirty="0"/>
              <a:t>If a reply is not received within the timeout, ping provides a message indicating that a response was not received.</a:t>
            </a:r>
          </a:p>
          <a:p>
            <a:pPr>
              <a:buFont typeface="Arial" panose="020B0604020202020204" pitchFamily="34" charset="0"/>
              <a:buChar char="•"/>
            </a:pPr>
            <a:r>
              <a:rPr lang="en-US" dirty="0"/>
              <a:t>It is common for the first ping to timeout if address resolution (ARP or ND) needs to be performed before sending the ICMP Echo Request.</a:t>
            </a:r>
          </a:p>
          <a:p>
            <a:pPr>
              <a:buFont typeface="Arial" panose="020B0604020202020204" pitchFamily="34" charset="0"/>
              <a:buChar char="•"/>
            </a:pPr>
            <a:endParaRPr lang="en-US" dirty="0"/>
          </a:p>
        </p:txBody>
      </p:sp>
      <p:pic>
        <p:nvPicPr>
          <p:cNvPr id="2" name="Picture 1">
            <a:extLst>
              <a:ext uri="{FF2B5EF4-FFF2-40B4-BE49-F238E27FC236}">
                <a16:creationId xmlns:a16="http://schemas.microsoft.com/office/drawing/2014/main" id="{D6B07169-1985-DD4C-87D9-D70B46F10DB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50970" y="1263987"/>
            <a:ext cx="4090970" cy="786725"/>
          </a:xfrm>
          <a:prstGeom prst="rect">
            <a:avLst/>
          </a:prstGeom>
        </p:spPr>
      </p:pic>
      <p:pic>
        <p:nvPicPr>
          <p:cNvPr id="3" name="Picture 2">
            <a:extLst>
              <a:ext uri="{FF2B5EF4-FFF2-40B4-BE49-F238E27FC236}">
                <a16:creationId xmlns:a16="http://schemas.microsoft.com/office/drawing/2014/main" id="{82182E35-608A-E447-8D75-DFC4D08277B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50971" y="2571749"/>
            <a:ext cx="4090969" cy="716351"/>
          </a:xfrm>
          <a:prstGeom prst="rect">
            <a:avLst/>
          </a:prstGeom>
        </p:spPr>
      </p:pic>
    </p:spTree>
    <p:custDataLst>
      <p:tags r:id="rId1"/>
    </p:custDataLst>
    <p:extLst>
      <p:ext uri="{BB962C8B-B14F-4D97-AF65-F5344CB8AC3E}">
        <p14:creationId xmlns:p14="http://schemas.microsoft.com/office/powerpoint/2010/main" val="3707270558"/>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Ping and Traceroute Tests</a:t>
            </a:r>
            <a:br>
              <a:rPr lang="en-US" altLang="en-US" dirty="0"/>
            </a:br>
            <a:r>
              <a:rPr lang="en-US" altLang="en-US" dirty="0"/>
              <a:t>Ping the Loopback</a:t>
            </a:r>
          </a:p>
        </p:txBody>
      </p:sp>
      <p:sp>
        <p:nvSpPr>
          <p:cNvPr id="7" name="Rectangle 6">
            <a:extLst>
              <a:ext uri="{FF2B5EF4-FFF2-40B4-BE49-F238E27FC236}">
                <a16:creationId xmlns:a16="http://schemas.microsoft.com/office/drawing/2014/main" id="{1E3EA599-9EF6-BE44-900E-A2949CF66BC2}"/>
              </a:ext>
            </a:extLst>
          </p:cNvPr>
          <p:cNvSpPr>
            <a:spLocks noGrp="1" noChangeArrowheads="1"/>
          </p:cNvSpPr>
          <p:nvPr>
            <p:ph idx="1"/>
          </p:nvPr>
        </p:nvSpPr>
        <p:spPr>
          <a:xfrm>
            <a:off x="263471" y="866275"/>
            <a:ext cx="4091553" cy="3410950"/>
          </a:xfrm>
        </p:spPr>
        <p:txBody>
          <a:bodyPr/>
          <a:lstStyle/>
          <a:p>
            <a:pPr marL="0" indent="0">
              <a:spcAft>
                <a:spcPts val="100"/>
              </a:spcAft>
              <a:buNone/>
            </a:pPr>
            <a:r>
              <a:rPr lang="en-US" sz="1600" dirty="0"/>
              <a:t>Ping can be used to test the internal configuration of IPv4 or IPv6 on the local host. To do this, </a:t>
            </a:r>
            <a:r>
              <a:rPr lang="en-US" sz="1600" b="1" dirty="0"/>
              <a:t>ping</a:t>
            </a:r>
            <a:r>
              <a:rPr lang="en-US" sz="1600" dirty="0"/>
              <a:t> the local loopback address of 127.0.0.1 for IPv4 (::1 for IPv6).</a:t>
            </a:r>
          </a:p>
          <a:p>
            <a:pPr>
              <a:spcAft>
                <a:spcPts val="100"/>
              </a:spcAft>
              <a:buFont typeface="Arial" panose="020B0604020202020204" pitchFamily="34" charset="0"/>
              <a:buChar char="•"/>
            </a:pPr>
            <a:r>
              <a:rPr lang="en-US" sz="1600" dirty="0"/>
              <a:t>A response from 127.0.0.1 for IPv4, or ::1 for IPv6, indicates that IP is properly installed on the host.</a:t>
            </a:r>
          </a:p>
          <a:p>
            <a:pPr>
              <a:spcAft>
                <a:spcPts val="100"/>
              </a:spcAft>
              <a:buFont typeface="Arial" panose="020B0604020202020204" pitchFamily="34" charset="0"/>
              <a:buChar char="•"/>
            </a:pPr>
            <a:r>
              <a:rPr lang="en-US" sz="1600" dirty="0"/>
              <a:t>An error message indicates that TCP/IP is not operational on the host.</a:t>
            </a:r>
          </a:p>
        </p:txBody>
      </p:sp>
      <p:pic>
        <p:nvPicPr>
          <p:cNvPr id="2" name="Picture 1">
            <a:extLst>
              <a:ext uri="{FF2B5EF4-FFF2-40B4-BE49-F238E27FC236}">
                <a16:creationId xmlns:a16="http://schemas.microsoft.com/office/drawing/2014/main" id="{DF8C49F4-B91A-1244-9292-6EABA4BBF84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0" y="835296"/>
            <a:ext cx="4392402" cy="3472908"/>
          </a:xfrm>
          <a:prstGeom prst="rect">
            <a:avLst/>
          </a:prstGeom>
        </p:spPr>
      </p:pic>
    </p:spTree>
    <p:custDataLst>
      <p:tags r:id="rId1"/>
    </p:custDataLst>
    <p:extLst>
      <p:ext uri="{BB962C8B-B14F-4D97-AF65-F5344CB8AC3E}">
        <p14:creationId xmlns:p14="http://schemas.microsoft.com/office/powerpoint/2010/main" val="4274422524"/>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 y="118872"/>
            <a:ext cx="9144000" cy="592921"/>
          </a:xfrm>
        </p:spPr>
        <p:txBody>
          <a:bodyPr/>
          <a:lstStyle/>
          <a:p>
            <a:r>
              <a:rPr lang="en-US" altLang="en-US" sz="1600" dirty="0"/>
              <a:t>Ping and Traceroute Tests</a:t>
            </a:r>
            <a:br>
              <a:rPr lang="en-US" altLang="en-US" sz="1600" dirty="0"/>
            </a:br>
            <a:r>
              <a:rPr lang="en-US" altLang="en-US" dirty="0"/>
              <a:t>Ping the Default Gateway</a:t>
            </a:r>
          </a:p>
        </p:txBody>
      </p:sp>
      <p:sp>
        <p:nvSpPr>
          <p:cNvPr id="6" name="Rectangle 6">
            <a:extLst>
              <a:ext uri="{FF2B5EF4-FFF2-40B4-BE49-F238E27FC236}">
                <a16:creationId xmlns:a16="http://schemas.microsoft.com/office/drawing/2014/main" id="{9FD26DA6-0FF9-5641-9731-B0A4BDCFDDE7}"/>
              </a:ext>
            </a:extLst>
          </p:cNvPr>
          <p:cNvSpPr>
            <a:spLocks noGrp="1" noChangeArrowheads="1"/>
          </p:cNvSpPr>
          <p:nvPr>
            <p:ph idx="1"/>
          </p:nvPr>
        </p:nvSpPr>
        <p:spPr>
          <a:xfrm>
            <a:off x="179882" y="833733"/>
            <a:ext cx="4392118" cy="3904522"/>
          </a:xfrm>
        </p:spPr>
        <p:txBody>
          <a:bodyPr/>
          <a:lstStyle/>
          <a:p>
            <a:pPr marL="0" indent="0">
              <a:buNone/>
            </a:pPr>
            <a:r>
              <a:rPr lang="en-US" dirty="0"/>
              <a:t>The </a:t>
            </a:r>
            <a:r>
              <a:rPr lang="en-US" b="1" dirty="0"/>
              <a:t>ping </a:t>
            </a:r>
            <a:r>
              <a:rPr lang="en-US" dirty="0"/>
              <a:t>command can be used to test the ability of a host to communicate on the local network. </a:t>
            </a:r>
          </a:p>
          <a:p>
            <a:pPr marL="0" indent="0">
              <a:buNone/>
            </a:pPr>
            <a:r>
              <a:rPr lang="en-US" dirty="0"/>
              <a:t>The default gateway address is most often used because the router is normally always operational.</a:t>
            </a:r>
          </a:p>
          <a:p>
            <a:pPr lvl="2">
              <a:buFont typeface="Arial" panose="020B0604020202020204" pitchFamily="34" charset="0"/>
              <a:buChar char="•"/>
            </a:pPr>
            <a:r>
              <a:rPr lang="en-US" sz="1500" dirty="0"/>
              <a:t>A successful </a:t>
            </a:r>
            <a:r>
              <a:rPr lang="en-US" sz="1500" b="1" dirty="0"/>
              <a:t>ping</a:t>
            </a:r>
            <a:r>
              <a:rPr lang="en-US" sz="1500" dirty="0"/>
              <a:t> to the default gateway indicates that the host and the router interface serving as the default gateway are both operational on the local network.</a:t>
            </a:r>
          </a:p>
          <a:p>
            <a:pPr lvl="2">
              <a:buFont typeface="Arial" panose="020B0604020202020204" pitchFamily="34" charset="0"/>
              <a:buChar char="•"/>
            </a:pPr>
            <a:r>
              <a:rPr lang="en-US" sz="1500" dirty="0"/>
              <a:t>If the default gateway address does not respond, a </a:t>
            </a:r>
            <a:r>
              <a:rPr lang="en-US" sz="1500" b="1" dirty="0"/>
              <a:t>ping</a:t>
            </a:r>
            <a:r>
              <a:rPr lang="en-US" sz="1500" dirty="0"/>
              <a:t> can be sent to the IP address of another host on the local network that is known to be operational.</a:t>
            </a:r>
          </a:p>
        </p:txBody>
      </p:sp>
      <p:pic>
        <p:nvPicPr>
          <p:cNvPr id="2" name="Picture 1">
            <a:extLst>
              <a:ext uri="{FF2B5EF4-FFF2-40B4-BE49-F238E27FC236}">
                <a16:creationId xmlns:a16="http://schemas.microsoft.com/office/drawing/2014/main" id="{0E8580A2-5FDB-A248-9DB3-A91C74ADE9E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221690" y="933022"/>
            <a:ext cx="3424286" cy="3277456"/>
          </a:xfrm>
          <a:prstGeom prst="rect">
            <a:avLst/>
          </a:prstGeom>
        </p:spPr>
      </p:pic>
    </p:spTree>
    <p:custDataLst>
      <p:tags r:id="rId1"/>
    </p:custDataLst>
    <p:extLst>
      <p:ext uri="{BB962C8B-B14F-4D97-AF65-F5344CB8AC3E}">
        <p14:creationId xmlns:p14="http://schemas.microsoft.com/office/powerpoint/2010/main" val="112427509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t>Ping and Traceroute Tests</a:t>
            </a:r>
            <a:br>
              <a:rPr lang="en-US" altLang="en-US" sz="1600" dirty="0"/>
            </a:br>
            <a:r>
              <a:rPr lang="en-US" altLang="en-US" dirty="0"/>
              <a:t>Ping a Remote Host</a:t>
            </a:r>
          </a:p>
        </p:txBody>
      </p:sp>
      <p:sp>
        <p:nvSpPr>
          <p:cNvPr id="6" name="Rectangle 6">
            <a:extLst>
              <a:ext uri="{FF2B5EF4-FFF2-40B4-BE49-F238E27FC236}">
                <a16:creationId xmlns:a16="http://schemas.microsoft.com/office/drawing/2014/main" id="{FDB50C7D-A789-1947-A197-D4C18A6B4C22}"/>
              </a:ext>
            </a:extLst>
          </p:cNvPr>
          <p:cNvSpPr>
            <a:spLocks noGrp="1" noChangeArrowheads="1"/>
          </p:cNvSpPr>
          <p:nvPr>
            <p:ph idx="1"/>
          </p:nvPr>
        </p:nvSpPr>
        <p:spPr>
          <a:xfrm>
            <a:off x="134337" y="896222"/>
            <a:ext cx="4196594" cy="1970268"/>
          </a:xfrm>
        </p:spPr>
        <p:txBody>
          <a:bodyPr/>
          <a:lstStyle/>
          <a:p>
            <a:pPr marL="0" indent="0">
              <a:buNone/>
            </a:pPr>
            <a:r>
              <a:rPr lang="en-US" sz="1600" dirty="0"/>
              <a:t>Ping can also be used to test the ability of a local host to communicate across an internetwork.</a:t>
            </a:r>
          </a:p>
          <a:p>
            <a:pPr marL="0" indent="0">
              <a:buNone/>
            </a:pPr>
            <a:r>
              <a:rPr lang="en-US" sz="1600" dirty="0"/>
              <a:t>A local host can ping a host on a remote network. A successful </a:t>
            </a:r>
            <a:r>
              <a:rPr lang="en-US" sz="1600" b="1" dirty="0"/>
              <a:t>ping</a:t>
            </a:r>
            <a:r>
              <a:rPr lang="en-US" sz="1600" dirty="0"/>
              <a:t> across the internetwork confirms communication on the local network.</a:t>
            </a:r>
          </a:p>
          <a:p>
            <a:pPr marL="0" indent="0">
              <a:buNone/>
            </a:pPr>
            <a:endParaRPr lang="en-US" dirty="0"/>
          </a:p>
          <a:p>
            <a:endParaRPr lang="en-US" altLang="ja-JP" dirty="0"/>
          </a:p>
        </p:txBody>
      </p:sp>
      <p:sp>
        <p:nvSpPr>
          <p:cNvPr id="3" name="TextBox 2">
            <a:extLst>
              <a:ext uri="{FF2B5EF4-FFF2-40B4-BE49-F238E27FC236}">
                <a16:creationId xmlns:a16="http://schemas.microsoft.com/office/drawing/2014/main" id="{9C24F4E2-35B0-E842-9F7B-C37FDFAA35C7}"/>
              </a:ext>
            </a:extLst>
          </p:cNvPr>
          <p:cNvSpPr txBox="1"/>
          <p:nvPr/>
        </p:nvSpPr>
        <p:spPr>
          <a:xfrm>
            <a:off x="134338" y="3211692"/>
            <a:ext cx="4586100" cy="1292662"/>
          </a:xfrm>
          <a:prstGeom prst="rect">
            <a:avLst/>
          </a:prstGeom>
          <a:noFill/>
        </p:spPr>
        <p:txBody>
          <a:bodyPr wrap="square" rtlCol="0">
            <a:spAutoFit/>
          </a:bodyPr>
          <a:lstStyle/>
          <a:p>
            <a:r>
              <a:rPr lang="en-US" sz="1600" b="1" dirty="0">
                <a:solidFill>
                  <a:srgbClr val="000000"/>
                </a:solidFill>
              </a:rPr>
              <a:t>Note</a:t>
            </a:r>
            <a:r>
              <a:rPr lang="en-US" sz="1600" dirty="0">
                <a:solidFill>
                  <a:srgbClr val="000000"/>
                </a:solidFill>
              </a:rPr>
              <a:t>: Many network administrators limit or prohibit the entry of ICMP messages therefore, the lack of a </a:t>
            </a:r>
            <a:r>
              <a:rPr lang="en-US" sz="1600" b="1" dirty="0">
                <a:solidFill>
                  <a:srgbClr val="000000"/>
                </a:solidFill>
              </a:rPr>
              <a:t>ping</a:t>
            </a:r>
            <a:r>
              <a:rPr lang="en-US" sz="1600" dirty="0">
                <a:solidFill>
                  <a:srgbClr val="000000"/>
                </a:solidFill>
              </a:rPr>
              <a:t> response could be due to security restrictions.</a:t>
            </a:r>
          </a:p>
          <a:p>
            <a:endParaRPr lang="en-US" sz="1400" dirty="0">
              <a:solidFill>
                <a:srgbClr val="000000"/>
              </a:solidFill>
            </a:endParaRPr>
          </a:p>
        </p:txBody>
      </p:sp>
      <p:pic>
        <p:nvPicPr>
          <p:cNvPr id="2" name="Picture 1">
            <a:extLst>
              <a:ext uri="{FF2B5EF4-FFF2-40B4-BE49-F238E27FC236}">
                <a16:creationId xmlns:a16="http://schemas.microsoft.com/office/drawing/2014/main" id="{F2FB829A-A91A-AB49-9FE4-013BCA9D4C4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20437" y="1310400"/>
            <a:ext cx="4096002" cy="2841690"/>
          </a:xfrm>
          <a:prstGeom prst="rect">
            <a:avLst/>
          </a:prstGeom>
        </p:spPr>
      </p:pic>
    </p:spTree>
    <p:custDataLst>
      <p:tags r:id="rId1"/>
    </p:custDataLst>
    <p:extLst>
      <p:ext uri="{BB962C8B-B14F-4D97-AF65-F5344CB8AC3E}">
        <p14:creationId xmlns:p14="http://schemas.microsoft.com/office/powerpoint/2010/main" val="2900830122"/>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t>Ping and Traceroute Tests</a:t>
            </a:r>
            <a:br>
              <a:rPr lang="en-US" altLang="en-US" sz="1600" dirty="0"/>
            </a:br>
            <a:r>
              <a:rPr lang="en-US" altLang="en-US" dirty="0"/>
              <a:t>Traceroute – Test the Path</a:t>
            </a:r>
          </a:p>
        </p:txBody>
      </p:sp>
      <p:sp>
        <p:nvSpPr>
          <p:cNvPr id="6" name="Rectangle 6">
            <a:extLst>
              <a:ext uri="{FF2B5EF4-FFF2-40B4-BE49-F238E27FC236}">
                <a16:creationId xmlns:a16="http://schemas.microsoft.com/office/drawing/2014/main" id="{FDB50C7D-A789-1947-A197-D4C18A6B4C22}"/>
              </a:ext>
            </a:extLst>
          </p:cNvPr>
          <p:cNvSpPr>
            <a:spLocks noGrp="1" noChangeArrowheads="1"/>
          </p:cNvSpPr>
          <p:nvPr>
            <p:ph idx="1"/>
          </p:nvPr>
        </p:nvSpPr>
        <p:spPr>
          <a:xfrm>
            <a:off x="134337" y="896221"/>
            <a:ext cx="4244686" cy="3511391"/>
          </a:xfrm>
        </p:spPr>
        <p:txBody>
          <a:bodyPr/>
          <a:lstStyle/>
          <a:p>
            <a:pPr>
              <a:buFont typeface="Arial" panose="020B0604020202020204" pitchFamily="34" charset="0"/>
              <a:buChar char="•"/>
            </a:pPr>
            <a:r>
              <a:rPr lang="en-US" sz="1600" dirty="0"/>
              <a:t>Traceroute (</a:t>
            </a:r>
            <a:r>
              <a:rPr lang="en-US" sz="1600" b="1" dirty="0"/>
              <a:t>tracert</a:t>
            </a:r>
            <a:r>
              <a:rPr lang="en-US" sz="1600" dirty="0"/>
              <a:t>) is a utility that is used to test the path between two hosts and provide a list of hops that were successfully reached along that path.</a:t>
            </a:r>
          </a:p>
          <a:p>
            <a:pPr>
              <a:buFont typeface="Arial" panose="020B0604020202020204" pitchFamily="34" charset="0"/>
              <a:buChar char="•"/>
            </a:pPr>
            <a:r>
              <a:rPr lang="en-US" sz="1600" dirty="0"/>
              <a:t>Traceroute provides round-trip time for each hop along the path and indicates if a hop fails to respond. An asterisk (*) is used to indicate a lost or unreplied packet.</a:t>
            </a:r>
          </a:p>
          <a:p>
            <a:pPr>
              <a:buFont typeface="Arial" panose="020B0604020202020204" pitchFamily="34" charset="0"/>
              <a:buChar char="•"/>
            </a:pPr>
            <a:r>
              <a:rPr lang="en-US" sz="1600" dirty="0"/>
              <a:t>This information can be used to locate a problematic router in the path or may indicate that the router is configured not to reply. </a:t>
            </a:r>
          </a:p>
          <a:p>
            <a:endParaRPr lang="en-US" altLang="ja-JP" dirty="0"/>
          </a:p>
        </p:txBody>
      </p:sp>
      <p:sp>
        <p:nvSpPr>
          <p:cNvPr id="2" name="TextBox 1">
            <a:extLst>
              <a:ext uri="{FF2B5EF4-FFF2-40B4-BE49-F238E27FC236}">
                <a16:creationId xmlns:a16="http://schemas.microsoft.com/office/drawing/2014/main" id="{49CA48F9-FF91-354D-96A8-3191B5C595F6}"/>
              </a:ext>
            </a:extLst>
          </p:cNvPr>
          <p:cNvSpPr txBox="1"/>
          <p:nvPr/>
        </p:nvSpPr>
        <p:spPr>
          <a:xfrm>
            <a:off x="4379024" y="3067396"/>
            <a:ext cx="4609990" cy="1077218"/>
          </a:xfrm>
          <a:prstGeom prst="rect">
            <a:avLst/>
          </a:prstGeom>
          <a:noFill/>
        </p:spPr>
        <p:txBody>
          <a:bodyPr wrap="square" rtlCol="0">
            <a:spAutoFit/>
          </a:bodyPr>
          <a:lstStyle/>
          <a:p>
            <a:r>
              <a:rPr lang="en-US" sz="1600" b="1" dirty="0">
                <a:solidFill>
                  <a:srgbClr val="000000"/>
                </a:solidFill>
              </a:rPr>
              <a:t>Note</a:t>
            </a:r>
            <a:r>
              <a:rPr lang="en-US" sz="1600" dirty="0">
                <a:solidFill>
                  <a:srgbClr val="000000"/>
                </a:solidFill>
              </a:rPr>
              <a:t>: Traceroute makes use of a function of the TTL field in IPv4 and the Hop Limit field in IPv6 in the Layer 3 headers, along with the ICMP Time Exceeded message.</a:t>
            </a:r>
          </a:p>
        </p:txBody>
      </p:sp>
      <p:pic>
        <p:nvPicPr>
          <p:cNvPr id="8" name="Picture 7">
            <a:extLst>
              <a:ext uri="{FF2B5EF4-FFF2-40B4-BE49-F238E27FC236}">
                <a16:creationId xmlns:a16="http://schemas.microsoft.com/office/drawing/2014/main" id="{9F21494A-A0E3-9244-9362-A528463A114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64979" y="1525369"/>
            <a:ext cx="4102100" cy="1257300"/>
          </a:xfrm>
          <a:prstGeom prst="rect">
            <a:avLst/>
          </a:prstGeom>
        </p:spPr>
      </p:pic>
    </p:spTree>
    <p:custDataLst>
      <p:tags r:id="rId1"/>
    </p:custDataLst>
    <p:extLst>
      <p:ext uri="{BB962C8B-B14F-4D97-AF65-F5344CB8AC3E}">
        <p14:creationId xmlns:p14="http://schemas.microsoft.com/office/powerpoint/2010/main" val="679333839"/>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t>Ping and Traceroute Tests</a:t>
            </a:r>
            <a:br>
              <a:rPr lang="en-US" altLang="en-US" sz="1600" dirty="0"/>
            </a:br>
            <a:r>
              <a:rPr lang="en-US" altLang="en-US" dirty="0"/>
              <a:t>Traceroute – Test the Path (Cont.)</a:t>
            </a:r>
          </a:p>
        </p:txBody>
      </p:sp>
      <p:sp>
        <p:nvSpPr>
          <p:cNvPr id="6" name="Rectangle 6">
            <a:extLst>
              <a:ext uri="{FF2B5EF4-FFF2-40B4-BE49-F238E27FC236}">
                <a16:creationId xmlns:a16="http://schemas.microsoft.com/office/drawing/2014/main" id="{FDB50C7D-A789-1947-A197-D4C18A6B4C22}"/>
              </a:ext>
            </a:extLst>
          </p:cNvPr>
          <p:cNvSpPr>
            <a:spLocks noGrp="1" noChangeArrowheads="1"/>
          </p:cNvSpPr>
          <p:nvPr>
            <p:ph idx="1"/>
          </p:nvPr>
        </p:nvSpPr>
        <p:spPr>
          <a:xfrm>
            <a:off x="134336" y="896222"/>
            <a:ext cx="4437663" cy="3716876"/>
          </a:xfrm>
        </p:spPr>
        <p:txBody>
          <a:bodyPr/>
          <a:lstStyle/>
          <a:p>
            <a:pPr>
              <a:buFont typeface="Arial" panose="020B0604020202020204" pitchFamily="34" charset="0"/>
              <a:buChar char="•"/>
            </a:pPr>
            <a:r>
              <a:rPr lang="en-US" sz="1600" dirty="0"/>
              <a:t>The first message sent from traceroute will have a TTL field value of 1. This causes the TTL to time out at the first router. This router then responds with a ICMPv4 Time Exceeded message. </a:t>
            </a:r>
          </a:p>
          <a:p>
            <a:pPr>
              <a:buFont typeface="Arial" panose="020B0604020202020204" pitchFamily="34" charset="0"/>
              <a:buChar char="•"/>
            </a:pPr>
            <a:r>
              <a:rPr lang="en-US" sz="1600" dirty="0"/>
              <a:t>Traceroute then progressively increments the TTL field (2, 3, 4...) for each sequence of messages. This provides the trace with the address of each hop as the packets time out further down the path. </a:t>
            </a:r>
          </a:p>
          <a:p>
            <a:pPr>
              <a:buFont typeface="Arial" panose="020B0604020202020204" pitchFamily="34" charset="0"/>
              <a:buChar char="•"/>
            </a:pPr>
            <a:r>
              <a:rPr lang="en-US" sz="1600" dirty="0"/>
              <a:t>The TTL field continues to be increased until the destination is reached, or it is incremented to a predefined maximum.</a:t>
            </a:r>
            <a:endParaRPr lang="en-US" altLang="ja-JP" sz="1600" dirty="0"/>
          </a:p>
        </p:txBody>
      </p:sp>
      <p:pic>
        <p:nvPicPr>
          <p:cNvPr id="3" name="Picture 2">
            <a:extLst>
              <a:ext uri="{FF2B5EF4-FFF2-40B4-BE49-F238E27FC236}">
                <a16:creationId xmlns:a16="http://schemas.microsoft.com/office/drawing/2014/main" id="{13A49670-AFAC-444B-B6F1-217466A83CB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64979" y="1213720"/>
            <a:ext cx="4127500" cy="2476500"/>
          </a:xfrm>
          <a:prstGeom prst="rect">
            <a:avLst/>
          </a:prstGeom>
        </p:spPr>
      </p:pic>
    </p:spTree>
    <p:custDataLst>
      <p:tags r:id="rId1"/>
    </p:custDataLst>
    <p:extLst>
      <p:ext uri="{BB962C8B-B14F-4D97-AF65-F5344CB8AC3E}">
        <p14:creationId xmlns:p14="http://schemas.microsoft.com/office/powerpoint/2010/main" val="3704505207"/>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3"/>
          <p:cNvSpPr>
            <a:spLocks noGrp="1" noChangeArrowheads="1"/>
          </p:cNvSpPr>
          <p:nvPr>
            <p:ph type="title"/>
          </p:nvPr>
        </p:nvSpPr>
        <p:spPr>
          <a:xfrm>
            <a:off x="1" y="41393"/>
            <a:ext cx="9144000" cy="669321"/>
          </a:xfrm>
        </p:spPr>
        <p:txBody>
          <a:bodyPr/>
          <a:lstStyle/>
          <a:p>
            <a:pPr eaLnBrk="1" hangingPunct="1"/>
            <a:r>
              <a:rPr lang="en-US" dirty="0"/>
              <a:t>Module Objectives</a:t>
            </a:r>
          </a:p>
        </p:txBody>
      </p:sp>
      <p:sp>
        <p:nvSpPr>
          <p:cNvPr id="4099" name="Rectangle 34"/>
          <p:cNvSpPr>
            <a:spLocks noGrp="1" noChangeArrowheads="1"/>
          </p:cNvSpPr>
          <p:nvPr>
            <p:ph idx="1"/>
          </p:nvPr>
        </p:nvSpPr>
        <p:spPr>
          <a:xfrm>
            <a:off x="0" y="798944"/>
            <a:ext cx="9006840" cy="669320"/>
          </a:xfrm>
        </p:spPr>
        <p:txBody>
          <a:bodyPr/>
          <a:lstStyle/>
          <a:p>
            <a:pPr marL="188912" lvl="1" indent="0">
              <a:buNone/>
            </a:pPr>
            <a:r>
              <a:rPr lang="en-US" sz="1600" b="1" dirty="0"/>
              <a:t>Module Title</a:t>
            </a:r>
            <a:r>
              <a:rPr lang="en-US" sz="1600" dirty="0"/>
              <a:t>: ICMP</a:t>
            </a:r>
          </a:p>
          <a:p>
            <a:pPr marL="188912" lvl="1" indent="0">
              <a:buNone/>
            </a:pPr>
            <a:r>
              <a:rPr lang="en-US" sz="1600" b="1" dirty="0"/>
              <a:t>Module Objective</a:t>
            </a:r>
            <a:r>
              <a:rPr lang="en-US" sz="1600" dirty="0"/>
              <a:t>: Use various tools to test network connectivity.</a:t>
            </a:r>
          </a:p>
          <a:p>
            <a:pPr marL="327818" lvl="2" indent="0">
              <a:buNone/>
            </a:pPr>
            <a:endParaRPr lang="en-US" sz="1150" dirty="0"/>
          </a:p>
        </p:txBody>
      </p:sp>
      <p:graphicFrame>
        <p:nvGraphicFramePr>
          <p:cNvPr id="4" name="Table 3">
            <a:extLst>
              <a:ext uri="{FF2B5EF4-FFF2-40B4-BE49-F238E27FC236}">
                <a16:creationId xmlns:a16="http://schemas.microsoft.com/office/drawing/2014/main" id="{73C07AB0-6822-FB4C-9445-25B1C20C98B1}"/>
              </a:ext>
            </a:extLst>
          </p:cNvPr>
          <p:cNvGraphicFramePr>
            <a:graphicFrameLocks noGrp="1"/>
          </p:cNvGraphicFramePr>
          <p:nvPr>
            <p:extLst>
              <p:ext uri="{D42A27DB-BD31-4B8C-83A1-F6EECF244321}">
                <p14:modId xmlns:p14="http://schemas.microsoft.com/office/powerpoint/2010/main" val="3650485866"/>
              </p:ext>
            </p:extLst>
          </p:nvPr>
        </p:nvGraphicFramePr>
        <p:xfrm>
          <a:off x="663479" y="1754987"/>
          <a:ext cx="7679882" cy="1282359"/>
        </p:xfrm>
        <a:graphic>
          <a:graphicData uri="http://schemas.openxmlformats.org/drawingml/2006/table">
            <a:tbl>
              <a:tblPr firstRow="1" firstCol="1" bandRow="1">
                <a:tableStyleId>{5C22544A-7EE6-4342-B048-85BDC9FD1C3A}</a:tableStyleId>
              </a:tblPr>
              <a:tblGrid>
                <a:gridCol w="3839941">
                  <a:extLst>
                    <a:ext uri="{9D8B030D-6E8A-4147-A177-3AD203B41FA5}">
                      <a16:colId xmlns:a16="http://schemas.microsoft.com/office/drawing/2014/main" val="1523797708"/>
                    </a:ext>
                  </a:extLst>
                </a:gridCol>
                <a:gridCol w="3839941">
                  <a:extLst>
                    <a:ext uri="{9D8B030D-6E8A-4147-A177-3AD203B41FA5}">
                      <a16:colId xmlns:a16="http://schemas.microsoft.com/office/drawing/2014/main" val="2750207184"/>
                    </a:ext>
                  </a:extLst>
                </a:gridCol>
              </a:tblGrid>
              <a:tr h="228725">
                <a:tc>
                  <a:txBody>
                    <a:bodyPr/>
                    <a:lstStyle/>
                    <a:p>
                      <a:pPr marL="0" marR="0">
                        <a:lnSpc>
                          <a:spcPct val="107000"/>
                        </a:lnSpc>
                        <a:spcBef>
                          <a:spcPts val="0"/>
                        </a:spcBef>
                        <a:spcAft>
                          <a:spcPts val="0"/>
                        </a:spcAft>
                      </a:pPr>
                      <a:r>
                        <a:rPr lang="en-US" sz="1050" dirty="0">
                          <a:effectLst/>
                        </a:rPr>
                        <a:t>Topic Title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50" dirty="0">
                          <a:effectLst/>
                        </a:rPr>
                        <a:t>Topic Objective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74061904"/>
                  </a:ext>
                </a:extLst>
              </a:tr>
              <a:tr h="469315">
                <a:tc>
                  <a:txBody>
                    <a:bodyPr/>
                    <a:lstStyle/>
                    <a:p>
                      <a:pPr fontAlgn="ctr"/>
                      <a:r>
                        <a:rPr lang="en-US" sz="1050" b="1" dirty="0">
                          <a:effectLst/>
                        </a:rPr>
                        <a:t>ICMP Messages</a:t>
                      </a:r>
                      <a:endParaRPr lang="en-US" sz="1050" b="0" dirty="0">
                        <a:effectLst/>
                      </a:endParaRPr>
                    </a:p>
                  </a:txBody>
                  <a:tcPr marL="47625" marR="47625" marT="47625" marB="47625" anchor="ctr"/>
                </a:tc>
                <a:tc>
                  <a:txBody>
                    <a:bodyPr/>
                    <a:lstStyle/>
                    <a:p>
                      <a:pPr fontAlgn="ctr"/>
                      <a:r>
                        <a:rPr lang="en-US" sz="1050" b="0" dirty="0">
                          <a:effectLst/>
                        </a:rPr>
                        <a:t>Explain how ICMP is used to test network connectivity.</a:t>
                      </a:r>
                    </a:p>
                  </a:txBody>
                  <a:tcPr marL="47625" marR="47625" marT="47625" marB="47625" anchor="ctr"/>
                </a:tc>
                <a:extLst>
                  <a:ext uri="{0D108BD9-81ED-4DB2-BD59-A6C34878D82A}">
                    <a16:rowId xmlns:a16="http://schemas.microsoft.com/office/drawing/2014/main" val="1646858405"/>
                  </a:ext>
                </a:extLst>
              </a:tr>
              <a:tr h="584319">
                <a:tc>
                  <a:txBody>
                    <a:bodyPr/>
                    <a:lstStyle/>
                    <a:p>
                      <a:pPr fontAlgn="ctr"/>
                      <a:r>
                        <a:rPr lang="en-US" sz="1050" b="1" dirty="0">
                          <a:effectLst/>
                        </a:rPr>
                        <a:t>Ping and Traceroute Testing</a:t>
                      </a:r>
                      <a:endParaRPr lang="en-US" sz="1050" b="0" dirty="0">
                        <a:effectLst/>
                      </a:endParaRPr>
                    </a:p>
                  </a:txBody>
                  <a:tcPr marL="47625" marR="47625" marT="47625" marB="47625" anchor="ctr"/>
                </a:tc>
                <a:tc>
                  <a:txBody>
                    <a:bodyPr/>
                    <a:lstStyle/>
                    <a:p>
                      <a:pPr fontAlgn="ctr"/>
                      <a:r>
                        <a:rPr lang="en-US" sz="1050" b="0" dirty="0">
                          <a:effectLst/>
                        </a:rPr>
                        <a:t>Use ping and traceroute utilities to test network connectivity.</a:t>
                      </a:r>
                    </a:p>
                  </a:txBody>
                  <a:tcPr marL="47625" marR="47625" marT="47625" marB="47625" anchor="ctr"/>
                </a:tc>
                <a:extLst>
                  <a:ext uri="{0D108BD9-81ED-4DB2-BD59-A6C34878D82A}">
                    <a16:rowId xmlns:a16="http://schemas.microsoft.com/office/drawing/2014/main" val="3216917477"/>
                  </a:ext>
                </a:extLst>
              </a:tr>
            </a:tbl>
          </a:graphicData>
        </a:graphic>
      </p:graphicFrame>
    </p:spTree>
    <p:custDataLst>
      <p:tags r:id="rId1"/>
    </p:custDataLst>
    <p:extLst>
      <p:ext uri="{BB962C8B-B14F-4D97-AF65-F5344CB8AC3E}">
        <p14:creationId xmlns:p14="http://schemas.microsoft.com/office/powerpoint/2010/main" val="834003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33862"/>
            <a:ext cx="9144000" cy="592921"/>
          </a:xfrm>
        </p:spPr>
        <p:txBody>
          <a:bodyPr/>
          <a:lstStyle/>
          <a:p>
            <a:r>
              <a:rPr lang="en-US" altLang="en-US" sz="1600" dirty="0"/>
              <a:t>Ping and Traceroute Tests</a:t>
            </a:r>
            <a:br>
              <a:rPr lang="en-US" altLang="en-US" sz="1600" dirty="0"/>
            </a:br>
            <a:r>
              <a:rPr lang="en-US" altLang="en-US" dirty="0"/>
              <a:t>Packet Tracer – Verify IPv4 and IPv6 Addressing</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893005"/>
            <a:ext cx="8649325" cy="3522688"/>
          </a:xfrm>
        </p:spPr>
        <p:txBody>
          <a:bodyPr/>
          <a:lstStyle/>
          <a:p>
            <a:pPr marL="0" indent="0">
              <a:buNone/>
            </a:pPr>
            <a:r>
              <a:rPr lang="en-US" sz="1800" dirty="0"/>
              <a:t>In this Packet Tracer, you will do the following:</a:t>
            </a:r>
          </a:p>
          <a:p>
            <a:pPr>
              <a:buFont typeface="Arial" panose="020B0604020202020204" pitchFamily="34" charset="0"/>
              <a:buChar char="•"/>
            </a:pPr>
            <a:r>
              <a:rPr lang="en-US" sz="1800" dirty="0"/>
              <a:t>Complete the Addressing Table Documentation </a:t>
            </a:r>
          </a:p>
          <a:p>
            <a:pPr>
              <a:buFont typeface="Arial" panose="020B0604020202020204" pitchFamily="34" charset="0"/>
              <a:buChar char="•"/>
            </a:pPr>
            <a:r>
              <a:rPr lang="en-US" sz="1800" dirty="0"/>
              <a:t>Test Connectivity Using Ping</a:t>
            </a:r>
          </a:p>
          <a:p>
            <a:pPr>
              <a:buFont typeface="Arial" panose="020B0604020202020204" pitchFamily="34" charset="0"/>
              <a:buChar char="•"/>
            </a:pPr>
            <a:r>
              <a:rPr lang="en-US" sz="1800" dirty="0"/>
              <a:t>Discover the Path by Tracing the Route</a:t>
            </a:r>
          </a:p>
          <a:p>
            <a:pPr marL="0" indent="0">
              <a:buNone/>
            </a:pPr>
            <a:endParaRPr lang="en-US" altLang="ja-JP" dirty="0"/>
          </a:p>
        </p:txBody>
      </p:sp>
    </p:spTree>
    <p:custDataLst>
      <p:tags r:id="rId1"/>
    </p:custDataLst>
    <p:extLst>
      <p:ext uri="{BB962C8B-B14F-4D97-AF65-F5344CB8AC3E}">
        <p14:creationId xmlns:p14="http://schemas.microsoft.com/office/powerpoint/2010/main" val="1390594509"/>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43838"/>
            <a:ext cx="9144000" cy="893852"/>
          </a:xfrm>
        </p:spPr>
        <p:txBody>
          <a:bodyPr/>
          <a:lstStyle/>
          <a:p>
            <a:r>
              <a:rPr lang="en-US" altLang="en-US" sz="1600" dirty="0"/>
              <a:t>Ping and Traceroute Tests</a:t>
            </a:r>
            <a:br>
              <a:rPr lang="en-US" altLang="en-US" sz="1600" dirty="0"/>
            </a:br>
            <a:r>
              <a:rPr lang="en-US" altLang="en-US" dirty="0"/>
              <a:t>Packet Tracer – Use Ping and Traceroute to Test Network Connectivity</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130156"/>
            <a:ext cx="8649325" cy="3426853"/>
          </a:xfrm>
        </p:spPr>
        <p:txBody>
          <a:bodyPr/>
          <a:lstStyle/>
          <a:p>
            <a:pPr marL="0" indent="0">
              <a:buNone/>
            </a:pPr>
            <a:r>
              <a:rPr lang="en-US" sz="1800" dirty="0"/>
              <a:t>In this Packet Tracer, you will do the following:</a:t>
            </a:r>
          </a:p>
          <a:p>
            <a:pPr>
              <a:buFont typeface="Arial" panose="020B0604020202020204" pitchFamily="34" charset="0"/>
              <a:buChar char="•"/>
            </a:pPr>
            <a:r>
              <a:rPr lang="en-US" sz="1800" dirty="0"/>
              <a:t>Test and Restore IPv4 Connectivity</a:t>
            </a:r>
          </a:p>
          <a:p>
            <a:pPr>
              <a:buFont typeface="Arial" panose="020B0604020202020204" pitchFamily="34" charset="0"/>
              <a:buChar char="•"/>
            </a:pPr>
            <a:r>
              <a:rPr lang="en-US" sz="1800" dirty="0"/>
              <a:t>Test and Restore IPv6 Connectivity</a:t>
            </a:r>
          </a:p>
          <a:p>
            <a:pPr marL="0" indent="0">
              <a:buNone/>
            </a:pPr>
            <a:endParaRPr lang="en-US" altLang="ja-JP" dirty="0"/>
          </a:p>
        </p:txBody>
      </p:sp>
    </p:spTree>
    <p:custDataLst>
      <p:tags r:id="rId1"/>
    </p:custDataLst>
    <p:extLst>
      <p:ext uri="{BB962C8B-B14F-4D97-AF65-F5344CB8AC3E}">
        <p14:creationId xmlns:p14="http://schemas.microsoft.com/office/powerpoint/2010/main" val="3849322436"/>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47520"/>
            <a:ext cx="8280314" cy="970280"/>
          </a:xfrm>
        </p:spPr>
        <p:txBody>
          <a:bodyPr/>
          <a:lstStyle/>
          <a:p>
            <a:r>
              <a:rPr lang="en-US" dirty="0">
                <a:solidFill>
                  <a:schemeClr val="accent5">
                    <a:lumMod val="40000"/>
                    <a:lumOff val="60000"/>
                  </a:schemeClr>
                </a:solidFill>
              </a:rPr>
              <a:t>13.3 Module Practice and Quiz</a:t>
            </a:r>
          </a:p>
        </p:txBody>
      </p:sp>
    </p:spTree>
    <p:custDataLst>
      <p:tags r:id="rId1"/>
    </p:custDataLst>
    <p:extLst>
      <p:ext uri="{BB962C8B-B14F-4D97-AF65-F5344CB8AC3E}">
        <p14:creationId xmlns:p14="http://schemas.microsoft.com/office/powerpoint/2010/main" val="410599242"/>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1119882"/>
          </a:xfrm>
        </p:spPr>
        <p:txBody>
          <a:bodyPr/>
          <a:lstStyle/>
          <a:p>
            <a:r>
              <a:rPr lang="en-US" altLang="en-US" sz="1600" dirty="0"/>
              <a:t>Module Practice and Quiz</a:t>
            </a:r>
            <a:br>
              <a:rPr lang="en-US" altLang="en-US" sz="1600" dirty="0"/>
            </a:br>
            <a:r>
              <a:rPr lang="en-US" altLang="en-US" dirty="0"/>
              <a:t>Packet Tracer – Use ICMP to Test and Correct Network Connectivity</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119882"/>
            <a:ext cx="8649325" cy="3437127"/>
          </a:xfrm>
        </p:spPr>
        <p:txBody>
          <a:bodyPr/>
          <a:lstStyle/>
          <a:p>
            <a:pPr marL="0" indent="0">
              <a:buNone/>
            </a:pPr>
            <a:r>
              <a:rPr lang="en-US" sz="1800" dirty="0"/>
              <a:t>In this Packet Tracer, you will do the following:</a:t>
            </a:r>
          </a:p>
          <a:p>
            <a:pPr>
              <a:buFont typeface="Arial" panose="020B0604020202020204" pitchFamily="34" charset="0"/>
              <a:buChar char="•"/>
            </a:pPr>
            <a:r>
              <a:rPr lang="en-US" sz="1800" dirty="0"/>
              <a:t>Use ICMP to locate connectivity issues.</a:t>
            </a:r>
          </a:p>
          <a:p>
            <a:pPr>
              <a:buFont typeface="Arial" panose="020B0604020202020204" pitchFamily="34" charset="0"/>
              <a:buChar char="•"/>
            </a:pPr>
            <a:r>
              <a:rPr lang="en-US" sz="1800" dirty="0"/>
              <a:t>Configure network devices to correct connectivity issues</a:t>
            </a:r>
            <a:r>
              <a:rPr lang="en-US" dirty="0"/>
              <a:t>.</a:t>
            </a:r>
          </a:p>
          <a:p>
            <a:endParaRPr lang="en-US" altLang="ja-JP" dirty="0"/>
          </a:p>
        </p:txBody>
      </p:sp>
    </p:spTree>
    <p:custDataLst>
      <p:tags r:id="rId1"/>
    </p:custDataLst>
    <p:extLst>
      <p:ext uri="{BB962C8B-B14F-4D97-AF65-F5344CB8AC3E}">
        <p14:creationId xmlns:p14="http://schemas.microsoft.com/office/powerpoint/2010/main" val="4195970949"/>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1491916"/>
          </a:xfrm>
        </p:spPr>
        <p:txBody>
          <a:bodyPr/>
          <a:lstStyle/>
          <a:p>
            <a:r>
              <a:rPr lang="en-US" altLang="en-US" sz="1600" dirty="0"/>
              <a:t>Module Practice and Quiz</a:t>
            </a:r>
            <a:br>
              <a:rPr lang="en-US" altLang="en-US" dirty="0"/>
            </a:br>
            <a:r>
              <a:rPr lang="en-US" altLang="en-US" dirty="0"/>
              <a:t>Packet Tracer - Use Ping and Traceroute to Test Network Connectivity - Physical Mode</a:t>
            </a:r>
            <a:br>
              <a:rPr lang="en-US" altLang="en-US" dirty="0"/>
            </a:br>
            <a:r>
              <a:rPr lang="en-US" altLang="en-US" dirty="0"/>
              <a:t>Lab – Use Ping and Traceroute to Test Network Connectivity</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247337" y="1491916"/>
            <a:ext cx="8649325" cy="3522688"/>
          </a:xfrm>
        </p:spPr>
        <p:txBody>
          <a:bodyPr/>
          <a:lstStyle/>
          <a:p>
            <a:pPr marL="0" indent="0">
              <a:buNone/>
            </a:pPr>
            <a:r>
              <a:rPr lang="en-US" sz="1400" dirty="0"/>
              <a:t>In this Packet Tracer Physical Mode activity, you will complete the following objectives:</a:t>
            </a:r>
          </a:p>
          <a:p>
            <a:pPr>
              <a:buFont typeface="Arial" panose="020B0604020202020204" pitchFamily="34" charset="0"/>
              <a:buChar char="•"/>
            </a:pPr>
            <a:r>
              <a:rPr lang="en-US" sz="1400" dirty="0"/>
              <a:t>Use Ping Command for Basic Network Testing </a:t>
            </a:r>
          </a:p>
          <a:p>
            <a:pPr>
              <a:buFont typeface="Arial" panose="020B0604020202020204" pitchFamily="34" charset="0"/>
              <a:buChar char="•"/>
            </a:pPr>
            <a:r>
              <a:rPr lang="en-US" sz="1400" dirty="0"/>
              <a:t>Use Tracert and Traceroute Commands for Basic Network Testing</a:t>
            </a:r>
          </a:p>
          <a:p>
            <a:pPr>
              <a:buFont typeface="Arial" panose="020B0604020202020204" pitchFamily="34" charset="0"/>
              <a:buChar char="•"/>
            </a:pPr>
            <a:r>
              <a:rPr lang="en-US" sz="1400" dirty="0"/>
              <a:t>Troubleshoot the Topology</a:t>
            </a:r>
          </a:p>
          <a:p>
            <a:pPr marL="0" indent="0">
              <a:buNone/>
            </a:pPr>
            <a:r>
              <a:rPr lang="en-US" sz="1400" dirty="0"/>
              <a:t>In this Lab, you complete the following objectives: </a:t>
            </a:r>
          </a:p>
          <a:p>
            <a:pPr>
              <a:buFont typeface="Arial" panose="020B0604020202020204" pitchFamily="34" charset="0"/>
              <a:buChar char="•"/>
            </a:pPr>
            <a:r>
              <a:rPr lang="en-US" sz="1400" dirty="0"/>
              <a:t>Build and Configure the Network </a:t>
            </a:r>
          </a:p>
          <a:p>
            <a:pPr>
              <a:buFont typeface="Arial" panose="020B0604020202020204" pitchFamily="34" charset="0"/>
              <a:buChar char="•"/>
            </a:pPr>
            <a:r>
              <a:rPr lang="en-US" sz="1400" dirty="0"/>
              <a:t>Use Ping Command for Basic Network Testing </a:t>
            </a:r>
          </a:p>
          <a:p>
            <a:pPr>
              <a:buFont typeface="Arial" panose="020B0604020202020204" pitchFamily="34" charset="0"/>
              <a:buChar char="•"/>
            </a:pPr>
            <a:r>
              <a:rPr lang="en-US" sz="1400" dirty="0"/>
              <a:t>Use Tracert and Traceroute Commands for Basic Network Testing</a:t>
            </a:r>
          </a:p>
          <a:p>
            <a:pPr>
              <a:buFont typeface="Arial" panose="020B0604020202020204" pitchFamily="34" charset="0"/>
              <a:buChar char="•"/>
            </a:pPr>
            <a:r>
              <a:rPr lang="en-US" sz="1400" dirty="0"/>
              <a:t>Troubleshoot the Topology</a:t>
            </a:r>
          </a:p>
        </p:txBody>
      </p:sp>
    </p:spTree>
    <p:custDataLst>
      <p:tags r:id="rId1"/>
    </p:custDataLst>
    <p:extLst>
      <p:ext uri="{BB962C8B-B14F-4D97-AF65-F5344CB8AC3E}">
        <p14:creationId xmlns:p14="http://schemas.microsoft.com/office/powerpoint/2010/main" val="866380527"/>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Module Practice and Quiz</a:t>
            </a:r>
            <a:br>
              <a:rPr lang="en-US" dirty="0">
                <a:latin typeface="Arial" charset="0"/>
              </a:rPr>
            </a:br>
            <a:r>
              <a:rPr lang="en-US" dirty="0">
                <a:latin typeface="Arial" charset="0"/>
              </a:rPr>
              <a:t>What did I learn in this module?</a:t>
            </a:r>
          </a:p>
        </p:txBody>
      </p:sp>
      <p:sp>
        <p:nvSpPr>
          <p:cNvPr id="4" name="Content Placeholder 3"/>
          <p:cNvSpPr>
            <a:spLocks noGrp="1"/>
          </p:cNvSpPr>
          <p:nvPr>
            <p:ph idx="1"/>
          </p:nvPr>
        </p:nvSpPr>
        <p:spPr>
          <a:xfrm>
            <a:off x="145357" y="798944"/>
            <a:ext cx="8641196" cy="3539376"/>
          </a:xfrm>
        </p:spPr>
        <p:txBody>
          <a:bodyPr/>
          <a:lstStyle/>
          <a:p>
            <a:pPr>
              <a:lnSpc>
                <a:spcPct val="85000"/>
              </a:lnSpc>
              <a:spcBef>
                <a:spcPct val="30000"/>
              </a:spcBef>
              <a:buFont typeface="Arial" panose="020B0604020202020204" pitchFamily="34" charset="0"/>
              <a:buChar char="•"/>
            </a:pPr>
            <a:r>
              <a:rPr lang="en-US" sz="1600" dirty="0"/>
              <a:t>The purpose of ICMP messages is to provide feedback about issues related to the processing of IP packets under certain conditions.</a:t>
            </a:r>
          </a:p>
          <a:p>
            <a:pPr>
              <a:lnSpc>
                <a:spcPct val="85000"/>
              </a:lnSpc>
              <a:spcBef>
                <a:spcPct val="30000"/>
              </a:spcBef>
              <a:buFont typeface="Arial" panose="020B0604020202020204" pitchFamily="34" charset="0"/>
              <a:buChar char="•"/>
            </a:pPr>
            <a:r>
              <a:rPr lang="en-US" sz="1600" dirty="0"/>
              <a:t>The ICMP messages common to both ICMPv4 and ICMPv6 are: Host reachability, Destination or Service Unreachable, and Time exceeded. </a:t>
            </a:r>
          </a:p>
          <a:p>
            <a:pPr>
              <a:lnSpc>
                <a:spcPct val="85000"/>
              </a:lnSpc>
              <a:spcBef>
                <a:spcPct val="30000"/>
              </a:spcBef>
              <a:buFont typeface="Arial" panose="020B0604020202020204" pitchFamily="34" charset="0"/>
              <a:buChar char="•"/>
            </a:pPr>
            <a:r>
              <a:rPr lang="en-US" sz="1600" dirty="0"/>
              <a:t>The messages between an IPv6 router and an IPv6 device including dynamic address allocation include RS and RA. The messages between IPv6 devices include the redirect (similar to IPv4), NS and NA.</a:t>
            </a:r>
          </a:p>
          <a:p>
            <a:pPr>
              <a:lnSpc>
                <a:spcPct val="85000"/>
              </a:lnSpc>
              <a:spcBef>
                <a:spcPct val="30000"/>
              </a:spcBef>
              <a:buFont typeface="Arial" panose="020B0604020202020204" pitchFamily="34" charset="0"/>
              <a:buChar char="•"/>
            </a:pPr>
            <a:r>
              <a:rPr lang="en-US" sz="1600" dirty="0"/>
              <a:t>Ping (used by IPv4 and IPv6) uses ICMP echo request and echo reply messages to test connectivity between hosts</a:t>
            </a:r>
          </a:p>
          <a:p>
            <a:pPr>
              <a:lnSpc>
                <a:spcPct val="85000"/>
              </a:lnSpc>
              <a:spcBef>
                <a:spcPct val="30000"/>
              </a:spcBef>
              <a:buFont typeface="Arial" panose="020B0604020202020204" pitchFamily="34" charset="0"/>
              <a:buChar char="•"/>
            </a:pPr>
            <a:r>
              <a:rPr lang="en-US" sz="1600" dirty="0"/>
              <a:t>Ping can be used to test the internal configuration of IPv4 or IPv6 on the local host. </a:t>
            </a:r>
          </a:p>
          <a:p>
            <a:pPr>
              <a:lnSpc>
                <a:spcPct val="85000"/>
              </a:lnSpc>
              <a:spcBef>
                <a:spcPct val="30000"/>
              </a:spcBef>
              <a:buFont typeface="Arial" panose="020B0604020202020204" pitchFamily="34" charset="0"/>
              <a:buChar char="•"/>
            </a:pPr>
            <a:r>
              <a:rPr lang="en-US" sz="1600" dirty="0"/>
              <a:t>Traceroute (tracert) generates a list of hops that were successfully reached along the path.</a:t>
            </a:r>
          </a:p>
        </p:txBody>
      </p:sp>
    </p:spTree>
    <p:custDataLst>
      <p:tags r:id="rId1"/>
    </p:custDataLst>
    <p:extLst>
      <p:ext uri="{BB962C8B-B14F-4D97-AF65-F5344CB8AC3E}">
        <p14:creationId xmlns:p14="http://schemas.microsoft.com/office/powerpoint/2010/main" val="2548999575"/>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1" y="41394"/>
            <a:ext cx="9144000" cy="609056"/>
          </a:xfrm>
        </p:spPr>
        <p:txBody>
          <a:bodyPr/>
          <a:lstStyle/>
          <a:p>
            <a:pPr eaLnBrk="1" hangingPunct="1"/>
            <a:r>
              <a:rPr lang="en-US" sz="1600" dirty="0">
                <a:latin typeface="Arial" charset="0"/>
              </a:rPr>
              <a:t>Module 13 : ICMP</a:t>
            </a:r>
            <a:br>
              <a:rPr lang="en-US" dirty="0">
                <a:latin typeface="Arial" charset="0"/>
              </a:rPr>
            </a:br>
            <a:r>
              <a:rPr lang="en-US" dirty="0">
                <a:latin typeface="Arial" charset="0"/>
              </a:rPr>
              <a:t>New Terms and Commands</a:t>
            </a:r>
          </a:p>
        </p:txBody>
      </p:sp>
      <p:sp>
        <p:nvSpPr>
          <p:cNvPr id="6" name="Content Placeholder 5">
            <a:extLst>
              <a:ext uri="{FF2B5EF4-FFF2-40B4-BE49-F238E27FC236}">
                <a16:creationId xmlns:a16="http://schemas.microsoft.com/office/drawing/2014/main" id="{CE0CCACF-BEF7-4889-8E50-CB443D959720}"/>
              </a:ext>
            </a:extLst>
          </p:cNvPr>
          <p:cNvSpPr>
            <a:spLocks noGrp="1"/>
          </p:cNvSpPr>
          <p:nvPr>
            <p:ph idx="1"/>
          </p:nvPr>
        </p:nvSpPr>
        <p:spPr/>
        <p:txBody>
          <a:bodyPr/>
          <a:lstStyle/>
          <a:p>
            <a:pPr marL="173038" indent="-173038">
              <a:spcBef>
                <a:spcPts val="200"/>
              </a:spcBef>
              <a:spcAft>
                <a:spcPts val="200"/>
              </a:spcAft>
              <a:buFont typeface="Arial" panose="020B0604020202020204" pitchFamily="34" charset="0"/>
              <a:buChar char="•"/>
            </a:pPr>
            <a:r>
              <a:rPr lang="en-US" dirty="0">
                <a:solidFill>
                  <a:schemeClr val="tx1"/>
                </a:solidFill>
              </a:rPr>
              <a:t>ICMP</a:t>
            </a:r>
          </a:p>
          <a:p>
            <a:pPr marL="173038" indent="-173038">
              <a:spcBef>
                <a:spcPts val="200"/>
              </a:spcBef>
              <a:spcAft>
                <a:spcPts val="200"/>
              </a:spcAft>
              <a:buFont typeface="Arial" panose="020B0604020202020204" pitchFamily="34" charset="0"/>
              <a:buChar char="•"/>
            </a:pPr>
            <a:r>
              <a:rPr lang="en-US" dirty="0">
                <a:solidFill>
                  <a:schemeClr val="tx1"/>
                </a:solidFill>
              </a:rPr>
              <a:t>ICMPv4</a:t>
            </a:r>
          </a:p>
          <a:p>
            <a:pPr marL="173038" indent="-173038">
              <a:spcBef>
                <a:spcPts val="200"/>
              </a:spcBef>
              <a:spcAft>
                <a:spcPts val="200"/>
              </a:spcAft>
              <a:buFont typeface="Arial" panose="020B0604020202020204" pitchFamily="34" charset="0"/>
              <a:buChar char="•"/>
            </a:pPr>
            <a:r>
              <a:rPr lang="en-US" dirty="0">
                <a:solidFill>
                  <a:schemeClr val="tx1"/>
                </a:solidFill>
              </a:rPr>
              <a:t>ICMPv6</a:t>
            </a:r>
          </a:p>
          <a:p>
            <a:pPr marL="173038" indent="-173038">
              <a:spcBef>
                <a:spcPts val="200"/>
              </a:spcBef>
              <a:spcAft>
                <a:spcPts val="200"/>
              </a:spcAft>
              <a:buFont typeface="Arial" panose="020B0604020202020204" pitchFamily="34" charset="0"/>
              <a:buChar char="•"/>
            </a:pPr>
            <a:r>
              <a:rPr lang="en-US" dirty="0">
                <a:solidFill>
                  <a:schemeClr val="tx1"/>
                </a:solidFill>
              </a:rPr>
              <a:t>ping</a:t>
            </a:r>
          </a:p>
          <a:p>
            <a:pPr marL="173038" indent="-173038">
              <a:spcBef>
                <a:spcPts val="200"/>
              </a:spcBef>
              <a:spcAft>
                <a:spcPts val="200"/>
              </a:spcAft>
              <a:buFont typeface="Arial" panose="020B0604020202020204" pitchFamily="34" charset="0"/>
              <a:buChar char="•"/>
            </a:pPr>
            <a:r>
              <a:rPr lang="en-US" dirty="0">
                <a:solidFill>
                  <a:schemeClr val="tx1"/>
                </a:solidFill>
              </a:rPr>
              <a:t>traceroute</a:t>
            </a:r>
          </a:p>
          <a:p>
            <a:pPr marL="173038" indent="-173038">
              <a:spcBef>
                <a:spcPts val="200"/>
              </a:spcBef>
              <a:spcAft>
                <a:spcPts val="200"/>
              </a:spcAft>
              <a:buFont typeface="Arial" panose="020B0604020202020204" pitchFamily="34" charset="0"/>
              <a:buChar char="•"/>
            </a:pPr>
            <a:r>
              <a:rPr lang="en-US" dirty="0">
                <a:solidFill>
                  <a:schemeClr val="tx1"/>
                </a:solidFill>
              </a:rPr>
              <a:t>tracert</a:t>
            </a:r>
          </a:p>
          <a:p>
            <a:pPr marL="173038" indent="-173038">
              <a:spcBef>
                <a:spcPts val="200"/>
              </a:spcBef>
              <a:spcAft>
                <a:spcPts val="200"/>
              </a:spcAft>
              <a:buFont typeface="Arial" panose="020B0604020202020204" pitchFamily="34" charset="0"/>
              <a:buChar char="•"/>
            </a:pPr>
            <a:r>
              <a:rPr lang="en-US" dirty="0">
                <a:solidFill>
                  <a:schemeClr val="tx1"/>
                </a:solidFill>
              </a:rPr>
              <a:t>Network Discovery Protocol</a:t>
            </a:r>
          </a:p>
          <a:p>
            <a:pPr marL="173038" indent="-173038">
              <a:spcBef>
                <a:spcPts val="200"/>
              </a:spcBef>
              <a:spcAft>
                <a:spcPts val="200"/>
              </a:spcAft>
              <a:buFont typeface="Arial" panose="020B0604020202020204" pitchFamily="34" charset="0"/>
              <a:buChar char="•"/>
            </a:pPr>
            <a:r>
              <a:rPr lang="en-US" dirty="0">
                <a:solidFill>
                  <a:schemeClr val="tx1"/>
                </a:solidFill>
              </a:rPr>
              <a:t>Router Solicitation (RS)</a:t>
            </a:r>
          </a:p>
          <a:p>
            <a:pPr marL="173038" indent="-173038">
              <a:spcBef>
                <a:spcPts val="200"/>
              </a:spcBef>
              <a:spcAft>
                <a:spcPts val="200"/>
              </a:spcAft>
              <a:buFont typeface="Arial" panose="020B0604020202020204" pitchFamily="34" charset="0"/>
              <a:buChar char="•"/>
            </a:pPr>
            <a:r>
              <a:rPr lang="en-US" dirty="0">
                <a:solidFill>
                  <a:schemeClr val="tx1"/>
                </a:solidFill>
              </a:rPr>
              <a:t>Router Advertisement (RA)</a:t>
            </a:r>
          </a:p>
          <a:p>
            <a:pPr marL="173038" indent="-173038">
              <a:spcBef>
                <a:spcPts val="200"/>
              </a:spcBef>
              <a:spcAft>
                <a:spcPts val="200"/>
              </a:spcAft>
              <a:buFont typeface="Arial" panose="020B0604020202020204" pitchFamily="34" charset="0"/>
              <a:buChar char="•"/>
            </a:pPr>
            <a:r>
              <a:rPr lang="en-US" dirty="0">
                <a:solidFill>
                  <a:schemeClr val="tx1"/>
                </a:solidFill>
              </a:rPr>
              <a:t>Neighbor Solicitation (NS)</a:t>
            </a:r>
          </a:p>
          <a:p>
            <a:pPr marL="173038" indent="-173038">
              <a:spcBef>
                <a:spcPts val="200"/>
              </a:spcBef>
              <a:spcAft>
                <a:spcPts val="200"/>
              </a:spcAft>
              <a:buFont typeface="Arial" panose="020B0604020202020204" pitchFamily="34" charset="0"/>
              <a:buChar char="•"/>
            </a:pPr>
            <a:r>
              <a:rPr lang="en-US" dirty="0">
                <a:solidFill>
                  <a:schemeClr val="tx1"/>
                </a:solidFill>
              </a:rPr>
              <a:t>Neighbor Advertisement (NA)</a:t>
            </a:r>
          </a:p>
          <a:p>
            <a:pPr marL="173038" indent="-173038">
              <a:spcBef>
                <a:spcPts val="200"/>
              </a:spcBef>
              <a:spcAft>
                <a:spcPts val="200"/>
              </a:spcAft>
              <a:buFont typeface="Arial" panose="020B0604020202020204" pitchFamily="34" charset="0"/>
              <a:buChar char="•"/>
            </a:pPr>
            <a:r>
              <a:rPr lang="en-US" dirty="0">
                <a:solidFill>
                  <a:schemeClr val="tx1"/>
                </a:solidFill>
              </a:rPr>
              <a:t>TTL</a:t>
            </a:r>
          </a:p>
          <a:p>
            <a:pPr marL="0" indent="0">
              <a:buNone/>
            </a:pPr>
            <a:endParaRPr lang="en-US" dirty="0"/>
          </a:p>
        </p:txBody>
      </p:sp>
    </p:spTree>
    <p:custDataLst>
      <p:tags r:id="rId1"/>
    </p:custDataLst>
    <p:extLst>
      <p:ext uri="{BB962C8B-B14F-4D97-AF65-F5344CB8AC3E}">
        <p14:creationId xmlns:p14="http://schemas.microsoft.com/office/powerpoint/2010/main" val="3271745509"/>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19082827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7598042" cy="929640"/>
          </a:xfrm>
        </p:spPr>
        <p:txBody>
          <a:bodyPr/>
          <a:lstStyle/>
          <a:p>
            <a:r>
              <a:rPr lang="en-US" dirty="0">
                <a:solidFill>
                  <a:schemeClr val="accent5">
                    <a:lumMod val="40000"/>
                    <a:lumOff val="60000"/>
                  </a:schemeClr>
                </a:solidFill>
              </a:rPr>
              <a:t>13.1 ICMP Messages</a:t>
            </a:r>
          </a:p>
        </p:txBody>
      </p:sp>
    </p:spTree>
    <p:custDataLst>
      <p:tags r:id="rId1"/>
    </p:custDataLst>
    <p:extLst>
      <p:ext uri="{BB962C8B-B14F-4D97-AF65-F5344CB8AC3E}">
        <p14:creationId xmlns:p14="http://schemas.microsoft.com/office/powerpoint/2010/main" val="673099643"/>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ICMP Messages</a:t>
            </a:r>
            <a:br>
              <a:rPr lang="en-US" altLang="en-US" dirty="0"/>
            </a:br>
            <a:r>
              <a:rPr lang="en-US" altLang="en-US" dirty="0"/>
              <a:t>ICMPv4 and ICMPv6 Messages</a:t>
            </a:r>
          </a:p>
        </p:txBody>
      </p:sp>
      <p:sp>
        <p:nvSpPr>
          <p:cNvPr id="8195" name="Rectangle 6"/>
          <p:cNvSpPr>
            <a:spLocks noGrp="1" noChangeArrowheads="1"/>
          </p:cNvSpPr>
          <p:nvPr>
            <p:ph idx="1"/>
          </p:nvPr>
        </p:nvSpPr>
        <p:spPr>
          <a:xfrm>
            <a:off x="144065" y="888396"/>
            <a:ext cx="8712259" cy="3621959"/>
          </a:xfrm>
        </p:spPr>
        <p:txBody>
          <a:bodyPr/>
          <a:lstStyle/>
          <a:p>
            <a:pPr>
              <a:buFont typeface="Arial" panose="020B0604020202020204" pitchFamily="34" charset="0"/>
              <a:buChar char="•"/>
            </a:pPr>
            <a:r>
              <a:rPr lang="en-US" sz="1600" dirty="0"/>
              <a:t>Internet Control Message Protocol (ICMP) provides feedback about issues related to the processing of IP packets under certain conditions.</a:t>
            </a:r>
          </a:p>
          <a:p>
            <a:pPr>
              <a:buFont typeface="Arial" panose="020B0604020202020204" pitchFamily="34" charset="0"/>
              <a:buChar char="•"/>
            </a:pPr>
            <a:r>
              <a:rPr lang="en-US" sz="1600" dirty="0"/>
              <a:t>ICMPv4 is the messaging protocol for IPv4. ICMPv6 is the messaging protocol for IPv6 and includes additional functionality.</a:t>
            </a:r>
          </a:p>
          <a:p>
            <a:pPr>
              <a:buFont typeface="Arial" panose="020B0604020202020204" pitchFamily="34" charset="0"/>
              <a:buChar char="•"/>
            </a:pPr>
            <a:r>
              <a:rPr lang="en-US" sz="1600" dirty="0"/>
              <a:t>The ICMP messages common to both ICMPv4 and ICMPv6 include:</a:t>
            </a:r>
          </a:p>
          <a:p>
            <a:pPr lvl="2">
              <a:buFont typeface="Arial" panose="020B0604020202020204" pitchFamily="34" charset="0"/>
              <a:buChar char="•"/>
            </a:pPr>
            <a:r>
              <a:rPr lang="en-US" sz="1600" dirty="0"/>
              <a:t>Host reachability</a:t>
            </a:r>
          </a:p>
          <a:p>
            <a:pPr lvl="2">
              <a:buFont typeface="Arial" panose="020B0604020202020204" pitchFamily="34" charset="0"/>
              <a:buChar char="•"/>
            </a:pPr>
            <a:r>
              <a:rPr lang="en-US" sz="1600" dirty="0"/>
              <a:t>Destination or Service Unreachable</a:t>
            </a:r>
          </a:p>
          <a:p>
            <a:pPr lvl="2">
              <a:buFont typeface="Arial" panose="020B0604020202020204" pitchFamily="34" charset="0"/>
              <a:buChar char="•"/>
            </a:pPr>
            <a:r>
              <a:rPr lang="en-US" sz="1600" dirty="0"/>
              <a:t>Time exceeded</a:t>
            </a:r>
          </a:p>
          <a:p>
            <a:pPr marL="0" indent="0">
              <a:buNone/>
            </a:pPr>
            <a:endParaRPr lang="en-US" sz="1600" dirty="0"/>
          </a:p>
          <a:p>
            <a:pPr marL="0" indent="0">
              <a:buNone/>
            </a:pPr>
            <a:r>
              <a:rPr lang="en-US" sz="1600" dirty="0"/>
              <a:t>Note: ICMPv4 messages are not required and are often not allowed within a network for security reasons. </a:t>
            </a:r>
          </a:p>
          <a:p>
            <a:pPr>
              <a:buFont typeface="Arial" panose="020B0604020202020204" pitchFamily="34" charset="0"/>
              <a:buChar char="•"/>
            </a:pPr>
            <a:endParaRPr lang="en-US" dirty="0"/>
          </a:p>
          <a:p>
            <a:endParaRPr lang="en-US" altLang="ja-JP" dirty="0"/>
          </a:p>
        </p:txBody>
      </p:sp>
    </p:spTree>
    <p:custDataLst>
      <p:tags r:id="rId1"/>
    </p:custDataLst>
    <p:extLst>
      <p:ext uri="{BB962C8B-B14F-4D97-AF65-F5344CB8AC3E}">
        <p14:creationId xmlns:p14="http://schemas.microsoft.com/office/powerpoint/2010/main" val="49223303"/>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ICMP Messages</a:t>
            </a:r>
            <a:br>
              <a:rPr lang="en-US" altLang="en-US" dirty="0"/>
            </a:br>
            <a:r>
              <a:rPr lang="en-US" altLang="en-US" dirty="0"/>
              <a:t>Host Reachability</a:t>
            </a:r>
          </a:p>
        </p:txBody>
      </p:sp>
      <p:sp>
        <p:nvSpPr>
          <p:cNvPr id="8195" name="Rectangle 6"/>
          <p:cNvSpPr>
            <a:spLocks noGrp="1" noChangeArrowheads="1"/>
          </p:cNvSpPr>
          <p:nvPr>
            <p:ph idx="1"/>
          </p:nvPr>
        </p:nvSpPr>
        <p:spPr>
          <a:xfrm>
            <a:off x="145357" y="798944"/>
            <a:ext cx="3939626" cy="3735939"/>
          </a:xfrm>
        </p:spPr>
        <p:txBody>
          <a:bodyPr/>
          <a:lstStyle/>
          <a:p>
            <a:pPr marL="0" indent="0">
              <a:buNone/>
            </a:pPr>
            <a:r>
              <a:rPr lang="en-US" sz="1600" dirty="0"/>
              <a:t>ICMP Echo Message can be used to test the reachability of a host on an IP network. </a:t>
            </a:r>
          </a:p>
          <a:p>
            <a:pPr marL="0" indent="0">
              <a:buNone/>
            </a:pPr>
            <a:r>
              <a:rPr lang="en-US" sz="1600" dirty="0"/>
              <a:t>In the example:</a:t>
            </a:r>
          </a:p>
          <a:p>
            <a:pPr lvl="1">
              <a:buFont typeface="Arial" panose="020B0604020202020204" pitchFamily="34" charset="0"/>
              <a:buChar char="•"/>
            </a:pPr>
            <a:r>
              <a:rPr lang="en-US" sz="1600" dirty="0"/>
              <a:t>The local host sends an ICMP Echo Request to a host. </a:t>
            </a:r>
          </a:p>
          <a:p>
            <a:pPr lvl="1">
              <a:buFont typeface="Arial" panose="020B0604020202020204" pitchFamily="34" charset="0"/>
              <a:buChar char="•"/>
            </a:pPr>
            <a:r>
              <a:rPr lang="en-US" sz="1600" dirty="0"/>
              <a:t>If the host is available, the destination host responds with an Echo Reply.</a:t>
            </a:r>
          </a:p>
        </p:txBody>
      </p:sp>
      <p:pic>
        <p:nvPicPr>
          <p:cNvPr id="3" name="Picture 2">
            <a:extLst>
              <a:ext uri="{FF2B5EF4-FFF2-40B4-BE49-F238E27FC236}">
                <a16:creationId xmlns:a16="http://schemas.microsoft.com/office/drawing/2014/main" id="{60678897-C92D-774A-A01F-030F0E281DB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72000" y="1419595"/>
            <a:ext cx="3939626" cy="2304309"/>
          </a:xfrm>
          <a:prstGeom prst="rect">
            <a:avLst/>
          </a:prstGeom>
        </p:spPr>
      </p:pic>
    </p:spTree>
    <p:custDataLst>
      <p:tags r:id="rId1"/>
    </p:custDataLst>
    <p:extLst>
      <p:ext uri="{BB962C8B-B14F-4D97-AF65-F5344CB8AC3E}">
        <p14:creationId xmlns:p14="http://schemas.microsoft.com/office/powerpoint/2010/main" val="2638466440"/>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ICMP Messages</a:t>
            </a:r>
            <a:br>
              <a:rPr lang="en-US" altLang="en-US" dirty="0"/>
            </a:br>
            <a:r>
              <a:rPr lang="en-US" altLang="en-US" dirty="0"/>
              <a:t>Destination or Service Unreachable</a:t>
            </a:r>
          </a:p>
        </p:txBody>
      </p:sp>
      <p:sp>
        <p:nvSpPr>
          <p:cNvPr id="8195" name="Rectangle 6"/>
          <p:cNvSpPr>
            <a:spLocks noGrp="1" noChangeArrowheads="1"/>
          </p:cNvSpPr>
          <p:nvPr>
            <p:ph idx="1"/>
          </p:nvPr>
        </p:nvSpPr>
        <p:spPr>
          <a:xfrm>
            <a:off x="145357" y="925513"/>
            <a:ext cx="8813708" cy="985480"/>
          </a:xfrm>
        </p:spPr>
        <p:txBody>
          <a:bodyPr/>
          <a:lstStyle/>
          <a:p>
            <a:pPr>
              <a:spcAft>
                <a:spcPts val="100"/>
              </a:spcAft>
              <a:buFont typeface="Arial" panose="020B0604020202020204" pitchFamily="34" charset="0"/>
              <a:buChar char="•"/>
            </a:pPr>
            <a:r>
              <a:rPr lang="en-US" sz="1600" dirty="0"/>
              <a:t>An ICMP Destination Unreachable message can be used to notify the source that a destination or service is unreachable. </a:t>
            </a:r>
          </a:p>
          <a:p>
            <a:pPr>
              <a:spcAft>
                <a:spcPts val="100"/>
              </a:spcAft>
              <a:buFont typeface="Arial" panose="020B0604020202020204" pitchFamily="34" charset="0"/>
              <a:buChar char="•"/>
            </a:pPr>
            <a:r>
              <a:rPr lang="en-US" sz="1600" dirty="0"/>
              <a:t>The ICMP message will include a code indicating why the packet could not be delivered.</a:t>
            </a:r>
          </a:p>
          <a:p>
            <a:pPr>
              <a:spcAft>
                <a:spcPts val="100"/>
              </a:spcAft>
              <a:buFont typeface="Arial" panose="020B0604020202020204" pitchFamily="34" charset="0"/>
              <a:buChar char="•"/>
            </a:pPr>
            <a:endParaRPr lang="en-US" dirty="0"/>
          </a:p>
        </p:txBody>
      </p:sp>
      <p:sp>
        <p:nvSpPr>
          <p:cNvPr id="9" name="Rectangle 6">
            <a:extLst>
              <a:ext uri="{FF2B5EF4-FFF2-40B4-BE49-F238E27FC236}">
                <a16:creationId xmlns:a16="http://schemas.microsoft.com/office/drawing/2014/main" id="{898E910B-FDD9-474A-9233-995BD7304EDB}"/>
              </a:ext>
            </a:extLst>
          </p:cNvPr>
          <p:cNvSpPr txBox="1">
            <a:spLocks noChangeArrowheads="1"/>
          </p:cNvSpPr>
          <p:nvPr/>
        </p:nvSpPr>
        <p:spPr bwMode="auto">
          <a:xfrm>
            <a:off x="297554" y="1939458"/>
            <a:ext cx="3734792" cy="227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sz="1600" b="1" dirty="0"/>
              <a:t>A few Destination Unreachable codes for ICMPv4 are as follows:</a:t>
            </a:r>
          </a:p>
          <a:p>
            <a:pPr lvl="2">
              <a:buFont typeface="Arial" panose="020B0604020202020204" pitchFamily="34" charset="0"/>
              <a:buChar char="•"/>
            </a:pPr>
            <a:r>
              <a:rPr lang="en-US" sz="1400" dirty="0"/>
              <a:t>0 - Net unreachable</a:t>
            </a:r>
          </a:p>
          <a:p>
            <a:pPr lvl="2">
              <a:buFont typeface="Arial" panose="020B0604020202020204" pitchFamily="34" charset="0"/>
              <a:buChar char="•"/>
            </a:pPr>
            <a:r>
              <a:rPr lang="en-US" sz="1400" dirty="0"/>
              <a:t>1 - Host unreachable</a:t>
            </a:r>
          </a:p>
          <a:p>
            <a:pPr lvl="2">
              <a:buFont typeface="Arial" panose="020B0604020202020204" pitchFamily="34" charset="0"/>
              <a:buChar char="•"/>
            </a:pPr>
            <a:r>
              <a:rPr lang="en-US" sz="1400" dirty="0"/>
              <a:t>2 - Protocol unreachable</a:t>
            </a:r>
          </a:p>
          <a:p>
            <a:pPr lvl="2">
              <a:buFont typeface="Arial" panose="020B0604020202020204" pitchFamily="34" charset="0"/>
              <a:buChar char="•"/>
            </a:pPr>
            <a:r>
              <a:rPr lang="en-US" sz="1400" dirty="0"/>
              <a:t>3 - Port unreachable</a:t>
            </a:r>
          </a:p>
          <a:p>
            <a:pPr>
              <a:spcAft>
                <a:spcPts val="100"/>
              </a:spcAft>
              <a:buFont typeface="Arial" panose="020B0604020202020204" pitchFamily="34" charset="0"/>
              <a:buChar char="•"/>
            </a:pPr>
            <a:endParaRPr lang="en-US" dirty="0"/>
          </a:p>
        </p:txBody>
      </p:sp>
      <p:sp>
        <p:nvSpPr>
          <p:cNvPr id="10" name="Rectangle 6">
            <a:extLst>
              <a:ext uri="{FF2B5EF4-FFF2-40B4-BE49-F238E27FC236}">
                <a16:creationId xmlns:a16="http://schemas.microsoft.com/office/drawing/2014/main" id="{6623918D-06F7-E94D-A789-9059464B1965}"/>
              </a:ext>
            </a:extLst>
          </p:cNvPr>
          <p:cNvSpPr txBox="1">
            <a:spLocks noChangeArrowheads="1"/>
          </p:cNvSpPr>
          <p:nvPr/>
        </p:nvSpPr>
        <p:spPr bwMode="auto">
          <a:xfrm>
            <a:off x="4184542" y="1911937"/>
            <a:ext cx="4876331" cy="2377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sz="1600" b="1" dirty="0"/>
              <a:t>A few Destination Unreachable codes for ICMPv6 are as follows:</a:t>
            </a:r>
          </a:p>
          <a:p>
            <a:pPr lvl="2">
              <a:buFont typeface="Arial" panose="020B0604020202020204" pitchFamily="34" charset="0"/>
              <a:buChar char="•"/>
            </a:pPr>
            <a:r>
              <a:rPr lang="en-US" sz="1400" dirty="0"/>
              <a:t>0 - No route to destination</a:t>
            </a:r>
          </a:p>
          <a:p>
            <a:pPr lvl="2">
              <a:buFont typeface="Arial" panose="020B0604020202020204" pitchFamily="34" charset="0"/>
              <a:buChar char="•"/>
            </a:pPr>
            <a:r>
              <a:rPr lang="en-US" sz="1400" dirty="0"/>
              <a:t>1 - Communication with the destination is administratively prohibited (e.g., firewall)</a:t>
            </a:r>
          </a:p>
          <a:p>
            <a:pPr lvl="2">
              <a:buFont typeface="Arial" panose="020B0604020202020204" pitchFamily="34" charset="0"/>
              <a:buChar char="•"/>
            </a:pPr>
            <a:r>
              <a:rPr lang="en-US" sz="1400" dirty="0"/>
              <a:t>2 – Beyond scope of the source address</a:t>
            </a:r>
          </a:p>
          <a:p>
            <a:pPr lvl="2">
              <a:buFont typeface="Arial" panose="020B0604020202020204" pitchFamily="34" charset="0"/>
              <a:buChar char="•"/>
            </a:pPr>
            <a:r>
              <a:rPr lang="en-US" sz="1400" dirty="0"/>
              <a:t>3 - Address unreachable</a:t>
            </a:r>
          </a:p>
          <a:p>
            <a:pPr lvl="2">
              <a:buFont typeface="Arial" panose="020B0604020202020204" pitchFamily="34" charset="0"/>
              <a:buChar char="•"/>
            </a:pPr>
            <a:r>
              <a:rPr lang="en-US" sz="1400" dirty="0"/>
              <a:t>4 - Port unreachable</a:t>
            </a:r>
          </a:p>
          <a:p>
            <a:pPr>
              <a:spcAft>
                <a:spcPts val="100"/>
              </a:spcAft>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7A8A4D57-5541-C14B-AAE5-49D28F7EBB1D}"/>
              </a:ext>
            </a:extLst>
          </p:cNvPr>
          <p:cNvSpPr txBox="1"/>
          <p:nvPr/>
        </p:nvSpPr>
        <p:spPr>
          <a:xfrm>
            <a:off x="889462" y="4415528"/>
            <a:ext cx="8069603" cy="307777"/>
          </a:xfrm>
          <a:prstGeom prst="rect">
            <a:avLst/>
          </a:prstGeom>
          <a:noFill/>
        </p:spPr>
        <p:txBody>
          <a:bodyPr wrap="square" rtlCol="0">
            <a:spAutoFit/>
          </a:bodyPr>
          <a:lstStyle/>
          <a:p>
            <a:r>
              <a:rPr lang="en-US" sz="1400" b="1" dirty="0"/>
              <a:t>Note</a:t>
            </a:r>
            <a:r>
              <a:rPr lang="en-US" sz="1400" dirty="0"/>
              <a:t>: ICMPv6 has similar but slightly different codes for Destination Unreachable messages</a:t>
            </a:r>
            <a:r>
              <a:rPr lang="en-US" sz="1200" dirty="0"/>
              <a:t>.</a:t>
            </a:r>
          </a:p>
        </p:txBody>
      </p:sp>
    </p:spTree>
    <p:custDataLst>
      <p:tags r:id="rId1"/>
    </p:custDataLst>
    <p:extLst>
      <p:ext uri="{BB962C8B-B14F-4D97-AF65-F5344CB8AC3E}">
        <p14:creationId xmlns:p14="http://schemas.microsoft.com/office/powerpoint/2010/main" val="411678066"/>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p:txBody>
          <a:bodyPr/>
          <a:lstStyle/>
          <a:p>
            <a:r>
              <a:rPr lang="en-US" altLang="en-US" sz="1600" dirty="0"/>
              <a:t>ICMP Messages </a:t>
            </a:r>
            <a:br>
              <a:rPr lang="en-US" altLang="en-US" sz="1600" dirty="0"/>
            </a:br>
            <a:r>
              <a:rPr lang="en-US" altLang="en-US" dirty="0"/>
              <a:t>Time Exceeded</a:t>
            </a:r>
          </a:p>
        </p:txBody>
      </p:sp>
      <p:sp>
        <p:nvSpPr>
          <p:cNvPr id="8195" name="Rectangle 2"/>
          <p:cNvSpPr>
            <a:spLocks noGrp="1" noChangeArrowheads="1"/>
          </p:cNvSpPr>
          <p:nvPr>
            <p:ph idx="1"/>
          </p:nvPr>
        </p:nvSpPr>
        <p:spPr>
          <a:xfrm>
            <a:off x="145356" y="823049"/>
            <a:ext cx="8782744" cy="1385895"/>
          </a:xfrm>
        </p:spPr>
        <p:txBody>
          <a:bodyPr/>
          <a:lstStyle/>
          <a:p>
            <a:pPr>
              <a:buFont typeface="Arial" panose="020B0604020202020204" pitchFamily="34" charset="0"/>
              <a:buChar char="•"/>
            </a:pPr>
            <a:r>
              <a:rPr lang="en-US" sz="1600" dirty="0"/>
              <a:t>When the Time to Live (TTL) field in a packet is decremented to 0, an ICMPv4 Time Exceeded message will be sent to the source host. </a:t>
            </a:r>
          </a:p>
          <a:p>
            <a:pPr>
              <a:buFont typeface="Arial" panose="020B0604020202020204" pitchFamily="34" charset="0"/>
              <a:buChar char="•"/>
            </a:pPr>
            <a:r>
              <a:rPr lang="en-US" sz="1600" dirty="0"/>
              <a:t>ICMPv6 also sends a Time Exceeded message. Instead of the IPv4 TTL field, ICMPv6 uses the IPv6 Hop Limit field to determine if the packet has expired.</a:t>
            </a:r>
          </a:p>
          <a:p>
            <a:pPr>
              <a:buFont typeface="Arial" panose="020B0604020202020204" pitchFamily="34" charset="0"/>
              <a:buChar char="•"/>
            </a:pPr>
            <a:endParaRPr lang="en-US" dirty="0"/>
          </a:p>
        </p:txBody>
      </p:sp>
      <p:sp>
        <p:nvSpPr>
          <p:cNvPr id="2" name="TextBox 1">
            <a:extLst>
              <a:ext uri="{FF2B5EF4-FFF2-40B4-BE49-F238E27FC236}">
                <a16:creationId xmlns:a16="http://schemas.microsoft.com/office/drawing/2014/main" id="{9BC67C86-5F9A-0548-880C-0DE826966352}"/>
              </a:ext>
            </a:extLst>
          </p:cNvPr>
          <p:cNvSpPr txBox="1"/>
          <p:nvPr/>
        </p:nvSpPr>
        <p:spPr>
          <a:xfrm>
            <a:off x="748145" y="4156365"/>
            <a:ext cx="8395855" cy="323165"/>
          </a:xfrm>
          <a:prstGeom prst="rect">
            <a:avLst/>
          </a:prstGeom>
          <a:noFill/>
        </p:spPr>
        <p:txBody>
          <a:bodyPr wrap="square" rtlCol="0">
            <a:spAutoFit/>
          </a:bodyPr>
          <a:lstStyle/>
          <a:p>
            <a:r>
              <a:rPr lang="en-US" sz="1500" b="1" dirty="0"/>
              <a:t>Note</a:t>
            </a:r>
            <a:r>
              <a:rPr lang="en-US" sz="1500" dirty="0"/>
              <a:t>: Time Exceeded messages are used by the </a:t>
            </a:r>
            <a:r>
              <a:rPr lang="en-US" sz="1500" b="1" dirty="0"/>
              <a:t>traceroute</a:t>
            </a:r>
            <a:r>
              <a:rPr lang="en-US" sz="1500" dirty="0"/>
              <a:t> tool.</a:t>
            </a:r>
          </a:p>
        </p:txBody>
      </p:sp>
      <p:pic>
        <p:nvPicPr>
          <p:cNvPr id="3" name="Picture 2">
            <a:extLst>
              <a:ext uri="{FF2B5EF4-FFF2-40B4-BE49-F238E27FC236}">
                <a16:creationId xmlns:a16="http://schemas.microsoft.com/office/drawing/2014/main" id="{39DB6FF1-3B75-884A-98F7-AAA4EC10694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99541" y="2330681"/>
            <a:ext cx="4544918" cy="1385894"/>
          </a:xfrm>
          <a:prstGeom prst="rect">
            <a:avLst/>
          </a:prstGeom>
        </p:spPr>
      </p:pic>
    </p:spTree>
    <p:custDataLst>
      <p:tags r:id="rId1"/>
    </p:custDataLst>
    <p:extLst>
      <p:ext uri="{BB962C8B-B14F-4D97-AF65-F5344CB8AC3E}">
        <p14:creationId xmlns:p14="http://schemas.microsoft.com/office/powerpoint/2010/main" val="294242075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p:txBody>
          <a:bodyPr/>
          <a:lstStyle/>
          <a:p>
            <a:r>
              <a:rPr lang="en-US" altLang="en-US" sz="1600" dirty="0"/>
              <a:t>ICMP Messages</a:t>
            </a:r>
            <a:br>
              <a:rPr lang="en-US" altLang="en-US" dirty="0"/>
            </a:br>
            <a:r>
              <a:rPr lang="en-US" altLang="en-US" dirty="0"/>
              <a:t>ICMPv6 Messages</a:t>
            </a:r>
          </a:p>
        </p:txBody>
      </p:sp>
      <p:sp>
        <p:nvSpPr>
          <p:cNvPr id="8195" name="Rectangle 2"/>
          <p:cNvSpPr>
            <a:spLocks noGrp="1" noChangeArrowheads="1"/>
          </p:cNvSpPr>
          <p:nvPr>
            <p:ph idx="1"/>
          </p:nvPr>
        </p:nvSpPr>
        <p:spPr>
          <a:xfrm>
            <a:off x="145357" y="823049"/>
            <a:ext cx="8710408" cy="757551"/>
          </a:xfrm>
        </p:spPr>
        <p:txBody>
          <a:bodyPr/>
          <a:lstStyle/>
          <a:p>
            <a:pPr marL="0" indent="0">
              <a:buNone/>
            </a:pPr>
            <a:r>
              <a:rPr lang="en-US" dirty="0"/>
              <a:t>ICMPv6 has new features and improved functionality not found in ICMPv4, including four new protocols as part of the Neighbor Discovery Protocol (ND or NDP).</a:t>
            </a:r>
          </a:p>
          <a:p>
            <a:pPr marL="0" indent="0">
              <a:buNone/>
            </a:pPr>
            <a:endParaRPr lang="en-US" dirty="0"/>
          </a:p>
          <a:p>
            <a:pPr>
              <a:buFont typeface="Arial" panose="020B0604020202020204" pitchFamily="34" charset="0"/>
              <a:buChar char="•"/>
            </a:pPr>
            <a:endParaRPr lang="en-US" dirty="0"/>
          </a:p>
          <a:p>
            <a:endParaRPr lang="en-US" dirty="0"/>
          </a:p>
        </p:txBody>
      </p:sp>
      <p:sp>
        <p:nvSpPr>
          <p:cNvPr id="6" name="Rectangle 2">
            <a:extLst>
              <a:ext uri="{FF2B5EF4-FFF2-40B4-BE49-F238E27FC236}">
                <a16:creationId xmlns:a16="http://schemas.microsoft.com/office/drawing/2014/main" id="{2F976EBF-CEA6-F248-A55E-CBB97E032AE8}"/>
              </a:ext>
            </a:extLst>
          </p:cNvPr>
          <p:cNvSpPr txBox="1">
            <a:spLocks noChangeArrowheads="1"/>
          </p:cNvSpPr>
          <p:nvPr/>
        </p:nvSpPr>
        <p:spPr bwMode="auto">
          <a:xfrm>
            <a:off x="348557" y="1751418"/>
            <a:ext cx="4045643" cy="181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dirty="0"/>
              <a:t>Messaging between an IPv6 router and an IPv6 device, including dynamic address allocation are as follows:</a:t>
            </a:r>
          </a:p>
          <a:p>
            <a:pPr lvl="1">
              <a:buFont typeface="Arial" panose="020B0604020202020204" pitchFamily="34" charset="0"/>
              <a:buChar char="•"/>
            </a:pPr>
            <a:r>
              <a:rPr lang="en-US" sz="1600" dirty="0"/>
              <a:t>Router Solicitation (RS) message</a:t>
            </a:r>
          </a:p>
          <a:p>
            <a:pPr lvl="1">
              <a:buFont typeface="Arial" panose="020B0604020202020204" pitchFamily="34" charset="0"/>
              <a:buChar char="•"/>
            </a:pPr>
            <a:r>
              <a:rPr lang="en-US" sz="1600" dirty="0"/>
              <a:t>Router Advertisement (RA) message</a:t>
            </a:r>
          </a:p>
          <a:p>
            <a:pPr marL="0" indent="0">
              <a:buNone/>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sp>
        <p:nvSpPr>
          <p:cNvPr id="7" name="Rectangle 2">
            <a:extLst>
              <a:ext uri="{FF2B5EF4-FFF2-40B4-BE49-F238E27FC236}">
                <a16:creationId xmlns:a16="http://schemas.microsoft.com/office/drawing/2014/main" id="{78E5DCA0-41BC-AC43-99C0-191FE281CB7B}"/>
              </a:ext>
            </a:extLst>
          </p:cNvPr>
          <p:cNvSpPr txBox="1">
            <a:spLocks noChangeArrowheads="1"/>
          </p:cNvSpPr>
          <p:nvPr/>
        </p:nvSpPr>
        <p:spPr bwMode="auto">
          <a:xfrm>
            <a:off x="4749802" y="1757246"/>
            <a:ext cx="4248843" cy="184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dirty="0"/>
              <a:t>Messaging between IPv6 devices, including duplicate address detection and address resolution are as follows:</a:t>
            </a:r>
          </a:p>
          <a:p>
            <a:pPr lvl="1">
              <a:buFont typeface="Arial" panose="020B0604020202020204" pitchFamily="34" charset="0"/>
              <a:buChar char="•"/>
            </a:pPr>
            <a:r>
              <a:rPr lang="en-US" sz="1600" dirty="0"/>
              <a:t>Neighbor Solicitation (NS) message</a:t>
            </a:r>
          </a:p>
          <a:p>
            <a:pPr lvl="1">
              <a:buFont typeface="Arial" panose="020B0604020202020204" pitchFamily="34" charset="0"/>
              <a:buChar char="•"/>
            </a:pPr>
            <a:r>
              <a:rPr lang="en-US" sz="1600" dirty="0"/>
              <a:t>Neighbor Advertisement (NA) message</a:t>
            </a:r>
          </a:p>
          <a:p>
            <a:pPr>
              <a:buFont typeface="Arial" panose="020B0604020202020204" pitchFamily="34" charset="0"/>
              <a:buChar char="•"/>
            </a:pPr>
            <a:endParaRPr lang="en-US" dirty="0"/>
          </a:p>
          <a:p>
            <a:pPr>
              <a:buFont typeface="Arial" panose="020B0604020202020204" pitchFamily="34" charset="0"/>
              <a:buChar char="•"/>
            </a:pPr>
            <a:endParaRPr lang="en-US" dirty="0"/>
          </a:p>
          <a:p>
            <a:endParaRPr lang="en-US" dirty="0"/>
          </a:p>
        </p:txBody>
      </p:sp>
      <p:sp>
        <p:nvSpPr>
          <p:cNvPr id="3" name="TextBox 2">
            <a:extLst>
              <a:ext uri="{FF2B5EF4-FFF2-40B4-BE49-F238E27FC236}">
                <a16:creationId xmlns:a16="http://schemas.microsoft.com/office/drawing/2014/main" id="{3CDF6FA9-ACBC-0A4F-A48F-82FD98FFD73C}"/>
              </a:ext>
            </a:extLst>
          </p:cNvPr>
          <p:cNvSpPr txBox="1"/>
          <p:nvPr/>
        </p:nvSpPr>
        <p:spPr>
          <a:xfrm>
            <a:off x="532015" y="3807746"/>
            <a:ext cx="8190058" cy="523220"/>
          </a:xfrm>
          <a:prstGeom prst="rect">
            <a:avLst/>
          </a:prstGeom>
          <a:noFill/>
        </p:spPr>
        <p:txBody>
          <a:bodyPr wrap="square" rtlCol="0">
            <a:spAutoFit/>
          </a:bodyPr>
          <a:lstStyle/>
          <a:p>
            <a:r>
              <a:rPr lang="en-US" sz="1400" b="1" dirty="0"/>
              <a:t>Note</a:t>
            </a:r>
            <a:r>
              <a:rPr lang="en-US" sz="1400" dirty="0"/>
              <a:t>: ICMPv6 ND also includes the redirect message, which has a similar function to the redirect message used in ICMPv4.</a:t>
            </a:r>
          </a:p>
        </p:txBody>
      </p:sp>
    </p:spTree>
    <p:custDataLst>
      <p:tags r:id="rId1"/>
    </p:custDataLst>
    <p:extLst>
      <p:ext uri="{BB962C8B-B14F-4D97-AF65-F5344CB8AC3E}">
        <p14:creationId xmlns:p14="http://schemas.microsoft.com/office/powerpoint/2010/main" val="31471620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p:txBody>
          <a:bodyPr/>
          <a:lstStyle/>
          <a:p>
            <a:r>
              <a:rPr lang="en-US" altLang="en-US" sz="1600" dirty="0"/>
              <a:t>ICMP Messages</a:t>
            </a:r>
            <a:br>
              <a:rPr lang="en-US" altLang="en-US" dirty="0"/>
            </a:br>
            <a:r>
              <a:rPr lang="en-US" altLang="en-US" dirty="0"/>
              <a:t>ICMPv6 Messages (Cont.)</a:t>
            </a:r>
          </a:p>
        </p:txBody>
      </p:sp>
      <p:sp>
        <p:nvSpPr>
          <p:cNvPr id="8195" name="Rectangle 2"/>
          <p:cNvSpPr>
            <a:spLocks noGrp="1" noChangeArrowheads="1"/>
          </p:cNvSpPr>
          <p:nvPr>
            <p:ph idx="1"/>
          </p:nvPr>
        </p:nvSpPr>
        <p:spPr>
          <a:xfrm>
            <a:off x="145357" y="823049"/>
            <a:ext cx="4157661" cy="3660051"/>
          </a:xfrm>
        </p:spPr>
        <p:txBody>
          <a:bodyPr/>
          <a:lstStyle/>
          <a:p>
            <a:pPr>
              <a:buFont typeface="Arial" panose="020B0604020202020204" pitchFamily="34" charset="0"/>
              <a:buChar char="•"/>
            </a:pPr>
            <a:r>
              <a:rPr lang="en-US" dirty="0"/>
              <a:t>RA messages are sent by IPv6-enabled routers every 200 seconds to provide addressing information to IPv6-enabled hosts.</a:t>
            </a:r>
          </a:p>
          <a:p>
            <a:pPr>
              <a:buFont typeface="Arial" panose="020B0604020202020204" pitchFamily="34" charset="0"/>
              <a:buChar char="•"/>
            </a:pPr>
            <a:r>
              <a:rPr lang="en-US" dirty="0"/>
              <a:t>RA message can include addressing information for the host such as the prefix, prefix length, DNS address, and domain name. </a:t>
            </a:r>
          </a:p>
          <a:p>
            <a:pPr>
              <a:buFont typeface="Arial" panose="020B0604020202020204" pitchFamily="34" charset="0"/>
              <a:buChar char="•"/>
            </a:pPr>
            <a:r>
              <a:rPr lang="en-US" dirty="0"/>
              <a:t>A host using Stateless Address Autoconfiguration (SLAAC) will set its default gateway to the link-local address of the router that sent the RA.</a:t>
            </a:r>
          </a:p>
          <a:p>
            <a:endParaRPr lang="en-US" dirty="0"/>
          </a:p>
        </p:txBody>
      </p:sp>
      <p:pic>
        <p:nvPicPr>
          <p:cNvPr id="4" name="Picture 3">
            <a:extLst>
              <a:ext uri="{FF2B5EF4-FFF2-40B4-BE49-F238E27FC236}">
                <a16:creationId xmlns:a16="http://schemas.microsoft.com/office/drawing/2014/main" id="{E905CC86-95BA-E54C-A71A-BFD4BA290D6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03018" y="1510074"/>
            <a:ext cx="4514531" cy="2286000"/>
          </a:xfrm>
          <a:prstGeom prst="rect">
            <a:avLst/>
          </a:prstGeom>
        </p:spPr>
      </p:pic>
    </p:spTree>
    <p:custDataLst>
      <p:tags r:id="rId1"/>
    </p:custDataLst>
    <p:extLst>
      <p:ext uri="{BB962C8B-B14F-4D97-AF65-F5344CB8AC3E}">
        <p14:creationId xmlns:p14="http://schemas.microsoft.com/office/powerpoint/2010/main" val="1134625139"/>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6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TE7_Chp1_Example-1" id="{4A20ED44-3835-F149-9AE4-C332C230E09E}" vid="{AFB5BC48-58F8-AD45-912F-AE2AD65EB6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10014</TotalTime>
  <Words>2393</Words>
  <Application>Microsoft Office PowerPoint</Application>
  <PresentationFormat>On-screen Show (16:9)</PresentationFormat>
  <Paragraphs>249</Paragraphs>
  <Slides>27</Slides>
  <Notes>27</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CiscoSans ExtraLight</vt:lpstr>
      <vt:lpstr>Wingdings</vt:lpstr>
      <vt:lpstr>Default Theme</vt:lpstr>
      <vt:lpstr>Module 13: ICMP </vt:lpstr>
      <vt:lpstr>Module Objectives</vt:lpstr>
      <vt:lpstr>13.1 ICMP Messages</vt:lpstr>
      <vt:lpstr>ICMP Messages ICMPv4 and ICMPv6 Messages</vt:lpstr>
      <vt:lpstr>ICMP Messages Host Reachability</vt:lpstr>
      <vt:lpstr>ICMP Messages Destination or Service Unreachable</vt:lpstr>
      <vt:lpstr>ICMP Messages  Time Exceeded</vt:lpstr>
      <vt:lpstr>ICMP Messages ICMPv6 Messages</vt:lpstr>
      <vt:lpstr>ICMP Messages ICMPv6 Messages (Cont.)</vt:lpstr>
      <vt:lpstr>ICMP Messages ICMPv6 Messages (Cont.)</vt:lpstr>
      <vt:lpstr>ICMP Messages ICMPv6 Messages (Cont.)</vt:lpstr>
      <vt:lpstr>ICMP Messages ICMPv6 Messages (Cont.)</vt:lpstr>
      <vt:lpstr>13.2 Ping and Traceroute Tests</vt:lpstr>
      <vt:lpstr>Ping and Traceroute Tests Ping – Test Connectivity</vt:lpstr>
      <vt:lpstr>Ping and Traceroute Tests Ping the Loopback</vt:lpstr>
      <vt:lpstr>Ping and Traceroute Tests Ping the Default Gateway</vt:lpstr>
      <vt:lpstr>Ping and Traceroute Tests Ping a Remote Host</vt:lpstr>
      <vt:lpstr>Ping and Traceroute Tests Traceroute – Test the Path</vt:lpstr>
      <vt:lpstr>Ping and Traceroute Tests Traceroute – Test the Path (Cont.)</vt:lpstr>
      <vt:lpstr>Ping and Traceroute Tests Packet Tracer – Verify IPv4 and IPv6 Addressing</vt:lpstr>
      <vt:lpstr>Ping and Traceroute Tests Packet Tracer – Use Ping and Traceroute to Test Network Connectivity</vt:lpstr>
      <vt:lpstr>13.3 Module Practice and Quiz</vt:lpstr>
      <vt:lpstr>Module Practice and Quiz Packet Tracer – Use ICMP to Test and Correct Network Connectivity</vt:lpstr>
      <vt:lpstr>Module Practice and Quiz Packet Tracer - Use Ping and Traceroute to Test Network Connectivity - Physical Mode Lab – Use Ping and Traceroute to Test Network Connectivity</vt:lpstr>
      <vt:lpstr>Module Practice and Quiz What did I learn in this module?</vt:lpstr>
      <vt:lpstr>Module 13 : ICMP New Terms and Commands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Basic Switch and End Device Configuration</dc:title>
  <dc:creator>Stephanie Harvey</dc:creator>
  <cp:lastModifiedBy>Ion Ganea</cp:lastModifiedBy>
  <cp:revision>287</cp:revision>
  <dcterms:created xsi:type="dcterms:W3CDTF">2019-10-18T06:21:22Z</dcterms:created>
  <dcterms:modified xsi:type="dcterms:W3CDTF">2025-03-12T20:23:27Z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y fmtid="{D5CDD505-2E9C-101B-9397-08002B2CF9AE}" pid="8" name="ArticulateGUID">
    <vt:lpwstr>F9A496F7-57D7-4028-9572-D40DFDF3715A</vt:lpwstr>
  </property>
  <property fmtid="{D5CDD505-2E9C-101B-9397-08002B2CF9AE}" pid="9" name="ArticulatePath">
    <vt:lpwstr>ITE7_Chp9_by_jg</vt:lpwstr>
  </property>
</Properties>
</file>