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8.xml" ContentType="application/vnd.openxmlformats-officedocument.presentationml.tags+xml"/>
  <Override PartName="/ppt/notesSlides/notesSlide24.xml" ContentType="application/vnd.openxmlformats-officedocument.presentationml.notesSlide+xml"/>
  <Override PartName="/ppt/tags/tag9.xml" ContentType="application/vnd.openxmlformats-officedocument.presentationml.tags+xml"/>
  <Override PartName="/ppt/notesSlides/notesSlide25.xml" ContentType="application/vnd.openxmlformats-officedocument.presentationml.notesSlide+xml"/>
  <Override PartName="/ppt/tags/tag10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1.xml" ContentType="application/vnd.openxmlformats-officedocument.presentationml.tags+xml"/>
  <Override PartName="/ppt/notesSlides/notesSlide29.xml" ContentType="application/vnd.openxmlformats-officedocument.presentationml.notesSlide+xml"/>
  <Override PartName="/ppt/tags/tag12.xml" ContentType="application/vnd.openxmlformats-officedocument.presentationml.tags+xml"/>
  <Override PartName="/ppt/notesSlides/notesSlide30.xml" ContentType="application/vnd.openxmlformats-officedocument.presentationml.notesSlide+xml"/>
  <Override PartName="/ppt/tags/tag13.xml" ContentType="application/vnd.openxmlformats-officedocument.presentationml.tags+xml"/>
  <Override PartName="/ppt/notesSlides/notesSlide31.xml" ContentType="application/vnd.openxmlformats-officedocument.presentationml.notesSlide+xml"/>
  <Override PartName="/ppt/tags/tag14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4"/>
  </p:notesMasterIdLst>
  <p:sldIdLst>
    <p:sldId id="513" r:id="rId2"/>
    <p:sldId id="876" r:id="rId3"/>
    <p:sldId id="1090" r:id="rId4"/>
    <p:sldId id="759" r:id="rId5"/>
    <p:sldId id="1054" r:id="rId6"/>
    <p:sldId id="1091" r:id="rId7"/>
    <p:sldId id="1103" r:id="rId8"/>
    <p:sldId id="1056" r:id="rId9"/>
    <p:sldId id="1058" r:id="rId10"/>
    <p:sldId id="1092" r:id="rId11"/>
    <p:sldId id="1093" r:id="rId12"/>
    <p:sldId id="1094" r:id="rId13"/>
    <p:sldId id="1061" r:id="rId14"/>
    <p:sldId id="1095" r:id="rId15"/>
    <p:sldId id="1096" r:id="rId16"/>
    <p:sldId id="1097" r:id="rId17"/>
    <p:sldId id="1098" r:id="rId18"/>
    <p:sldId id="1099" r:id="rId19"/>
    <p:sldId id="1063" r:id="rId20"/>
    <p:sldId id="1064" r:id="rId21"/>
    <p:sldId id="1100" r:id="rId22"/>
    <p:sldId id="1104" r:id="rId23"/>
    <p:sldId id="1105" r:id="rId24"/>
    <p:sldId id="957" r:id="rId25"/>
    <p:sldId id="958" r:id="rId26"/>
    <p:sldId id="1102" r:id="rId27"/>
    <p:sldId id="1106" r:id="rId28"/>
    <p:sldId id="1107" r:id="rId29"/>
    <p:sldId id="1101" r:id="rId30"/>
    <p:sldId id="1089" r:id="rId31"/>
    <p:sldId id="874" r:id="rId32"/>
    <p:sldId id="291" r:id="rId33"/>
  </p:sldIdLst>
  <p:sldSz cx="9144000" cy="5143500" type="screen16x9"/>
  <p:notesSz cx="6858000" cy="9144000"/>
  <p:custDataLst>
    <p:tags r:id="rId3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Reif" initials="BR" lastIdx="3" clrIdx="0"/>
  <p:cmAuthor id="1" name="Jane Gibbons -X (jagibbon - DEL ORO CONSULTING INC at Cisco)" initials="JG-(-DOCIaC" lastIdx="28" clrIdx="1">
    <p:extLst>
      <p:ext uri="{19B8F6BF-5375-455C-9EA6-DF929625EA0E}">
        <p15:presenceInfo xmlns:p15="http://schemas.microsoft.com/office/powerpoint/2012/main" userId="S-1-5-21-1708537768-1303643608-725345543-200204" providerId="AD"/>
      </p:ext>
    </p:extLst>
  </p:cmAuthor>
  <p:cmAuthor id="2" name="Bob Vachon" initials="BV" lastIdx="24" clrIdx="2">
    <p:extLst>
      <p:ext uri="{19B8F6BF-5375-455C-9EA6-DF929625EA0E}">
        <p15:presenceInfo xmlns:p15="http://schemas.microsoft.com/office/powerpoint/2012/main" userId="c7abe87968a0b633" providerId="Windows Live"/>
      </p:ext>
    </p:extLst>
  </p:cmAuthor>
  <p:cmAuthor id="3" name="Sue Livingston -X (suliving - UNICON INC at Cisco)" initials="SL-(-UIaC" lastIdx="29" clrIdx="3">
    <p:extLst>
      <p:ext uri="{19B8F6BF-5375-455C-9EA6-DF929625EA0E}">
        <p15:presenceInfo xmlns:p15="http://schemas.microsoft.com/office/powerpoint/2012/main" userId="S::suliving@cisco.com::dc701d48-dd51-411a-9041-b7f1328f1486" providerId="AD"/>
      </p:ext>
    </p:extLst>
  </p:cmAuthor>
  <p:cmAuthor id="4" name="jagibbon" initials="jmg" lastIdx="8" clrIdx="4">
    <p:extLst>
      <p:ext uri="{19B8F6BF-5375-455C-9EA6-DF929625EA0E}">
        <p15:presenceInfo xmlns:p15="http://schemas.microsoft.com/office/powerpoint/2012/main" userId="jagibb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99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70340" autoAdjust="0"/>
  </p:normalViewPr>
  <p:slideViewPr>
    <p:cSldViewPr snapToGrid="0" showGuides="1">
      <p:cViewPr varScale="1">
        <p:scale>
          <a:sx n="90" d="100"/>
          <a:sy n="90" d="100"/>
        </p:scale>
        <p:origin x="2118" y="78"/>
      </p:cViewPr>
      <p:guideLst>
        <p:guide orient="horz" pos="1620"/>
        <p:guide pos="336"/>
      </p:guideLst>
    </p:cSldViewPr>
  </p:slideViewPr>
  <p:outlineViewPr>
    <p:cViewPr>
      <p:scale>
        <a:sx n="33" d="100"/>
        <a:sy n="33" d="100"/>
      </p:scale>
      <p:origin x="0" y="-226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-5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337D9-3022-3D41-8D8A-BDF2F3B0DD8E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018C-6CAF-B84E-B92C-ECB119457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2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10.2.2 – Configure Router Interfaces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3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10.2.2 – Configure Router Interfaces Example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26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10.2.3 – Verify Interface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83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62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42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90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79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10.2.4 – Configuration Verification Commands (Cont.)</a:t>
            </a:r>
          </a:p>
          <a:p>
            <a:r>
              <a:rPr lang="en-US" dirty="0"/>
              <a:t>10.2.5 Syntax Checker – Configure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4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Configure the Default Gateway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0" dirty="0"/>
              <a:t>Cisco Networking Academy Program</a:t>
            </a:r>
          </a:p>
          <a:p>
            <a:pPr>
              <a:buFontTx/>
              <a:buNone/>
            </a:pPr>
            <a:r>
              <a:rPr lang="en-US" b="0" baseline="0" dirty="0"/>
              <a:t>Introduction to Networks v</a:t>
            </a:r>
            <a:r>
              <a:rPr lang="en-US" b="0" dirty="0"/>
              <a:t>7.0 (ITN)</a:t>
            </a:r>
          </a:p>
          <a:p>
            <a:r>
              <a:rPr lang="en-US" dirty="0"/>
              <a:t>Module 10: Basic Router Configuration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87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– Configure the Default Gateway</a:t>
            </a:r>
          </a:p>
          <a:p>
            <a:r>
              <a:rPr lang="en-US" dirty="0"/>
              <a:t>10.3.1 – Default Gateway on a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70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 – Configure the Default Gateway</a:t>
            </a:r>
          </a:p>
          <a:p>
            <a:r>
              <a:rPr lang="en-US" dirty="0"/>
              <a:t>10.3.2 – Default Gateway on a Switch</a:t>
            </a:r>
          </a:p>
          <a:p>
            <a:r>
              <a:rPr lang="en-US" dirty="0"/>
              <a:t>10.3.3 – Syntax Checker – Configure the Default Gateway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10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10.3– Configure the Default Gateway</a:t>
            </a:r>
          </a:p>
          <a:p>
            <a:r>
              <a:rPr lang="en-US" dirty="0"/>
              <a:t>10.3.4 – Packet Tracer – Connect a Router to a 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64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10.3– Configure the Default Gateway</a:t>
            </a:r>
          </a:p>
          <a:p>
            <a:r>
              <a:rPr lang="en-US" dirty="0"/>
              <a:t>10.3.5 – Packet Tracer – Troubleshoot Default Gateway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51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Module Practice and Quiz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43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25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10.4.1 – Video – Network Device Differences: Part 1</a:t>
            </a:r>
          </a:p>
        </p:txBody>
      </p:sp>
    </p:spTree>
    <p:extLst>
      <p:ext uri="{BB962C8B-B14F-4D97-AF65-F5344CB8AC3E}">
        <p14:creationId xmlns:p14="http://schemas.microsoft.com/office/powerpoint/2010/main" val="14768241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26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10.4.2 – Video – Network Device Differences: Part 2</a:t>
            </a:r>
          </a:p>
        </p:txBody>
      </p:sp>
    </p:spTree>
    <p:extLst>
      <p:ext uri="{BB962C8B-B14F-4D97-AF65-F5344CB8AC3E}">
        <p14:creationId xmlns:p14="http://schemas.microsoft.com/office/powerpoint/2010/main" val="2533704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10.4– Configure the Default Gateway</a:t>
            </a:r>
          </a:p>
          <a:p>
            <a:r>
              <a:rPr lang="en-US" dirty="0"/>
              <a:t>10.4.3 – Packet Tracer – Basic Device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73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10.4– Configure the Default Gateway</a:t>
            </a:r>
          </a:p>
          <a:p>
            <a:r>
              <a:rPr lang="en-US" dirty="0"/>
              <a:t>10.4.4 – PTPM and Lab – Build a Switch and Router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164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29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10.4.5 – What did I learn in this module?</a:t>
            </a:r>
          </a:p>
        </p:txBody>
      </p:sp>
    </p:spTree>
    <p:extLst>
      <p:ext uri="{BB962C8B-B14F-4D97-AF65-F5344CB8AC3E}">
        <p14:creationId xmlns:p14="http://schemas.microsoft.com/office/powerpoint/2010/main" val="260616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>
                <a:solidFill>
                  <a:prstClr val="black"/>
                </a:solidFill>
              </a:rPr>
              <a:pPr algn="r"/>
              <a:t>3</a:t>
            </a:fld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GB" dirty="0"/>
              <a:t>10 – Basic Router Configuration</a:t>
            </a:r>
          </a:p>
          <a:p>
            <a:pPr>
              <a:buFontTx/>
              <a:buNone/>
            </a:pPr>
            <a:r>
              <a:rPr lang="en-GB" dirty="0"/>
              <a:t>10.0.2- What will I learn in this module?</a:t>
            </a:r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4456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30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10.4 – Module Practice and Quiz</a:t>
            </a:r>
          </a:p>
          <a:p>
            <a:r>
              <a:rPr lang="en-US" dirty="0"/>
              <a:t>10.4.5 – What did I learn in this module (Cont.)?</a:t>
            </a:r>
          </a:p>
        </p:txBody>
      </p:sp>
    </p:spTree>
    <p:extLst>
      <p:ext uri="{BB962C8B-B14F-4D97-AF65-F5344CB8AC3E}">
        <p14:creationId xmlns:p14="http://schemas.microsoft.com/office/powerpoint/2010/main" val="2707434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>
                <a:solidFill>
                  <a:prstClr val="black"/>
                </a:solidFill>
              </a:rPr>
              <a:pPr/>
              <a:t>31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42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9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Configure Initial Router Settings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9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10.1.1 – Basic Routing Configuration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10.1.2 – Basic Routing Configuration Example</a:t>
            </a:r>
          </a:p>
          <a:p>
            <a:r>
              <a:rPr lang="en-US" dirty="0"/>
              <a:t>10.1.3 - Syntax Checker – Configure Initial Router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5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10.1 – Configure Initial Router Settings</a:t>
            </a:r>
          </a:p>
          <a:p>
            <a:r>
              <a:rPr lang="en-US" dirty="0"/>
              <a:t>10.1.4 – Packet Tracer – Configure Initial Router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04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Configure Interfaces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91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– Basic Router Configuration</a:t>
            </a:r>
          </a:p>
          <a:p>
            <a:r>
              <a:rPr lang="en-US" dirty="0"/>
              <a:t>10.2 – Configure Interfaces</a:t>
            </a:r>
          </a:p>
          <a:p>
            <a:r>
              <a:rPr lang="en-US" dirty="0"/>
              <a:t>10.2.1 – Configure Router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3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6725553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3999" cy="5165874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84330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97489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1">
              <a:lumMod val="75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154496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3441" y="4954263"/>
            <a:ext cx="676910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2"/>
                </a:solidFill>
              </a:defRPr>
            </a:lvl1pPr>
          </a:lstStyle>
          <a:p>
            <a:pPr defTabSz="385763">
              <a:defRPr/>
            </a:pPr>
            <a:fld id="{2F5CCB13-0A32-4557-88E9-079F0C330695}" type="slidenum">
              <a:rPr lang="en-US" kern="0" smtClean="0">
                <a:solidFill>
                  <a:srgbClr val="595959"/>
                </a:solidFill>
              </a:rPr>
              <a:pPr defTabSz="385763">
                <a:defRPr/>
              </a:pPr>
              <a:t>‹#›</a:t>
            </a:fld>
            <a:endParaRPr lang="en-US" kern="0" dirty="0">
              <a:solidFill>
                <a:srgbClr val="59595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4065" y="798944"/>
            <a:ext cx="8853286" cy="415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41393"/>
            <a:ext cx="9144000" cy="75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>
                <a:sym typeface="Arial" pitchFamily="34" charset="0"/>
              </a:rPr>
              <a:t>Click to edit Master title style</a:t>
            </a:r>
            <a:endParaRPr lang="en-US" dirty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966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25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1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rgbClr val="004C69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accent1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42546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7842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g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accent5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rgbClr val="086D8E"/>
          </a:solidFill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085412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91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0" y="2552550"/>
            <a:ext cx="698624" cy="698624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426607"/>
            <a:ext cx="698624" cy="698624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bg1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0" y="3653093"/>
            <a:ext cx="698624" cy="698624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049FD9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65250" y="1432522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365250" y="25577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365250" y="36530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0" y="2552550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1" y="3651140"/>
            <a:ext cx="698624" cy="693381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75610" y="1427248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38726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621250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rgbClr val="FFFFFF"/>
              </a:solidFill>
              <a:cs typeface="Arial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50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51" name="Oval 50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2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4414576" y="1983084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14575" y="1332693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414576" y="2631212"/>
            <a:ext cx="464815" cy="464815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11349" y="1338608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011350" y="198832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5011350" y="263121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414576" y="1331287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64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4414576" y="198308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5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4414577" y="262925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6" name="Oval 65"/>
          <p:cNvSpPr/>
          <p:nvPr/>
        </p:nvSpPr>
        <p:spPr>
          <a:xfrm>
            <a:off x="4414577" y="3278347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5011351" y="327834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4414578" y="327639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9" name="Oval 68"/>
          <p:cNvSpPr/>
          <p:nvPr/>
        </p:nvSpPr>
        <p:spPr>
          <a:xfrm>
            <a:off x="4414578" y="3925482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5011352" y="392548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414579" y="392352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09995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8150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Title Goes Here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3">
                  <a:lumMod val="8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676473" y="4741653"/>
            <a:ext cx="2849053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t>© 2019, 2021  Cisco and/or its affiliates. All rights reserved.   Cisco Confidential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chemeClr val="accent5"/>
          </a:solidFill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4013" r:id="rId2"/>
    <p:sldLayoutId id="2147484014" r:id="rId3"/>
    <p:sldLayoutId id="2147483965" r:id="rId4"/>
    <p:sldLayoutId id="2147483967" r:id="rId5"/>
    <p:sldLayoutId id="2147483995" r:id="rId6"/>
    <p:sldLayoutId id="2147484007" r:id="rId7"/>
    <p:sldLayoutId id="2147484010" r:id="rId8"/>
    <p:sldLayoutId id="2147484011" r:id="rId9"/>
    <p:sldLayoutId id="2147484015" r:id="rId10"/>
    <p:sldLayoutId id="2147483998" r:id="rId11"/>
    <p:sldLayoutId id="2147484027" r:id="rId12"/>
    <p:sldLayoutId id="2147484029" r:id="rId13"/>
    <p:sldLayoutId id="2147484031" r:id="rId14"/>
  </p:sldLayoutIdLst>
  <p:transition spd="slow">
    <p:wipe/>
  </p:transition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200" kern="1200" dirty="0">
          <a:solidFill>
            <a:schemeClr val="accent4"/>
          </a:solidFill>
          <a:latin typeface="+mj-lt"/>
          <a:ea typeface="ＭＳ Ｐゴシック" charset="0"/>
          <a:cs typeface="CiscoSans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1219200"/>
            <a:ext cx="6557379" cy="1666626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10: Basic Router Configuration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9497" y="3127609"/>
            <a:ext cx="5925246" cy="299001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Instructor Materials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Introduction to Networks v7.0 (ITN)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65047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409279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The commands to configure interface G0/0/0 on R1 are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10989-3D4F-45C9-BEEB-776028CA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7" y="1338851"/>
            <a:ext cx="4998966" cy="1505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958200" y="2930310"/>
            <a:ext cx="6903747" cy="161582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gigabitEthernet 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description Link to LAN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 address 192.168.10.1 255.255.255.0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address 2001:db8:acad:10::1/64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01:43:53.435: %LINK-3-UPDOWN: Interface GigabitEthernet0/0/0, changed state to 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01:43:56.447: %LINK-3-UPDOWN: Interface GigabitEthernet0/0/0, changed state to up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01:43:57.447: %LINEPROTO-5-UPDOWN: Line protocol on Interface GigabitEthernet0/0/0, changed state to up</a:t>
            </a:r>
          </a:p>
        </p:txBody>
      </p:sp>
    </p:spTree>
    <p:extLst>
      <p:ext uri="{BB962C8B-B14F-4D97-AF65-F5344CB8AC3E}">
        <p14:creationId xmlns:p14="http://schemas.microsoft.com/office/powerpoint/2010/main" val="18167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 Example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409279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The commands to configure interface G0/0/1 on R1 are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10989-3D4F-45C9-BEEB-776028CA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7" y="1338851"/>
            <a:ext cx="4998966" cy="1505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958200" y="2930310"/>
            <a:ext cx="6903747" cy="161582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gigabitEthernet 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description Link to R2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 address 209.165.200.225 255.255.255.252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address 2001:db8:feed:224::1/64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01:46:29.170: %LINK-3-UPDOWN: Interface GigabitEthernet0/0/1, changed state to down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01:46:32.171: %LINK-3-UPDOWN: Interface GigabitEthernet0/0/1, changed state to up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*Aug  1 01:46:33.171: %LINEPROTO-5-UPDOWN: Line protocol on Interface GigabitEthernet0/0/1, changed state to up</a:t>
            </a:r>
          </a:p>
        </p:txBody>
      </p:sp>
    </p:spTree>
    <p:extLst>
      <p:ext uri="{BB962C8B-B14F-4D97-AF65-F5344CB8AC3E}">
        <p14:creationId xmlns:p14="http://schemas.microsoft.com/office/powerpoint/2010/main" val="38276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Verify Interface Configuration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884985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To verify interface configuration use the </a:t>
            </a:r>
            <a:r>
              <a:rPr lang="en-US" b="1" dirty="0">
                <a:solidFill>
                  <a:srgbClr val="000000"/>
                </a:solidFill>
              </a:rPr>
              <a:t>show ip interface brief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b="1" dirty="0">
                <a:solidFill>
                  <a:srgbClr val="000000"/>
                </a:solidFill>
              </a:rPr>
              <a:t>show ipv6 interface brief </a:t>
            </a:r>
            <a:r>
              <a:rPr lang="en-US" dirty="0">
                <a:solidFill>
                  <a:srgbClr val="000000"/>
                </a:solidFill>
              </a:rPr>
              <a:t>commands shown here: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1721391" y="1940923"/>
            <a:ext cx="5701218" cy="7848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             IP-Address      OK? Method Status                Protocol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192.168.10.1   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209.165.200.225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unassigned      YES unset  administratively down down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205F4-B6F7-4CBB-9733-95EEED388FC7}"/>
              </a:ext>
            </a:extLst>
          </p:cNvPr>
          <p:cNvSpPr txBox="1"/>
          <p:nvPr/>
        </p:nvSpPr>
        <p:spPr>
          <a:xfrm>
            <a:off x="1721391" y="2907887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2001:DB8:FEED:224::1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    [administratively down/down]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unassigned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30253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table summarizes show commands used to verify interface configuration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BB6E86-62EB-2348-9F73-08093BACD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366291"/>
              </p:ext>
            </p:extLst>
          </p:nvPr>
        </p:nvGraphicFramePr>
        <p:xfrm>
          <a:off x="675861" y="1419402"/>
          <a:ext cx="7893708" cy="292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215">
                  <a:extLst>
                    <a:ext uri="{9D8B030D-6E8A-4147-A177-3AD203B41FA5}">
                      <a16:colId xmlns:a16="http://schemas.microsoft.com/office/drawing/2014/main" val="3729139006"/>
                    </a:ext>
                  </a:extLst>
                </a:gridCol>
                <a:gridCol w="4837493">
                  <a:extLst>
                    <a:ext uri="{9D8B030D-6E8A-4147-A177-3AD203B41FA5}">
                      <a16:colId xmlns:a16="http://schemas.microsoft.com/office/drawing/2014/main" val="1988913492"/>
                    </a:ext>
                  </a:extLst>
                </a:gridCol>
              </a:tblGrid>
              <a:tr h="455550">
                <a:tc>
                  <a:txBody>
                    <a:bodyPr/>
                    <a:lstStyle/>
                    <a:p>
                      <a:r>
                        <a:rPr lang="en-US" sz="1400" dirty="0"/>
                        <a:t>Commands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676789"/>
                  </a:ext>
                </a:extLst>
              </a:tr>
              <a:tr h="50547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interface brief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interface brief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all interfaces, their IP addresses, and their current status.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654457"/>
                  </a:ext>
                </a:extLst>
              </a:tr>
              <a:tr h="50547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route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contents of the IP routing tables stored in RAM.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35172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statistics for all interfaces on the device. Only displays the IPv4 addressing information.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68046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IPv4 statistics for all interfaces on a router.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107787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show ipv6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Displays the IPv6 statistics for all interfaces on a router.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5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View status of all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 interface brief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b="1" dirty="0">
                <a:solidFill>
                  <a:srgbClr val="000000"/>
                </a:solidFill>
              </a:rPr>
              <a:t>show ipv6 interface brief </a:t>
            </a:r>
            <a:r>
              <a:rPr lang="en-US" sz="1600" dirty="0">
                <a:solidFill>
                  <a:srgbClr val="000000"/>
                </a:solidFill>
              </a:rPr>
              <a:t>commands,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1721391" y="1785521"/>
            <a:ext cx="5701218" cy="9233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             IP-Address      OK? Method Status                Protocol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192.168.10.1   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209.165.200.225 YES manual up                   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unassigned      YES unset  administratively down down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45167-82FC-49E7-B10D-34FE13887791}"/>
              </a:ext>
            </a:extLst>
          </p:cNvPr>
          <p:cNvSpPr txBox="1"/>
          <p:nvPr/>
        </p:nvSpPr>
        <p:spPr>
          <a:xfrm>
            <a:off x="1721391" y="2929108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brief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      [up/up]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FE80::201:C9FF:FE89:4502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2001:DB8:FEED:224::1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                     [administratively down/down]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unassigned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304882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the contents of the IP routing tables with the </a:t>
            </a:r>
            <a:r>
              <a:rPr lang="en-US" sz="1600" b="1" dirty="0">
                <a:solidFill>
                  <a:srgbClr val="000000"/>
                </a:solidFill>
              </a:rPr>
              <a:t>show ip route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b="1" dirty="0">
                <a:solidFill>
                  <a:srgbClr val="000000"/>
                </a:solidFill>
              </a:rPr>
              <a:t>show ipv6 route </a:t>
            </a:r>
            <a:r>
              <a:rPr lang="en-US" sz="1600" dirty="0">
                <a:solidFill>
                  <a:srgbClr val="000000"/>
                </a:solidFill>
              </a:rPr>
              <a:t>commands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1701233" y="1475729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route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output omitted&gt;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Gateway of last resort is not set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192.168.10.0/24 is variably subnetted, 2 subnets, 2 masks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     192.168.10.0/24 is directly connected, GigabitEthernet0/0/0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     192.168.10.1/32 is directly connected, GigabitEthernet0/0/0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209.165.200.0/24 is variably subnetted, 2 subnets, 2 masks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     209.165.200.224/30 is directly connected, GigabitEthernet0/0/1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     209.165.200.225/32 is directly connected, GigabitEthernet0/0/1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45167-82FC-49E7-B10D-34FE13887791}"/>
              </a:ext>
            </a:extLst>
          </p:cNvPr>
          <p:cNvSpPr txBox="1"/>
          <p:nvPr/>
        </p:nvSpPr>
        <p:spPr>
          <a:xfrm>
            <a:off x="1721391" y="3035889"/>
            <a:ext cx="5701218" cy="189282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show ipv6 route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2001:DB8:ACAD:10::/64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GigabitEthernet0/0/0, directly connected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2001:DB8:ACAD:10::1/128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GigabitEthernet0/0/0,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  2001:DB8:FEED:224::/64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GigabitEthernet0/0/1, directly connected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2001:DB8:FEED:224::1/128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GigabitEthernet0/0/1,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  FF00::/8 [0/0]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via Null0, receive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24688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statistics for all interfaces with the </a:t>
            </a:r>
            <a:r>
              <a:rPr lang="en-US" sz="1600" b="1" dirty="0">
                <a:solidFill>
                  <a:srgbClr val="000000"/>
                </a:solidFill>
              </a:rPr>
              <a:t>show interfaces </a:t>
            </a:r>
            <a:r>
              <a:rPr lang="en-US" sz="1600" dirty="0">
                <a:solidFill>
                  <a:srgbClr val="000000"/>
                </a:solidFill>
              </a:rPr>
              <a:t>command,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320968" y="890954"/>
            <a:ext cx="5419440" cy="369331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interfaces gig0/0/0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Hardware is ISR4321-2x1GE, address is a0e0.af0d.e140 (bia  a0e0.af0d.e140)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Description: Link to LAN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Internet address is 192.168.10.1/24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1500 bytes, BW 100000 Kbit/sec, DLY 100 usec,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reliability 255/255, txload 1/255, rxload 1/255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Encapsulation ARPA, loopback not set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Keepalive not supported 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Full Duplex, 100Mbps, link type is auto, media type is RJ45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output flow-control is off, input flow-control is off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ARP type: ARPA, ARP Timeout 04:00:00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Last input 00:00:01, output 00:00:35, output hang never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Last clearing of "show interface" counters never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Input queue: 0/375/0/0 (size/max/drops/flushes); Total output     drops: 0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Queueing strategy: fifo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Output queue: 0/40 (size/max)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5 minute input rate 0 bits/sec, 0 packets/sec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5 minute output rate 0 bits/sec, 0 packets/sec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1180 packets input, 109486 bytes, 0 no buffer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Received 84 broadcasts (0 IP multicasts)</a:t>
            </a: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0 runts, 0 giants, 0 throttles </a:t>
            </a:r>
          </a:p>
          <a:p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4299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IPv4 statistics for router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 interface </a:t>
            </a:r>
            <a:r>
              <a:rPr lang="en-US" sz="1600" dirty="0">
                <a:solidFill>
                  <a:srgbClr val="000000"/>
                </a:solidFill>
              </a:rPr>
              <a:t>command, as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553110" y="890954"/>
            <a:ext cx="4955156" cy="393954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 interface g0/0/0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Internet address is 192.168.10.1/24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Broadcast address is 255.255.255.255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Address determined by setup command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is 1500 bytes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Helper address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Directed broadcast forwarding is disabled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Outgoing Common access list is not set 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Outgoing access list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Inbound Common access list is not set 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Inbound  access list is not set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Proxy ARP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Local Proxy ARP is disabled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Security level is default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Split horizon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redirects are always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unreachables are always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mask replies are never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 fast switching is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 Flow switching is disabled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&lt;output omitted&gt;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71470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Verification Commands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Display IPv6 statistics for router interfaces with the </a:t>
            </a:r>
            <a:r>
              <a:rPr lang="en-US" sz="1600" b="1" dirty="0">
                <a:solidFill>
                  <a:srgbClr val="000000"/>
                </a:solidFill>
              </a:rPr>
              <a:t>show ipv6 interface </a:t>
            </a:r>
            <a:r>
              <a:rPr lang="en-US" sz="1600" dirty="0">
                <a:solidFill>
                  <a:srgbClr val="000000"/>
                </a:solidFill>
              </a:rPr>
              <a:t>command shown here: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553110" y="890954"/>
            <a:ext cx="4955156" cy="332398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ipv6 interface g0/0/0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is up, line protocol is up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IPv6 is enabled, link-local address is FE80::868A:8DFF:FE44:49B0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No Virtual link-local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Description: Link to LAN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Global unicast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2001:DB8:ACAD:10::1, subnet is 2001:DB8:ACAD:10::/64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Joined group address(es):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FF02::1:FF00:1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FF02::1:FF44:49B0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MTU is 1500 bytes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error messages limited to one every 100 milliseconds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redirects are enabled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ICMP unreachables are sent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DAD is enabled, number of DAD attempts: 1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reachable time is 30000 milliseconds (using 30000)</a:t>
            </a: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ND NS retransmit interval is 1000 milliseconds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</a:t>
            </a:r>
          </a:p>
        </p:txBody>
      </p:sp>
    </p:spTree>
    <p:extLst>
      <p:ext uri="{BB962C8B-B14F-4D97-AF65-F5344CB8AC3E}">
        <p14:creationId xmlns:p14="http://schemas.microsoft.com/office/powerpoint/2010/main" val="1661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10.3 Configure the Default Gateway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39101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Introduction to Networks v7.0 (ITN)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2316480"/>
            <a:ext cx="6672708" cy="108014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10: Basic Router Configuration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89863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the Default Gateway</a:t>
            </a:r>
            <a:br>
              <a:rPr lang="en-US" dirty="0"/>
            </a:br>
            <a:r>
              <a:rPr lang="en-US" sz="2400" dirty="0"/>
              <a:t>Default Gateway on a Host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18114-4447-471E-989F-8789EBF19550}"/>
              </a:ext>
            </a:extLst>
          </p:cNvPr>
          <p:cNvSpPr txBox="1"/>
          <p:nvPr/>
        </p:nvSpPr>
        <p:spPr>
          <a:xfrm>
            <a:off x="474662" y="890954"/>
            <a:ext cx="3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default gateway is used when a host sends a packet to a device on another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default gateway address is generally the router interface address attached to the local network of the host.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To reach PC3, PC1 addresses a packet with the IPv4 address of PC3, but forwards the packet to its default gateway, the G0/0/0 interface of R1.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866AA-E301-488D-96AD-D9CEE8D1E785}"/>
              </a:ext>
            </a:extLst>
          </p:cNvPr>
          <p:cNvSpPr txBox="1"/>
          <p:nvPr/>
        </p:nvSpPr>
        <p:spPr>
          <a:xfrm>
            <a:off x="4258469" y="3770924"/>
            <a:ext cx="444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Note</a:t>
            </a:r>
            <a:r>
              <a:rPr lang="en-US" sz="1600" dirty="0">
                <a:solidFill>
                  <a:srgbClr val="000000"/>
                </a:solidFill>
              </a:rPr>
              <a:t>: The IP address of the host and the router interface must be in the same network.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54100A-4BDC-504D-85D6-01A2B41EE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522" y="715554"/>
            <a:ext cx="3021496" cy="293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the Default Gateway</a:t>
            </a:r>
            <a:br>
              <a:rPr lang="en-US" dirty="0"/>
            </a:br>
            <a:r>
              <a:rPr lang="en-US" sz="2400" dirty="0"/>
              <a:t>Default Gateway on a Switch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18114-4447-471E-989F-8789EBF19550}"/>
              </a:ext>
            </a:extLst>
          </p:cNvPr>
          <p:cNvSpPr txBox="1"/>
          <p:nvPr/>
        </p:nvSpPr>
        <p:spPr>
          <a:xfrm>
            <a:off x="474662" y="890954"/>
            <a:ext cx="3144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 switch must have a default gateway address configured to remotely manage the switch from another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To configure an IPv4 default gateway on a switch, use the </a:t>
            </a:r>
            <a:r>
              <a:rPr lang="en-US" b="1" dirty="0">
                <a:solidFill>
                  <a:srgbClr val="000000"/>
                </a:solidFill>
              </a:rPr>
              <a:t>ip default-gateway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ip-address </a:t>
            </a:r>
            <a:r>
              <a:rPr lang="en-US" dirty="0">
                <a:solidFill>
                  <a:srgbClr val="000000"/>
                </a:solidFill>
              </a:rPr>
              <a:t>global configuration command.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A716D6-E9DE-4EFC-BD29-E766E6409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075" y="816326"/>
            <a:ext cx="4927563" cy="308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5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Connect a Router to a 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Display the router information.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router interfaces. 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33588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Troubleshoot Default Gateway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network documentation and use tests to isolate problems.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Determine an appropriate solution for a given problem.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Implement the solution.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Test to verify the problem is resolved.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Document the solution.</a:t>
            </a:r>
          </a:p>
        </p:txBody>
      </p:sp>
    </p:spTree>
    <p:extLst>
      <p:ext uri="{BB962C8B-B14F-4D97-AF65-F5344CB8AC3E}">
        <p14:creationId xmlns:p14="http://schemas.microsoft.com/office/powerpoint/2010/main" val="38481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47520"/>
            <a:ext cx="8280314" cy="97028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10.4 Module Practice and Quiz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599242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Video – Network Device Differences: Part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This video will cover the different physical characteristics of the following: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4000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2900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1900 Series Router.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999575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Video – Network Device Differences: Part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This video will cover the different configurations of the following: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4000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2900 Series Router.</a:t>
            </a:r>
          </a:p>
          <a:p>
            <a:pPr marL="261937"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Cisco 1900 Series Router.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875856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Basic Device Configuration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Complete the network documentation.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Perform basic device configurations on a router and a switch.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connectivity and troubleshoot any issues.</a:t>
            </a:r>
          </a:p>
        </p:txBody>
      </p:sp>
    </p:spTree>
    <p:extLst>
      <p:ext uri="{BB962C8B-B14F-4D97-AF65-F5344CB8AC3E}">
        <p14:creationId xmlns:p14="http://schemas.microsoft.com/office/powerpoint/2010/main" val="112200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2" y="1654450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both the Packet Tracer Physical Mode activity and in the Lab, you will complete the following objectives: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Set up the topology and initialize devices.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devices and verify connectivity.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Display device information.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1487055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Build a Switch and Router Network – Physical Mode</a:t>
            </a:r>
            <a:br>
              <a:rPr lang="en-US" sz="2400" dirty="0"/>
            </a:br>
            <a:r>
              <a:rPr lang="en-US" sz="2400" dirty="0"/>
              <a:t>Lab – Build a Switch and Router Network</a:t>
            </a:r>
          </a:p>
        </p:txBody>
      </p:sp>
    </p:spTree>
    <p:extLst>
      <p:ext uri="{BB962C8B-B14F-4D97-AF65-F5344CB8AC3E}">
        <p14:creationId xmlns:p14="http://schemas.microsoft.com/office/powerpoint/2010/main" val="42365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What did I learn in this module?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tasks that should be completed when configuring initial settings on a router.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Configure the device name.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privileged EXEC mode.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user EXEC mode.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remote Telnet / SSH access.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Secure all passwords in the config file.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Provide legal notification.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Save the configuration.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For routers to be reachable, the router interfaces must be configured.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Using the </a:t>
            </a:r>
            <a:r>
              <a:rPr lang="en-US" sz="1600" b="1" dirty="0"/>
              <a:t>no shutdown</a:t>
            </a:r>
            <a:r>
              <a:rPr lang="en-US" sz="1600" dirty="0"/>
              <a:t> command activates the interface. The interface must also be connected to another device, such as a switch or a router, for the physical layer to be active. There are several commands that can be used to verify interface configuration including the </a:t>
            </a:r>
            <a:r>
              <a:rPr lang="en-US" sz="1600" b="1" dirty="0"/>
              <a:t>show ip interface brief</a:t>
            </a:r>
            <a:r>
              <a:rPr lang="en-US" sz="1600" dirty="0"/>
              <a:t> and </a:t>
            </a:r>
            <a:r>
              <a:rPr lang="en-US" sz="1600" b="1" dirty="0"/>
              <a:t>show ipv6 interface brief</a:t>
            </a:r>
            <a:r>
              <a:rPr lang="en-US" sz="1600" dirty="0"/>
              <a:t>, the </a:t>
            </a:r>
            <a:r>
              <a:rPr lang="en-US" sz="1600" b="1" dirty="0"/>
              <a:t>show ip route</a:t>
            </a:r>
            <a:r>
              <a:rPr lang="en-US" sz="1600" dirty="0"/>
              <a:t> and </a:t>
            </a:r>
            <a:r>
              <a:rPr lang="en-US" sz="1600" b="1" dirty="0"/>
              <a:t>show ipv6 route</a:t>
            </a:r>
            <a:r>
              <a:rPr lang="en-US" sz="1600" dirty="0"/>
              <a:t>, as well as </a:t>
            </a:r>
            <a:r>
              <a:rPr lang="en-US" sz="1600" b="1" dirty="0"/>
              <a:t>show interfaces</a:t>
            </a:r>
            <a:r>
              <a:rPr lang="en-US" sz="1600" dirty="0"/>
              <a:t>, </a:t>
            </a:r>
            <a:r>
              <a:rPr lang="en-US" sz="1600" b="1" dirty="0"/>
              <a:t>show ip interface</a:t>
            </a:r>
            <a:r>
              <a:rPr lang="en-US" sz="1600" dirty="0"/>
              <a:t> and </a:t>
            </a:r>
            <a:r>
              <a:rPr lang="en-US" sz="1600" b="1" dirty="0"/>
              <a:t>show ipv6 interface.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35251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Module Objectives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5758CB9-E7D6-4639-ACDC-3F86DC2D2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11" y="821755"/>
            <a:ext cx="801257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Module Title: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Basic Router Configuration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 defTabSz="914400" eaLnBrk="0" hangingPunct="0"/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Module Objective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Implement initial settings on a router and end devices.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974E1EB-2DBE-496F-B0B0-6C44227DA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32762"/>
              </p:ext>
            </p:extLst>
          </p:nvPr>
        </p:nvGraphicFramePr>
        <p:xfrm>
          <a:off x="880345" y="2118939"/>
          <a:ext cx="6980904" cy="1486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452">
                  <a:extLst>
                    <a:ext uri="{9D8B030D-6E8A-4147-A177-3AD203B41FA5}">
                      <a16:colId xmlns:a16="http://schemas.microsoft.com/office/drawing/2014/main" val="1523797708"/>
                    </a:ext>
                  </a:extLst>
                </a:gridCol>
                <a:gridCol w="3490452">
                  <a:extLst>
                    <a:ext uri="{9D8B030D-6E8A-4147-A177-3AD203B41FA5}">
                      <a16:colId xmlns:a16="http://schemas.microsoft.com/office/drawing/2014/main" val="2750207184"/>
                    </a:ext>
                  </a:extLst>
                </a:gridCol>
              </a:tblGrid>
              <a:tr h="2163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 Title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 Objective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061904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Initial Router Settings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initial settings on an IOS Cisco router.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858405"/>
                  </a:ext>
                </a:extLst>
              </a:tr>
              <a:tr h="315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Interfaces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two active interfaces on a Cisco IOS router.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904258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the Default Gateway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Configure devices to use the default gateway.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73721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9389571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Arial" charset="0"/>
              </a:rPr>
              <a:t>Module Practice and Quiz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What did I learn in this module (Cont.)?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For an end device to reach other networks, a default gateway must be configured.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IP address of the host device and the router interface address must be in the same network.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 switch must have a default gateway address configured to remotely manage the switch from another network.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To configure an IPv4 default gateway on a switch, use the </a:t>
            </a:r>
            <a:r>
              <a:rPr lang="en-US" sz="1800" b="1" dirty="0"/>
              <a:t>ip default-gateway </a:t>
            </a:r>
            <a:r>
              <a:rPr lang="en-US" sz="1800" i="1" dirty="0"/>
              <a:t>ip-address </a:t>
            </a:r>
            <a:r>
              <a:rPr lang="en-US" sz="1800" dirty="0"/>
              <a:t>global configuration command.</a:t>
            </a:r>
          </a:p>
          <a:p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109726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4"/>
            <a:ext cx="9144000" cy="609056"/>
          </a:xfrm>
        </p:spPr>
        <p:txBody>
          <a:bodyPr/>
          <a:lstStyle/>
          <a:p>
            <a:pPr eaLnBrk="1" hangingPunct="1"/>
            <a:r>
              <a:rPr lang="en-US" sz="1400" dirty="0">
                <a:latin typeface="Arial" charset="0"/>
              </a:rPr>
              <a:t>Module 10: Basic Router Configuration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New Terms and Commands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C2187D21-D66C-4895-A65D-7270601A2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989341"/>
              </p:ext>
            </p:extLst>
          </p:nvPr>
        </p:nvGraphicFramePr>
        <p:xfrm>
          <a:off x="144463" y="798513"/>
          <a:ext cx="8853486" cy="2865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53486">
                  <a:extLst>
                    <a:ext uri="{9D8B030D-6E8A-4147-A177-3AD203B41FA5}">
                      <a16:colId xmlns:a16="http://schemas.microsoft.com/office/drawing/2014/main" val="3270854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interface brief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interface brief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route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route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interfaces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 interface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show ipv6 interface</a:t>
                      </a:r>
                    </a:p>
                    <a:p>
                      <a:pPr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ip default-gateway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79670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71745509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19082827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598042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10.1 Configure Initial Router Settings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09964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Basic Router Configuration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67" y="855419"/>
            <a:ext cx="3265419" cy="3517076"/>
          </a:xfrm>
        </p:spPr>
        <p:txBody>
          <a:bodyPr/>
          <a:lstStyle/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Configure the device name.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privileged EXEC mode.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user EXEC mode.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Secure remote Telnet / SSH access.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Encrypt all plaintext passwords.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Provide legal notification and save the configuration.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C7B6-BFA0-4414-A9FD-310FB45A4012}"/>
              </a:ext>
            </a:extLst>
          </p:cNvPr>
          <p:cNvSpPr txBox="1"/>
          <p:nvPr/>
        </p:nvSpPr>
        <p:spPr>
          <a:xfrm>
            <a:off x="3798284" y="855419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E8BC38-AC68-4E30-A757-4BD5691E2755}"/>
              </a:ext>
            </a:extLst>
          </p:cNvPr>
          <p:cNvSpPr txBox="1"/>
          <p:nvPr/>
        </p:nvSpPr>
        <p:spPr>
          <a:xfrm>
            <a:off x="3798284" y="1256000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 secret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2215-AFFA-4B80-8518-0228983486B9}"/>
              </a:ext>
            </a:extLst>
          </p:cNvPr>
          <p:cNvSpPr txBox="1"/>
          <p:nvPr/>
        </p:nvSpPr>
        <p:spPr>
          <a:xfrm>
            <a:off x="3798284" y="1656581"/>
            <a:ext cx="4913744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console 0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password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login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2CA5BC-EB52-4F1C-9E7F-0082B26780ED}"/>
              </a:ext>
            </a:extLst>
          </p:cNvPr>
          <p:cNvSpPr txBox="1"/>
          <p:nvPr/>
        </p:nvSpPr>
        <p:spPr>
          <a:xfrm>
            <a:off x="3798284" y="2413242"/>
            <a:ext cx="4926349" cy="830997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vty 0 4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password </a:t>
            </a:r>
            <a:r>
              <a:rPr lang="en-US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Router(config-line)# transport input {ssh | telnet}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17E84C-919C-4F49-B88F-D6C32C285E08}"/>
              </a:ext>
            </a:extLst>
          </p:cNvPr>
          <p:cNvSpPr txBox="1"/>
          <p:nvPr/>
        </p:nvSpPr>
        <p:spPr>
          <a:xfrm>
            <a:off x="3798284" y="3352472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 password encryption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CA1035-A981-4284-92B3-0FB302E7DAF6}"/>
              </a:ext>
            </a:extLst>
          </p:cNvPr>
          <p:cNvSpPr txBox="1"/>
          <p:nvPr/>
        </p:nvSpPr>
        <p:spPr>
          <a:xfrm>
            <a:off x="3798284" y="3737302"/>
            <a:ext cx="4913744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banner motd </a:t>
            </a:r>
            <a:r>
              <a:rPr lang="en-US" sz="1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message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end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Router# copy running-config startup-config</a:t>
            </a:r>
            <a:endParaRPr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Basic Router Configuration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9"/>
            <a:ext cx="3135194" cy="611640"/>
          </a:xfrm>
        </p:spPr>
        <p:txBody>
          <a:bodyPr/>
          <a:lstStyle/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Commands for basic router configuration on R1.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Configuration is saved to NVRAM.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C7B6-BFA0-4414-A9FD-310FB45A4012}"/>
              </a:ext>
            </a:extLst>
          </p:cNvPr>
          <p:cNvSpPr txBox="1"/>
          <p:nvPr/>
        </p:nvSpPr>
        <p:spPr>
          <a:xfrm>
            <a:off x="3818374" y="855419"/>
            <a:ext cx="4893654" cy="36009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hostname R1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 secret class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console 0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 cisco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vty 0 4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 cisco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transport input ssh telnet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 password encryption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banner motd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TEXT message. End with a new line and the #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 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WARNING: Unauthorized access is prohibited!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>
              <a:rPr lang="en-US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running-config startup-config</a:t>
            </a:r>
          </a:p>
          <a:p>
            <a:endParaRPr lang="en-US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Initial Router Settings</a:t>
            </a:r>
            <a:br>
              <a:rPr lang="en-US" dirty="0"/>
            </a:br>
            <a:r>
              <a:rPr lang="en-US" sz="2400" dirty="0"/>
              <a:t>Packet Tracer – Configure Initial Router Settings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lang="en-US" sz="1800" dirty="0">
                <a:solidFill>
                  <a:srgbClr val="000000"/>
                </a:solidFill>
              </a:rPr>
              <a:t>In this Packet Tracer, you will do the following: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Verify the default router configuration.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Configure and verify the initial router configuration.</a:t>
            </a:r>
          </a:p>
          <a:p>
            <a:pPr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Save the running configuration file.</a:t>
            </a:r>
          </a:p>
        </p:txBody>
      </p:sp>
    </p:spTree>
    <p:extLst>
      <p:ext uri="{BB962C8B-B14F-4D97-AF65-F5344CB8AC3E}">
        <p14:creationId xmlns:p14="http://schemas.microsoft.com/office/powerpoint/2010/main" val="109019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10.2 Configure Interfaces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35958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>
              <a:rPr lang="en-US" sz="1600" dirty="0"/>
              <a:t>Configure Interfaces</a:t>
            </a:r>
            <a:br>
              <a:rPr lang="en-US" dirty="0"/>
            </a:br>
            <a:r>
              <a:rPr lang="en-US" sz="2400" dirty="0"/>
              <a:t>Configure Router Interfaces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258" y="806335"/>
            <a:ext cx="8455461" cy="590204"/>
          </a:xfrm>
        </p:spPr>
        <p:txBody>
          <a:bodyPr/>
          <a:lstStyle/>
          <a:p>
            <a:pPr marL="0" indent="0" algn="l"/>
            <a:r>
              <a:rPr lang="en-US" dirty="0">
                <a:solidFill>
                  <a:srgbClr val="000000"/>
                </a:solidFill>
              </a:rPr>
              <a:t>Configuring a router interface includes issuing the following commands: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3E17110-55CB-48EF-A414-A5E9B1617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972" y="1571547"/>
            <a:ext cx="6578056" cy="10156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type-and-number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description-text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 address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ipv4-address subnet-mask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 address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ipv6-address/prefix-length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Router(config-if)#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94B5632-F1A8-4FC1-AA4C-612027B45A69}"/>
              </a:ext>
            </a:extLst>
          </p:cNvPr>
          <p:cNvSpPr txBox="1">
            <a:spLocks/>
          </p:cNvSpPr>
          <p:nvPr/>
        </p:nvSpPr>
        <p:spPr>
          <a:xfrm>
            <a:off x="474661" y="2932333"/>
            <a:ext cx="8280057" cy="1175657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000" b="0" i="0" kern="1200" baseline="0">
                <a:solidFill>
                  <a:schemeClr val="bg1"/>
                </a:solidFill>
                <a:latin typeface="+mn-lt"/>
                <a:ea typeface="ＭＳ Ｐゴシック" charset="0"/>
                <a:cs typeface="CiscoSans ExtraLight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It is a good practice to use the </a:t>
            </a:r>
            <a:r>
              <a:rPr lang="en-US" b="1" dirty="0">
                <a:solidFill>
                  <a:srgbClr val="000000"/>
                </a:solidFill>
              </a:rPr>
              <a:t>description</a:t>
            </a:r>
            <a:r>
              <a:rPr lang="en-US" dirty="0">
                <a:solidFill>
                  <a:srgbClr val="000000"/>
                </a:solidFill>
              </a:rPr>
              <a:t> command to add information about the network connected to the interface.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b="1" dirty="0">
                <a:solidFill>
                  <a:srgbClr val="000000"/>
                </a:solidFill>
              </a:rPr>
              <a:t>no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shutdown </a:t>
            </a:r>
            <a:r>
              <a:rPr lang="en-US" dirty="0">
                <a:solidFill>
                  <a:srgbClr val="000000"/>
                </a:solidFill>
              </a:rPr>
              <a:t>command activates the interface.</a:t>
            </a:r>
          </a:p>
        </p:txBody>
      </p:sp>
    </p:spTree>
    <p:extLst>
      <p:ext uri="{BB962C8B-B14F-4D97-AF65-F5344CB8AC3E}">
        <p14:creationId xmlns:p14="http://schemas.microsoft.com/office/powerpoint/2010/main" val="25236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Theme">
  <a:themeElements>
    <a:clrScheme name="Custom 6">
      <a:dk1>
        <a:srgbClr val="58585B"/>
      </a:dk1>
      <a:lt1>
        <a:srgbClr val="FFFFFF"/>
      </a:lt1>
      <a:dk2>
        <a:srgbClr val="58585B"/>
      </a:dk2>
      <a:lt2>
        <a:srgbClr val="81C569"/>
      </a:lt2>
      <a:accent1>
        <a:srgbClr val="004C69"/>
      </a:accent1>
      <a:accent2>
        <a:srgbClr val="9E0B0F"/>
      </a:accent2>
      <a:accent3>
        <a:srgbClr val="FFFFFF"/>
      </a:accent3>
      <a:accent4>
        <a:srgbClr val="367187"/>
      </a:accent4>
      <a:accent5>
        <a:srgbClr val="38C6F4"/>
      </a:accent5>
      <a:accent6>
        <a:srgbClr val="FBAB18"/>
      </a:accent6>
      <a:hlink>
        <a:srgbClr val="38C6F4"/>
      </a:hlink>
      <a:folHlink>
        <a:srgbClr val="81C56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TE7_Chp1_Example-1" id="{4A20ED44-3835-F149-9AE4-C332C230E09E}" vid="{AFB5BC48-58F8-AD45-912F-AE2AD65EB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5225</TotalTime>
  <Words>3139</Words>
  <Application>Microsoft Office PowerPoint</Application>
  <PresentationFormat>On-screen Show (16:9)</PresentationFormat>
  <Paragraphs>434</Paragraphs>
  <Slides>32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CiscoSans ExtraLight</vt:lpstr>
      <vt:lpstr>Courier New</vt:lpstr>
      <vt:lpstr>Wingdings</vt:lpstr>
      <vt:lpstr>Default Theme</vt:lpstr>
      <vt:lpstr>Module 10: Basic Router Configuration</vt:lpstr>
      <vt:lpstr>Module 10: Basic Router Configuration</vt:lpstr>
      <vt:lpstr>Module Objectives</vt:lpstr>
      <vt:lpstr>10.1 Configure Initial Router Settings</vt:lpstr>
      <vt:lpstr>Configure Initial Router Settings Basic Router Configuration Steps</vt:lpstr>
      <vt:lpstr>Configure Initial Router Settings Basic Router Configuration Example</vt:lpstr>
      <vt:lpstr>Configure Initial Router Settings Packet Tracer – Configure Initial Router Settings</vt:lpstr>
      <vt:lpstr>10.2 Configure Interfaces</vt:lpstr>
      <vt:lpstr>Configure Interfaces Configure Router Interfaces</vt:lpstr>
      <vt:lpstr>Configure Interfaces Configure Router Interfaces Example</vt:lpstr>
      <vt:lpstr>Configure Interfaces Configure Router Interfaces Example (Cont.)</vt:lpstr>
      <vt:lpstr>Configure Interfaces Verify Interface Configuration</vt:lpstr>
      <vt:lpstr>Configure Interfaces Configure Verification Commands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10.3 Configure the Default Gateway</vt:lpstr>
      <vt:lpstr>Configure the Default Gateway Default Gateway on a Host</vt:lpstr>
      <vt:lpstr>Configure the Default Gateway Default Gateway on a Switch</vt:lpstr>
      <vt:lpstr>Configure Initial Router Settings Packet Tracer – Connect a Router to a LAN</vt:lpstr>
      <vt:lpstr>Configure Initial Router Settings Packet Tracer – Troubleshoot Default Gateway Issues</vt:lpstr>
      <vt:lpstr>10.4 Module Practice and Quiz</vt:lpstr>
      <vt:lpstr>Module Practice and Quiz Video – Network Device Differences: Part 1</vt:lpstr>
      <vt:lpstr>Module Practice and Quiz Video – Network Device Differences: Part 2</vt:lpstr>
      <vt:lpstr>Configure Initial Router Settings Packet Tracer – Basic Device Configuration</vt:lpstr>
      <vt:lpstr>Configure Initial Router Settings Packet Tracer – Build a Switch and Router Network – Physical Mode Lab – Build a Switch and Router Network</vt:lpstr>
      <vt:lpstr>Module Practice and Quiz What did I learn in this module?</vt:lpstr>
      <vt:lpstr>Module Practice and Quiz What did I learn in this module (Cont.)?</vt:lpstr>
      <vt:lpstr>Module 10: Basic Router Configuration New Terms and Commands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Basic Switch and End Device Configuration</dc:title>
  <dc:creator>Stephanie Harvey</dc:creator>
  <cp:lastModifiedBy>Ion Ganea</cp:lastModifiedBy>
  <cp:revision>229</cp:revision>
  <dcterms:created xsi:type="dcterms:W3CDTF">2019-10-18T06:21:22Z</dcterms:created>
  <dcterms:modified xsi:type="dcterms:W3CDTF">2025-02-07T13:49:39Z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https://cisco.jiveon.com</vt:lpwstr>
  </property>
  <property fmtid="{D5CDD505-2E9C-101B-9397-08002B2CF9AE}" pid="3" name="Offisync_UpdateToken">
    <vt:lpwstr>1</vt:lpwstr>
  </property>
  <property fmtid="{D5CDD505-2E9C-101B-9397-08002B2CF9AE}" pid="4" name="Offisync_ServerID">
    <vt:lpwstr>07841bbc-cd3c-4a76-827f-75a2226890f4</vt:lpwstr>
  </property>
  <property fmtid="{D5CDD505-2E9C-101B-9397-08002B2CF9AE}" pid="5" name="Offisync_UniqueId">
    <vt:lpwstr>1702406</vt:lpwstr>
  </property>
  <property fmtid="{D5CDD505-2E9C-101B-9397-08002B2CF9AE}" pid="6" name="Jive_VersionGuid">
    <vt:lpwstr>fd96a0b3-f68d-4727-8e4f-2128d37ed30a</vt:lpwstr>
  </property>
  <property fmtid="{D5CDD505-2E9C-101B-9397-08002B2CF9AE}" pid="7" name="Jive_LatestUserAccountName">
    <vt:lpwstr>alljohns</vt:lpwstr>
  </property>
  <property fmtid="{D5CDD505-2E9C-101B-9397-08002B2CF9AE}" pid="8" name="ArticulateGUID">
    <vt:lpwstr>F9A496F7-57D7-4028-9572-D40DFDF3715A</vt:lpwstr>
  </property>
  <property fmtid="{D5CDD505-2E9C-101B-9397-08002B2CF9AE}" pid="9" name="ArticulatePath">
    <vt:lpwstr>ITE7_Chp9_by_jg</vt:lpwstr>
  </property>
</Properties>
</file>