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embeddedFontLst>
    <p:embeddedFont>
      <p:font typeface="ArialMT" panose="020B0604020202020204" charset="0"/>
      <p:regular r:id="rId31"/>
    </p:embeddedFont>
    <p:embeddedFont>
      <p:font typeface="Calibri-Bold" panose="020B0604020202020204" charset="0"/>
      <p:bold r:id="rId32"/>
    </p:embeddedFont>
    <p:embeddedFont>
      <p:font typeface="Calibri-Light" panose="020B0604020202020204" charset="0"/>
      <p:regular r:id="rId33"/>
    </p:embeddedFont>
    <p:embeddedFont>
      <p:font typeface="WorkSans-Bold" panose="020B0604020202020204" charset="-18"/>
      <p:bold r:id="rId34"/>
    </p:embeddedFont>
    <p:embeddedFont>
      <p:font typeface="WorkSans-Italic" panose="020B0604020202020204" charset="-18"/>
      <p:italic r:id="rId35"/>
    </p:embeddedFont>
    <p:embeddedFont>
      <p:font typeface="WorkSans-Light" panose="020B0604020202020204" charset="-18"/>
      <p:regular r:id="rId36"/>
    </p:embeddedFont>
    <p:embeddedFont>
      <p:font typeface="WorkSans-Regular" panose="020B0604020202020204" charset="-18"/>
      <p:regular r:id="rId37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1.25dB/Km" TargetMode="External"/><Relationship Id="rId2" Type="http://schemas.openxmlformats.org/officeDocument/2006/relationships/hyperlink" Target="http://0.50dB/K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3.50dB/Km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0.png"/><Relationship Id="rId7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1" name="Picture 1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11084582" y="781133"/>
            <a:ext cx="647699" cy="771524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487802" y="27322"/>
            <a:ext cx="1000125" cy="476250"/>
          </a:xfrm>
          <a:prstGeom prst="rect">
            <a:avLst/>
          </a:prstGeom>
          <a:noFill/>
        </p:spPr>
      </p:pic>
      <p:pic>
        <p:nvPicPr>
          <p:cNvPr id="103" name="Picture 10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31"/>
            <a:ext cx="12192000" cy="6858000"/>
          </a:xfrm>
          <a:prstGeom prst="rect">
            <a:avLst/>
          </a:prstGeom>
          <a:noFill/>
        </p:spPr>
      </p:pic>
      <p:pic>
        <p:nvPicPr>
          <p:cNvPr id="104" name="Picture 10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9248010" y="895632"/>
            <a:ext cx="1771650" cy="2057400"/>
          </a:xfrm>
          <a:prstGeom prst="rect">
            <a:avLst/>
          </a:prstGeom>
          <a:noFill/>
        </p:spPr>
      </p:pic>
      <p:pic>
        <p:nvPicPr>
          <p:cNvPr id="105" name="Picture 10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487726" y="17797"/>
            <a:ext cx="1000125" cy="466725"/>
          </a:xfrm>
          <a:prstGeom prst="rect">
            <a:avLst/>
          </a:prstGeom>
          <a:noFill/>
        </p:spPr>
      </p:pic>
      <p:sp>
        <p:nvSpPr>
          <p:cNvPr id="106" name="Freeform 106"/>
          <p:cNvSpPr/>
          <p:nvPr/>
        </p:nvSpPr>
        <p:spPr>
          <a:xfrm rot="-18417">
            <a:off x="578784" y="182833"/>
            <a:ext cx="826676" cy="226414"/>
          </a:xfrm>
          <a:custGeom>
            <a:avLst/>
            <a:gdLst/>
            <a:ahLst/>
            <a:cxnLst/>
            <a:rect l="0" t="0" r="0" b="0"/>
            <a:pathLst>
              <a:path w="826677" h="226415">
                <a:moveTo>
                  <a:pt x="0" y="221992"/>
                </a:moveTo>
                <a:lnTo>
                  <a:pt x="825488" y="226415"/>
                </a:lnTo>
                <a:lnTo>
                  <a:pt x="826677" y="4422"/>
                </a:lnTo>
                <a:lnTo>
                  <a:pt x="1189" y="0"/>
                </a:lnTo>
                <a:close/>
                <a:moveTo>
                  <a:pt x="5884831" y="6702466"/>
                </a:moveTo>
              </a:path>
            </a:pathLst>
          </a:custGeom>
          <a:solidFill>
            <a:srgbClr val="FEFEFE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 rot="-18417">
            <a:off x="9735894" y="3584639"/>
            <a:ext cx="795885" cy="452403"/>
          </a:xfrm>
          <a:custGeom>
            <a:avLst/>
            <a:gdLst/>
            <a:ahLst/>
            <a:cxnLst/>
            <a:rect l="0" t="0" r="0" b="0"/>
            <a:pathLst>
              <a:path w="795886" h="452404">
                <a:moveTo>
                  <a:pt x="0" y="448153"/>
                </a:moveTo>
                <a:lnTo>
                  <a:pt x="793485" y="452404"/>
                </a:lnTo>
                <a:lnTo>
                  <a:pt x="795886" y="4251"/>
                </a:lnTo>
                <a:lnTo>
                  <a:pt x="2401" y="0"/>
                </a:lnTo>
                <a:close/>
                <a:moveTo>
                  <a:pt x="-6930209" y="3251735"/>
                </a:moveTo>
              </a:path>
            </a:pathLst>
          </a:custGeom>
          <a:solidFill>
            <a:srgbClr val="178DCB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 rot="-18417">
            <a:off x="9745862" y="4042172"/>
            <a:ext cx="1466319" cy="149835"/>
          </a:xfrm>
          <a:custGeom>
            <a:avLst/>
            <a:gdLst/>
            <a:ahLst/>
            <a:cxnLst/>
            <a:rect l="0" t="0" r="0" b="0"/>
            <a:pathLst>
              <a:path w="1466320" h="149836">
                <a:moveTo>
                  <a:pt x="0" y="141984"/>
                </a:moveTo>
                <a:lnTo>
                  <a:pt x="1465560" y="149836"/>
                </a:lnTo>
                <a:lnTo>
                  <a:pt x="1466320" y="7852"/>
                </a:lnTo>
                <a:lnTo>
                  <a:pt x="761" y="0"/>
                </a:lnTo>
                <a:close/>
                <a:moveTo>
                  <a:pt x="-7091740" y="2792358"/>
                </a:moveTo>
              </a:path>
            </a:pathLst>
          </a:custGeom>
          <a:solidFill>
            <a:srgbClr val="137EB7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Rectangle 109"/>
          <p:cNvSpPr/>
          <p:nvPr/>
        </p:nvSpPr>
        <p:spPr>
          <a:xfrm rot="-18417">
            <a:off x="601200" y="3551827"/>
            <a:ext cx="7621132" cy="8949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6007" b="1" i="0" spc="0" baseline="0" dirty="0">
                <a:solidFill>
                  <a:srgbClr val="FFFFFF"/>
                </a:solidFill>
                <a:latin typeface="WorkSans-Bold"/>
              </a:rPr>
              <a:t>Средства передачи данных</a:t>
            </a:r>
          </a:p>
        </p:txBody>
      </p:sp>
      <p:sp>
        <p:nvSpPr>
          <p:cNvPr id="111" name="Rectangle 111"/>
          <p:cNvSpPr/>
          <p:nvPr/>
        </p:nvSpPr>
        <p:spPr>
          <a:xfrm rot="-18417">
            <a:off x="614874" y="6457616"/>
            <a:ext cx="11056618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97183" algn="l"/>
                <a:tab pos="10997183" algn="l"/>
              </a:tabLst>
            </a:pPr>
            <a:r>
              <a:rPr lang="ru" sz="1200" b="0" i="0" spc="0" baseline="0" dirty="0">
                <a:solidFill>
                  <a:srgbClr val="FFFFFF"/>
                </a:solidFill>
                <a:latin typeface="WorkSans-Regular"/>
              </a:rPr>
              <a:t>10/7/2024 1</a:t>
            </a:r>
          </a:p>
        </p:txBody>
      </p:sp>
      <p:sp>
        <p:nvSpPr>
          <p:cNvPr id="113" name="Rectangle 113"/>
          <p:cNvSpPr/>
          <p:nvPr/>
        </p:nvSpPr>
        <p:spPr>
          <a:xfrm rot="-18417">
            <a:off x="590589" y="1820252"/>
            <a:ext cx="1342536" cy="4137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777" b="1" i="0" spc="0" baseline="0" dirty="0">
                <a:solidFill>
                  <a:srgbClr val="FFFFFF"/>
                </a:solidFill>
                <a:latin typeface="WorkSans-Bold"/>
              </a:rPr>
              <a:t>Курс 02</a:t>
            </a:r>
          </a:p>
        </p:txBody>
      </p:sp>
      <p:sp>
        <p:nvSpPr>
          <p:cNvPr id="114" name="Rectangle 114"/>
          <p:cNvSpPr/>
          <p:nvPr/>
        </p:nvSpPr>
        <p:spPr>
          <a:xfrm>
            <a:off x="588080" y="176533"/>
            <a:ext cx="810292" cy="234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853"/>
            <a:r>
              <a:rPr lang="ru" sz="100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0">
              <a:lnSpc>
                <a:spcPts val="728"/>
              </a:lnSpc>
            </a:pPr>
            <a:r>
              <a:rPr lang="ru" sz="700" b="0" i="0" spc="0" baseline="0" dirty="0">
                <a:solidFill>
                  <a:srgbClr val="000000"/>
                </a:solidFill>
                <a:latin typeface="Arial"/>
              </a:rPr>
              <a:t>это</a:t>
            </a:r>
            <a:r>
              <a:rPr lang="ru" sz="700" b="0" i="0" spc="16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700" b="0" i="0" spc="0" baseline="0" dirty="0">
                <a:solidFill>
                  <a:srgbClr val="000000"/>
                </a:solidFill>
                <a:latin typeface="Arial"/>
              </a:rPr>
              <a:t>ЛАБОРАТОРИЯ</a:t>
            </a:r>
          </a:p>
        </p:txBody>
      </p:sp>
      <p:sp>
        <p:nvSpPr>
          <p:cNvPr id="115" name="Rectangle 115"/>
          <p:cNvSpPr/>
          <p:nvPr/>
        </p:nvSpPr>
        <p:spPr>
          <a:xfrm>
            <a:off x="9382743" y="1924332"/>
            <a:ext cx="1502183" cy="713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600" b="1" i="0" spc="0" baseline="0" dirty="0">
                <a:solidFill>
                  <a:srgbClr val="FFFFFF"/>
                </a:solidFill>
                <a:latin typeface="Arial"/>
              </a:rPr>
              <a:t>R </a:t>
            </a:r>
            <a:r>
              <a:rPr lang="ru" sz="1665" b="0" i="0" spc="119" baseline="-111272" dirty="0">
                <a:solidFill>
                  <a:srgbClr val="FFFFFF"/>
                </a:solidFill>
                <a:latin typeface="Arial"/>
              </a:rPr>
              <a:t>crunc </a:t>
            </a:r>
            <a:r>
              <a:rPr lang="ru" sz="4600" b="1" i="0" spc="0" baseline="0" dirty="0">
                <a:solidFill>
                  <a:srgbClr val="FFFFFF"/>
                </a:solidFill>
                <a:latin typeface="Arial"/>
              </a:rPr>
              <a:t>L </a:t>
            </a:r>
            <a:r>
              <a:rPr lang="ru" sz="1665" b="0" i="0" spc="118" baseline="-111272" dirty="0">
                <a:solidFill>
                  <a:srgbClr val="FFFFFF"/>
                </a:solidFill>
                <a:latin typeface="Arial"/>
              </a:rPr>
              <a:t>i </a:t>
            </a:r>
            <a:r>
              <a:rPr lang="ru" sz="1665" b="0" i="0" spc="483" baseline="-111272" dirty="0">
                <a:solidFill>
                  <a:srgbClr val="FFFFFF"/>
                </a:solidFill>
                <a:latin typeface="Arial"/>
              </a:rPr>
              <a:t>t </a:t>
            </a:r>
            <a:r>
              <a:rPr lang="ru" sz="1665" b="0" i="0" spc="107" baseline="-111272" dirty="0">
                <a:solidFill>
                  <a:srgbClr val="FFFFFF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Freeform 68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567436" y="176531"/>
                </a:moveTo>
                <a:lnTo>
                  <a:pt x="1416811" y="176531"/>
                </a:lnTo>
                <a:lnTo>
                  <a:pt x="1416811" y="388112"/>
                </a:lnTo>
                <a:lnTo>
                  <a:pt x="567436" y="388112"/>
                </a:lnTo>
                <a:lnTo>
                  <a:pt x="567436" y="176531"/>
                </a:lnTo>
                <a:close/>
                <a:moveTo>
                  <a:pt x="11339068" y="1588790"/>
                </a:moveTo>
                <a:lnTo>
                  <a:pt x="11092180" y="1588790"/>
                </a:lnTo>
                <a:lnTo>
                  <a:pt x="11092180" y="1316071"/>
                </a:lnTo>
                <a:lnTo>
                  <a:pt x="11447780" y="1316071"/>
                </a:lnTo>
                <a:lnTo>
                  <a:pt x="11447780" y="1522683"/>
                </a:lnTo>
                <a:lnTo>
                  <a:pt x="11751818" y="1522683"/>
                </a:lnTo>
                <a:lnTo>
                  <a:pt x="11751818" y="1588790"/>
                </a:lnTo>
                <a:lnTo>
                  <a:pt x="11339068" y="1588790"/>
                </a:lnTo>
                <a:close/>
                <a:moveTo>
                  <a:pt x="526921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3" name="Picture 68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684" name="Picture 68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685" name="Freeform 685"/>
          <p:cNvSpPr/>
          <p:nvPr/>
        </p:nvSpPr>
        <p:spPr>
          <a:xfrm>
            <a:off x="1443100" y="18622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Freeform 686"/>
          <p:cNvSpPr/>
          <p:nvPr/>
        </p:nvSpPr>
        <p:spPr>
          <a:xfrm>
            <a:off x="1443100" y="18622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Freeform 687"/>
          <p:cNvSpPr/>
          <p:nvPr/>
        </p:nvSpPr>
        <p:spPr>
          <a:xfrm>
            <a:off x="2167001" y="18622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Freeform 688"/>
          <p:cNvSpPr/>
          <p:nvPr/>
        </p:nvSpPr>
        <p:spPr>
          <a:xfrm>
            <a:off x="2167001" y="18622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Freeform 689"/>
          <p:cNvSpPr/>
          <p:nvPr/>
        </p:nvSpPr>
        <p:spPr>
          <a:xfrm>
            <a:off x="1443100" y="23575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Freeform 690"/>
          <p:cNvSpPr/>
          <p:nvPr/>
        </p:nvSpPr>
        <p:spPr>
          <a:xfrm>
            <a:off x="1443100" y="23575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Freeform 691"/>
          <p:cNvSpPr/>
          <p:nvPr/>
        </p:nvSpPr>
        <p:spPr>
          <a:xfrm>
            <a:off x="2167001" y="23575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Freeform 692"/>
          <p:cNvSpPr/>
          <p:nvPr/>
        </p:nvSpPr>
        <p:spPr>
          <a:xfrm>
            <a:off x="2167001" y="23575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Freeform 693"/>
          <p:cNvSpPr/>
          <p:nvPr/>
        </p:nvSpPr>
        <p:spPr>
          <a:xfrm>
            <a:off x="1443100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Freeform 694"/>
          <p:cNvSpPr/>
          <p:nvPr/>
        </p:nvSpPr>
        <p:spPr>
          <a:xfrm>
            <a:off x="1443100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Freeform 695"/>
          <p:cNvSpPr/>
          <p:nvPr/>
        </p:nvSpPr>
        <p:spPr>
          <a:xfrm>
            <a:off x="2167001" y="28528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Freeform 696"/>
          <p:cNvSpPr/>
          <p:nvPr/>
        </p:nvSpPr>
        <p:spPr>
          <a:xfrm>
            <a:off x="2167001" y="28528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Freeform 697"/>
          <p:cNvSpPr/>
          <p:nvPr/>
        </p:nvSpPr>
        <p:spPr>
          <a:xfrm>
            <a:off x="1443100" y="43291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Freeform 698"/>
          <p:cNvSpPr/>
          <p:nvPr/>
        </p:nvSpPr>
        <p:spPr>
          <a:xfrm>
            <a:off x="1443100" y="43291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/>
          <p:cNvSpPr/>
          <p:nvPr/>
        </p:nvSpPr>
        <p:spPr>
          <a:xfrm>
            <a:off x="2167001" y="43291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Freeform 700"/>
          <p:cNvSpPr/>
          <p:nvPr/>
        </p:nvSpPr>
        <p:spPr>
          <a:xfrm>
            <a:off x="2167001" y="43291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Freeform 701"/>
          <p:cNvSpPr/>
          <p:nvPr/>
        </p:nvSpPr>
        <p:spPr>
          <a:xfrm>
            <a:off x="1443100" y="38338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>
            <a:off x="1443100" y="38338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Freeform 703"/>
          <p:cNvSpPr/>
          <p:nvPr/>
        </p:nvSpPr>
        <p:spPr>
          <a:xfrm>
            <a:off x="2167001" y="38338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Freeform 704"/>
          <p:cNvSpPr/>
          <p:nvPr/>
        </p:nvSpPr>
        <p:spPr>
          <a:xfrm>
            <a:off x="2167001" y="38338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Freeform 705"/>
          <p:cNvSpPr/>
          <p:nvPr/>
        </p:nvSpPr>
        <p:spPr>
          <a:xfrm>
            <a:off x="1443100" y="33385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Freeform 706"/>
          <p:cNvSpPr/>
          <p:nvPr/>
        </p:nvSpPr>
        <p:spPr>
          <a:xfrm>
            <a:off x="1443100" y="33385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Freeform 707"/>
          <p:cNvSpPr/>
          <p:nvPr/>
        </p:nvSpPr>
        <p:spPr>
          <a:xfrm>
            <a:off x="2167001" y="33385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Freeform 708"/>
          <p:cNvSpPr/>
          <p:nvPr/>
        </p:nvSpPr>
        <p:spPr>
          <a:xfrm>
            <a:off x="2167001" y="33385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Freeform 709"/>
          <p:cNvSpPr/>
          <p:nvPr/>
        </p:nvSpPr>
        <p:spPr>
          <a:xfrm>
            <a:off x="1443100" y="48244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Freeform 710"/>
          <p:cNvSpPr/>
          <p:nvPr/>
        </p:nvSpPr>
        <p:spPr>
          <a:xfrm>
            <a:off x="1443100" y="48244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Freeform 711"/>
          <p:cNvSpPr/>
          <p:nvPr/>
        </p:nvSpPr>
        <p:spPr>
          <a:xfrm>
            <a:off x="2167001" y="48244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Freeform 712"/>
          <p:cNvSpPr/>
          <p:nvPr/>
        </p:nvSpPr>
        <p:spPr>
          <a:xfrm>
            <a:off x="2167001" y="48244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Freeform 713"/>
          <p:cNvSpPr/>
          <p:nvPr/>
        </p:nvSpPr>
        <p:spPr>
          <a:xfrm>
            <a:off x="1443100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Freeform 714"/>
          <p:cNvSpPr/>
          <p:nvPr/>
        </p:nvSpPr>
        <p:spPr>
          <a:xfrm>
            <a:off x="1443100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Freeform 715"/>
          <p:cNvSpPr/>
          <p:nvPr/>
        </p:nvSpPr>
        <p:spPr>
          <a:xfrm>
            <a:off x="2167001" y="5319713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Freeform 716"/>
          <p:cNvSpPr/>
          <p:nvPr/>
        </p:nvSpPr>
        <p:spPr>
          <a:xfrm>
            <a:off x="2167001" y="5319713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Freeform 717"/>
          <p:cNvSpPr/>
          <p:nvPr/>
        </p:nvSpPr>
        <p:spPr>
          <a:xfrm>
            <a:off x="3319526" y="18622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Freeform 718"/>
          <p:cNvSpPr/>
          <p:nvPr/>
        </p:nvSpPr>
        <p:spPr>
          <a:xfrm>
            <a:off x="3319526" y="18622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Freeform 719"/>
          <p:cNvSpPr/>
          <p:nvPr/>
        </p:nvSpPr>
        <p:spPr>
          <a:xfrm>
            <a:off x="4033901" y="18622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Freeform 720"/>
          <p:cNvSpPr/>
          <p:nvPr/>
        </p:nvSpPr>
        <p:spPr>
          <a:xfrm>
            <a:off x="4033901" y="18622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Freeform 721"/>
          <p:cNvSpPr/>
          <p:nvPr/>
        </p:nvSpPr>
        <p:spPr>
          <a:xfrm>
            <a:off x="3319526" y="23575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Freeform 722"/>
          <p:cNvSpPr/>
          <p:nvPr/>
        </p:nvSpPr>
        <p:spPr>
          <a:xfrm>
            <a:off x="3319526" y="23575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Freeform 723"/>
          <p:cNvSpPr/>
          <p:nvPr/>
        </p:nvSpPr>
        <p:spPr>
          <a:xfrm>
            <a:off x="4033901" y="23575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Freeform 724"/>
          <p:cNvSpPr/>
          <p:nvPr/>
        </p:nvSpPr>
        <p:spPr>
          <a:xfrm>
            <a:off x="4033901" y="23575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Freeform 725"/>
          <p:cNvSpPr/>
          <p:nvPr/>
        </p:nvSpPr>
        <p:spPr>
          <a:xfrm>
            <a:off x="3319526" y="28528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Freeform 726"/>
          <p:cNvSpPr/>
          <p:nvPr/>
        </p:nvSpPr>
        <p:spPr>
          <a:xfrm>
            <a:off x="3319526" y="28528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Freeform 727"/>
          <p:cNvSpPr/>
          <p:nvPr/>
        </p:nvSpPr>
        <p:spPr>
          <a:xfrm>
            <a:off x="4033901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Freeform 728"/>
          <p:cNvSpPr/>
          <p:nvPr/>
        </p:nvSpPr>
        <p:spPr>
          <a:xfrm>
            <a:off x="4033901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Freeform 729"/>
          <p:cNvSpPr/>
          <p:nvPr/>
        </p:nvSpPr>
        <p:spPr>
          <a:xfrm>
            <a:off x="3319526" y="43291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Freeform 730"/>
          <p:cNvSpPr/>
          <p:nvPr/>
        </p:nvSpPr>
        <p:spPr>
          <a:xfrm>
            <a:off x="3319526" y="43291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Freeform 731"/>
          <p:cNvSpPr/>
          <p:nvPr/>
        </p:nvSpPr>
        <p:spPr>
          <a:xfrm>
            <a:off x="4033901" y="43291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Freeform 732"/>
          <p:cNvSpPr/>
          <p:nvPr/>
        </p:nvSpPr>
        <p:spPr>
          <a:xfrm>
            <a:off x="4033901" y="43291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3319526" y="38338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3319526" y="38338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4033901" y="38338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4033901" y="38338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3319526" y="33385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3319526" y="33385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4033901" y="33385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4033901" y="33385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3319526" y="48244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3319526" y="4824477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4033901" y="48244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4033901" y="4824477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3319526" y="5319713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Freeform 746"/>
          <p:cNvSpPr/>
          <p:nvPr/>
        </p:nvSpPr>
        <p:spPr>
          <a:xfrm>
            <a:off x="3319526" y="5319713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Freeform 747"/>
          <p:cNvSpPr/>
          <p:nvPr/>
        </p:nvSpPr>
        <p:spPr>
          <a:xfrm>
            <a:off x="4033901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Freeform 748"/>
          <p:cNvSpPr/>
          <p:nvPr/>
        </p:nvSpPr>
        <p:spPr>
          <a:xfrm>
            <a:off x="4033901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Freeform 749"/>
          <p:cNvSpPr/>
          <p:nvPr/>
        </p:nvSpPr>
        <p:spPr>
          <a:xfrm>
            <a:off x="7510526" y="1995552"/>
            <a:ext cx="360044" cy="0"/>
          </a:xfrm>
          <a:custGeom>
            <a:avLst/>
            <a:gdLst/>
            <a:ahLst/>
            <a:cxnLst/>
            <a:rect l="0" t="0" r="0" b="0"/>
            <a:pathLst>
              <a:path w="360044">
                <a:moveTo>
                  <a:pt x="0" y="0"/>
                </a:moveTo>
                <a:lnTo>
                  <a:pt x="360044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Freeform 750"/>
          <p:cNvSpPr/>
          <p:nvPr/>
        </p:nvSpPr>
        <p:spPr>
          <a:xfrm>
            <a:off x="7510526" y="2243202"/>
            <a:ext cx="360044" cy="0"/>
          </a:xfrm>
          <a:custGeom>
            <a:avLst/>
            <a:gdLst/>
            <a:ahLst/>
            <a:cxnLst/>
            <a:rect l="0" t="0" r="0" b="0"/>
            <a:pathLst>
              <a:path w="360044">
                <a:moveTo>
                  <a:pt x="0" y="0"/>
                </a:moveTo>
                <a:lnTo>
                  <a:pt x="360044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Freeform 751"/>
          <p:cNvSpPr/>
          <p:nvPr/>
        </p:nvSpPr>
        <p:spPr>
          <a:xfrm>
            <a:off x="7510526" y="2490852"/>
            <a:ext cx="360044" cy="0"/>
          </a:xfrm>
          <a:custGeom>
            <a:avLst/>
            <a:gdLst/>
            <a:ahLst/>
            <a:cxnLst/>
            <a:rect l="0" t="0" r="0" b="0"/>
            <a:pathLst>
              <a:path w="360044">
                <a:moveTo>
                  <a:pt x="0" y="0"/>
                </a:moveTo>
                <a:lnTo>
                  <a:pt x="360044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Freeform 752"/>
          <p:cNvSpPr/>
          <p:nvPr/>
        </p:nvSpPr>
        <p:spPr>
          <a:xfrm>
            <a:off x="7510526" y="2748027"/>
            <a:ext cx="360044" cy="0"/>
          </a:xfrm>
          <a:custGeom>
            <a:avLst/>
            <a:gdLst/>
            <a:ahLst/>
            <a:cxnLst/>
            <a:rect l="0" t="0" r="0" b="0"/>
            <a:pathLst>
              <a:path w="360044">
                <a:moveTo>
                  <a:pt x="0" y="0"/>
                </a:moveTo>
                <a:lnTo>
                  <a:pt x="360044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Freeform 753"/>
          <p:cNvSpPr/>
          <p:nvPr/>
        </p:nvSpPr>
        <p:spPr>
          <a:xfrm>
            <a:off x="7510526" y="2995677"/>
            <a:ext cx="360044" cy="0"/>
          </a:xfrm>
          <a:custGeom>
            <a:avLst/>
            <a:gdLst/>
            <a:ahLst/>
            <a:cxnLst/>
            <a:rect l="0" t="0" r="0" b="0"/>
            <a:pathLst>
              <a:path w="360044">
                <a:moveTo>
                  <a:pt x="0" y="0"/>
                </a:moveTo>
                <a:lnTo>
                  <a:pt x="360044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Freeform 754"/>
          <p:cNvSpPr/>
          <p:nvPr/>
        </p:nvSpPr>
        <p:spPr>
          <a:xfrm>
            <a:off x="7510526" y="3243327"/>
            <a:ext cx="360044" cy="0"/>
          </a:xfrm>
          <a:custGeom>
            <a:avLst/>
            <a:gdLst/>
            <a:ahLst/>
            <a:cxnLst/>
            <a:rect l="0" t="0" r="0" b="0"/>
            <a:pathLst>
              <a:path w="360044">
                <a:moveTo>
                  <a:pt x="0" y="0"/>
                </a:moveTo>
                <a:lnTo>
                  <a:pt x="360044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Freeform 755"/>
          <p:cNvSpPr/>
          <p:nvPr/>
        </p:nvSpPr>
        <p:spPr>
          <a:xfrm>
            <a:off x="7510526" y="3490977"/>
            <a:ext cx="360044" cy="0"/>
          </a:xfrm>
          <a:custGeom>
            <a:avLst/>
            <a:gdLst/>
            <a:ahLst/>
            <a:cxnLst/>
            <a:rect l="0" t="0" r="0" b="0"/>
            <a:pathLst>
              <a:path w="360044">
                <a:moveTo>
                  <a:pt x="0" y="0"/>
                </a:moveTo>
                <a:lnTo>
                  <a:pt x="360044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Freeform 756"/>
          <p:cNvSpPr/>
          <p:nvPr/>
        </p:nvSpPr>
        <p:spPr>
          <a:xfrm>
            <a:off x="7510526" y="3738627"/>
            <a:ext cx="360044" cy="0"/>
          </a:xfrm>
          <a:custGeom>
            <a:avLst/>
            <a:gdLst/>
            <a:ahLst/>
            <a:cxnLst/>
            <a:rect l="0" t="0" r="0" b="0"/>
            <a:pathLst>
              <a:path w="360044">
                <a:moveTo>
                  <a:pt x="0" y="0"/>
                </a:moveTo>
                <a:lnTo>
                  <a:pt x="360044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Freeform 757"/>
          <p:cNvSpPr/>
          <p:nvPr/>
        </p:nvSpPr>
        <p:spPr>
          <a:xfrm>
            <a:off x="6796151" y="19098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Freeform 758"/>
          <p:cNvSpPr/>
          <p:nvPr/>
        </p:nvSpPr>
        <p:spPr>
          <a:xfrm>
            <a:off x="6796151" y="19098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Freeform 759"/>
          <p:cNvSpPr/>
          <p:nvPr/>
        </p:nvSpPr>
        <p:spPr>
          <a:xfrm>
            <a:off x="7148576" y="1909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Freeform 760"/>
          <p:cNvSpPr/>
          <p:nvPr/>
        </p:nvSpPr>
        <p:spPr>
          <a:xfrm>
            <a:off x="7148576" y="1909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Freeform 761"/>
          <p:cNvSpPr/>
          <p:nvPr/>
        </p:nvSpPr>
        <p:spPr>
          <a:xfrm>
            <a:off x="6796151" y="21574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Freeform 762"/>
          <p:cNvSpPr/>
          <p:nvPr/>
        </p:nvSpPr>
        <p:spPr>
          <a:xfrm>
            <a:off x="6796151" y="21574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Freeform 763"/>
          <p:cNvSpPr/>
          <p:nvPr/>
        </p:nvSpPr>
        <p:spPr>
          <a:xfrm>
            <a:off x="7148576" y="2157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Freeform 764"/>
          <p:cNvSpPr/>
          <p:nvPr/>
        </p:nvSpPr>
        <p:spPr>
          <a:xfrm>
            <a:off x="7148576" y="2157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Freeform 765"/>
          <p:cNvSpPr/>
          <p:nvPr/>
        </p:nvSpPr>
        <p:spPr>
          <a:xfrm>
            <a:off x="6796151" y="24051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Freeform 766"/>
          <p:cNvSpPr/>
          <p:nvPr/>
        </p:nvSpPr>
        <p:spPr>
          <a:xfrm>
            <a:off x="6796151" y="24051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Freeform 767"/>
          <p:cNvSpPr/>
          <p:nvPr/>
        </p:nvSpPr>
        <p:spPr>
          <a:xfrm>
            <a:off x="7148576" y="2405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Freeform 768"/>
          <p:cNvSpPr/>
          <p:nvPr/>
        </p:nvSpPr>
        <p:spPr>
          <a:xfrm>
            <a:off x="7148576" y="2405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Freeform 769"/>
          <p:cNvSpPr/>
          <p:nvPr/>
        </p:nvSpPr>
        <p:spPr>
          <a:xfrm>
            <a:off x="6796151" y="31480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Freeform 770"/>
          <p:cNvSpPr/>
          <p:nvPr/>
        </p:nvSpPr>
        <p:spPr>
          <a:xfrm>
            <a:off x="6796151" y="31480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Freeform 771"/>
          <p:cNvSpPr/>
          <p:nvPr/>
        </p:nvSpPr>
        <p:spPr>
          <a:xfrm>
            <a:off x="7148576" y="3148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Freeform 772"/>
          <p:cNvSpPr/>
          <p:nvPr/>
        </p:nvSpPr>
        <p:spPr>
          <a:xfrm>
            <a:off x="7148576" y="3148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/>
          <p:cNvSpPr/>
          <p:nvPr/>
        </p:nvSpPr>
        <p:spPr>
          <a:xfrm>
            <a:off x="6796151" y="29004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Freeform 774"/>
          <p:cNvSpPr/>
          <p:nvPr/>
        </p:nvSpPr>
        <p:spPr>
          <a:xfrm>
            <a:off x="6796151" y="29004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Freeform 775"/>
          <p:cNvSpPr/>
          <p:nvPr/>
        </p:nvSpPr>
        <p:spPr>
          <a:xfrm>
            <a:off x="7148576" y="2900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Freeform 776"/>
          <p:cNvSpPr/>
          <p:nvPr/>
        </p:nvSpPr>
        <p:spPr>
          <a:xfrm>
            <a:off x="7148576" y="2900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Freeform 777"/>
          <p:cNvSpPr/>
          <p:nvPr/>
        </p:nvSpPr>
        <p:spPr>
          <a:xfrm>
            <a:off x="6796151" y="26527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Freeform 778"/>
          <p:cNvSpPr/>
          <p:nvPr/>
        </p:nvSpPr>
        <p:spPr>
          <a:xfrm>
            <a:off x="6796151" y="26527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>
            <a:off x="7148576" y="2652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Freeform 780"/>
          <p:cNvSpPr/>
          <p:nvPr/>
        </p:nvSpPr>
        <p:spPr>
          <a:xfrm>
            <a:off x="7148576" y="2652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Freeform 781"/>
          <p:cNvSpPr/>
          <p:nvPr/>
        </p:nvSpPr>
        <p:spPr>
          <a:xfrm>
            <a:off x="6796151" y="33957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Freeform 782"/>
          <p:cNvSpPr/>
          <p:nvPr/>
        </p:nvSpPr>
        <p:spPr>
          <a:xfrm>
            <a:off x="6796151" y="33957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Freeform 783"/>
          <p:cNvSpPr/>
          <p:nvPr/>
        </p:nvSpPr>
        <p:spPr>
          <a:xfrm>
            <a:off x="7148576" y="3395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Freeform 784"/>
          <p:cNvSpPr/>
          <p:nvPr/>
        </p:nvSpPr>
        <p:spPr>
          <a:xfrm>
            <a:off x="7148576" y="3395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Freeform 785"/>
          <p:cNvSpPr/>
          <p:nvPr/>
        </p:nvSpPr>
        <p:spPr>
          <a:xfrm>
            <a:off x="6796151" y="36433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Freeform 786"/>
          <p:cNvSpPr/>
          <p:nvPr/>
        </p:nvSpPr>
        <p:spPr>
          <a:xfrm>
            <a:off x="6796151" y="36433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Freeform 787"/>
          <p:cNvSpPr/>
          <p:nvPr/>
        </p:nvSpPr>
        <p:spPr>
          <a:xfrm>
            <a:off x="7148576" y="36433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Freeform 788"/>
          <p:cNvSpPr/>
          <p:nvPr/>
        </p:nvSpPr>
        <p:spPr>
          <a:xfrm>
            <a:off x="7148576" y="36433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>
            <a:off x="7872476" y="36433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Freeform 790"/>
          <p:cNvSpPr/>
          <p:nvPr/>
        </p:nvSpPr>
        <p:spPr>
          <a:xfrm>
            <a:off x="7872476" y="36433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Freeform 791"/>
          <p:cNvSpPr/>
          <p:nvPr/>
        </p:nvSpPr>
        <p:spPr>
          <a:xfrm>
            <a:off x="8234426" y="36433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Freeform 792"/>
          <p:cNvSpPr/>
          <p:nvPr/>
        </p:nvSpPr>
        <p:spPr>
          <a:xfrm>
            <a:off x="8234426" y="36433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Freeform 793"/>
          <p:cNvSpPr/>
          <p:nvPr/>
        </p:nvSpPr>
        <p:spPr>
          <a:xfrm>
            <a:off x="7872476" y="3395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Freeform 794"/>
          <p:cNvSpPr/>
          <p:nvPr/>
        </p:nvSpPr>
        <p:spPr>
          <a:xfrm>
            <a:off x="7872476" y="3395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Freeform 795"/>
          <p:cNvSpPr/>
          <p:nvPr/>
        </p:nvSpPr>
        <p:spPr>
          <a:xfrm>
            <a:off x="8234426" y="3395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Freeform 796"/>
          <p:cNvSpPr/>
          <p:nvPr/>
        </p:nvSpPr>
        <p:spPr>
          <a:xfrm>
            <a:off x="8234426" y="3395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Freeform 797"/>
          <p:cNvSpPr/>
          <p:nvPr/>
        </p:nvSpPr>
        <p:spPr>
          <a:xfrm>
            <a:off x="7872476" y="3148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Freeform 798"/>
          <p:cNvSpPr/>
          <p:nvPr/>
        </p:nvSpPr>
        <p:spPr>
          <a:xfrm>
            <a:off x="7872476" y="3148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Freeform 799"/>
          <p:cNvSpPr/>
          <p:nvPr/>
        </p:nvSpPr>
        <p:spPr>
          <a:xfrm>
            <a:off x="8234426" y="3148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Freeform 800"/>
          <p:cNvSpPr/>
          <p:nvPr/>
        </p:nvSpPr>
        <p:spPr>
          <a:xfrm>
            <a:off x="8234426" y="3148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Freeform 801"/>
          <p:cNvSpPr/>
          <p:nvPr/>
        </p:nvSpPr>
        <p:spPr>
          <a:xfrm>
            <a:off x="7872476" y="2405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Freeform 802"/>
          <p:cNvSpPr/>
          <p:nvPr/>
        </p:nvSpPr>
        <p:spPr>
          <a:xfrm>
            <a:off x="7872476" y="2405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Freeform 803"/>
          <p:cNvSpPr/>
          <p:nvPr/>
        </p:nvSpPr>
        <p:spPr>
          <a:xfrm>
            <a:off x="8234426" y="2405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Freeform 804"/>
          <p:cNvSpPr/>
          <p:nvPr/>
        </p:nvSpPr>
        <p:spPr>
          <a:xfrm>
            <a:off x="8234426" y="2405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Freeform 805"/>
          <p:cNvSpPr/>
          <p:nvPr/>
        </p:nvSpPr>
        <p:spPr>
          <a:xfrm>
            <a:off x="7872476" y="2652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Freeform 806"/>
          <p:cNvSpPr/>
          <p:nvPr/>
        </p:nvSpPr>
        <p:spPr>
          <a:xfrm>
            <a:off x="7872476" y="2652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Freeform 807"/>
          <p:cNvSpPr/>
          <p:nvPr/>
        </p:nvSpPr>
        <p:spPr>
          <a:xfrm>
            <a:off x="8234426" y="2652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Freeform 808"/>
          <p:cNvSpPr/>
          <p:nvPr/>
        </p:nvSpPr>
        <p:spPr>
          <a:xfrm>
            <a:off x="8234426" y="2652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Freeform 809"/>
          <p:cNvSpPr/>
          <p:nvPr/>
        </p:nvSpPr>
        <p:spPr>
          <a:xfrm>
            <a:off x="7872476" y="2900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Freeform 810"/>
          <p:cNvSpPr/>
          <p:nvPr/>
        </p:nvSpPr>
        <p:spPr>
          <a:xfrm>
            <a:off x="7872476" y="2900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Freeform 811"/>
          <p:cNvSpPr/>
          <p:nvPr/>
        </p:nvSpPr>
        <p:spPr>
          <a:xfrm>
            <a:off x="8234426" y="2900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Freeform 812"/>
          <p:cNvSpPr/>
          <p:nvPr/>
        </p:nvSpPr>
        <p:spPr>
          <a:xfrm>
            <a:off x="8234426" y="2900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Freeform 813"/>
          <p:cNvSpPr/>
          <p:nvPr/>
        </p:nvSpPr>
        <p:spPr>
          <a:xfrm>
            <a:off x="7872476" y="2157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Freeform 814"/>
          <p:cNvSpPr/>
          <p:nvPr/>
        </p:nvSpPr>
        <p:spPr>
          <a:xfrm>
            <a:off x="7872476" y="2157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Freeform 815"/>
          <p:cNvSpPr/>
          <p:nvPr/>
        </p:nvSpPr>
        <p:spPr>
          <a:xfrm>
            <a:off x="8234426" y="2157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Freeform 816"/>
          <p:cNvSpPr/>
          <p:nvPr/>
        </p:nvSpPr>
        <p:spPr>
          <a:xfrm>
            <a:off x="8234426" y="2157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Freeform 817"/>
          <p:cNvSpPr/>
          <p:nvPr/>
        </p:nvSpPr>
        <p:spPr>
          <a:xfrm>
            <a:off x="7872476" y="1909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Freeform 818"/>
          <p:cNvSpPr/>
          <p:nvPr/>
        </p:nvSpPr>
        <p:spPr>
          <a:xfrm>
            <a:off x="7872476" y="1909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Freeform 819"/>
          <p:cNvSpPr/>
          <p:nvPr/>
        </p:nvSpPr>
        <p:spPr>
          <a:xfrm>
            <a:off x="8234426" y="1909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Freeform 820"/>
          <p:cNvSpPr/>
          <p:nvPr/>
        </p:nvSpPr>
        <p:spPr>
          <a:xfrm>
            <a:off x="8234426" y="1909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1" name="Picture 8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8425" y="4876864"/>
            <a:ext cx="1462024" cy="1290574"/>
          </a:xfrm>
          <a:prstGeom prst="rect">
            <a:avLst/>
          </a:prstGeom>
          <a:noFill/>
        </p:spPr>
      </p:pic>
      <p:pic>
        <p:nvPicPr>
          <p:cNvPr id="822" name="Picture 82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4398" y="4896958"/>
            <a:ext cx="1372241" cy="1128950"/>
          </a:xfrm>
          <a:prstGeom prst="rect">
            <a:avLst/>
          </a:prstGeom>
          <a:noFill/>
        </p:spPr>
      </p:pic>
      <p:pic>
        <p:nvPicPr>
          <p:cNvPr id="823" name="Picture 82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2725" y="4248087"/>
            <a:ext cx="1890776" cy="509587"/>
          </a:xfrm>
          <a:prstGeom prst="rect">
            <a:avLst/>
          </a:prstGeom>
          <a:noFill/>
        </p:spPr>
      </p:pic>
      <p:sp>
        <p:nvSpPr>
          <p:cNvPr id="824" name="Freeform 824"/>
          <p:cNvSpPr/>
          <p:nvPr/>
        </p:nvSpPr>
        <p:spPr>
          <a:xfrm>
            <a:off x="6631558" y="4271137"/>
            <a:ext cx="1765555" cy="409956"/>
          </a:xfrm>
          <a:custGeom>
            <a:avLst/>
            <a:gdLst/>
            <a:ahLst/>
            <a:cxnLst/>
            <a:rect l="0" t="0" r="0" b="0"/>
            <a:pathLst>
              <a:path w="1765555" h="409956">
                <a:moveTo>
                  <a:pt x="150749" y="409956"/>
                </a:moveTo>
                <a:cubicBezTo>
                  <a:pt x="0" y="257430"/>
                  <a:pt x="252731" y="93472"/>
                  <a:pt x="715392" y="43688"/>
                </a:cubicBezTo>
                <a:cubicBezTo>
                  <a:pt x="1121664" y="0"/>
                  <a:pt x="1564386" y="58802"/>
                  <a:pt x="1765555" y="183008"/>
                </a:cubicBezTo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5" name="Picture 50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1500" y="4124325"/>
            <a:ext cx="762000" cy="533400"/>
          </a:xfrm>
          <a:prstGeom prst="rect">
            <a:avLst/>
          </a:prstGeom>
          <a:noFill/>
        </p:spPr>
      </p:pic>
      <p:pic>
        <p:nvPicPr>
          <p:cNvPr id="826" name="Picture 50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9825" y="4486275"/>
            <a:ext cx="723900" cy="752475"/>
          </a:xfrm>
          <a:prstGeom prst="rect">
            <a:avLst/>
          </a:prstGeom>
          <a:noFill/>
        </p:spPr>
      </p:pic>
      <p:pic>
        <p:nvPicPr>
          <p:cNvPr id="827" name="Picture 50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4250" y="5638800"/>
            <a:ext cx="790575" cy="581025"/>
          </a:xfrm>
          <a:prstGeom prst="rect">
            <a:avLst/>
          </a:prstGeom>
          <a:noFill/>
        </p:spPr>
      </p:pic>
      <p:sp>
        <p:nvSpPr>
          <p:cNvPr id="828" name="Freeform 828"/>
          <p:cNvSpPr/>
          <p:nvPr/>
        </p:nvSpPr>
        <p:spPr>
          <a:xfrm>
            <a:off x="561085" y="170180"/>
            <a:ext cx="862075" cy="224281"/>
          </a:xfrm>
          <a:custGeom>
            <a:avLst/>
            <a:gdLst/>
            <a:ahLst/>
            <a:cxnLst/>
            <a:rect l="0" t="0" r="0" b="0"/>
            <a:pathLst>
              <a:path w="862075" h="224281">
                <a:moveTo>
                  <a:pt x="0" y="224281"/>
                </a:moveTo>
                <a:lnTo>
                  <a:pt x="862075" y="224281"/>
                </a:lnTo>
                <a:lnTo>
                  <a:pt x="862075" y="0"/>
                </a:lnTo>
                <a:lnTo>
                  <a:pt x="0" y="0"/>
                </a:lnTo>
                <a:close/>
                <a:moveTo>
                  <a:pt x="5902452" y="6687819"/>
                </a:moveTo>
              </a:path>
            </a:pathLst>
          </a:custGeom>
          <a:solidFill>
            <a:srgbClr val="FE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Freeform 829"/>
          <p:cNvSpPr/>
          <p:nvPr/>
        </p:nvSpPr>
        <p:spPr>
          <a:xfrm>
            <a:off x="11085830" y="1309721"/>
            <a:ext cx="368300" cy="285419"/>
          </a:xfrm>
          <a:custGeom>
            <a:avLst/>
            <a:gdLst/>
            <a:ahLst/>
            <a:cxnLst/>
            <a:rect l="0" t="0" r="0" b="0"/>
            <a:pathLst>
              <a:path w="368300" h="285419">
                <a:moveTo>
                  <a:pt x="0" y="285419"/>
                </a:moveTo>
                <a:lnTo>
                  <a:pt x="368300" y="285419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970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Freeform 830"/>
          <p:cNvSpPr/>
          <p:nvPr/>
        </p:nvSpPr>
        <p:spPr>
          <a:xfrm>
            <a:off x="11332718" y="1516333"/>
            <a:ext cx="425450" cy="78807"/>
          </a:xfrm>
          <a:custGeom>
            <a:avLst/>
            <a:gdLst/>
            <a:ahLst/>
            <a:cxnLst/>
            <a:rect l="0" t="0" r="0" b="0"/>
            <a:pathLst>
              <a:path w="425450" h="78807">
                <a:moveTo>
                  <a:pt x="0" y="78807"/>
                </a:moveTo>
                <a:lnTo>
                  <a:pt x="425450" y="78807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858" y="5341667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Rectangle 831"/>
          <p:cNvSpPr/>
          <p:nvPr/>
        </p:nvSpPr>
        <p:spPr>
          <a:xfrm>
            <a:off x="11344275" y="6457823"/>
            <a:ext cx="15226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10</a:t>
            </a:r>
          </a:p>
        </p:txBody>
      </p:sp>
      <p:sp>
        <p:nvSpPr>
          <p:cNvPr id="832" name="Rectangle 832"/>
          <p:cNvSpPr/>
          <p:nvPr/>
        </p:nvSpPr>
        <p:spPr>
          <a:xfrm>
            <a:off x="401637" y="600469"/>
            <a:ext cx="8260505" cy="6599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29" b="1" i="0" spc="0" baseline="0" dirty="0">
                <a:solidFill>
                  <a:srgbClr val="000000"/>
                </a:solidFill>
                <a:latin typeface="WorkSans-Bold"/>
              </a:rPr>
              <a:t>Витая пара: Rollover</a:t>
            </a:r>
          </a:p>
        </p:txBody>
      </p:sp>
      <p:sp>
        <p:nvSpPr>
          <p:cNvPr id="833" name="Rectangle 833"/>
          <p:cNvSpPr/>
          <p:nvPr/>
        </p:nvSpPr>
        <p:spPr>
          <a:xfrm>
            <a:off x="1456055" y="6028213"/>
            <a:ext cx="3271345" cy="255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73630" algn="l"/>
              </a:tabLst>
            </a:pPr>
            <a:r>
              <a:rPr lang="ru" sz="1802" b="0" i="0" spc="0" baseline="0" dirty="0">
                <a:solidFill>
                  <a:srgbClr val="000000"/>
                </a:solidFill>
                <a:latin typeface="Arial"/>
              </a:rPr>
              <a:t>TIA/EIA-568B TIA/EIA-568A</a:t>
            </a:r>
          </a:p>
        </p:txBody>
      </p:sp>
      <p:sp>
        <p:nvSpPr>
          <p:cNvPr id="834" name="Rectangle 834"/>
          <p:cNvSpPr/>
          <p:nvPr/>
        </p:nvSpPr>
        <p:spPr>
          <a:xfrm>
            <a:off x="568817" y="178848"/>
            <a:ext cx="847549" cy="2217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950" b="1" i="0" spc="-62" baseline="0" dirty="0">
                <a:solidFill>
                  <a:srgbClr val="5F3F0C"/>
                </a:solidFill>
                <a:latin typeface="Arial"/>
              </a:rPr>
              <a:t>&lt; </a:t>
            </a:r>
            <a:r>
              <a:rPr lang="ru" sz="950" b="1" i="0" spc="-77" baseline="0" dirty="0">
                <a:solidFill>
                  <a:srgbClr val="5F3F0C"/>
                </a:solidFill>
                <a:latin typeface="Arial"/>
              </a:rPr>
              <a:t>&amp; </a:t>
            </a:r>
            <a:r>
              <a:rPr lang="ru" sz="950" b="1" i="0" spc="-62" baseline="0" dirty="0">
                <a:solidFill>
                  <a:srgbClr val="5F3F0C"/>
                </a:solidFill>
                <a:latin typeface="Arial"/>
              </a:rPr>
              <a:t>&gt; </a:t>
            </a:r>
            <a:r>
              <a:rPr lang="ru" sz="95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35915">
              <a:lnSpc>
                <a:spcPts val="685"/>
              </a:lnSpc>
            </a:pPr>
            <a:r>
              <a:rPr lang="ru" sz="700" b="0" i="0" spc="0" baseline="0" dirty="0">
                <a:solidFill>
                  <a:srgbClr val="5F3F0C"/>
                </a:solidFill>
                <a:latin typeface="Arial"/>
              </a:rPr>
              <a:t>6*3</a:t>
            </a:r>
            <a:r>
              <a:rPr lang="ru" sz="700" b="0" i="0" spc="115" baseline="0" dirty="0">
                <a:solidFill>
                  <a:srgbClr val="5F3F0C"/>
                </a:solidFill>
                <a:latin typeface="Arial"/>
              </a:rPr>
              <a:t> </a:t>
            </a:r>
            <a:r>
              <a:rPr lang="ru" sz="700" b="0" i="0" spc="0" baseline="0" dirty="0">
                <a:solidFill>
                  <a:srgbClr val="5F3F0C"/>
                </a:solidFill>
                <a:latin typeface="Arial"/>
              </a:rPr>
              <a:t>ЛАБОРАТОРИЯ</a:t>
            </a:r>
          </a:p>
        </p:txBody>
      </p:sp>
      <p:sp>
        <p:nvSpPr>
          <p:cNvPr id="835" name="Rectangle 835"/>
          <p:cNvSpPr/>
          <p:nvPr/>
        </p:nvSpPr>
        <p:spPr>
          <a:xfrm>
            <a:off x="11078994" y="1271969"/>
            <a:ext cx="671516" cy="3247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833" b="0" i="0" spc="190" baseline="-98181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Freeform 83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5462" y="181103"/>
                </a:moveTo>
                <a:lnTo>
                  <a:pt x="1416811" y="181103"/>
                </a:lnTo>
                <a:lnTo>
                  <a:pt x="1416811" y="294386"/>
                </a:lnTo>
                <a:lnTo>
                  <a:pt x="775462" y="294386"/>
                </a:lnTo>
                <a:lnTo>
                  <a:pt x="775462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262"/>
                </a:moveTo>
                <a:lnTo>
                  <a:pt x="11089893" y="1588262"/>
                </a:lnTo>
                <a:lnTo>
                  <a:pt x="11089893" y="1319530"/>
                </a:lnTo>
                <a:lnTo>
                  <a:pt x="11443207" y="1319530"/>
                </a:lnTo>
                <a:lnTo>
                  <a:pt x="11443207" y="1525271"/>
                </a:lnTo>
                <a:lnTo>
                  <a:pt x="11751818" y="1525271"/>
                </a:lnTo>
                <a:lnTo>
                  <a:pt x="11751818" y="1588262"/>
                </a:lnTo>
                <a:lnTo>
                  <a:pt x="11339068" y="1588262"/>
                </a:lnTo>
                <a:close/>
                <a:moveTo>
                  <a:pt x="5269738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7" name="Picture 8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838" name="Picture 83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839" name="Freeform 839"/>
          <p:cNvSpPr/>
          <p:nvPr/>
        </p:nvSpPr>
        <p:spPr>
          <a:xfrm>
            <a:off x="3169792" y="2872740"/>
            <a:ext cx="2926208" cy="370840"/>
          </a:xfrm>
          <a:custGeom>
            <a:avLst/>
            <a:gdLst/>
            <a:ahLst/>
            <a:cxnLst/>
            <a:rect l="0" t="0" r="0" b="0"/>
            <a:pathLst>
              <a:path w="2926208" h="370840">
                <a:moveTo>
                  <a:pt x="0" y="370840"/>
                </a:moveTo>
                <a:lnTo>
                  <a:pt x="2926208" y="370840"/>
                </a:lnTo>
                <a:lnTo>
                  <a:pt x="2926208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4472C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Freeform 840"/>
          <p:cNvSpPr/>
          <p:nvPr/>
        </p:nvSpPr>
        <p:spPr>
          <a:xfrm>
            <a:off x="6096000" y="2872740"/>
            <a:ext cx="2926207" cy="370840"/>
          </a:xfrm>
          <a:custGeom>
            <a:avLst/>
            <a:gdLst/>
            <a:ahLst/>
            <a:cxnLst/>
            <a:rect l="0" t="0" r="0" b="0"/>
            <a:pathLst>
              <a:path w="2926207" h="370840">
                <a:moveTo>
                  <a:pt x="0" y="370840"/>
                </a:moveTo>
                <a:lnTo>
                  <a:pt x="2926207" y="370840"/>
                </a:lnTo>
                <a:lnTo>
                  <a:pt x="2926207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4472C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Freeform 841"/>
          <p:cNvSpPr/>
          <p:nvPr/>
        </p:nvSpPr>
        <p:spPr>
          <a:xfrm>
            <a:off x="3169792" y="3243581"/>
            <a:ext cx="2926208" cy="370840"/>
          </a:xfrm>
          <a:custGeom>
            <a:avLst/>
            <a:gdLst/>
            <a:ahLst/>
            <a:cxnLst/>
            <a:rect l="0" t="0" r="0" b="0"/>
            <a:pathLst>
              <a:path w="2926208" h="370840">
                <a:moveTo>
                  <a:pt x="0" y="370840"/>
                </a:moveTo>
                <a:lnTo>
                  <a:pt x="2926208" y="370840"/>
                </a:lnTo>
                <a:lnTo>
                  <a:pt x="2926208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CFD5E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Freeform 842"/>
          <p:cNvSpPr/>
          <p:nvPr/>
        </p:nvSpPr>
        <p:spPr>
          <a:xfrm>
            <a:off x="6096000" y="3243581"/>
            <a:ext cx="2926207" cy="370840"/>
          </a:xfrm>
          <a:custGeom>
            <a:avLst/>
            <a:gdLst/>
            <a:ahLst/>
            <a:cxnLst/>
            <a:rect l="0" t="0" r="0" b="0"/>
            <a:pathLst>
              <a:path w="2926207" h="370840">
                <a:moveTo>
                  <a:pt x="0" y="370840"/>
                </a:moveTo>
                <a:lnTo>
                  <a:pt x="2926207" y="370840"/>
                </a:lnTo>
                <a:lnTo>
                  <a:pt x="2926207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CFD5E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Freeform 843"/>
          <p:cNvSpPr/>
          <p:nvPr/>
        </p:nvSpPr>
        <p:spPr>
          <a:xfrm>
            <a:off x="3169792" y="3614421"/>
            <a:ext cx="2926208" cy="370840"/>
          </a:xfrm>
          <a:custGeom>
            <a:avLst/>
            <a:gdLst/>
            <a:ahLst/>
            <a:cxnLst/>
            <a:rect l="0" t="0" r="0" b="0"/>
            <a:pathLst>
              <a:path w="2926208" h="370840">
                <a:moveTo>
                  <a:pt x="0" y="370840"/>
                </a:moveTo>
                <a:lnTo>
                  <a:pt x="2926208" y="370840"/>
                </a:lnTo>
                <a:lnTo>
                  <a:pt x="2926208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E9EB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Freeform 844"/>
          <p:cNvSpPr/>
          <p:nvPr/>
        </p:nvSpPr>
        <p:spPr>
          <a:xfrm>
            <a:off x="6096000" y="3614421"/>
            <a:ext cx="2926207" cy="370840"/>
          </a:xfrm>
          <a:custGeom>
            <a:avLst/>
            <a:gdLst/>
            <a:ahLst/>
            <a:cxnLst/>
            <a:rect l="0" t="0" r="0" b="0"/>
            <a:pathLst>
              <a:path w="2926207" h="370840">
                <a:moveTo>
                  <a:pt x="0" y="370840"/>
                </a:moveTo>
                <a:lnTo>
                  <a:pt x="2926207" y="370840"/>
                </a:lnTo>
                <a:lnTo>
                  <a:pt x="2926207" y="0"/>
                </a:lnTo>
                <a:lnTo>
                  <a:pt x="0" y="0"/>
                </a:lnTo>
                <a:lnTo>
                  <a:pt x="0" y="370840"/>
                </a:lnTo>
                <a:close/>
              </a:path>
            </a:pathLst>
          </a:custGeom>
          <a:solidFill>
            <a:srgbClr val="E9EB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Freeform 845"/>
          <p:cNvSpPr/>
          <p:nvPr/>
        </p:nvSpPr>
        <p:spPr>
          <a:xfrm>
            <a:off x="6096000" y="2866391"/>
            <a:ext cx="0" cy="1125220"/>
          </a:xfrm>
          <a:custGeom>
            <a:avLst/>
            <a:gdLst/>
            <a:ahLst/>
            <a:cxnLst/>
            <a:rect l="0" t="0" r="0" b="0"/>
            <a:pathLst>
              <a:path h="1125220">
                <a:moveTo>
                  <a:pt x="0" y="0"/>
                </a:moveTo>
                <a:lnTo>
                  <a:pt x="0" y="112522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Freeform 846"/>
          <p:cNvSpPr/>
          <p:nvPr/>
        </p:nvSpPr>
        <p:spPr>
          <a:xfrm>
            <a:off x="3163442" y="3243580"/>
            <a:ext cx="5865114" cy="0"/>
          </a:xfrm>
          <a:custGeom>
            <a:avLst/>
            <a:gdLst/>
            <a:ahLst/>
            <a:cxnLst/>
            <a:rect l="0" t="0" r="0" b="0"/>
            <a:pathLst>
              <a:path w="5865114">
                <a:moveTo>
                  <a:pt x="0" y="0"/>
                </a:moveTo>
                <a:lnTo>
                  <a:pt x="5865114" y="0"/>
                </a:lnTo>
              </a:path>
            </a:pathLst>
          </a:custGeom>
          <a:noFill/>
          <a:ln w="381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Freeform 847"/>
          <p:cNvSpPr/>
          <p:nvPr/>
        </p:nvSpPr>
        <p:spPr>
          <a:xfrm>
            <a:off x="3163442" y="3614421"/>
            <a:ext cx="5865114" cy="0"/>
          </a:xfrm>
          <a:custGeom>
            <a:avLst/>
            <a:gdLst/>
            <a:ahLst/>
            <a:cxnLst/>
            <a:rect l="0" t="0" r="0" b="0"/>
            <a:pathLst>
              <a:path w="5865114">
                <a:moveTo>
                  <a:pt x="0" y="0"/>
                </a:moveTo>
                <a:lnTo>
                  <a:pt x="5865114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Freeform 848"/>
          <p:cNvSpPr/>
          <p:nvPr/>
        </p:nvSpPr>
        <p:spPr>
          <a:xfrm>
            <a:off x="3169792" y="2866391"/>
            <a:ext cx="0" cy="1125220"/>
          </a:xfrm>
          <a:custGeom>
            <a:avLst/>
            <a:gdLst/>
            <a:ahLst/>
            <a:cxnLst/>
            <a:rect l="0" t="0" r="0" b="0"/>
            <a:pathLst>
              <a:path h="1125220">
                <a:moveTo>
                  <a:pt x="0" y="0"/>
                </a:moveTo>
                <a:lnTo>
                  <a:pt x="0" y="112522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Freeform 849"/>
          <p:cNvSpPr/>
          <p:nvPr/>
        </p:nvSpPr>
        <p:spPr>
          <a:xfrm>
            <a:off x="9022206" y="2866391"/>
            <a:ext cx="0" cy="1125220"/>
          </a:xfrm>
          <a:custGeom>
            <a:avLst/>
            <a:gdLst/>
            <a:ahLst/>
            <a:cxnLst/>
            <a:rect l="0" t="0" r="0" b="0"/>
            <a:pathLst>
              <a:path h="1125220">
                <a:moveTo>
                  <a:pt x="0" y="0"/>
                </a:moveTo>
                <a:lnTo>
                  <a:pt x="0" y="112522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Freeform 850"/>
          <p:cNvSpPr/>
          <p:nvPr/>
        </p:nvSpPr>
        <p:spPr>
          <a:xfrm>
            <a:off x="3163442" y="2872741"/>
            <a:ext cx="5865114" cy="0"/>
          </a:xfrm>
          <a:custGeom>
            <a:avLst/>
            <a:gdLst/>
            <a:ahLst/>
            <a:cxnLst/>
            <a:rect l="0" t="0" r="0" b="0"/>
            <a:pathLst>
              <a:path w="5865114">
                <a:moveTo>
                  <a:pt x="0" y="0"/>
                </a:moveTo>
                <a:lnTo>
                  <a:pt x="5865114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Freeform 851"/>
          <p:cNvSpPr/>
          <p:nvPr/>
        </p:nvSpPr>
        <p:spPr>
          <a:xfrm>
            <a:off x="3163442" y="3985261"/>
            <a:ext cx="5865114" cy="0"/>
          </a:xfrm>
          <a:custGeom>
            <a:avLst/>
            <a:gdLst/>
            <a:ahLst/>
            <a:cxnLst/>
            <a:rect l="0" t="0" r="0" b="0"/>
            <a:pathLst>
              <a:path w="5865114">
                <a:moveTo>
                  <a:pt x="0" y="0"/>
                </a:moveTo>
                <a:lnTo>
                  <a:pt x="5865114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2" name="Picture 85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2150" y="4406900"/>
            <a:ext cx="3265805" cy="196850"/>
          </a:xfrm>
          <a:prstGeom prst="rect">
            <a:avLst/>
          </a:prstGeom>
          <a:noFill/>
        </p:spPr>
      </p:pic>
      <p:pic>
        <p:nvPicPr>
          <p:cNvPr id="853" name="Picture 8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1950" y="2625725"/>
            <a:ext cx="196850" cy="1609598"/>
          </a:xfrm>
          <a:prstGeom prst="rect">
            <a:avLst/>
          </a:prstGeom>
          <a:noFill/>
        </p:spPr>
      </p:pic>
      <p:sp>
        <p:nvSpPr>
          <p:cNvPr id="854" name="Freeform 854"/>
          <p:cNvSpPr/>
          <p:nvPr/>
        </p:nvSpPr>
        <p:spPr>
          <a:xfrm>
            <a:off x="769111" y="174752"/>
            <a:ext cx="654050" cy="125983"/>
          </a:xfrm>
          <a:custGeom>
            <a:avLst/>
            <a:gdLst/>
            <a:ahLst/>
            <a:cxnLst/>
            <a:rect l="0" t="0" r="0" b="0"/>
            <a:pathLst>
              <a:path w="654050" h="125983">
                <a:moveTo>
                  <a:pt x="1" y="125983"/>
                </a:moveTo>
                <a:lnTo>
                  <a:pt x="654050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88153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Freeform 855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Freeform 856"/>
          <p:cNvSpPr/>
          <p:nvPr/>
        </p:nvSpPr>
        <p:spPr>
          <a:xfrm>
            <a:off x="11083543" y="1313180"/>
            <a:ext cx="366014" cy="281432"/>
          </a:xfrm>
          <a:custGeom>
            <a:avLst/>
            <a:gdLst/>
            <a:ahLst/>
            <a:cxnLst/>
            <a:rect l="0" t="0" r="0" b="0"/>
            <a:pathLst>
              <a:path w="366014" h="281432">
                <a:moveTo>
                  <a:pt x="0" y="281432"/>
                </a:moveTo>
                <a:lnTo>
                  <a:pt x="366014" y="281432"/>
                </a:lnTo>
                <a:lnTo>
                  <a:pt x="366014" y="0"/>
                </a:lnTo>
                <a:lnTo>
                  <a:pt x="0" y="0"/>
                </a:lnTo>
                <a:close/>
                <a:moveTo>
                  <a:pt x="-5820155" y="554482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Freeform 857"/>
          <p:cNvSpPr/>
          <p:nvPr/>
        </p:nvSpPr>
        <p:spPr>
          <a:xfrm>
            <a:off x="11332718" y="1518921"/>
            <a:ext cx="425450" cy="75691"/>
          </a:xfrm>
          <a:custGeom>
            <a:avLst/>
            <a:gdLst/>
            <a:ahLst/>
            <a:cxnLst/>
            <a:rect l="0" t="0" r="0" b="0"/>
            <a:pathLst>
              <a:path w="425450" h="75691">
                <a:moveTo>
                  <a:pt x="0" y="75691"/>
                </a:moveTo>
                <a:lnTo>
                  <a:pt x="425450" y="75691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Rectangle 858"/>
          <p:cNvSpPr/>
          <p:nvPr/>
        </p:nvSpPr>
        <p:spPr>
          <a:xfrm>
            <a:off x="598169" y="866112"/>
            <a:ext cx="7730683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32" b="1" i="0" spc="0" baseline="0" dirty="0">
                <a:solidFill>
                  <a:srgbClr val="000000"/>
                </a:solidFill>
                <a:latin typeface="WorkSans-Bold"/>
              </a:rPr>
              <a:t>Использование типов проводки</a:t>
            </a:r>
          </a:p>
        </p:txBody>
      </p:sp>
      <p:sp>
        <p:nvSpPr>
          <p:cNvPr id="859" name="Rectangle 859"/>
          <p:cNvSpPr/>
          <p:nvPr/>
        </p:nvSpPr>
        <p:spPr>
          <a:xfrm>
            <a:off x="3263900" y="2960767"/>
            <a:ext cx="3895186" cy="9714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928239" algn="l"/>
              </a:tabLst>
            </a:pPr>
            <a:r>
              <a:rPr lang="ru" sz="1802" b="1" i="0" spc="0" baseline="0" dirty="0">
                <a:solidFill>
                  <a:srgbClr val="FFFFFF"/>
                </a:solidFill>
                <a:latin typeface="Calibri-Bold"/>
              </a:rPr>
              <a:t>Устройства L2 Устройства L3</a:t>
            </a:r>
          </a:p>
          <a:p>
            <a:pPr marL="0">
              <a:lnSpc>
                <a:spcPts val="2922"/>
              </a:lnSpc>
              <a:tabLst>
                <a:tab pos="2928239" algn="l"/>
              </a:tabLst>
            </a:pPr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Маршрутизатор коммутатора</a:t>
            </a:r>
          </a:p>
          <a:p>
            <a:pPr marL="2928239">
              <a:lnSpc>
                <a:spcPts val="2925"/>
              </a:lnSpc>
            </a:pPr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Компьютер</a:t>
            </a:r>
          </a:p>
        </p:txBody>
      </p:sp>
      <p:sp>
        <p:nvSpPr>
          <p:cNvPr id="860" name="Rectangle 860"/>
          <p:cNvSpPr/>
          <p:nvPr/>
        </p:nvSpPr>
        <p:spPr>
          <a:xfrm>
            <a:off x="5307965" y="4632976"/>
            <a:ext cx="1529901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Прямо через</a:t>
            </a:r>
          </a:p>
        </p:txBody>
      </p:sp>
      <p:sp>
        <p:nvSpPr>
          <p:cNvPr id="861" name="Rectangle 861"/>
          <p:cNvSpPr/>
          <p:nvPr/>
        </p:nvSpPr>
        <p:spPr>
          <a:xfrm>
            <a:off x="1771014" y="3332878"/>
            <a:ext cx="909489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Кроссовер</a:t>
            </a:r>
          </a:p>
        </p:txBody>
      </p:sp>
      <p:sp>
        <p:nvSpPr>
          <p:cNvPr id="862" name="Rectangle 862"/>
          <p:cNvSpPr/>
          <p:nvPr/>
        </p:nvSpPr>
        <p:spPr>
          <a:xfrm>
            <a:off x="777222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433A2B"/>
                </a:solidFill>
                <a:latin typeface="Arial"/>
              </a:rPr>
              <a:t>СИСТЕМЫ</a:t>
            </a:r>
          </a:p>
          <a:p>
            <a:pPr marL="363">
              <a:lnSpc>
                <a:spcPts val="710"/>
              </a:lnSpc>
            </a:pPr>
            <a:r>
              <a:rPr lang="ru" sz="700" b="0" i="0" spc="0" baseline="0" dirty="0">
                <a:solidFill>
                  <a:srgbClr val="433A2B"/>
                </a:solidFill>
                <a:latin typeface="Arial"/>
              </a:rPr>
              <a:t>ЛАБОРАТОРИЯ</a:t>
            </a:r>
          </a:p>
        </p:txBody>
      </p:sp>
      <p:sp>
        <p:nvSpPr>
          <p:cNvPr id="863" name="Rectangle 863"/>
          <p:cNvSpPr/>
          <p:nvPr/>
        </p:nvSpPr>
        <p:spPr>
          <a:xfrm>
            <a:off x="11077638" y="1283463"/>
            <a:ext cx="671862" cy="3119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757" b="1" i="0" spc="188" baseline="-10799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Freeform 86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5462" y="181103"/>
                </a:moveTo>
                <a:lnTo>
                  <a:pt x="1416811" y="181103"/>
                </a:lnTo>
                <a:lnTo>
                  <a:pt x="1416811" y="294386"/>
                </a:lnTo>
                <a:lnTo>
                  <a:pt x="775462" y="294386"/>
                </a:lnTo>
                <a:lnTo>
                  <a:pt x="775462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262"/>
                </a:moveTo>
                <a:lnTo>
                  <a:pt x="11092180" y="1588262"/>
                </a:lnTo>
                <a:lnTo>
                  <a:pt x="11092180" y="1321816"/>
                </a:lnTo>
                <a:lnTo>
                  <a:pt x="11447780" y="1321816"/>
                </a:lnTo>
                <a:lnTo>
                  <a:pt x="11447780" y="1525271"/>
                </a:lnTo>
                <a:lnTo>
                  <a:pt x="11751818" y="1525271"/>
                </a:lnTo>
                <a:lnTo>
                  <a:pt x="11751818" y="1588262"/>
                </a:lnTo>
                <a:lnTo>
                  <a:pt x="11339068" y="1588262"/>
                </a:lnTo>
                <a:close/>
                <a:moveTo>
                  <a:pt x="5269738" y="6858000"/>
                </a:moveTo>
                <a:moveTo>
                  <a:pt x="2835148" y="2425553"/>
                </a:moveTo>
                <a:lnTo>
                  <a:pt x="3269867" y="2425553"/>
                </a:lnTo>
                <a:lnTo>
                  <a:pt x="3269867" y="2772729"/>
                </a:lnTo>
                <a:lnTo>
                  <a:pt x="2835148" y="2772729"/>
                </a:lnTo>
                <a:lnTo>
                  <a:pt x="2835148" y="2425553"/>
                </a:lnTo>
                <a:close/>
                <a:moveTo>
                  <a:pt x="2835148" y="1972925"/>
                </a:moveTo>
                <a:lnTo>
                  <a:pt x="3186553" y="1972925"/>
                </a:lnTo>
                <a:lnTo>
                  <a:pt x="3186553" y="2114361"/>
                </a:lnTo>
                <a:lnTo>
                  <a:pt x="2835148" y="2114361"/>
                </a:lnTo>
                <a:lnTo>
                  <a:pt x="2835148" y="1972925"/>
                </a:lnTo>
                <a:close/>
                <a:moveTo>
                  <a:pt x="2835148" y="2165666"/>
                </a:moveTo>
                <a:lnTo>
                  <a:pt x="3270758" y="2165666"/>
                </a:lnTo>
                <a:lnTo>
                  <a:pt x="3270758" y="2313243"/>
                </a:lnTo>
                <a:lnTo>
                  <a:pt x="2835148" y="2313243"/>
                </a:lnTo>
                <a:lnTo>
                  <a:pt x="2835148" y="2165666"/>
                </a:lnTo>
                <a:close/>
                <a:moveTo>
                  <a:pt x="5153152" y="1972925"/>
                </a:moveTo>
                <a:lnTo>
                  <a:pt x="5504557" y="1972925"/>
                </a:lnTo>
                <a:lnTo>
                  <a:pt x="5504557" y="2114361"/>
                </a:lnTo>
                <a:lnTo>
                  <a:pt x="5153152" y="2114361"/>
                </a:lnTo>
                <a:lnTo>
                  <a:pt x="5153152" y="1972925"/>
                </a:lnTo>
                <a:close/>
                <a:moveTo>
                  <a:pt x="7473441" y="1972925"/>
                </a:moveTo>
                <a:lnTo>
                  <a:pt x="7824847" y="1972925"/>
                </a:lnTo>
                <a:lnTo>
                  <a:pt x="7824847" y="2114361"/>
                </a:lnTo>
                <a:lnTo>
                  <a:pt x="7473441" y="2114361"/>
                </a:lnTo>
                <a:lnTo>
                  <a:pt x="7473441" y="1972925"/>
                </a:lnTo>
                <a:close/>
                <a:moveTo>
                  <a:pt x="5153152" y="2165666"/>
                </a:moveTo>
                <a:lnTo>
                  <a:pt x="5587872" y="2165666"/>
                </a:lnTo>
                <a:lnTo>
                  <a:pt x="5587872" y="2313243"/>
                </a:lnTo>
                <a:lnTo>
                  <a:pt x="5153152" y="2313243"/>
                </a:lnTo>
                <a:lnTo>
                  <a:pt x="5153152" y="2165666"/>
                </a:lnTo>
                <a:close/>
                <a:moveTo>
                  <a:pt x="7473441" y="2165666"/>
                </a:moveTo>
                <a:lnTo>
                  <a:pt x="7909052" y="2165666"/>
                </a:lnTo>
                <a:lnTo>
                  <a:pt x="7909052" y="2313243"/>
                </a:lnTo>
                <a:lnTo>
                  <a:pt x="7473441" y="2313243"/>
                </a:lnTo>
                <a:lnTo>
                  <a:pt x="7473441" y="2165666"/>
                </a:lnTo>
                <a:close/>
                <a:moveTo>
                  <a:pt x="7473442" y="2425553"/>
                </a:moveTo>
                <a:lnTo>
                  <a:pt x="7908162" y="2425553"/>
                </a:lnTo>
                <a:lnTo>
                  <a:pt x="7908162" y="2772729"/>
                </a:lnTo>
                <a:lnTo>
                  <a:pt x="7473442" y="2772729"/>
                </a:lnTo>
                <a:lnTo>
                  <a:pt x="7473442" y="2425553"/>
                </a:lnTo>
                <a:close/>
                <a:moveTo>
                  <a:pt x="5150865" y="2425553"/>
                </a:moveTo>
                <a:lnTo>
                  <a:pt x="5587872" y="2425553"/>
                </a:lnTo>
                <a:lnTo>
                  <a:pt x="5587872" y="2770443"/>
                </a:lnTo>
                <a:lnTo>
                  <a:pt x="5150865" y="2770443"/>
                </a:lnTo>
                <a:lnTo>
                  <a:pt x="5150865" y="2425553"/>
                </a:lnTo>
                <a:close/>
                <a:moveTo>
                  <a:pt x="3116326" y="3368102"/>
                </a:moveTo>
                <a:lnTo>
                  <a:pt x="4418630" y="3368102"/>
                </a:lnTo>
                <a:lnTo>
                  <a:pt x="4418630" y="3554222"/>
                </a:lnTo>
                <a:lnTo>
                  <a:pt x="3116326" y="3554222"/>
                </a:lnTo>
                <a:lnTo>
                  <a:pt x="3116326" y="3368102"/>
                </a:lnTo>
                <a:close/>
                <a:moveTo>
                  <a:pt x="3372358" y="3566984"/>
                </a:moveTo>
                <a:lnTo>
                  <a:pt x="4123486" y="3566984"/>
                </a:lnTo>
                <a:lnTo>
                  <a:pt x="4123486" y="3714561"/>
                </a:lnTo>
                <a:lnTo>
                  <a:pt x="3372358" y="3714561"/>
                </a:lnTo>
                <a:lnTo>
                  <a:pt x="3372358" y="3566984"/>
                </a:lnTo>
                <a:close/>
                <a:moveTo>
                  <a:pt x="5416041" y="3368102"/>
                </a:moveTo>
                <a:lnTo>
                  <a:pt x="6718346" y="3368102"/>
                </a:lnTo>
                <a:lnTo>
                  <a:pt x="6718346" y="3556509"/>
                </a:lnTo>
                <a:lnTo>
                  <a:pt x="5416041" y="3556509"/>
                </a:lnTo>
                <a:lnTo>
                  <a:pt x="5416041" y="3368102"/>
                </a:lnTo>
                <a:close/>
                <a:moveTo>
                  <a:pt x="5672073" y="3566984"/>
                </a:moveTo>
                <a:lnTo>
                  <a:pt x="6423202" y="3566984"/>
                </a:lnTo>
                <a:lnTo>
                  <a:pt x="6423202" y="3714561"/>
                </a:lnTo>
                <a:lnTo>
                  <a:pt x="5672073" y="3714561"/>
                </a:lnTo>
                <a:lnTo>
                  <a:pt x="5672073" y="3566984"/>
                </a:lnTo>
                <a:close/>
                <a:moveTo>
                  <a:pt x="7754619" y="3368102"/>
                </a:moveTo>
                <a:lnTo>
                  <a:pt x="9050066" y="3368102"/>
                </a:lnTo>
                <a:lnTo>
                  <a:pt x="9050066" y="3554222"/>
                </a:lnTo>
                <a:lnTo>
                  <a:pt x="7754619" y="3554222"/>
                </a:lnTo>
                <a:lnTo>
                  <a:pt x="7754619" y="3368102"/>
                </a:lnTo>
                <a:close/>
                <a:moveTo>
                  <a:pt x="8010652" y="3566984"/>
                </a:moveTo>
                <a:lnTo>
                  <a:pt x="8751303" y="3566984"/>
                </a:lnTo>
                <a:lnTo>
                  <a:pt x="8751303" y="3714561"/>
                </a:lnTo>
                <a:lnTo>
                  <a:pt x="8010652" y="3714561"/>
                </a:lnTo>
                <a:lnTo>
                  <a:pt x="8010652" y="3566984"/>
                </a:lnTo>
                <a:close/>
                <a:moveTo>
                  <a:pt x="5681217" y="4472240"/>
                </a:moveTo>
                <a:lnTo>
                  <a:pt x="6382155" y="4472240"/>
                </a:lnTo>
                <a:lnTo>
                  <a:pt x="6382155" y="4660646"/>
                </a:lnTo>
                <a:lnTo>
                  <a:pt x="5681217" y="4660646"/>
                </a:lnTo>
                <a:lnTo>
                  <a:pt x="5681217" y="4472240"/>
                </a:lnTo>
                <a:close/>
                <a:moveTo>
                  <a:pt x="5681217" y="5352350"/>
                </a:moveTo>
                <a:lnTo>
                  <a:pt x="6382155" y="5352350"/>
                </a:lnTo>
                <a:lnTo>
                  <a:pt x="6382155" y="5540756"/>
                </a:lnTo>
                <a:lnTo>
                  <a:pt x="5681217" y="5540756"/>
                </a:lnTo>
                <a:lnTo>
                  <a:pt x="5681217" y="5352350"/>
                </a:lnTo>
                <a:close/>
                <a:moveTo>
                  <a:pt x="2348229" y="4908866"/>
                </a:moveTo>
                <a:lnTo>
                  <a:pt x="2879253" y="4908866"/>
                </a:lnTo>
                <a:lnTo>
                  <a:pt x="2879253" y="5056723"/>
                </a:lnTo>
                <a:lnTo>
                  <a:pt x="2348229" y="5056723"/>
                </a:lnTo>
                <a:lnTo>
                  <a:pt x="2348229" y="4908866"/>
                </a:lnTo>
                <a:close/>
                <a:moveTo>
                  <a:pt x="9171940" y="4908866"/>
                </a:moveTo>
                <a:lnTo>
                  <a:pt x="9859631" y="4908866"/>
                </a:lnTo>
                <a:lnTo>
                  <a:pt x="9859631" y="5056443"/>
                </a:lnTo>
                <a:lnTo>
                  <a:pt x="9171940" y="5056443"/>
                </a:lnTo>
                <a:lnTo>
                  <a:pt x="9171940" y="490886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5" name="Picture 8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866" name="Picture 8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867" name="Picture 86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250" y="1847850"/>
            <a:ext cx="6667500" cy="1905000"/>
          </a:xfrm>
          <a:prstGeom prst="rect">
            <a:avLst/>
          </a:prstGeom>
          <a:noFill/>
        </p:spPr>
      </p:pic>
      <p:pic>
        <p:nvPicPr>
          <p:cNvPr id="868" name="Picture 86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3150" y="4352925"/>
            <a:ext cx="7505700" cy="1276350"/>
          </a:xfrm>
          <a:prstGeom prst="rect">
            <a:avLst/>
          </a:prstGeom>
          <a:noFill/>
        </p:spPr>
      </p:pic>
      <p:sp>
        <p:nvSpPr>
          <p:cNvPr id="869" name="Freeform 869"/>
          <p:cNvSpPr/>
          <p:nvPr/>
        </p:nvSpPr>
        <p:spPr>
          <a:xfrm>
            <a:off x="769111" y="174752"/>
            <a:ext cx="654050" cy="125983"/>
          </a:xfrm>
          <a:custGeom>
            <a:avLst/>
            <a:gdLst/>
            <a:ahLst/>
            <a:cxnLst/>
            <a:rect l="0" t="0" r="0" b="0"/>
            <a:pathLst>
              <a:path w="654050" h="125983">
                <a:moveTo>
                  <a:pt x="1" y="125983"/>
                </a:moveTo>
                <a:lnTo>
                  <a:pt x="654050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88153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Freeform 870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Freeform 871"/>
          <p:cNvSpPr/>
          <p:nvPr/>
        </p:nvSpPr>
        <p:spPr>
          <a:xfrm>
            <a:off x="11085830" y="1315466"/>
            <a:ext cx="368300" cy="279146"/>
          </a:xfrm>
          <a:custGeom>
            <a:avLst/>
            <a:gdLst/>
            <a:ahLst/>
            <a:cxnLst/>
            <a:rect l="0" t="0" r="0" b="0"/>
            <a:pathLst>
              <a:path w="368300" h="279146">
                <a:moveTo>
                  <a:pt x="0" y="279146"/>
                </a:moveTo>
                <a:lnTo>
                  <a:pt x="368300" y="279146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442" y="554253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Freeform 872"/>
          <p:cNvSpPr/>
          <p:nvPr/>
        </p:nvSpPr>
        <p:spPr>
          <a:xfrm>
            <a:off x="11332718" y="1518921"/>
            <a:ext cx="425450" cy="75691"/>
          </a:xfrm>
          <a:custGeom>
            <a:avLst/>
            <a:gdLst/>
            <a:ahLst/>
            <a:cxnLst/>
            <a:rect l="0" t="0" r="0" b="0"/>
            <a:pathLst>
              <a:path w="425450" h="75691">
                <a:moveTo>
                  <a:pt x="0" y="75691"/>
                </a:moveTo>
                <a:lnTo>
                  <a:pt x="425450" y="75691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Freeform 873"/>
          <p:cNvSpPr/>
          <p:nvPr/>
        </p:nvSpPr>
        <p:spPr>
          <a:xfrm>
            <a:off x="2828797" y="2419203"/>
            <a:ext cx="447419" cy="359876"/>
          </a:xfrm>
          <a:custGeom>
            <a:avLst/>
            <a:gdLst/>
            <a:ahLst/>
            <a:cxnLst/>
            <a:rect l="0" t="0" r="0" b="0"/>
            <a:pathLst>
              <a:path w="447419" h="359876">
                <a:moveTo>
                  <a:pt x="0" y="359876"/>
                </a:moveTo>
                <a:lnTo>
                  <a:pt x="447419" y="359876"/>
                </a:lnTo>
                <a:lnTo>
                  <a:pt x="447419" y="0"/>
                </a:lnTo>
                <a:lnTo>
                  <a:pt x="0" y="0"/>
                </a:lnTo>
                <a:close/>
                <a:moveTo>
                  <a:pt x="1250123" y="4438797"/>
                </a:moveTo>
              </a:path>
            </a:pathLst>
          </a:custGeom>
          <a:solidFill>
            <a:srgbClr val="FEFE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Freeform 874"/>
          <p:cNvSpPr/>
          <p:nvPr/>
        </p:nvSpPr>
        <p:spPr>
          <a:xfrm>
            <a:off x="2828797" y="1966575"/>
            <a:ext cx="364105" cy="154136"/>
          </a:xfrm>
          <a:custGeom>
            <a:avLst/>
            <a:gdLst/>
            <a:ahLst/>
            <a:cxnLst/>
            <a:rect l="0" t="0" r="0" b="0"/>
            <a:pathLst>
              <a:path w="364105" h="154136">
                <a:moveTo>
                  <a:pt x="0" y="154136"/>
                </a:moveTo>
                <a:lnTo>
                  <a:pt x="364105" y="154136"/>
                </a:lnTo>
                <a:lnTo>
                  <a:pt x="364105" y="0"/>
                </a:lnTo>
                <a:lnTo>
                  <a:pt x="0" y="0"/>
                </a:lnTo>
                <a:close/>
                <a:moveTo>
                  <a:pt x="1908491" y="4891425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Freeform 875"/>
          <p:cNvSpPr/>
          <p:nvPr/>
        </p:nvSpPr>
        <p:spPr>
          <a:xfrm>
            <a:off x="2828797" y="2159316"/>
            <a:ext cx="448310" cy="160277"/>
          </a:xfrm>
          <a:custGeom>
            <a:avLst/>
            <a:gdLst/>
            <a:ahLst/>
            <a:cxnLst/>
            <a:rect l="0" t="0" r="0" b="0"/>
            <a:pathLst>
              <a:path w="448310" h="160277">
                <a:moveTo>
                  <a:pt x="0" y="160277"/>
                </a:moveTo>
                <a:lnTo>
                  <a:pt x="448310" y="160277"/>
                </a:lnTo>
                <a:lnTo>
                  <a:pt x="448310" y="0"/>
                </a:lnTo>
                <a:lnTo>
                  <a:pt x="0" y="0"/>
                </a:lnTo>
                <a:close/>
                <a:moveTo>
                  <a:pt x="1709609" y="469868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Freeform 876"/>
          <p:cNvSpPr/>
          <p:nvPr/>
        </p:nvSpPr>
        <p:spPr>
          <a:xfrm>
            <a:off x="5146801" y="1966575"/>
            <a:ext cx="364105" cy="154136"/>
          </a:xfrm>
          <a:custGeom>
            <a:avLst/>
            <a:gdLst/>
            <a:ahLst/>
            <a:cxnLst/>
            <a:rect l="0" t="0" r="0" b="0"/>
            <a:pathLst>
              <a:path w="364105" h="154136">
                <a:moveTo>
                  <a:pt x="0" y="154136"/>
                </a:moveTo>
                <a:lnTo>
                  <a:pt x="364105" y="154136"/>
                </a:lnTo>
                <a:lnTo>
                  <a:pt x="364105" y="0"/>
                </a:lnTo>
                <a:lnTo>
                  <a:pt x="0" y="0"/>
                </a:lnTo>
                <a:close/>
                <a:moveTo>
                  <a:pt x="-409513" y="4891425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Freeform 877"/>
          <p:cNvSpPr/>
          <p:nvPr/>
        </p:nvSpPr>
        <p:spPr>
          <a:xfrm>
            <a:off x="7467091" y="1966575"/>
            <a:ext cx="364106" cy="154136"/>
          </a:xfrm>
          <a:custGeom>
            <a:avLst/>
            <a:gdLst/>
            <a:ahLst/>
            <a:cxnLst/>
            <a:rect l="0" t="0" r="0" b="0"/>
            <a:pathLst>
              <a:path w="364106" h="154136">
                <a:moveTo>
                  <a:pt x="0" y="154136"/>
                </a:moveTo>
                <a:lnTo>
                  <a:pt x="364106" y="154136"/>
                </a:lnTo>
                <a:lnTo>
                  <a:pt x="364106" y="0"/>
                </a:lnTo>
                <a:lnTo>
                  <a:pt x="0" y="0"/>
                </a:lnTo>
                <a:close/>
                <a:moveTo>
                  <a:pt x="-2729802" y="4891425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Freeform 878"/>
          <p:cNvSpPr/>
          <p:nvPr/>
        </p:nvSpPr>
        <p:spPr>
          <a:xfrm>
            <a:off x="5146801" y="2159316"/>
            <a:ext cx="447420" cy="160277"/>
          </a:xfrm>
          <a:custGeom>
            <a:avLst/>
            <a:gdLst/>
            <a:ahLst/>
            <a:cxnLst/>
            <a:rect l="0" t="0" r="0" b="0"/>
            <a:pathLst>
              <a:path w="447420" h="160277">
                <a:moveTo>
                  <a:pt x="0" y="160277"/>
                </a:moveTo>
                <a:lnTo>
                  <a:pt x="447420" y="160277"/>
                </a:lnTo>
                <a:lnTo>
                  <a:pt x="447420" y="0"/>
                </a:lnTo>
                <a:lnTo>
                  <a:pt x="0" y="0"/>
                </a:lnTo>
                <a:close/>
                <a:moveTo>
                  <a:pt x="-608395" y="469868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Freeform 879"/>
          <p:cNvSpPr/>
          <p:nvPr/>
        </p:nvSpPr>
        <p:spPr>
          <a:xfrm>
            <a:off x="7467091" y="2159316"/>
            <a:ext cx="448311" cy="160277"/>
          </a:xfrm>
          <a:custGeom>
            <a:avLst/>
            <a:gdLst/>
            <a:ahLst/>
            <a:cxnLst/>
            <a:rect l="0" t="0" r="0" b="0"/>
            <a:pathLst>
              <a:path w="448311" h="160277">
                <a:moveTo>
                  <a:pt x="0" y="160277"/>
                </a:moveTo>
                <a:lnTo>
                  <a:pt x="448311" y="160277"/>
                </a:lnTo>
                <a:lnTo>
                  <a:pt x="448311" y="0"/>
                </a:lnTo>
                <a:lnTo>
                  <a:pt x="0" y="0"/>
                </a:lnTo>
                <a:close/>
                <a:moveTo>
                  <a:pt x="-2928684" y="469868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Freeform 880"/>
          <p:cNvSpPr/>
          <p:nvPr/>
        </p:nvSpPr>
        <p:spPr>
          <a:xfrm>
            <a:off x="7467091" y="2419203"/>
            <a:ext cx="447420" cy="359876"/>
          </a:xfrm>
          <a:custGeom>
            <a:avLst/>
            <a:gdLst/>
            <a:ahLst/>
            <a:cxnLst/>
            <a:rect l="0" t="0" r="0" b="0"/>
            <a:pathLst>
              <a:path w="447420" h="359876">
                <a:moveTo>
                  <a:pt x="0" y="359876"/>
                </a:moveTo>
                <a:lnTo>
                  <a:pt x="447420" y="359876"/>
                </a:lnTo>
                <a:lnTo>
                  <a:pt x="447420" y="0"/>
                </a:lnTo>
                <a:lnTo>
                  <a:pt x="0" y="0"/>
                </a:lnTo>
                <a:close/>
                <a:moveTo>
                  <a:pt x="-3388171" y="4438797"/>
                </a:moveTo>
              </a:path>
            </a:pathLst>
          </a:custGeom>
          <a:solidFill>
            <a:srgbClr val="FEFE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Freeform 881"/>
          <p:cNvSpPr/>
          <p:nvPr/>
        </p:nvSpPr>
        <p:spPr>
          <a:xfrm>
            <a:off x="5144515" y="2419203"/>
            <a:ext cx="449707" cy="357590"/>
          </a:xfrm>
          <a:custGeom>
            <a:avLst/>
            <a:gdLst/>
            <a:ahLst/>
            <a:cxnLst/>
            <a:rect l="0" t="0" r="0" b="0"/>
            <a:pathLst>
              <a:path w="449707" h="357590">
                <a:moveTo>
                  <a:pt x="0" y="357590"/>
                </a:moveTo>
                <a:lnTo>
                  <a:pt x="449707" y="357590"/>
                </a:lnTo>
                <a:lnTo>
                  <a:pt x="449707" y="0"/>
                </a:lnTo>
                <a:lnTo>
                  <a:pt x="0" y="0"/>
                </a:lnTo>
                <a:close/>
                <a:moveTo>
                  <a:pt x="-1063308" y="4438797"/>
                </a:moveTo>
              </a:path>
            </a:pathLst>
          </a:custGeom>
          <a:solidFill>
            <a:srgbClr val="FEFE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Freeform 882"/>
          <p:cNvSpPr/>
          <p:nvPr/>
        </p:nvSpPr>
        <p:spPr>
          <a:xfrm>
            <a:off x="3109976" y="3361752"/>
            <a:ext cx="1315004" cy="198820"/>
          </a:xfrm>
          <a:custGeom>
            <a:avLst/>
            <a:gdLst/>
            <a:ahLst/>
            <a:cxnLst/>
            <a:rect l="0" t="0" r="0" b="0"/>
            <a:pathLst>
              <a:path w="1315004" h="198820">
                <a:moveTo>
                  <a:pt x="0" y="198820"/>
                </a:moveTo>
                <a:lnTo>
                  <a:pt x="1315004" y="198820"/>
                </a:lnTo>
                <a:lnTo>
                  <a:pt x="1315004" y="0"/>
                </a:lnTo>
                <a:lnTo>
                  <a:pt x="0" y="0"/>
                </a:lnTo>
                <a:close/>
                <a:moveTo>
                  <a:pt x="187452" y="3496248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Freeform 883"/>
          <p:cNvSpPr/>
          <p:nvPr/>
        </p:nvSpPr>
        <p:spPr>
          <a:xfrm>
            <a:off x="3366008" y="3560634"/>
            <a:ext cx="763828" cy="160277"/>
          </a:xfrm>
          <a:custGeom>
            <a:avLst/>
            <a:gdLst/>
            <a:ahLst/>
            <a:cxnLst/>
            <a:rect l="0" t="0" r="0" b="0"/>
            <a:pathLst>
              <a:path w="763828" h="160277">
                <a:moveTo>
                  <a:pt x="0" y="160277"/>
                </a:moveTo>
                <a:lnTo>
                  <a:pt x="763828" y="160277"/>
                </a:lnTo>
                <a:lnTo>
                  <a:pt x="763828" y="0"/>
                </a:lnTo>
                <a:lnTo>
                  <a:pt x="0" y="0"/>
                </a:lnTo>
                <a:close/>
                <a:moveTo>
                  <a:pt x="-228919" y="3297366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Freeform 884"/>
          <p:cNvSpPr/>
          <p:nvPr/>
        </p:nvSpPr>
        <p:spPr>
          <a:xfrm>
            <a:off x="5409691" y="3361752"/>
            <a:ext cx="1315005" cy="201107"/>
          </a:xfrm>
          <a:custGeom>
            <a:avLst/>
            <a:gdLst/>
            <a:ahLst/>
            <a:cxnLst/>
            <a:rect l="0" t="0" r="0" b="0"/>
            <a:pathLst>
              <a:path w="1315005" h="201107">
                <a:moveTo>
                  <a:pt x="0" y="201107"/>
                </a:moveTo>
                <a:lnTo>
                  <a:pt x="1315005" y="201107"/>
                </a:lnTo>
                <a:lnTo>
                  <a:pt x="1315005" y="0"/>
                </a:lnTo>
                <a:lnTo>
                  <a:pt x="0" y="0"/>
                </a:lnTo>
                <a:close/>
                <a:moveTo>
                  <a:pt x="-2114550" y="3496248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Freeform 885"/>
          <p:cNvSpPr/>
          <p:nvPr/>
        </p:nvSpPr>
        <p:spPr>
          <a:xfrm>
            <a:off x="5665723" y="3560634"/>
            <a:ext cx="763829" cy="160277"/>
          </a:xfrm>
          <a:custGeom>
            <a:avLst/>
            <a:gdLst/>
            <a:ahLst/>
            <a:cxnLst/>
            <a:rect l="0" t="0" r="0" b="0"/>
            <a:pathLst>
              <a:path w="763829" h="160277">
                <a:moveTo>
                  <a:pt x="0" y="160277"/>
                </a:moveTo>
                <a:lnTo>
                  <a:pt x="763829" y="160277"/>
                </a:lnTo>
                <a:lnTo>
                  <a:pt x="763829" y="0"/>
                </a:lnTo>
                <a:lnTo>
                  <a:pt x="0" y="0"/>
                </a:lnTo>
                <a:close/>
                <a:moveTo>
                  <a:pt x="-2528634" y="3297366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Freeform 886"/>
          <p:cNvSpPr/>
          <p:nvPr/>
        </p:nvSpPr>
        <p:spPr>
          <a:xfrm>
            <a:off x="7748269" y="3361752"/>
            <a:ext cx="1308147" cy="198820"/>
          </a:xfrm>
          <a:custGeom>
            <a:avLst/>
            <a:gdLst/>
            <a:ahLst/>
            <a:cxnLst/>
            <a:rect l="0" t="0" r="0" b="0"/>
            <a:pathLst>
              <a:path w="1308147" h="198820">
                <a:moveTo>
                  <a:pt x="0" y="198820"/>
                </a:moveTo>
                <a:lnTo>
                  <a:pt x="1308147" y="198820"/>
                </a:lnTo>
                <a:lnTo>
                  <a:pt x="1308147" y="0"/>
                </a:lnTo>
                <a:lnTo>
                  <a:pt x="0" y="0"/>
                </a:lnTo>
                <a:close/>
                <a:moveTo>
                  <a:pt x="-4450841" y="3496248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Freeform 887"/>
          <p:cNvSpPr/>
          <p:nvPr/>
        </p:nvSpPr>
        <p:spPr>
          <a:xfrm>
            <a:off x="8004302" y="3560634"/>
            <a:ext cx="753351" cy="160277"/>
          </a:xfrm>
          <a:custGeom>
            <a:avLst/>
            <a:gdLst/>
            <a:ahLst/>
            <a:cxnLst/>
            <a:rect l="0" t="0" r="0" b="0"/>
            <a:pathLst>
              <a:path w="753351" h="160277">
                <a:moveTo>
                  <a:pt x="0" y="160277"/>
                </a:moveTo>
                <a:lnTo>
                  <a:pt x="753351" y="160277"/>
                </a:lnTo>
                <a:lnTo>
                  <a:pt x="753351" y="0"/>
                </a:lnTo>
                <a:lnTo>
                  <a:pt x="0" y="0"/>
                </a:lnTo>
                <a:close/>
                <a:moveTo>
                  <a:pt x="-4867213" y="3297366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Freeform 888"/>
          <p:cNvSpPr/>
          <p:nvPr/>
        </p:nvSpPr>
        <p:spPr>
          <a:xfrm>
            <a:off x="5674867" y="4465890"/>
            <a:ext cx="713638" cy="201106"/>
          </a:xfrm>
          <a:custGeom>
            <a:avLst/>
            <a:gdLst/>
            <a:ahLst/>
            <a:cxnLst/>
            <a:rect l="0" t="0" r="0" b="0"/>
            <a:pathLst>
              <a:path w="713638" h="201106">
                <a:moveTo>
                  <a:pt x="0" y="201106"/>
                </a:moveTo>
                <a:lnTo>
                  <a:pt x="713638" y="201106"/>
                </a:lnTo>
                <a:lnTo>
                  <a:pt x="713638" y="0"/>
                </a:lnTo>
                <a:lnTo>
                  <a:pt x="0" y="0"/>
                </a:lnTo>
                <a:close/>
                <a:moveTo>
                  <a:pt x="-3483863" y="2392110"/>
                </a:moveTo>
              </a:path>
            </a:pathLst>
          </a:custGeom>
          <a:solidFill>
            <a:srgbClr val="99D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Freeform 889"/>
          <p:cNvSpPr/>
          <p:nvPr/>
        </p:nvSpPr>
        <p:spPr>
          <a:xfrm>
            <a:off x="5674867" y="5346000"/>
            <a:ext cx="713638" cy="201106"/>
          </a:xfrm>
          <a:custGeom>
            <a:avLst/>
            <a:gdLst/>
            <a:ahLst/>
            <a:cxnLst/>
            <a:rect l="0" t="0" r="0" b="0"/>
            <a:pathLst>
              <a:path w="713638" h="201106">
                <a:moveTo>
                  <a:pt x="0" y="201106"/>
                </a:moveTo>
                <a:lnTo>
                  <a:pt x="713638" y="201106"/>
                </a:lnTo>
                <a:lnTo>
                  <a:pt x="713638" y="0"/>
                </a:lnTo>
                <a:lnTo>
                  <a:pt x="0" y="0"/>
                </a:lnTo>
                <a:close/>
                <a:moveTo>
                  <a:pt x="-4363973" y="1512000"/>
                </a:moveTo>
              </a:path>
            </a:pathLst>
          </a:custGeom>
          <a:solidFill>
            <a:srgbClr val="99D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Freeform 890"/>
          <p:cNvSpPr/>
          <p:nvPr/>
        </p:nvSpPr>
        <p:spPr>
          <a:xfrm>
            <a:off x="2341879" y="4902516"/>
            <a:ext cx="543724" cy="160557"/>
          </a:xfrm>
          <a:custGeom>
            <a:avLst/>
            <a:gdLst/>
            <a:ahLst/>
            <a:cxnLst/>
            <a:rect l="0" t="0" r="0" b="0"/>
            <a:pathLst>
              <a:path w="543724" h="160557">
                <a:moveTo>
                  <a:pt x="0" y="160557"/>
                </a:moveTo>
                <a:lnTo>
                  <a:pt x="543724" y="160557"/>
                </a:lnTo>
                <a:lnTo>
                  <a:pt x="543724" y="0"/>
                </a:lnTo>
                <a:lnTo>
                  <a:pt x="0" y="0"/>
                </a:lnTo>
                <a:close/>
                <a:moveTo>
                  <a:pt x="-546952" y="195548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Freeform 891"/>
          <p:cNvSpPr/>
          <p:nvPr/>
        </p:nvSpPr>
        <p:spPr>
          <a:xfrm>
            <a:off x="9165589" y="4902516"/>
            <a:ext cx="700391" cy="160277"/>
          </a:xfrm>
          <a:custGeom>
            <a:avLst/>
            <a:gdLst/>
            <a:ahLst/>
            <a:cxnLst/>
            <a:rect l="0" t="0" r="0" b="0"/>
            <a:pathLst>
              <a:path w="700391" h="160277">
                <a:moveTo>
                  <a:pt x="0" y="160277"/>
                </a:moveTo>
                <a:lnTo>
                  <a:pt x="700391" y="160277"/>
                </a:lnTo>
                <a:lnTo>
                  <a:pt x="700391" y="0"/>
                </a:lnTo>
                <a:lnTo>
                  <a:pt x="0" y="0"/>
                </a:lnTo>
                <a:close/>
                <a:moveTo>
                  <a:pt x="-7370383" y="195548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Rectangle 892"/>
          <p:cNvSpPr/>
          <p:nvPr/>
        </p:nvSpPr>
        <p:spPr>
          <a:xfrm>
            <a:off x="11350625" y="6457823"/>
            <a:ext cx="14631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12</a:t>
            </a:r>
          </a:p>
        </p:txBody>
      </p:sp>
      <p:sp>
        <p:nvSpPr>
          <p:cNvPr id="893" name="Rectangle 893"/>
          <p:cNvSpPr/>
          <p:nvPr/>
        </p:nvSpPr>
        <p:spPr>
          <a:xfrm>
            <a:off x="401637" y="600469"/>
            <a:ext cx="7430329" cy="6599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29" b="1" i="0" spc="0" baseline="0" dirty="0">
                <a:solidFill>
                  <a:srgbClr val="000000"/>
                </a:solidFill>
                <a:latin typeface="WorkSans-Bold"/>
              </a:rPr>
              <a:t>Волоконная оптика </a:t>
            </a:r>
            <a:r>
              <a:rPr lang="ru" sz="4429" b="1" i="0" spc="1250" baseline="0" dirty="0">
                <a:solidFill>
                  <a:srgbClr val="000000"/>
                </a:solidFill>
                <a:latin typeface="WorkSans-Bold"/>
              </a:rPr>
              <a:t>- </a:t>
            </a:r>
            <a:r>
              <a:rPr lang="ru" sz="4429" b="1" i="0" spc="0" baseline="0" dirty="0">
                <a:solidFill>
                  <a:srgbClr val="000000"/>
                </a:solidFill>
                <a:latin typeface="WorkSans-Bold"/>
              </a:rPr>
              <a:t>терминология</a:t>
            </a:r>
          </a:p>
        </p:txBody>
      </p:sp>
      <p:sp>
        <p:nvSpPr>
          <p:cNvPr id="894" name="Rectangle 894"/>
          <p:cNvSpPr/>
          <p:nvPr/>
        </p:nvSpPr>
        <p:spPr>
          <a:xfrm>
            <a:off x="777222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433A2B"/>
                </a:solidFill>
                <a:latin typeface="Arial"/>
              </a:rPr>
              <a:t>СИСТЕМЫ</a:t>
            </a:r>
          </a:p>
          <a:p>
            <a:pPr marL="363">
              <a:lnSpc>
                <a:spcPts val="710"/>
              </a:lnSpc>
            </a:pPr>
            <a:r>
              <a:rPr lang="ru" sz="700" b="0" i="0" spc="0" baseline="0" dirty="0">
                <a:solidFill>
                  <a:srgbClr val="433A2B"/>
                </a:solidFill>
                <a:latin typeface="Arial"/>
              </a:rPr>
              <a:t>ЛАБОРАТОРИЯ</a:t>
            </a:r>
          </a:p>
        </p:txBody>
      </p:sp>
      <p:sp>
        <p:nvSpPr>
          <p:cNvPr id="895" name="Rectangle 895"/>
          <p:cNvSpPr/>
          <p:nvPr/>
        </p:nvSpPr>
        <p:spPr>
          <a:xfrm>
            <a:off x="11079924" y="1283463"/>
            <a:ext cx="669575" cy="3119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757" b="1" i="0" spc="188" baseline="-10799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  <p:sp>
        <p:nvSpPr>
          <p:cNvPr id="896" name="Rectangle 896"/>
          <p:cNvSpPr/>
          <p:nvPr/>
        </p:nvSpPr>
        <p:spPr>
          <a:xfrm>
            <a:off x="2835172" y="2388299"/>
            <a:ext cx="433768" cy="4166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161"/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Моро</a:t>
            </a:r>
          </a:p>
          <a:p>
            <a:pPr marL="0">
              <a:lnSpc>
                <a:spcPts val="1619"/>
              </a:lnSpc>
            </a:pP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плотный</a:t>
            </a:r>
          </a:p>
        </p:txBody>
      </p:sp>
      <p:sp>
        <p:nvSpPr>
          <p:cNvPr id="897" name="Rectangle 897"/>
          <p:cNvSpPr/>
          <p:nvPr/>
        </p:nvSpPr>
        <p:spPr>
          <a:xfrm>
            <a:off x="2835172" y="1935671"/>
            <a:ext cx="434655" cy="4097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512"/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Меньше</a:t>
            </a:r>
          </a:p>
          <a:p>
            <a:pPr marL="0">
              <a:lnSpc>
                <a:spcPts val="1566"/>
              </a:lnSpc>
            </a:pP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плотный</a:t>
            </a:r>
          </a:p>
        </p:txBody>
      </p:sp>
      <p:sp>
        <p:nvSpPr>
          <p:cNvPr id="898" name="Rectangle 898"/>
          <p:cNvSpPr/>
          <p:nvPr/>
        </p:nvSpPr>
        <p:spPr>
          <a:xfrm>
            <a:off x="5153176" y="1935671"/>
            <a:ext cx="2754945" cy="8692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512">
              <a:tabLst>
                <a:tab pos="2322802" algn="l"/>
              </a:tabLst>
            </a:pP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Меньше Меньше</a:t>
            </a:r>
          </a:p>
          <a:p>
            <a:pPr marL="0">
              <a:lnSpc>
                <a:spcPts val="1566"/>
              </a:lnSpc>
              <a:tabLst>
                <a:tab pos="2320290" algn="l"/>
              </a:tabLst>
            </a:pP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плотный плотный</a:t>
            </a:r>
          </a:p>
          <a:p>
            <a:pPr marL="2323451">
              <a:lnSpc>
                <a:spcPts val="1998"/>
              </a:lnSpc>
            </a:pP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Моро</a:t>
            </a:r>
          </a:p>
          <a:p>
            <a:pPr marL="2320290">
              <a:lnSpc>
                <a:spcPts val="1619"/>
              </a:lnSpc>
            </a:pP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плотный</a:t>
            </a:r>
          </a:p>
        </p:txBody>
      </p:sp>
      <p:sp>
        <p:nvSpPr>
          <p:cNvPr id="899" name="Rectangle 899"/>
          <p:cNvSpPr/>
          <p:nvPr/>
        </p:nvSpPr>
        <p:spPr>
          <a:xfrm>
            <a:off x="5153176" y="2388299"/>
            <a:ext cx="433767" cy="4143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74"/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Моро</a:t>
            </a:r>
          </a:p>
          <a:p>
            <a:pPr marL="0">
              <a:lnSpc>
                <a:spcPts val="1601"/>
              </a:lnSpc>
            </a:pP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плотный</a:t>
            </a:r>
          </a:p>
        </p:txBody>
      </p:sp>
      <p:sp>
        <p:nvSpPr>
          <p:cNvPr id="900" name="Rectangle 900"/>
          <p:cNvSpPr/>
          <p:nvPr/>
        </p:nvSpPr>
        <p:spPr>
          <a:xfrm>
            <a:off x="3117931" y="3336989"/>
            <a:ext cx="1304023" cy="4097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и</a:t>
            </a:r>
            <a:r>
              <a:rPr lang="ru" sz="1500" b="0" i="0" spc="-18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&lt; критический угол,</a:t>
            </a:r>
          </a:p>
          <a:p>
            <a:pPr marL="259568">
              <a:lnSpc>
                <a:spcPts val="1566"/>
              </a:lnSpc>
            </a:pP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преломление</a:t>
            </a:r>
          </a:p>
        </p:txBody>
      </p:sp>
      <p:sp>
        <p:nvSpPr>
          <p:cNvPr id="901" name="Rectangle 901"/>
          <p:cNvSpPr/>
          <p:nvPr/>
        </p:nvSpPr>
        <p:spPr>
          <a:xfrm>
            <a:off x="5417647" y="3336989"/>
            <a:ext cx="1304023" cy="4097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и</a:t>
            </a:r>
            <a:r>
              <a:rPr lang="ru" sz="1500" b="0" i="0" spc="-18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= критический угол,</a:t>
            </a:r>
          </a:p>
          <a:p>
            <a:pPr marL="259568">
              <a:lnSpc>
                <a:spcPts val="1566"/>
              </a:lnSpc>
            </a:pP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преломление</a:t>
            </a:r>
          </a:p>
        </p:txBody>
      </p:sp>
      <p:sp>
        <p:nvSpPr>
          <p:cNvPr id="902" name="Rectangle 902"/>
          <p:cNvSpPr/>
          <p:nvPr/>
        </p:nvSpPr>
        <p:spPr>
          <a:xfrm>
            <a:off x="7756225" y="3336989"/>
            <a:ext cx="1297165" cy="4097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Я &gt;</a:t>
            </a:r>
            <a:r>
              <a:rPr lang="ru" sz="1500" b="0" i="0" spc="-75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предосудительный</a:t>
            </a:r>
            <a:r>
              <a:rPr lang="ru" sz="1500" b="0" i="0" spc="-6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угол,</a:t>
            </a:r>
          </a:p>
          <a:p>
            <a:pPr marL="259568">
              <a:lnSpc>
                <a:spcPts val="1566"/>
              </a:lnSpc>
            </a:pP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отражение</a:t>
            </a:r>
          </a:p>
        </p:txBody>
      </p:sp>
      <p:sp>
        <p:nvSpPr>
          <p:cNvPr id="903" name="Rectangle 903"/>
          <p:cNvSpPr/>
          <p:nvPr/>
        </p:nvSpPr>
        <p:spPr>
          <a:xfrm>
            <a:off x="5680683" y="4441127"/>
            <a:ext cx="698563" cy="2108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Облицовка</a:t>
            </a:r>
          </a:p>
        </p:txBody>
      </p:sp>
      <p:sp>
        <p:nvSpPr>
          <p:cNvPr id="904" name="Rectangle 904"/>
          <p:cNvSpPr/>
          <p:nvPr/>
        </p:nvSpPr>
        <p:spPr>
          <a:xfrm>
            <a:off x="5680683" y="5321237"/>
            <a:ext cx="698563" cy="2108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Облицовка</a:t>
            </a:r>
          </a:p>
        </p:txBody>
      </p:sp>
      <p:sp>
        <p:nvSpPr>
          <p:cNvPr id="905" name="Rectangle 905"/>
          <p:cNvSpPr/>
          <p:nvPr/>
        </p:nvSpPr>
        <p:spPr>
          <a:xfrm>
            <a:off x="2342673" y="4877753"/>
            <a:ext cx="7509397" cy="2108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832360" algn="l"/>
              </a:tabLst>
            </a:pP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Отправитель Получатель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Freeform 90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5462" y="181103"/>
                </a:moveTo>
                <a:lnTo>
                  <a:pt x="1416811" y="181103"/>
                </a:lnTo>
                <a:lnTo>
                  <a:pt x="1416811" y="294386"/>
                </a:lnTo>
                <a:lnTo>
                  <a:pt x="775462" y="294386"/>
                </a:lnTo>
                <a:lnTo>
                  <a:pt x="775462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41354" y="1588262"/>
                </a:moveTo>
                <a:lnTo>
                  <a:pt x="11092180" y="1588262"/>
                </a:lnTo>
                <a:lnTo>
                  <a:pt x="11092180" y="1321816"/>
                </a:lnTo>
                <a:lnTo>
                  <a:pt x="11447780" y="1321816"/>
                </a:lnTo>
                <a:lnTo>
                  <a:pt x="11447780" y="1523276"/>
                </a:lnTo>
                <a:lnTo>
                  <a:pt x="11751818" y="1523276"/>
                </a:lnTo>
                <a:lnTo>
                  <a:pt x="11751818" y="1588262"/>
                </a:lnTo>
                <a:lnTo>
                  <a:pt x="11341354" y="1588262"/>
                </a:lnTo>
                <a:close/>
                <a:moveTo>
                  <a:pt x="5269738" y="6858000"/>
                </a:moveTo>
                <a:moveTo>
                  <a:pt x="4901691" y="1847597"/>
                </a:moveTo>
                <a:lnTo>
                  <a:pt x="5399023" y="1847597"/>
                </a:lnTo>
                <a:lnTo>
                  <a:pt x="5399023" y="1931162"/>
                </a:lnTo>
                <a:lnTo>
                  <a:pt x="4901691" y="1931162"/>
                </a:lnTo>
                <a:lnTo>
                  <a:pt x="4901691" y="1847597"/>
                </a:lnTo>
                <a:close/>
                <a:moveTo>
                  <a:pt x="6851650" y="1763015"/>
                </a:moveTo>
                <a:lnTo>
                  <a:pt x="6980114" y="1763015"/>
                </a:lnTo>
                <a:lnTo>
                  <a:pt x="6980114" y="1862583"/>
                </a:lnTo>
                <a:lnTo>
                  <a:pt x="6851650" y="1862583"/>
                </a:lnTo>
                <a:lnTo>
                  <a:pt x="6851650" y="1763015"/>
                </a:lnTo>
                <a:close/>
                <a:moveTo>
                  <a:pt x="8584438" y="1801877"/>
                </a:moveTo>
                <a:lnTo>
                  <a:pt x="9090914" y="1801877"/>
                </a:lnTo>
                <a:lnTo>
                  <a:pt x="9090914" y="1910589"/>
                </a:lnTo>
                <a:lnTo>
                  <a:pt x="8584438" y="1910589"/>
                </a:lnTo>
                <a:lnTo>
                  <a:pt x="8584438" y="1801877"/>
                </a:lnTo>
                <a:close/>
                <a:moveTo>
                  <a:pt x="6821931" y="2268221"/>
                </a:moveTo>
                <a:lnTo>
                  <a:pt x="6978650" y="2268221"/>
                </a:lnTo>
                <a:lnTo>
                  <a:pt x="6978650" y="2358645"/>
                </a:lnTo>
                <a:lnTo>
                  <a:pt x="6821931" y="2358645"/>
                </a:lnTo>
                <a:lnTo>
                  <a:pt x="6821931" y="2268221"/>
                </a:lnTo>
                <a:close/>
                <a:moveTo>
                  <a:pt x="6849364" y="2439671"/>
                </a:moveTo>
                <a:lnTo>
                  <a:pt x="6978650" y="2439671"/>
                </a:lnTo>
                <a:lnTo>
                  <a:pt x="6978650" y="2530095"/>
                </a:lnTo>
                <a:lnTo>
                  <a:pt x="6849364" y="2530095"/>
                </a:lnTo>
                <a:lnTo>
                  <a:pt x="6849364" y="2439671"/>
                </a:lnTo>
                <a:close/>
                <a:moveTo>
                  <a:pt x="8605011" y="2496821"/>
                </a:moveTo>
                <a:lnTo>
                  <a:pt x="9104630" y="2496821"/>
                </a:lnTo>
                <a:lnTo>
                  <a:pt x="9104630" y="2605533"/>
                </a:lnTo>
                <a:lnTo>
                  <a:pt x="8605011" y="2605533"/>
                </a:lnTo>
                <a:lnTo>
                  <a:pt x="8605011" y="2496821"/>
                </a:lnTo>
                <a:close/>
                <a:moveTo>
                  <a:pt x="6851650" y="3146045"/>
                </a:moveTo>
                <a:lnTo>
                  <a:pt x="6987794" y="3146045"/>
                </a:lnTo>
                <a:lnTo>
                  <a:pt x="6987794" y="3243327"/>
                </a:lnTo>
                <a:lnTo>
                  <a:pt x="6851650" y="3243327"/>
                </a:lnTo>
                <a:lnTo>
                  <a:pt x="6851650" y="3146045"/>
                </a:lnTo>
                <a:close/>
                <a:moveTo>
                  <a:pt x="8589009" y="3173477"/>
                </a:moveTo>
                <a:lnTo>
                  <a:pt x="9132061" y="3173477"/>
                </a:lnTo>
                <a:lnTo>
                  <a:pt x="9132061" y="3282189"/>
                </a:lnTo>
                <a:lnTo>
                  <a:pt x="8589009" y="3282189"/>
                </a:lnTo>
                <a:lnTo>
                  <a:pt x="8589009" y="3173477"/>
                </a:lnTo>
                <a:close/>
                <a:moveTo>
                  <a:pt x="3150615" y="2101342"/>
                </a:moveTo>
                <a:lnTo>
                  <a:pt x="4258310" y="2101342"/>
                </a:lnTo>
                <a:lnTo>
                  <a:pt x="4258310" y="2210054"/>
                </a:lnTo>
                <a:lnTo>
                  <a:pt x="3150615" y="2210054"/>
                </a:lnTo>
                <a:lnTo>
                  <a:pt x="3150615" y="2101342"/>
                </a:lnTo>
                <a:close/>
                <a:moveTo>
                  <a:pt x="6289294" y="2297939"/>
                </a:moveTo>
                <a:lnTo>
                  <a:pt x="6491732" y="2297939"/>
                </a:lnTo>
                <a:lnTo>
                  <a:pt x="6491732" y="2395221"/>
                </a:lnTo>
                <a:lnTo>
                  <a:pt x="6289294" y="2395221"/>
                </a:lnTo>
                <a:lnTo>
                  <a:pt x="6289294" y="2297939"/>
                </a:lnTo>
                <a:close/>
                <a:moveTo>
                  <a:pt x="2030475" y="2775712"/>
                </a:moveTo>
                <a:lnTo>
                  <a:pt x="2328926" y="2775712"/>
                </a:lnTo>
                <a:lnTo>
                  <a:pt x="2328926" y="2856992"/>
                </a:lnTo>
                <a:lnTo>
                  <a:pt x="2030475" y="2856992"/>
                </a:lnTo>
                <a:lnTo>
                  <a:pt x="2030475" y="2775712"/>
                </a:lnTo>
                <a:close/>
                <a:moveTo>
                  <a:pt x="4899405" y="2777998"/>
                </a:moveTo>
                <a:lnTo>
                  <a:pt x="5399023" y="2777998"/>
                </a:lnTo>
                <a:lnTo>
                  <a:pt x="5399023" y="2861565"/>
                </a:lnTo>
                <a:lnTo>
                  <a:pt x="4899405" y="2861565"/>
                </a:lnTo>
                <a:lnTo>
                  <a:pt x="4899405" y="2777998"/>
                </a:lnTo>
                <a:close/>
                <a:moveTo>
                  <a:pt x="6202426" y="2734565"/>
                </a:moveTo>
                <a:lnTo>
                  <a:pt x="6605715" y="2734565"/>
                </a:lnTo>
                <a:lnTo>
                  <a:pt x="6605715" y="2827173"/>
                </a:lnTo>
                <a:lnTo>
                  <a:pt x="6202426" y="2827173"/>
                </a:lnTo>
                <a:lnTo>
                  <a:pt x="6202426" y="2734565"/>
                </a:lnTo>
                <a:close/>
                <a:moveTo>
                  <a:pt x="3052317" y="3036316"/>
                </a:moveTo>
                <a:lnTo>
                  <a:pt x="4285742" y="3036316"/>
                </a:lnTo>
                <a:lnTo>
                  <a:pt x="4285742" y="3145028"/>
                </a:lnTo>
                <a:lnTo>
                  <a:pt x="3052317" y="3145028"/>
                </a:lnTo>
                <a:lnTo>
                  <a:pt x="3052317" y="3036316"/>
                </a:lnTo>
                <a:close/>
                <a:moveTo>
                  <a:pt x="6090411" y="3175762"/>
                </a:moveTo>
                <a:lnTo>
                  <a:pt x="6731761" y="3175762"/>
                </a:lnTo>
                <a:lnTo>
                  <a:pt x="6731761" y="3410930"/>
                </a:lnTo>
                <a:lnTo>
                  <a:pt x="6090411" y="3410930"/>
                </a:lnTo>
                <a:lnTo>
                  <a:pt x="6090411" y="3175762"/>
                </a:lnTo>
                <a:close/>
                <a:moveTo>
                  <a:pt x="2057907" y="3674111"/>
                </a:moveTo>
                <a:lnTo>
                  <a:pt x="2358644" y="3674111"/>
                </a:lnTo>
                <a:lnTo>
                  <a:pt x="2358644" y="3791967"/>
                </a:lnTo>
                <a:lnTo>
                  <a:pt x="2057907" y="3791967"/>
                </a:lnTo>
                <a:lnTo>
                  <a:pt x="2057907" y="3674111"/>
                </a:lnTo>
                <a:close/>
                <a:moveTo>
                  <a:pt x="4901691" y="3674111"/>
                </a:moveTo>
                <a:lnTo>
                  <a:pt x="5399023" y="3674111"/>
                </a:lnTo>
                <a:lnTo>
                  <a:pt x="5399023" y="3791967"/>
                </a:lnTo>
                <a:lnTo>
                  <a:pt x="4901691" y="3791967"/>
                </a:lnTo>
                <a:lnTo>
                  <a:pt x="4901691" y="3674111"/>
                </a:lnTo>
                <a:close/>
                <a:moveTo>
                  <a:pt x="3315207" y="3966718"/>
                </a:moveTo>
                <a:lnTo>
                  <a:pt x="3997705" y="3966718"/>
                </a:lnTo>
                <a:lnTo>
                  <a:pt x="3997705" y="4070859"/>
                </a:lnTo>
                <a:lnTo>
                  <a:pt x="3315207" y="4070859"/>
                </a:lnTo>
                <a:lnTo>
                  <a:pt x="3315207" y="396671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7" name="Picture 90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908" name="Picture 90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909" name="Picture 9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4050" y="1438275"/>
            <a:ext cx="3571875" cy="2628900"/>
          </a:xfrm>
          <a:prstGeom prst="rect">
            <a:avLst/>
          </a:prstGeom>
          <a:noFill/>
        </p:spPr>
      </p:pic>
      <p:sp>
        <p:nvSpPr>
          <p:cNvPr id="910" name="Freeform 910"/>
          <p:cNvSpPr/>
          <p:nvPr/>
        </p:nvSpPr>
        <p:spPr>
          <a:xfrm>
            <a:off x="2962275" y="6048375"/>
            <a:ext cx="1019175" cy="409575"/>
          </a:xfrm>
          <a:custGeom>
            <a:avLst/>
            <a:gdLst/>
            <a:ahLst/>
            <a:cxnLst/>
            <a:rect l="0" t="0" r="0" b="0"/>
            <a:pathLst>
              <a:path w="1019175" h="409575">
                <a:moveTo>
                  <a:pt x="0" y="409575"/>
                </a:moveTo>
                <a:lnTo>
                  <a:pt x="1019175" y="409575"/>
                </a:lnTo>
                <a:lnTo>
                  <a:pt x="101917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1" name="Picture 9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25" y="6048375"/>
            <a:ext cx="766762" cy="490537"/>
          </a:xfrm>
          <a:prstGeom prst="rect">
            <a:avLst/>
          </a:prstGeom>
          <a:noFill/>
        </p:spPr>
      </p:pic>
      <p:sp>
        <p:nvSpPr>
          <p:cNvPr id="912" name="Freeform 912"/>
          <p:cNvSpPr/>
          <p:nvPr/>
        </p:nvSpPr>
        <p:spPr>
          <a:xfrm>
            <a:off x="2962275" y="5638800"/>
            <a:ext cx="1019175" cy="409575"/>
          </a:xfrm>
          <a:custGeom>
            <a:avLst/>
            <a:gdLst/>
            <a:ahLst/>
            <a:cxnLst/>
            <a:rect l="0" t="0" r="0" b="0"/>
            <a:pathLst>
              <a:path w="1019175" h="409575">
                <a:moveTo>
                  <a:pt x="0" y="409575"/>
                </a:moveTo>
                <a:lnTo>
                  <a:pt x="1019175" y="409575"/>
                </a:lnTo>
                <a:lnTo>
                  <a:pt x="101917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3" name="Picture 9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25" y="5638800"/>
            <a:ext cx="966787" cy="490537"/>
          </a:xfrm>
          <a:prstGeom prst="rect">
            <a:avLst/>
          </a:prstGeom>
          <a:noFill/>
        </p:spPr>
      </p:pic>
      <p:sp>
        <p:nvSpPr>
          <p:cNvPr id="914" name="Freeform 914"/>
          <p:cNvSpPr/>
          <p:nvPr/>
        </p:nvSpPr>
        <p:spPr>
          <a:xfrm>
            <a:off x="2962275" y="5114925"/>
            <a:ext cx="1019175" cy="523875"/>
          </a:xfrm>
          <a:custGeom>
            <a:avLst/>
            <a:gdLst/>
            <a:ahLst/>
            <a:cxnLst/>
            <a:rect l="0" t="0" r="0" b="0"/>
            <a:pathLst>
              <a:path w="1019175" h="523875">
                <a:moveTo>
                  <a:pt x="0" y="523875"/>
                </a:moveTo>
                <a:lnTo>
                  <a:pt x="1019175" y="523875"/>
                </a:lnTo>
                <a:lnTo>
                  <a:pt x="1019175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5" name="Picture 91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25" y="5181600"/>
            <a:ext cx="1023937" cy="481012"/>
          </a:xfrm>
          <a:prstGeom prst="rect">
            <a:avLst/>
          </a:prstGeom>
          <a:noFill/>
        </p:spPr>
      </p:pic>
      <p:sp>
        <p:nvSpPr>
          <p:cNvPr id="916" name="Freeform 916"/>
          <p:cNvSpPr/>
          <p:nvPr/>
        </p:nvSpPr>
        <p:spPr>
          <a:xfrm>
            <a:off x="2962275" y="4695825"/>
            <a:ext cx="1019175" cy="419100"/>
          </a:xfrm>
          <a:custGeom>
            <a:avLst/>
            <a:gdLst/>
            <a:ahLst/>
            <a:cxnLst/>
            <a:rect l="0" t="0" r="0" b="0"/>
            <a:pathLst>
              <a:path w="1019175" h="419100">
                <a:moveTo>
                  <a:pt x="0" y="419100"/>
                </a:moveTo>
                <a:lnTo>
                  <a:pt x="1019175" y="419100"/>
                </a:lnTo>
                <a:lnTo>
                  <a:pt x="1019175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17" name="Picture 91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25" y="4705287"/>
            <a:ext cx="871537" cy="490537"/>
          </a:xfrm>
          <a:prstGeom prst="rect">
            <a:avLst/>
          </a:prstGeom>
          <a:noFill/>
        </p:spPr>
      </p:pic>
      <p:sp>
        <p:nvSpPr>
          <p:cNvPr id="918" name="Freeform 918"/>
          <p:cNvSpPr/>
          <p:nvPr/>
        </p:nvSpPr>
        <p:spPr>
          <a:xfrm>
            <a:off x="2962275" y="4171950"/>
            <a:ext cx="1019175" cy="523875"/>
          </a:xfrm>
          <a:custGeom>
            <a:avLst/>
            <a:gdLst/>
            <a:ahLst/>
            <a:cxnLst/>
            <a:rect l="0" t="0" r="0" b="0"/>
            <a:pathLst>
              <a:path w="1019175" h="523875">
                <a:moveTo>
                  <a:pt x="0" y="523875"/>
                </a:moveTo>
                <a:lnTo>
                  <a:pt x="1019175" y="523875"/>
                </a:lnTo>
                <a:lnTo>
                  <a:pt x="1019175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9" name="Freeform 919"/>
          <p:cNvSpPr/>
          <p:nvPr/>
        </p:nvSpPr>
        <p:spPr>
          <a:xfrm>
            <a:off x="3981450" y="6048375"/>
            <a:ext cx="1285875" cy="409575"/>
          </a:xfrm>
          <a:custGeom>
            <a:avLst/>
            <a:gdLst/>
            <a:ahLst/>
            <a:cxnLst/>
            <a:rect l="0" t="0" r="0" b="0"/>
            <a:pathLst>
              <a:path w="1285875" h="409575">
                <a:moveTo>
                  <a:pt x="0" y="409575"/>
                </a:moveTo>
                <a:lnTo>
                  <a:pt x="1285875" y="409575"/>
                </a:lnTo>
                <a:lnTo>
                  <a:pt x="128587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0" name="Freeform 920"/>
          <p:cNvSpPr/>
          <p:nvPr/>
        </p:nvSpPr>
        <p:spPr>
          <a:xfrm>
            <a:off x="3981450" y="5638800"/>
            <a:ext cx="1285875" cy="409575"/>
          </a:xfrm>
          <a:custGeom>
            <a:avLst/>
            <a:gdLst/>
            <a:ahLst/>
            <a:cxnLst/>
            <a:rect l="0" t="0" r="0" b="0"/>
            <a:pathLst>
              <a:path w="1285875" h="409575">
                <a:moveTo>
                  <a:pt x="0" y="409575"/>
                </a:moveTo>
                <a:lnTo>
                  <a:pt x="1285875" y="409575"/>
                </a:lnTo>
                <a:lnTo>
                  <a:pt x="128587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" name="Freeform 921"/>
          <p:cNvSpPr/>
          <p:nvPr/>
        </p:nvSpPr>
        <p:spPr>
          <a:xfrm>
            <a:off x="3981450" y="5114925"/>
            <a:ext cx="1285875" cy="523875"/>
          </a:xfrm>
          <a:custGeom>
            <a:avLst/>
            <a:gdLst/>
            <a:ahLst/>
            <a:cxnLst/>
            <a:rect l="0" t="0" r="0" b="0"/>
            <a:pathLst>
              <a:path w="1285875" h="523875">
                <a:moveTo>
                  <a:pt x="0" y="523875"/>
                </a:moveTo>
                <a:lnTo>
                  <a:pt x="1285875" y="523875"/>
                </a:lnTo>
                <a:lnTo>
                  <a:pt x="1285875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" name="Freeform 922"/>
          <p:cNvSpPr/>
          <p:nvPr/>
        </p:nvSpPr>
        <p:spPr>
          <a:xfrm>
            <a:off x="3981450" y="4695825"/>
            <a:ext cx="1285875" cy="419100"/>
          </a:xfrm>
          <a:custGeom>
            <a:avLst/>
            <a:gdLst/>
            <a:ahLst/>
            <a:cxnLst/>
            <a:rect l="0" t="0" r="0" b="0"/>
            <a:pathLst>
              <a:path w="1285875" h="419100">
                <a:moveTo>
                  <a:pt x="0" y="419100"/>
                </a:moveTo>
                <a:lnTo>
                  <a:pt x="1285875" y="419100"/>
                </a:lnTo>
                <a:lnTo>
                  <a:pt x="1285875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3" name="Freeform 923"/>
          <p:cNvSpPr/>
          <p:nvPr/>
        </p:nvSpPr>
        <p:spPr>
          <a:xfrm>
            <a:off x="3981450" y="4171950"/>
            <a:ext cx="1285875" cy="523875"/>
          </a:xfrm>
          <a:custGeom>
            <a:avLst/>
            <a:gdLst/>
            <a:ahLst/>
            <a:cxnLst/>
            <a:rect l="0" t="0" r="0" b="0"/>
            <a:pathLst>
              <a:path w="1285875" h="523875">
                <a:moveTo>
                  <a:pt x="0" y="523875"/>
                </a:moveTo>
                <a:lnTo>
                  <a:pt x="1285875" y="523875"/>
                </a:lnTo>
                <a:lnTo>
                  <a:pt x="1285875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4" name="Freeform 924"/>
          <p:cNvSpPr/>
          <p:nvPr/>
        </p:nvSpPr>
        <p:spPr>
          <a:xfrm>
            <a:off x="6553200" y="6048375"/>
            <a:ext cx="2009775" cy="409575"/>
          </a:xfrm>
          <a:custGeom>
            <a:avLst/>
            <a:gdLst/>
            <a:ahLst/>
            <a:cxnLst/>
            <a:rect l="0" t="0" r="0" b="0"/>
            <a:pathLst>
              <a:path w="2009775" h="409575">
                <a:moveTo>
                  <a:pt x="0" y="409575"/>
                </a:moveTo>
                <a:lnTo>
                  <a:pt x="2009775" y="409575"/>
                </a:lnTo>
                <a:lnTo>
                  <a:pt x="200977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5" name="Freeform 925"/>
          <p:cNvSpPr/>
          <p:nvPr/>
        </p:nvSpPr>
        <p:spPr>
          <a:xfrm>
            <a:off x="5267325" y="6048375"/>
            <a:ext cx="1285875" cy="409575"/>
          </a:xfrm>
          <a:custGeom>
            <a:avLst/>
            <a:gdLst/>
            <a:ahLst/>
            <a:cxnLst/>
            <a:rect l="0" t="0" r="0" b="0"/>
            <a:pathLst>
              <a:path w="1285875" h="409575">
                <a:moveTo>
                  <a:pt x="0" y="409575"/>
                </a:moveTo>
                <a:lnTo>
                  <a:pt x="1285875" y="409575"/>
                </a:lnTo>
                <a:lnTo>
                  <a:pt x="128587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6" name="Freeform 926"/>
          <p:cNvSpPr/>
          <p:nvPr/>
        </p:nvSpPr>
        <p:spPr>
          <a:xfrm>
            <a:off x="6553200" y="5638800"/>
            <a:ext cx="2009775" cy="409575"/>
          </a:xfrm>
          <a:custGeom>
            <a:avLst/>
            <a:gdLst/>
            <a:ahLst/>
            <a:cxnLst/>
            <a:rect l="0" t="0" r="0" b="0"/>
            <a:pathLst>
              <a:path w="2009775" h="409575">
                <a:moveTo>
                  <a:pt x="0" y="409575"/>
                </a:moveTo>
                <a:lnTo>
                  <a:pt x="2009775" y="409575"/>
                </a:lnTo>
                <a:lnTo>
                  <a:pt x="200977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7" name="Freeform 927"/>
          <p:cNvSpPr/>
          <p:nvPr/>
        </p:nvSpPr>
        <p:spPr>
          <a:xfrm>
            <a:off x="5267325" y="5638800"/>
            <a:ext cx="1285875" cy="409575"/>
          </a:xfrm>
          <a:custGeom>
            <a:avLst/>
            <a:gdLst/>
            <a:ahLst/>
            <a:cxnLst/>
            <a:rect l="0" t="0" r="0" b="0"/>
            <a:pathLst>
              <a:path w="1285875" h="409575">
                <a:moveTo>
                  <a:pt x="0" y="409575"/>
                </a:moveTo>
                <a:lnTo>
                  <a:pt x="1285875" y="409575"/>
                </a:lnTo>
                <a:lnTo>
                  <a:pt x="1285875" y="0"/>
                </a:lnTo>
                <a:lnTo>
                  <a:pt x="0" y="0"/>
                </a:lnTo>
                <a:lnTo>
                  <a:pt x="0" y="409575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8" name="Freeform 928"/>
          <p:cNvSpPr/>
          <p:nvPr/>
        </p:nvSpPr>
        <p:spPr>
          <a:xfrm>
            <a:off x="6553200" y="5114925"/>
            <a:ext cx="2009775" cy="523875"/>
          </a:xfrm>
          <a:custGeom>
            <a:avLst/>
            <a:gdLst/>
            <a:ahLst/>
            <a:cxnLst/>
            <a:rect l="0" t="0" r="0" b="0"/>
            <a:pathLst>
              <a:path w="2009775" h="523875">
                <a:moveTo>
                  <a:pt x="0" y="523875"/>
                </a:moveTo>
                <a:lnTo>
                  <a:pt x="2009775" y="523875"/>
                </a:lnTo>
                <a:lnTo>
                  <a:pt x="2009775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9" name="Freeform 929"/>
          <p:cNvSpPr/>
          <p:nvPr/>
        </p:nvSpPr>
        <p:spPr>
          <a:xfrm>
            <a:off x="5267325" y="5114925"/>
            <a:ext cx="1285875" cy="523875"/>
          </a:xfrm>
          <a:custGeom>
            <a:avLst/>
            <a:gdLst/>
            <a:ahLst/>
            <a:cxnLst/>
            <a:rect l="0" t="0" r="0" b="0"/>
            <a:pathLst>
              <a:path w="1285875" h="523875">
                <a:moveTo>
                  <a:pt x="0" y="523875"/>
                </a:moveTo>
                <a:lnTo>
                  <a:pt x="1285875" y="523875"/>
                </a:lnTo>
                <a:lnTo>
                  <a:pt x="1285875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0" name="Freeform 930"/>
          <p:cNvSpPr/>
          <p:nvPr/>
        </p:nvSpPr>
        <p:spPr>
          <a:xfrm>
            <a:off x="6553200" y="4695825"/>
            <a:ext cx="2009775" cy="419100"/>
          </a:xfrm>
          <a:custGeom>
            <a:avLst/>
            <a:gdLst/>
            <a:ahLst/>
            <a:cxnLst/>
            <a:rect l="0" t="0" r="0" b="0"/>
            <a:pathLst>
              <a:path w="2009775" h="419100">
                <a:moveTo>
                  <a:pt x="0" y="419100"/>
                </a:moveTo>
                <a:lnTo>
                  <a:pt x="2009775" y="419100"/>
                </a:lnTo>
                <a:lnTo>
                  <a:pt x="2009775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1" name="Freeform 931"/>
          <p:cNvSpPr/>
          <p:nvPr/>
        </p:nvSpPr>
        <p:spPr>
          <a:xfrm>
            <a:off x="5267325" y="4695825"/>
            <a:ext cx="1285875" cy="419100"/>
          </a:xfrm>
          <a:custGeom>
            <a:avLst/>
            <a:gdLst/>
            <a:ahLst/>
            <a:cxnLst/>
            <a:rect l="0" t="0" r="0" b="0"/>
            <a:pathLst>
              <a:path w="1285875" h="419100">
                <a:moveTo>
                  <a:pt x="0" y="419100"/>
                </a:moveTo>
                <a:lnTo>
                  <a:pt x="1285875" y="419100"/>
                </a:lnTo>
                <a:lnTo>
                  <a:pt x="1285875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2" name="Freeform 932"/>
          <p:cNvSpPr/>
          <p:nvPr/>
        </p:nvSpPr>
        <p:spPr>
          <a:xfrm>
            <a:off x="6553200" y="4171950"/>
            <a:ext cx="2009775" cy="523875"/>
          </a:xfrm>
          <a:custGeom>
            <a:avLst/>
            <a:gdLst/>
            <a:ahLst/>
            <a:cxnLst/>
            <a:rect l="0" t="0" r="0" b="0"/>
            <a:pathLst>
              <a:path w="2009775" h="523875">
                <a:moveTo>
                  <a:pt x="0" y="523875"/>
                </a:moveTo>
                <a:lnTo>
                  <a:pt x="2009775" y="523875"/>
                </a:lnTo>
                <a:lnTo>
                  <a:pt x="2009775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3" name="Freeform 933"/>
          <p:cNvSpPr/>
          <p:nvPr/>
        </p:nvSpPr>
        <p:spPr>
          <a:xfrm>
            <a:off x="5267325" y="4171950"/>
            <a:ext cx="1285875" cy="523875"/>
          </a:xfrm>
          <a:custGeom>
            <a:avLst/>
            <a:gdLst/>
            <a:ahLst/>
            <a:cxnLst/>
            <a:rect l="0" t="0" r="0" b="0"/>
            <a:pathLst>
              <a:path w="1285875" h="523875">
                <a:moveTo>
                  <a:pt x="0" y="523875"/>
                </a:moveTo>
                <a:lnTo>
                  <a:pt x="1285875" y="523875"/>
                </a:lnTo>
                <a:lnTo>
                  <a:pt x="1285875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4" name="Freeform 934"/>
          <p:cNvSpPr/>
          <p:nvPr/>
        </p:nvSpPr>
        <p:spPr>
          <a:xfrm>
            <a:off x="2967101" y="4700652"/>
            <a:ext cx="5600700" cy="9525"/>
          </a:xfrm>
          <a:custGeom>
            <a:avLst/>
            <a:gdLst/>
            <a:ahLst/>
            <a:cxnLst/>
            <a:rect l="0" t="0" r="0" b="0"/>
            <a:pathLst>
              <a:path w="5600700" h="9525">
                <a:moveTo>
                  <a:pt x="0" y="0"/>
                </a:moveTo>
                <a:lnTo>
                  <a:pt x="5600700" y="9525"/>
                </a:lnTo>
              </a:path>
            </a:pathLst>
          </a:custGeom>
          <a:noFill/>
          <a:ln w="126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5" name="Freeform 935"/>
          <p:cNvSpPr/>
          <p:nvPr/>
        </p:nvSpPr>
        <p:spPr>
          <a:xfrm>
            <a:off x="2967101" y="5119752"/>
            <a:ext cx="5600700" cy="9525"/>
          </a:xfrm>
          <a:custGeom>
            <a:avLst/>
            <a:gdLst/>
            <a:ahLst/>
            <a:cxnLst/>
            <a:rect l="0" t="0" r="0" b="0"/>
            <a:pathLst>
              <a:path w="5600700" h="9525">
                <a:moveTo>
                  <a:pt x="0" y="0"/>
                </a:moveTo>
                <a:lnTo>
                  <a:pt x="5600700" y="9525"/>
                </a:lnTo>
              </a:path>
            </a:pathLst>
          </a:custGeom>
          <a:noFill/>
          <a:ln w="126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6" name="Freeform 936"/>
          <p:cNvSpPr/>
          <p:nvPr/>
        </p:nvSpPr>
        <p:spPr>
          <a:xfrm>
            <a:off x="2967101" y="5643563"/>
            <a:ext cx="5600700" cy="9525"/>
          </a:xfrm>
          <a:custGeom>
            <a:avLst/>
            <a:gdLst/>
            <a:ahLst/>
            <a:cxnLst/>
            <a:rect l="0" t="0" r="0" b="0"/>
            <a:pathLst>
              <a:path w="5600700" h="9525">
                <a:moveTo>
                  <a:pt x="0" y="0"/>
                </a:moveTo>
                <a:lnTo>
                  <a:pt x="5600700" y="9525"/>
                </a:lnTo>
              </a:path>
            </a:pathLst>
          </a:custGeom>
          <a:noFill/>
          <a:ln w="126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/>
          <p:cNvSpPr/>
          <p:nvPr/>
        </p:nvSpPr>
        <p:spPr>
          <a:xfrm>
            <a:off x="2967101" y="6053138"/>
            <a:ext cx="5600700" cy="9525"/>
          </a:xfrm>
          <a:custGeom>
            <a:avLst/>
            <a:gdLst/>
            <a:ahLst/>
            <a:cxnLst/>
            <a:rect l="0" t="0" r="0" b="0"/>
            <a:pathLst>
              <a:path w="5600700" h="9525">
                <a:moveTo>
                  <a:pt x="0" y="0"/>
                </a:moveTo>
                <a:lnTo>
                  <a:pt x="5600700" y="9525"/>
                </a:lnTo>
              </a:path>
            </a:pathLst>
          </a:custGeom>
          <a:noFill/>
          <a:ln w="126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8" name="Freeform 938"/>
          <p:cNvSpPr/>
          <p:nvPr/>
        </p:nvSpPr>
        <p:spPr>
          <a:xfrm>
            <a:off x="6558026" y="4176777"/>
            <a:ext cx="9525" cy="2285936"/>
          </a:xfrm>
          <a:custGeom>
            <a:avLst/>
            <a:gdLst/>
            <a:ahLst/>
            <a:cxnLst/>
            <a:rect l="0" t="0" r="0" b="0"/>
            <a:pathLst>
              <a:path w="9525" h="2285936">
                <a:moveTo>
                  <a:pt x="0" y="0"/>
                </a:moveTo>
                <a:lnTo>
                  <a:pt x="9525" y="2285936"/>
                </a:lnTo>
              </a:path>
            </a:pathLst>
          </a:custGeom>
          <a:noFill/>
          <a:ln w="126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9" name="Freeform 939"/>
          <p:cNvSpPr/>
          <p:nvPr/>
        </p:nvSpPr>
        <p:spPr>
          <a:xfrm>
            <a:off x="5272151" y="4176777"/>
            <a:ext cx="9525" cy="2285936"/>
          </a:xfrm>
          <a:custGeom>
            <a:avLst/>
            <a:gdLst/>
            <a:ahLst/>
            <a:cxnLst/>
            <a:rect l="0" t="0" r="0" b="0"/>
            <a:pathLst>
              <a:path w="9525" h="2285936">
                <a:moveTo>
                  <a:pt x="0" y="0"/>
                </a:moveTo>
                <a:lnTo>
                  <a:pt x="9525" y="2285936"/>
                </a:lnTo>
              </a:path>
            </a:pathLst>
          </a:custGeom>
          <a:noFill/>
          <a:ln w="126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" name="Freeform 940"/>
          <p:cNvSpPr/>
          <p:nvPr/>
        </p:nvSpPr>
        <p:spPr>
          <a:xfrm>
            <a:off x="2962275" y="4171950"/>
            <a:ext cx="5600700" cy="9525"/>
          </a:xfrm>
          <a:custGeom>
            <a:avLst/>
            <a:gdLst/>
            <a:ahLst/>
            <a:cxnLst/>
            <a:rect l="0" t="0" r="0" b="0"/>
            <a:pathLst>
              <a:path w="5600700" h="9525">
                <a:moveTo>
                  <a:pt x="0" y="0"/>
                </a:moveTo>
                <a:lnTo>
                  <a:pt x="5600700" y="9525"/>
                </a:lnTo>
              </a:path>
            </a:pathLst>
          </a:custGeom>
          <a:noFill/>
          <a:ln w="38159" cap="flat" cmpd="sng">
            <a:solidFill>
              <a:srgbClr val="FF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1" name="Freeform 941"/>
          <p:cNvSpPr/>
          <p:nvPr/>
        </p:nvSpPr>
        <p:spPr>
          <a:xfrm>
            <a:off x="2962275" y="4171950"/>
            <a:ext cx="9525" cy="2286000"/>
          </a:xfrm>
          <a:custGeom>
            <a:avLst/>
            <a:gdLst/>
            <a:ahLst/>
            <a:cxnLst/>
            <a:rect l="0" t="0" r="0" b="0"/>
            <a:pathLst>
              <a:path w="9525" h="2286000">
                <a:moveTo>
                  <a:pt x="0" y="0"/>
                </a:moveTo>
                <a:lnTo>
                  <a:pt x="9525" y="2286000"/>
                </a:lnTo>
              </a:path>
            </a:pathLst>
          </a:custGeom>
          <a:noFill/>
          <a:ln w="38159" cap="flat" cmpd="sng">
            <a:solidFill>
              <a:srgbClr val="FF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2" name="Freeform 942"/>
          <p:cNvSpPr/>
          <p:nvPr/>
        </p:nvSpPr>
        <p:spPr>
          <a:xfrm>
            <a:off x="8562975" y="4171950"/>
            <a:ext cx="9525" cy="2286000"/>
          </a:xfrm>
          <a:custGeom>
            <a:avLst/>
            <a:gdLst/>
            <a:ahLst/>
            <a:cxnLst/>
            <a:rect l="0" t="0" r="0" b="0"/>
            <a:pathLst>
              <a:path w="9525" h="2286000">
                <a:moveTo>
                  <a:pt x="0" y="0"/>
                </a:moveTo>
                <a:lnTo>
                  <a:pt x="9525" y="2286000"/>
                </a:lnTo>
              </a:path>
            </a:pathLst>
          </a:custGeom>
          <a:noFill/>
          <a:ln w="38159" cap="flat" cmpd="sng">
            <a:solidFill>
              <a:srgbClr val="FF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3" name="Freeform 943"/>
          <p:cNvSpPr/>
          <p:nvPr/>
        </p:nvSpPr>
        <p:spPr>
          <a:xfrm>
            <a:off x="2962275" y="6457950"/>
            <a:ext cx="5600700" cy="9525"/>
          </a:xfrm>
          <a:custGeom>
            <a:avLst/>
            <a:gdLst/>
            <a:ahLst/>
            <a:cxnLst/>
            <a:rect l="0" t="0" r="0" b="0"/>
            <a:pathLst>
              <a:path w="5600700" h="9525">
                <a:moveTo>
                  <a:pt x="0" y="0"/>
                </a:moveTo>
                <a:lnTo>
                  <a:pt x="5600700" y="9525"/>
                </a:lnTo>
              </a:path>
            </a:pathLst>
          </a:custGeom>
          <a:noFill/>
          <a:ln w="38159" cap="flat" cmpd="sng">
            <a:solidFill>
              <a:srgbClr val="FF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4" name="Freeform 944"/>
          <p:cNvSpPr/>
          <p:nvPr/>
        </p:nvSpPr>
        <p:spPr>
          <a:xfrm>
            <a:off x="3986276" y="4176777"/>
            <a:ext cx="9525" cy="2285936"/>
          </a:xfrm>
          <a:custGeom>
            <a:avLst/>
            <a:gdLst/>
            <a:ahLst/>
            <a:cxnLst/>
            <a:rect l="0" t="0" r="0" b="0"/>
            <a:pathLst>
              <a:path w="9525" h="2285936">
                <a:moveTo>
                  <a:pt x="0" y="0"/>
                </a:moveTo>
                <a:lnTo>
                  <a:pt x="9525" y="2285936"/>
                </a:lnTo>
              </a:path>
            </a:pathLst>
          </a:custGeom>
          <a:noFill/>
          <a:ln w="126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45" name="Picture 94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6900" y="1647825"/>
            <a:ext cx="4057650" cy="2390775"/>
          </a:xfrm>
          <a:prstGeom prst="rect">
            <a:avLst/>
          </a:prstGeom>
          <a:noFill/>
        </p:spPr>
      </p:pic>
      <p:sp>
        <p:nvSpPr>
          <p:cNvPr id="946" name="Freeform 946"/>
          <p:cNvSpPr/>
          <p:nvPr/>
        </p:nvSpPr>
        <p:spPr>
          <a:xfrm>
            <a:off x="769111" y="174752"/>
            <a:ext cx="654050" cy="125983"/>
          </a:xfrm>
          <a:custGeom>
            <a:avLst/>
            <a:gdLst/>
            <a:ahLst/>
            <a:cxnLst/>
            <a:rect l="0" t="0" r="0" b="0"/>
            <a:pathLst>
              <a:path w="654050" h="125983">
                <a:moveTo>
                  <a:pt x="1" y="125983"/>
                </a:moveTo>
                <a:lnTo>
                  <a:pt x="654050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88153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7" name="Freeform 947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8" name="Freeform 948"/>
          <p:cNvSpPr/>
          <p:nvPr/>
        </p:nvSpPr>
        <p:spPr>
          <a:xfrm>
            <a:off x="11085830" y="1315466"/>
            <a:ext cx="368300" cy="279146"/>
          </a:xfrm>
          <a:custGeom>
            <a:avLst/>
            <a:gdLst/>
            <a:ahLst/>
            <a:cxnLst/>
            <a:rect l="0" t="0" r="0" b="0"/>
            <a:pathLst>
              <a:path w="368300" h="279146">
                <a:moveTo>
                  <a:pt x="0" y="279146"/>
                </a:moveTo>
                <a:lnTo>
                  <a:pt x="368300" y="279146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442" y="554253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9" name="Freeform 949"/>
          <p:cNvSpPr/>
          <p:nvPr/>
        </p:nvSpPr>
        <p:spPr>
          <a:xfrm>
            <a:off x="11335004" y="1516926"/>
            <a:ext cx="423164" cy="77686"/>
          </a:xfrm>
          <a:custGeom>
            <a:avLst/>
            <a:gdLst/>
            <a:ahLst/>
            <a:cxnLst/>
            <a:rect l="0" t="0" r="0" b="0"/>
            <a:pathLst>
              <a:path w="423164" h="77686">
                <a:moveTo>
                  <a:pt x="0" y="77686"/>
                </a:moveTo>
                <a:lnTo>
                  <a:pt x="423164" y="77686"/>
                </a:lnTo>
                <a:lnTo>
                  <a:pt x="423164" y="0"/>
                </a:lnTo>
                <a:lnTo>
                  <a:pt x="0" y="0"/>
                </a:lnTo>
                <a:close/>
                <a:moveTo>
                  <a:pt x="-6071616" y="534107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0" name="Freeform 950"/>
          <p:cNvSpPr/>
          <p:nvPr/>
        </p:nvSpPr>
        <p:spPr>
          <a:xfrm>
            <a:off x="4895341" y="1841247"/>
            <a:ext cx="510032" cy="96265"/>
          </a:xfrm>
          <a:custGeom>
            <a:avLst/>
            <a:gdLst/>
            <a:ahLst/>
            <a:cxnLst/>
            <a:rect l="0" t="0" r="0" b="0"/>
            <a:pathLst>
              <a:path w="510032" h="96265">
                <a:moveTo>
                  <a:pt x="0" y="96265"/>
                </a:moveTo>
                <a:lnTo>
                  <a:pt x="510032" y="96265"/>
                </a:lnTo>
                <a:lnTo>
                  <a:pt x="510032" y="0"/>
                </a:lnTo>
                <a:lnTo>
                  <a:pt x="0" y="0"/>
                </a:lnTo>
                <a:close/>
                <a:moveTo>
                  <a:pt x="25147" y="501675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1" name="Freeform 951"/>
          <p:cNvSpPr/>
          <p:nvPr/>
        </p:nvSpPr>
        <p:spPr>
          <a:xfrm>
            <a:off x="6845299" y="1756665"/>
            <a:ext cx="141164" cy="112268"/>
          </a:xfrm>
          <a:custGeom>
            <a:avLst/>
            <a:gdLst/>
            <a:ahLst/>
            <a:cxnLst/>
            <a:rect l="0" t="0" r="0" b="0"/>
            <a:pathLst>
              <a:path w="141164" h="112268">
                <a:moveTo>
                  <a:pt x="0" y="112268"/>
                </a:moveTo>
                <a:lnTo>
                  <a:pt x="141164" y="112268"/>
                </a:lnTo>
                <a:lnTo>
                  <a:pt x="141164" y="0"/>
                </a:lnTo>
                <a:lnTo>
                  <a:pt x="0" y="0"/>
                </a:lnTo>
                <a:close/>
                <a:moveTo>
                  <a:pt x="-1856233" y="5101335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2" name="Freeform 952"/>
          <p:cNvSpPr/>
          <p:nvPr/>
        </p:nvSpPr>
        <p:spPr>
          <a:xfrm>
            <a:off x="8578087" y="1795527"/>
            <a:ext cx="519176" cy="121412"/>
          </a:xfrm>
          <a:custGeom>
            <a:avLst/>
            <a:gdLst/>
            <a:ahLst/>
            <a:cxnLst/>
            <a:rect l="0" t="0" r="0" b="0"/>
            <a:pathLst>
              <a:path w="519176" h="121412">
                <a:moveTo>
                  <a:pt x="0" y="121412"/>
                </a:moveTo>
                <a:lnTo>
                  <a:pt x="519176" y="121412"/>
                </a:lnTo>
                <a:lnTo>
                  <a:pt x="519176" y="0"/>
                </a:lnTo>
                <a:lnTo>
                  <a:pt x="0" y="0"/>
                </a:lnTo>
                <a:close/>
                <a:moveTo>
                  <a:pt x="-3637027" y="506247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3" name="Freeform 953"/>
          <p:cNvSpPr/>
          <p:nvPr/>
        </p:nvSpPr>
        <p:spPr>
          <a:xfrm>
            <a:off x="6815581" y="2261871"/>
            <a:ext cx="169419" cy="103124"/>
          </a:xfrm>
          <a:custGeom>
            <a:avLst/>
            <a:gdLst/>
            <a:ahLst/>
            <a:cxnLst/>
            <a:rect l="0" t="0" r="0" b="0"/>
            <a:pathLst>
              <a:path w="169419" h="103124">
                <a:moveTo>
                  <a:pt x="0" y="103124"/>
                </a:moveTo>
                <a:lnTo>
                  <a:pt x="169419" y="103124"/>
                </a:lnTo>
                <a:lnTo>
                  <a:pt x="169419" y="0"/>
                </a:lnTo>
                <a:lnTo>
                  <a:pt x="0" y="0"/>
                </a:lnTo>
                <a:close/>
                <a:moveTo>
                  <a:pt x="-2322576" y="459612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4" name="Freeform 954"/>
          <p:cNvSpPr/>
          <p:nvPr/>
        </p:nvSpPr>
        <p:spPr>
          <a:xfrm>
            <a:off x="6843013" y="2433321"/>
            <a:ext cx="141986" cy="103124"/>
          </a:xfrm>
          <a:custGeom>
            <a:avLst/>
            <a:gdLst/>
            <a:ahLst/>
            <a:cxnLst/>
            <a:rect l="0" t="0" r="0" b="0"/>
            <a:pathLst>
              <a:path w="141986" h="103124">
                <a:moveTo>
                  <a:pt x="0" y="103124"/>
                </a:moveTo>
                <a:lnTo>
                  <a:pt x="141986" y="103124"/>
                </a:lnTo>
                <a:lnTo>
                  <a:pt x="141986" y="0"/>
                </a:lnTo>
                <a:lnTo>
                  <a:pt x="0" y="0"/>
                </a:lnTo>
                <a:close/>
                <a:moveTo>
                  <a:pt x="-2521459" y="44246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5" name="Freeform 955"/>
          <p:cNvSpPr/>
          <p:nvPr/>
        </p:nvSpPr>
        <p:spPr>
          <a:xfrm>
            <a:off x="8598661" y="2490471"/>
            <a:ext cx="512319" cy="121412"/>
          </a:xfrm>
          <a:custGeom>
            <a:avLst/>
            <a:gdLst/>
            <a:ahLst/>
            <a:cxnLst/>
            <a:rect l="0" t="0" r="0" b="0"/>
            <a:pathLst>
              <a:path w="512319" h="121412">
                <a:moveTo>
                  <a:pt x="0" y="121412"/>
                </a:moveTo>
                <a:lnTo>
                  <a:pt x="512319" y="121412"/>
                </a:lnTo>
                <a:lnTo>
                  <a:pt x="512319" y="0"/>
                </a:lnTo>
                <a:lnTo>
                  <a:pt x="0" y="0"/>
                </a:lnTo>
                <a:close/>
                <a:moveTo>
                  <a:pt x="-4352544" y="436752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6" name="Freeform 956"/>
          <p:cNvSpPr/>
          <p:nvPr/>
        </p:nvSpPr>
        <p:spPr>
          <a:xfrm>
            <a:off x="6845299" y="3139695"/>
            <a:ext cx="148844" cy="109982"/>
          </a:xfrm>
          <a:custGeom>
            <a:avLst/>
            <a:gdLst/>
            <a:ahLst/>
            <a:cxnLst/>
            <a:rect l="0" t="0" r="0" b="0"/>
            <a:pathLst>
              <a:path w="148844" h="109982">
                <a:moveTo>
                  <a:pt x="0" y="109982"/>
                </a:moveTo>
                <a:lnTo>
                  <a:pt x="148844" y="109982"/>
                </a:lnTo>
                <a:lnTo>
                  <a:pt x="148844" y="0"/>
                </a:lnTo>
                <a:lnTo>
                  <a:pt x="0" y="0"/>
                </a:lnTo>
                <a:close/>
                <a:moveTo>
                  <a:pt x="-3236977" y="3718305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7" name="Freeform 957"/>
          <p:cNvSpPr/>
          <p:nvPr/>
        </p:nvSpPr>
        <p:spPr>
          <a:xfrm>
            <a:off x="8582659" y="3167127"/>
            <a:ext cx="555752" cy="121412"/>
          </a:xfrm>
          <a:custGeom>
            <a:avLst/>
            <a:gdLst/>
            <a:ahLst/>
            <a:cxnLst/>
            <a:rect l="0" t="0" r="0" b="0"/>
            <a:pathLst>
              <a:path w="555752" h="121412">
                <a:moveTo>
                  <a:pt x="0" y="121412"/>
                </a:moveTo>
                <a:lnTo>
                  <a:pt x="555752" y="121412"/>
                </a:lnTo>
                <a:lnTo>
                  <a:pt x="555752" y="0"/>
                </a:lnTo>
                <a:lnTo>
                  <a:pt x="0" y="0"/>
                </a:lnTo>
                <a:close/>
                <a:moveTo>
                  <a:pt x="-5013198" y="369087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8" name="Freeform 958"/>
          <p:cNvSpPr/>
          <p:nvPr/>
        </p:nvSpPr>
        <p:spPr>
          <a:xfrm>
            <a:off x="3144265" y="2094992"/>
            <a:ext cx="1120395" cy="121412"/>
          </a:xfrm>
          <a:custGeom>
            <a:avLst/>
            <a:gdLst/>
            <a:ahLst/>
            <a:cxnLst/>
            <a:rect l="0" t="0" r="0" b="0"/>
            <a:pathLst>
              <a:path w="1120395" h="121412">
                <a:moveTo>
                  <a:pt x="0" y="121412"/>
                </a:moveTo>
                <a:lnTo>
                  <a:pt x="1120395" y="121412"/>
                </a:lnTo>
                <a:lnTo>
                  <a:pt x="1120395" y="0"/>
                </a:lnTo>
                <a:lnTo>
                  <a:pt x="0" y="0"/>
                </a:lnTo>
                <a:close/>
                <a:moveTo>
                  <a:pt x="1497331" y="4763008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9" name="Freeform 959"/>
          <p:cNvSpPr/>
          <p:nvPr/>
        </p:nvSpPr>
        <p:spPr>
          <a:xfrm>
            <a:off x="6282943" y="2291589"/>
            <a:ext cx="215138" cy="109982"/>
          </a:xfrm>
          <a:custGeom>
            <a:avLst/>
            <a:gdLst/>
            <a:ahLst/>
            <a:cxnLst/>
            <a:rect l="0" t="0" r="0" b="0"/>
            <a:pathLst>
              <a:path w="215138" h="109982">
                <a:moveTo>
                  <a:pt x="0" y="109982"/>
                </a:moveTo>
                <a:lnTo>
                  <a:pt x="215138" y="109982"/>
                </a:lnTo>
                <a:lnTo>
                  <a:pt x="215138" y="0"/>
                </a:lnTo>
                <a:lnTo>
                  <a:pt x="0" y="0"/>
                </a:lnTo>
                <a:close/>
                <a:moveTo>
                  <a:pt x="-1826515" y="4566411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0" name="Freeform 960"/>
          <p:cNvSpPr/>
          <p:nvPr/>
        </p:nvSpPr>
        <p:spPr>
          <a:xfrm>
            <a:off x="2024125" y="2769362"/>
            <a:ext cx="311151" cy="93980"/>
          </a:xfrm>
          <a:custGeom>
            <a:avLst/>
            <a:gdLst/>
            <a:ahLst/>
            <a:cxnLst/>
            <a:rect l="0" t="0" r="0" b="0"/>
            <a:pathLst>
              <a:path w="311151" h="93980">
                <a:moveTo>
                  <a:pt x="0" y="93980"/>
                </a:moveTo>
                <a:lnTo>
                  <a:pt x="311151" y="93980"/>
                </a:lnTo>
                <a:lnTo>
                  <a:pt x="311151" y="0"/>
                </a:lnTo>
                <a:lnTo>
                  <a:pt x="0" y="0"/>
                </a:lnTo>
                <a:close/>
                <a:moveTo>
                  <a:pt x="1970533" y="4088638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1" name="Freeform 961"/>
          <p:cNvSpPr/>
          <p:nvPr/>
        </p:nvSpPr>
        <p:spPr>
          <a:xfrm>
            <a:off x="4893055" y="2771648"/>
            <a:ext cx="512318" cy="96267"/>
          </a:xfrm>
          <a:custGeom>
            <a:avLst/>
            <a:gdLst/>
            <a:ahLst/>
            <a:cxnLst/>
            <a:rect l="0" t="0" r="0" b="0"/>
            <a:pathLst>
              <a:path w="512318" h="96267">
                <a:moveTo>
                  <a:pt x="0" y="96267"/>
                </a:moveTo>
                <a:lnTo>
                  <a:pt x="512318" y="96267"/>
                </a:lnTo>
                <a:lnTo>
                  <a:pt x="512318" y="0"/>
                </a:lnTo>
                <a:lnTo>
                  <a:pt x="0" y="0"/>
                </a:lnTo>
                <a:close/>
                <a:moveTo>
                  <a:pt x="-902970" y="4086352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" name="Freeform 962"/>
          <p:cNvSpPr/>
          <p:nvPr/>
        </p:nvSpPr>
        <p:spPr>
          <a:xfrm>
            <a:off x="6196075" y="2728215"/>
            <a:ext cx="415989" cy="105308"/>
          </a:xfrm>
          <a:custGeom>
            <a:avLst/>
            <a:gdLst/>
            <a:ahLst/>
            <a:cxnLst/>
            <a:rect l="0" t="0" r="0" b="0"/>
            <a:pathLst>
              <a:path w="415989" h="105308">
                <a:moveTo>
                  <a:pt x="0" y="105308"/>
                </a:moveTo>
                <a:lnTo>
                  <a:pt x="415989" y="105308"/>
                </a:lnTo>
                <a:lnTo>
                  <a:pt x="415989" y="0"/>
                </a:lnTo>
                <a:lnTo>
                  <a:pt x="0" y="0"/>
                </a:lnTo>
                <a:close/>
                <a:moveTo>
                  <a:pt x="-2171599" y="4129785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3" name="Freeform 963"/>
          <p:cNvSpPr/>
          <p:nvPr/>
        </p:nvSpPr>
        <p:spPr>
          <a:xfrm>
            <a:off x="3045967" y="3029966"/>
            <a:ext cx="1246125" cy="121412"/>
          </a:xfrm>
          <a:custGeom>
            <a:avLst/>
            <a:gdLst/>
            <a:ahLst/>
            <a:cxnLst/>
            <a:rect l="0" t="0" r="0" b="0"/>
            <a:pathLst>
              <a:path w="1246125" h="121412">
                <a:moveTo>
                  <a:pt x="0" y="121412"/>
                </a:moveTo>
                <a:lnTo>
                  <a:pt x="1246125" y="121412"/>
                </a:lnTo>
                <a:lnTo>
                  <a:pt x="1246125" y="0"/>
                </a:lnTo>
                <a:lnTo>
                  <a:pt x="0" y="0"/>
                </a:lnTo>
                <a:close/>
                <a:moveTo>
                  <a:pt x="660655" y="382803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4" name="Freeform 964"/>
          <p:cNvSpPr/>
          <p:nvPr/>
        </p:nvSpPr>
        <p:spPr>
          <a:xfrm>
            <a:off x="6084061" y="3169412"/>
            <a:ext cx="654050" cy="247868"/>
          </a:xfrm>
          <a:custGeom>
            <a:avLst/>
            <a:gdLst/>
            <a:ahLst/>
            <a:cxnLst/>
            <a:rect l="0" t="0" r="0" b="0"/>
            <a:pathLst>
              <a:path w="654050" h="247868">
                <a:moveTo>
                  <a:pt x="0" y="247868"/>
                </a:moveTo>
                <a:lnTo>
                  <a:pt x="654050" y="247868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-2643341" y="3688588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5" name="Freeform 965"/>
          <p:cNvSpPr/>
          <p:nvPr/>
        </p:nvSpPr>
        <p:spPr>
          <a:xfrm>
            <a:off x="2051557" y="3667761"/>
            <a:ext cx="313437" cy="130556"/>
          </a:xfrm>
          <a:custGeom>
            <a:avLst/>
            <a:gdLst/>
            <a:ahLst/>
            <a:cxnLst/>
            <a:rect l="0" t="0" r="0" b="0"/>
            <a:pathLst>
              <a:path w="313437" h="130556">
                <a:moveTo>
                  <a:pt x="0" y="130556"/>
                </a:moveTo>
                <a:lnTo>
                  <a:pt x="313437" y="130556"/>
                </a:lnTo>
                <a:lnTo>
                  <a:pt x="313437" y="0"/>
                </a:lnTo>
                <a:lnTo>
                  <a:pt x="0" y="0"/>
                </a:lnTo>
                <a:close/>
                <a:moveTo>
                  <a:pt x="1008126" y="319023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" name="Freeform 966"/>
          <p:cNvSpPr/>
          <p:nvPr/>
        </p:nvSpPr>
        <p:spPr>
          <a:xfrm>
            <a:off x="4895341" y="3667761"/>
            <a:ext cx="510032" cy="130556"/>
          </a:xfrm>
          <a:custGeom>
            <a:avLst/>
            <a:gdLst/>
            <a:ahLst/>
            <a:cxnLst/>
            <a:rect l="0" t="0" r="0" b="0"/>
            <a:pathLst>
              <a:path w="510032" h="130556">
                <a:moveTo>
                  <a:pt x="0" y="130556"/>
                </a:moveTo>
                <a:lnTo>
                  <a:pt x="510032" y="130556"/>
                </a:lnTo>
                <a:lnTo>
                  <a:pt x="510032" y="0"/>
                </a:lnTo>
                <a:lnTo>
                  <a:pt x="0" y="0"/>
                </a:lnTo>
                <a:close/>
                <a:moveTo>
                  <a:pt x="-1835658" y="319023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7" name="Freeform 967"/>
          <p:cNvSpPr/>
          <p:nvPr/>
        </p:nvSpPr>
        <p:spPr>
          <a:xfrm>
            <a:off x="3308857" y="3960368"/>
            <a:ext cx="695198" cy="116841"/>
          </a:xfrm>
          <a:custGeom>
            <a:avLst/>
            <a:gdLst/>
            <a:ahLst/>
            <a:cxnLst/>
            <a:rect l="0" t="0" r="0" b="0"/>
            <a:pathLst>
              <a:path w="695198" h="116841">
                <a:moveTo>
                  <a:pt x="0" y="116841"/>
                </a:moveTo>
                <a:lnTo>
                  <a:pt x="695198" y="116841"/>
                </a:lnTo>
                <a:lnTo>
                  <a:pt x="695198" y="0"/>
                </a:lnTo>
                <a:lnTo>
                  <a:pt x="0" y="0"/>
                </a:lnTo>
                <a:close/>
                <a:moveTo>
                  <a:pt x="-528066" y="2897632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8" name="Rectangle 968"/>
          <p:cNvSpPr/>
          <p:nvPr/>
        </p:nvSpPr>
        <p:spPr>
          <a:xfrm>
            <a:off x="11350625" y="6457823"/>
            <a:ext cx="14631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13</a:t>
            </a:r>
          </a:p>
        </p:txBody>
      </p:sp>
      <p:sp>
        <p:nvSpPr>
          <p:cNvPr id="969" name="Rectangle 969"/>
          <p:cNvSpPr/>
          <p:nvPr/>
        </p:nvSpPr>
        <p:spPr>
          <a:xfrm>
            <a:off x="401637" y="600469"/>
            <a:ext cx="5438127" cy="6599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29" b="1" i="0" spc="0" baseline="0" dirty="0">
                <a:solidFill>
                  <a:srgbClr val="000000"/>
                </a:solidFill>
                <a:latin typeface="WorkSans-Bold"/>
              </a:rPr>
              <a:t>Волоконная оптика </a:t>
            </a:r>
            <a:r>
              <a:rPr lang="ru" sz="4429" b="1" i="0" spc="1250" baseline="0" dirty="0">
                <a:solidFill>
                  <a:srgbClr val="000000"/>
                </a:solidFill>
                <a:latin typeface="WorkSans-Bold"/>
              </a:rPr>
              <a:t>- </a:t>
            </a:r>
            <a:r>
              <a:rPr lang="ru" sz="4429" b="1" i="0" spc="0" baseline="0" dirty="0">
                <a:solidFill>
                  <a:srgbClr val="000000"/>
                </a:solidFill>
                <a:latin typeface="WorkSans-Bold"/>
              </a:rPr>
              <a:t>типы</a:t>
            </a:r>
          </a:p>
        </p:txBody>
      </p:sp>
      <p:sp>
        <p:nvSpPr>
          <p:cNvPr id="970" name="Rectangle 970"/>
          <p:cNvSpPr/>
          <p:nvPr/>
        </p:nvSpPr>
        <p:spPr>
          <a:xfrm>
            <a:off x="3050539" y="6161970"/>
            <a:ext cx="462590" cy="221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77" b="1" i="0" spc="0" baseline="0" dirty="0">
                <a:solidFill>
                  <a:srgbClr val="FF0000"/>
                </a:solidFill>
                <a:latin typeface="Times New Roman"/>
              </a:rPr>
              <a:t>7/125</a:t>
            </a:r>
          </a:p>
        </p:txBody>
      </p:sp>
      <p:sp>
        <p:nvSpPr>
          <p:cNvPr id="971" name="Rectangle 971"/>
          <p:cNvSpPr/>
          <p:nvPr/>
        </p:nvSpPr>
        <p:spPr>
          <a:xfrm>
            <a:off x="3050539" y="5750808"/>
            <a:ext cx="663133" cy="221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77" b="1" i="0" spc="0" baseline="0" dirty="0">
                <a:solidFill>
                  <a:srgbClr val="FF0000"/>
                </a:solidFill>
                <a:latin typeface="Times New Roman"/>
              </a:rPr>
              <a:t>100/125</a:t>
            </a:r>
          </a:p>
        </p:txBody>
      </p:sp>
      <p:sp>
        <p:nvSpPr>
          <p:cNvPr id="972" name="Rectangle 972"/>
          <p:cNvSpPr/>
          <p:nvPr/>
        </p:nvSpPr>
        <p:spPr>
          <a:xfrm>
            <a:off x="3050539" y="5287321"/>
            <a:ext cx="720030" cy="221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77" b="1" i="0" spc="0" baseline="0" dirty="0">
                <a:solidFill>
                  <a:srgbClr val="FF0000"/>
                </a:solidFill>
                <a:latin typeface="Times New Roman"/>
              </a:rPr>
              <a:t>62.5/125</a:t>
            </a:r>
          </a:p>
        </p:txBody>
      </p:sp>
      <p:sp>
        <p:nvSpPr>
          <p:cNvPr id="973" name="Rectangle 973"/>
          <p:cNvSpPr/>
          <p:nvPr/>
        </p:nvSpPr>
        <p:spPr>
          <a:xfrm>
            <a:off x="3050539" y="4814119"/>
            <a:ext cx="567570" cy="221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77" b="1" i="0" spc="0" baseline="0" dirty="0">
                <a:solidFill>
                  <a:srgbClr val="FF0000"/>
                </a:solidFill>
                <a:latin typeface="Times New Roman"/>
              </a:rPr>
              <a:t>50/125</a:t>
            </a:r>
          </a:p>
        </p:txBody>
      </p:sp>
      <p:sp>
        <p:nvSpPr>
          <p:cNvPr id="974" name="Rectangle 974"/>
          <p:cNvSpPr/>
          <p:nvPr/>
        </p:nvSpPr>
        <p:spPr>
          <a:xfrm>
            <a:off x="3050539" y="4342695"/>
            <a:ext cx="423123" cy="221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77" b="1" i="0" spc="0" baseline="0" dirty="0">
                <a:solidFill>
                  <a:srgbClr val="FFFFFF"/>
                </a:solidFill>
                <a:latin typeface="Times New Roman"/>
              </a:rPr>
              <a:t>Тип</a:t>
            </a:r>
          </a:p>
        </p:txBody>
      </p:sp>
      <p:sp>
        <p:nvSpPr>
          <p:cNvPr id="975" name="Rectangle 975"/>
          <p:cNvSpPr/>
          <p:nvPr/>
        </p:nvSpPr>
        <p:spPr>
          <a:xfrm>
            <a:off x="4271009" y="6158160"/>
            <a:ext cx="100171" cy="221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77" b="1" i="0" spc="0" baseline="0" dirty="0">
                <a:solidFill>
                  <a:srgbClr val="FFFFFF"/>
                </a:solidFill>
                <a:latin typeface="Times New Roman"/>
              </a:rPr>
              <a:t>7</a:t>
            </a:r>
          </a:p>
        </p:txBody>
      </p:sp>
      <p:sp>
        <p:nvSpPr>
          <p:cNvPr id="976" name="Rectangle 976"/>
          <p:cNvSpPr/>
          <p:nvPr/>
        </p:nvSpPr>
        <p:spPr>
          <a:xfrm>
            <a:off x="4067809" y="5750808"/>
            <a:ext cx="299912" cy="221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77" b="1" i="0" spc="0" baseline="0" dirty="0">
                <a:solidFill>
                  <a:srgbClr val="FFFFFF"/>
                </a:solidFill>
                <a:latin typeface="Times New Roman"/>
              </a:rPr>
              <a:t>100</a:t>
            </a:r>
          </a:p>
        </p:txBody>
      </p:sp>
      <p:sp>
        <p:nvSpPr>
          <p:cNvPr id="977" name="Rectangle 977"/>
          <p:cNvSpPr/>
          <p:nvPr/>
        </p:nvSpPr>
        <p:spPr>
          <a:xfrm>
            <a:off x="4169409" y="5287321"/>
            <a:ext cx="356810" cy="221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77" b="1" i="0" spc="0" baseline="0" dirty="0">
                <a:solidFill>
                  <a:srgbClr val="FFFFFF"/>
                </a:solidFill>
                <a:latin typeface="Times New Roman"/>
              </a:rPr>
              <a:t>62,5</a:t>
            </a:r>
          </a:p>
        </p:txBody>
      </p:sp>
      <p:sp>
        <p:nvSpPr>
          <p:cNvPr id="978" name="Rectangle 978"/>
          <p:cNvSpPr/>
          <p:nvPr/>
        </p:nvSpPr>
        <p:spPr>
          <a:xfrm>
            <a:off x="4118609" y="4814119"/>
            <a:ext cx="204939" cy="221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77" b="1" i="0" spc="0" baseline="0" dirty="0">
                <a:solidFill>
                  <a:srgbClr val="FFFFFF"/>
                </a:solidFill>
                <a:latin typeface="Times New Roman"/>
              </a:rPr>
              <a:t>50</a:t>
            </a:r>
          </a:p>
        </p:txBody>
      </p:sp>
      <p:sp>
        <p:nvSpPr>
          <p:cNvPr id="979" name="Rectangle 979"/>
          <p:cNvSpPr/>
          <p:nvPr/>
        </p:nvSpPr>
        <p:spPr>
          <a:xfrm>
            <a:off x="4067809" y="4342694"/>
            <a:ext cx="672174" cy="242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" sz="1577" b="1" i="0" spc="0" baseline="0" dirty="0">
                <a:solidFill>
                  <a:srgbClr val="FFFFFF"/>
                </a:solidFill>
                <a:latin typeface="Times New Roman"/>
              </a:rPr>
              <a:t>Коре</a:t>
            </a:r>
          </a:p>
        </p:txBody>
      </p:sp>
      <p:sp>
        <p:nvSpPr>
          <p:cNvPr id="980" name="Rectangle 980"/>
          <p:cNvSpPr/>
          <p:nvPr/>
        </p:nvSpPr>
        <p:spPr>
          <a:xfrm>
            <a:off x="5354320" y="6158160"/>
            <a:ext cx="2356300" cy="221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85239" algn="l"/>
              </a:tabLst>
            </a:pPr>
            <a:r>
              <a:rPr lang="ru" sz="1577" b="1" i="0" spc="0" baseline="0" dirty="0">
                <a:solidFill>
                  <a:srgbClr val="FFFFFF"/>
                </a:solidFill>
                <a:latin typeface="Times New Roman"/>
              </a:rPr>
              <a:t>125 Одномодовый</a:t>
            </a:r>
          </a:p>
        </p:txBody>
      </p:sp>
      <p:sp>
        <p:nvSpPr>
          <p:cNvPr id="981" name="Rectangle 981"/>
          <p:cNvSpPr/>
          <p:nvPr/>
        </p:nvSpPr>
        <p:spPr>
          <a:xfrm>
            <a:off x="5354320" y="5628888"/>
            <a:ext cx="3026448" cy="460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85239"/>
            <a:r>
              <a:rPr lang="ru" sz="1577" b="1" i="0" spc="0" baseline="0" dirty="0">
                <a:solidFill>
                  <a:srgbClr val="FFFFFF"/>
                </a:solidFill>
                <a:latin typeface="Times New Roman"/>
              </a:rPr>
              <a:t>Многомодовый, градиентный</a:t>
            </a:r>
          </a:p>
          <a:p>
            <a:pPr marL="0">
              <a:lnSpc>
                <a:spcPts val="1877"/>
              </a:lnSpc>
              <a:tabLst>
                <a:tab pos="1285239" algn="l"/>
              </a:tabLst>
            </a:pPr>
            <a:r>
              <a:rPr lang="ru" sz="2389" b="1" i="0" spc="0" baseline="58161" dirty="0">
                <a:solidFill>
                  <a:srgbClr val="FFFFFF"/>
                </a:solidFill>
                <a:latin typeface="Times New Roman"/>
              </a:rPr>
              <a:t>125 </a:t>
            </a:r>
            <a:r>
              <a:rPr lang="ru" sz="1577" b="1" i="0" spc="0" baseline="0" dirty="0">
                <a:solidFill>
                  <a:srgbClr val="FFFFFF"/>
                </a:solidFill>
                <a:latin typeface="Times New Roman"/>
              </a:rPr>
              <a:t>индекс</a:t>
            </a:r>
          </a:p>
        </p:txBody>
      </p:sp>
      <p:sp>
        <p:nvSpPr>
          <p:cNvPr id="982" name="Rectangle 982"/>
          <p:cNvSpPr/>
          <p:nvPr/>
        </p:nvSpPr>
        <p:spPr>
          <a:xfrm>
            <a:off x="5354320" y="5165020"/>
            <a:ext cx="3026448" cy="4602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85239"/>
            <a:r>
              <a:rPr lang="ru" sz="1577" b="1" i="0" spc="0" baseline="0" dirty="0">
                <a:solidFill>
                  <a:srgbClr val="FFFFFF"/>
                </a:solidFill>
                <a:latin typeface="Times New Roman"/>
              </a:rPr>
              <a:t>Многомодовый, градиентный</a:t>
            </a:r>
          </a:p>
          <a:p>
            <a:pPr marL="0">
              <a:lnSpc>
                <a:spcPts val="1877"/>
              </a:lnSpc>
              <a:tabLst>
                <a:tab pos="1285239" algn="l"/>
              </a:tabLst>
            </a:pPr>
            <a:r>
              <a:rPr lang="ru" sz="2389" b="1" i="0" spc="0" baseline="58003" dirty="0">
                <a:solidFill>
                  <a:srgbClr val="FFFFFF"/>
                </a:solidFill>
                <a:latin typeface="Times New Roman"/>
              </a:rPr>
              <a:t>125 </a:t>
            </a:r>
            <a:r>
              <a:rPr lang="ru" sz="1577" b="1" i="0" spc="0" baseline="0" dirty="0">
                <a:solidFill>
                  <a:srgbClr val="FFFFFF"/>
                </a:solidFill>
                <a:latin typeface="Times New Roman"/>
              </a:rPr>
              <a:t>индекс</a:t>
            </a:r>
          </a:p>
        </p:txBody>
      </p:sp>
      <p:sp>
        <p:nvSpPr>
          <p:cNvPr id="983" name="Rectangle 983"/>
          <p:cNvSpPr/>
          <p:nvPr/>
        </p:nvSpPr>
        <p:spPr>
          <a:xfrm>
            <a:off x="5354320" y="4692199"/>
            <a:ext cx="3026448" cy="4602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85239"/>
            <a:r>
              <a:rPr lang="ru" sz="1577" b="1" i="0" spc="0" baseline="0" dirty="0">
                <a:solidFill>
                  <a:srgbClr val="FFFFFF"/>
                </a:solidFill>
                <a:latin typeface="Times New Roman"/>
              </a:rPr>
              <a:t>Многомодовый, градиентный</a:t>
            </a:r>
          </a:p>
          <a:p>
            <a:pPr marL="0">
              <a:lnSpc>
                <a:spcPts val="1877"/>
              </a:lnSpc>
              <a:tabLst>
                <a:tab pos="1285239" algn="l"/>
              </a:tabLst>
            </a:pPr>
            <a:r>
              <a:rPr lang="ru" sz="2389" b="1" i="0" spc="0" baseline="58193" dirty="0">
                <a:solidFill>
                  <a:srgbClr val="FFFFFF"/>
                </a:solidFill>
                <a:latin typeface="Times New Roman"/>
              </a:rPr>
              <a:t>125 </a:t>
            </a:r>
            <a:r>
              <a:rPr lang="ru" sz="1577" b="1" i="0" spc="0" baseline="0" dirty="0">
                <a:solidFill>
                  <a:srgbClr val="FFFFFF"/>
                </a:solidFill>
                <a:latin typeface="Times New Roman"/>
              </a:rPr>
              <a:t>индекс</a:t>
            </a:r>
          </a:p>
        </p:txBody>
      </p:sp>
      <p:sp>
        <p:nvSpPr>
          <p:cNvPr id="984" name="Rectangle 984"/>
          <p:cNvSpPr/>
          <p:nvPr/>
        </p:nvSpPr>
        <p:spPr>
          <a:xfrm>
            <a:off x="5354320" y="4342695"/>
            <a:ext cx="1783291" cy="221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85239" algn="l"/>
              </a:tabLst>
            </a:pPr>
            <a:r>
              <a:rPr lang="ru" sz="1577" b="1" i="0" spc="0" baseline="0" dirty="0">
                <a:solidFill>
                  <a:srgbClr val="FFFFFF"/>
                </a:solidFill>
                <a:latin typeface="Times New Roman"/>
              </a:rPr>
              <a:t>Режим плакирования</a:t>
            </a:r>
          </a:p>
        </p:txBody>
      </p:sp>
      <p:sp>
        <p:nvSpPr>
          <p:cNvPr id="985" name="Rectangle 985"/>
          <p:cNvSpPr/>
          <p:nvPr/>
        </p:nvSpPr>
        <p:spPr>
          <a:xfrm>
            <a:off x="777222" y="168530"/>
            <a:ext cx="639439" cy="2324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433A2B"/>
                </a:solidFill>
                <a:latin typeface="Arial"/>
              </a:rPr>
              <a:t>СИСТЕМЫ</a:t>
            </a:r>
          </a:p>
          <a:p>
            <a:pPr marL="5096">
              <a:lnSpc>
                <a:spcPts val="713"/>
              </a:lnSpc>
            </a:pPr>
            <a:r>
              <a:rPr lang="ru" sz="700" b="0" i="0" spc="0" baseline="0" dirty="0">
                <a:solidFill>
                  <a:srgbClr val="433A2B"/>
                </a:solidFill>
                <a:latin typeface="Times New Roman"/>
              </a:rPr>
              <a:t>ЛАБОРАТОРИЯ</a:t>
            </a:r>
          </a:p>
        </p:txBody>
      </p:sp>
      <p:sp>
        <p:nvSpPr>
          <p:cNvPr id="986" name="Rectangle 986"/>
          <p:cNvSpPr/>
          <p:nvPr/>
        </p:nvSpPr>
        <p:spPr>
          <a:xfrm>
            <a:off x="11079924" y="1283463"/>
            <a:ext cx="670585" cy="3109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833" b="0" i="0" spc="190" baseline="-9490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  <p:sp>
        <p:nvSpPr>
          <p:cNvPr id="987" name="Rectangle 987"/>
          <p:cNvSpPr/>
          <p:nvPr/>
        </p:nvSpPr>
        <p:spPr>
          <a:xfrm>
            <a:off x="4906466" y="1787272"/>
            <a:ext cx="4181893" cy="1567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943236" algn="l"/>
                <a:tab pos="3678926" algn="l"/>
              </a:tabLst>
            </a:pPr>
            <a:r>
              <a:rPr lang="ru" sz="700" b="0" i="0" spc="0" baseline="0" dirty="0">
                <a:solidFill>
                  <a:srgbClr val="000000"/>
                </a:solidFill>
                <a:latin typeface="Times New Roman"/>
              </a:rPr>
              <a:t>Пункт </a:t>
            </a:r>
            <a:r>
              <a:rPr lang="ru" sz="1515" b="1" i="0" spc="-288" baseline="16199" dirty="0">
                <a:solidFill>
                  <a:srgbClr val="000000"/>
                </a:solidFill>
                <a:latin typeface="Arial"/>
              </a:rPr>
              <a:t>назначения </a:t>
            </a:r>
            <a:r>
              <a:rPr lang="ru" sz="909" b="0" i="0" spc="0" baseline="62467" dirty="0">
                <a:solidFill>
                  <a:srgbClr val="000000"/>
                </a:solidFill>
                <a:latin typeface="Arial"/>
              </a:rPr>
              <a:t>125 </a:t>
            </a:r>
            <a:r>
              <a:rPr lang="ru" sz="1515" b="1" i="0" spc="-333" baseline="16199" dirty="0">
                <a:solidFill>
                  <a:srgbClr val="000000"/>
                </a:solidFill>
                <a:latin typeface="Arial"/>
              </a:rPr>
              <a:t>МУЛЬТИ </a:t>
            </a:r>
            <a:r>
              <a:rPr lang="ru" sz="1515" b="1" i="0" spc="-288" baseline="16199" dirty="0">
                <a:solidFill>
                  <a:srgbClr val="000000"/>
                </a:solidFill>
                <a:latin typeface="Arial"/>
              </a:rPr>
              <a:t>МОД</a:t>
            </a:r>
            <a:r>
              <a:rPr lang="ru" sz="1515" b="1" i="0" spc="-244" baseline="16199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1515" b="1" i="0" spc="-111" baseline="16199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1515" b="1" i="0" spc="-333" baseline="16199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1515" b="1" i="0" spc="-311" baseline="16199" dirty="0">
                <a:solidFill>
                  <a:srgbClr val="000000"/>
                </a:solidFill>
                <a:latin typeface="Arial"/>
              </a:rPr>
              <a:t>​</a:t>
            </a:r>
          </a:p>
        </p:txBody>
      </p:sp>
      <p:sp>
        <p:nvSpPr>
          <p:cNvPr id="988" name="Rectangle 988"/>
          <p:cNvSpPr/>
          <p:nvPr/>
        </p:nvSpPr>
        <p:spPr>
          <a:xfrm>
            <a:off x="6825417" y="2283334"/>
            <a:ext cx="2276659" cy="3427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600" b="0" i="0" spc="0" baseline="0" dirty="0">
                <a:solidFill>
                  <a:srgbClr val="000000"/>
                </a:solidFill>
                <a:latin typeface="Arial"/>
              </a:rPr>
              <a:t>62,5</a:t>
            </a:r>
          </a:p>
          <a:p>
            <a:pPr marL="22000">
              <a:lnSpc>
                <a:spcPts val="2028"/>
              </a:lnSpc>
              <a:tabLst>
                <a:tab pos="1780550" algn="l"/>
              </a:tabLst>
            </a:pPr>
            <a:r>
              <a:rPr lang="ru" sz="600" b="0" i="0" spc="0" baseline="0" dirty="0">
                <a:solidFill>
                  <a:srgbClr val="000000"/>
                </a:solidFill>
                <a:latin typeface="Arial"/>
              </a:rPr>
              <a:t>125 </a:t>
            </a:r>
            <a:r>
              <a:rPr lang="ru" sz="1515" b="1" i="0" spc="-333" baseline="-59400" dirty="0">
                <a:solidFill>
                  <a:srgbClr val="000000"/>
                </a:solidFill>
                <a:latin typeface="Arial"/>
              </a:rPr>
              <a:t>МУЛЬТИМОД</a:t>
            </a:r>
            <a:r>
              <a:rPr lang="ru" sz="1515" b="1" i="0" spc="-288" baseline="-59400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1515" b="1" i="0" spc="-244" baseline="-59400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1515" b="1" i="0" spc="-111" baseline="-59400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1515" b="1" i="0" spc="-333" baseline="-59400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1515" b="1" i="0" spc="-311" baseline="-59400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1515" b="1" i="0" spc="-288" baseline="-59400" dirty="0">
                <a:solidFill>
                  <a:srgbClr val="000000"/>
                </a:solidFill>
                <a:latin typeface="Arial"/>
              </a:rPr>
              <a:t>​</a:t>
            </a:r>
          </a:p>
        </p:txBody>
      </p:sp>
      <p:sp>
        <p:nvSpPr>
          <p:cNvPr id="989" name="Rectangle 989"/>
          <p:cNvSpPr/>
          <p:nvPr/>
        </p:nvSpPr>
        <p:spPr>
          <a:xfrm>
            <a:off x="6849702" y="3160904"/>
            <a:ext cx="2279803" cy="141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742903" algn="l"/>
              </a:tabLst>
            </a:pPr>
            <a:r>
              <a:rPr lang="ru" sz="600" b="0" i="0" spc="0" baseline="0" dirty="0">
                <a:solidFill>
                  <a:srgbClr val="000000"/>
                </a:solidFill>
                <a:latin typeface="Arial"/>
              </a:rPr>
              <a:t>125 </a:t>
            </a:r>
            <a:r>
              <a:rPr lang="ru" sz="1515" b="1" i="0" spc="-266" baseline="-30599" dirty="0">
                <a:solidFill>
                  <a:srgbClr val="000000"/>
                </a:solidFill>
                <a:latin typeface="Arial"/>
              </a:rPr>
              <a:t>МОД </a:t>
            </a:r>
            <a:r>
              <a:rPr lang="ru" sz="1515" b="1" i="0" spc="-111" baseline="-30599" dirty="0">
                <a:solidFill>
                  <a:srgbClr val="000000"/>
                </a:solidFill>
                <a:latin typeface="Arial"/>
              </a:rPr>
              <a:t>СИНГА</a:t>
            </a:r>
            <a:r>
              <a:rPr lang="ru" sz="1515" b="1" i="0" spc="-288" baseline="-30599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1515" b="1" i="0" spc="-311" baseline="-30599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1515" b="1" i="0" spc="-111" baseline="-30599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1515" b="1" i="0" spc="-266" baseline="-30599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1515" b="1" i="0" spc="-333" baseline="-30599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1515" b="1" i="0" spc="-311" baseline="-30599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1515" b="1" i="0" spc="-288" baseline="-30599" dirty="0">
                <a:solidFill>
                  <a:srgbClr val="000000"/>
                </a:solidFill>
                <a:latin typeface="Arial"/>
              </a:rPr>
              <a:t>​</a:t>
            </a:r>
          </a:p>
        </p:txBody>
      </p:sp>
      <p:sp>
        <p:nvSpPr>
          <p:cNvPr id="990" name="Rectangle 990"/>
          <p:cNvSpPr/>
          <p:nvPr/>
        </p:nvSpPr>
        <p:spPr>
          <a:xfrm>
            <a:off x="3153656" y="2101635"/>
            <a:ext cx="1099461" cy="984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700" b="0" i="0" spc="0" baseline="0" dirty="0">
                <a:solidFill>
                  <a:srgbClr val="000000"/>
                </a:solidFill>
                <a:latin typeface="Times New Roman"/>
              </a:rPr>
              <a:t>а.</a:t>
            </a:r>
            <a:r>
              <a:rPr lang="ru" sz="700" b="0" i="0" spc="201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700" b="0" i="0" spc="0" baseline="0" dirty="0">
                <a:solidFill>
                  <a:srgbClr val="000000"/>
                </a:solidFill>
                <a:latin typeface="Times New Roman"/>
              </a:rPr>
              <a:t>Многомодовый,</a:t>
            </a:r>
            <a:r>
              <a:rPr lang="ru" sz="700" b="0" i="0" spc="-16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700" b="0" i="0" spc="0" baseline="0" dirty="0">
                <a:solidFill>
                  <a:srgbClr val="000000"/>
                </a:solidFill>
                <a:latin typeface="Times New Roman"/>
              </a:rPr>
              <a:t>шаг-индекс</a:t>
            </a:r>
          </a:p>
        </p:txBody>
      </p:sp>
      <p:sp>
        <p:nvSpPr>
          <p:cNvPr id="991" name="Rectangle 991"/>
          <p:cNvSpPr/>
          <p:nvPr/>
        </p:nvSpPr>
        <p:spPr>
          <a:xfrm>
            <a:off x="6292576" y="2291176"/>
            <a:ext cx="196033" cy="1205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850" b="1" i="0" spc="-245" baseline="0" dirty="0">
                <a:solidFill>
                  <a:srgbClr val="000000"/>
                </a:solidFill>
                <a:latin typeface="Arial"/>
              </a:rPr>
              <a:t>ОСНОВНОЙ</a:t>
            </a:r>
            <a:r>
              <a:rPr lang="ru" sz="850" b="1" i="0" spc="-264" baseline="0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850" b="1" i="0" spc="-245" baseline="0" dirty="0">
                <a:solidFill>
                  <a:srgbClr val="000000"/>
                </a:solidFill>
                <a:latin typeface="Arial"/>
              </a:rPr>
              <a:t>​</a:t>
            </a:r>
          </a:p>
        </p:txBody>
      </p:sp>
      <p:sp>
        <p:nvSpPr>
          <p:cNvPr id="992" name="Rectangle 992"/>
          <p:cNvSpPr/>
          <p:nvPr/>
        </p:nvSpPr>
        <p:spPr>
          <a:xfrm>
            <a:off x="2030887" y="2720944"/>
            <a:ext cx="4698458" cy="6806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73277" algn="l"/>
                <a:tab pos="4174309" algn="l"/>
              </a:tabLst>
            </a:pPr>
            <a:r>
              <a:rPr lang="ru" sz="700" b="0" i="0" spc="0" baseline="0" dirty="0">
                <a:solidFill>
                  <a:srgbClr val="000000"/>
                </a:solidFill>
                <a:latin typeface="Times New Roman"/>
              </a:rPr>
              <a:t>Источник </a:t>
            </a:r>
            <a:r>
              <a:rPr lang="ru" sz="1060" b="0" i="0" spc="0" baseline="-5143" dirty="0">
                <a:solidFill>
                  <a:srgbClr val="000000"/>
                </a:solidFill>
                <a:latin typeface="Times New Roman"/>
              </a:rPr>
              <a:t>Место назначения </a:t>
            </a:r>
            <a:r>
              <a:rPr lang="ru" sz="1287" b="1" i="0" spc="-184" baseline="29646" dirty="0">
                <a:solidFill>
                  <a:srgbClr val="000000"/>
                </a:solidFill>
                <a:latin typeface="Arial"/>
              </a:rPr>
              <a:t>К </a:t>
            </a:r>
            <a:r>
              <a:rPr lang="ru" sz="1287" b="1" i="0" spc="-155" baseline="29646" dirty="0">
                <a:solidFill>
                  <a:srgbClr val="000000"/>
                </a:solidFill>
                <a:latin typeface="Arial"/>
              </a:rPr>
              <a:t>Л А </a:t>
            </a:r>
            <a:r>
              <a:rPr lang="ru" sz="1287" b="1" i="0" spc="-184" baseline="29646" dirty="0">
                <a:solidFill>
                  <a:srgbClr val="000000"/>
                </a:solidFill>
                <a:latin typeface="Arial"/>
              </a:rPr>
              <a:t>Д </a:t>
            </a:r>
            <a:r>
              <a:rPr lang="ru" sz="1287" b="1" i="0" spc="-70" baseline="29646" dirty="0">
                <a:solidFill>
                  <a:srgbClr val="000000"/>
                </a:solidFill>
                <a:latin typeface="Arial"/>
              </a:rPr>
              <a:t>И </a:t>
            </a:r>
            <a:r>
              <a:rPr lang="ru" sz="1287" b="1" i="0" spc="-184" baseline="29646" dirty="0">
                <a:solidFill>
                  <a:srgbClr val="000000"/>
                </a:solidFill>
                <a:latin typeface="Arial"/>
              </a:rPr>
              <a:t>Н Г</a:t>
            </a:r>
          </a:p>
          <a:p>
            <a:pPr marL="1027996">
              <a:lnSpc>
                <a:spcPts val="2016"/>
              </a:lnSpc>
            </a:pPr>
            <a:r>
              <a:rPr lang="ru" sz="700" b="0" i="0" spc="0" baseline="0" dirty="0">
                <a:solidFill>
                  <a:srgbClr val="000000"/>
                </a:solidFill>
                <a:latin typeface="Times New Roman"/>
              </a:rPr>
              <a:t>б.</a:t>
            </a:r>
            <a:r>
              <a:rPr lang="ru" sz="700" b="0" i="0" spc="204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700" b="0" i="0" spc="0" baseline="0" dirty="0">
                <a:solidFill>
                  <a:srgbClr val="000000"/>
                </a:solidFill>
                <a:latin typeface="Times New Roman"/>
              </a:rPr>
              <a:t>Многомодовый,</a:t>
            </a:r>
            <a:r>
              <a:rPr lang="ru" sz="700" b="0" i="0" spc="-39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700" b="0" i="0" spc="0" baseline="0" dirty="0">
                <a:solidFill>
                  <a:srgbClr val="000000"/>
                </a:solidFill>
                <a:latin typeface="Times New Roman"/>
              </a:rPr>
              <a:t>градуированный индекс</a:t>
            </a:r>
          </a:p>
          <a:p>
            <a:pPr marL="4061130">
              <a:lnSpc>
                <a:spcPts val="1252"/>
              </a:lnSpc>
            </a:pPr>
            <a:r>
              <a:rPr lang="ru" sz="850" b="1" i="0" spc="-245" baseline="0" dirty="0">
                <a:solidFill>
                  <a:srgbClr val="000000"/>
                </a:solidFill>
                <a:latin typeface="Arial"/>
              </a:rPr>
              <a:t>BUFF </a:t>
            </a:r>
            <a:r>
              <a:rPr lang="ru" sz="850" b="1" i="0" spc="-226" baseline="0" dirty="0">
                <a:solidFill>
                  <a:srgbClr val="000000"/>
                </a:solidFill>
                <a:latin typeface="Arial"/>
              </a:rPr>
              <a:t>E </a:t>
            </a:r>
            <a:r>
              <a:rPr lang="ru" sz="850" b="1" i="0" spc="-207" baseline="0" dirty="0">
                <a:solidFill>
                  <a:srgbClr val="000000"/>
                </a:solidFill>
                <a:latin typeface="Arial"/>
              </a:rPr>
              <a:t>R</a:t>
            </a:r>
            <a:r>
              <a:rPr lang="ru" sz="850" b="1" i="0" spc="-9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850" b="1" i="0" spc="-207" baseline="0" dirty="0">
                <a:solidFill>
                  <a:srgbClr val="000000"/>
                </a:solidFill>
                <a:latin typeface="Arial"/>
              </a:rPr>
              <a:t>БЕЗДЕЛЬНИК</a:t>
            </a:r>
            <a:r>
              <a:rPr lang="ru" sz="850" b="1" i="0" spc="-264" baseline="0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850" b="1" i="0" spc="-245" baseline="0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850" b="1" i="0" spc="-207" baseline="0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850" b="1" i="0" spc="-94" baseline="0" dirty="0">
                <a:solidFill>
                  <a:srgbClr val="000000"/>
                </a:solidFill>
                <a:latin typeface="Arial"/>
              </a:rPr>
              <a:t>​</a:t>
            </a:r>
            <a:r>
              <a:rPr lang="ru" sz="850" b="1" i="0" spc="-245" baseline="0" dirty="0">
                <a:solidFill>
                  <a:srgbClr val="000000"/>
                </a:solidFill>
                <a:latin typeface="Arial"/>
              </a:rPr>
              <a:t>​</a:t>
            </a:r>
          </a:p>
          <a:p>
            <a:pPr marL="4062401">
              <a:lnSpc>
                <a:spcPts val="882"/>
              </a:lnSpc>
            </a:pPr>
            <a:r>
              <a:rPr lang="ru" sz="850" b="1" i="0" spc="-108" baseline="0" dirty="0">
                <a:solidFill>
                  <a:srgbClr val="000000"/>
                </a:solidFill>
                <a:latin typeface="Arial"/>
              </a:rPr>
              <a:t>( </a:t>
            </a:r>
            <a:r>
              <a:rPr lang="ru" sz="850" b="1" i="0" spc="-199" baseline="0" dirty="0">
                <a:solidFill>
                  <a:srgbClr val="000000"/>
                </a:solidFill>
                <a:latin typeface="Arial"/>
              </a:rPr>
              <a:t>диаметры</a:t>
            </a:r>
            <a:r>
              <a:rPr lang="ru" sz="850" b="1" i="0" spc="-11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850" b="1" i="0" spc="-167" baseline="0" dirty="0">
                <a:solidFill>
                  <a:srgbClr val="000000"/>
                </a:solidFill>
                <a:latin typeface="Arial"/>
              </a:rPr>
              <a:t>будет </a:t>
            </a:r>
            <a:r>
              <a:rPr lang="ru" sz="850" b="1" i="0" spc="-117" baseline="0" dirty="0">
                <a:solidFill>
                  <a:srgbClr val="000000"/>
                </a:solidFill>
                <a:latin typeface="Arial"/>
              </a:rPr>
              <a:t>р </a:t>
            </a:r>
            <a:r>
              <a:rPr lang="ru" sz="850" b="1" i="0" spc="-167" baseline="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993" name="Rectangle 993"/>
          <p:cNvSpPr/>
          <p:nvPr/>
        </p:nvSpPr>
        <p:spPr>
          <a:xfrm>
            <a:off x="2058297" y="3706407"/>
            <a:ext cx="3334779" cy="984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48176" algn="l"/>
              </a:tabLst>
            </a:pPr>
            <a:r>
              <a:rPr lang="ru" sz="700" b="0" i="0" spc="0" baseline="0" dirty="0">
                <a:solidFill>
                  <a:srgbClr val="000000"/>
                </a:solidFill>
                <a:latin typeface="Times New Roman"/>
              </a:rPr>
              <a:t>Источник Место назначения</a:t>
            </a:r>
          </a:p>
        </p:txBody>
      </p:sp>
      <p:sp>
        <p:nvSpPr>
          <p:cNvPr id="994" name="Rectangle 994"/>
          <p:cNvSpPr/>
          <p:nvPr/>
        </p:nvSpPr>
        <p:spPr>
          <a:xfrm>
            <a:off x="3318372" y="3962439"/>
            <a:ext cx="675577" cy="984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700" b="0" i="0" spc="0" baseline="0" dirty="0">
                <a:solidFill>
                  <a:srgbClr val="000000"/>
                </a:solidFill>
                <a:latin typeface="Times New Roman"/>
              </a:rPr>
              <a:t>в.</a:t>
            </a:r>
            <a:r>
              <a:rPr lang="ru" sz="700" b="0" i="0" spc="133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700" b="0" i="0" spc="0" baseline="0" dirty="0">
                <a:solidFill>
                  <a:srgbClr val="000000"/>
                </a:solidFill>
                <a:latin typeface="Times New Roman"/>
              </a:rPr>
              <a:t>Одномодовый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Freeform 995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5462" y="181103"/>
                </a:moveTo>
                <a:lnTo>
                  <a:pt x="1414525" y="181103"/>
                </a:lnTo>
                <a:lnTo>
                  <a:pt x="1414525" y="294386"/>
                </a:lnTo>
                <a:lnTo>
                  <a:pt x="775462" y="294386"/>
                </a:lnTo>
                <a:lnTo>
                  <a:pt x="775462" y="181103"/>
                </a:lnTo>
                <a:close/>
                <a:moveTo>
                  <a:pt x="601726" y="299974"/>
                </a:moveTo>
                <a:lnTo>
                  <a:pt x="1407667" y="299974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9974"/>
                </a:lnTo>
                <a:close/>
                <a:moveTo>
                  <a:pt x="11339068" y="1588262"/>
                </a:moveTo>
                <a:lnTo>
                  <a:pt x="11092180" y="1588262"/>
                </a:lnTo>
                <a:lnTo>
                  <a:pt x="11092180" y="1316071"/>
                </a:lnTo>
                <a:lnTo>
                  <a:pt x="11447780" y="1316071"/>
                </a:lnTo>
                <a:lnTo>
                  <a:pt x="11447780" y="1525271"/>
                </a:lnTo>
                <a:lnTo>
                  <a:pt x="11751818" y="1525271"/>
                </a:lnTo>
                <a:lnTo>
                  <a:pt x="11751818" y="1588262"/>
                </a:lnTo>
                <a:lnTo>
                  <a:pt x="11339068" y="1588262"/>
                </a:lnTo>
                <a:close/>
                <a:moveTo>
                  <a:pt x="5269738" y="6858000"/>
                </a:moveTo>
                <a:moveTo>
                  <a:pt x="2373375" y="2297939"/>
                </a:moveTo>
                <a:lnTo>
                  <a:pt x="2740406" y="2297939"/>
                </a:lnTo>
                <a:lnTo>
                  <a:pt x="2740406" y="2434083"/>
                </a:lnTo>
                <a:lnTo>
                  <a:pt x="2373375" y="2434083"/>
                </a:lnTo>
                <a:lnTo>
                  <a:pt x="2373375" y="2297939"/>
                </a:lnTo>
                <a:close/>
                <a:moveTo>
                  <a:pt x="2222499" y="2508250"/>
                </a:moveTo>
                <a:lnTo>
                  <a:pt x="2875280" y="2508250"/>
                </a:lnTo>
                <a:lnTo>
                  <a:pt x="2875280" y="2644395"/>
                </a:lnTo>
                <a:lnTo>
                  <a:pt x="2222499" y="2644395"/>
                </a:lnTo>
                <a:lnTo>
                  <a:pt x="2222499" y="2508250"/>
                </a:lnTo>
                <a:close/>
                <a:moveTo>
                  <a:pt x="5395467" y="2325371"/>
                </a:moveTo>
                <a:lnTo>
                  <a:pt x="5806863" y="2325371"/>
                </a:lnTo>
                <a:lnTo>
                  <a:pt x="5806863" y="2461515"/>
                </a:lnTo>
                <a:lnTo>
                  <a:pt x="5395467" y="2461515"/>
                </a:lnTo>
                <a:lnTo>
                  <a:pt x="5395467" y="2325371"/>
                </a:lnTo>
                <a:close/>
                <a:moveTo>
                  <a:pt x="5262879" y="2526539"/>
                </a:moveTo>
                <a:lnTo>
                  <a:pt x="5922517" y="2526539"/>
                </a:lnTo>
                <a:lnTo>
                  <a:pt x="5922517" y="2664968"/>
                </a:lnTo>
                <a:lnTo>
                  <a:pt x="5262879" y="2664968"/>
                </a:lnTo>
                <a:lnTo>
                  <a:pt x="5262879" y="2526539"/>
                </a:lnTo>
                <a:close/>
                <a:moveTo>
                  <a:pt x="4222750" y="2325371"/>
                </a:moveTo>
                <a:lnTo>
                  <a:pt x="4875530" y="2325371"/>
                </a:lnTo>
                <a:lnTo>
                  <a:pt x="4875530" y="2671827"/>
                </a:lnTo>
                <a:lnTo>
                  <a:pt x="4222750" y="2671827"/>
                </a:lnTo>
                <a:lnTo>
                  <a:pt x="4222750" y="2325371"/>
                </a:lnTo>
                <a:close/>
                <a:moveTo>
                  <a:pt x="1223517" y="5179568"/>
                </a:moveTo>
                <a:lnTo>
                  <a:pt x="1223517" y="3413506"/>
                </a:lnTo>
                <a:lnTo>
                  <a:pt x="1414999" y="3413506"/>
                </a:lnTo>
                <a:lnTo>
                  <a:pt x="1414999" y="5179568"/>
                </a:lnTo>
                <a:close/>
                <a:moveTo>
                  <a:pt x="1678432" y="6858000"/>
                </a:moveTo>
                <a:moveTo>
                  <a:pt x="2201926" y="5928106"/>
                </a:moveTo>
                <a:lnTo>
                  <a:pt x="6874247" y="5928106"/>
                </a:lnTo>
                <a:lnTo>
                  <a:pt x="6874247" y="6075681"/>
                </a:lnTo>
                <a:lnTo>
                  <a:pt x="2201926" y="6075681"/>
                </a:lnTo>
                <a:lnTo>
                  <a:pt x="2201926" y="5928106"/>
                </a:lnTo>
                <a:close/>
                <a:moveTo>
                  <a:pt x="3603244" y="6255005"/>
                </a:moveTo>
                <a:lnTo>
                  <a:pt x="5086285" y="6255005"/>
                </a:lnTo>
                <a:lnTo>
                  <a:pt x="5086285" y="6446486"/>
                </a:lnTo>
                <a:lnTo>
                  <a:pt x="3603244" y="6446486"/>
                </a:lnTo>
                <a:lnTo>
                  <a:pt x="3603244" y="625500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96" name="Picture 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997" name="Picture 99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998" name="Picture 99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2085975"/>
            <a:ext cx="6143625" cy="4457700"/>
          </a:xfrm>
          <a:prstGeom prst="rect">
            <a:avLst/>
          </a:prstGeom>
          <a:noFill/>
        </p:spPr>
      </p:pic>
      <p:sp>
        <p:nvSpPr>
          <p:cNvPr id="999" name="Freeform 999"/>
          <p:cNvSpPr/>
          <p:nvPr/>
        </p:nvSpPr>
        <p:spPr>
          <a:xfrm>
            <a:off x="7437755" y="3337129"/>
            <a:ext cx="1992757" cy="544754"/>
          </a:xfrm>
          <a:custGeom>
            <a:avLst/>
            <a:gdLst/>
            <a:ahLst/>
            <a:cxnLst/>
            <a:rect l="0" t="0" r="0" b="0"/>
            <a:pathLst>
              <a:path w="1992757" h="544754">
                <a:moveTo>
                  <a:pt x="0" y="544754"/>
                </a:moveTo>
                <a:lnTo>
                  <a:pt x="1992757" y="544754"/>
                </a:lnTo>
                <a:lnTo>
                  <a:pt x="1992757" y="0"/>
                </a:lnTo>
                <a:lnTo>
                  <a:pt x="0" y="0"/>
                </a:lnTo>
                <a:lnTo>
                  <a:pt x="0" y="544754"/>
                </a:lnTo>
                <a:close/>
              </a:path>
            </a:pathLst>
          </a:custGeom>
          <a:solidFill>
            <a:srgbClr val="E9EB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0" name="Freeform 1000">
            <a:hlinkClick r:id="rId6"/>
          </p:cNvPr>
          <p:cNvSpPr/>
          <p:nvPr/>
        </p:nvSpPr>
        <p:spPr>
          <a:xfrm>
            <a:off x="9430511" y="3337129"/>
            <a:ext cx="1992758" cy="544754"/>
          </a:xfrm>
          <a:custGeom>
            <a:avLst/>
            <a:gdLst/>
            <a:ahLst/>
            <a:cxnLst/>
            <a:rect l="0" t="0" r="0" b="0"/>
            <a:pathLst>
              <a:path w="1992758" h="544754">
                <a:moveTo>
                  <a:pt x="0" y="544754"/>
                </a:moveTo>
                <a:lnTo>
                  <a:pt x="1992758" y="544754"/>
                </a:lnTo>
                <a:lnTo>
                  <a:pt x="1992758" y="0"/>
                </a:lnTo>
                <a:lnTo>
                  <a:pt x="0" y="0"/>
                </a:lnTo>
                <a:lnTo>
                  <a:pt x="0" y="544754"/>
                </a:lnTo>
                <a:close/>
              </a:path>
            </a:pathLst>
          </a:custGeom>
          <a:solidFill>
            <a:srgbClr val="E9EB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1" name="Freeform 1001"/>
          <p:cNvSpPr/>
          <p:nvPr/>
        </p:nvSpPr>
        <p:spPr>
          <a:xfrm>
            <a:off x="7437755" y="3881908"/>
            <a:ext cx="1992757" cy="580745"/>
          </a:xfrm>
          <a:custGeom>
            <a:avLst/>
            <a:gdLst/>
            <a:ahLst/>
            <a:cxnLst/>
            <a:rect l="0" t="0" r="0" b="0"/>
            <a:pathLst>
              <a:path w="1992757" h="580745">
                <a:moveTo>
                  <a:pt x="0" y="580745"/>
                </a:moveTo>
                <a:lnTo>
                  <a:pt x="1992757" y="580745"/>
                </a:lnTo>
                <a:lnTo>
                  <a:pt x="1992757" y="0"/>
                </a:lnTo>
                <a:lnTo>
                  <a:pt x="0" y="0"/>
                </a:lnTo>
                <a:lnTo>
                  <a:pt x="0" y="580745"/>
                </a:lnTo>
                <a:close/>
              </a:path>
            </a:pathLst>
          </a:custGeom>
          <a:solidFill>
            <a:srgbClr val="E9EB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2" name="Freeform 1002">
            <a:hlinkClick r:id="rId7"/>
          </p:cNvPr>
          <p:cNvSpPr/>
          <p:nvPr/>
        </p:nvSpPr>
        <p:spPr>
          <a:xfrm>
            <a:off x="9430511" y="3881908"/>
            <a:ext cx="1992758" cy="580745"/>
          </a:xfrm>
          <a:custGeom>
            <a:avLst/>
            <a:gdLst/>
            <a:ahLst/>
            <a:cxnLst/>
            <a:rect l="0" t="0" r="0" b="0"/>
            <a:pathLst>
              <a:path w="1992758" h="580745">
                <a:moveTo>
                  <a:pt x="0" y="580745"/>
                </a:moveTo>
                <a:lnTo>
                  <a:pt x="1992758" y="580745"/>
                </a:lnTo>
                <a:lnTo>
                  <a:pt x="1992758" y="0"/>
                </a:lnTo>
                <a:lnTo>
                  <a:pt x="0" y="0"/>
                </a:lnTo>
                <a:lnTo>
                  <a:pt x="0" y="580745"/>
                </a:lnTo>
                <a:close/>
              </a:path>
            </a:pathLst>
          </a:custGeom>
          <a:solidFill>
            <a:srgbClr val="E9EB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3" name="Freeform 1003"/>
          <p:cNvSpPr/>
          <p:nvPr/>
        </p:nvSpPr>
        <p:spPr>
          <a:xfrm>
            <a:off x="7437755" y="4462552"/>
            <a:ext cx="1992757" cy="580746"/>
          </a:xfrm>
          <a:custGeom>
            <a:avLst/>
            <a:gdLst/>
            <a:ahLst/>
            <a:cxnLst/>
            <a:rect l="0" t="0" r="0" b="0"/>
            <a:pathLst>
              <a:path w="1992757" h="580746">
                <a:moveTo>
                  <a:pt x="0" y="580746"/>
                </a:moveTo>
                <a:lnTo>
                  <a:pt x="1992757" y="580746"/>
                </a:lnTo>
                <a:lnTo>
                  <a:pt x="1992757" y="0"/>
                </a:lnTo>
                <a:lnTo>
                  <a:pt x="0" y="0"/>
                </a:lnTo>
                <a:lnTo>
                  <a:pt x="0" y="580746"/>
                </a:lnTo>
                <a:close/>
              </a:path>
            </a:pathLst>
          </a:custGeom>
          <a:solidFill>
            <a:srgbClr val="E9EB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4" name="Freeform 1004">
            <a:hlinkClick r:id="rId2"/>
          </p:cNvPr>
          <p:cNvSpPr/>
          <p:nvPr/>
        </p:nvSpPr>
        <p:spPr>
          <a:xfrm>
            <a:off x="9430511" y="4462552"/>
            <a:ext cx="1992758" cy="580746"/>
          </a:xfrm>
          <a:custGeom>
            <a:avLst/>
            <a:gdLst/>
            <a:ahLst/>
            <a:cxnLst/>
            <a:rect l="0" t="0" r="0" b="0"/>
            <a:pathLst>
              <a:path w="1992758" h="580746">
                <a:moveTo>
                  <a:pt x="0" y="580746"/>
                </a:moveTo>
                <a:lnTo>
                  <a:pt x="1992758" y="580746"/>
                </a:lnTo>
                <a:lnTo>
                  <a:pt x="1992758" y="0"/>
                </a:lnTo>
                <a:lnTo>
                  <a:pt x="0" y="0"/>
                </a:lnTo>
                <a:lnTo>
                  <a:pt x="0" y="580746"/>
                </a:lnTo>
                <a:close/>
              </a:path>
            </a:pathLst>
          </a:custGeom>
          <a:solidFill>
            <a:srgbClr val="E9EBF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5" name="Freeform 1005"/>
          <p:cNvSpPr/>
          <p:nvPr/>
        </p:nvSpPr>
        <p:spPr>
          <a:xfrm>
            <a:off x="9430511" y="3330703"/>
            <a:ext cx="0" cy="1718945"/>
          </a:xfrm>
          <a:custGeom>
            <a:avLst/>
            <a:gdLst/>
            <a:ahLst/>
            <a:cxnLst/>
            <a:rect l="0" t="0" r="0" b="0"/>
            <a:pathLst>
              <a:path h="1718945">
                <a:moveTo>
                  <a:pt x="0" y="0"/>
                </a:moveTo>
                <a:lnTo>
                  <a:pt x="0" y="1718945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6" name="Freeform 1006"/>
          <p:cNvSpPr/>
          <p:nvPr/>
        </p:nvSpPr>
        <p:spPr>
          <a:xfrm>
            <a:off x="7431405" y="3881883"/>
            <a:ext cx="3998087" cy="0"/>
          </a:xfrm>
          <a:custGeom>
            <a:avLst/>
            <a:gdLst/>
            <a:ahLst/>
            <a:cxnLst/>
            <a:rect l="0" t="0" r="0" b="0"/>
            <a:pathLst>
              <a:path w="3998087">
                <a:moveTo>
                  <a:pt x="0" y="0"/>
                </a:moveTo>
                <a:lnTo>
                  <a:pt x="3998087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7" name="Freeform 1007"/>
          <p:cNvSpPr/>
          <p:nvPr/>
        </p:nvSpPr>
        <p:spPr>
          <a:xfrm>
            <a:off x="7431405" y="4462653"/>
            <a:ext cx="3998087" cy="0"/>
          </a:xfrm>
          <a:custGeom>
            <a:avLst/>
            <a:gdLst/>
            <a:ahLst/>
            <a:cxnLst/>
            <a:rect l="0" t="0" r="0" b="0"/>
            <a:pathLst>
              <a:path w="3998087">
                <a:moveTo>
                  <a:pt x="0" y="0"/>
                </a:moveTo>
                <a:lnTo>
                  <a:pt x="3998087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8" name="Freeform 1008"/>
          <p:cNvSpPr/>
          <p:nvPr/>
        </p:nvSpPr>
        <p:spPr>
          <a:xfrm>
            <a:off x="7437755" y="3330703"/>
            <a:ext cx="0" cy="1718945"/>
          </a:xfrm>
          <a:custGeom>
            <a:avLst/>
            <a:gdLst/>
            <a:ahLst/>
            <a:cxnLst/>
            <a:rect l="0" t="0" r="0" b="0"/>
            <a:pathLst>
              <a:path h="1718945">
                <a:moveTo>
                  <a:pt x="0" y="0"/>
                </a:moveTo>
                <a:lnTo>
                  <a:pt x="0" y="1718945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9" name="Freeform 1009"/>
          <p:cNvSpPr/>
          <p:nvPr/>
        </p:nvSpPr>
        <p:spPr>
          <a:xfrm>
            <a:off x="11423142" y="3330703"/>
            <a:ext cx="0" cy="1718945"/>
          </a:xfrm>
          <a:custGeom>
            <a:avLst/>
            <a:gdLst/>
            <a:ahLst/>
            <a:cxnLst/>
            <a:rect l="0" t="0" r="0" b="0"/>
            <a:pathLst>
              <a:path h="1718945">
                <a:moveTo>
                  <a:pt x="0" y="0"/>
                </a:moveTo>
                <a:lnTo>
                  <a:pt x="0" y="1718945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0" name="Freeform 1010"/>
          <p:cNvSpPr/>
          <p:nvPr/>
        </p:nvSpPr>
        <p:spPr>
          <a:xfrm>
            <a:off x="7431405" y="3337053"/>
            <a:ext cx="3998087" cy="0"/>
          </a:xfrm>
          <a:custGeom>
            <a:avLst/>
            <a:gdLst/>
            <a:ahLst/>
            <a:cxnLst/>
            <a:rect l="0" t="0" r="0" b="0"/>
            <a:pathLst>
              <a:path w="3998087">
                <a:moveTo>
                  <a:pt x="0" y="0"/>
                </a:moveTo>
                <a:lnTo>
                  <a:pt x="3998087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1" name="Freeform 1011"/>
          <p:cNvSpPr/>
          <p:nvPr/>
        </p:nvSpPr>
        <p:spPr>
          <a:xfrm>
            <a:off x="7431405" y="5043298"/>
            <a:ext cx="3998087" cy="0"/>
          </a:xfrm>
          <a:custGeom>
            <a:avLst/>
            <a:gdLst/>
            <a:ahLst/>
            <a:cxnLst/>
            <a:rect l="0" t="0" r="0" b="0"/>
            <a:pathLst>
              <a:path w="3998087">
                <a:moveTo>
                  <a:pt x="0" y="0"/>
                </a:moveTo>
                <a:lnTo>
                  <a:pt x="3998087" y="0"/>
                </a:lnTo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2" name="Freeform 1012"/>
          <p:cNvSpPr/>
          <p:nvPr/>
        </p:nvSpPr>
        <p:spPr>
          <a:xfrm>
            <a:off x="769111" y="174752"/>
            <a:ext cx="651765" cy="125983"/>
          </a:xfrm>
          <a:custGeom>
            <a:avLst/>
            <a:gdLst/>
            <a:ahLst/>
            <a:cxnLst/>
            <a:rect l="0" t="0" r="0" b="0"/>
            <a:pathLst>
              <a:path w="651765" h="125983">
                <a:moveTo>
                  <a:pt x="1" y="125983"/>
                </a:moveTo>
                <a:lnTo>
                  <a:pt x="651765" y="125983"/>
                </a:lnTo>
                <a:lnTo>
                  <a:pt x="651764" y="0"/>
                </a:lnTo>
                <a:lnTo>
                  <a:pt x="0" y="0"/>
                </a:lnTo>
                <a:close/>
                <a:moveTo>
                  <a:pt x="5788153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3" name="Freeform 1013"/>
          <p:cNvSpPr/>
          <p:nvPr/>
        </p:nvSpPr>
        <p:spPr>
          <a:xfrm>
            <a:off x="595376" y="293624"/>
            <a:ext cx="818642" cy="100838"/>
          </a:xfrm>
          <a:custGeom>
            <a:avLst/>
            <a:gdLst/>
            <a:ahLst/>
            <a:cxnLst/>
            <a:rect l="0" t="0" r="0" b="0"/>
            <a:pathLst>
              <a:path w="818642" h="100838">
                <a:moveTo>
                  <a:pt x="1" y="100838"/>
                </a:moveTo>
                <a:lnTo>
                  <a:pt x="818642" y="100838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4376"/>
                </a:moveTo>
              </a:path>
            </a:pathLst>
          </a:custGeom>
          <a:solidFill>
            <a:srgbClr val="FE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4" name="Freeform 1014"/>
          <p:cNvSpPr/>
          <p:nvPr/>
        </p:nvSpPr>
        <p:spPr>
          <a:xfrm>
            <a:off x="11085830" y="1309721"/>
            <a:ext cx="368300" cy="284891"/>
          </a:xfrm>
          <a:custGeom>
            <a:avLst/>
            <a:gdLst/>
            <a:ahLst/>
            <a:cxnLst/>
            <a:rect l="0" t="0" r="0" b="0"/>
            <a:pathLst>
              <a:path w="368300" h="284891">
                <a:moveTo>
                  <a:pt x="0" y="284891"/>
                </a:moveTo>
                <a:lnTo>
                  <a:pt x="368300" y="284891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442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5" name="Freeform 1015"/>
          <p:cNvSpPr/>
          <p:nvPr/>
        </p:nvSpPr>
        <p:spPr>
          <a:xfrm>
            <a:off x="11332718" y="1518921"/>
            <a:ext cx="425450" cy="75691"/>
          </a:xfrm>
          <a:custGeom>
            <a:avLst/>
            <a:gdLst/>
            <a:ahLst/>
            <a:cxnLst/>
            <a:rect l="0" t="0" r="0" b="0"/>
            <a:pathLst>
              <a:path w="425450" h="75691">
                <a:moveTo>
                  <a:pt x="0" y="75691"/>
                </a:moveTo>
                <a:lnTo>
                  <a:pt x="425450" y="75691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6" name="Freeform 1016"/>
          <p:cNvSpPr/>
          <p:nvPr/>
        </p:nvSpPr>
        <p:spPr>
          <a:xfrm>
            <a:off x="2367025" y="2291589"/>
            <a:ext cx="379731" cy="148844"/>
          </a:xfrm>
          <a:custGeom>
            <a:avLst/>
            <a:gdLst/>
            <a:ahLst/>
            <a:cxnLst/>
            <a:rect l="0" t="0" r="0" b="0"/>
            <a:pathLst>
              <a:path w="379731" h="148844">
                <a:moveTo>
                  <a:pt x="0" y="148844"/>
                </a:moveTo>
                <a:lnTo>
                  <a:pt x="379731" y="148844"/>
                </a:lnTo>
                <a:lnTo>
                  <a:pt x="379731" y="0"/>
                </a:lnTo>
                <a:lnTo>
                  <a:pt x="0" y="0"/>
                </a:lnTo>
                <a:close/>
                <a:moveTo>
                  <a:pt x="2050542" y="4566411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7" name="Freeform 1017"/>
          <p:cNvSpPr/>
          <p:nvPr/>
        </p:nvSpPr>
        <p:spPr>
          <a:xfrm>
            <a:off x="2216149" y="2501900"/>
            <a:ext cx="665481" cy="148845"/>
          </a:xfrm>
          <a:custGeom>
            <a:avLst/>
            <a:gdLst/>
            <a:ahLst/>
            <a:cxnLst/>
            <a:rect l="0" t="0" r="0" b="0"/>
            <a:pathLst>
              <a:path w="665481" h="148845">
                <a:moveTo>
                  <a:pt x="0" y="148845"/>
                </a:moveTo>
                <a:lnTo>
                  <a:pt x="665481" y="148845"/>
                </a:lnTo>
                <a:lnTo>
                  <a:pt x="665481" y="0"/>
                </a:lnTo>
                <a:lnTo>
                  <a:pt x="0" y="0"/>
                </a:lnTo>
                <a:close/>
                <a:moveTo>
                  <a:pt x="1991106" y="435610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8" name="Freeform 1018"/>
          <p:cNvSpPr/>
          <p:nvPr/>
        </p:nvSpPr>
        <p:spPr>
          <a:xfrm>
            <a:off x="5389117" y="2319021"/>
            <a:ext cx="424096" cy="148844"/>
          </a:xfrm>
          <a:custGeom>
            <a:avLst/>
            <a:gdLst/>
            <a:ahLst/>
            <a:cxnLst/>
            <a:rect l="0" t="0" r="0" b="0"/>
            <a:pathLst>
              <a:path w="424096" h="148844">
                <a:moveTo>
                  <a:pt x="0" y="148844"/>
                </a:moveTo>
                <a:lnTo>
                  <a:pt x="424096" y="148844"/>
                </a:lnTo>
                <a:lnTo>
                  <a:pt x="424096" y="0"/>
                </a:lnTo>
                <a:lnTo>
                  <a:pt x="0" y="0"/>
                </a:lnTo>
                <a:close/>
                <a:moveTo>
                  <a:pt x="-998982" y="45389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9" name="Freeform 1019"/>
          <p:cNvSpPr/>
          <p:nvPr/>
        </p:nvSpPr>
        <p:spPr>
          <a:xfrm>
            <a:off x="5256529" y="2520189"/>
            <a:ext cx="672338" cy="151129"/>
          </a:xfrm>
          <a:custGeom>
            <a:avLst/>
            <a:gdLst/>
            <a:ahLst/>
            <a:cxnLst/>
            <a:rect l="0" t="0" r="0" b="0"/>
            <a:pathLst>
              <a:path w="672338" h="151129">
                <a:moveTo>
                  <a:pt x="0" y="151129"/>
                </a:moveTo>
                <a:lnTo>
                  <a:pt x="672338" y="151129"/>
                </a:lnTo>
                <a:lnTo>
                  <a:pt x="672338" y="0"/>
                </a:lnTo>
                <a:lnTo>
                  <a:pt x="0" y="0"/>
                </a:lnTo>
                <a:close/>
                <a:moveTo>
                  <a:pt x="-1069847" y="4337811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0" name="Freeform 1020"/>
          <p:cNvSpPr/>
          <p:nvPr/>
        </p:nvSpPr>
        <p:spPr>
          <a:xfrm>
            <a:off x="4216399" y="2319021"/>
            <a:ext cx="665480" cy="359156"/>
          </a:xfrm>
          <a:custGeom>
            <a:avLst/>
            <a:gdLst/>
            <a:ahLst/>
            <a:cxnLst/>
            <a:rect l="0" t="0" r="0" b="0"/>
            <a:pathLst>
              <a:path w="665480" h="359156">
                <a:moveTo>
                  <a:pt x="0" y="359156"/>
                </a:moveTo>
                <a:lnTo>
                  <a:pt x="665480" y="359156"/>
                </a:lnTo>
                <a:lnTo>
                  <a:pt x="665480" y="0"/>
                </a:lnTo>
                <a:lnTo>
                  <a:pt x="0" y="0"/>
                </a:lnTo>
                <a:close/>
                <a:moveTo>
                  <a:pt x="-36577" y="45389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1" name="Freeform 1021"/>
          <p:cNvSpPr/>
          <p:nvPr/>
        </p:nvSpPr>
        <p:spPr>
          <a:xfrm>
            <a:off x="1217167" y="3407156"/>
            <a:ext cx="204182" cy="1778762"/>
          </a:xfrm>
          <a:custGeom>
            <a:avLst/>
            <a:gdLst/>
            <a:ahLst/>
            <a:cxnLst/>
            <a:rect l="0" t="0" r="0" b="0"/>
            <a:pathLst>
              <a:path w="204182" h="1778762">
                <a:moveTo>
                  <a:pt x="204182" y="1778762"/>
                </a:moveTo>
                <a:lnTo>
                  <a:pt x="204182" y="0"/>
                </a:lnTo>
                <a:lnTo>
                  <a:pt x="0" y="0"/>
                </a:lnTo>
                <a:lnTo>
                  <a:pt x="0" y="1778762"/>
                </a:lnTo>
                <a:close/>
                <a:moveTo>
                  <a:pt x="454915" y="345084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2" name="Freeform 1022"/>
          <p:cNvSpPr/>
          <p:nvPr/>
        </p:nvSpPr>
        <p:spPr>
          <a:xfrm>
            <a:off x="2195576" y="5921756"/>
            <a:ext cx="4685021" cy="160275"/>
          </a:xfrm>
          <a:custGeom>
            <a:avLst/>
            <a:gdLst/>
            <a:ahLst/>
            <a:cxnLst/>
            <a:rect l="0" t="0" r="0" b="0"/>
            <a:pathLst>
              <a:path w="4685021" h="160275">
                <a:moveTo>
                  <a:pt x="0" y="160275"/>
                </a:moveTo>
                <a:lnTo>
                  <a:pt x="4685021" y="160275"/>
                </a:lnTo>
                <a:lnTo>
                  <a:pt x="4685021" y="0"/>
                </a:lnTo>
                <a:lnTo>
                  <a:pt x="0" y="0"/>
                </a:lnTo>
                <a:close/>
                <a:moveTo>
                  <a:pt x="-1419607" y="93624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3" name="Freeform 1023"/>
          <p:cNvSpPr/>
          <p:nvPr/>
        </p:nvSpPr>
        <p:spPr>
          <a:xfrm>
            <a:off x="3596894" y="6248655"/>
            <a:ext cx="1495741" cy="204181"/>
          </a:xfrm>
          <a:custGeom>
            <a:avLst/>
            <a:gdLst/>
            <a:ahLst/>
            <a:cxnLst/>
            <a:rect l="0" t="0" r="0" b="0"/>
            <a:pathLst>
              <a:path w="1495741" h="204181">
                <a:moveTo>
                  <a:pt x="0" y="204181"/>
                </a:moveTo>
                <a:lnTo>
                  <a:pt x="1495741" y="204181"/>
                </a:lnTo>
                <a:lnTo>
                  <a:pt x="1495741" y="0"/>
                </a:lnTo>
                <a:lnTo>
                  <a:pt x="0" y="0"/>
                </a:lnTo>
                <a:close/>
                <a:moveTo>
                  <a:pt x="-3191730" y="609345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" name="Rectangle 1024"/>
          <p:cNvSpPr/>
          <p:nvPr/>
        </p:nvSpPr>
        <p:spPr>
          <a:xfrm>
            <a:off x="11345926" y="6457823"/>
            <a:ext cx="150583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14</a:t>
            </a:r>
          </a:p>
        </p:txBody>
      </p:sp>
      <p:sp>
        <p:nvSpPr>
          <p:cNvPr id="1025" name="Rectangle 1025"/>
          <p:cNvSpPr/>
          <p:nvPr/>
        </p:nvSpPr>
        <p:spPr>
          <a:xfrm>
            <a:off x="629919" y="600469"/>
            <a:ext cx="8424585" cy="6599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29" b="1" i="0" spc="0" baseline="0" dirty="0">
                <a:solidFill>
                  <a:srgbClr val="000000"/>
                </a:solidFill>
                <a:latin typeface="WorkSans-Bold"/>
              </a:rPr>
              <a:t>Волоконная оптика </a:t>
            </a:r>
            <a:r>
              <a:rPr lang="ru" sz="4429" b="1" i="0" spc="1252" baseline="0" dirty="0">
                <a:solidFill>
                  <a:srgbClr val="000000"/>
                </a:solidFill>
                <a:latin typeface="WorkSans-Bold"/>
              </a:rPr>
              <a:t>– </a:t>
            </a:r>
            <a:r>
              <a:rPr lang="ru" sz="4429" b="1" i="0" spc="0" baseline="0" dirty="0">
                <a:solidFill>
                  <a:srgbClr val="000000"/>
                </a:solidFill>
                <a:latin typeface="WorkSans-Bold"/>
              </a:rPr>
              <a:t>длины волн</a:t>
            </a:r>
          </a:p>
        </p:txBody>
      </p:sp>
      <p:sp>
        <p:nvSpPr>
          <p:cNvPr id="1026" name="Rectangle 1026"/>
          <p:cNvSpPr/>
          <p:nvPr/>
        </p:nvSpPr>
        <p:spPr>
          <a:xfrm>
            <a:off x="8114918" y="3515122"/>
            <a:ext cx="2841009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01495" algn="l"/>
              </a:tabLst>
            </a:pPr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850 нм </a:t>
            </a:r>
            <a:r>
              <a:rPr lang="ru" sz="1802" b="0" i="0" spc="0" baseline="0" dirty="0">
                <a:solidFill>
                  <a:srgbClr val="000000"/>
                </a:solidFill>
                <a:latin typeface="Calibri"/>
                <a:hlinkClick r:id="rId6"/>
              </a:rPr>
              <a:t>3,50 дБ/км</a:t>
            </a:r>
          </a:p>
        </p:txBody>
      </p:sp>
      <p:sp>
        <p:nvSpPr>
          <p:cNvPr id="1027" name="Rectangle 1027"/>
          <p:cNvSpPr/>
          <p:nvPr/>
        </p:nvSpPr>
        <p:spPr>
          <a:xfrm>
            <a:off x="8056880" y="4078621"/>
            <a:ext cx="2899048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59533" algn="l"/>
              </a:tabLst>
            </a:pPr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1310 нм </a:t>
            </a:r>
            <a:r>
              <a:rPr lang="ru" sz="1802" b="0" i="0" spc="0" baseline="0" dirty="0">
                <a:solidFill>
                  <a:srgbClr val="000000"/>
                </a:solidFill>
                <a:latin typeface="Calibri"/>
                <a:hlinkClick r:id="rId7"/>
              </a:rPr>
              <a:t>1,25 дБ/км</a:t>
            </a:r>
          </a:p>
        </p:txBody>
      </p:sp>
      <p:sp>
        <p:nvSpPr>
          <p:cNvPr id="1028" name="Rectangle 1028"/>
          <p:cNvSpPr/>
          <p:nvPr/>
        </p:nvSpPr>
        <p:spPr>
          <a:xfrm>
            <a:off x="8056880" y="4660408"/>
            <a:ext cx="2899048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59533" algn="l"/>
              </a:tabLst>
            </a:pPr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1550 нм </a:t>
            </a:r>
            <a:r>
              <a:rPr lang="ru" sz="1802" b="0" i="0" spc="0" baseline="0" dirty="0">
                <a:solidFill>
                  <a:srgbClr val="000000"/>
                </a:solidFill>
                <a:latin typeface="Calibri"/>
                <a:hlinkClick r:id="rId2"/>
              </a:rPr>
              <a:t>0,50 дБ/км</a:t>
            </a:r>
          </a:p>
        </p:txBody>
      </p:sp>
      <p:sp>
        <p:nvSpPr>
          <p:cNvPr id="1029" name="Rectangle 1029"/>
          <p:cNvSpPr/>
          <p:nvPr/>
        </p:nvSpPr>
        <p:spPr>
          <a:xfrm>
            <a:off x="605123" y="168530"/>
            <a:ext cx="809247" cy="2275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2098"/>
            <a:r>
              <a:rPr lang="ru" sz="1000" b="1" i="0" spc="0" baseline="0" dirty="0">
                <a:solidFill>
                  <a:srgbClr val="463C2C"/>
                </a:solidFill>
                <a:latin typeface="Arial"/>
              </a:rPr>
              <a:t>СИСТЕМЫ</a:t>
            </a:r>
          </a:p>
          <a:p>
            <a:pPr marL="0">
              <a:lnSpc>
                <a:spcPts val="674"/>
              </a:lnSpc>
            </a:pPr>
            <a:r>
              <a:rPr lang="ru" sz="700" b="0" i="0" spc="-77" baseline="0" dirty="0">
                <a:solidFill>
                  <a:srgbClr val="463C2C"/>
                </a:solidFill>
                <a:latin typeface="Arial"/>
              </a:rPr>
              <a:t>5 </a:t>
            </a:r>
            <a:r>
              <a:rPr lang="ru" sz="700" b="0" i="0" spc="-81" baseline="0" dirty="0">
                <a:solidFill>
                  <a:srgbClr val="463C2C"/>
                </a:solidFill>
                <a:latin typeface="Arial"/>
              </a:rPr>
              <a:t>&gt;&lt; </a:t>
            </a:r>
            <a:r>
              <a:rPr lang="ru" sz="700" b="0" i="0" spc="-77" baseline="0" dirty="0">
                <a:solidFill>
                  <a:srgbClr val="463C2C"/>
                </a:solidFill>
                <a:latin typeface="Arial"/>
              </a:rPr>
              <a:t>3 </a:t>
            </a:r>
            <a:r>
              <a:rPr lang="ru" sz="700" b="0" i="0" spc="0" baseline="0" dirty="0">
                <a:solidFill>
                  <a:srgbClr val="463C2C"/>
                </a:solidFill>
                <a:latin typeface="Arial"/>
              </a:rPr>
              <a:t>ЛАБОРАТОРИИ</a:t>
            </a:r>
          </a:p>
        </p:txBody>
      </p:sp>
      <p:sp>
        <p:nvSpPr>
          <p:cNvPr id="1030" name="Rectangle 1030"/>
          <p:cNvSpPr/>
          <p:nvPr/>
        </p:nvSpPr>
        <p:spPr>
          <a:xfrm>
            <a:off x="11078994" y="1271969"/>
            <a:ext cx="670505" cy="3234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757" b="1" i="0" spc="188" baseline="-10799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  <p:sp>
        <p:nvSpPr>
          <p:cNvPr id="1031" name="Rectangle 1031"/>
          <p:cNvSpPr/>
          <p:nvPr/>
        </p:nvSpPr>
        <p:spPr>
          <a:xfrm>
            <a:off x="2228285" y="2278317"/>
            <a:ext cx="640748" cy="3947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39267"/>
            <a:r>
              <a:rPr lang="ru" sz="1300" b="1" i="0" spc="0" baseline="0" dirty="0">
                <a:solidFill>
                  <a:srgbClr val="000000"/>
                </a:solidFill>
                <a:latin typeface="Arial"/>
              </a:rPr>
              <a:t>Первый</a:t>
            </a:r>
          </a:p>
          <a:p>
            <a:pPr marL="0">
              <a:lnSpc>
                <a:spcPts val="1655"/>
              </a:lnSpc>
            </a:pPr>
            <a:r>
              <a:rPr lang="ru" sz="1300" b="1" i="0" spc="0" baseline="0" dirty="0">
                <a:solidFill>
                  <a:srgbClr val="000000"/>
                </a:solidFill>
                <a:latin typeface="Arial"/>
              </a:rPr>
              <a:t>Окно</a:t>
            </a:r>
          </a:p>
        </p:txBody>
      </p:sp>
      <p:sp>
        <p:nvSpPr>
          <p:cNvPr id="1032" name="Rectangle 1032"/>
          <p:cNvSpPr/>
          <p:nvPr/>
        </p:nvSpPr>
        <p:spPr>
          <a:xfrm>
            <a:off x="5268664" y="2305749"/>
            <a:ext cx="647606" cy="3878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9606"/>
            <a:r>
              <a:rPr lang="ru" sz="1300" b="1" i="0" spc="0" baseline="0" dirty="0">
                <a:solidFill>
                  <a:srgbClr val="000000"/>
                </a:solidFill>
                <a:latin typeface="Arial"/>
              </a:rPr>
              <a:t>Третий</a:t>
            </a:r>
          </a:p>
          <a:p>
            <a:pPr marL="0">
              <a:lnSpc>
                <a:spcPts val="1601"/>
              </a:lnSpc>
            </a:pPr>
            <a:r>
              <a:rPr lang="ru" sz="1300" b="1" i="0" spc="0" baseline="0" dirty="0">
                <a:solidFill>
                  <a:srgbClr val="000000"/>
                </a:solidFill>
                <a:latin typeface="Arial"/>
              </a:rPr>
              <a:t>Окно</a:t>
            </a:r>
          </a:p>
        </p:txBody>
      </p:sp>
      <p:sp>
        <p:nvSpPr>
          <p:cNvPr id="1033" name="Rectangle 1033"/>
          <p:cNvSpPr/>
          <p:nvPr/>
        </p:nvSpPr>
        <p:spPr>
          <a:xfrm>
            <a:off x="4228535" y="2305749"/>
            <a:ext cx="640749" cy="3878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316"/>
            <a:r>
              <a:rPr lang="ru" sz="1300" b="1" i="0" spc="0" baseline="0" dirty="0">
                <a:solidFill>
                  <a:srgbClr val="000000"/>
                </a:solidFill>
                <a:latin typeface="Arial"/>
              </a:rPr>
              <a:t>Использовал</a:t>
            </a:r>
          </a:p>
          <a:p>
            <a:pPr marL="0">
              <a:lnSpc>
                <a:spcPts val="1601"/>
              </a:lnSpc>
            </a:pPr>
            <a:r>
              <a:rPr lang="ru" sz="1300" b="1" i="0" spc="0" baseline="0" dirty="0">
                <a:solidFill>
                  <a:srgbClr val="000000"/>
                </a:solidFill>
                <a:latin typeface="Arial"/>
              </a:rPr>
              <a:t>Окно</a:t>
            </a:r>
          </a:p>
        </p:txBody>
      </p:sp>
      <p:sp>
        <p:nvSpPr>
          <p:cNvPr id="1034" name="Rectangle 1034"/>
          <p:cNvSpPr/>
          <p:nvPr/>
        </p:nvSpPr>
        <p:spPr>
          <a:xfrm rot="-5400000">
            <a:off x="425607" y="4186560"/>
            <a:ext cx="1759970" cy="2127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00" b="0" i="0" spc="0" baseline="0" dirty="0">
                <a:solidFill>
                  <a:srgbClr val="000000"/>
                </a:solidFill>
                <a:latin typeface="Arial"/>
              </a:rPr>
              <a:t>Затухание</a:t>
            </a:r>
            <a:r>
              <a:rPr lang="ru" sz="1500" b="0" i="0" spc="-10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500" b="0" i="0" spc="0" baseline="0" dirty="0">
                <a:solidFill>
                  <a:srgbClr val="000000"/>
                </a:solidFill>
                <a:latin typeface="Arial"/>
              </a:rPr>
              <a:t>(дБ/км)</a:t>
            </a:r>
          </a:p>
        </p:txBody>
      </p:sp>
      <p:sp>
        <p:nvSpPr>
          <p:cNvPr id="1035" name="Rectangle 1035"/>
          <p:cNvSpPr/>
          <p:nvPr/>
        </p:nvSpPr>
        <p:spPr>
          <a:xfrm>
            <a:off x="2196182" y="5917629"/>
            <a:ext cx="4679590" cy="5235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300" b="0" i="0" spc="0" baseline="0" dirty="0">
                <a:solidFill>
                  <a:srgbClr val="000000"/>
                </a:solidFill>
                <a:latin typeface="Arial"/>
              </a:rPr>
              <a:t>БПК</a:t>
            </a:r>
            <a:r>
              <a:rPr lang="ru" sz="1300" b="0" i="0" spc="246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300" b="0" i="0" spc="0" baseline="0" dirty="0">
                <a:solidFill>
                  <a:srgbClr val="000000"/>
                </a:solidFill>
                <a:latin typeface="Arial"/>
              </a:rPr>
              <a:t>900</a:t>
            </a:r>
            <a:r>
              <a:rPr lang="ru" sz="1300" b="0" i="0" spc="60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300" b="0" i="0" spc="0" baseline="0" dirty="0">
                <a:solidFill>
                  <a:srgbClr val="000000"/>
                </a:solidFill>
                <a:latin typeface="Arial"/>
              </a:rPr>
              <a:t>1000</a:t>
            </a:r>
            <a:r>
              <a:rPr lang="ru" sz="1300" b="0" i="0" spc="275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300" b="0" i="0" spc="0" baseline="0" dirty="0">
                <a:solidFill>
                  <a:srgbClr val="000000"/>
                </a:solidFill>
                <a:latin typeface="Arial"/>
              </a:rPr>
              <a:t>1100</a:t>
            </a:r>
            <a:r>
              <a:rPr lang="ru" sz="1300" b="0" i="0" spc="-3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300" b="0" i="0" spc="0" baseline="0" dirty="0">
                <a:solidFill>
                  <a:srgbClr val="000000"/>
                </a:solidFill>
                <a:latin typeface="Arial"/>
              </a:rPr>
              <a:t>1200</a:t>
            </a:r>
            <a:r>
              <a:rPr lang="ru" sz="1300" b="0" i="0" spc="20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300" b="0" i="0" spc="0" baseline="0" dirty="0">
                <a:solidFill>
                  <a:srgbClr val="000000"/>
                </a:solidFill>
                <a:latin typeface="Arial"/>
              </a:rPr>
              <a:t>1300</a:t>
            </a:r>
            <a:r>
              <a:rPr lang="ru" sz="1300" b="0" i="0" spc="20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300" b="0" i="0" spc="0" baseline="0" dirty="0">
                <a:solidFill>
                  <a:srgbClr val="000000"/>
                </a:solidFill>
                <a:latin typeface="Arial"/>
              </a:rPr>
              <a:t>1400</a:t>
            </a:r>
            <a:r>
              <a:rPr lang="ru" sz="1300" b="0" i="0" spc="11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300" b="0" i="0" spc="0" baseline="0" dirty="0">
                <a:solidFill>
                  <a:srgbClr val="000000"/>
                </a:solidFill>
                <a:latin typeface="Arial"/>
              </a:rPr>
              <a:t>1500</a:t>
            </a:r>
            <a:r>
              <a:rPr lang="ru" sz="1300" b="0" i="0" spc="20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300" b="0" i="0" spc="0" baseline="0" dirty="0">
                <a:solidFill>
                  <a:srgbClr val="000000"/>
                </a:solidFill>
                <a:latin typeface="Arial"/>
              </a:rPr>
              <a:t>1600</a:t>
            </a:r>
            <a:r>
              <a:rPr lang="ru" sz="1300" b="0" i="0" spc="11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300" b="0" i="0" spc="0" baseline="0" dirty="0">
                <a:solidFill>
                  <a:srgbClr val="000000"/>
                </a:solidFill>
                <a:latin typeface="Arial"/>
              </a:rPr>
              <a:t>1700</a:t>
            </a:r>
            <a:r>
              <a:rPr lang="ru" sz="1300" b="0" i="0" spc="149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300" b="0" i="0" spc="0" baseline="0" dirty="0">
                <a:solidFill>
                  <a:srgbClr val="000000"/>
                </a:solidFill>
                <a:latin typeface="Arial"/>
              </a:rPr>
              <a:t>1B00</a:t>
            </a:r>
          </a:p>
          <a:p>
            <a:pPr marL="1411086">
              <a:lnSpc>
                <a:spcPts val="2670"/>
              </a:lnSpc>
            </a:pPr>
            <a:r>
              <a:rPr lang="ru" sz="1500" b="0" i="0" spc="0" baseline="0" dirty="0">
                <a:solidFill>
                  <a:srgbClr val="000000"/>
                </a:solidFill>
                <a:latin typeface="Arial"/>
              </a:rPr>
              <a:t>Длина волны</a:t>
            </a:r>
            <a:r>
              <a:rPr lang="ru" sz="1500" b="0" i="0" spc="-2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500" b="0" i="0" spc="0" baseline="0" dirty="0">
                <a:solidFill>
                  <a:srgbClr val="000000"/>
                </a:solidFill>
                <a:latin typeface="Arial"/>
              </a:rPr>
              <a:t>(нм)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Freeform 103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5462" y="181103"/>
                </a:moveTo>
                <a:lnTo>
                  <a:pt x="1416811" y="181103"/>
                </a:lnTo>
                <a:lnTo>
                  <a:pt x="1416811" y="294386"/>
                </a:lnTo>
                <a:lnTo>
                  <a:pt x="775462" y="294386"/>
                </a:lnTo>
                <a:lnTo>
                  <a:pt x="775462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262"/>
                </a:moveTo>
                <a:lnTo>
                  <a:pt x="11092180" y="1588262"/>
                </a:lnTo>
                <a:lnTo>
                  <a:pt x="11092180" y="1321816"/>
                </a:lnTo>
                <a:lnTo>
                  <a:pt x="11447780" y="1321816"/>
                </a:lnTo>
                <a:lnTo>
                  <a:pt x="11447780" y="1525271"/>
                </a:lnTo>
                <a:lnTo>
                  <a:pt x="11751818" y="1525271"/>
                </a:lnTo>
                <a:lnTo>
                  <a:pt x="11751818" y="1588262"/>
                </a:lnTo>
                <a:lnTo>
                  <a:pt x="11339068" y="1588262"/>
                </a:lnTo>
                <a:close/>
                <a:moveTo>
                  <a:pt x="5269738" y="6858000"/>
                </a:moveTo>
                <a:moveTo>
                  <a:pt x="6385305" y="1427159"/>
                </a:moveTo>
                <a:lnTo>
                  <a:pt x="7625588" y="1427159"/>
                </a:lnTo>
                <a:lnTo>
                  <a:pt x="7625588" y="1556259"/>
                </a:lnTo>
                <a:lnTo>
                  <a:pt x="6385305" y="1556259"/>
                </a:lnTo>
                <a:lnTo>
                  <a:pt x="6385305" y="1427159"/>
                </a:lnTo>
                <a:close/>
                <a:moveTo>
                  <a:pt x="5626353" y="2501579"/>
                </a:moveTo>
                <a:lnTo>
                  <a:pt x="6178550" y="2501579"/>
                </a:lnTo>
                <a:lnTo>
                  <a:pt x="6178550" y="2630678"/>
                </a:lnTo>
                <a:lnTo>
                  <a:pt x="5626353" y="2630678"/>
                </a:lnTo>
                <a:lnTo>
                  <a:pt x="5626353" y="2501579"/>
                </a:lnTo>
                <a:close/>
                <a:moveTo>
                  <a:pt x="5651500" y="2695889"/>
                </a:moveTo>
                <a:lnTo>
                  <a:pt x="6155690" y="2695889"/>
                </a:lnTo>
                <a:lnTo>
                  <a:pt x="6155690" y="2824989"/>
                </a:lnTo>
                <a:lnTo>
                  <a:pt x="5651500" y="2824989"/>
                </a:lnTo>
                <a:lnTo>
                  <a:pt x="5651500" y="2695889"/>
                </a:lnTo>
                <a:close/>
                <a:moveTo>
                  <a:pt x="7107681" y="2796286"/>
                </a:moveTo>
                <a:lnTo>
                  <a:pt x="7563866" y="2796286"/>
                </a:lnTo>
                <a:lnTo>
                  <a:pt x="7563866" y="2964435"/>
                </a:lnTo>
                <a:lnTo>
                  <a:pt x="7107681" y="2964435"/>
                </a:lnTo>
                <a:lnTo>
                  <a:pt x="7107681" y="2796286"/>
                </a:lnTo>
                <a:close/>
                <a:moveTo>
                  <a:pt x="8127238" y="2796286"/>
                </a:moveTo>
                <a:lnTo>
                  <a:pt x="8885173" y="2796286"/>
                </a:lnTo>
                <a:lnTo>
                  <a:pt x="8885173" y="2964435"/>
                </a:lnTo>
                <a:lnTo>
                  <a:pt x="8127238" y="2964435"/>
                </a:lnTo>
                <a:lnTo>
                  <a:pt x="8127238" y="2796286"/>
                </a:lnTo>
                <a:close/>
                <a:moveTo>
                  <a:pt x="6949947" y="3015929"/>
                </a:moveTo>
                <a:lnTo>
                  <a:pt x="7717028" y="3015929"/>
                </a:lnTo>
                <a:lnTo>
                  <a:pt x="7717028" y="3183891"/>
                </a:lnTo>
                <a:lnTo>
                  <a:pt x="6949947" y="3183891"/>
                </a:lnTo>
                <a:lnTo>
                  <a:pt x="6949947" y="3015929"/>
                </a:lnTo>
                <a:close/>
                <a:moveTo>
                  <a:pt x="7157973" y="3251200"/>
                </a:moveTo>
                <a:lnTo>
                  <a:pt x="7509002" y="3251200"/>
                </a:lnTo>
                <a:lnTo>
                  <a:pt x="7509002" y="3341624"/>
                </a:lnTo>
                <a:lnTo>
                  <a:pt x="7157973" y="3341624"/>
                </a:lnTo>
                <a:lnTo>
                  <a:pt x="7157973" y="3251200"/>
                </a:lnTo>
                <a:close/>
                <a:moveTo>
                  <a:pt x="3985005" y="5003359"/>
                </a:moveTo>
                <a:lnTo>
                  <a:pt x="4907534" y="5003359"/>
                </a:lnTo>
                <a:lnTo>
                  <a:pt x="4907534" y="5120133"/>
                </a:lnTo>
                <a:lnTo>
                  <a:pt x="3985005" y="5120133"/>
                </a:lnTo>
                <a:lnTo>
                  <a:pt x="3985005" y="5003359"/>
                </a:lnTo>
                <a:close/>
                <a:moveTo>
                  <a:pt x="7173976" y="5003359"/>
                </a:moveTo>
                <a:lnTo>
                  <a:pt x="8089645" y="5003359"/>
                </a:lnTo>
                <a:lnTo>
                  <a:pt x="8089645" y="5120133"/>
                </a:lnTo>
                <a:lnTo>
                  <a:pt x="7173976" y="5120133"/>
                </a:lnTo>
                <a:lnTo>
                  <a:pt x="7173976" y="5003359"/>
                </a:lnTo>
                <a:close/>
                <a:moveTo>
                  <a:pt x="4618227" y="5628640"/>
                </a:moveTo>
                <a:lnTo>
                  <a:pt x="4859528" y="5628640"/>
                </a:lnTo>
                <a:lnTo>
                  <a:pt x="4859528" y="5744211"/>
                </a:lnTo>
                <a:lnTo>
                  <a:pt x="4618227" y="5744211"/>
                </a:lnTo>
                <a:lnTo>
                  <a:pt x="4618227" y="5628640"/>
                </a:lnTo>
                <a:close/>
                <a:moveTo>
                  <a:pt x="5432044" y="6394450"/>
                </a:moveTo>
                <a:lnTo>
                  <a:pt x="6647179" y="6394450"/>
                </a:lnTo>
                <a:lnTo>
                  <a:pt x="6647179" y="6528309"/>
                </a:lnTo>
                <a:lnTo>
                  <a:pt x="5432044" y="6528309"/>
                </a:lnTo>
                <a:lnTo>
                  <a:pt x="5432044" y="63944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7" name="Picture 10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038" name="Picture 103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039" name="Picture 103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3725" y="4105275"/>
            <a:ext cx="5905500" cy="2438400"/>
          </a:xfrm>
          <a:prstGeom prst="rect">
            <a:avLst/>
          </a:prstGeom>
          <a:noFill/>
        </p:spPr>
      </p:pic>
      <p:pic>
        <p:nvPicPr>
          <p:cNvPr id="1040" name="Picture 104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25" y="1409700"/>
            <a:ext cx="5600700" cy="2495550"/>
          </a:xfrm>
          <a:prstGeom prst="rect">
            <a:avLst/>
          </a:prstGeom>
          <a:noFill/>
        </p:spPr>
      </p:pic>
      <p:sp>
        <p:nvSpPr>
          <p:cNvPr id="1041" name="Freeform 1041"/>
          <p:cNvSpPr/>
          <p:nvPr/>
        </p:nvSpPr>
        <p:spPr>
          <a:xfrm>
            <a:off x="769111" y="174752"/>
            <a:ext cx="654050" cy="125983"/>
          </a:xfrm>
          <a:custGeom>
            <a:avLst/>
            <a:gdLst/>
            <a:ahLst/>
            <a:cxnLst/>
            <a:rect l="0" t="0" r="0" b="0"/>
            <a:pathLst>
              <a:path w="654050" h="125983">
                <a:moveTo>
                  <a:pt x="1" y="125983"/>
                </a:moveTo>
                <a:lnTo>
                  <a:pt x="654050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88153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2" name="Freeform 1042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Freeform 1043"/>
          <p:cNvSpPr/>
          <p:nvPr/>
        </p:nvSpPr>
        <p:spPr>
          <a:xfrm>
            <a:off x="11085829" y="1315466"/>
            <a:ext cx="368300" cy="279146"/>
          </a:xfrm>
          <a:custGeom>
            <a:avLst/>
            <a:gdLst/>
            <a:ahLst/>
            <a:cxnLst/>
            <a:rect l="0" t="0" r="0" b="0"/>
            <a:pathLst>
              <a:path w="368300" h="279146">
                <a:moveTo>
                  <a:pt x="0" y="279146"/>
                </a:moveTo>
                <a:lnTo>
                  <a:pt x="368300" y="279146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442" y="554253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Freeform 1044"/>
          <p:cNvSpPr/>
          <p:nvPr/>
        </p:nvSpPr>
        <p:spPr>
          <a:xfrm>
            <a:off x="11332717" y="1518921"/>
            <a:ext cx="425450" cy="75691"/>
          </a:xfrm>
          <a:custGeom>
            <a:avLst/>
            <a:gdLst/>
            <a:ahLst/>
            <a:cxnLst/>
            <a:rect l="0" t="0" r="0" b="0"/>
            <a:pathLst>
              <a:path w="425450" h="75691">
                <a:moveTo>
                  <a:pt x="0" y="75691"/>
                </a:moveTo>
                <a:lnTo>
                  <a:pt x="425450" y="75691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Freeform 1045"/>
          <p:cNvSpPr/>
          <p:nvPr/>
        </p:nvSpPr>
        <p:spPr>
          <a:xfrm>
            <a:off x="6378955" y="1420809"/>
            <a:ext cx="1252983" cy="141800"/>
          </a:xfrm>
          <a:custGeom>
            <a:avLst/>
            <a:gdLst/>
            <a:ahLst/>
            <a:cxnLst/>
            <a:rect l="0" t="0" r="0" b="0"/>
            <a:pathLst>
              <a:path w="1252983" h="141800">
                <a:moveTo>
                  <a:pt x="0" y="141800"/>
                </a:moveTo>
                <a:lnTo>
                  <a:pt x="1252983" y="141800"/>
                </a:lnTo>
                <a:lnTo>
                  <a:pt x="1252983" y="0"/>
                </a:lnTo>
                <a:lnTo>
                  <a:pt x="0" y="0"/>
                </a:lnTo>
                <a:close/>
                <a:moveTo>
                  <a:pt x="-1083564" y="5437191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6" name="Freeform 1046"/>
          <p:cNvSpPr/>
          <p:nvPr/>
        </p:nvSpPr>
        <p:spPr>
          <a:xfrm>
            <a:off x="5620003" y="2495229"/>
            <a:ext cx="564897" cy="141799"/>
          </a:xfrm>
          <a:custGeom>
            <a:avLst/>
            <a:gdLst/>
            <a:ahLst/>
            <a:cxnLst/>
            <a:rect l="0" t="0" r="0" b="0"/>
            <a:pathLst>
              <a:path w="564897" h="141799">
                <a:moveTo>
                  <a:pt x="0" y="141799"/>
                </a:moveTo>
                <a:lnTo>
                  <a:pt x="564897" y="141799"/>
                </a:lnTo>
                <a:lnTo>
                  <a:pt x="564897" y="0"/>
                </a:lnTo>
                <a:lnTo>
                  <a:pt x="0" y="0"/>
                </a:lnTo>
                <a:close/>
                <a:moveTo>
                  <a:pt x="-1399031" y="4362771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7" name="Freeform 1047"/>
          <p:cNvSpPr/>
          <p:nvPr/>
        </p:nvSpPr>
        <p:spPr>
          <a:xfrm>
            <a:off x="5645149" y="2689539"/>
            <a:ext cx="516890" cy="141800"/>
          </a:xfrm>
          <a:custGeom>
            <a:avLst/>
            <a:gdLst/>
            <a:ahLst/>
            <a:cxnLst/>
            <a:rect l="0" t="0" r="0" b="0"/>
            <a:pathLst>
              <a:path w="516890" h="141800">
                <a:moveTo>
                  <a:pt x="0" y="141800"/>
                </a:moveTo>
                <a:lnTo>
                  <a:pt x="516890" y="141800"/>
                </a:lnTo>
                <a:lnTo>
                  <a:pt x="516890" y="0"/>
                </a:lnTo>
                <a:lnTo>
                  <a:pt x="0" y="0"/>
                </a:lnTo>
                <a:close/>
                <a:moveTo>
                  <a:pt x="-1618489" y="4168461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Freeform 1048"/>
          <p:cNvSpPr/>
          <p:nvPr/>
        </p:nvSpPr>
        <p:spPr>
          <a:xfrm>
            <a:off x="7101331" y="2789936"/>
            <a:ext cx="468885" cy="180849"/>
          </a:xfrm>
          <a:custGeom>
            <a:avLst/>
            <a:gdLst/>
            <a:ahLst/>
            <a:cxnLst/>
            <a:rect l="0" t="0" r="0" b="0"/>
            <a:pathLst>
              <a:path w="468885" h="180849">
                <a:moveTo>
                  <a:pt x="0" y="180849"/>
                </a:moveTo>
                <a:lnTo>
                  <a:pt x="468885" y="180849"/>
                </a:lnTo>
                <a:lnTo>
                  <a:pt x="468885" y="0"/>
                </a:lnTo>
                <a:lnTo>
                  <a:pt x="0" y="0"/>
                </a:lnTo>
                <a:close/>
                <a:moveTo>
                  <a:pt x="-3214116" y="406806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9" name="Freeform 1049"/>
          <p:cNvSpPr/>
          <p:nvPr/>
        </p:nvSpPr>
        <p:spPr>
          <a:xfrm>
            <a:off x="8120887" y="2789936"/>
            <a:ext cx="770635" cy="180849"/>
          </a:xfrm>
          <a:custGeom>
            <a:avLst/>
            <a:gdLst/>
            <a:ahLst/>
            <a:cxnLst/>
            <a:rect l="0" t="0" r="0" b="0"/>
            <a:pathLst>
              <a:path w="770635" h="180849">
                <a:moveTo>
                  <a:pt x="0" y="180849"/>
                </a:moveTo>
                <a:lnTo>
                  <a:pt x="770635" y="180849"/>
                </a:lnTo>
                <a:lnTo>
                  <a:pt x="770635" y="0"/>
                </a:lnTo>
                <a:lnTo>
                  <a:pt x="0" y="0"/>
                </a:lnTo>
                <a:close/>
                <a:moveTo>
                  <a:pt x="-4233673" y="406806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0" name="Freeform 1050"/>
          <p:cNvSpPr/>
          <p:nvPr/>
        </p:nvSpPr>
        <p:spPr>
          <a:xfrm>
            <a:off x="6943597" y="3009579"/>
            <a:ext cx="779781" cy="180662"/>
          </a:xfrm>
          <a:custGeom>
            <a:avLst/>
            <a:gdLst/>
            <a:ahLst/>
            <a:cxnLst/>
            <a:rect l="0" t="0" r="0" b="0"/>
            <a:pathLst>
              <a:path w="779781" h="180662">
                <a:moveTo>
                  <a:pt x="0" y="180662"/>
                </a:moveTo>
                <a:lnTo>
                  <a:pt x="779781" y="180662"/>
                </a:lnTo>
                <a:lnTo>
                  <a:pt x="779781" y="0"/>
                </a:lnTo>
                <a:lnTo>
                  <a:pt x="0" y="0"/>
                </a:lnTo>
                <a:close/>
                <a:moveTo>
                  <a:pt x="-3275838" y="3848421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Freeform 1051"/>
          <p:cNvSpPr/>
          <p:nvPr/>
        </p:nvSpPr>
        <p:spPr>
          <a:xfrm>
            <a:off x="7151623" y="3244850"/>
            <a:ext cx="363729" cy="103124"/>
          </a:xfrm>
          <a:custGeom>
            <a:avLst/>
            <a:gdLst/>
            <a:ahLst/>
            <a:cxnLst/>
            <a:rect l="0" t="0" r="0" b="0"/>
            <a:pathLst>
              <a:path w="363729" h="103124">
                <a:moveTo>
                  <a:pt x="0" y="103124"/>
                </a:moveTo>
                <a:lnTo>
                  <a:pt x="363729" y="103124"/>
                </a:lnTo>
                <a:lnTo>
                  <a:pt x="363729" y="0"/>
                </a:lnTo>
                <a:lnTo>
                  <a:pt x="0" y="0"/>
                </a:lnTo>
                <a:close/>
                <a:moveTo>
                  <a:pt x="-3641597" y="361315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2" name="Freeform 1052"/>
          <p:cNvSpPr/>
          <p:nvPr/>
        </p:nvSpPr>
        <p:spPr>
          <a:xfrm>
            <a:off x="3978655" y="4997009"/>
            <a:ext cx="935229" cy="129474"/>
          </a:xfrm>
          <a:custGeom>
            <a:avLst/>
            <a:gdLst/>
            <a:ahLst/>
            <a:cxnLst/>
            <a:rect l="0" t="0" r="0" b="0"/>
            <a:pathLst>
              <a:path w="935229" h="129474">
                <a:moveTo>
                  <a:pt x="0" y="129474"/>
                </a:moveTo>
                <a:lnTo>
                  <a:pt x="935229" y="129474"/>
                </a:lnTo>
                <a:lnTo>
                  <a:pt x="935229" y="0"/>
                </a:lnTo>
                <a:lnTo>
                  <a:pt x="0" y="0"/>
                </a:lnTo>
                <a:close/>
                <a:moveTo>
                  <a:pt x="-2247138" y="1860991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3" name="Freeform 1053"/>
          <p:cNvSpPr/>
          <p:nvPr/>
        </p:nvSpPr>
        <p:spPr>
          <a:xfrm>
            <a:off x="7167625" y="4997009"/>
            <a:ext cx="928369" cy="129474"/>
          </a:xfrm>
          <a:custGeom>
            <a:avLst/>
            <a:gdLst/>
            <a:ahLst/>
            <a:cxnLst/>
            <a:rect l="0" t="0" r="0" b="0"/>
            <a:pathLst>
              <a:path w="928369" h="129474">
                <a:moveTo>
                  <a:pt x="0" y="129474"/>
                </a:moveTo>
                <a:lnTo>
                  <a:pt x="928369" y="129474"/>
                </a:lnTo>
                <a:lnTo>
                  <a:pt x="928369" y="0"/>
                </a:lnTo>
                <a:lnTo>
                  <a:pt x="0" y="0"/>
                </a:lnTo>
                <a:close/>
                <a:moveTo>
                  <a:pt x="-5436109" y="1860991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4" name="Freeform 1054"/>
          <p:cNvSpPr/>
          <p:nvPr/>
        </p:nvSpPr>
        <p:spPr>
          <a:xfrm>
            <a:off x="4611877" y="5622290"/>
            <a:ext cx="254001" cy="128271"/>
          </a:xfrm>
          <a:custGeom>
            <a:avLst/>
            <a:gdLst/>
            <a:ahLst/>
            <a:cxnLst/>
            <a:rect l="0" t="0" r="0" b="0"/>
            <a:pathLst>
              <a:path w="254001" h="128271">
                <a:moveTo>
                  <a:pt x="0" y="128271"/>
                </a:moveTo>
                <a:lnTo>
                  <a:pt x="254001" y="128271"/>
                </a:lnTo>
                <a:lnTo>
                  <a:pt x="254001" y="0"/>
                </a:lnTo>
                <a:lnTo>
                  <a:pt x="0" y="0"/>
                </a:lnTo>
                <a:close/>
                <a:moveTo>
                  <a:pt x="-3504438" y="123571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5" name="Freeform 1055"/>
          <p:cNvSpPr/>
          <p:nvPr/>
        </p:nvSpPr>
        <p:spPr>
          <a:xfrm>
            <a:off x="5425693" y="6388100"/>
            <a:ext cx="1227835" cy="146559"/>
          </a:xfrm>
          <a:custGeom>
            <a:avLst/>
            <a:gdLst/>
            <a:ahLst/>
            <a:cxnLst/>
            <a:rect l="0" t="0" r="0" b="0"/>
            <a:pathLst>
              <a:path w="1227835" h="146559">
                <a:moveTo>
                  <a:pt x="0" y="146559"/>
                </a:moveTo>
                <a:lnTo>
                  <a:pt x="1227835" y="146559"/>
                </a:lnTo>
                <a:lnTo>
                  <a:pt x="1227835" y="0"/>
                </a:lnTo>
                <a:lnTo>
                  <a:pt x="0" y="0"/>
                </a:lnTo>
                <a:close/>
                <a:moveTo>
                  <a:pt x="-5102353" y="46990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6" name="Rectangle 1056"/>
          <p:cNvSpPr/>
          <p:nvPr/>
        </p:nvSpPr>
        <p:spPr>
          <a:xfrm>
            <a:off x="11350625" y="6457823"/>
            <a:ext cx="146164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15</a:t>
            </a:r>
          </a:p>
        </p:txBody>
      </p:sp>
      <p:sp>
        <p:nvSpPr>
          <p:cNvPr id="1057" name="Rectangle 1057"/>
          <p:cNvSpPr/>
          <p:nvPr/>
        </p:nvSpPr>
        <p:spPr>
          <a:xfrm>
            <a:off x="401637" y="600469"/>
            <a:ext cx="6552657" cy="6599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29" b="1" i="0" spc="0" baseline="0" dirty="0">
                <a:solidFill>
                  <a:srgbClr val="000000"/>
                </a:solidFill>
                <a:latin typeface="WorkSans-Bold"/>
              </a:rPr>
              <a:t>Волоконно-оптические </a:t>
            </a:r>
            <a:r>
              <a:rPr lang="ru" sz="4429" b="1" i="0" spc="1250" baseline="0" dirty="0">
                <a:solidFill>
                  <a:srgbClr val="000000"/>
                </a:solidFill>
                <a:latin typeface="WorkSans-Bold"/>
              </a:rPr>
              <a:t>- </a:t>
            </a:r>
            <a:r>
              <a:rPr lang="ru" sz="4429" b="1" i="0" spc="0" baseline="0" dirty="0">
                <a:solidFill>
                  <a:srgbClr val="000000"/>
                </a:solidFill>
                <a:latin typeface="WorkSans-Bold"/>
              </a:rPr>
              <a:t>соединители</a:t>
            </a:r>
          </a:p>
        </p:txBody>
      </p:sp>
      <p:sp>
        <p:nvSpPr>
          <p:cNvPr id="1058" name="Rectangle 1058"/>
          <p:cNvSpPr/>
          <p:nvPr/>
        </p:nvSpPr>
        <p:spPr>
          <a:xfrm>
            <a:off x="777222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433A2B"/>
                </a:solidFill>
                <a:latin typeface="Arial"/>
              </a:rPr>
              <a:t>СИСТЕМЫ</a:t>
            </a:r>
          </a:p>
          <a:p>
            <a:pPr marL="363">
              <a:lnSpc>
                <a:spcPts val="710"/>
              </a:lnSpc>
            </a:pPr>
            <a:r>
              <a:rPr lang="ru" sz="700" b="0" i="0" spc="0" baseline="0" dirty="0">
                <a:solidFill>
                  <a:srgbClr val="433A2B"/>
                </a:solidFill>
                <a:latin typeface="Arial"/>
              </a:rPr>
              <a:t>ЛАБОРАТОРИЯ</a:t>
            </a:r>
          </a:p>
        </p:txBody>
      </p:sp>
      <p:sp>
        <p:nvSpPr>
          <p:cNvPr id="1059" name="Rectangle 1059"/>
          <p:cNvSpPr/>
          <p:nvPr/>
        </p:nvSpPr>
        <p:spPr>
          <a:xfrm>
            <a:off x="6388790" y="1283463"/>
            <a:ext cx="5360709" cy="3119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691134" algn="l"/>
              </a:tabLst>
            </a:pPr>
            <a:r>
              <a:rPr lang="ru" sz="1200" b="0" i="0" spc="105" baseline="0" dirty="0">
                <a:solidFill>
                  <a:srgbClr val="000000"/>
                </a:solidFill>
                <a:latin typeface="Times New Roman"/>
              </a:rPr>
              <a:t>Дюпон</a:t>
            </a:r>
            <a:r>
              <a:rPr lang="ru" sz="1200" b="0" i="0" spc="348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200" b="0" i="0" spc="0" baseline="0" dirty="0">
                <a:solidFill>
                  <a:srgbClr val="000000"/>
                </a:solidFill>
                <a:latin typeface="Times New Roman"/>
              </a:rPr>
              <a:t>Кевлар </a:t>
            </a:r>
            <a:r>
              <a:rPr lang="ru" sz="3030" b="1" i="0" spc="0" baseline="1440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757" b="1" i="0" spc="0" baseline="-5039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3030" b="1" i="0" spc="0" baseline="1440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757" b="1" i="0" spc="0" baseline="-5039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757" b="1" i="0" spc="188" baseline="-5039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757" b="1" i="0" spc="0" baseline="-5039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  <p:sp>
        <p:nvSpPr>
          <p:cNvPr id="1060" name="Rectangle 1060"/>
          <p:cNvSpPr/>
          <p:nvPr/>
        </p:nvSpPr>
        <p:spPr>
          <a:xfrm>
            <a:off x="5629919" y="2488540"/>
            <a:ext cx="532597" cy="3630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112" baseline="0" dirty="0">
                <a:solidFill>
                  <a:srgbClr val="000000"/>
                </a:solidFill>
                <a:latin typeface="Times New Roman"/>
              </a:rPr>
              <a:t>Пластик</a:t>
            </a:r>
          </a:p>
          <a:p>
            <a:pPr marL="28338">
              <a:lnSpc>
                <a:spcPts val="1529"/>
              </a:lnSpc>
            </a:pPr>
            <a:r>
              <a:rPr lang="ru" sz="1200" b="0" i="0" spc="0" baseline="0" dirty="0">
                <a:solidFill>
                  <a:srgbClr val="000000"/>
                </a:solidFill>
                <a:latin typeface="Times New Roman"/>
              </a:rPr>
              <a:t>буфер</a:t>
            </a:r>
          </a:p>
        </p:txBody>
      </p:sp>
      <p:sp>
        <p:nvSpPr>
          <p:cNvPr id="1061" name="Rectangle 1061"/>
          <p:cNvSpPr/>
          <p:nvPr/>
        </p:nvSpPr>
        <p:spPr>
          <a:xfrm>
            <a:off x="6950650" y="2808580"/>
            <a:ext cx="1873587" cy="5596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7488">
              <a:tabLst>
                <a:tab pos="1176879" algn="l"/>
              </a:tabLst>
            </a:pPr>
            <a:r>
              <a:rPr lang="ru" sz="1200" b="0" i="0" spc="0" baseline="0" dirty="0">
                <a:solidFill>
                  <a:srgbClr val="000000"/>
                </a:solidFill>
                <a:latin typeface="Times New Roman"/>
              </a:rPr>
              <a:t>Стеклянная облицовка</a:t>
            </a:r>
          </a:p>
          <a:p>
            <a:pPr marL="0">
              <a:lnSpc>
                <a:spcPts val="1530"/>
              </a:lnSpc>
            </a:pPr>
            <a:r>
              <a:rPr lang="ru" sz="1200" b="0" i="0" spc="138" baseline="0" dirty="0">
                <a:solidFill>
                  <a:srgbClr val="000000"/>
                </a:solidFill>
                <a:latin typeface="Times New Roman"/>
              </a:rPr>
              <a:t>или</a:t>
            </a:r>
            <a:r>
              <a:rPr lang="ru" sz="1200" b="0" i="0" spc="106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200" b="0" i="0" spc="0" baseline="0" dirty="0">
                <a:solidFill>
                  <a:srgbClr val="000000"/>
                </a:solidFill>
                <a:latin typeface="Times New Roman"/>
              </a:rPr>
              <a:t>пластик</a:t>
            </a:r>
          </a:p>
          <a:p>
            <a:pPr marL="207942">
              <a:lnSpc>
                <a:spcPts val="1547"/>
              </a:lnSpc>
            </a:pPr>
            <a:r>
              <a:rPr lang="ru" sz="1200" b="0" i="0" spc="0" baseline="0" dirty="0">
                <a:solidFill>
                  <a:srgbClr val="000000"/>
                </a:solidFill>
                <a:latin typeface="Times New Roman"/>
              </a:rPr>
              <a:t>Корея</a:t>
            </a:r>
          </a:p>
        </p:txBody>
      </p:sp>
      <p:sp>
        <p:nvSpPr>
          <p:cNvPr id="1062" name="Rectangle 1062"/>
          <p:cNvSpPr/>
          <p:nvPr/>
        </p:nvSpPr>
        <p:spPr>
          <a:xfrm>
            <a:off x="3981751" y="4989310"/>
            <a:ext cx="4100605" cy="1546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188970" algn="l"/>
              </a:tabLst>
            </a:pPr>
            <a:r>
              <a:rPr lang="ru" sz="1100" b="0" i="0" spc="148" baseline="0" dirty="0">
                <a:solidFill>
                  <a:srgbClr val="000000"/>
                </a:solidFill>
                <a:latin typeface="Times New Roman"/>
              </a:rPr>
              <a:t>СК</a:t>
            </a:r>
            <a:r>
              <a:rPr lang="ru" sz="1100" b="0" i="0" spc="-65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100" b="0" i="0" spc="148" baseline="0" dirty="0">
                <a:solidFill>
                  <a:srgbClr val="000000"/>
                </a:solidFill>
                <a:latin typeface="Times New Roman"/>
              </a:rPr>
              <a:t>ST- </a:t>
            </a:r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коннектор</a:t>
            </a:r>
            <a:r>
              <a:rPr lang="ru" sz="1100" b="0" i="0" spc="-88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соединитель</a:t>
            </a:r>
          </a:p>
        </p:txBody>
      </p:sp>
      <p:sp>
        <p:nvSpPr>
          <p:cNvPr id="1063" name="Rectangle 1063"/>
          <p:cNvSpPr/>
          <p:nvPr/>
        </p:nvSpPr>
        <p:spPr>
          <a:xfrm>
            <a:off x="4621951" y="5613388"/>
            <a:ext cx="232271" cy="1546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100" b="0" i="0" spc="148" baseline="0" dirty="0">
                <a:solidFill>
                  <a:srgbClr val="000000"/>
                </a:solidFill>
                <a:latin typeface="Times New Roman"/>
              </a:rPr>
              <a:t>РХ</a:t>
            </a:r>
          </a:p>
        </p:txBody>
      </p:sp>
      <p:sp>
        <p:nvSpPr>
          <p:cNvPr id="1064" name="Rectangle 1064"/>
          <p:cNvSpPr/>
          <p:nvPr/>
        </p:nvSpPr>
        <p:spPr>
          <a:xfrm>
            <a:off x="5435899" y="6379198"/>
            <a:ext cx="1203984" cy="1546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100" b="0" i="0" spc="102" baseline="0" dirty="0">
                <a:solidFill>
                  <a:srgbClr val="000000"/>
                </a:solidFill>
                <a:latin typeface="Times New Roman"/>
              </a:rPr>
              <a:t>МТ-РЖ</a:t>
            </a:r>
            <a:r>
              <a:rPr lang="ru" sz="1100" b="0" i="0" spc="-25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соединитель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Freeform 106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5462" y="181103"/>
                </a:moveTo>
                <a:lnTo>
                  <a:pt x="1416811" y="181103"/>
                </a:lnTo>
                <a:lnTo>
                  <a:pt x="1416811" y="294386"/>
                </a:lnTo>
                <a:lnTo>
                  <a:pt x="775462" y="294386"/>
                </a:lnTo>
                <a:lnTo>
                  <a:pt x="775462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262"/>
                </a:moveTo>
                <a:lnTo>
                  <a:pt x="11089893" y="1588262"/>
                </a:lnTo>
                <a:lnTo>
                  <a:pt x="11089893" y="1319530"/>
                </a:lnTo>
                <a:lnTo>
                  <a:pt x="11443207" y="1319530"/>
                </a:lnTo>
                <a:lnTo>
                  <a:pt x="11443207" y="1525271"/>
                </a:lnTo>
                <a:lnTo>
                  <a:pt x="11751818" y="1525271"/>
                </a:lnTo>
                <a:lnTo>
                  <a:pt x="11751818" y="1588262"/>
                </a:lnTo>
                <a:lnTo>
                  <a:pt x="11339068" y="1588262"/>
                </a:lnTo>
                <a:close/>
                <a:moveTo>
                  <a:pt x="5269738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6" name="Picture 106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067" name="Picture 106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1068" name="Freeform 1068"/>
          <p:cNvSpPr/>
          <p:nvPr/>
        </p:nvSpPr>
        <p:spPr>
          <a:xfrm>
            <a:off x="2858121" y="4194079"/>
            <a:ext cx="6684481" cy="505286"/>
          </a:xfrm>
          <a:custGeom>
            <a:avLst/>
            <a:gdLst/>
            <a:ahLst/>
            <a:cxnLst/>
            <a:rect l="0" t="0" r="0" b="0"/>
            <a:pathLst>
              <a:path w="4048252" h="307873">
                <a:moveTo>
                  <a:pt x="0" y="307873"/>
                </a:moveTo>
                <a:lnTo>
                  <a:pt x="4048252" y="307873"/>
                </a:lnTo>
                <a:lnTo>
                  <a:pt x="4048252" y="0"/>
                </a:lnTo>
                <a:lnTo>
                  <a:pt x="0" y="0"/>
                </a:lnTo>
                <a:lnTo>
                  <a:pt x="0" y="307873"/>
                </a:lnTo>
                <a:close/>
              </a:path>
            </a:pathLst>
          </a:custGeom>
          <a:solidFill>
            <a:srgbClr val="00A0C6">
              <a:alpha val="100000"/>
            </a:srgbClr>
          </a:solidFill>
          <a:ln w="208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>
            <a:off x="2858121" y="4151767"/>
            <a:ext cx="6684481" cy="505286"/>
          </a:xfrm>
          <a:custGeom>
            <a:avLst/>
            <a:gdLst/>
            <a:ahLst/>
            <a:cxnLst/>
            <a:rect l="0" t="0" r="0" b="0"/>
            <a:pathLst>
              <a:path w="4048252" h="307873">
                <a:moveTo>
                  <a:pt x="0" y="307873"/>
                </a:moveTo>
                <a:lnTo>
                  <a:pt x="4048252" y="307873"/>
                </a:lnTo>
                <a:lnTo>
                  <a:pt x="4048252" y="0"/>
                </a:lnTo>
                <a:lnTo>
                  <a:pt x="0" y="0"/>
                </a:lnTo>
                <a:lnTo>
                  <a:pt x="0" y="30787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084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>
            <a:off x="2858121" y="4151809"/>
            <a:ext cx="6684416" cy="505244"/>
          </a:xfrm>
          <a:custGeom>
            <a:avLst/>
            <a:gdLst/>
            <a:ahLst/>
            <a:cxnLst/>
            <a:rect l="0" t="0" r="0" b="0"/>
            <a:pathLst>
              <a:path w="4048213" h="307847">
                <a:moveTo>
                  <a:pt x="4048213" y="0"/>
                </a:moveTo>
                <a:lnTo>
                  <a:pt x="0" y="0"/>
                </a:lnTo>
                <a:lnTo>
                  <a:pt x="0" y="307847"/>
                </a:lnTo>
                <a:lnTo>
                  <a:pt x="4048213" y="307847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>
            <a:off x="3963379" y="4146806"/>
            <a:ext cx="0" cy="505247"/>
          </a:xfrm>
          <a:custGeom>
            <a:avLst/>
            <a:gdLst/>
            <a:ahLst/>
            <a:cxnLst/>
            <a:rect l="0" t="0" r="0" b="0"/>
            <a:pathLst>
              <a:path h="307849">
                <a:moveTo>
                  <a:pt x="0" y="307849"/>
                </a:moveTo>
                <a:lnTo>
                  <a:pt x="0" y="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>
            <a:off x="7442157" y="4146806"/>
            <a:ext cx="0" cy="505247"/>
          </a:xfrm>
          <a:custGeom>
            <a:avLst/>
            <a:gdLst/>
            <a:ahLst/>
            <a:cxnLst/>
            <a:rect l="0" t="0" r="0" b="0"/>
            <a:pathLst>
              <a:path h="307849">
                <a:moveTo>
                  <a:pt x="0" y="307849"/>
                </a:moveTo>
                <a:lnTo>
                  <a:pt x="0" y="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>
            <a:off x="9057916" y="4146806"/>
            <a:ext cx="0" cy="505247"/>
          </a:xfrm>
          <a:custGeom>
            <a:avLst/>
            <a:gdLst/>
            <a:ahLst/>
            <a:cxnLst/>
            <a:rect l="0" t="0" r="0" b="0"/>
            <a:pathLst>
              <a:path h="307849">
                <a:moveTo>
                  <a:pt x="0" y="307849"/>
                </a:moveTo>
                <a:lnTo>
                  <a:pt x="0" y="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>
            <a:off x="6947259" y="4146806"/>
            <a:ext cx="0" cy="505247"/>
          </a:xfrm>
          <a:custGeom>
            <a:avLst/>
            <a:gdLst/>
            <a:ahLst/>
            <a:cxnLst/>
            <a:rect l="0" t="0" r="0" b="0"/>
            <a:pathLst>
              <a:path h="307849">
                <a:moveTo>
                  <a:pt x="0" y="307849"/>
                </a:moveTo>
                <a:lnTo>
                  <a:pt x="0" y="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>
            <a:off x="5884067" y="4146806"/>
            <a:ext cx="0" cy="505247"/>
          </a:xfrm>
          <a:custGeom>
            <a:avLst/>
            <a:gdLst/>
            <a:ahLst/>
            <a:cxnLst/>
            <a:rect l="0" t="0" r="0" b="0"/>
            <a:pathLst>
              <a:path h="307849">
                <a:moveTo>
                  <a:pt x="0" y="307849"/>
                </a:moveTo>
                <a:lnTo>
                  <a:pt x="0" y="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>
            <a:off x="4952987" y="4146806"/>
            <a:ext cx="0" cy="505247"/>
          </a:xfrm>
          <a:custGeom>
            <a:avLst/>
            <a:gdLst/>
            <a:ahLst/>
            <a:cxnLst/>
            <a:rect l="0" t="0" r="0" b="0"/>
            <a:pathLst>
              <a:path h="307849">
                <a:moveTo>
                  <a:pt x="0" y="307849"/>
                </a:moveTo>
                <a:lnTo>
                  <a:pt x="0" y="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>
            <a:off x="2826141" y="5430889"/>
            <a:ext cx="0" cy="142047"/>
          </a:xfrm>
          <a:custGeom>
            <a:avLst/>
            <a:gdLst/>
            <a:ahLst/>
            <a:cxnLst/>
            <a:rect l="0" t="0" r="0" b="0"/>
            <a:pathLst>
              <a:path h="86550">
                <a:moveTo>
                  <a:pt x="0" y="0"/>
                </a:moveTo>
                <a:lnTo>
                  <a:pt x="0" y="8655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>
            <a:off x="3395022" y="5430889"/>
            <a:ext cx="0" cy="142047"/>
          </a:xfrm>
          <a:custGeom>
            <a:avLst/>
            <a:gdLst/>
            <a:ahLst/>
            <a:cxnLst/>
            <a:rect l="0" t="0" r="0" b="0"/>
            <a:pathLst>
              <a:path h="86550">
                <a:moveTo>
                  <a:pt x="0" y="0"/>
                </a:moveTo>
                <a:lnTo>
                  <a:pt x="0" y="8655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>
            <a:off x="3963379" y="5430889"/>
            <a:ext cx="0" cy="142047"/>
          </a:xfrm>
          <a:custGeom>
            <a:avLst/>
            <a:gdLst/>
            <a:ahLst/>
            <a:cxnLst/>
            <a:rect l="0" t="0" r="0" b="0"/>
            <a:pathLst>
              <a:path h="86550">
                <a:moveTo>
                  <a:pt x="0" y="0"/>
                </a:moveTo>
                <a:lnTo>
                  <a:pt x="0" y="8655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>
            <a:off x="4531695" y="5430889"/>
            <a:ext cx="0" cy="142047"/>
          </a:xfrm>
          <a:custGeom>
            <a:avLst/>
            <a:gdLst/>
            <a:ahLst/>
            <a:cxnLst/>
            <a:rect l="0" t="0" r="0" b="0"/>
            <a:pathLst>
              <a:path h="86550">
                <a:moveTo>
                  <a:pt x="0" y="0"/>
                </a:moveTo>
                <a:lnTo>
                  <a:pt x="0" y="8655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1" name="Freeform 1081"/>
          <p:cNvSpPr/>
          <p:nvPr/>
        </p:nvSpPr>
        <p:spPr>
          <a:xfrm>
            <a:off x="5100198" y="5430889"/>
            <a:ext cx="0" cy="142047"/>
          </a:xfrm>
          <a:custGeom>
            <a:avLst/>
            <a:gdLst/>
            <a:ahLst/>
            <a:cxnLst/>
            <a:rect l="0" t="0" r="0" b="0"/>
            <a:pathLst>
              <a:path h="86550">
                <a:moveTo>
                  <a:pt x="0" y="0"/>
                </a:moveTo>
                <a:lnTo>
                  <a:pt x="0" y="8655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2" name="Freeform 1082"/>
          <p:cNvSpPr/>
          <p:nvPr/>
        </p:nvSpPr>
        <p:spPr>
          <a:xfrm>
            <a:off x="5668492" y="5430889"/>
            <a:ext cx="0" cy="142047"/>
          </a:xfrm>
          <a:custGeom>
            <a:avLst/>
            <a:gdLst/>
            <a:ahLst/>
            <a:cxnLst/>
            <a:rect l="0" t="0" r="0" b="0"/>
            <a:pathLst>
              <a:path h="86550">
                <a:moveTo>
                  <a:pt x="0" y="0"/>
                </a:moveTo>
                <a:lnTo>
                  <a:pt x="0" y="8655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3" name="Freeform 1083"/>
          <p:cNvSpPr/>
          <p:nvPr/>
        </p:nvSpPr>
        <p:spPr>
          <a:xfrm>
            <a:off x="6236787" y="5430889"/>
            <a:ext cx="0" cy="142047"/>
          </a:xfrm>
          <a:custGeom>
            <a:avLst/>
            <a:gdLst/>
            <a:ahLst/>
            <a:cxnLst/>
            <a:rect l="0" t="0" r="0" b="0"/>
            <a:pathLst>
              <a:path h="86550">
                <a:moveTo>
                  <a:pt x="0" y="0"/>
                </a:moveTo>
                <a:lnTo>
                  <a:pt x="0" y="8655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4" name="Freeform 1084"/>
          <p:cNvSpPr/>
          <p:nvPr/>
        </p:nvSpPr>
        <p:spPr>
          <a:xfrm>
            <a:off x="6805291" y="5430889"/>
            <a:ext cx="0" cy="142047"/>
          </a:xfrm>
          <a:custGeom>
            <a:avLst/>
            <a:gdLst/>
            <a:ahLst/>
            <a:cxnLst/>
            <a:rect l="0" t="0" r="0" b="0"/>
            <a:pathLst>
              <a:path h="86550">
                <a:moveTo>
                  <a:pt x="0" y="0"/>
                </a:moveTo>
                <a:lnTo>
                  <a:pt x="0" y="8655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5" name="Freeform 1085"/>
          <p:cNvSpPr/>
          <p:nvPr/>
        </p:nvSpPr>
        <p:spPr>
          <a:xfrm>
            <a:off x="7374004" y="5430889"/>
            <a:ext cx="0" cy="142047"/>
          </a:xfrm>
          <a:custGeom>
            <a:avLst/>
            <a:gdLst/>
            <a:ahLst/>
            <a:cxnLst/>
            <a:rect l="0" t="0" r="0" b="0"/>
            <a:pathLst>
              <a:path h="86550">
                <a:moveTo>
                  <a:pt x="0" y="0"/>
                </a:moveTo>
                <a:lnTo>
                  <a:pt x="0" y="8655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6" name="Freeform 1086"/>
          <p:cNvSpPr/>
          <p:nvPr/>
        </p:nvSpPr>
        <p:spPr>
          <a:xfrm>
            <a:off x="7942508" y="5430889"/>
            <a:ext cx="0" cy="142047"/>
          </a:xfrm>
          <a:custGeom>
            <a:avLst/>
            <a:gdLst/>
            <a:ahLst/>
            <a:cxnLst/>
            <a:rect l="0" t="0" r="0" b="0"/>
            <a:pathLst>
              <a:path h="86550">
                <a:moveTo>
                  <a:pt x="0" y="0"/>
                </a:moveTo>
                <a:lnTo>
                  <a:pt x="0" y="8655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" name="Freeform 1087"/>
          <p:cNvSpPr/>
          <p:nvPr/>
        </p:nvSpPr>
        <p:spPr>
          <a:xfrm>
            <a:off x="8510802" y="5430889"/>
            <a:ext cx="0" cy="142047"/>
          </a:xfrm>
          <a:custGeom>
            <a:avLst/>
            <a:gdLst/>
            <a:ahLst/>
            <a:cxnLst/>
            <a:rect l="0" t="0" r="0" b="0"/>
            <a:pathLst>
              <a:path h="86550">
                <a:moveTo>
                  <a:pt x="0" y="0"/>
                </a:moveTo>
                <a:lnTo>
                  <a:pt x="0" y="8655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8" name="Freeform 1088"/>
          <p:cNvSpPr/>
          <p:nvPr/>
        </p:nvSpPr>
        <p:spPr>
          <a:xfrm>
            <a:off x="9079096" y="5430889"/>
            <a:ext cx="0" cy="142047"/>
          </a:xfrm>
          <a:custGeom>
            <a:avLst/>
            <a:gdLst/>
            <a:ahLst/>
            <a:cxnLst/>
            <a:rect l="0" t="0" r="0" b="0"/>
            <a:pathLst>
              <a:path h="86550">
                <a:moveTo>
                  <a:pt x="0" y="0"/>
                </a:moveTo>
                <a:lnTo>
                  <a:pt x="0" y="8655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>
            <a:off x="9647600" y="5430889"/>
            <a:ext cx="0" cy="142047"/>
          </a:xfrm>
          <a:custGeom>
            <a:avLst/>
            <a:gdLst/>
            <a:ahLst/>
            <a:cxnLst/>
            <a:rect l="0" t="0" r="0" b="0"/>
            <a:pathLst>
              <a:path h="86550">
                <a:moveTo>
                  <a:pt x="0" y="0"/>
                </a:moveTo>
                <a:lnTo>
                  <a:pt x="0" y="8655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>
            <a:off x="3905522" y="4646424"/>
            <a:ext cx="57856" cy="26262"/>
          </a:xfrm>
          <a:custGeom>
            <a:avLst/>
            <a:gdLst/>
            <a:ahLst/>
            <a:cxnLst/>
            <a:rect l="0" t="0" r="0" b="0"/>
            <a:pathLst>
              <a:path w="35039" h="16002">
                <a:moveTo>
                  <a:pt x="35039" y="0"/>
                </a:moveTo>
                <a:lnTo>
                  <a:pt x="0" y="16002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>
            <a:off x="3810632" y="4683318"/>
            <a:ext cx="57856" cy="26054"/>
          </a:xfrm>
          <a:custGeom>
            <a:avLst/>
            <a:gdLst/>
            <a:ahLst/>
            <a:cxnLst/>
            <a:rect l="0" t="0" r="0" b="0"/>
            <a:pathLst>
              <a:path w="35039" h="15875">
                <a:moveTo>
                  <a:pt x="35039" y="0"/>
                </a:moveTo>
                <a:lnTo>
                  <a:pt x="0" y="15875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>
            <a:off x="3710667" y="4720002"/>
            <a:ext cx="57856" cy="26681"/>
          </a:xfrm>
          <a:custGeom>
            <a:avLst/>
            <a:gdLst/>
            <a:ahLst/>
            <a:cxnLst/>
            <a:rect l="0" t="0" r="0" b="0"/>
            <a:pathLst>
              <a:path w="35039" h="16257">
                <a:moveTo>
                  <a:pt x="35039" y="0"/>
                </a:moveTo>
                <a:lnTo>
                  <a:pt x="0" y="16257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>
            <a:off x="3610702" y="4757333"/>
            <a:ext cx="57836" cy="26179"/>
          </a:xfrm>
          <a:custGeom>
            <a:avLst/>
            <a:gdLst/>
            <a:ahLst/>
            <a:cxnLst/>
            <a:rect l="0" t="0" r="0" b="0"/>
            <a:pathLst>
              <a:path w="35027" h="15951">
                <a:moveTo>
                  <a:pt x="35027" y="0"/>
                </a:moveTo>
                <a:lnTo>
                  <a:pt x="0" y="15951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4" name="Freeform 1094"/>
          <p:cNvSpPr/>
          <p:nvPr/>
        </p:nvSpPr>
        <p:spPr>
          <a:xfrm>
            <a:off x="3510715" y="4794100"/>
            <a:ext cx="62930" cy="26200"/>
          </a:xfrm>
          <a:custGeom>
            <a:avLst/>
            <a:gdLst/>
            <a:ahLst/>
            <a:cxnLst/>
            <a:rect l="0" t="0" r="0" b="0"/>
            <a:pathLst>
              <a:path w="38112" h="15964">
                <a:moveTo>
                  <a:pt x="38112" y="0"/>
                </a:moveTo>
                <a:lnTo>
                  <a:pt x="0" y="15964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5" name="Freeform 1095"/>
          <p:cNvSpPr/>
          <p:nvPr/>
        </p:nvSpPr>
        <p:spPr>
          <a:xfrm>
            <a:off x="3415825" y="4830868"/>
            <a:ext cx="57856" cy="26200"/>
          </a:xfrm>
          <a:custGeom>
            <a:avLst/>
            <a:gdLst/>
            <a:ahLst/>
            <a:cxnLst/>
            <a:rect l="0" t="0" r="0" b="0"/>
            <a:pathLst>
              <a:path w="35039" h="15964">
                <a:moveTo>
                  <a:pt x="35039" y="0"/>
                </a:moveTo>
                <a:lnTo>
                  <a:pt x="0" y="15964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6" name="Freeform 1096"/>
          <p:cNvSpPr/>
          <p:nvPr/>
        </p:nvSpPr>
        <p:spPr>
          <a:xfrm>
            <a:off x="3315860" y="4867657"/>
            <a:ext cx="57836" cy="26200"/>
          </a:xfrm>
          <a:custGeom>
            <a:avLst/>
            <a:gdLst/>
            <a:ahLst/>
            <a:cxnLst/>
            <a:rect l="0" t="0" r="0" b="0"/>
            <a:pathLst>
              <a:path w="35027" h="15964">
                <a:moveTo>
                  <a:pt x="35027" y="0"/>
                </a:moveTo>
                <a:lnTo>
                  <a:pt x="0" y="15964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7" name="Freeform 1097"/>
          <p:cNvSpPr/>
          <p:nvPr/>
        </p:nvSpPr>
        <p:spPr>
          <a:xfrm>
            <a:off x="3215873" y="4904425"/>
            <a:ext cx="57856" cy="26200"/>
          </a:xfrm>
          <a:custGeom>
            <a:avLst/>
            <a:gdLst/>
            <a:ahLst/>
            <a:cxnLst/>
            <a:rect l="0" t="0" r="0" b="0"/>
            <a:pathLst>
              <a:path w="35039" h="15964">
                <a:moveTo>
                  <a:pt x="35039" y="0"/>
                </a:moveTo>
                <a:lnTo>
                  <a:pt x="0" y="15964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>
            <a:off x="3115908" y="4946737"/>
            <a:ext cx="62930" cy="20656"/>
          </a:xfrm>
          <a:custGeom>
            <a:avLst/>
            <a:gdLst/>
            <a:ahLst/>
            <a:cxnLst/>
            <a:rect l="0" t="0" r="0" b="0"/>
            <a:pathLst>
              <a:path w="38112" h="12586">
                <a:moveTo>
                  <a:pt x="38112" y="0"/>
                </a:moveTo>
                <a:lnTo>
                  <a:pt x="0" y="12586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9" name="Freeform 1099"/>
          <p:cNvSpPr/>
          <p:nvPr/>
        </p:nvSpPr>
        <p:spPr>
          <a:xfrm>
            <a:off x="3021018" y="4983526"/>
            <a:ext cx="57836" cy="21155"/>
          </a:xfrm>
          <a:custGeom>
            <a:avLst/>
            <a:gdLst/>
            <a:ahLst/>
            <a:cxnLst/>
            <a:rect l="0" t="0" r="0" b="0"/>
            <a:pathLst>
              <a:path w="35027" h="12890">
                <a:moveTo>
                  <a:pt x="35027" y="0"/>
                </a:moveTo>
                <a:lnTo>
                  <a:pt x="0" y="12890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Freeform 1100"/>
          <p:cNvSpPr/>
          <p:nvPr/>
        </p:nvSpPr>
        <p:spPr>
          <a:xfrm>
            <a:off x="2921031" y="5020294"/>
            <a:ext cx="57856" cy="21156"/>
          </a:xfrm>
          <a:custGeom>
            <a:avLst/>
            <a:gdLst/>
            <a:ahLst/>
            <a:cxnLst/>
            <a:rect l="0" t="0" r="0" b="0"/>
            <a:pathLst>
              <a:path w="35039" h="12891">
                <a:moveTo>
                  <a:pt x="35039" y="0"/>
                </a:moveTo>
                <a:lnTo>
                  <a:pt x="0" y="12891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1" name="Freeform 1101"/>
          <p:cNvSpPr/>
          <p:nvPr/>
        </p:nvSpPr>
        <p:spPr>
          <a:xfrm>
            <a:off x="2826141" y="5057083"/>
            <a:ext cx="52782" cy="15611"/>
          </a:xfrm>
          <a:custGeom>
            <a:avLst/>
            <a:gdLst/>
            <a:ahLst/>
            <a:cxnLst/>
            <a:rect l="0" t="0" r="0" b="0"/>
            <a:pathLst>
              <a:path w="31966" h="9512">
                <a:moveTo>
                  <a:pt x="31966" y="0"/>
                </a:moveTo>
                <a:lnTo>
                  <a:pt x="0" y="9512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2" name="Freeform 1102"/>
          <p:cNvSpPr/>
          <p:nvPr/>
        </p:nvSpPr>
        <p:spPr>
          <a:xfrm>
            <a:off x="7447610" y="4646424"/>
            <a:ext cx="62910" cy="15632"/>
          </a:xfrm>
          <a:custGeom>
            <a:avLst/>
            <a:gdLst/>
            <a:ahLst/>
            <a:cxnLst/>
            <a:rect l="0" t="0" r="0" b="0"/>
            <a:pathLst>
              <a:path w="38100" h="9525">
                <a:moveTo>
                  <a:pt x="0" y="0"/>
                </a:moveTo>
                <a:lnTo>
                  <a:pt x="38100" y="9525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3" name="Freeform 1103"/>
          <p:cNvSpPr/>
          <p:nvPr/>
        </p:nvSpPr>
        <p:spPr>
          <a:xfrm>
            <a:off x="7552671" y="4667685"/>
            <a:ext cx="57876" cy="10628"/>
          </a:xfrm>
          <a:custGeom>
            <a:avLst/>
            <a:gdLst/>
            <a:ahLst/>
            <a:cxnLst/>
            <a:rect l="0" t="0" r="0" b="0"/>
            <a:pathLst>
              <a:path w="35051" h="6476">
                <a:moveTo>
                  <a:pt x="0" y="0"/>
                </a:moveTo>
                <a:lnTo>
                  <a:pt x="35051" y="6476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4" name="Freeform 1104"/>
          <p:cNvSpPr/>
          <p:nvPr/>
        </p:nvSpPr>
        <p:spPr>
          <a:xfrm>
            <a:off x="7652699" y="4688737"/>
            <a:ext cx="63328" cy="10630"/>
          </a:xfrm>
          <a:custGeom>
            <a:avLst/>
            <a:gdLst/>
            <a:ahLst/>
            <a:cxnLst/>
            <a:rect l="0" t="0" r="0" b="0"/>
            <a:pathLst>
              <a:path w="38353" h="6477">
                <a:moveTo>
                  <a:pt x="0" y="0"/>
                </a:moveTo>
                <a:lnTo>
                  <a:pt x="38353" y="6477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5" name="Freeform 1105"/>
          <p:cNvSpPr/>
          <p:nvPr/>
        </p:nvSpPr>
        <p:spPr>
          <a:xfrm>
            <a:off x="7758179" y="4709372"/>
            <a:ext cx="62910" cy="10628"/>
          </a:xfrm>
          <a:custGeom>
            <a:avLst/>
            <a:gdLst/>
            <a:ahLst/>
            <a:cxnLst/>
            <a:rect l="0" t="0" r="0" b="0"/>
            <a:pathLst>
              <a:path w="38100" h="6476">
                <a:moveTo>
                  <a:pt x="0" y="0"/>
                </a:moveTo>
                <a:lnTo>
                  <a:pt x="38100" y="6476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6" name="Freeform 1106"/>
          <p:cNvSpPr/>
          <p:nvPr/>
        </p:nvSpPr>
        <p:spPr>
          <a:xfrm>
            <a:off x="7863240" y="4730632"/>
            <a:ext cx="57879" cy="10631"/>
          </a:xfrm>
          <a:custGeom>
            <a:avLst/>
            <a:gdLst/>
            <a:ahLst/>
            <a:cxnLst/>
            <a:rect l="0" t="0" r="0" b="0"/>
            <a:pathLst>
              <a:path w="35053" h="6478">
                <a:moveTo>
                  <a:pt x="0" y="0"/>
                </a:moveTo>
                <a:lnTo>
                  <a:pt x="35053" y="6478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7" name="Freeform 1107"/>
          <p:cNvSpPr/>
          <p:nvPr/>
        </p:nvSpPr>
        <p:spPr>
          <a:xfrm>
            <a:off x="7963268" y="4746682"/>
            <a:ext cx="63331" cy="15673"/>
          </a:xfrm>
          <a:custGeom>
            <a:avLst/>
            <a:gdLst/>
            <a:ahLst/>
            <a:cxnLst/>
            <a:rect l="0" t="0" r="0" b="0"/>
            <a:pathLst>
              <a:path w="38355" h="9550">
                <a:moveTo>
                  <a:pt x="0" y="0"/>
                </a:moveTo>
                <a:lnTo>
                  <a:pt x="38355" y="9550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8" name="Freeform 1108"/>
          <p:cNvSpPr/>
          <p:nvPr/>
        </p:nvSpPr>
        <p:spPr>
          <a:xfrm>
            <a:off x="8068749" y="4767400"/>
            <a:ext cx="62910" cy="10589"/>
          </a:xfrm>
          <a:custGeom>
            <a:avLst/>
            <a:gdLst/>
            <a:ahLst/>
            <a:cxnLst/>
            <a:rect l="0" t="0" r="0" b="0"/>
            <a:pathLst>
              <a:path w="38100" h="6452">
                <a:moveTo>
                  <a:pt x="0" y="0"/>
                </a:moveTo>
                <a:lnTo>
                  <a:pt x="38100" y="6452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9" name="Freeform 1109"/>
          <p:cNvSpPr/>
          <p:nvPr/>
        </p:nvSpPr>
        <p:spPr>
          <a:xfrm>
            <a:off x="8168777" y="4788556"/>
            <a:ext cx="62910" cy="10587"/>
          </a:xfrm>
          <a:custGeom>
            <a:avLst/>
            <a:gdLst/>
            <a:ahLst/>
            <a:cxnLst/>
            <a:rect l="0" t="0" r="0" b="0"/>
            <a:pathLst>
              <a:path w="38100" h="6451">
                <a:moveTo>
                  <a:pt x="0" y="0"/>
                </a:moveTo>
                <a:lnTo>
                  <a:pt x="38100" y="6451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" name="Freeform 1110"/>
          <p:cNvSpPr/>
          <p:nvPr/>
        </p:nvSpPr>
        <p:spPr>
          <a:xfrm>
            <a:off x="8273838" y="4809712"/>
            <a:ext cx="63331" cy="10589"/>
          </a:xfrm>
          <a:custGeom>
            <a:avLst/>
            <a:gdLst/>
            <a:ahLst/>
            <a:cxnLst/>
            <a:rect l="0" t="0" r="0" b="0"/>
            <a:pathLst>
              <a:path w="38355" h="6452">
                <a:moveTo>
                  <a:pt x="0" y="0"/>
                </a:moveTo>
                <a:lnTo>
                  <a:pt x="38355" y="6452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" name="Freeform 1111"/>
          <p:cNvSpPr/>
          <p:nvPr/>
        </p:nvSpPr>
        <p:spPr>
          <a:xfrm>
            <a:off x="8379319" y="4830868"/>
            <a:ext cx="57876" cy="10587"/>
          </a:xfrm>
          <a:custGeom>
            <a:avLst/>
            <a:gdLst/>
            <a:ahLst/>
            <a:cxnLst/>
            <a:rect l="0" t="0" r="0" b="0"/>
            <a:pathLst>
              <a:path w="35051" h="6451">
                <a:moveTo>
                  <a:pt x="0" y="0"/>
                </a:moveTo>
                <a:lnTo>
                  <a:pt x="35051" y="6451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2" name="Freeform 1112"/>
          <p:cNvSpPr/>
          <p:nvPr/>
        </p:nvSpPr>
        <p:spPr>
          <a:xfrm>
            <a:off x="8479347" y="4846501"/>
            <a:ext cx="62910" cy="15611"/>
          </a:xfrm>
          <a:custGeom>
            <a:avLst/>
            <a:gdLst/>
            <a:ahLst/>
            <a:cxnLst/>
            <a:rect l="0" t="0" r="0" b="0"/>
            <a:pathLst>
              <a:path w="38100" h="9512">
                <a:moveTo>
                  <a:pt x="0" y="0"/>
                </a:moveTo>
                <a:lnTo>
                  <a:pt x="38100" y="9512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3" name="Freeform 1113"/>
          <p:cNvSpPr/>
          <p:nvPr/>
        </p:nvSpPr>
        <p:spPr>
          <a:xfrm>
            <a:off x="8584408" y="4867657"/>
            <a:ext cx="62910" cy="10567"/>
          </a:xfrm>
          <a:custGeom>
            <a:avLst/>
            <a:gdLst/>
            <a:ahLst/>
            <a:cxnLst/>
            <a:rect l="0" t="0" r="0" b="0"/>
            <a:pathLst>
              <a:path w="38100" h="6439">
                <a:moveTo>
                  <a:pt x="0" y="0"/>
                </a:moveTo>
                <a:lnTo>
                  <a:pt x="38100" y="6439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4" name="Freeform 1114"/>
          <p:cNvSpPr/>
          <p:nvPr/>
        </p:nvSpPr>
        <p:spPr>
          <a:xfrm>
            <a:off x="8689469" y="4888813"/>
            <a:ext cx="58297" cy="10587"/>
          </a:xfrm>
          <a:custGeom>
            <a:avLst/>
            <a:gdLst/>
            <a:ahLst/>
            <a:cxnLst/>
            <a:rect l="0" t="0" r="0" b="0"/>
            <a:pathLst>
              <a:path w="35306" h="6451">
                <a:moveTo>
                  <a:pt x="0" y="0"/>
                </a:moveTo>
                <a:lnTo>
                  <a:pt x="35306" y="6451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5" name="Freeform 1115"/>
          <p:cNvSpPr/>
          <p:nvPr/>
        </p:nvSpPr>
        <p:spPr>
          <a:xfrm>
            <a:off x="8789916" y="4909469"/>
            <a:ext cx="62910" cy="10566"/>
          </a:xfrm>
          <a:custGeom>
            <a:avLst/>
            <a:gdLst/>
            <a:ahLst/>
            <a:cxnLst/>
            <a:rect l="0" t="0" r="0" b="0"/>
            <a:pathLst>
              <a:path w="38100" h="6438">
                <a:moveTo>
                  <a:pt x="0" y="0"/>
                </a:moveTo>
                <a:lnTo>
                  <a:pt x="38100" y="6438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6" name="Freeform 1116"/>
          <p:cNvSpPr/>
          <p:nvPr/>
        </p:nvSpPr>
        <p:spPr>
          <a:xfrm>
            <a:off x="8894978" y="4930625"/>
            <a:ext cx="62910" cy="10589"/>
          </a:xfrm>
          <a:custGeom>
            <a:avLst/>
            <a:gdLst/>
            <a:ahLst/>
            <a:cxnLst/>
            <a:rect l="0" t="0" r="0" b="0"/>
            <a:pathLst>
              <a:path w="38100" h="6452">
                <a:moveTo>
                  <a:pt x="0" y="0"/>
                </a:moveTo>
                <a:lnTo>
                  <a:pt x="38100" y="6452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7" name="Freeform 1117"/>
          <p:cNvSpPr/>
          <p:nvPr/>
        </p:nvSpPr>
        <p:spPr>
          <a:xfrm>
            <a:off x="9000038" y="4946737"/>
            <a:ext cx="57879" cy="15632"/>
          </a:xfrm>
          <a:custGeom>
            <a:avLst/>
            <a:gdLst/>
            <a:ahLst/>
            <a:cxnLst/>
            <a:rect l="0" t="0" r="0" b="0"/>
            <a:pathLst>
              <a:path w="35053" h="9525">
                <a:moveTo>
                  <a:pt x="0" y="0"/>
                </a:moveTo>
                <a:lnTo>
                  <a:pt x="35053" y="9525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8" name="Freeform 1118"/>
          <p:cNvSpPr/>
          <p:nvPr/>
        </p:nvSpPr>
        <p:spPr>
          <a:xfrm>
            <a:off x="9100067" y="4967393"/>
            <a:ext cx="63328" cy="10587"/>
          </a:xfrm>
          <a:custGeom>
            <a:avLst/>
            <a:gdLst/>
            <a:ahLst/>
            <a:cxnLst/>
            <a:rect l="0" t="0" r="0" b="0"/>
            <a:pathLst>
              <a:path w="38353" h="6451">
                <a:moveTo>
                  <a:pt x="0" y="0"/>
                </a:moveTo>
                <a:lnTo>
                  <a:pt x="38353" y="6451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9" name="Freeform 1119"/>
          <p:cNvSpPr/>
          <p:nvPr/>
        </p:nvSpPr>
        <p:spPr>
          <a:xfrm>
            <a:off x="9205547" y="4988570"/>
            <a:ext cx="62910" cy="10567"/>
          </a:xfrm>
          <a:custGeom>
            <a:avLst/>
            <a:gdLst/>
            <a:ahLst/>
            <a:cxnLst/>
            <a:rect l="0" t="0" r="0" b="0"/>
            <a:pathLst>
              <a:path w="38100" h="6439">
                <a:moveTo>
                  <a:pt x="0" y="0"/>
                </a:moveTo>
                <a:lnTo>
                  <a:pt x="38100" y="6439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0" name="Freeform 1120"/>
          <p:cNvSpPr/>
          <p:nvPr/>
        </p:nvSpPr>
        <p:spPr>
          <a:xfrm>
            <a:off x="9305575" y="5009726"/>
            <a:ext cx="62910" cy="10567"/>
          </a:xfrm>
          <a:custGeom>
            <a:avLst/>
            <a:gdLst/>
            <a:ahLst/>
            <a:cxnLst/>
            <a:rect l="0" t="0" r="0" b="0"/>
            <a:pathLst>
              <a:path w="38100" h="6439">
                <a:moveTo>
                  <a:pt x="0" y="0"/>
                </a:moveTo>
                <a:lnTo>
                  <a:pt x="38100" y="6439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1" name="Freeform 1121"/>
          <p:cNvSpPr/>
          <p:nvPr/>
        </p:nvSpPr>
        <p:spPr>
          <a:xfrm>
            <a:off x="9410636" y="5030882"/>
            <a:ext cx="63328" cy="10567"/>
          </a:xfrm>
          <a:custGeom>
            <a:avLst/>
            <a:gdLst/>
            <a:ahLst/>
            <a:cxnLst/>
            <a:rect l="0" t="0" r="0" b="0"/>
            <a:pathLst>
              <a:path w="38353" h="6439">
                <a:moveTo>
                  <a:pt x="0" y="0"/>
                </a:moveTo>
                <a:lnTo>
                  <a:pt x="38353" y="6439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2" name="Freeform 1122"/>
          <p:cNvSpPr/>
          <p:nvPr/>
        </p:nvSpPr>
        <p:spPr>
          <a:xfrm>
            <a:off x="9516117" y="5046494"/>
            <a:ext cx="57876" cy="15612"/>
          </a:xfrm>
          <a:custGeom>
            <a:avLst/>
            <a:gdLst/>
            <a:ahLst/>
            <a:cxnLst/>
            <a:rect l="0" t="0" r="0" b="0"/>
            <a:pathLst>
              <a:path w="35051" h="9513">
                <a:moveTo>
                  <a:pt x="0" y="0"/>
                </a:moveTo>
                <a:lnTo>
                  <a:pt x="35051" y="9513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3" name="Freeform 1123"/>
          <p:cNvSpPr/>
          <p:nvPr/>
        </p:nvSpPr>
        <p:spPr>
          <a:xfrm>
            <a:off x="9616145" y="5067650"/>
            <a:ext cx="31455" cy="5043"/>
          </a:xfrm>
          <a:custGeom>
            <a:avLst/>
            <a:gdLst/>
            <a:ahLst/>
            <a:cxnLst/>
            <a:rect l="0" t="0" r="0" b="0"/>
            <a:pathLst>
              <a:path w="19050" h="3073">
                <a:moveTo>
                  <a:pt x="0" y="0"/>
                </a:moveTo>
                <a:lnTo>
                  <a:pt x="19050" y="3073"/>
                </a:lnTo>
              </a:path>
            </a:pathLst>
          </a:custGeom>
          <a:noFill/>
          <a:ln w="10592" cap="flat" cmpd="sng">
            <a:solidFill>
              <a:srgbClr val="00A0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4" name="Freeform 1124"/>
          <p:cNvSpPr/>
          <p:nvPr/>
        </p:nvSpPr>
        <p:spPr>
          <a:xfrm>
            <a:off x="2621136" y="5499402"/>
            <a:ext cx="7194854" cy="0"/>
          </a:xfrm>
          <a:custGeom>
            <a:avLst/>
            <a:gdLst/>
            <a:ahLst/>
            <a:cxnLst/>
            <a:rect l="0" t="0" r="0" b="0"/>
            <a:pathLst>
              <a:path w="4357344">
                <a:moveTo>
                  <a:pt x="0" y="0"/>
                </a:moveTo>
                <a:lnTo>
                  <a:pt x="4357344" y="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5" name="Freeform 1125"/>
          <p:cNvSpPr/>
          <p:nvPr/>
        </p:nvSpPr>
        <p:spPr>
          <a:xfrm>
            <a:off x="9794812" y="5467657"/>
            <a:ext cx="116173" cy="62968"/>
          </a:xfrm>
          <a:custGeom>
            <a:avLst/>
            <a:gdLst/>
            <a:ahLst/>
            <a:cxnLst/>
            <a:rect l="0" t="0" r="0" b="0"/>
            <a:pathLst>
              <a:path w="70357" h="38367">
                <a:moveTo>
                  <a:pt x="0" y="38367"/>
                </a:moveTo>
                <a:lnTo>
                  <a:pt x="70357" y="19343"/>
                </a:lnTo>
                <a:lnTo>
                  <a:pt x="0" y="0"/>
                </a:lnTo>
                <a:lnTo>
                  <a:pt x="0" y="38367"/>
                </a:lnTo>
                <a:close/>
                <a:moveTo>
                  <a:pt x="-3709937" y="835533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6" name="Freeform 1126"/>
          <p:cNvSpPr/>
          <p:nvPr/>
        </p:nvSpPr>
        <p:spPr>
          <a:xfrm>
            <a:off x="2531811" y="5467657"/>
            <a:ext cx="110126" cy="62968"/>
          </a:xfrm>
          <a:custGeom>
            <a:avLst/>
            <a:gdLst/>
            <a:ahLst/>
            <a:cxnLst/>
            <a:rect l="0" t="0" r="0" b="0"/>
            <a:pathLst>
              <a:path w="66695" h="38367">
                <a:moveTo>
                  <a:pt x="66695" y="0"/>
                </a:moveTo>
                <a:lnTo>
                  <a:pt x="0" y="19343"/>
                </a:lnTo>
                <a:lnTo>
                  <a:pt x="66695" y="38367"/>
                </a:lnTo>
                <a:lnTo>
                  <a:pt x="66695" y="0"/>
                </a:lnTo>
                <a:close/>
                <a:moveTo>
                  <a:pt x="727045" y="835533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" name="Freeform 1127"/>
          <p:cNvSpPr/>
          <p:nvPr/>
        </p:nvSpPr>
        <p:spPr>
          <a:xfrm>
            <a:off x="3479260" y="6130626"/>
            <a:ext cx="1826447" cy="0"/>
          </a:xfrm>
          <a:custGeom>
            <a:avLst/>
            <a:gdLst/>
            <a:ahLst/>
            <a:cxnLst/>
            <a:rect l="0" t="0" r="0" b="0"/>
            <a:pathLst>
              <a:path w="1106132">
                <a:moveTo>
                  <a:pt x="0" y="0"/>
                </a:moveTo>
                <a:lnTo>
                  <a:pt x="1106132" y="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8" name="Freeform 1128"/>
          <p:cNvSpPr/>
          <p:nvPr/>
        </p:nvSpPr>
        <p:spPr>
          <a:xfrm>
            <a:off x="5284317" y="6099402"/>
            <a:ext cx="115755" cy="62968"/>
          </a:xfrm>
          <a:custGeom>
            <a:avLst/>
            <a:gdLst/>
            <a:ahLst/>
            <a:cxnLst/>
            <a:rect l="0" t="0" r="0" b="0"/>
            <a:pathLst>
              <a:path w="70104" h="38367">
                <a:moveTo>
                  <a:pt x="0" y="38367"/>
                </a:moveTo>
                <a:lnTo>
                  <a:pt x="70104" y="19024"/>
                </a:lnTo>
                <a:lnTo>
                  <a:pt x="0" y="0"/>
                </a:lnTo>
                <a:lnTo>
                  <a:pt x="0" y="38367"/>
                </a:lnTo>
                <a:close/>
                <a:moveTo>
                  <a:pt x="-1363219" y="450608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9" name="Freeform 1129"/>
          <p:cNvSpPr/>
          <p:nvPr/>
        </p:nvSpPr>
        <p:spPr>
          <a:xfrm>
            <a:off x="3384370" y="6099402"/>
            <a:ext cx="110618" cy="62968"/>
          </a:xfrm>
          <a:custGeom>
            <a:avLst/>
            <a:gdLst/>
            <a:ahLst/>
            <a:cxnLst/>
            <a:rect l="0" t="0" r="0" b="0"/>
            <a:pathLst>
              <a:path w="66993" h="38367">
                <a:moveTo>
                  <a:pt x="66993" y="0"/>
                </a:moveTo>
                <a:lnTo>
                  <a:pt x="0" y="19024"/>
                </a:lnTo>
                <a:lnTo>
                  <a:pt x="66993" y="38367"/>
                </a:lnTo>
                <a:lnTo>
                  <a:pt x="66993" y="0"/>
                </a:lnTo>
                <a:close/>
                <a:moveTo>
                  <a:pt x="-174206" y="450608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0" name="Freeform 1130"/>
          <p:cNvSpPr/>
          <p:nvPr/>
        </p:nvSpPr>
        <p:spPr>
          <a:xfrm>
            <a:off x="3831435" y="6478232"/>
            <a:ext cx="274040" cy="0"/>
          </a:xfrm>
          <a:custGeom>
            <a:avLst/>
            <a:gdLst/>
            <a:ahLst/>
            <a:cxnLst/>
            <a:rect l="0" t="0" r="0" b="0"/>
            <a:pathLst>
              <a:path w="165964">
                <a:moveTo>
                  <a:pt x="0" y="0"/>
                </a:moveTo>
                <a:lnTo>
                  <a:pt x="165964" y="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1" name="Freeform 1131"/>
          <p:cNvSpPr/>
          <p:nvPr/>
        </p:nvSpPr>
        <p:spPr>
          <a:xfrm>
            <a:off x="4084168" y="6446508"/>
            <a:ext cx="110617" cy="57923"/>
          </a:xfrm>
          <a:custGeom>
            <a:avLst/>
            <a:gdLst/>
            <a:ahLst/>
            <a:cxnLst/>
            <a:rect l="0" t="0" r="0" b="0"/>
            <a:pathLst>
              <a:path w="66992" h="35293">
                <a:moveTo>
                  <a:pt x="0" y="35293"/>
                </a:moveTo>
                <a:lnTo>
                  <a:pt x="66992" y="19329"/>
                </a:lnTo>
                <a:lnTo>
                  <a:pt x="0" y="0"/>
                </a:lnTo>
                <a:lnTo>
                  <a:pt x="0" y="35293"/>
                </a:lnTo>
                <a:close/>
                <a:moveTo>
                  <a:pt x="-844804" y="239115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2" name="Freeform 1132"/>
          <p:cNvSpPr/>
          <p:nvPr/>
        </p:nvSpPr>
        <p:spPr>
          <a:xfrm>
            <a:off x="3742122" y="6446508"/>
            <a:ext cx="110638" cy="62968"/>
          </a:xfrm>
          <a:custGeom>
            <a:avLst/>
            <a:gdLst/>
            <a:ahLst/>
            <a:cxnLst/>
            <a:rect l="0" t="0" r="0" b="0"/>
            <a:pathLst>
              <a:path w="67005" h="38367">
                <a:moveTo>
                  <a:pt x="67005" y="0"/>
                </a:moveTo>
                <a:lnTo>
                  <a:pt x="0" y="19329"/>
                </a:lnTo>
                <a:lnTo>
                  <a:pt x="67005" y="38367"/>
                </a:lnTo>
                <a:lnTo>
                  <a:pt x="67005" y="0"/>
                </a:lnTo>
                <a:close/>
                <a:moveTo>
                  <a:pt x="-602361" y="239115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3" name="Freeform 1133"/>
          <p:cNvSpPr/>
          <p:nvPr/>
        </p:nvSpPr>
        <p:spPr>
          <a:xfrm>
            <a:off x="4968715" y="6478232"/>
            <a:ext cx="268419" cy="0"/>
          </a:xfrm>
          <a:custGeom>
            <a:avLst/>
            <a:gdLst/>
            <a:ahLst/>
            <a:cxnLst/>
            <a:rect l="0" t="0" r="0" b="0"/>
            <a:pathLst>
              <a:path w="162560">
                <a:moveTo>
                  <a:pt x="0" y="0"/>
                </a:moveTo>
                <a:lnTo>
                  <a:pt x="162560" y="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4" name="Freeform 1134"/>
          <p:cNvSpPr/>
          <p:nvPr/>
        </p:nvSpPr>
        <p:spPr>
          <a:xfrm>
            <a:off x="5215745" y="6446508"/>
            <a:ext cx="115757" cy="57923"/>
          </a:xfrm>
          <a:custGeom>
            <a:avLst/>
            <a:gdLst/>
            <a:ahLst/>
            <a:cxnLst/>
            <a:rect l="0" t="0" r="0" b="0"/>
            <a:pathLst>
              <a:path w="70105" h="35293">
                <a:moveTo>
                  <a:pt x="0" y="35293"/>
                </a:moveTo>
                <a:lnTo>
                  <a:pt x="70105" y="19329"/>
                </a:lnTo>
                <a:lnTo>
                  <a:pt x="0" y="0"/>
                </a:lnTo>
                <a:lnTo>
                  <a:pt x="0" y="35293"/>
                </a:lnTo>
                <a:close/>
                <a:moveTo>
                  <a:pt x="-1530108" y="239115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5" name="Freeform 1135"/>
          <p:cNvSpPr/>
          <p:nvPr/>
        </p:nvSpPr>
        <p:spPr>
          <a:xfrm>
            <a:off x="4873720" y="6446508"/>
            <a:ext cx="115754" cy="62968"/>
          </a:xfrm>
          <a:custGeom>
            <a:avLst/>
            <a:gdLst/>
            <a:ahLst/>
            <a:cxnLst/>
            <a:rect l="0" t="0" r="0" b="0"/>
            <a:pathLst>
              <a:path w="70103" h="38367">
                <a:moveTo>
                  <a:pt x="70103" y="0"/>
                </a:moveTo>
                <a:lnTo>
                  <a:pt x="0" y="19329"/>
                </a:lnTo>
                <a:lnTo>
                  <a:pt x="70103" y="38367"/>
                </a:lnTo>
                <a:lnTo>
                  <a:pt x="70103" y="0"/>
                </a:lnTo>
                <a:close/>
                <a:moveTo>
                  <a:pt x="-1287679" y="239115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6" name="Freeform 1136"/>
          <p:cNvSpPr/>
          <p:nvPr/>
        </p:nvSpPr>
        <p:spPr>
          <a:xfrm>
            <a:off x="5889729" y="6478232"/>
            <a:ext cx="694746" cy="0"/>
          </a:xfrm>
          <a:custGeom>
            <a:avLst/>
            <a:gdLst/>
            <a:ahLst/>
            <a:cxnLst/>
            <a:rect l="0" t="0" r="0" b="0"/>
            <a:pathLst>
              <a:path w="420752">
                <a:moveTo>
                  <a:pt x="0" y="0"/>
                </a:moveTo>
                <a:lnTo>
                  <a:pt x="420752" y="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7" name="Freeform 1137"/>
          <p:cNvSpPr/>
          <p:nvPr/>
        </p:nvSpPr>
        <p:spPr>
          <a:xfrm>
            <a:off x="6563084" y="6446508"/>
            <a:ext cx="116176" cy="57923"/>
          </a:xfrm>
          <a:custGeom>
            <a:avLst/>
            <a:gdLst/>
            <a:ahLst/>
            <a:cxnLst/>
            <a:rect l="0" t="0" r="0" b="0"/>
            <a:pathLst>
              <a:path w="70359" h="35293">
                <a:moveTo>
                  <a:pt x="0" y="35293"/>
                </a:moveTo>
                <a:lnTo>
                  <a:pt x="70359" y="19329"/>
                </a:lnTo>
                <a:lnTo>
                  <a:pt x="0" y="0"/>
                </a:lnTo>
                <a:lnTo>
                  <a:pt x="0" y="35293"/>
                </a:lnTo>
                <a:close/>
                <a:moveTo>
                  <a:pt x="-2346083" y="239115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8" name="Freeform 1138"/>
          <p:cNvSpPr/>
          <p:nvPr/>
        </p:nvSpPr>
        <p:spPr>
          <a:xfrm>
            <a:off x="5794943" y="6446508"/>
            <a:ext cx="115547" cy="62968"/>
          </a:xfrm>
          <a:custGeom>
            <a:avLst/>
            <a:gdLst/>
            <a:ahLst/>
            <a:cxnLst/>
            <a:rect l="0" t="0" r="0" b="0"/>
            <a:pathLst>
              <a:path w="69978" h="38367">
                <a:moveTo>
                  <a:pt x="69978" y="0"/>
                </a:moveTo>
                <a:lnTo>
                  <a:pt x="0" y="19329"/>
                </a:lnTo>
                <a:lnTo>
                  <a:pt x="69978" y="38367"/>
                </a:lnTo>
                <a:lnTo>
                  <a:pt x="69978" y="0"/>
                </a:lnTo>
                <a:close/>
                <a:moveTo>
                  <a:pt x="-1845589" y="239115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9" name="Freeform 1139"/>
          <p:cNvSpPr/>
          <p:nvPr/>
        </p:nvSpPr>
        <p:spPr>
          <a:xfrm>
            <a:off x="4968715" y="6804189"/>
            <a:ext cx="621137" cy="0"/>
          </a:xfrm>
          <a:custGeom>
            <a:avLst/>
            <a:gdLst/>
            <a:ahLst/>
            <a:cxnLst/>
            <a:rect l="0" t="0" r="0" b="0"/>
            <a:pathLst>
              <a:path w="376173">
                <a:moveTo>
                  <a:pt x="0" y="0"/>
                </a:moveTo>
                <a:lnTo>
                  <a:pt x="376173" y="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0" name="Freeform 1140"/>
          <p:cNvSpPr/>
          <p:nvPr/>
        </p:nvSpPr>
        <p:spPr>
          <a:xfrm>
            <a:off x="5568465" y="6772955"/>
            <a:ext cx="115754" cy="62971"/>
          </a:xfrm>
          <a:custGeom>
            <a:avLst/>
            <a:gdLst/>
            <a:ahLst/>
            <a:cxnLst/>
            <a:rect l="0" t="0" r="0" b="0"/>
            <a:pathLst>
              <a:path w="70103" h="38369">
                <a:moveTo>
                  <a:pt x="0" y="38369"/>
                </a:moveTo>
                <a:lnTo>
                  <a:pt x="70103" y="19031"/>
                </a:lnTo>
                <a:lnTo>
                  <a:pt x="0" y="0"/>
                </a:lnTo>
                <a:lnTo>
                  <a:pt x="0" y="38369"/>
                </a:lnTo>
                <a:close/>
                <a:moveTo>
                  <a:pt x="-1945704" y="40210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1" name="Freeform 1141"/>
          <p:cNvSpPr/>
          <p:nvPr/>
        </p:nvSpPr>
        <p:spPr>
          <a:xfrm>
            <a:off x="4873720" y="6777992"/>
            <a:ext cx="115754" cy="57935"/>
          </a:xfrm>
          <a:custGeom>
            <a:avLst/>
            <a:gdLst/>
            <a:ahLst/>
            <a:cxnLst/>
            <a:rect l="0" t="0" r="0" b="0"/>
            <a:pathLst>
              <a:path w="70103" h="35300">
                <a:moveTo>
                  <a:pt x="70103" y="0"/>
                </a:moveTo>
                <a:lnTo>
                  <a:pt x="0" y="15962"/>
                </a:lnTo>
                <a:lnTo>
                  <a:pt x="70103" y="35300"/>
                </a:lnTo>
                <a:lnTo>
                  <a:pt x="70103" y="0"/>
                </a:lnTo>
                <a:close/>
                <a:moveTo>
                  <a:pt x="-1489653" y="37141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2" name="Freeform 1142"/>
          <p:cNvSpPr/>
          <p:nvPr/>
        </p:nvSpPr>
        <p:spPr>
          <a:xfrm>
            <a:off x="5463403" y="5846508"/>
            <a:ext cx="978893" cy="0"/>
          </a:xfrm>
          <a:custGeom>
            <a:avLst/>
            <a:gdLst/>
            <a:ahLst/>
            <a:cxnLst/>
            <a:rect l="0" t="0" r="0" b="0"/>
            <a:pathLst>
              <a:path w="592837">
                <a:moveTo>
                  <a:pt x="0" y="0"/>
                </a:moveTo>
                <a:lnTo>
                  <a:pt x="592837" y="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3" name="Freeform 1143"/>
          <p:cNvSpPr/>
          <p:nvPr/>
        </p:nvSpPr>
        <p:spPr>
          <a:xfrm>
            <a:off x="6421115" y="5814764"/>
            <a:ext cx="115547" cy="63467"/>
          </a:xfrm>
          <a:custGeom>
            <a:avLst/>
            <a:gdLst/>
            <a:ahLst/>
            <a:cxnLst/>
            <a:rect l="0" t="0" r="0" b="0"/>
            <a:pathLst>
              <a:path w="69978" h="38671">
                <a:moveTo>
                  <a:pt x="0" y="38671"/>
                </a:moveTo>
                <a:lnTo>
                  <a:pt x="69978" y="19342"/>
                </a:lnTo>
                <a:lnTo>
                  <a:pt x="0" y="0"/>
                </a:lnTo>
                <a:lnTo>
                  <a:pt x="0" y="38671"/>
                </a:lnTo>
                <a:close/>
                <a:moveTo>
                  <a:pt x="-1878558" y="624039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4" name="Freeform 1144"/>
          <p:cNvSpPr/>
          <p:nvPr/>
        </p:nvSpPr>
        <p:spPr>
          <a:xfrm>
            <a:off x="5373651" y="5814764"/>
            <a:ext cx="110722" cy="63467"/>
          </a:xfrm>
          <a:custGeom>
            <a:avLst/>
            <a:gdLst/>
            <a:ahLst/>
            <a:cxnLst/>
            <a:rect l="0" t="0" r="0" b="0"/>
            <a:pathLst>
              <a:path w="67056" h="38671">
                <a:moveTo>
                  <a:pt x="67056" y="0"/>
                </a:moveTo>
                <a:lnTo>
                  <a:pt x="0" y="19342"/>
                </a:lnTo>
                <a:lnTo>
                  <a:pt x="67056" y="38671"/>
                </a:lnTo>
                <a:lnTo>
                  <a:pt x="67056" y="0"/>
                </a:lnTo>
                <a:close/>
                <a:moveTo>
                  <a:pt x="-1205522" y="624039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5" name="Freeform 1145"/>
          <p:cNvSpPr/>
          <p:nvPr/>
        </p:nvSpPr>
        <p:spPr>
          <a:xfrm>
            <a:off x="8589441" y="5846508"/>
            <a:ext cx="410596" cy="0"/>
          </a:xfrm>
          <a:custGeom>
            <a:avLst/>
            <a:gdLst/>
            <a:ahLst/>
            <a:cxnLst/>
            <a:rect l="0" t="0" r="0" b="0"/>
            <a:pathLst>
              <a:path w="248665">
                <a:moveTo>
                  <a:pt x="0" y="0"/>
                </a:moveTo>
                <a:lnTo>
                  <a:pt x="248665" y="0"/>
                </a:lnTo>
              </a:path>
            </a:pathLst>
          </a:custGeom>
          <a:noFill/>
          <a:ln w="10592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6" name="Freeform 1146"/>
          <p:cNvSpPr/>
          <p:nvPr/>
        </p:nvSpPr>
        <p:spPr>
          <a:xfrm>
            <a:off x="8979278" y="5814764"/>
            <a:ext cx="115546" cy="63467"/>
          </a:xfrm>
          <a:custGeom>
            <a:avLst/>
            <a:gdLst/>
            <a:ahLst/>
            <a:cxnLst/>
            <a:rect l="0" t="0" r="0" b="0"/>
            <a:pathLst>
              <a:path w="69977" h="38671">
                <a:moveTo>
                  <a:pt x="0" y="38671"/>
                </a:moveTo>
                <a:lnTo>
                  <a:pt x="69977" y="19342"/>
                </a:lnTo>
                <a:lnTo>
                  <a:pt x="0" y="0"/>
                </a:lnTo>
                <a:lnTo>
                  <a:pt x="0" y="38671"/>
                </a:lnTo>
                <a:close/>
                <a:moveTo>
                  <a:pt x="-3427832" y="624039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7" name="Freeform 1147"/>
          <p:cNvSpPr/>
          <p:nvPr/>
        </p:nvSpPr>
        <p:spPr>
          <a:xfrm>
            <a:off x="8495075" y="5814764"/>
            <a:ext cx="115754" cy="63467"/>
          </a:xfrm>
          <a:custGeom>
            <a:avLst/>
            <a:gdLst/>
            <a:ahLst/>
            <a:cxnLst/>
            <a:rect l="0" t="0" r="0" b="0"/>
            <a:pathLst>
              <a:path w="70103" h="38671">
                <a:moveTo>
                  <a:pt x="70103" y="0"/>
                </a:moveTo>
                <a:lnTo>
                  <a:pt x="0" y="19342"/>
                </a:lnTo>
                <a:lnTo>
                  <a:pt x="70103" y="38671"/>
                </a:lnTo>
                <a:lnTo>
                  <a:pt x="70103" y="0"/>
                </a:lnTo>
                <a:close/>
                <a:moveTo>
                  <a:pt x="-3095918" y="624039"/>
                </a:moveTo>
              </a:path>
            </a:pathLst>
          </a:custGeom>
          <a:solidFill>
            <a:srgbClr val="000000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8" name="Freeform 1148"/>
          <p:cNvSpPr/>
          <p:nvPr/>
        </p:nvSpPr>
        <p:spPr>
          <a:xfrm>
            <a:off x="9531844" y="4157333"/>
            <a:ext cx="52775" cy="494720"/>
          </a:xfrm>
          <a:custGeom>
            <a:avLst/>
            <a:gdLst/>
            <a:ahLst/>
            <a:cxnLst/>
            <a:rect l="0" t="0" r="0" b="0"/>
            <a:pathLst>
              <a:path w="31962" h="301435">
                <a:moveTo>
                  <a:pt x="0" y="301435"/>
                </a:moveTo>
                <a:lnTo>
                  <a:pt x="31962" y="301435"/>
                </a:lnTo>
                <a:lnTo>
                  <a:pt x="31962" y="0"/>
                </a:lnTo>
                <a:lnTo>
                  <a:pt x="0" y="0"/>
                </a:lnTo>
                <a:lnTo>
                  <a:pt x="0" y="30143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059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9" name="Freeform 1149"/>
          <p:cNvSpPr/>
          <p:nvPr/>
        </p:nvSpPr>
        <p:spPr>
          <a:xfrm>
            <a:off x="769111" y="174752"/>
            <a:ext cx="654050" cy="125983"/>
          </a:xfrm>
          <a:custGeom>
            <a:avLst/>
            <a:gdLst/>
            <a:ahLst/>
            <a:cxnLst/>
            <a:rect l="0" t="0" r="0" b="0"/>
            <a:pathLst>
              <a:path w="654050" h="125983">
                <a:moveTo>
                  <a:pt x="1" y="125983"/>
                </a:moveTo>
                <a:lnTo>
                  <a:pt x="654050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88153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0" name="Freeform 1150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1" name="Freeform 1151"/>
          <p:cNvSpPr/>
          <p:nvPr/>
        </p:nvSpPr>
        <p:spPr>
          <a:xfrm>
            <a:off x="11083543" y="1313180"/>
            <a:ext cx="366014" cy="281432"/>
          </a:xfrm>
          <a:custGeom>
            <a:avLst/>
            <a:gdLst/>
            <a:ahLst/>
            <a:cxnLst/>
            <a:rect l="0" t="0" r="0" b="0"/>
            <a:pathLst>
              <a:path w="366014" h="281432">
                <a:moveTo>
                  <a:pt x="0" y="281432"/>
                </a:moveTo>
                <a:lnTo>
                  <a:pt x="366014" y="281432"/>
                </a:lnTo>
                <a:lnTo>
                  <a:pt x="366014" y="0"/>
                </a:lnTo>
                <a:lnTo>
                  <a:pt x="0" y="0"/>
                </a:lnTo>
                <a:close/>
                <a:moveTo>
                  <a:pt x="-5820155" y="554482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2" name="Freeform 1152"/>
          <p:cNvSpPr/>
          <p:nvPr/>
        </p:nvSpPr>
        <p:spPr>
          <a:xfrm>
            <a:off x="11332718" y="1518921"/>
            <a:ext cx="425450" cy="75691"/>
          </a:xfrm>
          <a:custGeom>
            <a:avLst/>
            <a:gdLst/>
            <a:ahLst/>
            <a:cxnLst/>
            <a:rect l="0" t="0" r="0" b="0"/>
            <a:pathLst>
              <a:path w="425450" h="75691">
                <a:moveTo>
                  <a:pt x="0" y="75691"/>
                </a:moveTo>
                <a:lnTo>
                  <a:pt x="425450" y="75691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3" name="Rectangle 1153"/>
          <p:cNvSpPr/>
          <p:nvPr/>
        </p:nvSpPr>
        <p:spPr>
          <a:xfrm>
            <a:off x="598169" y="866112"/>
            <a:ext cx="11020422" cy="28010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32" b="1" i="0" spc="0" baseline="0" dirty="0">
                <a:solidFill>
                  <a:srgbClr val="000000"/>
                </a:solidFill>
                <a:latin typeface="WorkSans-Bold"/>
              </a:rPr>
              <a:t>Беспроводная связь </a:t>
            </a:r>
            <a:r>
              <a:rPr lang="ru" sz="4432" b="1" i="0" spc="1249" baseline="0" dirty="0">
                <a:solidFill>
                  <a:srgbClr val="000000"/>
                </a:solidFill>
                <a:latin typeface="WorkSans-Bold"/>
              </a:rPr>
              <a:t>- </a:t>
            </a:r>
            <a:r>
              <a:rPr lang="ru" sz="4432" b="1" i="0" spc="0" baseline="0" dirty="0">
                <a:solidFill>
                  <a:srgbClr val="000000"/>
                </a:solidFill>
                <a:latin typeface="WorkSans-Bold"/>
              </a:rPr>
              <a:t>Электромагнитный спектр</a:t>
            </a:r>
          </a:p>
          <a:p>
            <a:pPr marL="0">
              <a:lnSpc>
                <a:spcPts val="5739"/>
              </a:lnSpc>
            </a:pPr>
            <a:r>
              <a:rPr lang="ru" sz="2779" b="0" i="0" spc="827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779" b="0" i="0" spc="0" baseline="0" dirty="0">
                <a:solidFill>
                  <a:srgbClr val="000000"/>
                </a:solidFill>
                <a:latin typeface="WorkSans-Regular"/>
              </a:rPr>
              <a:t>Радиоволны </a:t>
            </a:r>
            <a:r>
              <a:rPr lang="ru" sz="2779" b="0" i="0" spc="969" baseline="0" dirty="0">
                <a:solidFill>
                  <a:srgbClr val="000000"/>
                </a:solidFill>
                <a:latin typeface="WorkSans-Regular"/>
              </a:rPr>
              <a:t>– </a:t>
            </a:r>
            <a:r>
              <a:rPr lang="ru" sz="2779" b="0" i="0" spc="0" baseline="0" dirty="0">
                <a:solidFill>
                  <a:srgbClr val="000000"/>
                </a:solidFill>
                <a:latin typeface="WorkSans-Regular"/>
              </a:rPr>
              <a:t>многоадресная связь: радио и телевидение</a:t>
            </a:r>
          </a:p>
          <a:p>
            <a:pPr marL="0">
              <a:lnSpc>
                <a:spcPts val="4056"/>
              </a:lnSpc>
            </a:pPr>
            <a:r>
              <a:rPr lang="ru" sz="2777" b="0" i="0" spc="827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777" b="0" i="0" spc="0" baseline="0" dirty="0">
                <a:solidFill>
                  <a:srgbClr val="000000"/>
                </a:solidFill>
                <a:latin typeface="WorkSans-Regular"/>
              </a:rPr>
              <a:t>Микроволны </a:t>
            </a:r>
            <a:r>
              <a:rPr lang="ru" sz="2777" b="0" i="0" spc="970" baseline="0" dirty="0">
                <a:solidFill>
                  <a:srgbClr val="000000"/>
                </a:solidFill>
                <a:latin typeface="WorkSans-Regular"/>
              </a:rPr>
              <a:t>– </a:t>
            </a:r>
            <a:r>
              <a:rPr lang="ru" sz="2777" b="0" i="0" spc="0" baseline="0" dirty="0">
                <a:solidFill>
                  <a:srgbClr val="000000"/>
                </a:solidFill>
                <a:latin typeface="WorkSans-Regular"/>
              </a:rPr>
              <a:t>одноадресная связь: мобильные телефоны, беспроводные сети</a:t>
            </a:r>
          </a:p>
          <a:p>
            <a:pPr marL="228600">
              <a:lnSpc>
                <a:spcPts val="3002"/>
              </a:lnSpc>
            </a:pPr>
            <a:r>
              <a:rPr lang="ru" sz="2779" b="0" i="0" spc="0" baseline="0" dirty="0">
                <a:solidFill>
                  <a:srgbClr val="000000"/>
                </a:solidFill>
                <a:latin typeface="WorkSans-Regular"/>
              </a:rPr>
              <a:t>Спутники, Беспроводная локальная сеть</a:t>
            </a:r>
          </a:p>
          <a:p>
            <a:pPr marL="0">
              <a:lnSpc>
                <a:spcPts val="4057"/>
              </a:lnSpc>
            </a:pPr>
            <a:r>
              <a:rPr lang="ru" sz="2777" b="0" i="0" spc="827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777" b="0" i="0" spc="0" baseline="0" dirty="0">
                <a:solidFill>
                  <a:srgbClr val="000000"/>
                </a:solidFill>
                <a:latin typeface="WorkSans-Regular"/>
              </a:rPr>
              <a:t>Инфракрасный </a:t>
            </a:r>
            <a:r>
              <a:rPr lang="ru" sz="2777" b="0" i="0" spc="970" baseline="0" dirty="0">
                <a:solidFill>
                  <a:srgbClr val="000000"/>
                </a:solidFill>
                <a:latin typeface="WorkSans-Regular"/>
              </a:rPr>
              <a:t>– </a:t>
            </a:r>
            <a:r>
              <a:rPr lang="ru" sz="2777" b="0" i="0" spc="0" baseline="0" dirty="0">
                <a:solidFill>
                  <a:srgbClr val="000000"/>
                </a:solidFill>
                <a:latin typeface="WorkSans-Regular"/>
              </a:rPr>
              <a:t>передача на короткие расстояния</a:t>
            </a:r>
          </a:p>
        </p:txBody>
      </p:sp>
      <p:sp>
        <p:nvSpPr>
          <p:cNvPr id="1154" name="Rectangle 1154"/>
          <p:cNvSpPr/>
          <p:nvPr/>
        </p:nvSpPr>
        <p:spPr>
          <a:xfrm>
            <a:off x="11503406" y="6457823"/>
            <a:ext cx="149809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16</a:t>
            </a:r>
          </a:p>
        </p:txBody>
      </p:sp>
      <p:sp>
        <p:nvSpPr>
          <p:cNvPr id="1155" name="Rectangle 1155"/>
          <p:cNvSpPr/>
          <p:nvPr/>
        </p:nvSpPr>
        <p:spPr>
          <a:xfrm>
            <a:off x="4273949" y="4289068"/>
            <a:ext cx="3039172" cy="1878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36916" algn="l"/>
                <a:tab pos="1831563" algn="l"/>
                <a:tab pos="2815488" algn="l"/>
              </a:tabLst>
            </a:pP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Радио Микроволны </a:t>
            </a:r>
            <a:r>
              <a:rPr lang="ru" sz="1326" b="0" i="0" spc="277" baseline="0" dirty="0">
                <a:solidFill>
                  <a:srgbClr val="000000"/>
                </a:solidFill>
                <a:latin typeface="Arial"/>
              </a:rPr>
              <a:t>Инфракрасный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УФ</a:t>
            </a:r>
          </a:p>
        </p:txBody>
      </p:sp>
      <p:sp>
        <p:nvSpPr>
          <p:cNvPr id="1156" name="Rectangle 1156"/>
          <p:cNvSpPr/>
          <p:nvPr/>
        </p:nvSpPr>
        <p:spPr>
          <a:xfrm>
            <a:off x="2352674" y="3841559"/>
            <a:ext cx="388522" cy="1878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326" b="0" i="0" spc="128" baseline="0" dirty="0">
                <a:solidFill>
                  <a:srgbClr val="000000"/>
                </a:solidFill>
                <a:latin typeface="Arial"/>
              </a:rPr>
              <a:t>f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(Гц)</a:t>
            </a:r>
          </a:p>
        </p:txBody>
      </p:sp>
      <p:sp>
        <p:nvSpPr>
          <p:cNvPr id="1157" name="Rectangle 1157"/>
          <p:cNvSpPr/>
          <p:nvPr/>
        </p:nvSpPr>
        <p:spPr>
          <a:xfrm>
            <a:off x="4968715" y="6241643"/>
            <a:ext cx="236088" cy="1878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ФМ</a:t>
            </a:r>
          </a:p>
        </p:txBody>
      </p:sp>
      <p:sp>
        <p:nvSpPr>
          <p:cNvPr id="1158" name="Rectangle 1158"/>
          <p:cNvSpPr/>
          <p:nvPr/>
        </p:nvSpPr>
        <p:spPr>
          <a:xfrm>
            <a:off x="4194786" y="5894036"/>
            <a:ext cx="384921" cy="1878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Коаксиальный</a:t>
            </a:r>
          </a:p>
        </p:txBody>
      </p:sp>
      <p:sp>
        <p:nvSpPr>
          <p:cNvPr id="1159" name="Rectangle 1159"/>
          <p:cNvSpPr/>
          <p:nvPr/>
        </p:nvSpPr>
        <p:spPr>
          <a:xfrm>
            <a:off x="5668492" y="5609898"/>
            <a:ext cx="583907" cy="1878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Спутник</a:t>
            </a:r>
          </a:p>
        </p:txBody>
      </p:sp>
      <p:sp>
        <p:nvSpPr>
          <p:cNvPr id="1160" name="Rectangle 1160"/>
          <p:cNvSpPr/>
          <p:nvPr/>
        </p:nvSpPr>
        <p:spPr>
          <a:xfrm>
            <a:off x="5157867" y="6573133"/>
            <a:ext cx="207952" cy="1878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ТВ</a:t>
            </a:r>
          </a:p>
        </p:txBody>
      </p:sp>
      <p:sp>
        <p:nvSpPr>
          <p:cNvPr id="1161" name="Rectangle 1161"/>
          <p:cNvSpPr/>
          <p:nvPr/>
        </p:nvSpPr>
        <p:spPr>
          <a:xfrm>
            <a:off x="3821285" y="6241643"/>
            <a:ext cx="3647244" cy="1878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973658" algn="l"/>
              </a:tabLst>
            </a:pPr>
            <a:r>
              <a:rPr lang="ru" sz="1326" b="0" i="0" spc="104" baseline="0" dirty="0">
                <a:solidFill>
                  <a:srgbClr val="000000"/>
                </a:solidFill>
                <a:latin typeface="Arial"/>
              </a:rPr>
              <a:t>A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M Наземная </a:t>
            </a:r>
            <a:r>
              <a:rPr lang="ru" sz="1326" b="0" i="0" spc="277" baseline="0" dirty="0">
                <a:solidFill>
                  <a:srgbClr val="000000"/>
                </a:solidFill>
                <a:latin typeface="Arial"/>
              </a:rPr>
              <a:t>микроволновая печь</a:t>
            </a:r>
          </a:p>
        </p:txBody>
      </p:sp>
      <p:sp>
        <p:nvSpPr>
          <p:cNvPr id="1162" name="Rectangle 1162"/>
          <p:cNvSpPr/>
          <p:nvPr/>
        </p:nvSpPr>
        <p:spPr>
          <a:xfrm>
            <a:off x="8342411" y="5614942"/>
            <a:ext cx="874590" cy="1878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Волоконная оптика</a:t>
            </a:r>
          </a:p>
        </p:txBody>
      </p:sp>
      <p:sp>
        <p:nvSpPr>
          <p:cNvPr id="1163" name="Rectangle 1163"/>
          <p:cNvSpPr/>
          <p:nvPr/>
        </p:nvSpPr>
        <p:spPr>
          <a:xfrm>
            <a:off x="8016114" y="4289068"/>
            <a:ext cx="400853" cy="1878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рентген</a:t>
            </a:r>
          </a:p>
        </p:txBody>
      </p:sp>
      <p:sp>
        <p:nvSpPr>
          <p:cNvPr id="1164" name="Rectangle 1164"/>
          <p:cNvSpPr/>
          <p:nvPr/>
        </p:nvSpPr>
        <p:spPr>
          <a:xfrm>
            <a:off x="2778958" y="3795447"/>
            <a:ext cx="260601" cy="2339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10" b="0" i="0" spc="0" baseline="46299" dirty="0">
                <a:solidFill>
                  <a:srgbClr val="000000"/>
                </a:solidFill>
                <a:latin typeface="Arial"/>
              </a:rPr>
              <a:t>0</a:t>
            </a:r>
          </a:p>
        </p:txBody>
      </p:sp>
      <p:sp>
        <p:nvSpPr>
          <p:cNvPr id="1165" name="Rectangle 1165"/>
          <p:cNvSpPr/>
          <p:nvPr/>
        </p:nvSpPr>
        <p:spPr>
          <a:xfrm>
            <a:off x="2700298" y="5147542"/>
            <a:ext cx="7102741" cy="234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68357" algn="l"/>
                <a:tab pos="1136735" algn="l"/>
                <a:tab pos="1705092" algn="l"/>
                <a:tab pos="2273449" algn="l"/>
                <a:tab pos="2841743" algn="l"/>
                <a:tab pos="3373549" algn="l"/>
                <a:tab pos="3942053" algn="l"/>
                <a:tab pos="4510347" algn="l"/>
                <a:tab pos="5078850" algn="l"/>
                <a:tab pos="5647145" algn="l"/>
                <a:tab pos="6215439" algn="l"/>
                <a:tab pos="6784362" algn="l"/>
              </a:tabLst>
            </a:pP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09" b="0" i="0" spc="0" baseline="66841" dirty="0">
                <a:solidFill>
                  <a:srgbClr val="000000"/>
                </a:solidFill>
                <a:latin typeface="Arial"/>
              </a:rPr>
              <a:t>4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09" b="0" i="0" spc="0" baseline="66841" dirty="0">
                <a:solidFill>
                  <a:srgbClr val="000000"/>
                </a:solidFill>
                <a:latin typeface="Arial"/>
              </a:rPr>
              <a:t>5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09" b="0" i="0" spc="0" baseline="66841" dirty="0">
                <a:solidFill>
                  <a:srgbClr val="000000"/>
                </a:solidFill>
                <a:latin typeface="Arial"/>
              </a:rPr>
              <a:t>6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09" b="0" i="0" spc="0" baseline="66841" dirty="0">
                <a:solidFill>
                  <a:srgbClr val="000000"/>
                </a:solidFill>
                <a:latin typeface="Arial"/>
              </a:rPr>
              <a:t>7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09" b="0" i="0" spc="0" baseline="66841" dirty="0">
                <a:solidFill>
                  <a:srgbClr val="000000"/>
                </a:solidFill>
                <a:latin typeface="Arial"/>
              </a:rPr>
              <a:t>8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09" b="0" i="0" spc="0" baseline="66841" dirty="0">
                <a:solidFill>
                  <a:srgbClr val="000000"/>
                </a:solidFill>
                <a:latin typeface="Arial"/>
              </a:rPr>
              <a:t>9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09" b="0" i="0" spc="0" baseline="66841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09" b="0" i="0" spc="0" baseline="66841" dirty="0">
                <a:solidFill>
                  <a:srgbClr val="000000"/>
                </a:solidFill>
                <a:latin typeface="Arial"/>
              </a:rPr>
              <a:t>11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09" b="0" i="0" spc="0" baseline="66841" dirty="0">
                <a:solidFill>
                  <a:srgbClr val="000000"/>
                </a:solidFill>
                <a:latin typeface="Arial"/>
              </a:rPr>
              <a:t>12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09" b="0" i="0" spc="0" baseline="66841" dirty="0">
                <a:solidFill>
                  <a:srgbClr val="000000"/>
                </a:solidFill>
                <a:latin typeface="Arial"/>
              </a:rPr>
              <a:t>13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09" b="0" i="0" spc="0" baseline="66841" dirty="0">
                <a:solidFill>
                  <a:srgbClr val="000000"/>
                </a:solidFill>
                <a:latin typeface="Arial"/>
              </a:rPr>
              <a:t>14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09" b="0" i="0" spc="0" baseline="66841" dirty="0">
                <a:solidFill>
                  <a:srgbClr val="000000"/>
                </a:solidFill>
                <a:latin typeface="Arial"/>
              </a:rPr>
              <a:t>15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09" b="0" i="0" spc="0" baseline="66841" dirty="0">
                <a:solidFill>
                  <a:srgbClr val="000000"/>
                </a:solidFill>
                <a:latin typeface="Arial"/>
              </a:rPr>
              <a:t>16</a:t>
            </a:r>
          </a:p>
        </p:txBody>
      </p:sp>
      <p:sp>
        <p:nvSpPr>
          <p:cNvPr id="1166" name="Rectangle 1166"/>
          <p:cNvSpPr/>
          <p:nvPr/>
        </p:nvSpPr>
        <p:spPr>
          <a:xfrm>
            <a:off x="3326512" y="3795447"/>
            <a:ext cx="6648698" cy="6814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94772" algn="l"/>
                <a:tab pos="1131576" algn="l"/>
                <a:tab pos="1705113" algn="l"/>
                <a:tab pos="2273407" algn="l"/>
                <a:tab pos="2836668" algn="l"/>
                <a:tab pos="3405172" algn="l"/>
                <a:tab pos="3984161" algn="l"/>
                <a:tab pos="4541760" algn="l"/>
                <a:tab pos="5115717" algn="l"/>
                <a:tab pos="5663460" algn="l"/>
                <a:tab pos="6231754" algn="l"/>
              </a:tabLst>
            </a:pP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10" b="0" i="0" spc="0" baseline="46299" dirty="0">
                <a:solidFill>
                  <a:srgbClr val="000000"/>
                </a:solidFill>
                <a:latin typeface="Arial"/>
              </a:rPr>
              <a:t>2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10" b="0" i="0" spc="0" baseline="46299" dirty="0">
                <a:solidFill>
                  <a:srgbClr val="000000"/>
                </a:solidFill>
                <a:latin typeface="Arial"/>
              </a:rPr>
              <a:t>4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10" b="0" i="0" spc="0" baseline="46299" dirty="0">
                <a:solidFill>
                  <a:srgbClr val="000000"/>
                </a:solidFill>
                <a:latin typeface="Arial"/>
              </a:rPr>
              <a:t>6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10" b="0" i="0" spc="0" baseline="46299" dirty="0">
                <a:solidFill>
                  <a:srgbClr val="000000"/>
                </a:solidFill>
                <a:latin typeface="Arial"/>
              </a:rPr>
              <a:t>8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10" b="0" i="0" spc="0" baseline="46299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10" b="0" i="0" spc="0" baseline="46299" dirty="0">
                <a:solidFill>
                  <a:srgbClr val="000000"/>
                </a:solidFill>
                <a:latin typeface="Arial"/>
              </a:rPr>
              <a:t>12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10" b="0" i="0" spc="0" baseline="46299" dirty="0">
                <a:solidFill>
                  <a:srgbClr val="000000"/>
                </a:solidFill>
                <a:latin typeface="Arial"/>
              </a:rPr>
              <a:t>14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510" b="0" i="0" spc="0" baseline="46299" dirty="0">
                <a:solidFill>
                  <a:srgbClr val="000000"/>
                </a:solidFill>
                <a:latin typeface="Arial"/>
              </a:rPr>
              <a:t>16 10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18 </a:t>
            </a:r>
            <a:r>
              <a:rPr lang="ru" sz="1510" b="0" i="0" spc="0" baseline="46299" dirty="0">
                <a:solidFill>
                  <a:srgbClr val="000000"/>
                </a:solidFill>
                <a:latin typeface="Arial"/>
              </a:rPr>
              <a:t>10 20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10 22 </a:t>
            </a:r>
            <a:r>
              <a:rPr lang="ru" sz="1510" b="0" i="0" spc="0" baseline="46299" dirty="0">
                <a:solidFill>
                  <a:srgbClr val="000000"/>
                </a:solidFill>
                <a:latin typeface="Arial"/>
              </a:rPr>
              <a:t>10 </a:t>
            </a: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24</a:t>
            </a:r>
          </a:p>
          <a:p>
            <a:pPr marL="5789701">
              <a:lnSpc>
                <a:spcPts val="3523"/>
              </a:lnSpc>
            </a:pPr>
            <a:r>
              <a:rPr lang="ru" sz="1326" b="0" i="0" spc="0" baseline="0" dirty="0">
                <a:solidFill>
                  <a:srgbClr val="000000"/>
                </a:solidFill>
                <a:latin typeface="Arial"/>
              </a:rPr>
              <a:t>Гамма-лучи</a:t>
            </a:r>
          </a:p>
        </p:txBody>
      </p:sp>
      <p:sp>
        <p:nvSpPr>
          <p:cNvPr id="1167" name="Rectangle 1167"/>
          <p:cNvSpPr/>
          <p:nvPr/>
        </p:nvSpPr>
        <p:spPr>
          <a:xfrm>
            <a:off x="777222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433A2B"/>
                </a:solidFill>
                <a:latin typeface="Arial"/>
              </a:rPr>
              <a:t>СИСТЕМЫ</a:t>
            </a:r>
          </a:p>
          <a:p>
            <a:pPr marL="363">
              <a:lnSpc>
                <a:spcPts val="710"/>
              </a:lnSpc>
            </a:pPr>
            <a:r>
              <a:rPr lang="ru" sz="700" b="0" i="0" spc="0" baseline="0" dirty="0">
                <a:solidFill>
                  <a:srgbClr val="433A2B"/>
                </a:solidFill>
                <a:latin typeface="Arial"/>
              </a:rPr>
              <a:t>ЛАБОРАТОРИЯ</a:t>
            </a:r>
          </a:p>
        </p:txBody>
      </p:sp>
      <p:sp>
        <p:nvSpPr>
          <p:cNvPr id="1168" name="Rectangle 1168"/>
          <p:cNvSpPr/>
          <p:nvPr/>
        </p:nvSpPr>
        <p:spPr>
          <a:xfrm>
            <a:off x="11077638" y="1283463"/>
            <a:ext cx="671862" cy="3119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757" b="1" i="0" spc="188" baseline="-10799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Freeform 116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5462" y="181103"/>
                </a:moveTo>
                <a:lnTo>
                  <a:pt x="1416811" y="181103"/>
                </a:lnTo>
                <a:lnTo>
                  <a:pt x="1416811" y="294386"/>
                </a:lnTo>
                <a:lnTo>
                  <a:pt x="775462" y="294386"/>
                </a:lnTo>
                <a:lnTo>
                  <a:pt x="775462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262"/>
                </a:moveTo>
                <a:lnTo>
                  <a:pt x="11092180" y="1588262"/>
                </a:lnTo>
                <a:lnTo>
                  <a:pt x="11092180" y="1318357"/>
                </a:lnTo>
                <a:lnTo>
                  <a:pt x="11447780" y="1318357"/>
                </a:lnTo>
                <a:lnTo>
                  <a:pt x="11447780" y="1525271"/>
                </a:lnTo>
                <a:lnTo>
                  <a:pt x="11751818" y="1525271"/>
                </a:lnTo>
                <a:lnTo>
                  <a:pt x="11751818" y="1588262"/>
                </a:lnTo>
                <a:lnTo>
                  <a:pt x="11339068" y="1588262"/>
                </a:lnTo>
                <a:close/>
                <a:moveTo>
                  <a:pt x="5269738" y="6858000"/>
                </a:moveTo>
                <a:moveTo>
                  <a:pt x="2860293" y="4775962"/>
                </a:moveTo>
                <a:lnTo>
                  <a:pt x="4265167" y="4775962"/>
                </a:lnTo>
                <a:lnTo>
                  <a:pt x="4265167" y="4930395"/>
                </a:lnTo>
                <a:lnTo>
                  <a:pt x="2860293" y="4930395"/>
                </a:lnTo>
                <a:lnTo>
                  <a:pt x="2860293" y="4775962"/>
                </a:lnTo>
                <a:close/>
                <a:moveTo>
                  <a:pt x="3118611" y="4965700"/>
                </a:moveTo>
                <a:lnTo>
                  <a:pt x="4006850" y="4965700"/>
                </a:lnTo>
                <a:lnTo>
                  <a:pt x="4006850" y="5092701"/>
                </a:lnTo>
                <a:lnTo>
                  <a:pt x="3118611" y="5092701"/>
                </a:lnTo>
                <a:lnTo>
                  <a:pt x="3118611" y="4965700"/>
                </a:lnTo>
                <a:close/>
                <a:moveTo>
                  <a:pt x="8861043" y="4965700"/>
                </a:moveTo>
                <a:lnTo>
                  <a:pt x="10192244" y="4965700"/>
                </a:lnTo>
                <a:lnTo>
                  <a:pt x="10192244" y="5120133"/>
                </a:lnTo>
                <a:lnTo>
                  <a:pt x="8861043" y="5120133"/>
                </a:lnTo>
                <a:lnTo>
                  <a:pt x="8861043" y="49657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0" name="Picture 117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171" name="Picture 117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172" name="Picture 117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8225" y="2219325"/>
            <a:ext cx="4429125" cy="2914650"/>
          </a:xfrm>
          <a:prstGeom prst="rect">
            <a:avLst/>
          </a:prstGeom>
          <a:noFill/>
        </p:spPr>
      </p:pic>
      <p:pic>
        <p:nvPicPr>
          <p:cNvPr id="1173" name="Picture 117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4275" y="2085975"/>
            <a:ext cx="3448050" cy="3048000"/>
          </a:xfrm>
          <a:prstGeom prst="rect">
            <a:avLst/>
          </a:prstGeom>
          <a:noFill/>
        </p:spPr>
      </p:pic>
      <p:sp>
        <p:nvSpPr>
          <p:cNvPr id="1174" name="Freeform 1174"/>
          <p:cNvSpPr/>
          <p:nvPr/>
        </p:nvSpPr>
        <p:spPr>
          <a:xfrm>
            <a:off x="769111" y="174752"/>
            <a:ext cx="654050" cy="125983"/>
          </a:xfrm>
          <a:custGeom>
            <a:avLst/>
            <a:gdLst/>
            <a:ahLst/>
            <a:cxnLst/>
            <a:rect l="0" t="0" r="0" b="0"/>
            <a:pathLst>
              <a:path w="654050" h="125983">
                <a:moveTo>
                  <a:pt x="1" y="125983"/>
                </a:moveTo>
                <a:lnTo>
                  <a:pt x="654050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88153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5" name="Freeform 1175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6" name="Freeform 1176"/>
          <p:cNvSpPr/>
          <p:nvPr/>
        </p:nvSpPr>
        <p:spPr>
          <a:xfrm>
            <a:off x="11085830" y="1312007"/>
            <a:ext cx="368300" cy="282605"/>
          </a:xfrm>
          <a:custGeom>
            <a:avLst/>
            <a:gdLst/>
            <a:ahLst/>
            <a:cxnLst/>
            <a:rect l="0" t="0" r="0" b="0"/>
            <a:pathLst>
              <a:path w="368300" h="282605">
                <a:moveTo>
                  <a:pt x="0" y="282605"/>
                </a:moveTo>
                <a:lnTo>
                  <a:pt x="368300" y="282605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442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7" name="Freeform 1177"/>
          <p:cNvSpPr/>
          <p:nvPr/>
        </p:nvSpPr>
        <p:spPr>
          <a:xfrm>
            <a:off x="11332718" y="1518921"/>
            <a:ext cx="425450" cy="75691"/>
          </a:xfrm>
          <a:custGeom>
            <a:avLst/>
            <a:gdLst/>
            <a:ahLst/>
            <a:cxnLst/>
            <a:rect l="0" t="0" r="0" b="0"/>
            <a:pathLst>
              <a:path w="425450" h="75691">
                <a:moveTo>
                  <a:pt x="0" y="75691"/>
                </a:moveTo>
                <a:lnTo>
                  <a:pt x="425450" y="75691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8" name="Freeform 1178"/>
          <p:cNvSpPr/>
          <p:nvPr/>
        </p:nvSpPr>
        <p:spPr>
          <a:xfrm>
            <a:off x="2853944" y="4769613"/>
            <a:ext cx="1417574" cy="167133"/>
          </a:xfrm>
          <a:custGeom>
            <a:avLst/>
            <a:gdLst/>
            <a:ahLst/>
            <a:cxnLst/>
            <a:rect l="0" t="0" r="0" b="0"/>
            <a:pathLst>
              <a:path w="1417574" h="167133">
                <a:moveTo>
                  <a:pt x="0" y="167133"/>
                </a:moveTo>
                <a:lnTo>
                  <a:pt x="1417574" y="167133"/>
                </a:lnTo>
                <a:lnTo>
                  <a:pt x="1417574" y="0"/>
                </a:lnTo>
                <a:lnTo>
                  <a:pt x="1" y="0"/>
                </a:lnTo>
                <a:close/>
                <a:moveTo>
                  <a:pt x="-932688" y="2088388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9" name="Freeform 1179"/>
          <p:cNvSpPr/>
          <p:nvPr/>
        </p:nvSpPr>
        <p:spPr>
          <a:xfrm>
            <a:off x="3112262" y="4959350"/>
            <a:ext cx="900939" cy="139701"/>
          </a:xfrm>
          <a:custGeom>
            <a:avLst/>
            <a:gdLst/>
            <a:ahLst/>
            <a:cxnLst/>
            <a:rect l="0" t="0" r="0" b="0"/>
            <a:pathLst>
              <a:path w="900939" h="139701">
                <a:moveTo>
                  <a:pt x="0" y="139701"/>
                </a:moveTo>
                <a:lnTo>
                  <a:pt x="900939" y="139701"/>
                </a:lnTo>
                <a:lnTo>
                  <a:pt x="900939" y="0"/>
                </a:lnTo>
                <a:lnTo>
                  <a:pt x="0" y="0"/>
                </a:lnTo>
                <a:close/>
                <a:moveTo>
                  <a:pt x="-1353312" y="189865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0" name="Freeform 1180"/>
          <p:cNvSpPr/>
          <p:nvPr/>
        </p:nvSpPr>
        <p:spPr>
          <a:xfrm>
            <a:off x="8854693" y="4959350"/>
            <a:ext cx="1343901" cy="167133"/>
          </a:xfrm>
          <a:custGeom>
            <a:avLst/>
            <a:gdLst/>
            <a:ahLst/>
            <a:cxnLst/>
            <a:rect l="0" t="0" r="0" b="0"/>
            <a:pathLst>
              <a:path w="1343901" h="167133">
                <a:moveTo>
                  <a:pt x="0" y="167133"/>
                </a:moveTo>
                <a:lnTo>
                  <a:pt x="1343901" y="167133"/>
                </a:lnTo>
                <a:lnTo>
                  <a:pt x="1343901" y="0"/>
                </a:lnTo>
                <a:lnTo>
                  <a:pt x="0" y="0"/>
                </a:lnTo>
                <a:close/>
                <a:moveTo>
                  <a:pt x="-7123176" y="189865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1" name="Rectangle 1181"/>
          <p:cNvSpPr/>
          <p:nvPr/>
        </p:nvSpPr>
        <p:spPr>
          <a:xfrm>
            <a:off x="598169" y="866112"/>
            <a:ext cx="5427024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32" b="1" i="0" spc="0" baseline="0" dirty="0">
                <a:solidFill>
                  <a:srgbClr val="000000"/>
                </a:solidFill>
                <a:latin typeface="WorkSans-Bold"/>
              </a:rPr>
              <a:t>Беспроводные </a:t>
            </a:r>
            <a:r>
              <a:rPr lang="ru" sz="4432" b="1" i="0" spc="1249" baseline="0" dirty="0">
                <a:solidFill>
                  <a:srgbClr val="000000"/>
                </a:solidFill>
                <a:latin typeface="WorkSans-Bold"/>
              </a:rPr>
              <a:t>- </a:t>
            </a:r>
            <a:r>
              <a:rPr lang="ru" sz="4432" b="1" i="0" spc="0" baseline="0" dirty="0">
                <a:solidFill>
                  <a:srgbClr val="000000"/>
                </a:solidFill>
                <a:latin typeface="WorkSans-Bold"/>
              </a:rPr>
              <a:t>топологии</a:t>
            </a:r>
          </a:p>
        </p:txBody>
      </p:sp>
      <p:sp>
        <p:nvSpPr>
          <p:cNvPr id="1182" name="Rectangle 1182"/>
          <p:cNvSpPr/>
          <p:nvPr/>
        </p:nvSpPr>
        <p:spPr>
          <a:xfrm>
            <a:off x="598169" y="6457823"/>
            <a:ext cx="1105410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11459" algn="l"/>
              </a:tabLst>
            </a:pPr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07.10.2024 17</a:t>
            </a:r>
          </a:p>
        </p:txBody>
      </p:sp>
      <p:sp>
        <p:nvSpPr>
          <p:cNvPr id="1183" name="Rectangle 1183"/>
          <p:cNvSpPr/>
          <p:nvPr/>
        </p:nvSpPr>
        <p:spPr>
          <a:xfrm>
            <a:off x="777222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433A2B"/>
                </a:solidFill>
                <a:latin typeface="Arial"/>
              </a:rPr>
              <a:t>СИСТЕМЫ</a:t>
            </a:r>
          </a:p>
          <a:p>
            <a:pPr marL="363">
              <a:lnSpc>
                <a:spcPts val="710"/>
              </a:lnSpc>
            </a:pPr>
            <a:r>
              <a:rPr lang="ru" sz="700" b="0" i="0" spc="0" baseline="0" dirty="0">
                <a:solidFill>
                  <a:srgbClr val="433A2B"/>
                </a:solidFill>
                <a:latin typeface="Arial"/>
              </a:rPr>
              <a:t>ЛАБОРАТОРИЯ</a:t>
            </a:r>
          </a:p>
        </p:txBody>
      </p:sp>
      <p:sp>
        <p:nvSpPr>
          <p:cNvPr id="1184" name="Rectangle 1184"/>
          <p:cNvSpPr/>
          <p:nvPr/>
        </p:nvSpPr>
        <p:spPr>
          <a:xfrm>
            <a:off x="11078994" y="1274255"/>
            <a:ext cx="670505" cy="3211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757" b="1" i="0" spc="0" baseline="-104400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757" b="1" i="0" spc="0" baseline="-104400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757" b="1" i="0" spc="188" baseline="-104400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757" b="1" i="0" spc="0" baseline="-104400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  <p:sp>
        <p:nvSpPr>
          <p:cNvPr id="1185" name="Rectangle 1185"/>
          <p:cNvSpPr/>
          <p:nvPr/>
        </p:nvSpPr>
        <p:spPr>
          <a:xfrm>
            <a:off x="2854663" y="4758690"/>
            <a:ext cx="7332645" cy="359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Повторно</a:t>
            </a:r>
            <a:r>
              <a:rPr lang="ru" sz="1200" b="0" i="0" spc="-1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она беспроводная</a:t>
            </a:r>
            <a:r>
              <a:rPr lang="ru" sz="1200" b="0" i="0" spc="-6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из</a:t>
            </a:r>
            <a:r>
              <a:rPr lang="ru" sz="1200" b="0" i="0" spc="-6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тип</a:t>
            </a:r>
          </a:p>
          <a:p>
            <a:pPr marL="260177">
              <a:lnSpc>
                <a:spcPts val="1494"/>
              </a:lnSpc>
              <a:tabLst>
                <a:tab pos="6000749" algn="l"/>
              </a:tabLst>
            </a:pPr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инфраструктура Re</a:t>
            </a:r>
            <a:r>
              <a:rPr lang="ru" sz="1200" b="0" i="0" spc="-9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это</a:t>
            </a:r>
            <a:r>
              <a:rPr lang="ru" sz="1200" b="0" i="0" spc="-9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из</a:t>
            </a:r>
            <a:r>
              <a:rPr lang="ru" sz="1200" b="0" i="0" spc="-1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тип</a:t>
            </a:r>
            <a:r>
              <a:rPr lang="ru" sz="1200" b="0" i="0" spc="-32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ДЛЯ ЭТОГО СЛУЧАЯ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Freeform 118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5462" y="181103"/>
                </a:moveTo>
                <a:lnTo>
                  <a:pt x="1416811" y="181103"/>
                </a:lnTo>
                <a:lnTo>
                  <a:pt x="1416811" y="294386"/>
                </a:lnTo>
                <a:lnTo>
                  <a:pt x="775462" y="294386"/>
                </a:lnTo>
                <a:lnTo>
                  <a:pt x="775462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262"/>
                </a:moveTo>
                <a:lnTo>
                  <a:pt x="11092180" y="1588262"/>
                </a:lnTo>
                <a:lnTo>
                  <a:pt x="11092180" y="1316071"/>
                </a:lnTo>
                <a:lnTo>
                  <a:pt x="11447780" y="1316071"/>
                </a:lnTo>
                <a:lnTo>
                  <a:pt x="11447780" y="1525271"/>
                </a:lnTo>
                <a:lnTo>
                  <a:pt x="11751818" y="1525271"/>
                </a:lnTo>
                <a:lnTo>
                  <a:pt x="11751818" y="1588262"/>
                </a:lnTo>
                <a:lnTo>
                  <a:pt x="11339068" y="1588262"/>
                </a:lnTo>
                <a:close/>
                <a:moveTo>
                  <a:pt x="5269738" y="6858000"/>
                </a:moveTo>
                <a:moveTo>
                  <a:pt x="3669538" y="4053586"/>
                </a:moveTo>
                <a:lnTo>
                  <a:pt x="5074411" y="4053586"/>
                </a:lnTo>
                <a:lnTo>
                  <a:pt x="5074411" y="4208019"/>
                </a:lnTo>
                <a:lnTo>
                  <a:pt x="3669538" y="4208019"/>
                </a:lnTo>
                <a:lnTo>
                  <a:pt x="3669538" y="4053586"/>
                </a:lnTo>
                <a:close/>
                <a:moveTo>
                  <a:pt x="3927855" y="4243324"/>
                </a:moveTo>
                <a:lnTo>
                  <a:pt x="4816094" y="4243324"/>
                </a:lnTo>
                <a:lnTo>
                  <a:pt x="4816094" y="4370325"/>
                </a:lnTo>
                <a:lnTo>
                  <a:pt x="3927855" y="4370325"/>
                </a:lnTo>
                <a:lnTo>
                  <a:pt x="3927855" y="4243324"/>
                </a:lnTo>
                <a:close/>
                <a:moveTo>
                  <a:pt x="7823200" y="5832094"/>
                </a:moveTo>
                <a:lnTo>
                  <a:pt x="9152114" y="5832094"/>
                </a:lnTo>
                <a:lnTo>
                  <a:pt x="9152114" y="5986527"/>
                </a:lnTo>
                <a:lnTo>
                  <a:pt x="7823200" y="5986527"/>
                </a:lnTo>
                <a:lnTo>
                  <a:pt x="7823200" y="583209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7" name="Picture 118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188" name="Picture 118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189" name="Picture 118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495425"/>
            <a:ext cx="4429125" cy="2914650"/>
          </a:xfrm>
          <a:prstGeom prst="rect">
            <a:avLst/>
          </a:prstGeom>
          <a:noFill/>
        </p:spPr>
      </p:pic>
      <p:pic>
        <p:nvPicPr>
          <p:cNvPr id="1190" name="Picture 119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6050" y="2952750"/>
            <a:ext cx="3448050" cy="3048000"/>
          </a:xfrm>
          <a:prstGeom prst="rect">
            <a:avLst/>
          </a:prstGeom>
          <a:noFill/>
        </p:spPr>
      </p:pic>
      <p:sp>
        <p:nvSpPr>
          <p:cNvPr id="1191" name="Freeform 1191"/>
          <p:cNvSpPr/>
          <p:nvPr/>
        </p:nvSpPr>
        <p:spPr>
          <a:xfrm>
            <a:off x="769111" y="174752"/>
            <a:ext cx="654050" cy="125983"/>
          </a:xfrm>
          <a:custGeom>
            <a:avLst/>
            <a:gdLst/>
            <a:ahLst/>
            <a:cxnLst/>
            <a:rect l="0" t="0" r="0" b="0"/>
            <a:pathLst>
              <a:path w="654050" h="125983">
                <a:moveTo>
                  <a:pt x="1" y="125983"/>
                </a:moveTo>
                <a:lnTo>
                  <a:pt x="654050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88153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2" name="Freeform 1192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3" name="Freeform 1193"/>
          <p:cNvSpPr/>
          <p:nvPr/>
        </p:nvSpPr>
        <p:spPr>
          <a:xfrm>
            <a:off x="11085830" y="1309721"/>
            <a:ext cx="368300" cy="284891"/>
          </a:xfrm>
          <a:custGeom>
            <a:avLst/>
            <a:gdLst/>
            <a:ahLst/>
            <a:cxnLst/>
            <a:rect l="0" t="0" r="0" b="0"/>
            <a:pathLst>
              <a:path w="368300" h="284891">
                <a:moveTo>
                  <a:pt x="0" y="284891"/>
                </a:moveTo>
                <a:lnTo>
                  <a:pt x="368300" y="284891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442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Freeform 1194"/>
          <p:cNvSpPr/>
          <p:nvPr/>
        </p:nvSpPr>
        <p:spPr>
          <a:xfrm>
            <a:off x="11332718" y="1518920"/>
            <a:ext cx="425450" cy="75691"/>
          </a:xfrm>
          <a:custGeom>
            <a:avLst/>
            <a:gdLst/>
            <a:ahLst/>
            <a:cxnLst/>
            <a:rect l="0" t="0" r="0" b="0"/>
            <a:pathLst>
              <a:path w="425450" h="75691">
                <a:moveTo>
                  <a:pt x="0" y="75691"/>
                </a:moveTo>
                <a:lnTo>
                  <a:pt x="425450" y="75691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5" name="Freeform 1195"/>
          <p:cNvSpPr/>
          <p:nvPr/>
        </p:nvSpPr>
        <p:spPr>
          <a:xfrm>
            <a:off x="3663188" y="4047236"/>
            <a:ext cx="1417573" cy="167133"/>
          </a:xfrm>
          <a:custGeom>
            <a:avLst/>
            <a:gdLst/>
            <a:ahLst/>
            <a:cxnLst/>
            <a:rect l="0" t="0" r="0" b="0"/>
            <a:pathLst>
              <a:path w="1417573" h="167133">
                <a:moveTo>
                  <a:pt x="0" y="167133"/>
                </a:moveTo>
                <a:lnTo>
                  <a:pt x="1417573" y="167133"/>
                </a:lnTo>
                <a:lnTo>
                  <a:pt x="1417573" y="0"/>
                </a:lnTo>
                <a:lnTo>
                  <a:pt x="0" y="0"/>
                </a:lnTo>
                <a:close/>
                <a:moveTo>
                  <a:pt x="-1019557" y="281076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6" name="Freeform 1196"/>
          <p:cNvSpPr/>
          <p:nvPr/>
        </p:nvSpPr>
        <p:spPr>
          <a:xfrm>
            <a:off x="3921505" y="4236974"/>
            <a:ext cx="900939" cy="139701"/>
          </a:xfrm>
          <a:custGeom>
            <a:avLst/>
            <a:gdLst/>
            <a:ahLst/>
            <a:cxnLst/>
            <a:rect l="0" t="0" r="0" b="0"/>
            <a:pathLst>
              <a:path w="900939" h="139701">
                <a:moveTo>
                  <a:pt x="0" y="139701"/>
                </a:moveTo>
                <a:lnTo>
                  <a:pt x="900939" y="139701"/>
                </a:lnTo>
                <a:lnTo>
                  <a:pt x="900939" y="0"/>
                </a:lnTo>
                <a:lnTo>
                  <a:pt x="0" y="0"/>
                </a:lnTo>
                <a:close/>
                <a:moveTo>
                  <a:pt x="-1440180" y="2621026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7" name="Freeform 1197"/>
          <p:cNvSpPr/>
          <p:nvPr/>
        </p:nvSpPr>
        <p:spPr>
          <a:xfrm>
            <a:off x="7816850" y="5825744"/>
            <a:ext cx="1341614" cy="167133"/>
          </a:xfrm>
          <a:custGeom>
            <a:avLst/>
            <a:gdLst/>
            <a:ahLst/>
            <a:cxnLst/>
            <a:rect l="0" t="0" r="0" b="0"/>
            <a:pathLst>
              <a:path w="1341614" h="167133">
                <a:moveTo>
                  <a:pt x="0" y="167133"/>
                </a:moveTo>
                <a:lnTo>
                  <a:pt x="1341614" y="167133"/>
                </a:lnTo>
                <a:lnTo>
                  <a:pt x="1341614" y="0"/>
                </a:lnTo>
                <a:lnTo>
                  <a:pt x="0" y="0"/>
                </a:lnTo>
                <a:close/>
                <a:moveTo>
                  <a:pt x="-6951727" y="1032256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8" name="Rectangle 1198"/>
          <p:cNvSpPr/>
          <p:nvPr/>
        </p:nvSpPr>
        <p:spPr>
          <a:xfrm>
            <a:off x="1849120" y="680247"/>
            <a:ext cx="2165233" cy="593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3982" b="1" i="0" spc="0" baseline="0" dirty="0">
                <a:solidFill>
                  <a:srgbClr val="000000"/>
                </a:solidFill>
                <a:latin typeface="WorkSans-Bold"/>
              </a:rPr>
              <a:t>Беспроводной</a:t>
            </a:r>
          </a:p>
        </p:txBody>
      </p:sp>
      <p:sp>
        <p:nvSpPr>
          <p:cNvPr id="1199" name="Rectangle 1199"/>
          <p:cNvSpPr/>
          <p:nvPr/>
        </p:nvSpPr>
        <p:spPr>
          <a:xfrm>
            <a:off x="11345926" y="6457823"/>
            <a:ext cx="15134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18</a:t>
            </a:r>
          </a:p>
        </p:txBody>
      </p:sp>
      <p:sp>
        <p:nvSpPr>
          <p:cNvPr id="1200" name="Rectangle 1200"/>
          <p:cNvSpPr/>
          <p:nvPr/>
        </p:nvSpPr>
        <p:spPr>
          <a:xfrm>
            <a:off x="777222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433A2B"/>
                </a:solidFill>
                <a:latin typeface="Arial"/>
              </a:rPr>
              <a:t>СИСТЕМЫ</a:t>
            </a:r>
          </a:p>
          <a:p>
            <a:pPr marL="363">
              <a:lnSpc>
                <a:spcPts val="710"/>
              </a:lnSpc>
            </a:pPr>
            <a:r>
              <a:rPr lang="ru" sz="700" b="0" i="0" spc="0" baseline="0" dirty="0">
                <a:solidFill>
                  <a:srgbClr val="433A2B"/>
                </a:solidFill>
                <a:latin typeface="Arial"/>
              </a:rPr>
              <a:t>ЛАБОРАТОРИЯ</a:t>
            </a:r>
          </a:p>
        </p:txBody>
      </p:sp>
      <p:sp>
        <p:nvSpPr>
          <p:cNvPr id="1201" name="Rectangle 1201"/>
          <p:cNvSpPr/>
          <p:nvPr/>
        </p:nvSpPr>
        <p:spPr>
          <a:xfrm>
            <a:off x="11078994" y="1271969"/>
            <a:ext cx="670505" cy="3234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757" b="1" i="0" spc="188" baseline="-10799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  <p:sp>
        <p:nvSpPr>
          <p:cNvPr id="1202" name="Rectangle 1202"/>
          <p:cNvSpPr/>
          <p:nvPr/>
        </p:nvSpPr>
        <p:spPr>
          <a:xfrm>
            <a:off x="3663907" y="4036314"/>
            <a:ext cx="1410235" cy="3599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Повторно</a:t>
            </a:r>
            <a:r>
              <a:rPr lang="ru" sz="1200" b="0" i="0" spc="-1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она беспроводная</a:t>
            </a:r>
            <a:r>
              <a:rPr lang="ru" sz="1200" b="0" i="0" spc="-6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из</a:t>
            </a:r>
            <a:r>
              <a:rPr lang="ru" sz="1200" b="0" i="0" spc="-60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тип</a:t>
            </a:r>
          </a:p>
          <a:p>
            <a:pPr marL="260177">
              <a:lnSpc>
                <a:spcPts val="1494"/>
              </a:lnSpc>
            </a:pPr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инфраструктура</a:t>
            </a:r>
          </a:p>
        </p:txBody>
      </p:sp>
      <p:sp>
        <p:nvSpPr>
          <p:cNvPr id="1203" name="Rectangle 1203"/>
          <p:cNvSpPr/>
          <p:nvPr/>
        </p:nvSpPr>
        <p:spPr>
          <a:xfrm>
            <a:off x="7817569" y="5814823"/>
            <a:ext cx="1329609" cy="1702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Повторно</a:t>
            </a:r>
            <a:r>
              <a:rPr lang="ru" sz="1200" b="0" i="0" spc="-8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она тип</a:t>
            </a:r>
            <a:r>
              <a:rPr lang="ru" sz="1200" b="0" i="0" spc="-39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1200" b="0" i="0" spc="0" baseline="0" dirty="0">
                <a:solidFill>
                  <a:srgbClr val="000000"/>
                </a:solidFill>
                <a:latin typeface="Arial"/>
              </a:rPr>
              <a:t>ДЛЯ ЭТОГО СЛУЧАЯ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4" name="Picture 120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205" name="Picture 1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11084582" y="781133"/>
            <a:ext cx="647699" cy="771524"/>
          </a:xfrm>
          <a:prstGeom prst="rect">
            <a:avLst/>
          </a:prstGeom>
          <a:noFill/>
        </p:spPr>
      </p:pic>
      <p:pic>
        <p:nvPicPr>
          <p:cNvPr id="1206" name="Picture 12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487802" y="27322"/>
            <a:ext cx="1000125" cy="476250"/>
          </a:xfrm>
          <a:prstGeom prst="rect">
            <a:avLst/>
          </a:prstGeom>
          <a:noFill/>
        </p:spPr>
      </p:pic>
      <p:pic>
        <p:nvPicPr>
          <p:cNvPr id="1207" name="Picture 120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208" name="Picture 120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9581831" y="2329254"/>
            <a:ext cx="1771650" cy="2057400"/>
          </a:xfrm>
          <a:prstGeom prst="rect">
            <a:avLst/>
          </a:prstGeom>
          <a:noFill/>
        </p:spPr>
      </p:pic>
      <p:pic>
        <p:nvPicPr>
          <p:cNvPr id="1209" name="Picture 120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487726" y="17797"/>
            <a:ext cx="1000125" cy="466725"/>
          </a:xfrm>
          <a:prstGeom prst="rect">
            <a:avLst/>
          </a:prstGeom>
          <a:noFill/>
        </p:spPr>
      </p:pic>
      <p:sp>
        <p:nvSpPr>
          <p:cNvPr id="1210" name="Freeform 1210"/>
          <p:cNvSpPr/>
          <p:nvPr/>
        </p:nvSpPr>
        <p:spPr>
          <a:xfrm rot="-18417">
            <a:off x="578784" y="182833"/>
            <a:ext cx="826676" cy="226414"/>
          </a:xfrm>
          <a:custGeom>
            <a:avLst/>
            <a:gdLst/>
            <a:ahLst/>
            <a:cxnLst/>
            <a:rect l="0" t="0" r="0" b="0"/>
            <a:pathLst>
              <a:path w="826677" h="226415">
                <a:moveTo>
                  <a:pt x="0" y="221992"/>
                </a:moveTo>
                <a:lnTo>
                  <a:pt x="825488" y="226415"/>
                </a:lnTo>
                <a:lnTo>
                  <a:pt x="826677" y="4422"/>
                </a:lnTo>
                <a:lnTo>
                  <a:pt x="1189" y="0"/>
                </a:lnTo>
                <a:close/>
                <a:moveTo>
                  <a:pt x="5884831" y="6702466"/>
                </a:moveTo>
              </a:path>
            </a:pathLst>
          </a:custGeom>
          <a:solidFill>
            <a:srgbClr val="FEFEFE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1" name="Freeform 1211"/>
          <p:cNvSpPr/>
          <p:nvPr/>
        </p:nvSpPr>
        <p:spPr>
          <a:xfrm rot="-18417">
            <a:off x="9735894" y="3584639"/>
            <a:ext cx="795885" cy="452403"/>
          </a:xfrm>
          <a:custGeom>
            <a:avLst/>
            <a:gdLst/>
            <a:ahLst/>
            <a:cxnLst/>
            <a:rect l="0" t="0" r="0" b="0"/>
            <a:pathLst>
              <a:path w="795886" h="452404">
                <a:moveTo>
                  <a:pt x="0" y="448153"/>
                </a:moveTo>
                <a:lnTo>
                  <a:pt x="793485" y="452404"/>
                </a:lnTo>
                <a:lnTo>
                  <a:pt x="795886" y="4251"/>
                </a:lnTo>
                <a:lnTo>
                  <a:pt x="2401" y="0"/>
                </a:lnTo>
                <a:close/>
                <a:moveTo>
                  <a:pt x="-6930209" y="3251735"/>
                </a:moveTo>
              </a:path>
            </a:pathLst>
          </a:custGeom>
          <a:solidFill>
            <a:srgbClr val="178DCB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2" name="Freeform 1212"/>
          <p:cNvSpPr/>
          <p:nvPr/>
        </p:nvSpPr>
        <p:spPr>
          <a:xfrm rot="-18417">
            <a:off x="9745862" y="4042172"/>
            <a:ext cx="1466319" cy="149835"/>
          </a:xfrm>
          <a:custGeom>
            <a:avLst/>
            <a:gdLst/>
            <a:ahLst/>
            <a:cxnLst/>
            <a:rect l="0" t="0" r="0" b="0"/>
            <a:pathLst>
              <a:path w="1466320" h="149836">
                <a:moveTo>
                  <a:pt x="0" y="141984"/>
                </a:moveTo>
                <a:lnTo>
                  <a:pt x="1465560" y="149836"/>
                </a:lnTo>
                <a:lnTo>
                  <a:pt x="1466320" y="7852"/>
                </a:lnTo>
                <a:lnTo>
                  <a:pt x="761" y="0"/>
                </a:lnTo>
                <a:close/>
                <a:moveTo>
                  <a:pt x="-7091740" y="2792358"/>
                </a:moveTo>
              </a:path>
            </a:pathLst>
          </a:custGeom>
          <a:solidFill>
            <a:srgbClr val="137EB7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3" name="Rectangle 1213"/>
          <p:cNvSpPr/>
          <p:nvPr/>
        </p:nvSpPr>
        <p:spPr>
          <a:xfrm rot="-18417">
            <a:off x="599838" y="2590728"/>
            <a:ext cx="4796387" cy="23164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6009" b="1" i="0" spc="0" baseline="0" dirty="0">
                <a:solidFill>
                  <a:srgbClr val="FFFFFF"/>
                </a:solidFill>
                <a:latin typeface="WorkSans-Bold"/>
              </a:rPr>
              <a:t>мультиплексирование</a:t>
            </a:r>
          </a:p>
          <a:p>
            <a:pPr marL="0">
              <a:lnSpc>
                <a:spcPts val="4055"/>
              </a:lnSpc>
            </a:pPr>
            <a:r>
              <a:rPr lang="ru" sz="2402" b="0" i="0" spc="746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FFFFFF"/>
                </a:solidFill>
                <a:latin typeface="WorkSans-Light"/>
              </a:rPr>
              <a:t>FDM</a:t>
            </a:r>
          </a:p>
          <a:p>
            <a:pPr marL="0">
              <a:lnSpc>
                <a:spcPts val="3605"/>
              </a:lnSpc>
            </a:pPr>
            <a:r>
              <a:rPr lang="ru" sz="2402" b="0" i="0" spc="746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FFFFFF"/>
                </a:solidFill>
                <a:latin typeface="WorkSans-Light"/>
              </a:rPr>
              <a:t>WDM</a:t>
            </a:r>
          </a:p>
          <a:p>
            <a:pPr marL="0">
              <a:lnSpc>
                <a:spcPts val="3530"/>
              </a:lnSpc>
            </a:pPr>
            <a:r>
              <a:rPr lang="ru" sz="2402" b="0" i="0" spc="746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FFFFFF"/>
                </a:solidFill>
                <a:latin typeface="WorkSans-Light"/>
              </a:rPr>
              <a:t>ТДМ</a:t>
            </a:r>
          </a:p>
        </p:txBody>
      </p:sp>
      <p:sp>
        <p:nvSpPr>
          <p:cNvPr id="1214" name="Rectangle 1214"/>
          <p:cNvSpPr/>
          <p:nvPr/>
        </p:nvSpPr>
        <p:spPr>
          <a:xfrm rot="-18417">
            <a:off x="614874" y="6457621"/>
            <a:ext cx="11054764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03584" algn="l"/>
              </a:tabLst>
            </a:pPr>
            <a:r>
              <a:rPr lang="ru" sz="1200" b="0" i="0" spc="0" baseline="0" dirty="0">
                <a:solidFill>
                  <a:srgbClr val="FFFFFF"/>
                </a:solidFill>
                <a:latin typeface="WorkSans-Regular"/>
              </a:rPr>
              <a:t>07.10.2024 19</a:t>
            </a:r>
          </a:p>
        </p:txBody>
      </p:sp>
      <p:sp>
        <p:nvSpPr>
          <p:cNvPr id="1215" name="Rectangle 1215"/>
          <p:cNvSpPr/>
          <p:nvPr/>
        </p:nvSpPr>
        <p:spPr>
          <a:xfrm>
            <a:off x="588080" y="176533"/>
            <a:ext cx="810292" cy="234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853"/>
            <a:r>
              <a:rPr lang="ru" sz="100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0">
              <a:lnSpc>
                <a:spcPts val="728"/>
              </a:lnSpc>
            </a:pPr>
            <a:r>
              <a:rPr lang="ru" sz="700" b="0" i="0" spc="0" baseline="0" dirty="0">
                <a:solidFill>
                  <a:srgbClr val="000000"/>
                </a:solidFill>
                <a:latin typeface="Arial"/>
              </a:rPr>
              <a:t>это</a:t>
            </a:r>
            <a:r>
              <a:rPr lang="ru" sz="700" b="0" i="0" spc="16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700" b="0" i="0" spc="0" baseline="0" dirty="0">
                <a:solidFill>
                  <a:srgbClr val="000000"/>
                </a:solidFill>
                <a:latin typeface="Arial"/>
              </a:rPr>
              <a:t>ЛАБОРАТОРИЯ</a:t>
            </a:r>
          </a:p>
        </p:txBody>
      </p:sp>
      <p:sp>
        <p:nvSpPr>
          <p:cNvPr id="1216" name="Rectangle 1216"/>
          <p:cNvSpPr/>
          <p:nvPr/>
        </p:nvSpPr>
        <p:spPr>
          <a:xfrm>
            <a:off x="9706997" y="3488947"/>
            <a:ext cx="1502183" cy="713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600" b="1" i="0" spc="0" baseline="0" dirty="0">
                <a:solidFill>
                  <a:srgbClr val="FFFFFF"/>
                </a:solidFill>
                <a:latin typeface="Arial"/>
              </a:rPr>
              <a:t>R </a:t>
            </a:r>
            <a:r>
              <a:rPr lang="ru" sz="1665" b="0" i="0" spc="119" baseline="-111272" dirty="0">
                <a:solidFill>
                  <a:srgbClr val="FFFFFF"/>
                </a:solidFill>
                <a:latin typeface="Arial"/>
              </a:rPr>
              <a:t>crunc </a:t>
            </a:r>
            <a:r>
              <a:rPr lang="ru" sz="4600" b="1" i="0" spc="0" baseline="0" dirty="0">
                <a:solidFill>
                  <a:srgbClr val="FFFFFF"/>
                </a:solidFill>
                <a:latin typeface="Arial"/>
              </a:rPr>
              <a:t>L </a:t>
            </a:r>
            <a:r>
              <a:rPr lang="ru" sz="1665" b="0" i="0" spc="118" baseline="-111272" dirty="0">
                <a:solidFill>
                  <a:srgbClr val="FFFFFF"/>
                </a:solidFill>
                <a:latin typeface="Arial"/>
              </a:rPr>
              <a:t>i </a:t>
            </a:r>
            <a:r>
              <a:rPr lang="ru" sz="1665" b="0" i="0" spc="483" baseline="-111272" dirty="0">
                <a:solidFill>
                  <a:srgbClr val="FFFFFF"/>
                </a:solidFill>
                <a:latin typeface="Arial"/>
              </a:rPr>
              <a:t>t </a:t>
            </a:r>
            <a:r>
              <a:rPr lang="ru" sz="1665" b="0" i="0" spc="107" baseline="-111272" dirty="0">
                <a:solidFill>
                  <a:srgbClr val="FFFFFF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1103"/>
                </a:moveTo>
                <a:lnTo>
                  <a:pt x="1414525" y="181103"/>
                </a:lnTo>
                <a:lnTo>
                  <a:pt x="1414525" y="294386"/>
                </a:lnTo>
                <a:lnTo>
                  <a:pt x="773176" y="294386"/>
                </a:lnTo>
                <a:lnTo>
                  <a:pt x="773176" y="181103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339068" y="1588790"/>
                </a:moveTo>
                <a:lnTo>
                  <a:pt x="11092180" y="1588790"/>
                </a:lnTo>
                <a:lnTo>
                  <a:pt x="11092180" y="1318357"/>
                </a:lnTo>
                <a:lnTo>
                  <a:pt x="11447780" y="1318357"/>
                </a:lnTo>
                <a:lnTo>
                  <a:pt x="11447780" y="1522683"/>
                </a:lnTo>
                <a:lnTo>
                  <a:pt x="11751818" y="1522683"/>
                </a:lnTo>
                <a:lnTo>
                  <a:pt x="11751818" y="1588790"/>
                </a:lnTo>
                <a:lnTo>
                  <a:pt x="11339068" y="1588790"/>
                </a:lnTo>
                <a:close/>
                <a:moveTo>
                  <a:pt x="526921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" name="Picture 1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18" name="Picture 1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119" name="Freeform 119"/>
          <p:cNvSpPr/>
          <p:nvPr/>
        </p:nvSpPr>
        <p:spPr>
          <a:xfrm>
            <a:off x="766825" y="174752"/>
            <a:ext cx="654051" cy="125983"/>
          </a:xfrm>
          <a:custGeom>
            <a:avLst/>
            <a:gdLst/>
            <a:ahLst/>
            <a:cxnLst/>
            <a:rect l="0" t="0" r="0" b="0"/>
            <a:pathLst>
              <a:path w="654051" h="125983">
                <a:moveTo>
                  <a:pt x="1" y="125983"/>
                </a:moveTo>
                <a:lnTo>
                  <a:pt x="654051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90439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E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11085830" y="1312007"/>
            <a:ext cx="368300" cy="283133"/>
          </a:xfrm>
          <a:custGeom>
            <a:avLst/>
            <a:gdLst/>
            <a:ahLst/>
            <a:cxnLst/>
            <a:rect l="0" t="0" r="0" b="0"/>
            <a:pathLst>
              <a:path w="368300" h="283133">
                <a:moveTo>
                  <a:pt x="0" y="283133"/>
                </a:moveTo>
                <a:lnTo>
                  <a:pt x="368300" y="283133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970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11332718" y="1516333"/>
            <a:ext cx="425450" cy="78807"/>
          </a:xfrm>
          <a:custGeom>
            <a:avLst/>
            <a:gdLst/>
            <a:ahLst/>
            <a:cxnLst/>
            <a:rect l="0" t="0" r="0" b="0"/>
            <a:pathLst>
              <a:path w="425450" h="78807">
                <a:moveTo>
                  <a:pt x="0" y="78807"/>
                </a:moveTo>
                <a:lnTo>
                  <a:pt x="425450" y="78807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858" y="5341667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Rectangle 123"/>
          <p:cNvSpPr/>
          <p:nvPr/>
        </p:nvSpPr>
        <p:spPr>
          <a:xfrm>
            <a:off x="598169" y="866112"/>
            <a:ext cx="5340202" cy="24098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32" b="1" i="0" spc="0" baseline="0" dirty="0">
                <a:solidFill>
                  <a:srgbClr val="000000"/>
                </a:solidFill>
                <a:latin typeface="WorkSans-Bold"/>
              </a:rPr>
              <a:t>возражение</a:t>
            </a:r>
          </a:p>
          <a:p>
            <a:pPr marL="0">
              <a:lnSpc>
                <a:spcPts val="5739"/>
              </a:lnSpc>
            </a:pPr>
            <a:r>
              <a:rPr lang="ru" sz="2779" b="0" i="0" spc="827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779" b="0" i="0" spc="0" baseline="0" dirty="0">
                <a:solidFill>
                  <a:srgbClr val="000000"/>
                </a:solidFill>
                <a:latin typeface="WorkSans-Regular"/>
              </a:rPr>
              <a:t>Типы средств передачи данных</a:t>
            </a:r>
          </a:p>
          <a:p>
            <a:pPr marL="0">
              <a:lnSpc>
                <a:spcPts val="4056"/>
              </a:lnSpc>
            </a:pPr>
            <a:r>
              <a:rPr lang="ru" sz="2777" b="0" i="0" spc="827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777" b="0" i="0" spc="0" baseline="0" dirty="0">
                <a:solidFill>
                  <a:srgbClr val="000000"/>
                </a:solidFill>
                <a:latin typeface="WorkSans-Regular"/>
              </a:rPr>
              <a:t>Мультиплексирование</a:t>
            </a:r>
          </a:p>
          <a:p>
            <a:pPr marL="0">
              <a:lnSpc>
                <a:spcPts val="3980"/>
              </a:lnSpc>
            </a:pPr>
            <a:r>
              <a:rPr lang="ru" sz="2777" b="0" i="0" spc="827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777" b="0" i="0" spc="0" baseline="0" dirty="0">
                <a:solidFill>
                  <a:srgbClr val="000000"/>
                </a:solidFill>
                <a:latin typeface="WorkSans-Regular"/>
              </a:rPr>
              <a:t>Эффективность коммуникации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11565255" y="6457823"/>
            <a:ext cx="88849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2</a:t>
            </a:r>
          </a:p>
        </p:txBody>
      </p:sp>
      <p:sp>
        <p:nvSpPr>
          <p:cNvPr id="127" name="Rectangle 127"/>
          <p:cNvSpPr/>
          <p:nvPr/>
        </p:nvSpPr>
        <p:spPr>
          <a:xfrm>
            <a:off x="604733" y="168530"/>
            <a:ext cx="809641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202"/>
            <a:r>
              <a:rPr lang="ru" sz="100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0">
              <a:lnSpc>
                <a:spcPts val="710"/>
              </a:lnSpc>
            </a:pPr>
            <a:r>
              <a:rPr lang="ru" sz="700" b="0" i="0" spc="0" baseline="0" dirty="0">
                <a:solidFill>
                  <a:srgbClr val="5E3E0C"/>
                </a:solidFill>
                <a:latin typeface="Arial"/>
              </a:rPr>
              <a:t>6*3</a:t>
            </a:r>
            <a:r>
              <a:rPr lang="ru" sz="700" b="0" i="0" spc="115" baseline="0" dirty="0">
                <a:solidFill>
                  <a:srgbClr val="5E3E0C"/>
                </a:solidFill>
                <a:latin typeface="Arial"/>
              </a:rPr>
              <a:t> </a:t>
            </a:r>
            <a:r>
              <a:rPr lang="ru" sz="700" b="0" i="0" spc="0" baseline="0" dirty="0">
                <a:solidFill>
                  <a:srgbClr val="5E3E0C"/>
                </a:solidFill>
                <a:latin typeface="Arial"/>
              </a:rPr>
              <a:t>ЛАБОРАТОРИЯ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11078994" y="1274255"/>
            <a:ext cx="671516" cy="3224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833" b="0" i="0" spc="190" baseline="-9490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Freeform 12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1103"/>
                </a:moveTo>
                <a:lnTo>
                  <a:pt x="1414525" y="181103"/>
                </a:lnTo>
                <a:lnTo>
                  <a:pt x="1414525" y="294386"/>
                </a:lnTo>
                <a:lnTo>
                  <a:pt x="773176" y="294386"/>
                </a:lnTo>
                <a:lnTo>
                  <a:pt x="773176" y="181103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339068" y="1588790"/>
                </a:moveTo>
                <a:lnTo>
                  <a:pt x="11092180" y="1588790"/>
                </a:lnTo>
                <a:lnTo>
                  <a:pt x="11092180" y="1318357"/>
                </a:lnTo>
                <a:lnTo>
                  <a:pt x="11447780" y="1318357"/>
                </a:lnTo>
                <a:lnTo>
                  <a:pt x="11447780" y="1522683"/>
                </a:lnTo>
                <a:lnTo>
                  <a:pt x="11751818" y="1522683"/>
                </a:lnTo>
                <a:lnTo>
                  <a:pt x="11751818" y="1588790"/>
                </a:lnTo>
                <a:lnTo>
                  <a:pt x="11339068" y="1588790"/>
                </a:lnTo>
                <a:close/>
                <a:moveTo>
                  <a:pt x="526921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8" name="Picture 12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219" name="Picture 12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1220" name="Freeform 1220"/>
          <p:cNvSpPr/>
          <p:nvPr/>
        </p:nvSpPr>
        <p:spPr>
          <a:xfrm>
            <a:off x="766825" y="174752"/>
            <a:ext cx="654051" cy="125983"/>
          </a:xfrm>
          <a:custGeom>
            <a:avLst/>
            <a:gdLst/>
            <a:ahLst/>
            <a:cxnLst/>
            <a:rect l="0" t="0" r="0" b="0"/>
            <a:pathLst>
              <a:path w="654051" h="125983">
                <a:moveTo>
                  <a:pt x="1" y="125983"/>
                </a:moveTo>
                <a:lnTo>
                  <a:pt x="654051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90439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1" name="Freeform 1221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E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2" name="Freeform 1222"/>
          <p:cNvSpPr/>
          <p:nvPr/>
        </p:nvSpPr>
        <p:spPr>
          <a:xfrm>
            <a:off x="11085830" y="1312007"/>
            <a:ext cx="368300" cy="283133"/>
          </a:xfrm>
          <a:custGeom>
            <a:avLst/>
            <a:gdLst/>
            <a:ahLst/>
            <a:cxnLst/>
            <a:rect l="0" t="0" r="0" b="0"/>
            <a:pathLst>
              <a:path w="368300" h="283133">
                <a:moveTo>
                  <a:pt x="0" y="283133"/>
                </a:moveTo>
                <a:lnTo>
                  <a:pt x="368300" y="283133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970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3" name="Freeform 1223"/>
          <p:cNvSpPr/>
          <p:nvPr/>
        </p:nvSpPr>
        <p:spPr>
          <a:xfrm>
            <a:off x="11332718" y="1516333"/>
            <a:ext cx="425450" cy="78807"/>
          </a:xfrm>
          <a:custGeom>
            <a:avLst/>
            <a:gdLst/>
            <a:ahLst/>
            <a:cxnLst/>
            <a:rect l="0" t="0" r="0" b="0"/>
            <a:pathLst>
              <a:path w="425450" h="78807">
                <a:moveTo>
                  <a:pt x="0" y="78807"/>
                </a:moveTo>
                <a:lnTo>
                  <a:pt x="425450" y="78807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858" y="5341667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4" name="Rectangle 1224"/>
          <p:cNvSpPr/>
          <p:nvPr/>
        </p:nvSpPr>
        <p:spPr>
          <a:xfrm>
            <a:off x="598169" y="866112"/>
            <a:ext cx="3517170" cy="660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32" b="1" i="0" spc="0" baseline="0" dirty="0">
                <a:solidFill>
                  <a:srgbClr val="000000"/>
                </a:solidFill>
                <a:latin typeface="WorkSans-Bold"/>
              </a:rPr>
              <a:t>мультиплексирование</a:t>
            </a:r>
          </a:p>
        </p:txBody>
      </p:sp>
      <p:sp>
        <p:nvSpPr>
          <p:cNvPr id="1225" name="Rectangle 1225"/>
          <p:cNvSpPr/>
          <p:nvPr/>
        </p:nvSpPr>
        <p:spPr>
          <a:xfrm>
            <a:off x="598169" y="2487880"/>
            <a:ext cx="10918733" cy="30066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779" b="0" i="0" spc="827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779" b="0" i="0" spc="0" baseline="0" dirty="0">
                <a:solidFill>
                  <a:srgbClr val="000000"/>
                </a:solidFill>
                <a:latin typeface="WorkSans-Regular"/>
              </a:rPr>
              <a:t>Состоит из группировки нескольких потоков данных в один</a:t>
            </a:r>
          </a:p>
          <a:p>
            <a:pPr marL="228600">
              <a:lnSpc>
                <a:spcPts val="3004"/>
              </a:lnSpc>
            </a:pPr>
            <a:r>
              <a:rPr lang="ru" sz="2779" b="0" i="0" spc="0" baseline="0" dirty="0">
                <a:solidFill>
                  <a:srgbClr val="000000"/>
                </a:solidFill>
                <a:latin typeface="WorkSans-Regular"/>
              </a:rPr>
              <a:t>сигнал через одну общую среду</a:t>
            </a:r>
          </a:p>
          <a:p>
            <a:pPr marL="0">
              <a:lnSpc>
                <a:spcPts val="4055"/>
              </a:lnSpc>
            </a:pPr>
            <a:r>
              <a:rPr lang="ru" sz="2779" b="0" i="0" spc="827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779" b="0" i="0" spc="0" baseline="0" dirty="0">
                <a:solidFill>
                  <a:srgbClr val="000000"/>
                </a:solidFill>
                <a:latin typeface="WorkSans-Regular"/>
              </a:rPr>
              <a:t>Аналоговый</a:t>
            </a:r>
          </a:p>
          <a:p>
            <a:pPr marL="457517">
              <a:lnSpc>
                <a:spcPts val="3138"/>
              </a:lnSpc>
            </a:pPr>
            <a:r>
              <a:rPr lang="ru" sz="2402" b="0" i="0" spc="961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000000"/>
                </a:solidFill>
                <a:latin typeface="WorkSans-Regular"/>
              </a:rPr>
              <a:t>FDM </a:t>
            </a:r>
            <a:r>
              <a:rPr lang="ru" sz="2402" b="0" i="0" spc="807" baseline="0" dirty="0">
                <a:solidFill>
                  <a:srgbClr val="000000"/>
                </a:solidFill>
                <a:latin typeface="WorkSans-Regular"/>
              </a:rPr>
              <a:t>– </a:t>
            </a:r>
            <a:r>
              <a:rPr lang="ru" sz="2402" b="0" i="0" spc="0" baseline="0" dirty="0">
                <a:solidFill>
                  <a:srgbClr val="000000"/>
                </a:solidFill>
                <a:latin typeface="WorkSans-Regular"/>
              </a:rPr>
              <a:t>частотное разделение каналов</a:t>
            </a:r>
          </a:p>
          <a:p>
            <a:pPr marL="457517">
              <a:lnSpc>
                <a:spcPts val="3080"/>
              </a:lnSpc>
            </a:pPr>
            <a:r>
              <a:rPr lang="ru" sz="2402" b="0" i="0" spc="961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000000"/>
                </a:solidFill>
                <a:latin typeface="WorkSans-Regular"/>
              </a:rPr>
              <a:t>WDM </a:t>
            </a:r>
            <a:r>
              <a:rPr lang="ru" sz="2402" b="0" i="0" spc="804" baseline="0" dirty="0">
                <a:solidFill>
                  <a:srgbClr val="000000"/>
                </a:solidFill>
                <a:latin typeface="WorkSans-Regular"/>
              </a:rPr>
              <a:t>– </a:t>
            </a:r>
            <a:r>
              <a:rPr lang="ru" sz="2402" b="0" i="0" spc="0" baseline="0" dirty="0">
                <a:solidFill>
                  <a:srgbClr val="000000"/>
                </a:solidFill>
                <a:latin typeface="WorkSans-Regular"/>
              </a:rPr>
              <a:t>мультиплексирование с разделением по длине волны (оптическая среда)</a:t>
            </a:r>
          </a:p>
          <a:p>
            <a:pPr marL="0">
              <a:lnSpc>
                <a:spcPts val="3996"/>
              </a:lnSpc>
            </a:pPr>
            <a:r>
              <a:rPr lang="ru" sz="2777" b="0" i="0" spc="827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777" b="0" i="0" spc="0" baseline="0" dirty="0">
                <a:solidFill>
                  <a:srgbClr val="000000"/>
                </a:solidFill>
                <a:latin typeface="WorkSans-Regular"/>
              </a:rPr>
              <a:t>Цифровой</a:t>
            </a:r>
          </a:p>
          <a:p>
            <a:pPr marL="457517">
              <a:lnSpc>
                <a:spcPts val="3138"/>
              </a:lnSpc>
            </a:pPr>
            <a:r>
              <a:rPr lang="ru" sz="2402" b="0" i="0" spc="961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000000"/>
                </a:solidFill>
                <a:latin typeface="WorkSans-Regular"/>
              </a:rPr>
              <a:t>TDM </a:t>
            </a:r>
            <a:r>
              <a:rPr lang="ru" sz="2402" b="0" i="0" spc="807" baseline="0" dirty="0">
                <a:solidFill>
                  <a:srgbClr val="000000"/>
                </a:solidFill>
                <a:latin typeface="WorkSans-Regular"/>
              </a:rPr>
              <a:t>– </a:t>
            </a:r>
            <a:r>
              <a:rPr lang="ru" sz="2402" b="0" i="0" spc="0" baseline="0" dirty="0">
                <a:solidFill>
                  <a:srgbClr val="000000"/>
                </a:solidFill>
                <a:latin typeface="WorkSans-Regular"/>
              </a:rPr>
              <a:t>временное разделение каналов</a:t>
            </a:r>
          </a:p>
        </p:txBody>
      </p:sp>
      <p:sp>
        <p:nvSpPr>
          <p:cNvPr id="1226" name="Rectangle 1226"/>
          <p:cNvSpPr/>
          <p:nvPr/>
        </p:nvSpPr>
        <p:spPr>
          <a:xfrm>
            <a:off x="11470005" y="6457823"/>
            <a:ext cx="180517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20</a:t>
            </a:r>
          </a:p>
        </p:txBody>
      </p:sp>
      <p:sp>
        <p:nvSpPr>
          <p:cNvPr id="1227" name="Rectangle 1227"/>
          <p:cNvSpPr/>
          <p:nvPr/>
        </p:nvSpPr>
        <p:spPr>
          <a:xfrm>
            <a:off x="604733" y="168530"/>
            <a:ext cx="809641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202"/>
            <a:r>
              <a:rPr lang="ru" sz="100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0">
              <a:lnSpc>
                <a:spcPts val="710"/>
              </a:lnSpc>
            </a:pPr>
            <a:r>
              <a:rPr lang="ru" sz="700" b="0" i="0" spc="0" baseline="0" dirty="0">
                <a:solidFill>
                  <a:srgbClr val="5E3E0C"/>
                </a:solidFill>
                <a:latin typeface="Arial"/>
              </a:rPr>
              <a:t>6*3</a:t>
            </a:r>
            <a:r>
              <a:rPr lang="ru" sz="700" b="0" i="0" spc="115" baseline="0" dirty="0">
                <a:solidFill>
                  <a:srgbClr val="5E3E0C"/>
                </a:solidFill>
                <a:latin typeface="Arial"/>
              </a:rPr>
              <a:t> </a:t>
            </a:r>
            <a:r>
              <a:rPr lang="ru" sz="700" b="0" i="0" spc="0" baseline="0" dirty="0">
                <a:solidFill>
                  <a:srgbClr val="5E3E0C"/>
                </a:solidFill>
                <a:latin typeface="Arial"/>
              </a:rPr>
              <a:t>ЛАБОРАТОРИЯ</a:t>
            </a:r>
          </a:p>
        </p:txBody>
      </p:sp>
      <p:sp>
        <p:nvSpPr>
          <p:cNvPr id="1228" name="Rectangle 1228"/>
          <p:cNvSpPr/>
          <p:nvPr/>
        </p:nvSpPr>
        <p:spPr>
          <a:xfrm>
            <a:off x="11078994" y="1274255"/>
            <a:ext cx="671516" cy="3224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833" b="0" i="0" spc="190" baseline="-9490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Freeform 122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1103"/>
                </a:moveTo>
                <a:lnTo>
                  <a:pt x="1414525" y="181103"/>
                </a:lnTo>
                <a:lnTo>
                  <a:pt x="1414525" y="294386"/>
                </a:lnTo>
                <a:lnTo>
                  <a:pt x="773176" y="294386"/>
                </a:lnTo>
                <a:lnTo>
                  <a:pt x="773176" y="181103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339068" y="1588790"/>
                </a:moveTo>
                <a:lnTo>
                  <a:pt x="11092180" y="1588790"/>
                </a:lnTo>
                <a:lnTo>
                  <a:pt x="11092180" y="1316071"/>
                </a:lnTo>
                <a:lnTo>
                  <a:pt x="11447780" y="1316071"/>
                </a:lnTo>
                <a:lnTo>
                  <a:pt x="11447780" y="1522683"/>
                </a:lnTo>
                <a:lnTo>
                  <a:pt x="11751818" y="1522683"/>
                </a:lnTo>
                <a:lnTo>
                  <a:pt x="11751818" y="1588790"/>
                </a:lnTo>
                <a:lnTo>
                  <a:pt x="11339068" y="1588790"/>
                </a:lnTo>
                <a:close/>
                <a:moveTo>
                  <a:pt x="5269210" y="6858000"/>
                </a:moveTo>
                <a:moveTo>
                  <a:pt x="4284471" y="1474335"/>
                </a:moveTo>
                <a:lnTo>
                  <a:pt x="5028691" y="1474335"/>
                </a:lnTo>
                <a:lnTo>
                  <a:pt x="5028691" y="1592835"/>
                </a:lnTo>
                <a:lnTo>
                  <a:pt x="4284471" y="1592835"/>
                </a:lnTo>
                <a:lnTo>
                  <a:pt x="4284471" y="1474335"/>
                </a:lnTo>
                <a:close/>
                <a:moveTo>
                  <a:pt x="4223689" y="1616027"/>
                </a:moveTo>
                <a:lnTo>
                  <a:pt x="5152135" y="1616027"/>
                </a:lnTo>
                <a:lnTo>
                  <a:pt x="5152135" y="1887728"/>
                </a:lnTo>
                <a:lnTo>
                  <a:pt x="4223689" y="1887728"/>
                </a:lnTo>
                <a:lnTo>
                  <a:pt x="4223689" y="1616027"/>
                </a:lnTo>
                <a:close/>
                <a:moveTo>
                  <a:pt x="4337050" y="1936626"/>
                </a:moveTo>
                <a:lnTo>
                  <a:pt x="4836667" y="1936626"/>
                </a:lnTo>
                <a:lnTo>
                  <a:pt x="4836667" y="2054606"/>
                </a:lnTo>
                <a:lnTo>
                  <a:pt x="4337050" y="2054606"/>
                </a:lnTo>
                <a:lnTo>
                  <a:pt x="4337050" y="1936626"/>
                </a:lnTo>
                <a:close/>
                <a:moveTo>
                  <a:pt x="4268470" y="2255247"/>
                </a:moveTo>
                <a:lnTo>
                  <a:pt x="5021834" y="2255247"/>
                </a:lnTo>
                <a:lnTo>
                  <a:pt x="5021834" y="2374647"/>
                </a:lnTo>
                <a:lnTo>
                  <a:pt x="4268470" y="2374647"/>
                </a:lnTo>
                <a:lnTo>
                  <a:pt x="4268470" y="2255247"/>
                </a:lnTo>
                <a:close/>
                <a:moveTo>
                  <a:pt x="4316476" y="2709788"/>
                </a:moveTo>
                <a:lnTo>
                  <a:pt x="4960111" y="2709788"/>
                </a:lnTo>
                <a:lnTo>
                  <a:pt x="4960111" y="2827274"/>
                </a:lnTo>
                <a:lnTo>
                  <a:pt x="4316476" y="2827274"/>
                </a:lnTo>
                <a:lnTo>
                  <a:pt x="4316476" y="2709788"/>
                </a:lnTo>
                <a:close/>
                <a:moveTo>
                  <a:pt x="4266184" y="3043917"/>
                </a:moveTo>
                <a:lnTo>
                  <a:pt x="5067553" y="3043917"/>
                </a:lnTo>
                <a:lnTo>
                  <a:pt x="5067553" y="3364485"/>
                </a:lnTo>
                <a:lnTo>
                  <a:pt x="4266184" y="3364485"/>
                </a:lnTo>
                <a:lnTo>
                  <a:pt x="4266184" y="3043917"/>
                </a:lnTo>
                <a:close/>
                <a:moveTo>
                  <a:pt x="4321047" y="3507642"/>
                </a:moveTo>
                <a:lnTo>
                  <a:pt x="4964684" y="3507642"/>
                </a:lnTo>
                <a:lnTo>
                  <a:pt x="4964684" y="3625089"/>
                </a:lnTo>
                <a:lnTo>
                  <a:pt x="4321047" y="3625089"/>
                </a:lnTo>
                <a:lnTo>
                  <a:pt x="4321047" y="3507642"/>
                </a:lnTo>
                <a:close/>
                <a:moveTo>
                  <a:pt x="6383020" y="3985006"/>
                </a:moveTo>
                <a:lnTo>
                  <a:pt x="7252969" y="3985006"/>
                </a:lnTo>
                <a:lnTo>
                  <a:pt x="7252969" y="4098291"/>
                </a:lnTo>
                <a:lnTo>
                  <a:pt x="6383020" y="4098291"/>
                </a:lnTo>
                <a:lnTo>
                  <a:pt x="6383020" y="3985006"/>
                </a:lnTo>
                <a:close/>
                <a:moveTo>
                  <a:pt x="4494784" y="4241039"/>
                </a:moveTo>
                <a:lnTo>
                  <a:pt x="4854955" y="4241039"/>
                </a:lnTo>
                <a:lnTo>
                  <a:pt x="4854955" y="4354323"/>
                </a:lnTo>
                <a:lnTo>
                  <a:pt x="4494784" y="4354323"/>
                </a:lnTo>
                <a:lnTo>
                  <a:pt x="4494784" y="4241039"/>
                </a:lnTo>
                <a:close/>
                <a:moveTo>
                  <a:pt x="6387591" y="4759961"/>
                </a:moveTo>
                <a:lnTo>
                  <a:pt x="7259828" y="4759961"/>
                </a:lnTo>
                <a:lnTo>
                  <a:pt x="7259828" y="4873245"/>
                </a:lnTo>
                <a:lnTo>
                  <a:pt x="6387591" y="4873245"/>
                </a:lnTo>
                <a:lnTo>
                  <a:pt x="6387591" y="4759961"/>
                </a:lnTo>
                <a:close/>
                <a:moveTo>
                  <a:pt x="6369303" y="4942263"/>
                </a:moveTo>
                <a:lnTo>
                  <a:pt x="7278116" y="4942263"/>
                </a:lnTo>
                <a:lnTo>
                  <a:pt x="7278116" y="5216145"/>
                </a:lnTo>
                <a:lnTo>
                  <a:pt x="6369303" y="5216145"/>
                </a:lnTo>
                <a:lnTo>
                  <a:pt x="6369303" y="4942263"/>
                </a:lnTo>
                <a:close/>
                <a:moveTo>
                  <a:pt x="6554469" y="5225977"/>
                </a:moveTo>
                <a:lnTo>
                  <a:pt x="7161530" y="5225977"/>
                </a:lnTo>
                <a:lnTo>
                  <a:pt x="7161530" y="5373878"/>
                </a:lnTo>
                <a:lnTo>
                  <a:pt x="6554469" y="5373878"/>
                </a:lnTo>
                <a:lnTo>
                  <a:pt x="6554469" y="5225977"/>
                </a:lnTo>
                <a:close/>
                <a:moveTo>
                  <a:pt x="4494784" y="5057140"/>
                </a:moveTo>
                <a:lnTo>
                  <a:pt x="4854955" y="5057140"/>
                </a:lnTo>
                <a:lnTo>
                  <a:pt x="4854955" y="5170424"/>
                </a:lnTo>
                <a:lnTo>
                  <a:pt x="4494784" y="5170424"/>
                </a:lnTo>
                <a:lnTo>
                  <a:pt x="4494784" y="5057140"/>
                </a:lnTo>
                <a:close/>
                <a:moveTo>
                  <a:pt x="6367017" y="5555284"/>
                </a:moveTo>
                <a:lnTo>
                  <a:pt x="7241540" y="5555284"/>
                </a:lnTo>
                <a:lnTo>
                  <a:pt x="7241540" y="5668773"/>
                </a:lnTo>
                <a:lnTo>
                  <a:pt x="6367017" y="5668773"/>
                </a:lnTo>
                <a:lnTo>
                  <a:pt x="6367017" y="5555284"/>
                </a:lnTo>
                <a:close/>
                <a:moveTo>
                  <a:pt x="4494784" y="5804662"/>
                </a:moveTo>
                <a:lnTo>
                  <a:pt x="4854955" y="5804662"/>
                </a:lnTo>
                <a:lnTo>
                  <a:pt x="4854955" y="5917947"/>
                </a:lnTo>
                <a:lnTo>
                  <a:pt x="4494784" y="5917947"/>
                </a:lnTo>
                <a:lnTo>
                  <a:pt x="4494784" y="5804662"/>
                </a:lnTo>
                <a:close/>
                <a:moveTo>
                  <a:pt x="6501891" y="6028690"/>
                </a:moveTo>
                <a:lnTo>
                  <a:pt x="7113318" y="6028690"/>
                </a:lnTo>
                <a:lnTo>
                  <a:pt x="7113318" y="6169406"/>
                </a:lnTo>
                <a:lnTo>
                  <a:pt x="6501891" y="6169406"/>
                </a:lnTo>
                <a:lnTo>
                  <a:pt x="6501891" y="602869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0" name="Picture 12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231" name="Picture 12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232" name="Picture 123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1390650"/>
            <a:ext cx="7258050" cy="2352675"/>
          </a:xfrm>
          <a:prstGeom prst="rect">
            <a:avLst/>
          </a:prstGeom>
          <a:noFill/>
        </p:spPr>
      </p:pic>
      <p:pic>
        <p:nvPicPr>
          <p:cNvPr id="1233" name="Picture 123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6925" y="3886200"/>
            <a:ext cx="7258050" cy="2381250"/>
          </a:xfrm>
          <a:prstGeom prst="rect">
            <a:avLst/>
          </a:prstGeom>
          <a:noFill/>
        </p:spPr>
      </p:pic>
      <p:sp>
        <p:nvSpPr>
          <p:cNvPr id="1234" name="Freeform 1234"/>
          <p:cNvSpPr/>
          <p:nvPr/>
        </p:nvSpPr>
        <p:spPr>
          <a:xfrm>
            <a:off x="766825" y="174752"/>
            <a:ext cx="654051" cy="125983"/>
          </a:xfrm>
          <a:custGeom>
            <a:avLst/>
            <a:gdLst/>
            <a:ahLst/>
            <a:cxnLst/>
            <a:rect l="0" t="0" r="0" b="0"/>
            <a:pathLst>
              <a:path w="654051" h="125983">
                <a:moveTo>
                  <a:pt x="1" y="125983"/>
                </a:moveTo>
                <a:lnTo>
                  <a:pt x="654051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90439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" name="Freeform 1235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E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6" name="Freeform 1236"/>
          <p:cNvSpPr/>
          <p:nvPr/>
        </p:nvSpPr>
        <p:spPr>
          <a:xfrm>
            <a:off x="11085830" y="1309721"/>
            <a:ext cx="368300" cy="285419"/>
          </a:xfrm>
          <a:custGeom>
            <a:avLst/>
            <a:gdLst/>
            <a:ahLst/>
            <a:cxnLst/>
            <a:rect l="0" t="0" r="0" b="0"/>
            <a:pathLst>
              <a:path w="368300" h="285419">
                <a:moveTo>
                  <a:pt x="0" y="285419"/>
                </a:moveTo>
                <a:lnTo>
                  <a:pt x="368300" y="285419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970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7" name="Freeform 1237"/>
          <p:cNvSpPr/>
          <p:nvPr/>
        </p:nvSpPr>
        <p:spPr>
          <a:xfrm>
            <a:off x="11332718" y="1516333"/>
            <a:ext cx="425450" cy="78807"/>
          </a:xfrm>
          <a:custGeom>
            <a:avLst/>
            <a:gdLst/>
            <a:ahLst/>
            <a:cxnLst/>
            <a:rect l="0" t="0" r="0" b="0"/>
            <a:pathLst>
              <a:path w="425450" h="78807">
                <a:moveTo>
                  <a:pt x="0" y="78807"/>
                </a:moveTo>
                <a:lnTo>
                  <a:pt x="425450" y="78807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858" y="5341667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8" name="Freeform 1238"/>
          <p:cNvSpPr/>
          <p:nvPr/>
        </p:nvSpPr>
        <p:spPr>
          <a:xfrm>
            <a:off x="4278121" y="1467985"/>
            <a:ext cx="756920" cy="131200"/>
          </a:xfrm>
          <a:custGeom>
            <a:avLst/>
            <a:gdLst/>
            <a:ahLst/>
            <a:cxnLst/>
            <a:rect l="0" t="0" r="0" b="0"/>
            <a:pathLst>
              <a:path w="756920" h="131200">
                <a:moveTo>
                  <a:pt x="0" y="131200"/>
                </a:moveTo>
                <a:lnTo>
                  <a:pt x="756920" y="131200"/>
                </a:lnTo>
                <a:lnTo>
                  <a:pt x="756920" y="0"/>
                </a:lnTo>
                <a:lnTo>
                  <a:pt x="0" y="0"/>
                </a:lnTo>
                <a:close/>
                <a:moveTo>
                  <a:pt x="980694" y="5390015"/>
                </a:moveTo>
              </a:path>
            </a:pathLst>
          </a:custGeom>
          <a:solidFill>
            <a:srgbClr val="CCEC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9" name="Freeform 1239"/>
          <p:cNvSpPr/>
          <p:nvPr/>
        </p:nvSpPr>
        <p:spPr>
          <a:xfrm>
            <a:off x="4217339" y="1609677"/>
            <a:ext cx="941146" cy="284401"/>
          </a:xfrm>
          <a:custGeom>
            <a:avLst/>
            <a:gdLst/>
            <a:ahLst/>
            <a:cxnLst/>
            <a:rect l="0" t="0" r="0" b="0"/>
            <a:pathLst>
              <a:path w="941146" h="284401">
                <a:moveTo>
                  <a:pt x="0" y="284401"/>
                </a:moveTo>
                <a:lnTo>
                  <a:pt x="941146" y="284401"/>
                </a:lnTo>
                <a:lnTo>
                  <a:pt x="941146" y="0"/>
                </a:lnTo>
                <a:lnTo>
                  <a:pt x="0" y="0"/>
                </a:lnTo>
                <a:close/>
                <a:moveTo>
                  <a:pt x="746583" y="5248323"/>
                </a:moveTo>
              </a:path>
            </a:pathLst>
          </a:custGeom>
          <a:solidFill>
            <a:srgbClr val="CCEC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0" name="Freeform 1240"/>
          <p:cNvSpPr/>
          <p:nvPr/>
        </p:nvSpPr>
        <p:spPr>
          <a:xfrm>
            <a:off x="4330699" y="1930276"/>
            <a:ext cx="512317" cy="130680"/>
          </a:xfrm>
          <a:custGeom>
            <a:avLst/>
            <a:gdLst/>
            <a:ahLst/>
            <a:cxnLst/>
            <a:rect l="0" t="0" r="0" b="0"/>
            <a:pathLst>
              <a:path w="512317" h="130680">
                <a:moveTo>
                  <a:pt x="0" y="130680"/>
                </a:moveTo>
                <a:lnTo>
                  <a:pt x="512317" y="130680"/>
                </a:lnTo>
                <a:lnTo>
                  <a:pt x="512317" y="0"/>
                </a:lnTo>
                <a:lnTo>
                  <a:pt x="0" y="0"/>
                </a:lnTo>
                <a:close/>
                <a:moveTo>
                  <a:pt x="466344" y="4927724"/>
                </a:moveTo>
              </a:path>
            </a:pathLst>
          </a:custGeom>
          <a:solidFill>
            <a:srgbClr val="CCEC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1" name="Freeform 1241"/>
          <p:cNvSpPr/>
          <p:nvPr/>
        </p:nvSpPr>
        <p:spPr>
          <a:xfrm>
            <a:off x="4262119" y="2248896"/>
            <a:ext cx="766064" cy="132100"/>
          </a:xfrm>
          <a:custGeom>
            <a:avLst/>
            <a:gdLst/>
            <a:ahLst/>
            <a:cxnLst/>
            <a:rect l="0" t="0" r="0" b="0"/>
            <a:pathLst>
              <a:path w="766064" h="132100">
                <a:moveTo>
                  <a:pt x="0" y="132100"/>
                </a:moveTo>
                <a:lnTo>
                  <a:pt x="766064" y="132100"/>
                </a:lnTo>
                <a:lnTo>
                  <a:pt x="766064" y="0"/>
                </a:lnTo>
                <a:lnTo>
                  <a:pt x="0" y="0"/>
                </a:lnTo>
                <a:close/>
                <a:moveTo>
                  <a:pt x="214883" y="4609103"/>
                </a:moveTo>
              </a:path>
            </a:pathLst>
          </a:custGeom>
          <a:solidFill>
            <a:srgbClr val="CCEC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2" name="Freeform 1242"/>
          <p:cNvSpPr/>
          <p:nvPr/>
        </p:nvSpPr>
        <p:spPr>
          <a:xfrm>
            <a:off x="4310125" y="2703438"/>
            <a:ext cx="656335" cy="130186"/>
          </a:xfrm>
          <a:custGeom>
            <a:avLst/>
            <a:gdLst/>
            <a:ahLst/>
            <a:cxnLst/>
            <a:rect l="0" t="0" r="0" b="0"/>
            <a:pathLst>
              <a:path w="656335" h="130186">
                <a:moveTo>
                  <a:pt x="0" y="130186"/>
                </a:moveTo>
                <a:lnTo>
                  <a:pt x="656335" y="130186"/>
                </a:lnTo>
                <a:lnTo>
                  <a:pt x="656335" y="0"/>
                </a:lnTo>
                <a:lnTo>
                  <a:pt x="0" y="0"/>
                </a:lnTo>
                <a:close/>
                <a:moveTo>
                  <a:pt x="-285750" y="4154562"/>
                </a:moveTo>
              </a:path>
            </a:pathLst>
          </a:custGeom>
          <a:solidFill>
            <a:srgbClr val="CCEC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3" name="Freeform 1243"/>
          <p:cNvSpPr/>
          <p:nvPr/>
        </p:nvSpPr>
        <p:spPr>
          <a:xfrm>
            <a:off x="4259833" y="3037566"/>
            <a:ext cx="814069" cy="333268"/>
          </a:xfrm>
          <a:custGeom>
            <a:avLst/>
            <a:gdLst/>
            <a:ahLst/>
            <a:cxnLst/>
            <a:rect l="0" t="0" r="0" b="0"/>
            <a:pathLst>
              <a:path w="814069" h="333268">
                <a:moveTo>
                  <a:pt x="0" y="333268"/>
                </a:moveTo>
                <a:lnTo>
                  <a:pt x="814069" y="333268"/>
                </a:lnTo>
                <a:lnTo>
                  <a:pt x="814069" y="0"/>
                </a:lnTo>
                <a:lnTo>
                  <a:pt x="0" y="0"/>
                </a:lnTo>
                <a:close/>
                <a:moveTo>
                  <a:pt x="-772669" y="3820433"/>
                </a:moveTo>
              </a:path>
            </a:pathLst>
          </a:custGeom>
          <a:solidFill>
            <a:srgbClr val="CCEC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4" name="Freeform 1244"/>
          <p:cNvSpPr/>
          <p:nvPr/>
        </p:nvSpPr>
        <p:spPr>
          <a:xfrm>
            <a:off x="4314697" y="3501292"/>
            <a:ext cx="656337" cy="130147"/>
          </a:xfrm>
          <a:custGeom>
            <a:avLst/>
            <a:gdLst/>
            <a:ahLst/>
            <a:cxnLst/>
            <a:rect l="0" t="0" r="0" b="0"/>
            <a:pathLst>
              <a:path w="656337" h="130147">
                <a:moveTo>
                  <a:pt x="0" y="130147"/>
                </a:moveTo>
                <a:lnTo>
                  <a:pt x="656337" y="130147"/>
                </a:lnTo>
                <a:lnTo>
                  <a:pt x="656337" y="0"/>
                </a:lnTo>
                <a:lnTo>
                  <a:pt x="0" y="0"/>
                </a:lnTo>
                <a:close/>
                <a:moveTo>
                  <a:pt x="-1088136" y="3356708"/>
                </a:moveTo>
              </a:path>
            </a:pathLst>
          </a:custGeom>
          <a:solidFill>
            <a:srgbClr val="CCEC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5" name="Freeform 1245"/>
          <p:cNvSpPr/>
          <p:nvPr/>
        </p:nvSpPr>
        <p:spPr>
          <a:xfrm>
            <a:off x="6376669" y="3978656"/>
            <a:ext cx="882649" cy="125985"/>
          </a:xfrm>
          <a:custGeom>
            <a:avLst/>
            <a:gdLst/>
            <a:ahLst/>
            <a:cxnLst/>
            <a:rect l="0" t="0" r="0" b="0"/>
            <a:pathLst>
              <a:path w="882649" h="125985">
                <a:moveTo>
                  <a:pt x="0" y="125985"/>
                </a:moveTo>
                <a:lnTo>
                  <a:pt x="882649" y="125985"/>
                </a:lnTo>
                <a:lnTo>
                  <a:pt x="882649" y="0"/>
                </a:lnTo>
                <a:lnTo>
                  <a:pt x="0" y="0"/>
                </a:lnTo>
                <a:close/>
                <a:moveTo>
                  <a:pt x="-3623311" y="2879344"/>
                </a:moveTo>
              </a:path>
            </a:pathLst>
          </a:custGeom>
          <a:solidFill>
            <a:srgbClr val="CCEC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6" name="Freeform 1246"/>
          <p:cNvSpPr/>
          <p:nvPr/>
        </p:nvSpPr>
        <p:spPr>
          <a:xfrm>
            <a:off x="4488434" y="4234688"/>
            <a:ext cx="372871" cy="125984"/>
          </a:xfrm>
          <a:custGeom>
            <a:avLst/>
            <a:gdLst/>
            <a:ahLst/>
            <a:cxnLst/>
            <a:rect l="0" t="0" r="0" b="0"/>
            <a:pathLst>
              <a:path w="372871" h="125984">
                <a:moveTo>
                  <a:pt x="0" y="125984"/>
                </a:moveTo>
                <a:lnTo>
                  <a:pt x="372871" y="125984"/>
                </a:lnTo>
                <a:lnTo>
                  <a:pt x="372871" y="0"/>
                </a:lnTo>
                <a:lnTo>
                  <a:pt x="0" y="0"/>
                </a:lnTo>
                <a:close/>
                <a:moveTo>
                  <a:pt x="-1991107" y="2623311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7" name="Freeform 1247"/>
          <p:cNvSpPr/>
          <p:nvPr/>
        </p:nvSpPr>
        <p:spPr>
          <a:xfrm>
            <a:off x="6381241" y="4753611"/>
            <a:ext cx="884937" cy="125984"/>
          </a:xfrm>
          <a:custGeom>
            <a:avLst/>
            <a:gdLst/>
            <a:ahLst/>
            <a:cxnLst/>
            <a:rect l="0" t="0" r="0" b="0"/>
            <a:pathLst>
              <a:path w="884937" h="125984">
                <a:moveTo>
                  <a:pt x="0" y="125984"/>
                </a:moveTo>
                <a:lnTo>
                  <a:pt x="884937" y="125984"/>
                </a:lnTo>
                <a:lnTo>
                  <a:pt x="884937" y="0"/>
                </a:lnTo>
                <a:lnTo>
                  <a:pt x="0" y="0"/>
                </a:lnTo>
                <a:close/>
                <a:moveTo>
                  <a:pt x="-4402836" y="2104389"/>
                </a:moveTo>
              </a:path>
            </a:pathLst>
          </a:custGeom>
          <a:solidFill>
            <a:srgbClr val="CCEC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8" name="Freeform 1248"/>
          <p:cNvSpPr/>
          <p:nvPr/>
        </p:nvSpPr>
        <p:spPr>
          <a:xfrm>
            <a:off x="6362953" y="4935913"/>
            <a:ext cx="921513" cy="286582"/>
          </a:xfrm>
          <a:custGeom>
            <a:avLst/>
            <a:gdLst/>
            <a:ahLst/>
            <a:cxnLst/>
            <a:rect l="0" t="0" r="0" b="0"/>
            <a:pathLst>
              <a:path w="921513" h="286582">
                <a:moveTo>
                  <a:pt x="0" y="286582"/>
                </a:moveTo>
                <a:lnTo>
                  <a:pt x="921513" y="286582"/>
                </a:lnTo>
                <a:lnTo>
                  <a:pt x="921513" y="0"/>
                </a:lnTo>
                <a:lnTo>
                  <a:pt x="0" y="0"/>
                </a:lnTo>
                <a:close/>
                <a:moveTo>
                  <a:pt x="-4727448" y="1922087"/>
                </a:moveTo>
              </a:path>
            </a:pathLst>
          </a:custGeom>
          <a:solidFill>
            <a:srgbClr val="CCEC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9" name="Freeform 1249"/>
          <p:cNvSpPr/>
          <p:nvPr/>
        </p:nvSpPr>
        <p:spPr>
          <a:xfrm>
            <a:off x="6548119" y="5219627"/>
            <a:ext cx="619761" cy="160601"/>
          </a:xfrm>
          <a:custGeom>
            <a:avLst/>
            <a:gdLst/>
            <a:ahLst/>
            <a:cxnLst/>
            <a:rect l="0" t="0" r="0" b="0"/>
            <a:pathLst>
              <a:path w="619761" h="160601">
                <a:moveTo>
                  <a:pt x="0" y="160601"/>
                </a:moveTo>
                <a:lnTo>
                  <a:pt x="619761" y="160601"/>
                </a:lnTo>
                <a:lnTo>
                  <a:pt x="619761" y="0"/>
                </a:lnTo>
                <a:lnTo>
                  <a:pt x="0" y="0"/>
                </a:lnTo>
                <a:close/>
                <a:moveTo>
                  <a:pt x="-5070347" y="1638373"/>
                </a:moveTo>
              </a:path>
            </a:pathLst>
          </a:custGeom>
          <a:solidFill>
            <a:srgbClr val="CCEC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0" name="Freeform 1250"/>
          <p:cNvSpPr/>
          <p:nvPr/>
        </p:nvSpPr>
        <p:spPr>
          <a:xfrm>
            <a:off x="4488434" y="5050790"/>
            <a:ext cx="372871" cy="125984"/>
          </a:xfrm>
          <a:custGeom>
            <a:avLst/>
            <a:gdLst/>
            <a:ahLst/>
            <a:cxnLst/>
            <a:rect l="0" t="0" r="0" b="0"/>
            <a:pathLst>
              <a:path w="372871" h="125984">
                <a:moveTo>
                  <a:pt x="0" y="125984"/>
                </a:moveTo>
                <a:lnTo>
                  <a:pt x="372871" y="125984"/>
                </a:lnTo>
                <a:lnTo>
                  <a:pt x="372871" y="0"/>
                </a:lnTo>
                <a:lnTo>
                  <a:pt x="0" y="0"/>
                </a:lnTo>
                <a:close/>
                <a:moveTo>
                  <a:pt x="-2807208" y="180721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1" name="Freeform 1251"/>
          <p:cNvSpPr/>
          <p:nvPr/>
        </p:nvSpPr>
        <p:spPr>
          <a:xfrm>
            <a:off x="6360668" y="5548934"/>
            <a:ext cx="887223" cy="126189"/>
          </a:xfrm>
          <a:custGeom>
            <a:avLst/>
            <a:gdLst/>
            <a:ahLst/>
            <a:cxnLst/>
            <a:rect l="0" t="0" r="0" b="0"/>
            <a:pathLst>
              <a:path w="887223" h="126189">
                <a:moveTo>
                  <a:pt x="0" y="126189"/>
                </a:moveTo>
                <a:lnTo>
                  <a:pt x="887223" y="126189"/>
                </a:lnTo>
                <a:lnTo>
                  <a:pt x="887223" y="0"/>
                </a:lnTo>
                <a:lnTo>
                  <a:pt x="0" y="0"/>
                </a:lnTo>
                <a:close/>
                <a:moveTo>
                  <a:pt x="-5177790" y="1309066"/>
                </a:moveTo>
              </a:path>
            </a:pathLst>
          </a:custGeom>
          <a:solidFill>
            <a:srgbClr val="CCEC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2" name="Freeform 1252"/>
          <p:cNvSpPr/>
          <p:nvPr/>
        </p:nvSpPr>
        <p:spPr>
          <a:xfrm>
            <a:off x="4488434" y="5798313"/>
            <a:ext cx="372871" cy="125985"/>
          </a:xfrm>
          <a:custGeom>
            <a:avLst/>
            <a:gdLst/>
            <a:ahLst/>
            <a:cxnLst/>
            <a:rect l="0" t="0" r="0" b="0"/>
            <a:pathLst>
              <a:path w="372871" h="125985">
                <a:moveTo>
                  <a:pt x="0" y="125985"/>
                </a:moveTo>
                <a:lnTo>
                  <a:pt x="372871" y="125985"/>
                </a:lnTo>
                <a:lnTo>
                  <a:pt x="372871" y="0"/>
                </a:lnTo>
                <a:lnTo>
                  <a:pt x="0" y="0"/>
                </a:lnTo>
                <a:close/>
                <a:moveTo>
                  <a:pt x="-3554731" y="1059688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3" name="Freeform 1253"/>
          <p:cNvSpPr/>
          <p:nvPr/>
        </p:nvSpPr>
        <p:spPr>
          <a:xfrm>
            <a:off x="6495542" y="6022340"/>
            <a:ext cx="624127" cy="153416"/>
          </a:xfrm>
          <a:custGeom>
            <a:avLst/>
            <a:gdLst/>
            <a:ahLst/>
            <a:cxnLst/>
            <a:rect l="0" t="0" r="0" b="0"/>
            <a:pathLst>
              <a:path w="624127" h="153416">
                <a:moveTo>
                  <a:pt x="0" y="153416"/>
                </a:moveTo>
                <a:lnTo>
                  <a:pt x="624127" y="153416"/>
                </a:lnTo>
                <a:lnTo>
                  <a:pt x="624127" y="0"/>
                </a:lnTo>
                <a:lnTo>
                  <a:pt x="0" y="0"/>
                </a:lnTo>
                <a:close/>
                <a:moveTo>
                  <a:pt x="-5813297" y="835660"/>
                </a:moveTo>
              </a:path>
            </a:pathLst>
          </a:custGeom>
          <a:solidFill>
            <a:srgbClr val="CCECF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4" name="Freeform 1254"/>
          <p:cNvSpPr/>
          <p:nvPr/>
        </p:nvSpPr>
        <p:spPr>
          <a:xfrm>
            <a:off x="4230039" y="1761364"/>
            <a:ext cx="915746" cy="0"/>
          </a:xfrm>
          <a:custGeom>
            <a:avLst/>
            <a:gdLst/>
            <a:ahLst/>
            <a:cxnLst/>
            <a:rect l="0" t="0" r="0" b="0"/>
            <a:pathLst>
              <a:path w="5087478">
                <a:moveTo>
                  <a:pt x="0" y="0"/>
                </a:moveTo>
                <a:lnTo>
                  <a:pt x="5087478" y="0"/>
                </a:lnTo>
                <a:close/>
                <a:moveTo>
                  <a:pt x="585328" y="577850"/>
                </a:moveTo>
              </a:path>
            </a:pathLst>
          </a:custGeom>
          <a:noFill/>
          <a:ln w="22225" cap="flat" cmpd="sng">
            <a:solidFill>
              <a:srgbClr val="D00671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5" name="Freeform 1255"/>
          <p:cNvSpPr/>
          <p:nvPr/>
        </p:nvSpPr>
        <p:spPr>
          <a:xfrm flipV="1">
            <a:off x="4299966" y="2430019"/>
            <a:ext cx="701802" cy="240030"/>
          </a:xfrm>
          <a:custGeom>
            <a:avLst/>
            <a:gdLst/>
            <a:ahLst/>
            <a:cxnLst/>
            <a:rect l="0" t="0" r="0" b="0"/>
            <a:pathLst>
              <a:path w="3898900" h="1333500">
                <a:moveTo>
                  <a:pt x="0" y="0"/>
                </a:moveTo>
                <a:lnTo>
                  <a:pt x="3898900" y="0"/>
                </a:lnTo>
                <a:lnTo>
                  <a:pt x="389890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noFill/>
          <a:ln w="228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6" name="Rectangle 1256"/>
          <p:cNvSpPr/>
          <p:nvPr/>
        </p:nvSpPr>
        <p:spPr>
          <a:xfrm>
            <a:off x="1849120" y="587198"/>
            <a:ext cx="4897249" cy="592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3979" b="1" i="0" spc="0" baseline="0" dirty="0">
                <a:solidFill>
                  <a:srgbClr val="000000"/>
                </a:solidFill>
                <a:latin typeface="WorkSans-Bold"/>
              </a:rPr>
              <a:t>Мультиплексирование </a:t>
            </a:r>
            <a:r>
              <a:rPr lang="ru" sz="3979" b="1" i="0" spc="1163" baseline="0" dirty="0">
                <a:solidFill>
                  <a:srgbClr val="000000"/>
                </a:solidFill>
                <a:latin typeface="WorkSans-Bold"/>
              </a:rPr>
              <a:t>- </a:t>
            </a:r>
            <a:r>
              <a:rPr lang="ru" sz="3979" b="1" i="0" spc="0" baseline="0" dirty="0">
                <a:solidFill>
                  <a:srgbClr val="000000"/>
                </a:solidFill>
                <a:latin typeface="WorkSans-Bold"/>
              </a:rPr>
              <a:t>FDM</a:t>
            </a:r>
          </a:p>
        </p:txBody>
      </p:sp>
      <p:sp>
        <p:nvSpPr>
          <p:cNvPr id="1257" name="Rectangle 1257"/>
          <p:cNvSpPr/>
          <p:nvPr/>
        </p:nvSpPr>
        <p:spPr>
          <a:xfrm>
            <a:off x="11350625" y="6457823"/>
            <a:ext cx="145478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21</a:t>
            </a:r>
          </a:p>
        </p:txBody>
      </p:sp>
      <p:sp>
        <p:nvSpPr>
          <p:cNvPr id="1258" name="Rectangle 1258"/>
          <p:cNvSpPr/>
          <p:nvPr/>
        </p:nvSpPr>
        <p:spPr>
          <a:xfrm>
            <a:off x="604733" y="168530"/>
            <a:ext cx="809641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202"/>
            <a:r>
              <a:rPr lang="ru" sz="100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0">
              <a:lnSpc>
                <a:spcPts val="710"/>
              </a:lnSpc>
            </a:pPr>
            <a:r>
              <a:rPr lang="ru" sz="700" b="0" i="0" spc="0" baseline="0" dirty="0">
                <a:solidFill>
                  <a:srgbClr val="5F3E0C"/>
                </a:solidFill>
                <a:latin typeface="Arial"/>
              </a:rPr>
              <a:t>6*3</a:t>
            </a:r>
            <a:r>
              <a:rPr lang="ru" sz="700" b="0" i="0" spc="115" baseline="0" dirty="0">
                <a:solidFill>
                  <a:srgbClr val="5F3E0C"/>
                </a:solidFill>
                <a:latin typeface="Arial"/>
              </a:rPr>
              <a:t> </a:t>
            </a:r>
            <a:r>
              <a:rPr lang="ru" sz="700" b="0" i="0" spc="0" baseline="0" dirty="0">
                <a:solidFill>
                  <a:srgbClr val="5F3E0C"/>
                </a:solidFill>
                <a:latin typeface="Arial"/>
              </a:rPr>
              <a:t>ЛАБОРАТОРИЯ</a:t>
            </a:r>
          </a:p>
        </p:txBody>
      </p:sp>
      <p:sp>
        <p:nvSpPr>
          <p:cNvPr id="1259" name="Rectangle 1259"/>
          <p:cNvSpPr/>
          <p:nvPr/>
        </p:nvSpPr>
        <p:spPr>
          <a:xfrm>
            <a:off x="4230039" y="1271969"/>
            <a:ext cx="7520470" cy="11265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848954" algn="l"/>
              </a:tabLst>
            </a:pPr>
            <a:r>
              <a:rPr lang="ru" sz="3500" b="0" i="0" spc="0" baseline="0" dirty="0">
                <a:solidFill>
                  <a:srgbClr val="D00671"/>
                </a:solidFill>
                <a:latin typeface="Arial"/>
              </a:rPr>
              <a:t>w </a:t>
            </a:r>
            <a:r>
              <a:rPr lang="ru" sz="1666" b="0" i="0" spc="0" baseline="199636" dirty="0">
                <a:solidFill>
                  <a:srgbClr val="000000"/>
                </a:solidFill>
                <a:latin typeface="Times New Roman"/>
              </a:rPr>
              <a:t>Modulato </a:t>
            </a:r>
            <a:r>
              <a:rPr lang="ru" sz="3500" b="0" i="0" spc="0" baseline="0" dirty="0">
                <a:solidFill>
                  <a:srgbClr val="D00671"/>
                </a:solidFill>
                <a:latin typeface="Arial"/>
              </a:rPr>
              <a:t>e </a:t>
            </a:r>
            <a:r>
              <a:rPr lang="ru" sz="1666" b="0" i="0" spc="0" baseline="199636" dirty="0">
                <a:solidFill>
                  <a:srgbClr val="000000"/>
                </a:solidFill>
                <a:latin typeface="Times New Roman"/>
              </a:rPr>
              <a:t>r </a:t>
            </a:r>
            <a:r>
              <a:rPr lang="ru" sz="3181" b="1" i="0" spc="0" baseline="13200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833" b="0" i="0" spc="0" baseline="405818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3181" b="1" i="0" spc="0" baseline="13200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833" b="0" i="0" spc="0" baseline="405818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833" b="0" i="0" spc="190" baseline="405818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833" b="0" i="0" spc="0" baseline="405818" dirty="0">
                <a:solidFill>
                  <a:srgbClr val="000000"/>
                </a:solidFill>
                <a:latin typeface="Arial"/>
              </a:rPr>
              <a:t>подключен</a:t>
            </a:r>
          </a:p>
          <a:p>
            <a:pPr marL="107880">
              <a:lnSpc>
                <a:spcPts val="935"/>
              </a:lnSpc>
            </a:pPr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Перевозчик</a:t>
            </a:r>
          </a:p>
          <a:p>
            <a:pPr marL="42228">
              <a:lnSpc>
                <a:spcPts val="2520"/>
              </a:lnSpc>
            </a:pPr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Модулятор</a:t>
            </a:r>
          </a:p>
        </p:txBody>
      </p:sp>
      <p:sp>
        <p:nvSpPr>
          <p:cNvPr id="1260" name="Rectangle 1260"/>
          <p:cNvSpPr/>
          <p:nvPr/>
        </p:nvSpPr>
        <p:spPr>
          <a:xfrm>
            <a:off x="4317371" y="2696452"/>
            <a:ext cx="617208" cy="1546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Перевозчик £</a:t>
            </a:r>
          </a:p>
        </p:txBody>
      </p:sp>
      <p:sp>
        <p:nvSpPr>
          <p:cNvPr id="1261" name="Rectangle 1261"/>
          <p:cNvSpPr/>
          <p:nvPr/>
        </p:nvSpPr>
        <p:spPr>
          <a:xfrm>
            <a:off x="4243757" y="3017457"/>
            <a:ext cx="770344" cy="6314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5606" b="0" i="0" spc="0" baseline="-60810" dirty="0">
                <a:solidFill>
                  <a:srgbClr val="D00671"/>
                </a:solidFill>
                <a:latin typeface="Arial"/>
              </a:rPr>
              <a:t>= </a:t>
            </a:r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Модулятор</a:t>
            </a:r>
          </a:p>
          <a:p>
            <a:pPr marL="78187">
              <a:lnSpc>
                <a:spcPts val="839"/>
              </a:lnSpc>
            </a:pPr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Перевозчик £</a:t>
            </a:r>
          </a:p>
        </p:txBody>
      </p:sp>
      <p:sp>
        <p:nvSpPr>
          <p:cNvPr id="1262" name="Rectangle 1262"/>
          <p:cNvSpPr/>
          <p:nvPr/>
        </p:nvSpPr>
        <p:spPr>
          <a:xfrm>
            <a:off x="6386928" y="3967468"/>
            <a:ext cx="858783" cy="1546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Демодулятор</a:t>
            </a:r>
          </a:p>
        </p:txBody>
      </p:sp>
      <p:sp>
        <p:nvSpPr>
          <p:cNvPr id="1263" name="Rectangle 1263"/>
          <p:cNvSpPr/>
          <p:nvPr/>
        </p:nvSpPr>
        <p:spPr>
          <a:xfrm>
            <a:off x="4498883" y="4223500"/>
            <a:ext cx="348838" cy="1546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Фильтр</a:t>
            </a:r>
          </a:p>
        </p:txBody>
      </p:sp>
      <p:sp>
        <p:nvSpPr>
          <p:cNvPr id="1264" name="Rectangle 1264"/>
          <p:cNvSpPr/>
          <p:nvPr/>
        </p:nvSpPr>
        <p:spPr>
          <a:xfrm>
            <a:off x="6374135" y="4742422"/>
            <a:ext cx="878429" cy="5738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5606" b="0" i="0" spc="0" baseline="-74432" dirty="0">
                <a:solidFill>
                  <a:srgbClr val="D00671"/>
                </a:solidFill>
                <a:latin typeface="Arial"/>
              </a:rPr>
              <a:t>w </a:t>
            </a:r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Демодулятор</a:t>
            </a:r>
          </a:p>
        </p:txBody>
      </p:sp>
      <p:sp>
        <p:nvSpPr>
          <p:cNvPr id="1265" name="Rectangle 1265"/>
          <p:cNvSpPr/>
          <p:nvPr/>
        </p:nvSpPr>
        <p:spPr>
          <a:xfrm>
            <a:off x="6555567" y="5208766"/>
            <a:ext cx="602607" cy="1636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Перевозчик</a:t>
            </a:r>
            <a:r>
              <a:rPr lang="ru" sz="1100" b="0" i="0" spc="128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100" b="0" i="1" spc="101" baseline="0" dirty="0">
                <a:solidFill>
                  <a:srgbClr val="000000"/>
                </a:solidFill>
                <a:latin typeface="Times New Roman"/>
              </a:rPr>
              <a:t>ф </a:t>
            </a:r>
            <a:r>
              <a:rPr lang="ru" sz="1083" b="0" i="1" spc="101" baseline="-21538" dirty="0">
                <a:solidFill>
                  <a:srgbClr val="000000"/>
                </a:solidFill>
                <a:latin typeface="Times New Roman"/>
              </a:rPr>
              <a:t>2</a:t>
            </a:r>
          </a:p>
        </p:txBody>
      </p:sp>
      <p:sp>
        <p:nvSpPr>
          <p:cNvPr id="1266" name="Rectangle 1266"/>
          <p:cNvSpPr/>
          <p:nvPr/>
        </p:nvSpPr>
        <p:spPr>
          <a:xfrm>
            <a:off x="4498883" y="5039602"/>
            <a:ext cx="348838" cy="1546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Фильтр</a:t>
            </a:r>
          </a:p>
        </p:txBody>
      </p:sp>
      <p:sp>
        <p:nvSpPr>
          <p:cNvPr id="1267" name="Rectangle 1267"/>
          <p:cNvSpPr/>
          <p:nvPr/>
        </p:nvSpPr>
        <p:spPr>
          <a:xfrm>
            <a:off x="6370886" y="5537950"/>
            <a:ext cx="863380" cy="1546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Демодулятор</a:t>
            </a:r>
          </a:p>
        </p:txBody>
      </p:sp>
      <p:sp>
        <p:nvSpPr>
          <p:cNvPr id="1268" name="Rectangle 1268"/>
          <p:cNvSpPr/>
          <p:nvPr/>
        </p:nvSpPr>
        <p:spPr>
          <a:xfrm>
            <a:off x="4498866" y="5787124"/>
            <a:ext cx="348844" cy="1546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Фильтр</a:t>
            </a:r>
          </a:p>
        </p:txBody>
      </p:sp>
      <p:sp>
        <p:nvSpPr>
          <p:cNvPr id="1269" name="Rectangle 1269"/>
          <p:cNvSpPr/>
          <p:nvPr/>
        </p:nvSpPr>
        <p:spPr>
          <a:xfrm>
            <a:off x="6503016" y="6011152"/>
            <a:ext cx="611045" cy="1546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100" b="0" i="0" spc="0" baseline="0" dirty="0">
                <a:solidFill>
                  <a:srgbClr val="000000"/>
                </a:solidFill>
                <a:latin typeface="Times New Roman"/>
              </a:rPr>
              <a:t>Перевозчик £,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Freeform 127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5462" y="181103"/>
                </a:moveTo>
                <a:lnTo>
                  <a:pt x="1416811" y="181103"/>
                </a:lnTo>
                <a:lnTo>
                  <a:pt x="1416811" y="294386"/>
                </a:lnTo>
                <a:lnTo>
                  <a:pt x="775462" y="294386"/>
                </a:lnTo>
                <a:lnTo>
                  <a:pt x="775462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262"/>
                </a:moveTo>
                <a:lnTo>
                  <a:pt x="11092180" y="1588262"/>
                </a:lnTo>
                <a:lnTo>
                  <a:pt x="11092180" y="1321816"/>
                </a:lnTo>
                <a:lnTo>
                  <a:pt x="11447780" y="1321816"/>
                </a:lnTo>
                <a:lnTo>
                  <a:pt x="11447780" y="1525271"/>
                </a:lnTo>
                <a:lnTo>
                  <a:pt x="11751818" y="1525271"/>
                </a:lnTo>
                <a:lnTo>
                  <a:pt x="11751818" y="1588262"/>
                </a:lnTo>
                <a:lnTo>
                  <a:pt x="11339068" y="1588262"/>
                </a:lnTo>
                <a:close/>
                <a:moveTo>
                  <a:pt x="5269738" y="6858000"/>
                </a:moveTo>
                <a:moveTo>
                  <a:pt x="4209034" y="2995168"/>
                </a:moveTo>
                <a:lnTo>
                  <a:pt x="4763515" y="2995168"/>
                </a:lnTo>
                <a:lnTo>
                  <a:pt x="4763515" y="3149600"/>
                </a:lnTo>
                <a:lnTo>
                  <a:pt x="4209034" y="3149600"/>
                </a:lnTo>
                <a:lnTo>
                  <a:pt x="4209034" y="2995168"/>
                </a:lnTo>
                <a:close/>
                <a:moveTo>
                  <a:pt x="7407147" y="2995168"/>
                </a:moveTo>
                <a:lnTo>
                  <a:pt x="7954771" y="2995168"/>
                </a:lnTo>
                <a:lnTo>
                  <a:pt x="7954771" y="3149600"/>
                </a:lnTo>
                <a:lnTo>
                  <a:pt x="7407147" y="3149600"/>
                </a:lnTo>
                <a:lnTo>
                  <a:pt x="7407147" y="2995168"/>
                </a:lnTo>
                <a:close/>
                <a:moveTo>
                  <a:pt x="5466334" y="2670310"/>
                </a:moveTo>
                <a:lnTo>
                  <a:pt x="6676897" y="2670310"/>
                </a:lnTo>
                <a:lnTo>
                  <a:pt x="6676897" y="3112580"/>
                </a:lnTo>
                <a:lnTo>
                  <a:pt x="5466334" y="3112580"/>
                </a:lnTo>
                <a:lnTo>
                  <a:pt x="5466334" y="2670310"/>
                </a:lnTo>
                <a:close/>
                <a:moveTo>
                  <a:pt x="5646928" y="3146045"/>
                </a:moveTo>
                <a:lnTo>
                  <a:pt x="6585673" y="3146045"/>
                </a:lnTo>
                <a:lnTo>
                  <a:pt x="6585673" y="3309621"/>
                </a:lnTo>
                <a:lnTo>
                  <a:pt x="5646928" y="3309621"/>
                </a:lnTo>
                <a:lnTo>
                  <a:pt x="5646928" y="3146045"/>
                </a:lnTo>
                <a:close/>
                <a:moveTo>
                  <a:pt x="7526019" y="5791588"/>
                </a:moveTo>
                <a:lnTo>
                  <a:pt x="8782304" y="5791588"/>
                </a:lnTo>
                <a:lnTo>
                  <a:pt x="8782304" y="5993385"/>
                </a:lnTo>
                <a:lnTo>
                  <a:pt x="7526019" y="5993385"/>
                </a:lnTo>
                <a:lnTo>
                  <a:pt x="7526019" y="5791588"/>
                </a:lnTo>
                <a:close/>
                <a:moveTo>
                  <a:pt x="3543808" y="5809876"/>
                </a:moveTo>
                <a:lnTo>
                  <a:pt x="4580635" y="5809876"/>
                </a:lnTo>
                <a:lnTo>
                  <a:pt x="4580635" y="6016245"/>
                </a:lnTo>
                <a:lnTo>
                  <a:pt x="3543808" y="6016245"/>
                </a:lnTo>
                <a:lnTo>
                  <a:pt x="3543808" y="5809876"/>
                </a:lnTo>
                <a:close/>
                <a:moveTo>
                  <a:pt x="5595683" y="4901693"/>
                </a:moveTo>
                <a:lnTo>
                  <a:pt x="6558241" y="4901693"/>
                </a:lnTo>
                <a:lnTo>
                  <a:pt x="6558241" y="5090516"/>
                </a:lnTo>
                <a:lnTo>
                  <a:pt x="5595683" y="5090516"/>
                </a:lnTo>
                <a:lnTo>
                  <a:pt x="5595683" y="4901693"/>
                </a:lnTo>
                <a:close/>
                <a:moveTo>
                  <a:pt x="5336032" y="5224660"/>
                </a:moveTo>
                <a:lnTo>
                  <a:pt x="6811771" y="5224660"/>
                </a:lnTo>
                <a:lnTo>
                  <a:pt x="6811771" y="5431029"/>
                </a:lnTo>
                <a:lnTo>
                  <a:pt x="5336032" y="5431029"/>
                </a:lnTo>
                <a:lnTo>
                  <a:pt x="5336032" y="52246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1" name="Picture 127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272" name="Picture 127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273" name="Picture 127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2725" y="2200275"/>
            <a:ext cx="6686550" cy="1733550"/>
          </a:xfrm>
          <a:prstGeom prst="rect">
            <a:avLst/>
          </a:prstGeom>
          <a:noFill/>
        </p:spPr>
      </p:pic>
      <p:pic>
        <p:nvPicPr>
          <p:cNvPr id="1274" name="Picture 127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4438650"/>
            <a:ext cx="7010400" cy="1571625"/>
          </a:xfrm>
          <a:prstGeom prst="rect">
            <a:avLst/>
          </a:prstGeom>
          <a:noFill/>
        </p:spPr>
      </p:pic>
      <p:sp>
        <p:nvSpPr>
          <p:cNvPr id="1275" name="Freeform 1275"/>
          <p:cNvSpPr/>
          <p:nvPr/>
        </p:nvSpPr>
        <p:spPr>
          <a:xfrm>
            <a:off x="769111" y="174752"/>
            <a:ext cx="654050" cy="125983"/>
          </a:xfrm>
          <a:custGeom>
            <a:avLst/>
            <a:gdLst/>
            <a:ahLst/>
            <a:cxnLst/>
            <a:rect l="0" t="0" r="0" b="0"/>
            <a:pathLst>
              <a:path w="654050" h="125983">
                <a:moveTo>
                  <a:pt x="1" y="125983"/>
                </a:moveTo>
                <a:lnTo>
                  <a:pt x="654050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88153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6" name="Freeform 1276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7" name="Freeform 1277"/>
          <p:cNvSpPr/>
          <p:nvPr/>
        </p:nvSpPr>
        <p:spPr>
          <a:xfrm>
            <a:off x="11085830" y="1315466"/>
            <a:ext cx="368300" cy="279146"/>
          </a:xfrm>
          <a:custGeom>
            <a:avLst/>
            <a:gdLst/>
            <a:ahLst/>
            <a:cxnLst/>
            <a:rect l="0" t="0" r="0" b="0"/>
            <a:pathLst>
              <a:path w="368300" h="279146">
                <a:moveTo>
                  <a:pt x="0" y="279146"/>
                </a:moveTo>
                <a:lnTo>
                  <a:pt x="368300" y="279146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442" y="554253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8" name="Freeform 1278"/>
          <p:cNvSpPr/>
          <p:nvPr/>
        </p:nvSpPr>
        <p:spPr>
          <a:xfrm>
            <a:off x="11332718" y="1518921"/>
            <a:ext cx="425450" cy="75691"/>
          </a:xfrm>
          <a:custGeom>
            <a:avLst/>
            <a:gdLst/>
            <a:ahLst/>
            <a:cxnLst/>
            <a:rect l="0" t="0" r="0" b="0"/>
            <a:pathLst>
              <a:path w="425450" h="75691">
                <a:moveTo>
                  <a:pt x="0" y="75691"/>
                </a:moveTo>
                <a:lnTo>
                  <a:pt x="425450" y="75691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9" name="Freeform 1279"/>
          <p:cNvSpPr/>
          <p:nvPr/>
        </p:nvSpPr>
        <p:spPr>
          <a:xfrm>
            <a:off x="4202684" y="2988818"/>
            <a:ext cx="567181" cy="167132"/>
          </a:xfrm>
          <a:custGeom>
            <a:avLst/>
            <a:gdLst/>
            <a:ahLst/>
            <a:cxnLst/>
            <a:rect l="0" t="0" r="0" b="0"/>
            <a:pathLst>
              <a:path w="567181" h="167132">
                <a:moveTo>
                  <a:pt x="0" y="167132"/>
                </a:moveTo>
                <a:lnTo>
                  <a:pt x="567181" y="167132"/>
                </a:lnTo>
                <a:lnTo>
                  <a:pt x="567181" y="0"/>
                </a:lnTo>
                <a:lnTo>
                  <a:pt x="0" y="0"/>
                </a:lnTo>
                <a:close/>
                <a:moveTo>
                  <a:pt x="-500634" y="3869182"/>
                </a:moveTo>
              </a:path>
            </a:pathLst>
          </a:custGeom>
          <a:solidFill>
            <a:srgbClr val="99D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0" name="Freeform 1280"/>
          <p:cNvSpPr/>
          <p:nvPr/>
        </p:nvSpPr>
        <p:spPr>
          <a:xfrm>
            <a:off x="7400798" y="2988818"/>
            <a:ext cx="560324" cy="167132"/>
          </a:xfrm>
          <a:custGeom>
            <a:avLst/>
            <a:gdLst/>
            <a:ahLst/>
            <a:cxnLst/>
            <a:rect l="0" t="0" r="0" b="0"/>
            <a:pathLst>
              <a:path w="560324" h="167132">
                <a:moveTo>
                  <a:pt x="0" y="167132"/>
                </a:moveTo>
                <a:lnTo>
                  <a:pt x="560324" y="167132"/>
                </a:lnTo>
                <a:lnTo>
                  <a:pt x="560324" y="0"/>
                </a:lnTo>
                <a:lnTo>
                  <a:pt x="0" y="0"/>
                </a:lnTo>
                <a:close/>
                <a:moveTo>
                  <a:pt x="-3698747" y="3869182"/>
                </a:moveTo>
              </a:path>
            </a:pathLst>
          </a:custGeom>
          <a:solidFill>
            <a:srgbClr val="99D8E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1" name="Freeform 1281"/>
          <p:cNvSpPr/>
          <p:nvPr/>
        </p:nvSpPr>
        <p:spPr>
          <a:xfrm>
            <a:off x="5459984" y="2663960"/>
            <a:ext cx="1223263" cy="454970"/>
          </a:xfrm>
          <a:custGeom>
            <a:avLst/>
            <a:gdLst/>
            <a:ahLst/>
            <a:cxnLst/>
            <a:rect l="0" t="0" r="0" b="0"/>
            <a:pathLst>
              <a:path w="1223263" h="454970">
                <a:moveTo>
                  <a:pt x="0" y="454970"/>
                </a:moveTo>
                <a:lnTo>
                  <a:pt x="1223263" y="454970"/>
                </a:lnTo>
                <a:lnTo>
                  <a:pt x="1223263" y="0"/>
                </a:lnTo>
                <a:lnTo>
                  <a:pt x="0" y="0"/>
                </a:lnTo>
                <a:close/>
                <a:moveTo>
                  <a:pt x="-1720914" y="419404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2" name="Freeform 1282"/>
          <p:cNvSpPr/>
          <p:nvPr/>
        </p:nvSpPr>
        <p:spPr>
          <a:xfrm>
            <a:off x="5640578" y="3139694"/>
            <a:ext cx="951445" cy="176276"/>
          </a:xfrm>
          <a:custGeom>
            <a:avLst/>
            <a:gdLst/>
            <a:ahLst/>
            <a:cxnLst/>
            <a:rect l="0" t="0" r="0" b="0"/>
            <a:pathLst>
              <a:path w="951445" h="176276">
                <a:moveTo>
                  <a:pt x="0" y="176276"/>
                </a:moveTo>
                <a:lnTo>
                  <a:pt x="951445" y="176276"/>
                </a:lnTo>
                <a:lnTo>
                  <a:pt x="951445" y="0"/>
                </a:lnTo>
                <a:lnTo>
                  <a:pt x="0" y="0"/>
                </a:lnTo>
                <a:close/>
                <a:moveTo>
                  <a:pt x="-2098549" y="3718305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3" name="Freeform 1283"/>
          <p:cNvSpPr/>
          <p:nvPr/>
        </p:nvSpPr>
        <p:spPr>
          <a:xfrm>
            <a:off x="7519670" y="5785238"/>
            <a:ext cx="1268985" cy="214497"/>
          </a:xfrm>
          <a:custGeom>
            <a:avLst/>
            <a:gdLst/>
            <a:ahLst/>
            <a:cxnLst/>
            <a:rect l="0" t="0" r="0" b="0"/>
            <a:pathLst>
              <a:path w="1268985" h="214497">
                <a:moveTo>
                  <a:pt x="0" y="214497"/>
                </a:moveTo>
                <a:lnTo>
                  <a:pt x="1268985" y="214497"/>
                </a:lnTo>
                <a:lnTo>
                  <a:pt x="1268985" y="0"/>
                </a:lnTo>
                <a:lnTo>
                  <a:pt x="0" y="0"/>
                </a:lnTo>
                <a:close/>
                <a:moveTo>
                  <a:pt x="-6661404" y="1072762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4" name="Freeform 1284"/>
          <p:cNvSpPr/>
          <p:nvPr/>
        </p:nvSpPr>
        <p:spPr>
          <a:xfrm>
            <a:off x="3537458" y="5803526"/>
            <a:ext cx="1049527" cy="219069"/>
          </a:xfrm>
          <a:custGeom>
            <a:avLst/>
            <a:gdLst/>
            <a:ahLst/>
            <a:cxnLst/>
            <a:rect l="0" t="0" r="0" b="0"/>
            <a:pathLst>
              <a:path w="1049527" h="219069">
                <a:moveTo>
                  <a:pt x="0" y="219069"/>
                </a:moveTo>
                <a:lnTo>
                  <a:pt x="1049527" y="219069"/>
                </a:lnTo>
                <a:lnTo>
                  <a:pt x="1049527" y="0"/>
                </a:lnTo>
                <a:lnTo>
                  <a:pt x="0" y="0"/>
                </a:lnTo>
                <a:close/>
                <a:moveTo>
                  <a:pt x="-2702053" y="105447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5" name="Freeform 1285"/>
          <p:cNvSpPr/>
          <p:nvPr/>
        </p:nvSpPr>
        <p:spPr>
          <a:xfrm>
            <a:off x="5589334" y="4895342"/>
            <a:ext cx="975258" cy="201523"/>
          </a:xfrm>
          <a:custGeom>
            <a:avLst/>
            <a:gdLst/>
            <a:ahLst/>
            <a:cxnLst/>
            <a:rect l="0" t="0" r="0" b="0"/>
            <a:pathLst>
              <a:path w="975258" h="201523">
                <a:moveTo>
                  <a:pt x="0" y="201523"/>
                </a:moveTo>
                <a:lnTo>
                  <a:pt x="975258" y="201523"/>
                </a:lnTo>
                <a:lnTo>
                  <a:pt x="975258" y="0"/>
                </a:lnTo>
                <a:lnTo>
                  <a:pt x="0" y="0"/>
                </a:lnTo>
                <a:close/>
                <a:moveTo>
                  <a:pt x="-3828199" y="1962657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6" name="Freeform 1286"/>
          <p:cNvSpPr/>
          <p:nvPr/>
        </p:nvSpPr>
        <p:spPr>
          <a:xfrm>
            <a:off x="5329682" y="5218310"/>
            <a:ext cx="1488439" cy="219069"/>
          </a:xfrm>
          <a:custGeom>
            <a:avLst/>
            <a:gdLst/>
            <a:ahLst/>
            <a:cxnLst/>
            <a:rect l="0" t="0" r="0" b="0"/>
            <a:pathLst>
              <a:path w="1488439" h="219069">
                <a:moveTo>
                  <a:pt x="0" y="219069"/>
                </a:moveTo>
                <a:lnTo>
                  <a:pt x="1488439" y="219069"/>
                </a:lnTo>
                <a:lnTo>
                  <a:pt x="1488439" y="0"/>
                </a:lnTo>
                <a:lnTo>
                  <a:pt x="0" y="0"/>
                </a:lnTo>
                <a:close/>
                <a:moveTo>
                  <a:pt x="-3909061" y="163969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7" name="Rectangle 1287"/>
          <p:cNvSpPr/>
          <p:nvPr/>
        </p:nvSpPr>
        <p:spPr>
          <a:xfrm>
            <a:off x="1849120" y="745948"/>
            <a:ext cx="5096906" cy="592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3979" b="1" i="0" spc="0" baseline="0" dirty="0">
                <a:solidFill>
                  <a:srgbClr val="000000"/>
                </a:solidFill>
                <a:latin typeface="WorkSans-Bold"/>
              </a:rPr>
              <a:t>Мультиплексирование </a:t>
            </a:r>
            <a:r>
              <a:rPr lang="ru" sz="3979" b="1" i="0" spc="1163" baseline="0" dirty="0">
                <a:solidFill>
                  <a:srgbClr val="000000"/>
                </a:solidFill>
                <a:latin typeface="WorkSans-Bold"/>
              </a:rPr>
              <a:t>- </a:t>
            </a:r>
            <a:r>
              <a:rPr lang="ru" sz="3979" b="1" i="0" spc="0" baseline="0" dirty="0">
                <a:solidFill>
                  <a:srgbClr val="000000"/>
                </a:solidFill>
                <a:latin typeface="WorkSans-Bold"/>
              </a:rPr>
              <a:t>WDM</a:t>
            </a:r>
          </a:p>
        </p:txBody>
      </p:sp>
      <p:sp>
        <p:nvSpPr>
          <p:cNvPr id="1288" name="Rectangle 1288"/>
          <p:cNvSpPr/>
          <p:nvPr/>
        </p:nvSpPr>
        <p:spPr>
          <a:xfrm>
            <a:off x="11320526" y="6457823"/>
            <a:ext cx="17489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22</a:t>
            </a:r>
          </a:p>
        </p:txBody>
      </p:sp>
      <p:sp>
        <p:nvSpPr>
          <p:cNvPr id="1289" name="Rectangle 1289"/>
          <p:cNvSpPr/>
          <p:nvPr/>
        </p:nvSpPr>
        <p:spPr>
          <a:xfrm>
            <a:off x="777222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433A2B"/>
                </a:solidFill>
                <a:latin typeface="Arial"/>
              </a:rPr>
              <a:t>СИСТЕМЫ</a:t>
            </a:r>
          </a:p>
          <a:p>
            <a:pPr marL="363">
              <a:lnSpc>
                <a:spcPts val="710"/>
              </a:lnSpc>
            </a:pPr>
            <a:r>
              <a:rPr lang="ru" sz="700" b="0" i="0" spc="0" baseline="0" dirty="0">
                <a:solidFill>
                  <a:srgbClr val="433A2B"/>
                </a:solidFill>
                <a:latin typeface="Arial"/>
              </a:rPr>
              <a:t>ЛАБОРАТОРИЯ</a:t>
            </a:r>
          </a:p>
        </p:txBody>
      </p:sp>
      <p:sp>
        <p:nvSpPr>
          <p:cNvPr id="1290" name="Rectangle 1290"/>
          <p:cNvSpPr/>
          <p:nvPr/>
        </p:nvSpPr>
        <p:spPr>
          <a:xfrm>
            <a:off x="11079924" y="1283463"/>
            <a:ext cx="669575" cy="3119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757" b="1" i="0" spc="188" baseline="-10799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  <p:sp>
        <p:nvSpPr>
          <p:cNvPr id="1291" name="Rectangle 1291"/>
          <p:cNvSpPr/>
          <p:nvPr/>
        </p:nvSpPr>
        <p:spPr>
          <a:xfrm>
            <a:off x="4212704" y="2624392"/>
            <a:ext cx="3739948" cy="7204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260697" algn="l"/>
                <a:tab pos="3198113" algn="l"/>
              </a:tabLst>
            </a:pPr>
            <a:r>
              <a:rPr lang="ru" sz="1600" b="0" i="0" spc="116" baseline="0" dirty="0">
                <a:solidFill>
                  <a:srgbClr val="000000"/>
                </a:solidFill>
                <a:latin typeface="Times New Roman"/>
              </a:rPr>
              <a:t>WD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М </a:t>
            </a:r>
            <a:r>
              <a:rPr lang="ru" sz="5303" b="0" i="0" u="sng" spc="524" baseline="26228" dirty="0">
                <a:solidFill>
                  <a:srgbClr val="000000"/>
                </a:solidFill>
                <a:latin typeface="Arial"/>
              </a:rPr>
              <a:t>АА </a:t>
            </a:r>
            <a:r>
              <a:rPr lang="ru" sz="5303" b="0" i="0" u="sng" spc="0" baseline="26228" dirty="0">
                <a:solidFill>
                  <a:srgbClr val="000000"/>
                </a:solidFill>
                <a:latin typeface="Arial"/>
              </a:rPr>
              <a:t>А </a:t>
            </a:r>
            <a:r>
              <a:rPr lang="ru" sz="2424" b="0" i="0" spc="0" baseline="1124" dirty="0">
                <a:solidFill>
                  <a:srgbClr val="000000"/>
                </a:solidFill>
                <a:latin typeface="Times New Roman"/>
              </a:rPr>
              <a:t>WDM</a:t>
            </a:r>
          </a:p>
          <a:p>
            <a:pPr marL="1418554">
              <a:lnSpc>
                <a:spcPts val="1242"/>
              </a:lnSpc>
            </a:pPr>
            <a:r>
              <a:rPr lang="ru" sz="1600" b="0" i="0" spc="-60" baseline="0" dirty="0">
                <a:solidFill>
                  <a:srgbClr val="000000"/>
                </a:solidFill>
                <a:latin typeface="Times New Roman"/>
              </a:rPr>
              <a:t>11</a:t>
            </a:r>
            <a:r>
              <a:rPr lang="ru" sz="1600" b="0" i="0" spc="-201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+</a:t>
            </a:r>
            <a:r>
              <a:rPr lang="ru" sz="1600" b="0" i="0" spc="-78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600" b="0" i="0" spc="-31" baseline="0" dirty="0">
                <a:solidFill>
                  <a:srgbClr val="000000"/>
                </a:solidFill>
                <a:latin typeface="Times New Roman"/>
              </a:rPr>
              <a:t>12</a:t>
            </a:r>
            <a:r>
              <a:rPr lang="ru" sz="1600" b="0" i="0" spc="-168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+</a:t>
            </a:r>
            <a:r>
              <a:rPr lang="ru" sz="1600" b="0" i="0" spc="-105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13</a:t>
            </a:r>
          </a:p>
        </p:txBody>
      </p:sp>
      <p:sp>
        <p:nvSpPr>
          <p:cNvPr id="1292" name="Rectangle 1292"/>
          <p:cNvSpPr/>
          <p:nvPr/>
        </p:nvSpPr>
        <p:spPr>
          <a:xfrm>
            <a:off x="3546783" y="5757977"/>
            <a:ext cx="5227871" cy="243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982113" algn="l"/>
              </a:tabLst>
            </a:pPr>
            <a:r>
              <a:rPr lang="ru" sz="2424" b="0" i="0" spc="0" baseline="-9000" dirty="0">
                <a:solidFill>
                  <a:srgbClr val="000000"/>
                </a:solidFill>
                <a:latin typeface="Times New Roman"/>
              </a:rPr>
              <a:t>Мультиплексор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Демультиплексор</a:t>
            </a:r>
          </a:p>
        </p:txBody>
      </p:sp>
      <p:sp>
        <p:nvSpPr>
          <p:cNvPr id="1293" name="Rectangle 1293"/>
          <p:cNvSpPr/>
          <p:nvPr/>
        </p:nvSpPr>
        <p:spPr>
          <a:xfrm>
            <a:off x="5339108" y="4871009"/>
            <a:ext cx="1472093" cy="5449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2925"/>
            <a:r>
              <a:rPr lang="ru" sz="1600" b="0" i="0" u="sng" spc="0" baseline="0" dirty="0">
                <a:solidFill>
                  <a:srgbClr val="000000"/>
                </a:solidFill>
                <a:latin typeface="Times New Roman"/>
              </a:rPr>
              <a:t>11+12</a:t>
            </a:r>
            <a:r>
              <a:rPr lang="ru" sz="1600" b="0" i="0" u="sng" spc="-46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600" b="0" i="0" u="sng" spc="0" baseline="0" dirty="0">
                <a:solidFill>
                  <a:srgbClr val="000000"/>
                </a:solidFill>
                <a:latin typeface="Times New Roman"/>
              </a:rPr>
              <a:t>+</a:t>
            </a:r>
            <a:r>
              <a:rPr lang="ru" sz="1600" b="0" i="0" u="sng" spc="-105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600" b="0" i="0" u="sng" spc="0" baseline="0" dirty="0">
                <a:solidFill>
                  <a:srgbClr val="000000"/>
                </a:solidFill>
                <a:latin typeface="Times New Roman"/>
              </a:rPr>
              <a:t>13</a:t>
            </a:r>
          </a:p>
          <a:p>
            <a:pPr marL="0">
              <a:lnSpc>
                <a:spcPts val="2520"/>
              </a:lnSpc>
            </a:pP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Волоконно-оптический</a:t>
            </a:r>
            <a:r>
              <a:rPr lang="ru" sz="1600" b="0" i="0" spc="-48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кабель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Freeform 129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5462" y="181103"/>
                </a:moveTo>
                <a:lnTo>
                  <a:pt x="1416811" y="181103"/>
                </a:lnTo>
                <a:lnTo>
                  <a:pt x="1416811" y="294386"/>
                </a:lnTo>
                <a:lnTo>
                  <a:pt x="775462" y="294386"/>
                </a:lnTo>
                <a:lnTo>
                  <a:pt x="775462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262"/>
                </a:moveTo>
                <a:lnTo>
                  <a:pt x="11092180" y="1588262"/>
                </a:lnTo>
                <a:lnTo>
                  <a:pt x="11092180" y="1321816"/>
                </a:lnTo>
                <a:lnTo>
                  <a:pt x="11447780" y="1321816"/>
                </a:lnTo>
                <a:lnTo>
                  <a:pt x="11447780" y="1525271"/>
                </a:lnTo>
                <a:lnTo>
                  <a:pt x="11751818" y="1525271"/>
                </a:lnTo>
                <a:lnTo>
                  <a:pt x="11751818" y="1588262"/>
                </a:lnTo>
                <a:lnTo>
                  <a:pt x="11339068" y="1588262"/>
                </a:lnTo>
                <a:close/>
                <a:moveTo>
                  <a:pt x="5269738" y="6858000"/>
                </a:moveTo>
                <a:moveTo>
                  <a:pt x="6577329" y="2444242"/>
                </a:moveTo>
                <a:lnTo>
                  <a:pt x="9838435" y="2444242"/>
                </a:lnTo>
                <a:lnTo>
                  <a:pt x="9838435" y="2631866"/>
                </a:lnTo>
                <a:lnTo>
                  <a:pt x="6577329" y="2631866"/>
                </a:lnTo>
                <a:lnTo>
                  <a:pt x="6577329" y="2444242"/>
                </a:lnTo>
                <a:close/>
                <a:moveTo>
                  <a:pt x="6341871" y="2688845"/>
                </a:moveTo>
                <a:lnTo>
                  <a:pt x="10067035" y="2688845"/>
                </a:lnTo>
                <a:lnTo>
                  <a:pt x="10067035" y="2857485"/>
                </a:lnTo>
                <a:lnTo>
                  <a:pt x="6341871" y="2857485"/>
                </a:lnTo>
                <a:lnTo>
                  <a:pt x="6341871" y="2688845"/>
                </a:lnTo>
                <a:close/>
                <a:moveTo>
                  <a:pt x="3740403" y="2460086"/>
                </a:moveTo>
                <a:lnTo>
                  <a:pt x="4368038" y="2460086"/>
                </a:lnTo>
                <a:lnTo>
                  <a:pt x="4368038" y="2612486"/>
                </a:lnTo>
                <a:lnTo>
                  <a:pt x="3740403" y="2612486"/>
                </a:lnTo>
                <a:lnTo>
                  <a:pt x="3740403" y="2460086"/>
                </a:lnTo>
                <a:close/>
                <a:moveTo>
                  <a:pt x="2115058" y="2608835"/>
                </a:moveTo>
                <a:lnTo>
                  <a:pt x="2884423" y="2608835"/>
                </a:lnTo>
                <a:lnTo>
                  <a:pt x="2884423" y="2813559"/>
                </a:lnTo>
                <a:lnTo>
                  <a:pt x="2115058" y="2813559"/>
                </a:lnTo>
                <a:lnTo>
                  <a:pt x="2115058" y="2608835"/>
                </a:lnTo>
                <a:close/>
                <a:moveTo>
                  <a:pt x="2115058" y="3100324"/>
                </a:moveTo>
                <a:lnTo>
                  <a:pt x="2884423" y="3100324"/>
                </a:lnTo>
                <a:lnTo>
                  <a:pt x="2884423" y="3302762"/>
                </a:lnTo>
                <a:lnTo>
                  <a:pt x="2115058" y="3302762"/>
                </a:lnTo>
                <a:lnTo>
                  <a:pt x="2115058" y="3100324"/>
                </a:lnTo>
                <a:close/>
                <a:moveTo>
                  <a:pt x="2115058" y="3597028"/>
                </a:moveTo>
                <a:lnTo>
                  <a:pt x="2884423" y="3597028"/>
                </a:lnTo>
                <a:lnTo>
                  <a:pt x="2884423" y="3801111"/>
                </a:lnTo>
                <a:lnTo>
                  <a:pt x="2115058" y="3801111"/>
                </a:lnTo>
                <a:lnTo>
                  <a:pt x="2115058" y="3597028"/>
                </a:lnTo>
                <a:close/>
                <a:moveTo>
                  <a:pt x="6373876" y="3061304"/>
                </a:moveTo>
                <a:lnTo>
                  <a:pt x="6592316" y="3061304"/>
                </a:lnTo>
                <a:lnTo>
                  <a:pt x="6592316" y="3213704"/>
                </a:lnTo>
                <a:lnTo>
                  <a:pt x="6373876" y="3213704"/>
                </a:lnTo>
                <a:lnTo>
                  <a:pt x="6373876" y="3061304"/>
                </a:lnTo>
                <a:close/>
                <a:moveTo>
                  <a:pt x="6684771" y="3061304"/>
                </a:moveTo>
                <a:lnTo>
                  <a:pt x="6880352" y="3061304"/>
                </a:lnTo>
                <a:lnTo>
                  <a:pt x="6880352" y="3213704"/>
                </a:lnTo>
                <a:lnTo>
                  <a:pt x="6684771" y="3213704"/>
                </a:lnTo>
                <a:lnTo>
                  <a:pt x="6684771" y="3061304"/>
                </a:lnTo>
                <a:close/>
                <a:moveTo>
                  <a:pt x="6959092" y="3061304"/>
                </a:moveTo>
                <a:lnTo>
                  <a:pt x="7168388" y="3061304"/>
                </a:lnTo>
                <a:lnTo>
                  <a:pt x="7168388" y="3213704"/>
                </a:lnTo>
                <a:lnTo>
                  <a:pt x="6959092" y="3213704"/>
                </a:lnTo>
                <a:lnTo>
                  <a:pt x="6959092" y="3061304"/>
                </a:lnTo>
                <a:close/>
                <a:moveTo>
                  <a:pt x="7265416" y="3061304"/>
                </a:moveTo>
                <a:lnTo>
                  <a:pt x="7451852" y="3061304"/>
                </a:lnTo>
                <a:lnTo>
                  <a:pt x="7451852" y="3213609"/>
                </a:lnTo>
                <a:lnTo>
                  <a:pt x="7265416" y="3213609"/>
                </a:lnTo>
                <a:lnTo>
                  <a:pt x="7265416" y="3061304"/>
                </a:lnTo>
                <a:close/>
                <a:moveTo>
                  <a:pt x="7663180" y="3061304"/>
                </a:moveTo>
                <a:lnTo>
                  <a:pt x="7858759" y="3061304"/>
                </a:lnTo>
                <a:lnTo>
                  <a:pt x="7858759" y="3213704"/>
                </a:lnTo>
                <a:lnTo>
                  <a:pt x="7663180" y="3213704"/>
                </a:lnTo>
                <a:lnTo>
                  <a:pt x="7663180" y="3061304"/>
                </a:lnTo>
                <a:close/>
                <a:moveTo>
                  <a:pt x="7969504" y="3061304"/>
                </a:moveTo>
                <a:lnTo>
                  <a:pt x="8155940" y="3061304"/>
                </a:lnTo>
                <a:lnTo>
                  <a:pt x="8155940" y="3213609"/>
                </a:lnTo>
                <a:lnTo>
                  <a:pt x="7969504" y="3213609"/>
                </a:lnTo>
                <a:lnTo>
                  <a:pt x="7969504" y="3061304"/>
                </a:lnTo>
                <a:close/>
                <a:moveTo>
                  <a:pt x="8262111" y="3061304"/>
                </a:moveTo>
                <a:lnTo>
                  <a:pt x="8453119" y="3061304"/>
                </a:lnTo>
                <a:lnTo>
                  <a:pt x="8453119" y="3213704"/>
                </a:lnTo>
                <a:lnTo>
                  <a:pt x="8262111" y="3213704"/>
                </a:lnTo>
                <a:lnTo>
                  <a:pt x="8262111" y="3061304"/>
                </a:lnTo>
                <a:close/>
                <a:moveTo>
                  <a:pt x="8531859" y="3061304"/>
                </a:moveTo>
                <a:lnTo>
                  <a:pt x="8750300" y="3061304"/>
                </a:lnTo>
                <a:lnTo>
                  <a:pt x="8750300" y="3213704"/>
                </a:lnTo>
                <a:lnTo>
                  <a:pt x="8531859" y="3213704"/>
                </a:lnTo>
                <a:lnTo>
                  <a:pt x="8531859" y="3061304"/>
                </a:lnTo>
                <a:close/>
                <a:moveTo>
                  <a:pt x="8970771" y="3061304"/>
                </a:moveTo>
                <a:lnTo>
                  <a:pt x="9148064" y="3061304"/>
                </a:lnTo>
                <a:lnTo>
                  <a:pt x="9148064" y="3213609"/>
                </a:lnTo>
                <a:lnTo>
                  <a:pt x="8970771" y="3213609"/>
                </a:lnTo>
                <a:lnTo>
                  <a:pt x="8970771" y="3061304"/>
                </a:lnTo>
                <a:close/>
                <a:moveTo>
                  <a:pt x="9235947" y="3061304"/>
                </a:moveTo>
                <a:lnTo>
                  <a:pt x="9440671" y="3061304"/>
                </a:lnTo>
                <a:lnTo>
                  <a:pt x="9440671" y="3213704"/>
                </a:lnTo>
                <a:lnTo>
                  <a:pt x="9235947" y="3213704"/>
                </a:lnTo>
                <a:lnTo>
                  <a:pt x="9235947" y="3061304"/>
                </a:lnTo>
                <a:close/>
                <a:moveTo>
                  <a:pt x="9546843" y="3061304"/>
                </a:moveTo>
                <a:lnTo>
                  <a:pt x="9742423" y="3061304"/>
                </a:lnTo>
                <a:lnTo>
                  <a:pt x="9742423" y="3213704"/>
                </a:lnTo>
                <a:lnTo>
                  <a:pt x="9546843" y="3213704"/>
                </a:lnTo>
                <a:lnTo>
                  <a:pt x="9546843" y="3061304"/>
                </a:lnTo>
                <a:close/>
                <a:moveTo>
                  <a:pt x="9839452" y="3061304"/>
                </a:moveTo>
                <a:lnTo>
                  <a:pt x="10039604" y="3061304"/>
                </a:lnTo>
                <a:lnTo>
                  <a:pt x="10039604" y="3213704"/>
                </a:lnTo>
                <a:lnTo>
                  <a:pt x="9839452" y="3213704"/>
                </a:lnTo>
                <a:lnTo>
                  <a:pt x="9839452" y="3061304"/>
                </a:lnTo>
                <a:close/>
                <a:moveTo>
                  <a:pt x="6612127" y="2957068"/>
                </a:moveTo>
                <a:lnTo>
                  <a:pt x="6347206" y="2957068"/>
                </a:lnTo>
                <a:lnTo>
                  <a:pt x="6347206" y="3315717"/>
                </a:lnTo>
                <a:lnTo>
                  <a:pt x="6612127" y="3315717"/>
                </a:lnTo>
                <a:lnTo>
                  <a:pt x="6612127" y="2957068"/>
                </a:lnTo>
                <a:close/>
                <a:moveTo>
                  <a:pt x="6900164" y="2957068"/>
                </a:moveTo>
                <a:lnTo>
                  <a:pt x="6646672" y="2957068"/>
                </a:lnTo>
                <a:lnTo>
                  <a:pt x="6646672" y="3315717"/>
                </a:lnTo>
                <a:lnTo>
                  <a:pt x="6900164" y="3315717"/>
                </a:lnTo>
                <a:lnTo>
                  <a:pt x="6900164" y="2957068"/>
                </a:lnTo>
                <a:close/>
                <a:moveTo>
                  <a:pt x="7192771" y="2957068"/>
                </a:moveTo>
                <a:lnTo>
                  <a:pt x="6934708" y="2957068"/>
                </a:lnTo>
                <a:lnTo>
                  <a:pt x="6934708" y="3315717"/>
                </a:lnTo>
                <a:lnTo>
                  <a:pt x="7192771" y="3315717"/>
                </a:lnTo>
                <a:lnTo>
                  <a:pt x="7192771" y="2957068"/>
                </a:lnTo>
                <a:close/>
                <a:moveTo>
                  <a:pt x="7510780" y="3345689"/>
                </a:moveTo>
                <a:lnTo>
                  <a:pt x="7510780" y="3379978"/>
                </a:lnTo>
                <a:lnTo>
                  <a:pt x="6317233" y="3379978"/>
                </a:lnTo>
                <a:lnTo>
                  <a:pt x="6317233" y="3345689"/>
                </a:lnTo>
                <a:lnTo>
                  <a:pt x="6312661" y="3345689"/>
                </a:lnTo>
                <a:lnTo>
                  <a:pt x="6312661" y="2927097"/>
                </a:lnTo>
                <a:lnTo>
                  <a:pt x="6317233" y="2927097"/>
                </a:lnTo>
                <a:lnTo>
                  <a:pt x="6317233" y="2922524"/>
                </a:lnTo>
                <a:lnTo>
                  <a:pt x="6317233" y="2922524"/>
                </a:lnTo>
                <a:lnTo>
                  <a:pt x="6317233" y="2895092"/>
                </a:lnTo>
                <a:lnTo>
                  <a:pt x="7510780" y="2895092"/>
                </a:lnTo>
                <a:lnTo>
                  <a:pt x="7510780" y="2922524"/>
                </a:lnTo>
                <a:lnTo>
                  <a:pt x="7510780" y="2927097"/>
                </a:lnTo>
                <a:lnTo>
                  <a:pt x="7515352" y="2927097"/>
                </a:lnTo>
                <a:lnTo>
                  <a:pt x="7515352" y="3345689"/>
                </a:lnTo>
                <a:close/>
                <a:moveTo>
                  <a:pt x="3512311" y="6858000"/>
                </a:moveTo>
                <a:moveTo>
                  <a:pt x="7480807" y="2957068"/>
                </a:moveTo>
                <a:lnTo>
                  <a:pt x="7227316" y="2957068"/>
                </a:lnTo>
                <a:lnTo>
                  <a:pt x="7227316" y="3315717"/>
                </a:lnTo>
                <a:lnTo>
                  <a:pt x="7480807" y="3315717"/>
                </a:lnTo>
                <a:lnTo>
                  <a:pt x="7480807" y="2957068"/>
                </a:lnTo>
                <a:close/>
                <a:moveTo>
                  <a:pt x="7896859" y="2957068"/>
                </a:moveTo>
                <a:lnTo>
                  <a:pt x="7641082" y="2957068"/>
                </a:lnTo>
                <a:lnTo>
                  <a:pt x="7641082" y="3315717"/>
                </a:lnTo>
                <a:lnTo>
                  <a:pt x="7896859" y="3315717"/>
                </a:lnTo>
                <a:lnTo>
                  <a:pt x="7896859" y="2957068"/>
                </a:lnTo>
                <a:close/>
                <a:moveTo>
                  <a:pt x="8187181" y="2957068"/>
                </a:moveTo>
                <a:lnTo>
                  <a:pt x="7931404" y="2957068"/>
                </a:lnTo>
                <a:lnTo>
                  <a:pt x="7931404" y="3315717"/>
                </a:lnTo>
                <a:lnTo>
                  <a:pt x="8187181" y="3315717"/>
                </a:lnTo>
                <a:lnTo>
                  <a:pt x="8187181" y="2957068"/>
                </a:lnTo>
                <a:close/>
                <a:moveTo>
                  <a:pt x="8477503" y="2957068"/>
                </a:moveTo>
                <a:lnTo>
                  <a:pt x="8221726" y="2957068"/>
                </a:lnTo>
                <a:lnTo>
                  <a:pt x="8221726" y="3315717"/>
                </a:lnTo>
                <a:lnTo>
                  <a:pt x="8477503" y="3315717"/>
                </a:lnTo>
                <a:lnTo>
                  <a:pt x="8477503" y="2957068"/>
                </a:lnTo>
                <a:close/>
                <a:moveTo>
                  <a:pt x="8797797" y="3345689"/>
                </a:moveTo>
                <a:lnTo>
                  <a:pt x="8797797" y="3379978"/>
                </a:lnTo>
                <a:lnTo>
                  <a:pt x="7611109" y="3379978"/>
                </a:lnTo>
                <a:lnTo>
                  <a:pt x="7611109" y="3345689"/>
                </a:lnTo>
                <a:lnTo>
                  <a:pt x="7606538" y="3345689"/>
                </a:lnTo>
                <a:lnTo>
                  <a:pt x="7606538" y="2927097"/>
                </a:lnTo>
                <a:lnTo>
                  <a:pt x="7611109" y="2927097"/>
                </a:lnTo>
                <a:lnTo>
                  <a:pt x="7611109" y="2922524"/>
                </a:lnTo>
                <a:lnTo>
                  <a:pt x="7611109" y="2922524"/>
                </a:lnTo>
                <a:lnTo>
                  <a:pt x="7611109" y="2895092"/>
                </a:lnTo>
                <a:lnTo>
                  <a:pt x="8797797" y="2895092"/>
                </a:lnTo>
                <a:lnTo>
                  <a:pt x="8797797" y="2922524"/>
                </a:lnTo>
                <a:lnTo>
                  <a:pt x="8797797" y="2927097"/>
                </a:lnTo>
                <a:lnTo>
                  <a:pt x="8802370" y="2927097"/>
                </a:lnTo>
                <a:lnTo>
                  <a:pt x="8802370" y="3345689"/>
                </a:lnTo>
                <a:close/>
                <a:moveTo>
                  <a:pt x="3512311" y="6858000"/>
                </a:moveTo>
                <a:moveTo>
                  <a:pt x="8767826" y="2957068"/>
                </a:moveTo>
                <a:lnTo>
                  <a:pt x="8512047" y="2957068"/>
                </a:lnTo>
                <a:lnTo>
                  <a:pt x="8512047" y="3315717"/>
                </a:lnTo>
                <a:lnTo>
                  <a:pt x="8767826" y="3315717"/>
                </a:lnTo>
                <a:lnTo>
                  <a:pt x="8767826" y="2957068"/>
                </a:lnTo>
                <a:close/>
                <a:moveTo>
                  <a:pt x="9183877" y="2957068"/>
                </a:moveTo>
                <a:lnTo>
                  <a:pt x="8928100" y="2957068"/>
                </a:lnTo>
                <a:lnTo>
                  <a:pt x="8928100" y="3315717"/>
                </a:lnTo>
                <a:lnTo>
                  <a:pt x="9183877" y="3315717"/>
                </a:lnTo>
                <a:lnTo>
                  <a:pt x="9183877" y="2957068"/>
                </a:lnTo>
                <a:close/>
                <a:moveTo>
                  <a:pt x="9474200" y="2957068"/>
                </a:moveTo>
                <a:lnTo>
                  <a:pt x="9218422" y="2957068"/>
                </a:lnTo>
                <a:lnTo>
                  <a:pt x="9218422" y="3315717"/>
                </a:lnTo>
                <a:lnTo>
                  <a:pt x="9474200" y="3315717"/>
                </a:lnTo>
                <a:lnTo>
                  <a:pt x="9474200" y="2957068"/>
                </a:lnTo>
                <a:close/>
                <a:moveTo>
                  <a:pt x="9766807" y="2957068"/>
                </a:moveTo>
                <a:lnTo>
                  <a:pt x="9508744" y="2957068"/>
                </a:lnTo>
                <a:lnTo>
                  <a:pt x="9508744" y="3315717"/>
                </a:lnTo>
                <a:lnTo>
                  <a:pt x="9766807" y="3315717"/>
                </a:lnTo>
                <a:lnTo>
                  <a:pt x="9766807" y="2957068"/>
                </a:lnTo>
                <a:close/>
                <a:moveTo>
                  <a:pt x="10093960" y="3345689"/>
                </a:moveTo>
                <a:lnTo>
                  <a:pt x="10093960" y="3379978"/>
                </a:lnTo>
                <a:lnTo>
                  <a:pt x="8898127" y="3379978"/>
                </a:lnTo>
                <a:lnTo>
                  <a:pt x="8898127" y="3345689"/>
                </a:lnTo>
                <a:lnTo>
                  <a:pt x="8893555" y="3345689"/>
                </a:lnTo>
                <a:lnTo>
                  <a:pt x="8893555" y="2927097"/>
                </a:lnTo>
                <a:lnTo>
                  <a:pt x="8898127" y="2927097"/>
                </a:lnTo>
                <a:lnTo>
                  <a:pt x="8898127" y="2922524"/>
                </a:lnTo>
                <a:lnTo>
                  <a:pt x="8898127" y="2922524"/>
                </a:lnTo>
                <a:lnTo>
                  <a:pt x="8898127" y="2895092"/>
                </a:lnTo>
                <a:lnTo>
                  <a:pt x="10093960" y="2895092"/>
                </a:lnTo>
                <a:lnTo>
                  <a:pt x="10093960" y="2922524"/>
                </a:lnTo>
                <a:lnTo>
                  <a:pt x="10093960" y="2927097"/>
                </a:lnTo>
                <a:lnTo>
                  <a:pt x="10098532" y="2927097"/>
                </a:lnTo>
                <a:lnTo>
                  <a:pt x="10098532" y="3345689"/>
                </a:lnTo>
                <a:close/>
                <a:moveTo>
                  <a:pt x="3512311" y="6858000"/>
                </a:moveTo>
                <a:moveTo>
                  <a:pt x="10063988" y="2957068"/>
                </a:moveTo>
                <a:lnTo>
                  <a:pt x="9801352" y="2957068"/>
                </a:lnTo>
                <a:lnTo>
                  <a:pt x="9801352" y="3315717"/>
                </a:lnTo>
                <a:lnTo>
                  <a:pt x="10063988" y="3315717"/>
                </a:lnTo>
                <a:lnTo>
                  <a:pt x="10063988" y="2957068"/>
                </a:lnTo>
                <a:close/>
                <a:moveTo>
                  <a:pt x="3722115" y="2951576"/>
                </a:moveTo>
                <a:lnTo>
                  <a:pt x="4368038" y="2951576"/>
                </a:lnTo>
                <a:lnTo>
                  <a:pt x="4368038" y="3103976"/>
                </a:lnTo>
                <a:lnTo>
                  <a:pt x="3722115" y="3103976"/>
                </a:lnTo>
                <a:lnTo>
                  <a:pt x="3722115" y="2951576"/>
                </a:lnTo>
                <a:close/>
                <a:moveTo>
                  <a:pt x="4629658" y="3283204"/>
                </a:moveTo>
                <a:lnTo>
                  <a:pt x="5139973" y="3283204"/>
                </a:lnTo>
                <a:lnTo>
                  <a:pt x="5139973" y="3509590"/>
                </a:lnTo>
                <a:lnTo>
                  <a:pt x="4629658" y="3509590"/>
                </a:lnTo>
                <a:lnTo>
                  <a:pt x="4629658" y="3283204"/>
                </a:lnTo>
                <a:close/>
                <a:moveTo>
                  <a:pt x="3740403" y="3440780"/>
                </a:moveTo>
                <a:lnTo>
                  <a:pt x="4354321" y="3440780"/>
                </a:lnTo>
                <a:lnTo>
                  <a:pt x="4354321" y="3593180"/>
                </a:lnTo>
                <a:lnTo>
                  <a:pt x="3740403" y="3593180"/>
                </a:lnTo>
                <a:lnTo>
                  <a:pt x="3740403" y="3440780"/>
                </a:lnTo>
                <a:close/>
                <a:moveTo>
                  <a:pt x="7498588" y="3535306"/>
                </a:moveTo>
                <a:lnTo>
                  <a:pt x="8924035" y="3535306"/>
                </a:lnTo>
                <a:lnTo>
                  <a:pt x="8924035" y="3720802"/>
                </a:lnTo>
                <a:lnTo>
                  <a:pt x="7498588" y="3720802"/>
                </a:lnTo>
                <a:lnTo>
                  <a:pt x="7498588" y="3535306"/>
                </a:lnTo>
                <a:close/>
                <a:moveTo>
                  <a:pt x="7807197" y="3763265"/>
                </a:moveTo>
                <a:lnTo>
                  <a:pt x="8603995" y="3763265"/>
                </a:lnTo>
                <a:lnTo>
                  <a:pt x="8603995" y="3965702"/>
                </a:lnTo>
                <a:lnTo>
                  <a:pt x="7807197" y="3965702"/>
                </a:lnTo>
                <a:lnTo>
                  <a:pt x="7807197" y="3763265"/>
                </a:lnTo>
                <a:close/>
                <a:moveTo>
                  <a:pt x="3154010" y="3939128"/>
                </a:moveTo>
                <a:lnTo>
                  <a:pt x="4329176" y="3939128"/>
                </a:lnTo>
                <a:lnTo>
                  <a:pt x="4329176" y="4091528"/>
                </a:lnTo>
                <a:lnTo>
                  <a:pt x="3154010" y="4091528"/>
                </a:lnTo>
                <a:lnTo>
                  <a:pt x="3154010" y="3939128"/>
                </a:lnTo>
                <a:close/>
                <a:moveTo>
                  <a:pt x="2115058" y="4087877"/>
                </a:moveTo>
                <a:lnTo>
                  <a:pt x="2884423" y="4087877"/>
                </a:lnTo>
                <a:lnTo>
                  <a:pt x="2884423" y="4290314"/>
                </a:lnTo>
                <a:lnTo>
                  <a:pt x="2115058" y="4290314"/>
                </a:lnTo>
                <a:lnTo>
                  <a:pt x="2115058" y="408787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5" name="Picture 129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296" name="Picture 12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297" name="Picture 129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0" y="2371725"/>
            <a:ext cx="8010525" cy="2114550"/>
          </a:xfrm>
          <a:prstGeom prst="rect">
            <a:avLst/>
          </a:prstGeom>
          <a:noFill/>
        </p:spPr>
      </p:pic>
      <p:sp>
        <p:nvSpPr>
          <p:cNvPr id="1298" name="Freeform 1298"/>
          <p:cNvSpPr/>
          <p:nvPr/>
        </p:nvSpPr>
        <p:spPr>
          <a:xfrm>
            <a:off x="769111" y="174752"/>
            <a:ext cx="654050" cy="125983"/>
          </a:xfrm>
          <a:custGeom>
            <a:avLst/>
            <a:gdLst/>
            <a:ahLst/>
            <a:cxnLst/>
            <a:rect l="0" t="0" r="0" b="0"/>
            <a:pathLst>
              <a:path w="654050" h="125983">
                <a:moveTo>
                  <a:pt x="1" y="125983"/>
                </a:moveTo>
                <a:lnTo>
                  <a:pt x="654050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88153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9" name="Freeform 1299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0" name="Freeform 1300"/>
          <p:cNvSpPr/>
          <p:nvPr/>
        </p:nvSpPr>
        <p:spPr>
          <a:xfrm>
            <a:off x="11085829" y="1315466"/>
            <a:ext cx="368300" cy="279146"/>
          </a:xfrm>
          <a:custGeom>
            <a:avLst/>
            <a:gdLst/>
            <a:ahLst/>
            <a:cxnLst/>
            <a:rect l="0" t="0" r="0" b="0"/>
            <a:pathLst>
              <a:path w="368300" h="279146">
                <a:moveTo>
                  <a:pt x="0" y="279146"/>
                </a:moveTo>
                <a:lnTo>
                  <a:pt x="368300" y="279146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442" y="554253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1" name="Freeform 1301"/>
          <p:cNvSpPr/>
          <p:nvPr/>
        </p:nvSpPr>
        <p:spPr>
          <a:xfrm>
            <a:off x="11332717" y="1518921"/>
            <a:ext cx="425450" cy="75691"/>
          </a:xfrm>
          <a:custGeom>
            <a:avLst/>
            <a:gdLst/>
            <a:ahLst/>
            <a:cxnLst/>
            <a:rect l="0" t="0" r="0" b="0"/>
            <a:pathLst>
              <a:path w="425450" h="75691">
                <a:moveTo>
                  <a:pt x="0" y="75691"/>
                </a:moveTo>
                <a:lnTo>
                  <a:pt x="425450" y="75691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2" name="Freeform 1302"/>
          <p:cNvSpPr/>
          <p:nvPr/>
        </p:nvSpPr>
        <p:spPr>
          <a:xfrm>
            <a:off x="6570979" y="2437892"/>
            <a:ext cx="3273806" cy="200324"/>
          </a:xfrm>
          <a:custGeom>
            <a:avLst/>
            <a:gdLst/>
            <a:ahLst/>
            <a:cxnLst/>
            <a:rect l="0" t="0" r="0" b="0"/>
            <a:pathLst>
              <a:path w="3273806" h="200324">
                <a:moveTo>
                  <a:pt x="0" y="200324"/>
                </a:moveTo>
                <a:lnTo>
                  <a:pt x="3273806" y="200324"/>
                </a:lnTo>
                <a:lnTo>
                  <a:pt x="3273806" y="0"/>
                </a:lnTo>
                <a:lnTo>
                  <a:pt x="0" y="0"/>
                </a:lnTo>
                <a:close/>
                <a:moveTo>
                  <a:pt x="-2351195" y="4420108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3" name="Freeform 1303"/>
          <p:cNvSpPr/>
          <p:nvPr/>
        </p:nvSpPr>
        <p:spPr>
          <a:xfrm>
            <a:off x="6335521" y="2682495"/>
            <a:ext cx="3737864" cy="181340"/>
          </a:xfrm>
          <a:custGeom>
            <a:avLst/>
            <a:gdLst/>
            <a:ahLst/>
            <a:cxnLst/>
            <a:rect l="0" t="0" r="0" b="0"/>
            <a:pathLst>
              <a:path w="3737864" h="181340">
                <a:moveTo>
                  <a:pt x="0" y="181340"/>
                </a:moveTo>
                <a:lnTo>
                  <a:pt x="3737864" y="181340"/>
                </a:lnTo>
                <a:lnTo>
                  <a:pt x="3737864" y="0"/>
                </a:lnTo>
                <a:lnTo>
                  <a:pt x="0" y="0"/>
                </a:lnTo>
                <a:close/>
                <a:moveTo>
                  <a:pt x="-2341356" y="4175505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4" name="Freeform 1304"/>
          <p:cNvSpPr/>
          <p:nvPr/>
        </p:nvSpPr>
        <p:spPr>
          <a:xfrm>
            <a:off x="3734053" y="2453736"/>
            <a:ext cx="640335" cy="165100"/>
          </a:xfrm>
          <a:custGeom>
            <a:avLst/>
            <a:gdLst/>
            <a:ahLst/>
            <a:cxnLst/>
            <a:rect l="0" t="0" r="0" b="0"/>
            <a:pathLst>
              <a:path w="640335" h="165100">
                <a:moveTo>
                  <a:pt x="0" y="165100"/>
                </a:moveTo>
                <a:lnTo>
                  <a:pt x="640335" y="165100"/>
                </a:lnTo>
                <a:lnTo>
                  <a:pt x="640335" y="0"/>
                </a:lnTo>
                <a:lnTo>
                  <a:pt x="0" y="0"/>
                </a:lnTo>
                <a:close/>
                <a:moveTo>
                  <a:pt x="505111" y="440426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5" name="Freeform 1305"/>
          <p:cNvSpPr/>
          <p:nvPr/>
        </p:nvSpPr>
        <p:spPr>
          <a:xfrm>
            <a:off x="2108708" y="2602485"/>
            <a:ext cx="782065" cy="217424"/>
          </a:xfrm>
          <a:custGeom>
            <a:avLst/>
            <a:gdLst/>
            <a:ahLst/>
            <a:cxnLst/>
            <a:rect l="0" t="0" r="0" b="0"/>
            <a:pathLst>
              <a:path w="782065" h="217424">
                <a:moveTo>
                  <a:pt x="0" y="217424"/>
                </a:moveTo>
                <a:lnTo>
                  <a:pt x="782065" y="217424"/>
                </a:lnTo>
                <a:lnTo>
                  <a:pt x="782065" y="0"/>
                </a:lnTo>
                <a:lnTo>
                  <a:pt x="0" y="0"/>
                </a:lnTo>
                <a:close/>
                <a:moveTo>
                  <a:pt x="1929383" y="4255515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6" name="Freeform 1306"/>
          <p:cNvSpPr/>
          <p:nvPr/>
        </p:nvSpPr>
        <p:spPr>
          <a:xfrm>
            <a:off x="2108708" y="3093975"/>
            <a:ext cx="782065" cy="215138"/>
          </a:xfrm>
          <a:custGeom>
            <a:avLst/>
            <a:gdLst/>
            <a:ahLst/>
            <a:cxnLst/>
            <a:rect l="0" t="0" r="0" b="0"/>
            <a:pathLst>
              <a:path w="782065" h="215138">
                <a:moveTo>
                  <a:pt x="0" y="215138"/>
                </a:moveTo>
                <a:lnTo>
                  <a:pt x="782065" y="215138"/>
                </a:lnTo>
                <a:lnTo>
                  <a:pt x="782065" y="0"/>
                </a:lnTo>
                <a:lnTo>
                  <a:pt x="0" y="0"/>
                </a:lnTo>
                <a:close/>
                <a:moveTo>
                  <a:pt x="1440180" y="3764026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7" name="Freeform 1307"/>
          <p:cNvSpPr/>
          <p:nvPr/>
        </p:nvSpPr>
        <p:spPr>
          <a:xfrm>
            <a:off x="2108708" y="3590678"/>
            <a:ext cx="782065" cy="216783"/>
          </a:xfrm>
          <a:custGeom>
            <a:avLst/>
            <a:gdLst/>
            <a:ahLst/>
            <a:cxnLst/>
            <a:rect l="0" t="0" r="0" b="0"/>
            <a:pathLst>
              <a:path w="782065" h="216783">
                <a:moveTo>
                  <a:pt x="0" y="216783"/>
                </a:moveTo>
                <a:lnTo>
                  <a:pt x="782065" y="216783"/>
                </a:lnTo>
                <a:lnTo>
                  <a:pt x="782065" y="0"/>
                </a:lnTo>
                <a:lnTo>
                  <a:pt x="0" y="0"/>
                </a:lnTo>
                <a:close/>
                <a:moveTo>
                  <a:pt x="941831" y="3267322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8" name="Freeform 1308"/>
          <p:cNvSpPr/>
          <p:nvPr/>
        </p:nvSpPr>
        <p:spPr>
          <a:xfrm>
            <a:off x="6367526" y="3054954"/>
            <a:ext cx="231140" cy="165100"/>
          </a:xfrm>
          <a:custGeom>
            <a:avLst/>
            <a:gdLst/>
            <a:ahLst/>
            <a:cxnLst/>
            <a:rect l="0" t="0" r="0" b="0"/>
            <a:pathLst>
              <a:path w="231140" h="165100">
                <a:moveTo>
                  <a:pt x="0" y="165100"/>
                </a:moveTo>
                <a:lnTo>
                  <a:pt x="231140" y="165100"/>
                </a:lnTo>
                <a:lnTo>
                  <a:pt x="231140" y="0"/>
                </a:lnTo>
                <a:lnTo>
                  <a:pt x="0" y="0"/>
                </a:lnTo>
                <a:close/>
                <a:moveTo>
                  <a:pt x="-2729580" y="3803046"/>
                </a:moveTo>
              </a:path>
            </a:pathLst>
          </a:custGeom>
          <a:solidFill>
            <a:srgbClr val="CBEAB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9" name="Freeform 1309"/>
          <p:cNvSpPr/>
          <p:nvPr/>
        </p:nvSpPr>
        <p:spPr>
          <a:xfrm>
            <a:off x="6678421" y="3054954"/>
            <a:ext cx="208281" cy="165100"/>
          </a:xfrm>
          <a:custGeom>
            <a:avLst/>
            <a:gdLst/>
            <a:ahLst/>
            <a:cxnLst/>
            <a:rect l="0" t="0" r="0" b="0"/>
            <a:pathLst>
              <a:path w="208281" h="165100">
                <a:moveTo>
                  <a:pt x="0" y="165100"/>
                </a:moveTo>
                <a:lnTo>
                  <a:pt x="208281" y="165100"/>
                </a:lnTo>
                <a:lnTo>
                  <a:pt x="208281" y="0"/>
                </a:lnTo>
                <a:lnTo>
                  <a:pt x="0" y="0"/>
                </a:lnTo>
                <a:close/>
                <a:moveTo>
                  <a:pt x="-3040475" y="3803046"/>
                </a:moveTo>
              </a:path>
            </a:pathLst>
          </a:custGeom>
          <a:solidFill>
            <a:srgbClr val="FBCCE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0" name="Freeform 1310"/>
          <p:cNvSpPr/>
          <p:nvPr/>
        </p:nvSpPr>
        <p:spPr>
          <a:xfrm>
            <a:off x="6952742" y="3054954"/>
            <a:ext cx="221996" cy="165100"/>
          </a:xfrm>
          <a:custGeom>
            <a:avLst/>
            <a:gdLst/>
            <a:ahLst/>
            <a:cxnLst/>
            <a:rect l="0" t="0" r="0" b="0"/>
            <a:pathLst>
              <a:path w="221996" h="165100">
                <a:moveTo>
                  <a:pt x="0" y="165100"/>
                </a:moveTo>
                <a:lnTo>
                  <a:pt x="221996" y="165100"/>
                </a:lnTo>
                <a:lnTo>
                  <a:pt x="221996" y="0"/>
                </a:lnTo>
                <a:lnTo>
                  <a:pt x="0" y="0"/>
                </a:lnTo>
                <a:close/>
                <a:moveTo>
                  <a:pt x="-3314796" y="3803046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1" name="Freeform 1311"/>
          <p:cNvSpPr/>
          <p:nvPr/>
        </p:nvSpPr>
        <p:spPr>
          <a:xfrm>
            <a:off x="7259066" y="3054954"/>
            <a:ext cx="199136" cy="165005"/>
          </a:xfrm>
          <a:custGeom>
            <a:avLst/>
            <a:gdLst/>
            <a:ahLst/>
            <a:cxnLst/>
            <a:rect l="0" t="0" r="0" b="0"/>
            <a:pathLst>
              <a:path w="199136" h="165005">
                <a:moveTo>
                  <a:pt x="0" y="165005"/>
                </a:moveTo>
                <a:lnTo>
                  <a:pt x="199136" y="165005"/>
                </a:lnTo>
                <a:lnTo>
                  <a:pt x="199136" y="0"/>
                </a:lnTo>
                <a:lnTo>
                  <a:pt x="0" y="0"/>
                </a:lnTo>
                <a:close/>
                <a:moveTo>
                  <a:pt x="-3621025" y="3803046"/>
                </a:moveTo>
              </a:path>
            </a:pathLst>
          </a:custGeom>
          <a:solidFill>
            <a:srgbClr val="FEFE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2" name="Freeform 1312"/>
          <p:cNvSpPr/>
          <p:nvPr/>
        </p:nvSpPr>
        <p:spPr>
          <a:xfrm>
            <a:off x="7656830" y="3054954"/>
            <a:ext cx="208279" cy="165100"/>
          </a:xfrm>
          <a:custGeom>
            <a:avLst/>
            <a:gdLst/>
            <a:ahLst/>
            <a:cxnLst/>
            <a:rect l="0" t="0" r="0" b="0"/>
            <a:pathLst>
              <a:path w="208279" h="165100">
                <a:moveTo>
                  <a:pt x="0" y="165100"/>
                </a:moveTo>
                <a:lnTo>
                  <a:pt x="208279" y="165100"/>
                </a:lnTo>
                <a:lnTo>
                  <a:pt x="208279" y="0"/>
                </a:lnTo>
                <a:lnTo>
                  <a:pt x="0" y="0"/>
                </a:lnTo>
                <a:close/>
                <a:moveTo>
                  <a:pt x="-4018884" y="3803046"/>
                </a:moveTo>
              </a:path>
            </a:pathLst>
          </a:custGeom>
          <a:solidFill>
            <a:srgbClr val="CBEAB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3" name="Freeform 1313"/>
          <p:cNvSpPr/>
          <p:nvPr/>
        </p:nvSpPr>
        <p:spPr>
          <a:xfrm>
            <a:off x="7963154" y="3054954"/>
            <a:ext cx="199136" cy="165005"/>
          </a:xfrm>
          <a:custGeom>
            <a:avLst/>
            <a:gdLst/>
            <a:ahLst/>
            <a:cxnLst/>
            <a:rect l="0" t="0" r="0" b="0"/>
            <a:pathLst>
              <a:path w="199136" h="165005">
                <a:moveTo>
                  <a:pt x="0" y="165005"/>
                </a:moveTo>
                <a:lnTo>
                  <a:pt x="199136" y="165005"/>
                </a:lnTo>
                <a:lnTo>
                  <a:pt x="199136" y="0"/>
                </a:lnTo>
                <a:lnTo>
                  <a:pt x="0" y="0"/>
                </a:lnTo>
                <a:close/>
                <a:moveTo>
                  <a:pt x="-4325113" y="3803046"/>
                </a:moveTo>
              </a:path>
            </a:pathLst>
          </a:custGeom>
          <a:solidFill>
            <a:srgbClr val="FBCCE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4" name="Freeform 1314"/>
          <p:cNvSpPr/>
          <p:nvPr/>
        </p:nvSpPr>
        <p:spPr>
          <a:xfrm>
            <a:off x="8255761" y="3054954"/>
            <a:ext cx="203708" cy="165100"/>
          </a:xfrm>
          <a:custGeom>
            <a:avLst/>
            <a:gdLst/>
            <a:ahLst/>
            <a:cxnLst/>
            <a:rect l="0" t="0" r="0" b="0"/>
            <a:pathLst>
              <a:path w="203708" h="165100">
                <a:moveTo>
                  <a:pt x="0" y="165100"/>
                </a:moveTo>
                <a:lnTo>
                  <a:pt x="203708" y="165100"/>
                </a:lnTo>
                <a:lnTo>
                  <a:pt x="203708" y="0"/>
                </a:lnTo>
                <a:lnTo>
                  <a:pt x="0" y="0"/>
                </a:lnTo>
                <a:close/>
                <a:moveTo>
                  <a:pt x="-4617815" y="3803046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5" name="Freeform 1315"/>
          <p:cNvSpPr/>
          <p:nvPr/>
        </p:nvSpPr>
        <p:spPr>
          <a:xfrm>
            <a:off x="8525510" y="3054954"/>
            <a:ext cx="231141" cy="165100"/>
          </a:xfrm>
          <a:custGeom>
            <a:avLst/>
            <a:gdLst/>
            <a:ahLst/>
            <a:cxnLst/>
            <a:rect l="0" t="0" r="0" b="0"/>
            <a:pathLst>
              <a:path w="231141" h="165100">
                <a:moveTo>
                  <a:pt x="0" y="165100"/>
                </a:moveTo>
                <a:lnTo>
                  <a:pt x="231141" y="165100"/>
                </a:lnTo>
                <a:lnTo>
                  <a:pt x="231141" y="0"/>
                </a:lnTo>
                <a:lnTo>
                  <a:pt x="0" y="0"/>
                </a:lnTo>
                <a:close/>
                <a:moveTo>
                  <a:pt x="-4887563" y="3803046"/>
                </a:moveTo>
              </a:path>
            </a:pathLst>
          </a:custGeom>
          <a:solidFill>
            <a:srgbClr val="FEFE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6" name="Freeform 1316"/>
          <p:cNvSpPr/>
          <p:nvPr/>
        </p:nvSpPr>
        <p:spPr>
          <a:xfrm>
            <a:off x="8964421" y="3054954"/>
            <a:ext cx="189993" cy="165005"/>
          </a:xfrm>
          <a:custGeom>
            <a:avLst/>
            <a:gdLst/>
            <a:ahLst/>
            <a:cxnLst/>
            <a:rect l="0" t="0" r="0" b="0"/>
            <a:pathLst>
              <a:path w="189993" h="165005">
                <a:moveTo>
                  <a:pt x="0" y="165005"/>
                </a:moveTo>
                <a:lnTo>
                  <a:pt x="189993" y="165005"/>
                </a:lnTo>
                <a:lnTo>
                  <a:pt x="189993" y="0"/>
                </a:lnTo>
                <a:lnTo>
                  <a:pt x="0" y="0"/>
                </a:lnTo>
                <a:close/>
                <a:moveTo>
                  <a:pt x="-5326380" y="3803046"/>
                </a:moveTo>
              </a:path>
            </a:pathLst>
          </a:custGeom>
          <a:solidFill>
            <a:srgbClr val="CCEABA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7" name="Freeform 1317"/>
          <p:cNvSpPr/>
          <p:nvPr/>
        </p:nvSpPr>
        <p:spPr>
          <a:xfrm>
            <a:off x="9229597" y="3054954"/>
            <a:ext cx="217424" cy="165100"/>
          </a:xfrm>
          <a:custGeom>
            <a:avLst/>
            <a:gdLst/>
            <a:ahLst/>
            <a:cxnLst/>
            <a:rect l="0" t="0" r="0" b="0"/>
            <a:pathLst>
              <a:path w="217424" h="165100">
                <a:moveTo>
                  <a:pt x="0" y="165100"/>
                </a:moveTo>
                <a:lnTo>
                  <a:pt x="217424" y="165100"/>
                </a:lnTo>
                <a:lnTo>
                  <a:pt x="217424" y="0"/>
                </a:lnTo>
                <a:lnTo>
                  <a:pt x="0" y="0"/>
                </a:lnTo>
                <a:close/>
                <a:moveTo>
                  <a:pt x="-5591651" y="3803046"/>
                </a:moveTo>
              </a:path>
            </a:pathLst>
          </a:custGeom>
          <a:solidFill>
            <a:srgbClr val="FBCCE4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8" name="Freeform 1318"/>
          <p:cNvSpPr/>
          <p:nvPr/>
        </p:nvSpPr>
        <p:spPr>
          <a:xfrm>
            <a:off x="9540493" y="3054954"/>
            <a:ext cx="208280" cy="165100"/>
          </a:xfrm>
          <a:custGeom>
            <a:avLst/>
            <a:gdLst/>
            <a:ahLst/>
            <a:cxnLst/>
            <a:rect l="0" t="0" r="0" b="0"/>
            <a:pathLst>
              <a:path w="208280" h="165100">
                <a:moveTo>
                  <a:pt x="0" y="165100"/>
                </a:moveTo>
                <a:lnTo>
                  <a:pt x="208280" y="165100"/>
                </a:lnTo>
                <a:lnTo>
                  <a:pt x="208280" y="0"/>
                </a:lnTo>
                <a:lnTo>
                  <a:pt x="0" y="0"/>
                </a:lnTo>
                <a:close/>
                <a:moveTo>
                  <a:pt x="-5902547" y="3803046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9" name="Freeform 1319"/>
          <p:cNvSpPr/>
          <p:nvPr/>
        </p:nvSpPr>
        <p:spPr>
          <a:xfrm>
            <a:off x="9833102" y="3054954"/>
            <a:ext cx="212852" cy="165100"/>
          </a:xfrm>
          <a:custGeom>
            <a:avLst/>
            <a:gdLst/>
            <a:ahLst/>
            <a:cxnLst/>
            <a:rect l="0" t="0" r="0" b="0"/>
            <a:pathLst>
              <a:path w="212852" h="165100">
                <a:moveTo>
                  <a:pt x="0" y="165100"/>
                </a:moveTo>
                <a:lnTo>
                  <a:pt x="212852" y="165100"/>
                </a:lnTo>
                <a:lnTo>
                  <a:pt x="212852" y="0"/>
                </a:lnTo>
                <a:lnTo>
                  <a:pt x="0" y="0"/>
                </a:lnTo>
                <a:close/>
                <a:moveTo>
                  <a:pt x="-6195156" y="3803046"/>
                </a:moveTo>
              </a:path>
            </a:pathLst>
          </a:custGeom>
          <a:solidFill>
            <a:srgbClr val="FEFE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0" name="Freeform 1320"/>
          <p:cNvSpPr/>
          <p:nvPr/>
        </p:nvSpPr>
        <p:spPr>
          <a:xfrm>
            <a:off x="6310884" y="2888742"/>
            <a:ext cx="1206247" cy="47244"/>
          </a:xfrm>
          <a:custGeom>
            <a:avLst/>
            <a:gdLst/>
            <a:ahLst/>
            <a:cxnLst/>
            <a:rect l="0" t="0" r="0" b="0"/>
            <a:pathLst>
              <a:path w="1206247" h="47244">
                <a:moveTo>
                  <a:pt x="0" y="0"/>
                </a:moveTo>
                <a:lnTo>
                  <a:pt x="1206247" y="0"/>
                </a:lnTo>
                <a:lnTo>
                  <a:pt x="1206247" y="47244"/>
                </a:lnTo>
                <a:lnTo>
                  <a:pt x="0" y="47244"/>
                </a:lnTo>
                <a:close/>
                <a:moveTo>
                  <a:pt x="-2341625" y="396925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1" name="Freeform 1321"/>
          <p:cNvSpPr/>
          <p:nvPr/>
        </p:nvSpPr>
        <p:spPr>
          <a:xfrm>
            <a:off x="7604760" y="2888742"/>
            <a:ext cx="1199388" cy="47244"/>
          </a:xfrm>
          <a:custGeom>
            <a:avLst/>
            <a:gdLst/>
            <a:ahLst/>
            <a:cxnLst/>
            <a:rect l="0" t="0" r="0" b="0"/>
            <a:pathLst>
              <a:path w="1199388" h="47244">
                <a:moveTo>
                  <a:pt x="0" y="0"/>
                </a:moveTo>
                <a:lnTo>
                  <a:pt x="1199388" y="0"/>
                </a:lnTo>
                <a:lnTo>
                  <a:pt x="1199388" y="47244"/>
                </a:lnTo>
                <a:lnTo>
                  <a:pt x="0" y="47244"/>
                </a:lnTo>
                <a:close/>
                <a:moveTo>
                  <a:pt x="-3635501" y="396925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2" name="Freeform 1322"/>
          <p:cNvSpPr/>
          <p:nvPr/>
        </p:nvSpPr>
        <p:spPr>
          <a:xfrm>
            <a:off x="8891776" y="2888742"/>
            <a:ext cx="1208533" cy="47244"/>
          </a:xfrm>
          <a:custGeom>
            <a:avLst/>
            <a:gdLst/>
            <a:ahLst/>
            <a:cxnLst/>
            <a:rect l="0" t="0" r="0" b="0"/>
            <a:pathLst>
              <a:path w="1208533" h="47244">
                <a:moveTo>
                  <a:pt x="0" y="0"/>
                </a:moveTo>
                <a:lnTo>
                  <a:pt x="1208533" y="0"/>
                </a:lnTo>
                <a:lnTo>
                  <a:pt x="1208533" y="47244"/>
                </a:lnTo>
                <a:lnTo>
                  <a:pt x="0" y="47244"/>
                </a:lnTo>
                <a:close/>
                <a:moveTo>
                  <a:pt x="-4922519" y="3969258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3" name="Freeform 1323"/>
          <p:cNvSpPr/>
          <p:nvPr/>
        </p:nvSpPr>
        <p:spPr>
          <a:xfrm>
            <a:off x="6310884" y="2916174"/>
            <a:ext cx="1206247" cy="47244"/>
          </a:xfrm>
          <a:custGeom>
            <a:avLst/>
            <a:gdLst/>
            <a:ahLst/>
            <a:cxnLst/>
            <a:rect l="0" t="0" r="0" b="0"/>
            <a:pathLst>
              <a:path w="1206247" h="47244">
                <a:moveTo>
                  <a:pt x="0" y="0"/>
                </a:moveTo>
                <a:lnTo>
                  <a:pt x="1206247" y="0"/>
                </a:lnTo>
                <a:lnTo>
                  <a:pt x="1206247" y="47244"/>
                </a:lnTo>
                <a:lnTo>
                  <a:pt x="0" y="47244"/>
                </a:lnTo>
                <a:close/>
                <a:moveTo>
                  <a:pt x="-2369057" y="394182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4" name="Freeform 1324"/>
          <p:cNvSpPr/>
          <p:nvPr/>
        </p:nvSpPr>
        <p:spPr>
          <a:xfrm>
            <a:off x="7604760" y="2916174"/>
            <a:ext cx="1199388" cy="47244"/>
          </a:xfrm>
          <a:custGeom>
            <a:avLst/>
            <a:gdLst/>
            <a:ahLst/>
            <a:cxnLst/>
            <a:rect l="0" t="0" r="0" b="0"/>
            <a:pathLst>
              <a:path w="1199388" h="47244">
                <a:moveTo>
                  <a:pt x="0" y="0"/>
                </a:moveTo>
                <a:lnTo>
                  <a:pt x="1199388" y="0"/>
                </a:lnTo>
                <a:lnTo>
                  <a:pt x="1199388" y="47244"/>
                </a:lnTo>
                <a:lnTo>
                  <a:pt x="0" y="47244"/>
                </a:lnTo>
                <a:close/>
                <a:moveTo>
                  <a:pt x="-3662933" y="394182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5" name="Freeform 1325"/>
          <p:cNvSpPr/>
          <p:nvPr/>
        </p:nvSpPr>
        <p:spPr>
          <a:xfrm>
            <a:off x="8891776" y="2916174"/>
            <a:ext cx="1208533" cy="47244"/>
          </a:xfrm>
          <a:custGeom>
            <a:avLst/>
            <a:gdLst/>
            <a:ahLst/>
            <a:cxnLst/>
            <a:rect l="0" t="0" r="0" b="0"/>
            <a:pathLst>
              <a:path w="1208533" h="47244">
                <a:moveTo>
                  <a:pt x="0" y="0"/>
                </a:moveTo>
                <a:lnTo>
                  <a:pt x="1208533" y="0"/>
                </a:lnTo>
                <a:lnTo>
                  <a:pt x="1208533" y="47244"/>
                </a:lnTo>
                <a:lnTo>
                  <a:pt x="0" y="47244"/>
                </a:lnTo>
                <a:close/>
                <a:moveTo>
                  <a:pt x="-4949951" y="3941826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6" name="Freeform 1326"/>
          <p:cNvSpPr/>
          <p:nvPr/>
        </p:nvSpPr>
        <p:spPr>
          <a:xfrm>
            <a:off x="6310884" y="3309367"/>
            <a:ext cx="1206247" cy="47243"/>
          </a:xfrm>
          <a:custGeom>
            <a:avLst/>
            <a:gdLst/>
            <a:ahLst/>
            <a:cxnLst/>
            <a:rect l="0" t="0" r="0" b="0"/>
            <a:pathLst>
              <a:path w="1206247" h="47243">
                <a:moveTo>
                  <a:pt x="0" y="0"/>
                </a:moveTo>
                <a:lnTo>
                  <a:pt x="1206247" y="0"/>
                </a:lnTo>
                <a:lnTo>
                  <a:pt x="1206247" y="47243"/>
                </a:lnTo>
                <a:lnTo>
                  <a:pt x="0" y="47243"/>
                </a:lnTo>
                <a:close/>
                <a:moveTo>
                  <a:pt x="-2762250" y="354863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7" name="Freeform 1327"/>
          <p:cNvSpPr/>
          <p:nvPr/>
        </p:nvSpPr>
        <p:spPr>
          <a:xfrm>
            <a:off x="7604760" y="3309367"/>
            <a:ext cx="1199388" cy="47243"/>
          </a:xfrm>
          <a:custGeom>
            <a:avLst/>
            <a:gdLst/>
            <a:ahLst/>
            <a:cxnLst/>
            <a:rect l="0" t="0" r="0" b="0"/>
            <a:pathLst>
              <a:path w="1199388" h="47243">
                <a:moveTo>
                  <a:pt x="0" y="0"/>
                </a:moveTo>
                <a:lnTo>
                  <a:pt x="1199388" y="0"/>
                </a:lnTo>
                <a:lnTo>
                  <a:pt x="1199388" y="47243"/>
                </a:lnTo>
                <a:lnTo>
                  <a:pt x="0" y="47243"/>
                </a:lnTo>
                <a:close/>
                <a:moveTo>
                  <a:pt x="-4056126" y="354863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8" name="Freeform 1328"/>
          <p:cNvSpPr/>
          <p:nvPr/>
        </p:nvSpPr>
        <p:spPr>
          <a:xfrm>
            <a:off x="8891776" y="3309367"/>
            <a:ext cx="1208533" cy="47243"/>
          </a:xfrm>
          <a:custGeom>
            <a:avLst/>
            <a:gdLst/>
            <a:ahLst/>
            <a:cxnLst/>
            <a:rect l="0" t="0" r="0" b="0"/>
            <a:pathLst>
              <a:path w="1208533" h="47243">
                <a:moveTo>
                  <a:pt x="0" y="0"/>
                </a:moveTo>
                <a:lnTo>
                  <a:pt x="1208533" y="0"/>
                </a:lnTo>
                <a:lnTo>
                  <a:pt x="1208533" y="47243"/>
                </a:lnTo>
                <a:lnTo>
                  <a:pt x="0" y="47243"/>
                </a:lnTo>
                <a:close/>
                <a:moveTo>
                  <a:pt x="-5343144" y="354863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9" name="Freeform 1329"/>
          <p:cNvSpPr/>
          <p:nvPr/>
        </p:nvSpPr>
        <p:spPr>
          <a:xfrm>
            <a:off x="6310884" y="3339085"/>
            <a:ext cx="1206247" cy="47243"/>
          </a:xfrm>
          <a:custGeom>
            <a:avLst/>
            <a:gdLst/>
            <a:ahLst/>
            <a:cxnLst/>
            <a:rect l="0" t="0" r="0" b="0"/>
            <a:pathLst>
              <a:path w="1206247" h="47243">
                <a:moveTo>
                  <a:pt x="0" y="0"/>
                </a:moveTo>
                <a:lnTo>
                  <a:pt x="1206247" y="0"/>
                </a:lnTo>
                <a:lnTo>
                  <a:pt x="1206247" y="47243"/>
                </a:lnTo>
                <a:lnTo>
                  <a:pt x="0" y="47243"/>
                </a:lnTo>
                <a:close/>
                <a:moveTo>
                  <a:pt x="-2791968" y="351891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0" name="Freeform 1330"/>
          <p:cNvSpPr/>
          <p:nvPr/>
        </p:nvSpPr>
        <p:spPr>
          <a:xfrm>
            <a:off x="7604760" y="3339085"/>
            <a:ext cx="1199388" cy="47243"/>
          </a:xfrm>
          <a:custGeom>
            <a:avLst/>
            <a:gdLst/>
            <a:ahLst/>
            <a:cxnLst/>
            <a:rect l="0" t="0" r="0" b="0"/>
            <a:pathLst>
              <a:path w="1199388" h="47243">
                <a:moveTo>
                  <a:pt x="0" y="0"/>
                </a:moveTo>
                <a:lnTo>
                  <a:pt x="1199388" y="0"/>
                </a:lnTo>
                <a:lnTo>
                  <a:pt x="1199388" y="47243"/>
                </a:lnTo>
                <a:lnTo>
                  <a:pt x="0" y="47243"/>
                </a:lnTo>
                <a:close/>
                <a:moveTo>
                  <a:pt x="-4085844" y="351891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" name="Freeform 1331"/>
          <p:cNvSpPr/>
          <p:nvPr/>
        </p:nvSpPr>
        <p:spPr>
          <a:xfrm>
            <a:off x="8891776" y="3339085"/>
            <a:ext cx="1208533" cy="47243"/>
          </a:xfrm>
          <a:custGeom>
            <a:avLst/>
            <a:gdLst/>
            <a:ahLst/>
            <a:cxnLst/>
            <a:rect l="0" t="0" r="0" b="0"/>
            <a:pathLst>
              <a:path w="1208533" h="47243">
                <a:moveTo>
                  <a:pt x="0" y="0"/>
                </a:moveTo>
                <a:lnTo>
                  <a:pt x="1208533" y="0"/>
                </a:lnTo>
                <a:lnTo>
                  <a:pt x="1208533" y="47243"/>
                </a:lnTo>
                <a:lnTo>
                  <a:pt x="0" y="47243"/>
                </a:lnTo>
                <a:close/>
                <a:moveTo>
                  <a:pt x="-5372862" y="3518915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2" name="Freeform 1332"/>
          <p:cNvSpPr/>
          <p:nvPr/>
        </p:nvSpPr>
        <p:spPr>
          <a:xfrm>
            <a:off x="6306311" y="2920747"/>
            <a:ext cx="47245" cy="431292"/>
          </a:xfrm>
          <a:custGeom>
            <a:avLst/>
            <a:gdLst/>
            <a:ahLst/>
            <a:cxnLst/>
            <a:rect l="0" t="0" r="0" b="0"/>
            <a:pathLst>
              <a:path w="47245" h="431292">
                <a:moveTo>
                  <a:pt x="0" y="0"/>
                </a:moveTo>
                <a:lnTo>
                  <a:pt x="47245" y="0"/>
                </a:lnTo>
                <a:lnTo>
                  <a:pt x="47245" y="431292"/>
                </a:lnTo>
                <a:lnTo>
                  <a:pt x="0" y="431292"/>
                </a:lnTo>
                <a:close/>
                <a:moveTo>
                  <a:pt x="-2369058" y="393725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3" name="Freeform 1333"/>
          <p:cNvSpPr/>
          <p:nvPr/>
        </p:nvSpPr>
        <p:spPr>
          <a:xfrm>
            <a:off x="6605777" y="2920747"/>
            <a:ext cx="47245" cy="461009"/>
          </a:xfrm>
          <a:custGeom>
            <a:avLst/>
            <a:gdLst/>
            <a:ahLst/>
            <a:cxnLst/>
            <a:rect l="0" t="0" r="0" b="0"/>
            <a:pathLst>
              <a:path w="47245" h="461009">
                <a:moveTo>
                  <a:pt x="0" y="0"/>
                </a:moveTo>
                <a:lnTo>
                  <a:pt x="47245" y="0"/>
                </a:lnTo>
                <a:lnTo>
                  <a:pt x="47245" y="461009"/>
                </a:lnTo>
                <a:lnTo>
                  <a:pt x="0" y="461009"/>
                </a:lnTo>
                <a:close/>
                <a:moveTo>
                  <a:pt x="-2668524" y="3937253"/>
                </a:moveTo>
              </a:path>
            </a:pathLst>
          </a:custGeom>
          <a:solidFill>
            <a:srgbClr val="FCCD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4" name="Freeform 1334"/>
          <p:cNvSpPr/>
          <p:nvPr/>
        </p:nvSpPr>
        <p:spPr>
          <a:xfrm>
            <a:off x="6893814" y="2920747"/>
            <a:ext cx="47244" cy="461009"/>
          </a:xfrm>
          <a:custGeom>
            <a:avLst/>
            <a:gdLst/>
            <a:ahLst/>
            <a:cxnLst/>
            <a:rect l="0" t="0" r="0" b="0"/>
            <a:pathLst>
              <a:path w="47244" h="461009">
                <a:moveTo>
                  <a:pt x="0" y="0"/>
                </a:moveTo>
                <a:lnTo>
                  <a:pt x="47244" y="0"/>
                </a:lnTo>
                <a:lnTo>
                  <a:pt x="47244" y="461009"/>
                </a:lnTo>
                <a:lnTo>
                  <a:pt x="0" y="461009"/>
                </a:lnTo>
                <a:close/>
                <a:moveTo>
                  <a:pt x="-2956561" y="3937253"/>
                </a:moveTo>
              </a:path>
            </a:pathLst>
          </a:custGeom>
          <a:solidFill>
            <a:srgbClr val="FCCD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5" name="Freeform 1335"/>
          <p:cNvSpPr/>
          <p:nvPr/>
        </p:nvSpPr>
        <p:spPr>
          <a:xfrm>
            <a:off x="7186421" y="2920747"/>
            <a:ext cx="47245" cy="461009"/>
          </a:xfrm>
          <a:custGeom>
            <a:avLst/>
            <a:gdLst/>
            <a:ahLst/>
            <a:cxnLst/>
            <a:rect l="0" t="0" r="0" b="0"/>
            <a:pathLst>
              <a:path w="47245" h="461009">
                <a:moveTo>
                  <a:pt x="0" y="0"/>
                </a:moveTo>
                <a:lnTo>
                  <a:pt x="47245" y="0"/>
                </a:lnTo>
                <a:lnTo>
                  <a:pt x="47245" y="461009"/>
                </a:lnTo>
                <a:lnTo>
                  <a:pt x="0" y="461009"/>
                </a:lnTo>
                <a:close/>
                <a:moveTo>
                  <a:pt x="-3249168" y="3937253"/>
                </a:moveTo>
              </a:path>
            </a:pathLst>
          </a:custGeom>
          <a:solidFill>
            <a:srgbClr val="FFFF8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6" name="Freeform 1336"/>
          <p:cNvSpPr/>
          <p:nvPr/>
        </p:nvSpPr>
        <p:spPr>
          <a:xfrm>
            <a:off x="7474458" y="2920747"/>
            <a:ext cx="47245" cy="431292"/>
          </a:xfrm>
          <a:custGeom>
            <a:avLst/>
            <a:gdLst/>
            <a:ahLst/>
            <a:cxnLst/>
            <a:rect l="0" t="0" r="0" b="0"/>
            <a:pathLst>
              <a:path w="47245" h="431292">
                <a:moveTo>
                  <a:pt x="0" y="0"/>
                </a:moveTo>
                <a:lnTo>
                  <a:pt x="47245" y="0"/>
                </a:lnTo>
                <a:lnTo>
                  <a:pt x="47245" y="431292"/>
                </a:lnTo>
                <a:lnTo>
                  <a:pt x="0" y="431292"/>
                </a:lnTo>
                <a:close/>
                <a:moveTo>
                  <a:pt x="-3537204" y="393725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7" name="Freeform 1337"/>
          <p:cNvSpPr/>
          <p:nvPr/>
        </p:nvSpPr>
        <p:spPr>
          <a:xfrm>
            <a:off x="7600188" y="2920747"/>
            <a:ext cx="47244" cy="431292"/>
          </a:xfrm>
          <a:custGeom>
            <a:avLst/>
            <a:gdLst/>
            <a:ahLst/>
            <a:cxnLst/>
            <a:rect l="0" t="0" r="0" b="0"/>
            <a:pathLst>
              <a:path w="47244" h="431292">
                <a:moveTo>
                  <a:pt x="0" y="0"/>
                </a:moveTo>
                <a:lnTo>
                  <a:pt x="47244" y="0"/>
                </a:lnTo>
                <a:lnTo>
                  <a:pt x="47244" y="431292"/>
                </a:lnTo>
                <a:lnTo>
                  <a:pt x="0" y="431292"/>
                </a:lnTo>
                <a:close/>
                <a:moveTo>
                  <a:pt x="-3662935" y="393725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8" name="Freeform 1338"/>
          <p:cNvSpPr/>
          <p:nvPr/>
        </p:nvSpPr>
        <p:spPr>
          <a:xfrm>
            <a:off x="7890510" y="2920747"/>
            <a:ext cx="47245" cy="431292"/>
          </a:xfrm>
          <a:custGeom>
            <a:avLst/>
            <a:gdLst/>
            <a:ahLst/>
            <a:cxnLst/>
            <a:rect l="0" t="0" r="0" b="0"/>
            <a:pathLst>
              <a:path w="47245" h="431292">
                <a:moveTo>
                  <a:pt x="0" y="0"/>
                </a:moveTo>
                <a:lnTo>
                  <a:pt x="47245" y="0"/>
                </a:lnTo>
                <a:lnTo>
                  <a:pt x="47245" y="431292"/>
                </a:lnTo>
                <a:lnTo>
                  <a:pt x="0" y="431292"/>
                </a:lnTo>
                <a:close/>
                <a:moveTo>
                  <a:pt x="-3953256" y="3937253"/>
                </a:moveTo>
              </a:path>
            </a:pathLst>
          </a:custGeom>
          <a:solidFill>
            <a:srgbClr val="FCCD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9" name="Freeform 1339"/>
          <p:cNvSpPr/>
          <p:nvPr/>
        </p:nvSpPr>
        <p:spPr>
          <a:xfrm>
            <a:off x="8180832" y="2920747"/>
            <a:ext cx="47245" cy="431292"/>
          </a:xfrm>
          <a:custGeom>
            <a:avLst/>
            <a:gdLst/>
            <a:ahLst/>
            <a:cxnLst/>
            <a:rect l="0" t="0" r="0" b="0"/>
            <a:pathLst>
              <a:path w="47245" h="431292">
                <a:moveTo>
                  <a:pt x="0" y="0"/>
                </a:moveTo>
                <a:lnTo>
                  <a:pt x="47245" y="0"/>
                </a:lnTo>
                <a:lnTo>
                  <a:pt x="47245" y="431292"/>
                </a:lnTo>
                <a:lnTo>
                  <a:pt x="0" y="431292"/>
                </a:lnTo>
                <a:close/>
                <a:moveTo>
                  <a:pt x="-4243578" y="393725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0" name="Freeform 1340"/>
          <p:cNvSpPr/>
          <p:nvPr/>
        </p:nvSpPr>
        <p:spPr>
          <a:xfrm>
            <a:off x="8471154" y="2920747"/>
            <a:ext cx="47244" cy="431292"/>
          </a:xfrm>
          <a:custGeom>
            <a:avLst/>
            <a:gdLst/>
            <a:ahLst/>
            <a:cxnLst/>
            <a:rect l="0" t="0" r="0" b="0"/>
            <a:pathLst>
              <a:path w="47244" h="431292">
                <a:moveTo>
                  <a:pt x="0" y="0"/>
                </a:moveTo>
                <a:lnTo>
                  <a:pt x="47244" y="0"/>
                </a:lnTo>
                <a:lnTo>
                  <a:pt x="47244" y="431292"/>
                </a:lnTo>
                <a:lnTo>
                  <a:pt x="0" y="431292"/>
                </a:lnTo>
                <a:close/>
                <a:moveTo>
                  <a:pt x="-4533900" y="393725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1" name="Freeform 1341"/>
          <p:cNvSpPr/>
          <p:nvPr/>
        </p:nvSpPr>
        <p:spPr>
          <a:xfrm>
            <a:off x="8761476" y="2920747"/>
            <a:ext cx="47244" cy="431292"/>
          </a:xfrm>
          <a:custGeom>
            <a:avLst/>
            <a:gdLst/>
            <a:ahLst/>
            <a:cxnLst/>
            <a:rect l="0" t="0" r="0" b="0"/>
            <a:pathLst>
              <a:path w="47244" h="431292">
                <a:moveTo>
                  <a:pt x="0" y="0"/>
                </a:moveTo>
                <a:lnTo>
                  <a:pt x="47244" y="0"/>
                </a:lnTo>
                <a:lnTo>
                  <a:pt x="47244" y="431292"/>
                </a:lnTo>
                <a:lnTo>
                  <a:pt x="0" y="431292"/>
                </a:lnTo>
                <a:close/>
                <a:moveTo>
                  <a:pt x="-4824223" y="393725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2" name="Freeform 1342"/>
          <p:cNvSpPr/>
          <p:nvPr/>
        </p:nvSpPr>
        <p:spPr>
          <a:xfrm>
            <a:off x="8887206" y="2920747"/>
            <a:ext cx="47245" cy="431292"/>
          </a:xfrm>
          <a:custGeom>
            <a:avLst/>
            <a:gdLst/>
            <a:ahLst/>
            <a:cxnLst/>
            <a:rect l="0" t="0" r="0" b="0"/>
            <a:pathLst>
              <a:path w="47245" h="431292">
                <a:moveTo>
                  <a:pt x="0" y="0"/>
                </a:moveTo>
                <a:lnTo>
                  <a:pt x="47245" y="0"/>
                </a:lnTo>
                <a:lnTo>
                  <a:pt x="47245" y="431292"/>
                </a:lnTo>
                <a:lnTo>
                  <a:pt x="0" y="431292"/>
                </a:lnTo>
                <a:close/>
                <a:moveTo>
                  <a:pt x="-4949952" y="393725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3" name="Freeform 1343"/>
          <p:cNvSpPr/>
          <p:nvPr/>
        </p:nvSpPr>
        <p:spPr>
          <a:xfrm>
            <a:off x="9177527" y="2920747"/>
            <a:ext cx="47245" cy="431292"/>
          </a:xfrm>
          <a:custGeom>
            <a:avLst/>
            <a:gdLst/>
            <a:ahLst/>
            <a:cxnLst/>
            <a:rect l="0" t="0" r="0" b="0"/>
            <a:pathLst>
              <a:path w="47245" h="431292">
                <a:moveTo>
                  <a:pt x="0" y="0"/>
                </a:moveTo>
                <a:lnTo>
                  <a:pt x="47245" y="0"/>
                </a:lnTo>
                <a:lnTo>
                  <a:pt x="47245" y="431292"/>
                </a:lnTo>
                <a:lnTo>
                  <a:pt x="0" y="431292"/>
                </a:lnTo>
                <a:close/>
                <a:moveTo>
                  <a:pt x="-5240274" y="3937253"/>
                </a:moveTo>
              </a:path>
            </a:pathLst>
          </a:custGeom>
          <a:solidFill>
            <a:srgbClr val="FCCDE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4" name="Freeform 1344"/>
          <p:cNvSpPr/>
          <p:nvPr/>
        </p:nvSpPr>
        <p:spPr>
          <a:xfrm>
            <a:off x="9467850" y="2920747"/>
            <a:ext cx="47244" cy="461009"/>
          </a:xfrm>
          <a:custGeom>
            <a:avLst/>
            <a:gdLst/>
            <a:ahLst/>
            <a:cxnLst/>
            <a:rect l="0" t="0" r="0" b="0"/>
            <a:pathLst>
              <a:path w="47244" h="461009">
                <a:moveTo>
                  <a:pt x="0" y="0"/>
                </a:moveTo>
                <a:lnTo>
                  <a:pt x="47244" y="0"/>
                </a:lnTo>
                <a:lnTo>
                  <a:pt x="47244" y="461009"/>
                </a:lnTo>
                <a:lnTo>
                  <a:pt x="0" y="461009"/>
                </a:lnTo>
                <a:close/>
                <a:moveTo>
                  <a:pt x="-5530597" y="393725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5" name="Freeform 1345"/>
          <p:cNvSpPr/>
          <p:nvPr/>
        </p:nvSpPr>
        <p:spPr>
          <a:xfrm>
            <a:off x="9760458" y="2920747"/>
            <a:ext cx="47245" cy="431292"/>
          </a:xfrm>
          <a:custGeom>
            <a:avLst/>
            <a:gdLst/>
            <a:ahLst/>
            <a:cxnLst/>
            <a:rect l="0" t="0" r="0" b="0"/>
            <a:pathLst>
              <a:path w="47245" h="431292">
                <a:moveTo>
                  <a:pt x="0" y="0"/>
                </a:moveTo>
                <a:lnTo>
                  <a:pt x="47245" y="0"/>
                </a:lnTo>
                <a:lnTo>
                  <a:pt x="47245" y="431292"/>
                </a:lnTo>
                <a:lnTo>
                  <a:pt x="0" y="431292"/>
                </a:lnTo>
                <a:close/>
                <a:moveTo>
                  <a:pt x="-5823204" y="3937253"/>
                </a:moveTo>
              </a:path>
            </a:pathLst>
          </a:custGeom>
          <a:solidFill>
            <a:srgbClr val="FFFF8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6" name="Freeform 1346"/>
          <p:cNvSpPr/>
          <p:nvPr/>
        </p:nvSpPr>
        <p:spPr>
          <a:xfrm>
            <a:off x="10057638" y="2920747"/>
            <a:ext cx="47244" cy="431292"/>
          </a:xfrm>
          <a:custGeom>
            <a:avLst/>
            <a:gdLst/>
            <a:ahLst/>
            <a:cxnLst/>
            <a:rect l="0" t="0" r="0" b="0"/>
            <a:pathLst>
              <a:path w="47244" h="431292">
                <a:moveTo>
                  <a:pt x="0" y="0"/>
                </a:moveTo>
                <a:lnTo>
                  <a:pt x="47244" y="0"/>
                </a:lnTo>
                <a:lnTo>
                  <a:pt x="47244" y="431292"/>
                </a:lnTo>
                <a:lnTo>
                  <a:pt x="0" y="431292"/>
                </a:lnTo>
                <a:close/>
                <a:moveTo>
                  <a:pt x="-6120385" y="393725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7" name="Freeform 1347"/>
          <p:cNvSpPr/>
          <p:nvPr/>
        </p:nvSpPr>
        <p:spPr>
          <a:xfrm>
            <a:off x="3715766" y="2945226"/>
            <a:ext cx="658623" cy="165100"/>
          </a:xfrm>
          <a:custGeom>
            <a:avLst/>
            <a:gdLst/>
            <a:ahLst/>
            <a:cxnLst/>
            <a:rect l="0" t="0" r="0" b="0"/>
            <a:pathLst>
              <a:path w="658623" h="165100">
                <a:moveTo>
                  <a:pt x="0" y="165100"/>
                </a:moveTo>
                <a:lnTo>
                  <a:pt x="658623" y="165100"/>
                </a:lnTo>
                <a:lnTo>
                  <a:pt x="658623" y="0"/>
                </a:lnTo>
                <a:lnTo>
                  <a:pt x="0" y="0"/>
                </a:lnTo>
                <a:close/>
                <a:moveTo>
                  <a:pt x="31909" y="391277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8" name="Freeform 1348"/>
          <p:cNvSpPr/>
          <p:nvPr/>
        </p:nvSpPr>
        <p:spPr>
          <a:xfrm>
            <a:off x="4623308" y="3276854"/>
            <a:ext cx="523015" cy="239086"/>
          </a:xfrm>
          <a:custGeom>
            <a:avLst/>
            <a:gdLst/>
            <a:ahLst/>
            <a:cxnLst/>
            <a:rect l="0" t="0" r="0" b="0"/>
            <a:pathLst>
              <a:path w="523015" h="239086">
                <a:moveTo>
                  <a:pt x="0" y="239086"/>
                </a:moveTo>
                <a:lnTo>
                  <a:pt x="523015" y="239086"/>
                </a:lnTo>
                <a:lnTo>
                  <a:pt x="523015" y="0"/>
                </a:lnTo>
                <a:lnTo>
                  <a:pt x="0" y="0"/>
                </a:lnTo>
                <a:close/>
                <a:moveTo>
                  <a:pt x="-1281248" y="3581146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9" name="Freeform 1349"/>
          <p:cNvSpPr/>
          <p:nvPr/>
        </p:nvSpPr>
        <p:spPr>
          <a:xfrm>
            <a:off x="3734053" y="3434430"/>
            <a:ext cx="626618" cy="165100"/>
          </a:xfrm>
          <a:custGeom>
            <a:avLst/>
            <a:gdLst/>
            <a:ahLst/>
            <a:cxnLst/>
            <a:rect l="0" t="0" r="0" b="0"/>
            <a:pathLst>
              <a:path w="626618" h="165100">
                <a:moveTo>
                  <a:pt x="0" y="165100"/>
                </a:moveTo>
                <a:lnTo>
                  <a:pt x="626618" y="165100"/>
                </a:lnTo>
                <a:lnTo>
                  <a:pt x="626618" y="0"/>
                </a:lnTo>
                <a:lnTo>
                  <a:pt x="0" y="0"/>
                </a:lnTo>
                <a:close/>
                <a:moveTo>
                  <a:pt x="-475583" y="342357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0" name="Freeform 1350"/>
          <p:cNvSpPr/>
          <p:nvPr/>
        </p:nvSpPr>
        <p:spPr>
          <a:xfrm>
            <a:off x="7492237" y="3528956"/>
            <a:ext cx="1438147" cy="198196"/>
          </a:xfrm>
          <a:custGeom>
            <a:avLst/>
            <a:gdLst/>
            <a:ahLst/>
            <a:cxnLst/>
            <a:rect l="0" t="0" r="0" b="0"/>
            <a:pathLst>
              <a:path w="1438147" h="198196">
                <a:moveTo>
                  <a:pt x="0" y="198196"/>
                </a:moveTo>
                <a:lnTo>
                  <a:pt x="1438147" y="198196"/>
                </a:lnTo>
                <a:lnTo>
                  <a:pt x="1438147" y="0"/>
                </a:lnTo>
                <a:lnTo>
                  <a:pt x="0" y="0"/>
                </a:lnTo>
                <a:close/>
                <a:moveTo>
                  <a:pt x="-4361390" y="332904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1" name="Freeform 1351"/>
          <p:cNvSpPr/>
          <p:nvPr/>
        </p:nvSpPr>
        <p:spPr>
          <a:xfrm>
            <a:off x="7800847" y="3756915"/>
            <a:ext cx="809498" cy="215137"/>
          </a:xfrm>
          <a:custGeom>
            <a:avLst/>
            <a:gdLst/>
            <a:ahLst/>
            <a:cxnLst/>
            <a:rect l="0" t="0" r="0" b="0"/>
            <a:pathLst>
              <a:path w="809498" h="215137">
                <a:moveTo>
                  <a:pt x="0" y="215137"/>
                </a:moveTo>
                <a:lnTo>
                  <a:pt x="809498" y="215137"/>
                </a:lnTo>
                <a:lnTo>
                  <a:pt x="809498" y="0"/>
                </a:lnTo>
                <a:lnTo>
                  <a:pt x="0" y="0"/>
                </a:lnTo>
                <a:close/>
                <a:moveTo>
                  <a:pt x="-4914899" y="3101085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2" name="Freeform 1352"/>
          <p:cNvSpPr/>
          <p:nvPr/>
        </p:nvSpPr>
        <p:spPr>
          <a:xfrm>
            <a:off x="3147659" y="3932778"/>
            <a:ext cx="1187866" cy="165100"/>
          </a:xfrm>
          <a:custGeom>
            <a:avLst/>
            <a:gdLst/>
            <a:ahLst/>
            <a:cxnLst/>
            <a:rect l="0" t="0" r="0" b="0"/>
            <a:pathLst>
              <a:path w="1187866" h="165100">
                <a:moveTo>
                  <a:pt x="0" y="165100"/>
                </a:moveTo>
                <a:lnTo>
                  <a:pt x="1187866" y="165100"/>
                </a:lnTo>
                <a:lnTo>
                  <a:pt x="1187866" y="0"/>
                </a:lnTo>
                <a:lnTo>
                  <a:pt x="0" y="0"/>
                </a:lnTo>
                <a:close/>
                <a:moveTo>
                  <a:pt x="-387538" y="2925222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3" name="Freeform 1353"/>
          <p:cNvSpPr/>
          <p:nvPr/>
        </p:nvSpPr>
        <p:spPr>
          <a:xfrm>
            <a:off x="2108707" y="4081527"/>
            <a:ext cx="782065" cy="215137"/>
          </a:xfrm>
          <a:custGeom>
            <a:avLst/>
            <a:gdLst/>
            <a:ahLst/>
            <a:cxnLst/>
            <a:rect l="0" t="0" r="0" b="0"/>
            <a:pathLst>
              <a:path w="782065" h="215137">
                <a:moveTo>
                  <a:pt x="0" y="215137"/>
                </a:moveTo>
                <a:lnTo>
                  <a:pt x="782065" y="215137"/>
                </a:lnTo>
                <a:lnTo>
                  <a:pt x="782065" y="0"/>
                </a:lnTo>
                <a:lnTo>
                  <a:pt x="0" y="0"/>
                </a:lnTo>
                <a:close/>
                <a:moveTo>
                  <a:pt x="452628" y="277647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4" name="Freeform 1354"/>
          <p:cNvSpPr/>
          <p:nvPr/>
        </p:nvSpPr>
        <p:spPr>
          <a:xfrm flipV="1">
            <a:off x="6325362" y="2912365"/>
            <a:ext cx="1177290" cy="0"/>
          </a:xfrm>
          <a:custGeom>
            <a:avLst/>
            <a:gdLst/>
            <a:ahLst/>
            <a:cxnLst/>
            <a:rect l="0" t="0" r="0" b="0"/>
            <a:pathLst>
              <a:path w="6540500">
                <a:moveTo>
                  <a:pt x="0" y="0"/>
                </a:moveTo>
                <a:lnTo>
                  <a:pt x="6540500" y="0"/>
                </a:lnTo>
                <a:close/>
                <a:moveTo>
                  <a:pt x="-18961100" y="161798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5" name="Freeform 1355"/>
          <p:cNvSpPr/>
          <p:nvPr/>
        </p:nvSpPr>
        <p:spPr>
          <a:xfrm flipV="1">
            <a:off x="7619238" y="2912365"/>
            <a:ext cx="1170432" cy="0"/>
          </a:xfrm>
          <a:custGeom>
            <a:avLst/>
            <a:gdLst/>
            <a:ahLst/>
            <a:cxnLst/>
            <a:rect l="0" t="0" r="0" b="0"/>
            <a:pathLst>
              <a:path w="6502400">
                <a:moveTo>
                  <a:pt x="0" y="0"/>
                </a:moveTo>
                <a:lnTo>
                  <a:pt x="6502400" y="0"/>
                </a:lnTo>
                <a:close/>
                <a:moveTo>
                  <a:pt x="-26149300" y="161798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6" name="Freeform 1356"/>
          <p:cNvSpPr/>
          <p:nvPr/>
        </p:nvSpPr>
        <p:spPr>
          <a:xfrm flipV="1">
            <a:off x="8906256" y="2912365"/>
            <a:ext cx="1179576" cy="0"/>
          </a:xfrm>
          <a:custGeom>
            <a:avLst/>
            <a:gdLst/>
            <a:ahLst/>
            <a:cxnLst/>
            <a:rect l="0" t="0" r="0" b="0"/>
            <a:pathLst>
              <a:path w="6553200">
                <a:moveTo>
                  <a:pt x="0" y="0"/>
                </a:moveTo>
                <a:lnTo>
                  <a:pt x="6553200" y="0"/>
                </a:lnTo>
                <a:close/>
                <a:moveTo>
                  <a:pt x="-33299400" y="161798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7" name="Freeform 1357"/>
          <p:cNvSpPr/>
          <p:nvPr/>
        </p:nvSpPr>
        <p:spPr>
          <a:xfrm flipV="1">
            <a:off x="6325362" y="2939797"/>
            <a:ext cx="1177290" cy="0"/>
          </a:xfrm>
          <a:custGeom>
            <a:avLst/>
            <a:gdLst/>
            <a:ahLst/>
            <a:cxnLst/>
            <a:rect l="0" t="0" r="0" b="0"/>
            <a:pathLst>
              <a:path w="6540500">
                <a:moveTo>
                  <a:pt x="0" y="0"/>
                </a:moveTo>
                <a:lnTo>
                  <a:pt x="6540500" y="0"/>
                </a:lnTo>
                <a:close/>
                <a:moveTo>
                  <a:pt x="-18808700" y="163322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8" name="Freeform 1358"/>
          <p:cNvSpPr/>
          <p:nvPr/>
        </p:nvSpPr>
        <p:spPr>
          <a:xfrm flipV="1">
            <a:off x="7619238" y="2939797"/>
            <a:ext cx="1170432" cy="0"/>
          </a:xfrm>
          <a:custGeom>
            <a:avLst/>
            <a:gdLst/>
            <a:ahLst/>
            <a:cxnLst/>
            <a:rect l="0" t="0" r="0" b="0"/>
            <a:pathLst>
              <a:path w="6502400">
                <a:moveTo>
                  <a:pt x="0" y="0"/>
                </a:moveTo>
                <a:lnTo>
                  <a:pt x="6502400" y="0"/>
                </a:lnTo>
                <a:close/>
                <a:moveTo>
                  <a:pt x="-25996900" y="163322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9" name="Freeform 1359"/>
          <p:cNvSpPr/>
          <p:nvPr/>
        </p:nvSpPr>
        <p:spPr>
          <a:xfrm flipV="1">
            <a:off x="8906256" y="2939797"/>
            <a:ext cx="1179576" cy="0"/>
          </a:xfrm>
          <a:custGeom>
            <a:avLst/>
            <a:gdLst/>
            <a:ahLst/>
            <a:cxnLst/>
            <a:rect l="0" t="0" r="0" b="0"/>
            <a:pathLst>
              <a:path w="6553200">
                <a:moveTo>
                  <a:pt x="0" y="0"/>
                </a:moveTo>
                <a:lnTo>
                  <a:pt x="6553200" y="0"/>
                </a:lnTo>
                <a:close/>
                <a:moveTo>
                  <a:pt x="-33147000" y="163322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0" name="Freeform 1360"/>
          <p:cNvSpPr/>
          <p:nvPr/>
        </p:nvSpPr>
        <p:spPr>
          <a:xfrm flipV="1">
            <a:off x="6325362" y="3332989"/>
            <a:ext cx="1177290" cy="0"/>
          </a:xfrm>
          <a:custGeom>
            <a:avLst/>
            <a:gdLst/>
            <a:ahLst/>
            <a:cxnLst/>
            <a:rect l="0" t="0" r="0" b="0"/>
            <a:pathLst>
              <a:path w="6540500">
                <a:moveTo>
                  <a:pt x="0" y="0"/>
                </a:moveTo>
                <a:lnTo>
                  <a:pt x="6540500" y="0"/>
                </a:lnTo>
                <a:close/>
                <a:moveTo>
                  <a:pt x="-16624300" y="185166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1" name="Freeform 1361"/>
          <p:cNvSpPr/>
          <p:nvPr/>
        </p:nvSpPr>
        <p:spPr>
          <a:xfrm flipV="1">
            <a:off x="7619238" y="3332989"/>
            <a:ext cx="1170432" cy="0"/>
          </a:xfrm>
          <a:custGeom>
            <a:avLst/>
            <a:gdLst/>
            <a:ahLst/>
            <a:cxnLst/>
            <a:rect l="0" t="0" r="0" b="0"/>
            <a:pathLst>
              <a:path w="6502400">
                <a:moveTo>
                  <a:pt x="0" y="0"/>
                </a:moveTo>
                <a:lnTo>
                  <a:pt x="6502400" y="0"/>
                </a:lnTo>
                <a:close/>
                <a:moveTo>
                  <a:pt x="-23812500" y="185166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2" name="Freeform 1362"/>
          <p:cNvSpPr/>
          <p:nvPr/>
        </p:nvSpPr>
        <p:spPr>
          <a:xfrm flipV="1">
            <a:off x="8906256" y="3332989"/>
            <a:ext cx="1179576" cy="0"/>
          </a:xfrm>
          <a:custGeom>
            <a:avLst/>
            <a:gdLst/>
            <a:ahLst/>
            <a:cxnLst/>
            <a:rect l="0" t="0" r="0" b="0"/>
            <a:pathLst>
              <a:path w="6553200">
                <a:moveTo>
                  <a:pt x="0" y="0"/>
                </a:moveTo>
                <a:lnTo>
                  <a:pt x="6553200" y="0"/>
                </a:lnTo>
                <a:close/>
                <a:moveTo>
                  <a:pt x="-30962600" y="185166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3" name="Freeform 1363"/>
          <p:cNvSpPr/>
          <p:nvPr/>
        </p:nvSpPr>
        <p:spPr>
          <a:xfrm flipV="1">
            <a:off x="6325362" y="3362707"/>
            <a:ext cx="1177290" cy="0"/>
          </a:xfrm>
          <a:custGeom>
            <a:avLst/>
            <a:gdLst/>
            <a:ahLst/>
            <a:cxnLst/>
            <a:rect l="0" t="0" r="0" b="0"/>
            <a:pathLst>
              <a:path w="6540500">
                <a:moveTo>
                  <a:pt x="0" y="0"/>
                </a:moveTo>
                <a:lnTo>
                  <a:pt x="6540500" y="0"/>
                </a:lnTo>
                <a:close/>
                <a:moveTo>
                  <a:pt x="-16459200" y="186817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4" name="Freeform 1364"/>
          <p:cNvSpPr/>
          <p:nvPr/>
        </p:nvSpPr>
        <p:spPr>
          <a:xfrm flipV="1">
            <a:off x="7619238" y="3362707"/>
            <a:ext cx="1170432" cy="0"/>
          </a:xfrm>
          <a:custGeom>
            <a:avLst/>
            <a:gdLst/>
            <a:ahLst/>
            <a:cxnLst/>
            <a:rect l="0" t="0" r="0" b="0"/>
            <a:pathLst>
              <a:path w="6502400">
                <a:moveTo>
                  <a:pt x="0" y="0"/>
                </a:moveTo>
                <a:lnTo>
                  <a:pt x="6502400" y="0"/>
                </a:lnTo>
                <a:close/>
                <a:moveTo>
                  <a:pt x="-23647400" y="186817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5" name="Freeform 1365"/>
          <p:cNvSpPr/>
          <p:nvPr/>
        </p:nvSpPr>
        <p:spPr>
          <a:xfrm flipV="1">
            <a:off x="8906256" y="3362707"/>
            <a:ext cx="1179576" cy="0"/>
          </a:xfrm>
          <a:custGeom>
            <a:avLst/>
            <a:gdLst/>
            <a:ahLst/>
            <a:cxnLst/>
            <a:rect l="0" t="0" r="0" b="0"/>
            <a:pathLst>
              <a:path w="6553200">
                <a:moveTo>
                  <a:pt x="0" y="0"/>
                </a:moveTo>
                <a:lnTo>
                  <a:pt x="6553200" y="0"/>
                </a:lnTo>
                <a:close/>
                <a:moveTo>
                  <a:pt x="-30797500" y="186817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6" name="Freeform 1366"/>
          <p:cNvSpPr/>
          <p:nvPr/>
        </p:nvSpPr>
        <p:spPr>
          <a:xfrm flipV="1">
            <a:off x="6329934" y="2935225"/>
            <a:ext cx="0" cy="402336"/>
          </a:xfrm>
          <a:custGeom>
            <a:avLst/>
            <a:gdLst/>
            <a:ahLst/>
            <a:cxnLst/>
            <a:rect l="0" t="0" r="0" b="0"/>
            <a:pathLst>
              <a:path h="2235200">
                <a:moveTo>
                  <a:pt x="0" y="2235200"/>
                </a:moveTo>
                <a:lnTo>
                  <a:pt x="0" y="0"/>
                </a:lnTo>
                <a:close/>
                <a:moveTo>
                  <a:pt x="-18859500" y="185420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7" name="Freeform 1367"/>
          <p:cNvSpPr/>
          <p:nvPr/>
        </p:nvSpPr>
        <p:spPr>
          <a:xfrm flipV="1">
            <a:off x="6629400" y="2935225"/>
            <a:ext cx="0" cy="432054"/>
          </a:xfrm>
          <a:custGeom>
            <a:avLst/>
            <a:gdLst/>
            <a:ahLst/>
            <a:cxnLst/>
            <a:rect l="0" t="0" r="0" b="0"/>
            <a:pathLst>
              <a:path h="2400300">
                <a:moveTo>
                  <a:pt x="0" y="2400300"/>
                </a:moveTo>
                <a:lnTo>
                  <a:pt x="0" y="0"/>
                </a:lnTo>
                <a:close/>
                <a:moveTo>
                  <a:pt x="-20523200" y="187071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8" name="Freeform 1368"/>
          <p:cNvSpPr/>
          <p:nvPr/>
        </p:nvSpPr>
        <p:spPr>
          <a:xfrm flipV="1">
            <a:off x="6917436" y="2935225"/>
            <a:ext cx="0" cy="432054"/>
          </a:xfrm>
          <a:custGeom>
            <a:avLst/>
            <a:gdLst/>
            <a:ahLst/>
            <a:cxnLst/>
            <a:rect l="0" t="0" r="0" b="0"/>
            <a:pathLst>
              <a:path h="2400300">
                <a:moveTo>
                  <a:pt x="0" y="2400300"/>
                </a:moveTo>
                <a:lnTo>
                  <a:pt x="0" y="0"/>
                </a:lnTo>
                <a:close/>
                <a:moveTo>
                  <a:pt x="-22123400" y="187071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9" name="Freeform 1369"/>
          <p:cNvSpPr/>
          <p:nvPr/>
        </p:nvSpPr>
        <p:spPr>
          <a:xfrm flipV="1">
            <a:off x="7210044" y="2935225"/>
            <a:ext cx="0" cy="432054"/>
          </a:xfrm>
          <a:custGeom>
            <a:avLst/>
            <a:gdLst/>
            <a:ahLst/>
            <a:cxnLst/>
            <a:rect l="0" t="0" r="0" b="0"/>
            <a:pathLst>
              <a:path h="2400300">
                <a:moveTo>
                  <a:pt x="0" y="2400300"/>
                </a:moveTo>
                <a:lnTo>
                  <a:pt x="0" y="0"/>
                </a:lnTo>
                <a:close/>
                <a:moveTo>
                  <a:pt x="-23749000" y="187071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0" name="Freeform 1370"/>
          <p:cNvSpPr/>
          <p:nvPr/>
        </p:nvSpPr>
        <p:spPr>
          <a:xfrm flipV="1">
            <a:off x="7498080" y="2935225"/>
            <a:ext cx="0" cy="402336"/>
          </a:xfrm>
          <a:custGeom>
            <a:avLst/>
            <a:gdLst/>
            <a:ahLst/>
            <a:cxnLst/>
            <a:rect l="0" t="0" r="0" b="0"/>
            <a:pathLst>
              <a:path h="2235200">
                <a:moveTo>
                  <a:pt x="0" y="2235200"/>
                </a:moveTo>
                <a:lnTo>
                  <a:pt x="0" y="0"/>
                </a:lnTo>
                <a:close/>
                <a:moveTo>
                  <a:pt x="-25349200" y="185420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1" name="Freeform 1371"/>
          <p:cNvSpPr/>
          <p:nvPr/>
        </p:nvSpPr>
        <p:spPr>
          <a:xfrm flipV="1">
            <a:off x="7623810" y="2935225"/>
            <a:ext cx="0" cy="402336"/>
          </a:xfrm>
          <a:custGeom>
            <a:avLst/>
            <a:gdLst/>
            <a:ahLst/>
            <a:cxnLst/>
            <a:rect l="0" t="0" r="0" b="0"/>
            <a:pathLst>
              <a:path h="2235200">
                <a:moveTo>
                  <a:pt x="0" y="2235200"/>
                </a:moveTo>
                <a:lnTo>
                  <a:pt x="0" y="0"/>
                </a:lnTo>
                <a:close/>
                <a:moveTo>
                  <a:pt x="-26047700" y="185420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2" name="Freeform 1372"/>
          <p:cNvSpPr/>
          <p:nvPr/>
        </p:nvSpPr>
        <p:spPr>
          <a:xfrm flipV="1">
            <a:off x="7914132" y="2935225"/>
            <a:ext cx="0" cy="402336"/>
          </a:xfrm>
          <a:custGeom>
            <a:avLst/>
            <a:gdLst/>
            <a:ahLst/>
            <a:cxnLst/>
            <a:rect l="0" t="0" r="0" b="0"/>
            <a:pathLst>
              <a:path h="2235200">
                <a:moveTo>
                  <a:pt x="0" y="2235200"/>
                </a:moveTo>
                <a:lnTo>
                  <a:pt x="0" y="0"/>
                </a:lnTo>
                <a:close/>
                <a:moveTo>
                  <a:pt x="-27660600" y="185420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3" name="Freeform 1373"/>
          <p:cNvSpPr/>
          <p:nvPr/>
        </p:nvSpPr>
        <p:spPr>
          <a:xfrm flipV="1">
            <a:off x="8204454" y="2935225"/>
            <a:ext cx="0" cy="402336"/>
          </a:xfrm>
          <a:custGeom>
            <a:avLst/>
            <a:gdLst/>
            <a:ahLst/>
            <a:cxnLst/>
            <a:rect l="0" t="0" r="0" b="0"/>
            <a:pathLst>
              <a:path h="2235200">
                <a:moveTo>
                  <a:pt x="0" y="2235200"/>
                </a:moveTo>
                <a:lnTo>
                  <a:pt x="0" y="0"/>
                </a:lnTo>
                <a:close/>
                <a:moveTo>
                  <a:pt x="-29273500" y="185420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4" name="Freeform 1374"/>
          <p:cNvSpPr/>
          <p:nvPr/>
        </p:nvSpPr>
        <p:spPr>
          <a:xfrm flipV="1">
            <a:off x="8494776" y="2935225"/>
            <a:ext cx="0" cy="402336"/>
          </a:xfrm>
          <a:custGeom>
            <a:avLst/>
            <a:gdLst/>
            <a:ahLst/>
            <a:cxnLst/>
            <a:rect l="0" t="0" r="0" b="0"/>
            <a:pathLst>
              <a:path h="2235200">
                <a:moveTo>
                  <a:pt x="0" y="2235200"/>
                </a:moveTo>
                <a:lnTo>
                  <a:pt x="0" y="0"/>
                </a:lnTo>
                <a:close/>
                <a:moveTo>
                  <a:pt x="-30886400" y="185420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5" name="Freeform 1375"/>
          <p:cNvSpPr/>
          <p:nvPr/>
        </p:nvSpPr>
        <p:spPr>
          <a:xfrm flipV="1">
            <a:off x="8785098" y="2935225"/>
            <a:ext cx="0" cy="402336"/>
          </a:xfrm>
          <a:custGeom>
            <a:avLst/>
            <a:gdLst/>
            <a:ahLst/>
            <a:cxnLst/>
            <a:rect l="0" t="0" r="0" b="0"/>
            <a:pathLst>
              <a:path h="2235200">
                <a:moveTo>
                  <a:pt x="0" y="2235200"/>
                </a:moveTo>
                <a:lnTo>
                  <a:pt x="0" y="0"/>
                </a:lnTo>
                <a:close/>
                <a:moveTo>
                  <a:pt x="-32499300" y="185420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6" name="Freeform 1376"/>
          <p:cNvSpPr/>
          <p:nvPr/>
        </p:nvSpPr>
        <p:spPr>
          <a:xfrm flipV="1">
            <a:off x="8910828" y="2935225"/>
            <a:ext cx="0" cy="402336"/>
          </a:xfrm>
          <a:custGeom>
            <a:avLst/>
            <a:gdLst/>
            <a:ahLst/>
            <a:cxnLst/>
            <a:rect l="0" t="0" r="0" b="0"/>
            <a:pathLst>
              <a:path h="2235200">
                <a:moveTo>
                  <a:pt x="0" y="2235200"/>
                </a:moveTo>
                <a:lnTo>
                  <a:pt x="0" y="0"/>
                </a:lnTo>
                <a:close/>
                <a:moveTo>
                  <a:pt x="-33197800" y="185420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7" name="Freeform 1377"/>
          <p:cNvSpPr/>
          <p:nvPr/>
        </p:nvSpPr>
        <p:spPr>
          <a:xfrm flipV="1">
            <a:off x="9201150" y="2935225"/>
            <a:ext cx="0" cy="402336"/>
          </a:xfrm>
          <a:custGeom>
            <a:avLst/>
            <a:gdLst/>
            <a:ahLst/>
            <a:cxnLst/>
            <a:rect l="0" t="0" r="0" b="0"/>
            <a:pathLst>
              <a:path h="2235200">
                <a:moveTo>
                  <a:pt x="0" y="2235200"/>
                </a:moveTo>
                <a:lnTo>
                  <a:pt x="0" y="0"/>
                </a:lnTo>
                <a:close/>
                <a:moveTo>
                  <a:pt x="-34810700" y="185420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8" name="Freeform 1378"/>
          <p:cNvSpPr/>
          <p:nvPr/>
        </p:nvSpPr>
        <p:spPr>
          <a:xfrm flipV="1">
            <a:off x="9491472" y="2935225"/>
            <a:ext cx="0" cy="432054"/>
          </a:xfrm>
          <a:custGeom>
            <a:avLst/>
            <a:gdLst/>
            <a:ahLst/>
            <a:cxnLst/>
            <a:rect l="0" t="0" r="0" b="0"/>
            <a:pathLst>
              <a:path h="2400300">
                <a:moveTo>
                  <a:pt x="0" y="2400300"/>
                </a:moveTo>
                <a:lnTo>
                  <a:pt x="0" y="0"/>
                </a:lnTo>
                <a:close/>
                <a:moveTo>
                  <a:pt x="-36423600" y="187071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9" name="Freeform 1379"/>
          <p:cNvSpPr/>
          <p:nvPr/>
        </p:nvSpPr>
        <p:spPr>
          <a:xfrm flipV="1">
            <a:off x="9784080" y="2935225"/>
            <a:ext cx="0" cy="402336"/>
          </a:xfrm>
          <a:custGeom>
            <a:avLst/>
            <a:gdLst/>
            <a:ahLst/>
            <a:cxnLst/>
            <a:rect l="0" t="0" r="0" b="0"/>
            <a:pathLst>
              <a:path h="2235200">
                <a:moveTo>
                  <a:pt x="0" y="2235200"/>
                </a:moveTo>
                <a:lnTo>
                  <a:pt x="0" y="0"/>
                </a:lnTo>
                <a:close/>
                <a:moveTo>
                  <a:pt x="-38049200" y="185420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0" name="Freeform 1380"/>
          <p:cNvSpPr/>
          <p:nvPr/>
        </p:nvSpPr>
        <p:spPr>
          <a:xfrm flipV="1">
            <a:off x="10081260" y="2935225"/>
            <a:ext cx="0" cy="402336"/>
          </a:xfrm>
          <a:custGeom>
            <a:avLst/>
            <a:gdLst/>
            <a:ahLst/>
            <a:cxnLst/>
            <a:rect l="0" t="0" r="0" b="0"/>
            <a:pathLst>
              <a:path h="2235200">
                <a:moveTo>
                  <a:pt x="0" y="2235200"/>
                </a:moveTo>
                <a:lnTo>
                  <a:pt x="0" y="0"/>
                </a:lnTo>
                <a:close/>
                <a:moveTo>
                  <a:pt x="-39700200" y="18542000"/>
                </a:moveTo>
              </a:path>
            </a:pathLst>
          </a:custGeom>
          <a:noFill/>
          <a:ln w="9144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1" name="Rectangle 1381"/>
          <p:cNvSpPr/>
          <p:nvPr/>
        </p:nvSpPr>
        <p:spPr>
          <a:xfrm>
            <a:off x="1849120" y="694132"/>
            <a:ext cx="4916457" cy="592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3979" b="1" i="0" spc="0" baseline="0" dirty="0">
                <a:solidFill>
                  <a:srgbClr val="000000"/>
                </a:solidFill>
                <a:latin typeface="WorkSans-Bold"/>
              </a:rPr>
              <a:t>Мультиплексирование </a:t>
            </a:r>
            <a:r>
              <a:rPr lang="ru" sz="3979" b="1" i="0" spc="1163" baseline="0" dirty="0">
                <a:solidFill>
                  <a:srgbClr val="000000"/>
                </a:solidFill>
                <a:latin typeface="WorkSans-Bold"/>
              </a:rPr>
              <a:t>- </a:t>
            </a:r>
            <a:r>
              <a:rPr lang="ru" sz="3979" b="1" i="0" spc="0" baseline="0" dirty="0">
                <a:solidFill>
                  <a:srgbClr val="000000"/>
                </a:solidFill>
                <a:latin typeface="WorkSans-Bold"/>
              </a:rPr>
              <a:t>TDM</a:t>
            </a:r>
          </a:p>
        </p:txBody>
      </p:sp>
      <p:sp>
        <p:nvSpPr>
          <p:cNvPr id="1382" name="Rectangle 1382"/>
          <p:cNvSpPr/>
          <p:nvPr/>
        </p:nvSpPr>
        <p:spPr>
          <a:xfrm>
            <a:off x="11320526" y="6457823"/>
            <a:ext cx="17489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23</a:t>
            </a:r>
          </a:p>
        </p:txBody>
      </p:sp>
      <p:sp>
        <p:nvSpPr>
          <p:cNvPr id="1383" name="Rectangle 1383"/>
          <p:cNvSpPr/>
          <p:nvPr/>
        </p:nvSpPr>
        <p:spPr>
          <a:xfrm>
            <a:off x="777222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433A2B"/>
                </a:solidFill>
                <a:latin typeface="Arial"/>
              </a:rPr>
              <a:t>СИСТЕМЫ</a:t>
            </a:r>
          </a:p>
          <a:p>
            <a:pPr marL="363">
              <a:lnSpc>
                <a:spcPts val="710"/>
              </a:lnSpc>
            </a:pPr>
            <a:r>
              <a:rPr lang="ru" sz="700" b="0" i="0" spc="0" baseline="0" dirty="0">
                <a:solidFill>
                  <a:srgbClr val="433A2B"/>
                </a:solidFill>
                <a:latin typeface="Arial"/>
              </a:rPr>
              <a:t>ЛАБОРАТОРИЯ</a:t>
            </a:r>
          </a:p>
        </p:txBody>
      </p:sp>
      <p:sp>
        <p:nvSpPr>
          <p:cNvPr id="1384" name="Rectangle 1384"/>
          <p:cNvSpPr/>
          <p:nvPr/>
        </p:nvSpPr>
        <p:spPr>
          <a:xfrm>
            <a:off x="11079924" y="1283463"/>
            <a:ext cx="669575" cy="3119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757" b="1" i="0" spc="188" baseline="-10799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  <p:sp>
        <p:nvSpPr>
          <p:cNvPr id="1385" name="Rectangle 1385"/>
          <p:cNvSpPr/>
          <p:nvPr/>
        </p:nvSpPr>
        <p:spPr>
          <a:xfrm>
            <a:off x="6344948" y="2411273"/>
            <a:ext cx="3722849" cy="480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5458"/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Длительность кадра = 1/50,000</a:t>
            </a:r>
            <a:r>
              <a:rPr lang="ru" sz="1600" b="0" i="0" spc="-51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с =</a:t>
            </a:r>
            <a:r>
              <a:rPr lang="ru" sz="1600" b="0" i="0" spc="127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20</a:t>
            </a:r>
            <a:r>
              <a:rPr lang="ru" sz="1600" b="0" i="0" spc="127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600" b="0" i="0" spc="164" baseline="0" dirty="0">
                <a:solidFill>
                  <a:srgbClr val="000000"/>
                </a:solidFill>
                <a:latin typeface="Times New Roman"/>
              </a:rPr>
              <a:t>РС.</a:t>
            </a:r>
          </a:p>
          <a:p>
            <a:pPr marL="0">
              <a:lnSpc>
                <a:spcPts val="2016"/>
              </a:lnSpc>
            </a:pP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Кадр: 8 бит</a:t>
            </a:r>
            <a:r>
              <a:rPr lang="ru" sz="1600" b="0" i="0" spc="703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Кадр: 8 бит</a:t>
            </a:r>
            <a:r>
              <a:rPr lang="ru" sz="1600" b="0" i="0" spc="703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Кадр: 8 бит</a:t>
            </a:r>
          </a:p>
        </p:txBody>
      </p:sp>
      <p:sp>
        <p:nvSpPr>
          <p:cNvPr id="1386" name="Rectangle 1386"/>
          <p:cNvSpPr/>
          <p:nvPr/>
        </p:nvSpPr>
        <p:spPr>
          <a:xfrm>
            <a:off x="3722941" y="2422703"/>
            <a:ext cx="645993" cy="2249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110010</a:t>
            </a:r>
          </a:p>
        </p:txBody>
      </p:sp>
      <p:sp>
        <p:nvSpPr>
          <p:cNvPr id="1387" name="Rectangle 1387"/>
          <p:cNvSpPr/>
          <p:nvPr/>
        </p:nvSpPr>
        <p:spPr>
          <a:xfrm>
            <a:off x="2097595" y="2575865"/>
            <a:ext cx="787593" cy="12124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100 кбит/с</a:t>
            </a:r>
          </a:p>
          <a:p>
            <a:pPr marL="0">
              <a:lnSpc>
                <a:spcPts val="3870"/>
              </a:lnSpc>
            </a:pP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100 кбит/с</a:t>
            </a:r>
          </a:p>
          <a:p>
            <a:pPr marL="0">
              <a:lnSpc>
                <a:spcPts val="3905"/>
              </a:lnSpc>
            </a:pP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100 кбит/с</a:t>
            </a:r>
          </a:p>
        </p:txBody>
      </p:sp>
      <p:sp>
        <p:nvSpPr>
          <p:cNvPr id="1388" name="Rectangle 1388"/>
          <p:cNvSpPr/>
          <p:nvPr/>
        </p:nvSpPr>
        <p:spPr>
          <a:xfrm>
            <a:off x="3145974" y="2914193"/>
            <a:ext cx="6894522" cy="12124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75148">
              <a:tabLst>
                <a:tab pos="3226908" algn="l"/>
                <a:tab pos="4516212" algn="l"/>
                <a:tab pos="5807334" algn="l"/>
              </a:tabLst>
            </a:pPr>
            <a:r>
              <a:rPr lang="ru" sz="2424" b="0" i="0" spc="0" baseline="53999" dirty="0">
                <a:solidFill>
                  <a:srgbClr val="000000"/>
                </a:solidFill>
                <a:latin typeface="Times New Roman"/>
              </a:rPr>
              <a:t>001010 </a:t>
            </a:r>
            <a:r>
              <a:rPr lang="ru" sz="1600" b="0" i="0" spc="134" baseline="0" dirty="0">
                <a:solidFill>
                  <a:srgbClr val="000000"/>
                </a:solidFill>
                <a:latin typeface="Times New Roman"/>
              </a:rPr>
              <a:t>0 </a:t>
            </a:r>
            <a:r>
              <a:rPr lang="ru" sz="1600" b="0" i="0" spc="583" baseline="0" dirty="0">
                <a:solidFill>
                  <a:srgbClr val="000000"/>
                </a:solidFill>
                <a:latin typeface="Times New Roman"/>
              </a:rPr>
              <a:t>0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" sz="1600" b="0" i="0" spc="605" baseline="0" dirty="0">
                <a:solidFill>
                  <a:srgbClr val="000000"/>
                </a:solidFill>
                <a:latin typeface="Times New Roman"/>
              </a:rPr>
              <a:t>0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0 </a:t>
            </a:r>
            <a:r>
              <a:rPr lang="ru" sz="1600" b="0" i="0" spc="619" baseline="0" dirty="0">
                <a:solidFill>
                  <a:srgbClr val="000000"/>
                </a:solidFill>
                <a:latin typeface="Times New Roman"/>
              </a:rPr>
              <a:t>0 </a:t>
            </a:r>
            <a:r>
              <a:rPr lang="ru" sz="1600" b="0" i="0" spc="150" baseline="0" dirty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1 0 </a:t>
            </a:r>
            <a:r>
              <a:rPr lang="ru" sz="1600" b="0" i="0" spc="589" baseline="0" dirty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" sz="1600" b="0" i="0" spc="150" baseline="0" dirty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" sz="1600" b="0" i="0" spc="553" baseline="0" dirty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" sz="1600" b="0" i="0" spc="605" baseline="0" dirty="0">
                <a:solidFill>
                  <a:srgbClr val="000000"/>
                </a:solidFill>
                <a:latin typeface="Times New Roman"/>
              </a:rPr>
              <a:t>0 </a:t>
            </a:r>
            <a:r>
              <a:rPr lang="ru" sz="1600" b="0" i="0" spc="134" baseline="0" dirty="0">
                <a:solidFill>
                  <a:srgbClr val="000000"/>
                </a:solidFill>
                <a:latin typeface="Times New Roman"/>
              </a:rPr>
              <a:t>0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0 1 </a:t>
            </a:r>
            <a:r>
              <a:rPr lang="ru" sz="1600" b="0" i="0" spc="538" baseline="0" dirty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" sz="1600" b="0" i="0" spc="165" baseline="0" dirty="0">
                <a:solidFill>
                  <a:srgbClr val="000000"/>
                </a:solidFill>
                <a:latin typeface="Times New Roman"/>
              </a:rPr>
              <a:t>0 </a:t>
            </a:r>
            <a:r>
              <a:rPr lang="ru" sz="1600" b="0" i="0" spc="553" baseline="0" dirty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1 </a:t>
            </a:r>
            <a:r>
              <a:rPr lang="ru" sz="1600" b="0" i="0" spc="619" baseline="0" dirty="0">
                <a:solidFill>
                  <a:srgbClr val="000000"/>
                </a:solidFill>
                <a:latin typeface="Times New Roman"/>
              </a:rPr>
              <a:t>0 </a:t>
            </a:r>
            <a:r>
              <a:rPr lang="ru" sz="1600" b="0" i="0" spc="120" baseline="0" dirty="0">
                <a:solidFill>
                  <a:srgbClr val="000000"/>
                </a:solidFill>
                <a:latin typeface="Times New Roman"/>
              </a:rPr>
              <a:t>10</a:t>
            </a:r>
          </a:p>
          <a:p>
            <a:pPr marL="576967">
              <a:lnSpc>
                <a:spcPts val="2988"/>
              </a:lnSpc>
              <a:tabLst>
                <a:tab pos="1486447" algn="l"/>
              </a:tabLst>
            </a:pP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101101 </a:t>
            </a:r>
            <a:r>
              <a:rPr lang="ru" sz="2575" b="0" i="0" spc="0" baseline="39176" dirty="0">
                <a:solidFill>
                  <a:srgbClr val="000000"/>
                </a:solidFill>
                <a:latin typeface="Times New Roman"/>
              </a:rPr>
              <a:t>МУЛЬТИПЛЕКСОР</a:t>
            </a:r>
          </a:p>
          <a:p>
            <a:pPr marL="4349238">
              <a:lnSpc>
                <a:spcPts val="774"/>
              </a:lnSpc>
            </a:pP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50 000 кадров/с</a:t>
            </a:r>
          </a:p>
          <a:p>
            <a:pPr marL="4664398">
              <a:lnSpc>
                <a:spcPts val="1800"/>
              </a:lnSpc>
            </a:pP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400 кбит/с</a:t>
            </a:r>
          </a:p>
          <a:p>
            <a:pPr marL="0">
              <a:lnSpc>
                <a:spcPts val="1350"/>
              </a:lnSpc>
            </a:pPr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..........000111</a:t>
            </a:r>
          </a:p>
        </p:txBody>
      </p:sp>
      <p:sp>
        <p:nvSpPr>
          <p:cNvPr id="1389" name="Rectangle 1389"/>
          <p:cNvSpPr/>
          <p:nvPr/>
        </p:nvSpPr>
        <p:spPr>
          <a:xfrm>
            <a:off x="2097595" y="4054907"/>
            <a:ext cx="787593" cy="2249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600" b="0" i="0" spc="0" baseline="0" dirty="0">
                <a:solidFill>
                  <a:srgbClr val="000000"/>
                </a:solidFill>
                <a:latin typeface="Times New Roman"/>
              </a:rPr>
              <a:t>100 кбит/с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" name="Picture 139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391" name="Picture 1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11084582" y="781133"/>
            <a:ext cx="647699" cy="771524"/>
          </a:xfrm>
          <a:prstGeom prst="rect">
            <a:avLst/>
          </a:prstGeom>
          <a:noFill/>
        </p:spPr>
      </p:pic>
      <p:pic>
        <p:nvPicPr>
          <p:cNvPr id="1392" name="Picture 139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487802" y="27322"/>
            <a:ext cx="1000125" cy="476250"/>
          </a:xfrm>
          <a:prstGeom prst="rect">
            <a:avLst/>
          </a:prstGeom>
          <a:noFill/>
        </p:spPr>
      </p:pic>
      <p:pic>
        <p:nvPicPr>
          <p:cNvPr id="1393" name="Picture 139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394" name="Picture 139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9581831" y="2329254"/>
            <a:ext cx="1771650" cy="2057400"/>
          </a:xfrm>
          <a:prstGeom prst="rect">
            <a:avLst/>
          </a:prstGeom>
          <a:noFill/>
        </p:spPr>
      </p:pic>
      <p:pic>
        <p:nvPicPr>
          <p:cNvPr id="1395" name="Picture 139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487726" y="17797"/>
            <a:ext cx="1000125" cy="466725"/>
          </a:xfrm>
          <a:prstGeom prst="rect">
            <a:avLst/>
          </a:prstGeom>
          <a:noFill/>
        </p:spPr>
      </p:pic>
      <p:sp>
        <p:nvSpPr>
          <p:cNvPr id="1396" name="Freeform 1396"/>
          <p:cNvSpPr/>
          <p:nvPr/>
        </p:nvSpPr>
        <p:spPr>
          <a:xfrm rot="-18417">
            <a:off x="578784" y="182833"/>
            <a:ext cx="826676" cy="226414"/>
          </a:xfrm>
          <a:custGeom>
            <a:avLst/>
            <a:gdLst/>
            <a:ahLst/>
            <a:cxnLst/>
            <a:rect l="0" t="0" r="0" b="0"/>
            <a:pathLst>
              <a:path w="826677" h="226415">
                <a:moveTo>
                  <a:pt x="0" y="221992"/>
                </a:moveTo>
                <a:lnTo>
                  <a:pt x="825488" y="226415"/>
                </a:lnTo>
                <a:lnTo>
                  <a:pt x="826677" y="4422"/>
                </a:lnTo>
                <a:lnTo>
                  <a:pt x="1189" y="0"/>
                </a:lnTo>
                <a:close/>
                <a:moveTo>
                  <a:pt x="5884831" y="6702466"/>
                </a:moveTo>
              </a:path>
            </a:pathLst>
          </a:custGeom>
          <a:solidFill>
            <a:srgbClr val="FEFEFE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7" name="Freeform 1397"/>
          <p:cNvSpPr/>
          <p:nvPr/>
        </p:nvSpPr>
        <p:spPr>
          <a:xfrm rot="-18417">
            <a:off x="9735894" y="3584639"/>
            <a:ext cx="795885" cy="452403"/>
          </a:xfrm>
          <a:custGeom>
            <a:avLst/>
            <a:gdLst/>
            <a:ahLst/>
            <a:cxnLst/>
            <a:rect l="0" t="0" r="0" b="0"/>
            <a:pathLst>
              <a:path w="795886" h="452404">
                <a:moveTo>
                  <a:pt x="0" y="448153"/>
                </a:moveTo>
                <a:lnTo>
                  <a:pt x="793485" y="452404"/>
                </a:lnTo>
                <a:lnTo>
                  <a:pt x="795886" y="4251"/>
                </a:lnTo>
                <a:lnTo>
                  <a:pt x="2401" y="0"/>
                </a:lnTo>
                <a:close/>
                <a:moveTo>
                  <a:pt x="-6930209" y="3251735"/>
                </a:moveTo>
              </a:path>
            </a:pathLst>
          </a:custGeom>
          <a:solidFill>
            <a:srgbClr val="178DCB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8" name="Freeform 1398"/>
          <p:cNvSpPr/>
          <p:nvPr/>
        </p:nvSpPr>
        <p:spPr>
          <a:xfrm rot="-18417">
            <a:off x="9745862" y="4042172"/>
            <a:ext cx="1466319" cy="149835"/>
          </a:xfrm>
          <a:custGeom>
            <a:avLst/>
            <a:gdLst/>
            <a:ahLst/>
            <a:cxnLst/>
            <a:rect l="0" t="0" r="0" b="0"/>
            <a:pathLst>
              <a:path w="1466320" h="149836">
                <a:moveTo>
                  <a:pt x="0" y="141984"/>
                </a:moveTo>
                <a:lnTo>
                  <a:pt x="1465560" y="149836"/>
                </a:lnTo>
                <a:lnTo>
                  <a:pt x="1466320" y="7852"/>
                </a:lnTo>
                <a:lnTo>
                  <a:pt x="761" y="0"/>
                </a:lnTo>
                <a:close/>
                <a:moveTo>
                  <a:pt x="-7091740" y="2792358"/>
                </a:moveTo>
              </a:path>
            </a:pathLst>
          </a:custGeom>
          <a:solidFill>
            <a:srgbClr val="137EB7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9" name="Rectangle 1399"/>
          <p:cNvSpPr/>
          <p:nvPr/>
        </p:nvSpPr>
        <p:spPr>
          <a:xfrm rot="-18417">
            <a:off x="598474" y="1766500"/>
            <a:ext cx="5001916" cy="34548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6007" b="1" i="0" spc="0" baseline="0" dirty="0">
                <a:solidFill>
                  <a:srgbClr val="FFFFFF"/>
                </a:solidFill>
                <a:latin typeface="WorkSans-Bold"/>
              </a:rPr>
              <a:t>Производительность</a:t>
            </a:r>
          </a:p>
          <a:p>
            <a:pPr marL="0">
              <a:lnSpc>
                <a:spcPts val="6457"/>
              </a:lnSpc>
            </a:pPr>
            <a:r>
              <a:rPr lang="ru" sz="6009" b="1" i="0" spc="0" baseline="0" dirty="0">
                <a:solidFill>
                  <a:srgbClr val="FFFFFF"/>
                </a:solidFill>
                <a:latin typeface="WorkSans-Bold"/>
              </a:rPr>
              <a:t>коммуникация</a:t>
            </a:r>
          </a:p>
          <a:p>
            <a:pPr marL="0">
              <a:lnSpc>
                <a:spcPts val="3786"/>
              </a:lnSpc>
            </a:pPr>
            <a:r>
              <a:rPr lang="ru" sz="2402" b="0" i="0" spc="746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FFFFFF"/>
                </a:solidFill>
                <a:latin typeface="WorkSans-Light"/>
              </a:rPr>
              <a:t>Пропускная способность, задержка</a:t>
            </a:r>
          </a:p>
          <a:p>
            <a:pPr marL="0">
              <a:lnSpc>
                <a:spcPts val="3305"/>
              </a:lnSpc>
            </a:pPr>
            <a:r>
              <a:rPr lang="ru" sz="2402" b="0" i="0" spc="746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FFFFFF"/>
                </a:solidFill>
                <a:latin typeface="WorkSans-Light"/>
              </a:rPr>
              <a:t>Затухание, перекрестные помехи, шум</a:t>
            </a:r>
          </a:p>
          <a:p>
            <a:pPr marL="0">
              <a:lnSpc>
                <a:spcPts val="3304"/>
              </a:lnSpc>
            </a:pPr>
            <a:r>
              <a:rPr lang="ru" sz="2402" b="0" i="0" spc="746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FFFFFF"/>
                </a:solidFill>
                <a:latin typeface="WorkSans-Light"/>
              </a:rPr>
              <a:t>Медиаконвертеры</a:t>
            </a:r>
          </a:p>
          <a:p>
            <a:pPr marL="0">
              <a:lnSpc>
                <a:spcPts val="3302"/>
              </a:lnSpc>
            </a:pPr>
            <a:r>
              <a:rPr lang="ru" sz="2404" b="0" i="0" spc="745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ru" sz="2404" b="0" i="0" spc="0" baseline="0" dirty="0">
                <a:solidFill>
                  <a:srgbClr val="FFFFFF"/>
                </a:solidFill>
                <a:latin typeface="WorkSans-Light"/>
              </a:rPr>
              <a:t>Хищные птицы</a:t>
            </a:r>
          </a:p>
        </p:txBody>
      </p:sp>
      <p:sp>
        <p:nvSpPr>
          <p:cNvPr id="1400" name="Rectangle 1400"/>
          <p:cNvSpPr/>
          <p:nvPr/>
        </p:nvSpPr>
        <p:spPr>
          <a:xfrm rot="-18417">
            <a:off x="614874" y="6457627"/>
            <a:ext cx="1105232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73485" algn="l"/>
              </a:tabLst>
            </a:pPr>
            <a:r>
              <a:rPr lang="ru" sz="1200" b="0" i="0" spc="0" baseline="0" dirty="0">
                <a:solidFill>
                  <a:srgbClr val="FFFFFF"/>
                </a:solidFill>
                <a:latin typeface="WorkSans-Regular"/>
              </a:rPr>
              <a:t>07.10.2024 24</a:t>
            </a:r>
          </a:p>
        </p:txBody>
      </p:sp>
      <p:sp>
        <p:nvSpPr>
          <p:cNvPr id="1401" name="Rectangle 1401"/>
          <p:cNvSpPr/>
          <p:nvPr/>
        </p:nvSpPr>
        <p:spPr>
          <a:xfrm>
            <a:off x="588080" y="176533"/>
            <a:ext cx="810292" cy="234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853"/>
            <a:r>
              <a:rPr lang="ru" sz="100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0">
              <a:lnSpc>
                <a:spcPts val="728"/>
              </a:lnSpc>
            </a:pPr>
            <a:r>
              <a:rPr lang="ru" sz="700" b="0" i="0" spc="0" baseline="0" dirty="0">
                <a:solidFill>
                  <a:srgbClr val="000000"/>
                </a:solidFill>
                <a:latin typeface="Arial"/>
              </a:rPr>
              <a:t>это</a:t>
            </a:r>
            <a:r>
              <a:rPr lang="ru" sz="700" b="0" i="0" spc="16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700" b="0" i="0" spc="0" baseline="0" dirty="0">
                <a:solidFill>
                  <a:srgbClr val="000000"/>
                </a:solidFill>
                <a:latin typeface="Arial"/>
              </a:rPr>
              <a:t>ЛАБОРАТОРИЯ</a:t>
            </a:r>
          </a:p>
        </p:txBody>
      </p:sp>
      <p:sp>
        <p:nvSpPr>
          <p:cNvPr id="1402" name="Rectangle 1402"/>
          <p:cNvSpPr/>
          <p:nvPr/>
        </p:nvSpPr>
        <p:spPr>
          <a:xfrm>
            <a:off x="9706997" y="3488947"/>
            <a:ext cx="1502183" cy="713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600" b="1" i="0" spc="0" baseline="0" dirty="0">
                <a:solidFill>
                  <a:srgbClr val="FFFFFF"/>
                </a:solidFill>
                <a:latin typeface="Arial"/>
              </a:rPr>
              <a:t>R </a:t>
            </a:r>
            <a:r>
              <a:rPr lang="ru" sz="1665" b="0" i="0" spc="119" baseline="-111272" dirty="0">
                <a:solidFill>
                  <a:srgbClr val="FFFFFF"/>
                </a:solidFill>
                <a:latin typeface="Arial"/>
              </a:rPr>
              <a:t>crunc </a:t>
            </a:r>
            <a:r>
              <a:rPr lang="ru" sz="4600" b="1" i="0" spc="0" baseline="0" dirty="0">
                <a:solidFill>
                  <a:srgbClr val="FFFFFF"/>
                </a:solidFill>
                <a:latin typeface="Arial"/>
              </a:rPr>
              <a:t>L </a:t>
            </a:r>
            <a:r>
              <a:rPr lang="ru" sz="1665" b="0" i="0" spc="118" baseline="-111272" dirty="0">
                <a:solidFill>
                  <a:srgbClr val="FFFFFF"/>
                </a:solidFill>
                <a:latin typeface="Arial"/>
              </a:rPr>
              <a:t>i </a:t>
            </a:r>
            <a:r>
              <a:rPr lang="ru" sz="1665" b="0" i="0" spc="483" baseline="-111272" dirty="0">
                <a:solidFill>
                  <a:srgbClr val="FFFFFF"/>
                </a:solidFill>
                <a:latin typeface="Arial"/>
              </a:rPr>
              <a:t>t </a:t>
            </a:r>
            <a:r>
              <a:rPr lang="ru" sz="1665" b="0" i="0" spc="107" baseline="-111272" dirty="0">
                <a:solidFill>
                  <a:srgbClr val="FFFFFF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Freeform 140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1103"/>
                </a:moveTo>
                <a:lnTo>
                  <a:pt x="1414525" y="181103"/>
                </a:lnTo>
                <a:lnTo>
                  <a:pt x="1414525" y="294386"/>
                </a:lnTo>
                <a:lnTo>
                  <a:pt x="773176" y="294386"/>
                </a:lnTo>
                <a:lnTo>
                  <a:pt x="773176" y="181103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339068" y="1588790"/>
                </a:moveTo>
                <a:lnTo>
                  <a:pt x="11092180" y="1588790"/>
                </a:lnTo>
                <a:lnTo>
                  <a:pt x="11092180" y="1318357"/>
                </a:lnTo>
                <a:lnTo>
                  <a:pt x="11447780" y="1318357"/>
                </a:lnTo>
                <a:lnTo>
                  <a:pt x="11447780" y="1522683"/>
                </a:lnTo>
                <a:lnTo>
                  <a:pt x="11751818" y="1522683"/>
                </a:lnTo>
                <a:lnTo>
                  <a:pt x="11751818" y="1588790"/>
                </a:lnTo>
                <a:lnTo>
                  <a:pt x="11339068" y="1588790"/>
                </a:lnTo>
                <a:close/>
                <a:moveTo>
                  <a:pt x="526921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4" name="Picture 140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405" name="Picture 140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1406" name="Freeform 1406"/>
          <p:cNvSpPr/>
          <p:nvPr/>
        </p:nvSpPr>
        <p:spPr>
          <a:xfrm>
            <a:off x="766825" y="174752"/>
            <a:ext cx="654051" cy="125983"/>
          </a:xfrm>
          <a:custGeom>
            <a:avLst/>
            <a:gdLst/>
            <a:ahLst/>
            <a:cxnLst/>
            <a:rect l="0" t="0" r="0" b="0"/>
            <a:pathLst>
              <a:path w="654051" h="125983">
                <a:moveTo>
                  <a:pt x="1" y="125983"/>
                </a:moveTo>
                <a:lnTo>
                  <a:pt x="654051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90439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7" name="Freeform 1407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E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8" name="Freeform 1408"/>
          <p:cNvSpPr/>
          <p:nvPr/>
        </p:nvSpPr>
        <p:spPr>
          <a:xfrm>
            <a:off x="11085830" y="1312007"/>
            <a:ext cx="368300" cy="283133"/>
          </a:xfrm>
          <a:custGeom>
            <a:avLst/>
            <a:gdLst/>
            <a:ahLst/>
            <a:cxnLst/>
            <a:rect l="0" t="0" r="0" b="0"/>
            <a:pathLst>
              <a:path w="368300" h="283133">
                <a:moveTo>
                  <a:pt x="0" y="283133"/>
                </a:moveTo>
                <a:lnTo>
                  <a:pt x="368300" y="283133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970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9" name="Freeform 1409"/>
          <p:cNvSpPr/>
          <p:nvPr/>
        </p:nvSpPr>
        <p:spPr>
          <a:xfrm>
            <a:off x="11332718" y="1516333"/>
            <a:ext cx="425450" cy="78807"/>
          </a:xfrm>
          <a:custGeom>
            <a:avLst/>
            <a:gdLst/>
            <a:ahLst/>
            <a:cxnLst/>
            <a:rect l="0" t="0" r="0" b="0"/>
            <a:pathLst>
              <a:path w="425450" h="78807">
                <a:moveTo>
                  <a:pt x="0" y="78807"/>
                </a:moveTo>
                <a:lnTo>
                  <a:pt x="425450" y="78807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858" y="5341667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0" name="Rectangle 1410"/>
          <p:cNvSpPr/>
          <p:nvPr/>
        </p:nvSpPr>
        <p:spPr>
          <a:xfrm>
            <a:off x="598169" y="866112"/>
            <a:ext cx="11105284" cy="49139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32" b="1" i="0" spc="0" baseline="0" dirty="0">
                <a:solidFill>
                  <a:srgbClr val="000000"/>
                </a:solidFill>
                <a:latin typeface="WorkSans-Bold"/>
              </a:rPr>
              <a:t>Производительность сети</a:t>
            </a:r>
          </a:p>
          <a:p>
            <a:pPr marL="0">
              <a:lnSpc>
                <a:spcPts val="5439"/>
              </a:lnSpc>
            </a:pPr>
            <a:r>
              <a:rPr lang="ru" sz="2779" b="0" i="0" spc="827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779" b="1" i="0" spc="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Пропускная способность</a:t>
            </a:r>
          </a:p>
          <a:p>
            <a:pPr marL="457517">
              <a:lnSpc>
                <a:spcPts val="2612"/>
              </a:lnSpc>
            </a:pPr>
            <a:r>
              <a:rPr lang="ru" sz="2402" b="0" i="0" spc="961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000000"/>
                </a:solidFill>
                <a:latin typeface="WorkSans-Regular"/>
              </a:rPr>
              <a:t>Объем данных, переданных за единицу времени</a:t>
            </a:r>
          </a:p>
          <a:p>
            <a:pPr marL="457517">
              <a:lnSpc>
                <a:spcPts val="2478"/>
              </a:lnSpc>
            </a:pPr>
            <a:r>
              <a:rPr lang="ru" sz="2402" b="0" i="0" spc="961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000000"/>
                </a:solidFill>
                <a:latin typeface="WorkSans-Regular"/>
              </a:rPr>
              <a:t>Единицы измерения:</a:t>
            </a:r>
          </a:p>
          <a:p>
            <a:pPr marL="915035">
              <a:lnSpc>
                <a:spcPts val="2388"/>
              </a:lnSpc>
            </a:pPr>
            <a:r>
              <a:rPr lang="ru" sz="2027" b="0" i="0" spc="1093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027" b="0" i="0" spc="0" baseline="0" dirty="0">
                <a:solidFill>
                  <a:srgbClr val="000000"/>
                </a:solidFill>
                <a:latin typeface="WorkSans-Regular"/>
              </a:rPr>
              <a:t>КБ = 2 </a:t>
            </a:r>
            <a:r>
              <a:rPr lang="ru" sz="2049" b="0" i="0" spc="0" baseline="28814" dirty="0">
                <a:solidFill>
                  <a:srgbClr val="000000"/>
                </a:solidFill>
                <a:latin typeface="WorkSans-Regular"/>
              </a:rPr>
              <a:t>1 </a:t>
            </a:r>
            <a:r>
              <a:rPr lang="ru" sz="2049" b="0" i="0" spc="670" baseline="28814" dirty="0">
                <a:solidFill>
                  <a:srgbClr val="000000"/>
                </a:solidFill>
                <a:latin typeface="WorkSans-Regular"/>
              </a:rPr>
              <a:t>0 </a:t>
            </a:r>
            <a:r>
              <a:rPr lang="ru" sz="2027" b="0" i="0" spc="0" baseline="0" dirty="0">
                <a:solidFill>
                  <a:srgbClr val="000000"/>
                </a:solidFill>
                <a:latin typeface="WorkSans-Regular"/>
              </a:rPr>
              <a:t>байт</a:t>
            </a:r>
          </a:p>
          <a:p>
            <a:pPr marL="915035">
              <a:lnSpc>
                <a:spcPts val="2403"/>
              </a:lnSpc>
            </a:pPr>
            <a:r>
              <a:rPr lang="ru" sz="2027" b="0" i="0" spc="1093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027" b="0" i="0" spc="0" baseline="0" dirty="0">
                <a:solidFill>
                  <a:srgbClr val="000000"/>
                </a:solidFill>
                <a:latin typeface="WorkSans-Regular"/>
              </a:rPr>
              <a:t>Мбит/с = 10 </a:t>
            </a:r>
            <a:r>
              <a:rPr lang="ru" sz="2045" b="0" i="0" spc="679" baseline="28723" dirty="0">
                <a:solidFill>
                  <a:srgbClr val="000000"/>
                </a:solidFill>
                <a:latin typeface="WorkSans-Regular"/>
              </a:rPr>
              <a:t>6 </a:t>
            </a:r>
            <a:r>
              <a:rPr lang="ru" sz="2027" b="0" i="0" spc="0" baseline="0" dirty="0">
                <a:solidFill>
                  <a:srgbClr val="000000"/>
                </a:solidFill>
                <a:latin typeface="WorkSans-Regular"/>
              </a:rPr>
              <a:t>бит в </a:t>
            </a:r>
            <a:r>
              <a:rPr lang="ru" sz="2027" b="0" i="0" spc="672" baseline="0" dirty="0">
                <a:solidFill>
                  <a:srgbClr val="000000"/>
                </a:solidFill>
                <a:latin typeface="WorkSans-Regular"/>
              </a:rPr>
              <a:t>секунду</a:t>
            </a:r>
          </a:p>
          <a:p>
            <a:pPr marL="0">
              <a:lnSpc>
                <a:spcPts val="3711"/>
              </a:lnSpc>
            </a:pPr>
            <a:r>
              <a:rPr lang="ru" sz="2777" b="0" i="0" spc="827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777" b="1" i="0" spc="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</a:t>
            </a:r>
          </a:p>
          <a:p>
            <a:pPr marL="457517">
              <a:lnSpc>
                <a:spcPts val="2537"/>
              </a:lnSpc>
            </a:pPr>
            <a:r>
              <a:rPr lang="ru" sz="2404" b="0" i="0" spc="960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404" b="0" i="0" spc="0" baseline="0" dirty="0">
                <a:solidFill>
                  <a:srgbClr val="000000"/>
                </a:solidFill>
                <a:latin typeface="WorkSans-Regular"/>
              </a:rPr>
              <a:t>Время, необходимое для того, чтобы сигнал (или бит) достиг точки</a:t>
            </a:r>
          </a:p>
          <a:p>
            <a:pPr marL="686435">
              <a:lnSpc>
                <a:spcPts val="2027"/>
              </a:lnSpc>
            </a:pPr>
            <a:r>
              <a:rPr lang="ru" sz="2404" b="0" i="0" spc="0" baseline="0" dirty="0">
                <a:solidFill>
                  <a:srgbClr val="000000"/>
                </a:solidFill>
                <a:latin typeface="WorkSans-Regular"/>
              </a:rPr>
              <a:t>А в точке Б</a:t>
            </a:r>
          </a:p>
          <a:p>
            <a:pPr marL="457517">
              <a:lnSpc>
                <a:spcPts val="2554"/>
              </a:lnSpc>
            </a:pPr>
            <a:r>
              <a:rPr lang="ru" sz="2402" b="0" i="0" spc="961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402" b="0" i="1" spc="0" baseline="0" dirty="0">
                <a:solidFill>
                  <a:srgbClr val="000000"/>
                </a:solidFill>
                <a:latin typeface="WorkSans-Italic"/>
              </a:rPr>
              <a:t>время в одну сторону </a:t>
            </a:r>
            <a:r>
              <a:rPr lang="ru" sz="2402" b="0" i="0" spc="0" baseline="0" dirty="0">
                <a:solidFill>
                  <a:srgbClr val="000000"/>
                </a:solidFill>
                <a:latin typeface="WorkSans-Regular"/>
              </a:rPr>
              <a:t>или </a:t>
            </a:r>
            <a:r>
              <a:rPr lang="ru" sz="2402" b="0" i="1" spc="818" baseline="0" dirty="0">
                <a:solidFill>
                  <a:srgbClr val="000000"/>
                </a:solidFill>
                <a:latin typeface="WorkSans-Italic"/>
              </a:rPr>
              <a:t>в </a:t>
            </a:r>
            <a:r>
              <a:rPr lang="ru" sz="2402" b="0" i="0" spc="786" baseline="0" dirty="0">
                <a:solidFill>
                  <a:srgbClr val="000000"/>
                </a:solidFill>
                <a:latin typeface="WorkSans-Regular"/>
              </a:rPr>
              <a:t>оба </a:t>
            </a:r>
            <a:r>
              <a:rPr lang="ru" sz="2402" b="0" i="1" spc="841" baseline="0" dirty="0">
                <a:solidFill>
                  <a:srgbClr val="000000"/>
                </a:solidFill>
                <a:latin typeface="WorkSans-Italic"/>
              </a:rPr>
              <a:t>конца </a:t>
            </a:r>
            <a:r>
              <a:rPr lang="ru" sz="2402" b="0" i="1" spc="770" baseline="0" dirty="0">
                <a:solidFill>
                  <a:srgbClr val="000000"/>
                </a:solidFill>
                <a:latin typeface="WorkSans-Italic"/>
              </a:rPr>
              <a:t>( </a:t>
            </a:r>
            <a:r>
              <a:rPr lang="ru" sz="2402" b="0" i="1" spc="0" baseline="0" dirty="0">
                <a:solidFill>
                  <a:srgbClr val="000000"/>
                </a:solidFill>
                <a:latin typeface="WorkSans-Italic"/>
              </a:rPr>
              <a:t>RTT </a:t>
            </a:r>
            <a:r>
              <a:rPr lang="ru" sz="2402" b="0" i="0" spc="0" baseline="0" dirty="0">
                <a:solidFill>
                  <a:srgbClr val="000000"/>
                </a:solidFill>
                <a:latin typeface="WorkSans-Regular"/>
              </a:rPr>
              <a:t>)</a:t>
            </a:r>
          </a:p>
          <a:p>
            <a:pPr marL="457517">
              <a:lnSpc>
                <a:spcPts val="2478"/>
              </a:lnSpc>
            </a:pPr>
            <a:r>
              <a:rPr lang="ru" sz="2402" b="0" i="0" spc="961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000000"/>
                </a:solidFill>
                <a:latin typeface="WorkSans-Regular"/>
              </a:rPr>
              <a:t>Компоненты:</a:t>
            </a:r>
          </a:p>
          <a:p>
            <a:pPr marL="915035">
              <a:lnSpc>
                <a:spcPts val="2237"/>
              </a:lnSpc>
            </a:pPr>
            <a:r>
              <a:rPr lang="ru" sz="2029" b="0" i="0" spc="1092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029" b="0" i="0" spc="0" baseline="0" dirty="0">
                <a:solidFill>
                  <a:srgbClr val="000000"/>
                </a:solidFill>
                <a:latin typeface="WorkSans-Regular"/>
              </a:rPr>
              <a:t>Время распространения</a:t>
            </a:r>
          </a:p>
          <a:p>
            <a:pPr marL="915035">
              <a:lnSpc>
                <a:spcPts val="2178"/>
              </a:lnSpc>
            </a:pPr>
            <a:r>
              <a:rPr lang="ru" sz="2027" b="0" i="0" spc="1093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027" b="0" i="0" spc="0" baseline="0" dirty="0">
                <a:solidFill>
                  <a:srgbClr val="000000"/>
                </a:solidFill>
                <a:latin typeface="WorkSans-Regular"/>
              </a:rPr>
              <a:t>Задержка, вызванная оборудованием</a:t>
            </a:r>
          </a:p>
        </p:txBody>
      </p:sp>
      <p:sp>
        <p:nvSpPr>
          <p:cNvPr id="1412" name="Rectangle 1412"/>
          <p:cNvSpPr/>
          <p:nvPr/>
        </p:nvSpPr>
        <p:spPr>
          <a:xfrm>
            <a:off x="11476355" y="6457823"/>
            <a:ext cx="17442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25</a:t>
            </a:r>
          </a:p>
        </p:txBody>
      </p:sp>
      <p:sp>
        <p:nvSpPr>
          <p:cNvPr id="1413" name="Rectangle 1413"/>
          <p:cNvSpPr/>
          <p:nvPr/>
        </p:nvSpPr>
        <p:spPr>
          <a:xfrm>
            <a:off x="604733" y="168530"/>
            <a:ext cx="809641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202"/>
            <a:r>
              <a:rPr lang="ru" sz="100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0">
              <a:lnSpc>
                <a:spcPts val="710"/>
              </a:lnSpc>
            </a:pPr>
            <a:r>
              <a:rPr lang="ru" sz="700" b="0" i="0" spc="0" baseline="0" dirty="0">
                <a:solidFill>
                  <a:srgbClr val="5E3E0C"/>
                </a:solidFill>
                <a:latin typeface="Arial"/>
              </a:rPr>
              <a:t>6*3</a:t>
            </a:r>
            <a:r>
              <a:rPr lang="ru" sz="700" b="0" i="0" spc="115" baseline="0" dirty="0">
                <a:solidFill>
                  <a:srgbClr val="5E3E0C"/>
                </a:solidFill>
                <a:latin typeface="Arial"/>
              </a:rPr>
              <a:t> </a:t>
            </a:r>
            <a:r>
              <a:rPr lang="ru" sz="700" b="0" i="0" spc="0" baseline="0" dirty="0">
                <a:solidFill>
                  <a:srgbClr val="5E3E0C"/>
                </a:solidFill>
                <a:latin typeface="Arial"/>
              </a:rPr>
              <a:t>ЛАБОРАТОРИЯ</a:t>
            </a:r>
          </a:p>
        </p:txBody>
      </p:sp>
      <p:sp>
        <p:nvSpPr>
          <p:cNvPr id="1414" name="Rectangle 1414"/>
          <p:cNvSpPr/>
          <p:nvPr/>
        </p:nvSpPr>
        <p:spPr>
          <a:xfrm>
            <a:off x="11078994" y="1274255"/>
            <a:ext cx="671516" cy="3224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833" b="0" i="0" spc="190" baseline="-9490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Freeform 141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1103"/>
                </a:moveTo>
                <a:lnTo>
                  <a:pt x="1414525" y="181103"/>
                </a:lnTo>
                <a:lnTo>
                  <a:pt x="1414525" y="294386"/>
                </a:lnTo>
                <a:lnTo>
                  <a:pt x="773176" y="294386"/>
                </a:lnTo>
                <a:lnTo>
                  <a:pt x="773176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790"/>
                </a:moveTo>
                <a:lnTo>
                  <a:pt x="11092180" y="1588790"/>
                </a:lnTo>
                <a:lnTo>
                  <a:pt x="11092180" y="1316071"/>
                </a:lnTo>
                <a:lnTo>
                  <a:pt x="11447780" y="1316071"/>
                </a:lnTo>
                <a:lnTo>
                  <a:pt x="11447780" y="1522683"/>
                </a:lnTo>
                <a:lnTo>
                  <a:pt x="11751818" y="1522683"/>
                </a:lnTo>
                <a:lnTo>
                  <a:pt x="11751818" y="1588790"/>
                </a:lnTo>
                <a:lnTo>
                  <a:pt x="11339068" y="1588790"/>
                </a:lnTo>
                <a:close/>
                <a:moveTo>
                  <a:pt x="5269210" y="6858000"/>
                </a:moveTo>
                <a:moveTo>
                  <a:pt x="8031226" y="5045711"/>
                </a:moveTo>
                <a:lnTo>
                  <a:pt x="8738869" y="5045711"/>
                </a:lnTo>
                <a:lnTo>
                  <a:pt x="8738869" y="5169661"/>
                </a:lnTo>
                <a:lnTo>
                  <a:pt x="8031226" y="5169661"/>
                </a:lnTo>
                <a:lnTo>
                  <a:pt x="8031226" y="504571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6" name="Picture 14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417" name="Picture 14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1418" name="Freeform 1418"/>
          <p:cNvSpPr/>
          <p:nvPr/>
        </p:nvSpPr>
        <p:spPr>
          <a:xfrm>
            <a:off x="2567051" y="3195702"/>
            <a:ext cx="7128764" cy="0"/>
          </a:xfrm>
          <a:custGeom>
            <a:avLst/>
            <a:gdLst/>
            <a:ahLst/>
            <a:cxnLst/>
            <a:rect l="0" t="0" r="0" b="0"/>
            <a:pathLst>
              <a:path w="7128764">
                <a:moveTo>
                  <a:pt x="0" y="0"/>
                </a:moveTo>
                <a:lnTo>
                  <a:pt x="7128764" y="0"/>
                </a:lnTo>
              </a:path>
            </a:pathLst>
          </a:custGeom>
          <a:noFill/>
          <a:ln w="6350" cap="flat" cmpd="sng">
            <a:solidFill>
              <a:srgbClr val="5B9BD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9" name="Picture 14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1314450"/>
            <a:ext cx="2200275" cy="2105025"/>
          </a:xfrm>
          <a:prstGeom prst="rect">
            <a:avLst/>
          </a:prstGeom>
          <a:noFill/>
        </p:spPr>
      </p:pic>
      <p:pic>
        <p:nvPicPr>
          <p:cNvPr id="1420" name="Picture 142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0" y="1524000"/>
            <a:ext cx="1600200" cy="1504950"/>
          </a:xfrm>
          <a:prstGeom prst="rect">
            <a:avLst/>
          </a:prstGeom>
          <a:noFill/>
        </p:spPr>
      </p:pic>
      <p:pic>
        <p:nvPicPr>
          <p:cNvPr id="1421" name="Picture 142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3152775"/>
            <a:ext cx="3038475" cy="1733550"/>
          </a:xfrm>
          <a:prstGeom prst="rect">
            <a:avLst/>
          </a:prstGeom>
          <a:noFill/>
        </p:spPr>
      </p:pic>
      <p:pic>
        <p:nvPicPr>
          <p:cNvPr id="1422" name="Picture 142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0" y="3362325"/>
            <a:ext cx="2438400" cy="1133475"/>
          </a:xfrm>
          <a:prstGeom prst="rect">
            <a:avLst/>
          </a:prstGeom>
          <a:noFill/>
        </p:spPr>
      </p:pic>
      <p:pic>
        <p:nvPicPr>
          <p:cNvPr id="1423" name="Picture 142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4619664"/>
            <a:ext cx="1962150" cy="2076450"/>
          </a:xfrm>
          <a:prstGeom prst="rect">
            <a:avLst/>
          </a:prstGeom>
          <a:noFill/>
        </p:spPr>
      </p:pic>
      <p:pic>
        <p:nvPicPr>
          <p:cNvPr id="1424" name="Picture 142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0" y="4829175"/>
            <a:ext cx="1362075" cy="1476375"/>
          </a:xfrm>
          <a:prstGeom prst="rect">
            <a:avLst/>
          </a:prstGeom>
          <a:noFill/>
        </p:spPr>
      </p:pic>
      <p:sp>
        <p:nvSpPr>
          <p:cNvPr id="1425" name="Freeform 1425"/>
          <p:cNvSpPr/>
          <p:nvPr/>
        </p:nvSpPr>
        <p:spPr>
          <a:xfrm>
            <a:off x="2567051" y="4662552"/>
            <a:ext cx="7128764" cy="0"/>
          </a:xfrm>
          <a:custGeom>
            <a:avLst/>
            <a:gdLst/>
            <a:ahLst/>
            <a:cxnLst/>
            <a:rect l="0" t="0" r="0" b="0"/>
            <a:pathLst>
              <a:path w="7128764">
                <a:moveTo>
                  <a:pt x="0" y="0"/>
                </a:moveTo>
                <a:lnTo>
                  <a:pt x="7128764" y="0"/>
                </a:lnTo>
              </a:path>
            </a:pathLst>
          </a:custGeom>
          <a:noFill/>
          <a:ln w="6350" cap="flat" cmpd="sng">
            <a:solidFill>
              <a:srgbClr val="5B9BD5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6" name="Freeform 1426"/>
          <p:cNvSpPr/>
          <p:nvPr/>
        </p:nvSpPr>
        <p:spPr>
          <a:xfrm>
            <a:off x="766825" y="174752"/>
            <a:ext cx="654051" cy="125983"/>
          </a:xfrm>
          <a:custGeom>
            <a:avLst/>
            <a:gdLst/>
            <a:ahLst/>
            <a:cxnLst/>
            <a:rect l="0" t="0" r="0" b="0"/>
            <a:pathLst>
              <a:path w="654051" h="125983">
                <a:moveTo>
                  <a:pt x="1" y="125983"/>
                </a:moveTo>
                <a:lnTo>
                  <a:pt x="654051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90439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7" name="Freeform 1427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8" name="Freeform 1428"/>
          <p:cNvSpPr/>
          <p:nvPr/>
        </p:nvSpPr>
        <p:spPr>
          <a:xfrm>
            <a:off x="11085830" y="1309721"/>
            <a:ext cx="368300" cy="285419"/>
          </a:xfrm>
          <a:custGeom>
            <a:avLst/>
            <a:gdLst/>
            <a:ahLst/>
            <a:cxnLst/>
            <a:rect l="0" t="0" r="0" b="0"/>
            <a:pathLst>
              <a:path w="368300" h="285419">
                <a:moveTo>
                  <a:pt x="0" y="285419"/>
                </a:moveTo>
                <a:lnTo>
                  <a:pt x="368300" y="285419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970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9" name="Freeform 1429"/>
          <p:cNvSpPr/>
          <p:nvPr/>
        </p:nvSpPr>
        <p:spPr>
          <a:xfrm>
            <a:off x="11332718" y="1516333"/>
            <a:ext cx="425450" cy="78807"/>
          </a:xfrm>
          <a:custGeom>
            <a:avLst/>
            <a:gdLst/>
            <a:ahLst/>
            <a:cxnLst/>
            <a:rect l="0" t="0" r="0" b="0"/>
            <a:pathLst>
              <a:path w="425450" h="78807">
                <a:moveTo>
                  <a:pt x="0" y="78807"/>
                </a:moveTo>
                <a:lnTo>
                  <a:pt x="425450" y="78807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858" y="5341667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0" name="Freeform 1430"/>
          <p:cNvSpPr/>
          <p:nvPr/>
        </p:nvSpPr>
        <p:spPr>
          <a:xfrm>
            <a:off x="8024876" y="5039361"/>
            <a:ext cx="720343" cy="136650"/>
          </a:xfrm>
          <a:custGeom>
            <a:avLst/>
            <a:gdLst/>
            <a:ahLst/>
            <a:cxnLst/>
            <a:rect l="0" t="0" r="0" b="0"/>
            <a:pathLst>
              <a:path w="720343" h="136650">
                <a:moveTo>
                  <a:pt x="0" y="136650"/>
                </a:moveTo>
                <a:lnTo>
                  <a:pt x="720343" y="136650"/>
                </a:lnTo>
                <a:lnTo>
                  <a:pt x="720343" y="0"/>
                </a:lnTo>
                <a:lnTo>
                  <a:pt x="0" y="0"/>
                </a:lnTo>
                <a:close/>
                <a:moveTo>
                  <a:pt x="-6342887" y="1818639"/>
                </a:moveTo>
              </a:path>
            </a:pathLst>
          </a:custGeom>
          <a:solidFill>
            <a:srgbClr val="FDFD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1" name="Rectangle 1431"/>
          <p:cNvSpPr/>
          <p:nvPr/>
        </p:nvSpPr>
        <p:spPr>
          <a:xfrm>
            <a:off x="1849120" y="778714"/>
            <a:ext cx="5827953" cy="592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3979" b="1" i="0" spc="0" baseline="0" dirty="0">
                <a:solidFill>
                  <a:srgbClr val="000000"/>
                </a:solidFill>
                <a:latin typeface="WorkSans-Bold"/>
              </a:rPr>
              <a:t>Проблемы с трансмиссией</a:t>
            </a:r>
          </a:p>
        </p:txBody>
      </p:sp>
      <p:sp>
        <p:nvSpPr>
          <p:cNvPr id="1432" name="Rectangle 1432"/>
          <p:cNvSpPr/>
          <p:nvPr/>
        </p:nvSpPr>
        <p:spPr>
          <a:xfrm>
            <a:off x="11317351" y="6457823"/>
            <a:ext cx="17870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26</a:t>
            </a:r>
          </a:p>
        </p:txBody>
      </p:sp>
      <p:sp>
        <p:nvSpPr>
          <p:cNvPr id="1433" name="Rectangle 1433"/>
          <p:cNvSpPr/>
          <p:nvPr/>
        </p:nvSpPr>
        <p:spPr>
          <a:xfrm>
            <a:off x="2419730" y="1963833"/>
            <a:ext cx="4656858" cy="3054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91384" algn="l"/>
              </a:tabLst>
            </a:pPr>
            <a:r>
              <a:rPr lang="ru" sz="2404" b="0" i="0" spc="0" baseline="0" dirty="0">
                <a:ln w="8726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затухания </a:t>
            </a:r>
            <a:r>
              <a:rPr lang="ru" sz="2404" b="0" i="0" spc="0" baseline="0" dirty="0">
                <a:solidFill>
                  <a:srgbClr val="000000"/>
                </a:solidFill>
                <a:latin typeface="Calibri-Light"/>
              </a:rPr>
              <a:t>: Ретранслятор</a:t>
            </a:r>
          </a:p>
        </p:txBody>
      </p:sp>
      <p:sp>
        <p:nvSpPr>
          <p:cNvPr id="1436" name="Rectangle 1436"/>
          <p:cNvSpPr/>
          <p:nvPr/>
        </p:nvSpPr>
        <p:spPr>
          <a:xfrm>
            <a:off x="2435225" y="3804936"/>
            <a:ext cx="4859921" cy="3051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675890" algn="l"/>
              </a:tabLst>
            </a:pPr>
            <a:r>
              <a:rPr lang="ru" sz="2402" b="0" i="0" spc="0" baseline="0" dirty="0">
                <a:ln w="871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проблемы перекрестных помех </a:t>
            </a:r>
            <a:r>
              <a:rPr lang="ru" sz="2402" b="0" i="0" spc="0" baseline="0" dirty="0">
                <a:solidFill>
                  <a:srgbClr val="000000"/>
                </a:solidFill>
                <a:latin typeface="Calibri-Light"/>
              </a:rPr>
              <a:t>: витая пара</a:t>
            </a:r>
          </a:p>
        </p:txBody>
      </p:sp>
      <p:sp>
        <p:nvSpPr>
          <p:cNvPr id="1437" name="Rectangle 1437"/>
          <p:cNvSpPr/>
          <p:nvPr/>
        </p:nvSpPr>
        <p:spPr>
          <a:xfrm>
            <a:off x="2516758" y="5448380"/>
            <a:ext cx="4653288" cy="3051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594356" algn="l"/>
              </a:tabLst>
            </a:pPr>
            <a:r>
              <a:rPr lang="ru" sz="2402" b="0" i="0" spc="0" baseline="0" dirty="0">
                <a:ln w="871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-Light"/>
              </a:rPr>
              <a:t>проблемы шума </a:t>
            </a:r>
            <a:r>
              <a:rPr lang="ru" sz="2402" b="0" i="0" spc="0" baseline="0" dirty="0">
                <a:solidFill>
                  <a:srgbClr val="000000"/>
                </a:solidFill>
                <a:latin typeface="Calibri-Light"/>
              </a:rPr>
              <a:t>: экранирование</a:t>
            </a:r>
          </a:p>
        </p:txBody>
      </p:sp>
      <p:sp>
        <p:nvSpPr>
          <p:cNvPr id="1438" name="Rectangle 1438"/>
          <p:cNvSpPr/>
          <p:nvPr/>
        </p:nvSpPr>
        <p:spPr>
          <a:xfrm>
            <a:off x="774936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2649">
              <a:lnSpc>
                <a:spcPts val="710"/>
              </a:lnSpc>
            </a:pPr>
            <a:r>
              <a:rPr lang="ru" sz="700" b="0" i="0" spc="0" baseline="0" dirty="0">
                <a:solidFill>
                  <a:srgbClr val="5E3E0C"/>
                </a:solidFill>
                <a:latin typeface="Arial"/>
              </a:rPr>
              <a:t>ЛАБОРАТОРИЯ</a:t>
            </a:r>
          </a:p>
        </p:txBody>
      </p:sp>
      <p:sp>
        <p:nvSpPr>
          <p:cNvPr id="1439" name="Rectangle 1439"/>
          <p:cNvSpPr/>
          <p:nvPr/>
        </p:nvSpPr>
        <p:spPr>
          <a:xfrm>
            <a:off x="11078994" y="1271969"/>
            <a:ext cx="671516" cy="3247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833" b="0" i="0" spc="190" baseline="-98181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  <p:sp>
        <p:nvSpPr>
          <p:cNvPr id="1440" name="Rectangle 1440"/>
          <p:cNvSpPr/>
          <p:nvPr/>
        </p:nvSpPr>
        <p:spPr>
          <a:xfrm>
            <a:off x="8035466" y="5032629"/>
            <a:ext cx="696743" cy="1405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0" i="0" spc="0" baseline="0" dirty="0">
                <a:solidFill>
                  <a:srgbClr val="000000"/>
                </a:solidFill>
                <a:latin typeface="Times New Roman"/>
              </a:rPr>
              <a:t>Мета]</a:t>
            </a:r>
            <a:r>
              <a:rPr lang="ru" sz="1000" b="0" i="0" spc="-10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000" b="0" i="0" spc="0" baseline="0" dirty="0">
                <a:solidFill>
                  <a:srgbClr val="000000"/>
                </a:solidFill>
                <a:latin typeface="Times New Roman"/>
              </a:rPr>
              <a:t>щит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Freeform 144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1103"/>
                </a:moveTo>
                <a:lnTo>
                  <a:pt x="1414525" y="181103"/>
                </a:lnTo>
                <a:lnTo>
                  <a:pt x="1414525" y="294386"/>
                </a:lnTo>
                <a:lnTo>
                  <a:pt x="773176" y="294386"/>
                </a:lnTo>
                <a:lnTo>
                  <a:pt x="773176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790"/>
                </a:moveTo>
                <a:lnTo>
                  <a:pt x="11089893" y="1588790"/>
                </a:lnTo>
                <a:lnTo>
                  <a:pt x="11089893" y="1319530"/>
                </a:lnTo>
                <a:lnTo>
                  <a:pt x="11443207" y="1319530"/>
                </a:lnTo>
                <a:lnTo>
                  <a:pt x="11443207" y="1522683"/>
                </a:lnTo>
                <a:lnTo>
                  <a:pt x="11751818" y="1522683"/>
                </a:lnTo>
                <a:lnTo>
                  <a:pt x="11751818" y="1588790"/>
                </a:lnTo>
                <a:lnTo>
                  <a:pt x="11339068" y="1588790"/>
                </a:lnTo>
                <a:close/>
                <a:moveTo>
                  <a:pt x="526921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2" name="Picture 144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443" name="Picture 14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444" name="Picture 14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4533900"/>
            <a:ext cx="1752600" cy="1762125"/>
          </a:xfrm>
          <a:prstGeom prst="rect">
            <a:avLst/>
          </a:prstGeom>
          <a:noFill/>
        </p:spPr>
      </p:pic>
      <p:pic>
        <p:nvPicPr>
          <p:cNvPr id="1445" name="Picture 144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4725" y="2752725"/>
            <a:ext cx="1752600" cy="1752600"/>
          </a:xfrm>
          <a:prstGeom prst="rect">
            <a:avLst/>
          </a:prstGeom>
          <a:noFill/>
        </p:spPr>
      </p:pic>
      <p:pic>
        <p:nvPicPr>
          <p:cNvPr id="1446" name="Picture 144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942975"/>
            <a:ext cx="1771650" cy="1771650"/>
          </a:xfrm>
          <a:prstGeom prst="rect">
            <a:avLst/>
          </a:prstGeom>
          <a:noFill/>
        </p:spPr>
      </p:pic>
      <p:sp>
        <p:nvSpPr>
          <p:cNvPr id="1447" name="Freeform 1447"/>
          <p:cNvSpPr/>
          <p:nvPr/>
        </p:nvSpPr>
        <p:spPr>
          <a:xfrm>
            <a:off x="766825" y="174752"/>
            <a:ext cx="654051" cy="125983"/>
          </a:xfrm>
          <a:custGeom>
            <a:avLst/>
            <a:gdLst/>
            <a:ahLst/>
            <a:cxnLst/>
            <a:rect l="0" t="0" r="0" b="0"/>
            <a:pathLst>
              <a:path w="654051" h="125983">
                <a:moveTo>
                  <a:pt x="1" y="125983"/>
                </a:moveTo>
                <a:lnTo>
                  <a:pt x="654051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90439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8" name="Freeform 1448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9" name="Freeform 1449"/>
          <p:cNvSpPr/>
          <p:nvPr/>
        </p:nvSpPr>
        <p:spPr>
          <a:xfrm>
            <a:off x="11083543" y="1313180"/>
            <a:ext cx="366014" cy="281960"/>
          </a:xfrm>
          <a:custGeom>
            <a:avLst/>
            <a:gdLst/>
            <a:ahLst/>
            <a:cxnLst/>
            <a:rect l="0" t="0" r="0" b="0"/>
            <a:pathLst>
              <a:path w="366014" h="281960">
                <a:moveTo>
                  <a:pt x="0" y="281960"/>
                </a:moveTo>
                <a:lnTo>
                  <a:pt x="366014" y="281960"/>
                </a:lnTo>
                <a:lnTo>
                  <a:pt x="366014" y="0"/>
                </a:lnTo>
                <a:lnTo>
                  <a:pt x="0" y="0"/>
                </a:lnTo>
                <a:close/>
                <a:moveTo>
                  <a:pt x="-5820683" y="554482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0" name="Freeform 1450"/>
          <p:cNvSpPr/>
          <p:nvPr/>
        </p:nvSpPr>
        <p:spPr>
          <a:xfrm>
            <a:off x="11332718" y="1516333"/>
            <a:ext cx="425450" cy="78807"/>
          </a:xfrm>
          <a:custGeom>
            <a:avLst/>
            <a:gdLst/>
            <a:ahLst/>
            <a:cxnLst/>
            <a:rect l="0" t="0" r="0" b="0"/>
            <a:pathLst>
              <a:path w="425450" h="78807">
                <a:moveTo>
                  <a:pt x="0" y="78807"/>
                </a:moveTo>
                <a:lnTo>
                  <a:pt x="425450" y="78807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858" y="5341667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1" name="Rectangle 1451"/>
          <p:cNvSpPr/>
          <p:nvPr/>
        </p:nvSpPr>
        <p:spPr>
          <a:xfrm>
            <a:off x="1849120" y="690957"/>
            <a:ext cx="4102313" cy="592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3979" b="1" i="0" spc="0" baseline="0" dirty="0">
                <a:solidFill>
                  <a:srgbClr val="000000"/>
                </a:solidFill>
                <a:latin typeface="WorkSans-Bold"/>
              </a:rPr>
              <a:t>Медиаконвертер</a:t>
            </a:r>
          </a:p>
        </p:txBody>
      </p:sp>
      <p:sp>
        <p:nvSpPr>
          <p:cNvPr id="1452" name="Rectangle 1452"/>
          <p:cNvSpPr/>
          <p:nvPr/>
        </p:nvSpPr>
        <p:spPr>
          <a:xfrm>
            <a:off x="11323701" y="6457823"/>
            <a:ext cx="171538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27</a:t>
            </a:r>
          </a:p>
        </p:txBody>
      </p:sp>
      <p:sp>
        <p:nvSpPr>
          <p:cNvPr id="1453" name="Rectangle 1453"/>
          <p:cNvSpPr/>
          <p:nvPr/>
        </p:nvSpPr>
        <p:spPr>
          <a:xfrm>
            <a:off x="3079750" y="1626956"/>
            <a:ext cx="2658269" cy="357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402" b="1" i="0" spc="0" baseline="0" dirty="0">
                <a:solidFill>
                  <a:srgbClr val="000000"/>
                </a:solidFill>
                <a:latin typeface="WorkSans-Bold"/>
              </a:rPr>
              <a:t>Электрический </a:t>
            </a:r>
            <a:r>
              <a:rPr lang="ru" sz="2402" b="1" i="0" spc="681" baseline="0" dirty="0">
                <a:solidFill>
                  <a:srgbClr val="000000"/>
                </a:solidFill>
                <a:latin typeface="WorkSans-Bold"/>
              </a:rPr>
              <a:t>- </a:t>
            </a:r>
            <a:r>
              <a:rPr lang="ru" sz="2402" b="1" i="0" spc="0" baseline="0" dirty="0">
                <a:solidFill>
                  <a:srgbClr val="000000"/>
                </a:solidFill>
                <a:latin typeface="WorkSans-Bold"/>
              </a:rPr>
              <a:t>электрический</a:t>
            </a:r>
          </a:p>
        </p:txBody>
      </p:sp>
      <p:sp>
        <p:nvSpPr>
          <p:cNvPr id="1454" name="Rectangle 1454"/>
          <p:cNvSpPr/>
          <p:nvPr/>
        </p:nvSpPr>
        <p:spPr>
          <a:xfrm>
            <a:off x="3079750" y="3442126"/>
            <a:ext cx="2277982" cy="358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404" b="1" i="0" spc="0" baseline="0" dirty="0">
                <a:solidFill>
                  <a:srgbClr val="000000"/>
                </a:solidFill>
                <a:latin typeface="WorkSans-Bold"/>
              </a:rPr>
              <a:t>Электрические </a:t>
            </a:r>
            <a:r>
              <a:rPr lang="ru" sz="2404" b="1" i="0" spc="680" baseline="0" dirty="0">
                <a:solidFill>
                  <a:srgbClr val="000000"/>
                </a:solidFill>
                <a:latin typeface="WorkSans-Bold"/>
              </a:rPr>
              <a:t>- </a:t>
            </a:r>
            <a:r>
              <a:rPr lang="ru" sz="2404" b="1" i="0" spc="0" baseline="0" dirty="0">
                <a:solidFill>
                  <a:srgbClr val="000000"/>
                </a:solidFill>
                <a:latin typeface="WorkSans-Bold"/>
              </a:rPr>
              <a:t>оптические</a:t>
            </a:r>
          </a:p>
        </p:txBody>
      </p:sp>
      <p:sp>
        <p:nvSpPr>
          <p:cNvPr id="1455" name="Rectangle 1455"/>
          <p:cNvSpPr/>
          <p:nvPr/>
        </p:nvSpPr>
        <p:spPr>
          <a:xfrm>
            <a:off x="3079750" y="5258267"/>
            <a:ext cx="2781537" cy="357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402" b="1" i="0" spc="0" baseline="0" dirty="0">
                <a:solidFill>
                  <a:srgbClr val="000000"/>
                </a:solidFill>
                <a:latin typeface="WorkSans-Bold"/>
              </a:rPr>
              <a:t>Электрический </a:t>
            </a:r>
            <a:r>
              <a:rPr lang="ru" sz="2402" b="1" i="0" spc="681" baseline="0" dirty="0">
                <a:solidFill>
                  <a:srgbClr val="000000"/>
                </a:solidFill>
                <a:latin typeface="WorkSans-Bold"/>
              </a:rPr>
              <a:t>- </a:t>
            </a:r>
            <a:r>
              <a:rPr lang="ru" sz="2402" b="1" i="0" spc="0" baseline="0" dirty="0">
                <a:solidFill>
                  <a:srgbClr val="000000"/>
                </a:solidFill>
                <a:latin typeface="WorkSans-Bold"/>
              </a:rPr>
              <a:t>беспроводной</a:t>
            </a:r>
          </a:p>
        </p:txBody>
      </p:sp>
      <p:sp>
        <p:nvSpPr>
          <p:cNvPr id="1456" name="Rectangle 1456"/>
          <p:cNvSpPr/>
          <p:nvPr/>
        </p:nvSpPr>
        <p:spPr>
          <a:xfrm>
            <a:off x="774936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2649">
              <a:lnSpc>
                <a:spcPts val="710"/>
              </a:lnSpc>
            </a:pPr>
            <a:r>
              <a:rPr lang="ru" sz="700" b="0" i="0" spc="0" baseline="0" dirty="0">
                <a:solidFill>
                  <a:srgbClr val="5E3E0C"/>
                </a:solidFill>
                <a:latin typeface="Arial"/>
              </a:rPr>
              <a:t>ЛАБОРАТОРИЯ</a:t>
            </a:r>
          </a:p>
        </p:txBody>
      </p:sp>
      <p:sp>
        <p:nvSpPr>
          <p:cNvPr id="1457" name="Rectangle 1457"/>
          <p:cNvSpPr/>
          <p:nvPr/>
        </p:nvSpPr>
        <p:spPr>
          <a:xfrm>
            <a:off x="11077638" y="1283463"/>
            <a:ext cx="672872" cy="313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833" b="0" i="0" spc="190" baseline="-98181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Freeform 145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1103"/>
                </a:moveTo>
                <a:lnTo>
                  <a:pt x="1414525" y="181103"/>
                </a:lnTo>
                <a:lnTo>
                  <a:pt x="1414525" y="294386"/>
                </a:lnTo>
                <a:lnTo>
                  <a:pt x="773176" y="294386"/>
                </a:lnTo>
                <a:lnTo>
                  <a:pt x="773176" y="181103"/>
                </a:lnTo>
                <a:close/>
                <a:moveTo>
                  <a:pt x="601726" y="298268"/>
                </a:moveTo>
                <a:lnTo>
                  <a:pt x="1407667" y="298268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8268"/>
                </a:lnTo>
                <a:close/>
                <a:moveTo>
                  <a:pt x="11339068" y="1588790"/>
                </a:moveTo>
                <a:lnTo>
                  <a:pt x="11089893" y="1588790"/>
                </a:lnTo>
                <a:lnTo>
                  <a:pt x="11089893" y="1319530"/>
                </a:lnTo>
                <a:lnTo>
                  <a:pt x="11443207" y="1319530"/>
                </a:lnTo>
                <a:lnTo>
                  <a:pt x="11443207" y="1520562"/>
                </a:lnTo>
                <a:lnTo>
                  <a:pt x="11751818" y="1520562"/>
                </a:lnTo>
                <a:lnTo>
                  <a:pt x="11751818" y="1588790"/>
                </a:lnTo>
                <a:lnTo>
                  <a:pt x="11339068" y="1588790"/>
                </a:lnTo>
                <a:close/>
                <a:moveTo>
                  <a:pt x="526921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9" name="Picture 145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460" name="Picture 146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461" name="Picture 146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2800350"/>
            <a:ext cx="1733550" cy="1495425"/>
          </a:xfrm>
          <a:prstGeom prst="rect">
            <a:avLst/>
          </a:prstGeom>
          <a:noFill/>
        </p:spPr>
      </p:pic>
      <p:pic>
        <p:nvPicPr>
          <p:cNvPr id="1462" name="Picture 146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1375" y="1057275"/>
            <a:ext cx="1981200" cy="1543050"/>
          </a:xfrm>
          <a:prstGeom prst="rect">
            <a:avLst/>
          </a:prstGeom>
          <a:noFill/>
        </p:spPr>
      </p:pic>
      <p:pic>
        <p:nvPicPr>
          <p:cNvPr id="1463" name="Picture 146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1375" y="4448175"/>
            <a:ext cx="1943100" cy="1943100"/>
          </a:xfrm>
          <a:prstGeom prst="rect">
            <a:avLst/>
          </a:prstGeom>
          <a:noFill/>
        </p:spPr>
      </p:pic>
      <p:sp>
        <p:nvSpPr>
          <p:cNvPr id="1464" name="Freeform 1464"/>
          <p:cNvSpPr/>
          <p:nvPr/>
        </p:nvSpPr>
        <p:spPr>
          <a:xfrm>
            <a:off x="766825" y="174752"/>
            <a:ext cx="654051" cy="125983"/>
          </a:xfrm>
          <a:custGeom>
            <a:avLst/>
            <a:gdLst/>
            <a:ahLst/>
            <a:cxnLst/>
            <a:rect l="0" t="0" r="0" b="0"/>
            <a:pathLst>
              <a:path w="654051" h="125983">
                <a:moveTo>
                  <a:pt x="1" y="125983"/>
                </a:moveTo>
                <a:lnTo>
                  <a:pt x="654051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90439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5" name="Freeform 1465"/>
          <p:cNvSpPr/>
          <p:nvPr/>
        </p:nvSpPr>
        <p:spPr>
          <a:xfrm>
            <a:off x="595376" y="291918"/>
            <a:ext cx="818642" cy="102544"/>
          </a:xfrm>
          <a:custGeom>
            <a:avLst/>
            <a:gdLst/>
            <a:ahLst/>
            <a:cxnLst/>
            <a:rect l="0" t="0" r="0" b="0"/>
            <a:pathLst>
              <a:path w="818642" h="102544">
                <a:moveTo>
                  <a:pt x="1" y="102544"/>
                </a:moveTo>
                <a:lnTo>
                  <a:pt x="818642" y="102544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082"/>
                </a:moveTo>
              </a:path>
            </a:pathLst>
          </a:custGeom>
          <a:solidFill>
            <a:srgbClr val="FE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6" name="Freeform 1466"/>
          <p:cNvSpPr/>
          <p:nvPr/>
        </p:nvSpPr>
        <p:spPr>
          <a:xfrm>
            <a:off x="11083543" y="1313180"/>
            <a:ext cx="366014" cy="281960"/>
          </a:xfrm>
          <a:custGeom>
            <a:avLst/>
            <a:gdLst/>
            <a:ahLst/>
            <a:cxnLst/>
            <a:rect l="0" t="0" r="0" b="0"/>
            <a:pathLst>
              <a:path w="366014" h="281960">
                <a:moveTo>
                  <a:pt x="0" y="281960"/>
                </a:moveTo>
                <a:lnTo>
                  <a:pt x="366014" y="281960"/>
                </a:lnTo>
                <a:lnTo>
                  <a:pt x="366014" y="0"/>
                </a:lnTo>
                <a:lnTo>
                  <a:pt x="0" y="0"/>
                </a:lnTo>
                <a:close/>
                <a:moveTo>
                  <a:pt x="-5820683" y="554482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7" name="Freeform 1467"/>
          <p:cNvSpPr/>
          <p:nvPr/>
        </p:nvSpPr>
        <p:spPr>
          <a:xfrm>
            <a:off x="11332718" y="1514212"/>
            <a:ext cx="425450" cy="80928"/>
          </a:xfrm>
          <a:custGeom>
            <a:avLst/>
            <a:gdLst/>
            <a:ahLst/>
            <a:cxnLst/>
            <a:rect l="0" t="0" r="0" b="0"/>
            <a:pathLst>
              <a:path w="425450" h="80928">
                <a:moveTo>
                  <a:pt x="0" y="80928"/>
                </a:moveTo>
                <a:lnTo>
                  <a:pt x="425450" y="80928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858" y="5343788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8" name="Rectangle 1468"/>
          <p:cNvSpPr/>
          <p:nvPr/>
        </p:nvSpPr>
        <p:spPr>
          <a:xfrm>
            <a:off x="1849120" y="695783"/>
            <a:ext cx="1998083" cy="592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3979" b="1" i="0" spc="0" baseline="0" dirty="0">
                <a:solidFill>
                  <a:srgbClr val="000000"/>
                </a:solidFill>
                <a:latin typeface="WorkSans-Bold"/>
              </a:rPr>
              <a:t>Ретранслятор</a:t>
            </a:r>
          </a:p>
        </p:txBody>
      </p:sp>
      <p:sp>
        <p:nvSpPr>
          <p:cNvPr id="1469" name="Rectangle 1469"/>
          <p:cNvSpPr/>
          <p:nvPr/>
        </p:nvSpPr>
        <p:spPr>
          <a:xfrm>
            <a:off x="11315700" y="6457823"/>
            <a:ext cx="17992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28</a:t>
            </a:r>
          </a:p>
        </p:txBody>
      </p:sp>
      <p:sp>
        <p:nvSpPr>
          <p:cNvPr id="1470" name="Rectangle 1470"/>
          <p:cNvSpPr/>
          <p:nvPr/>
        </p:nvSpPr>
        <p:spPr>
          <a:xfrm>
            <a:off x="3079750" y="1626956"/>
            <a:ext cx="2438194" cy="357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402" b="1" i="0" spc="0" baseline="0" dirty="0">
                <a:solidFill>
                  <a:srgbClr val="000000"/>
                </a:solidFill>
                <a:latin typeface="WorkSans-Bold"/>
              </a:rPr>
              <a:t>Электрический ретранслятор</a:t>
            </a:r>
          </a:p>
        </p:txBody>
      </p:sp>
      <p:sp>
        <p:nvSpPr>
          <p:cNvPr id="1471" name="Rectangle 1471"/>
          <p:cNvSpPr/>
          <p:nvPr/>
        </p:nvSpPr>
        <p:spPr>
          <a:xfrm>
            <a:off x="3079750" y="3442126"/>
            <a:ext cx="2058631" cy="3582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404" b="1" i="0" spc="0" baseline="0" dirty="0">
                <a:solidFill>
                  <a:srgbClr val="000000"/>
                </a:solidFill>
                <a:latin typeface="WorkSans-Bold"/>
              </a:rPr>
              <a:t>Оптический ретранслятор</a:t>
            </a:r>
          </a:p>
        </p:txBody>
      </p:sp>
      <p:sp>
        <p:nvSpPr>
          <p:cNvPr id="1472" name="Rectangle 1472"/>
          <p:cNvSpPr/>
          <p:nvPr/>
        </p:nvSpPr>
        <p:spPr>
          <a:xfrm>
            <a:off x="3079750" y="5258267"/>
            <a:ext cx="2561461" cy="357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402" b="1" i="0" spc="0" baseline="0" dirty="0">
                <a:solidFill>
                  <a:srgbClr val="000000"/>
                </a:solidFill>
                <a:latin typeface="WorkSans-Bold"/>
              </a:rPr>
              <a:t>Беспроводной ретранслятор</a:t>
            </a:r>
          </a:p>
        </p:txBody>
      </p:sp>
      <p:sp>
        <p:nvSpPr>
          <p:cNvPr id="1473" name="Rectangle 1473"/>
          <p:cNvSpPr/>
          <p:nvPr/>
        </p:nvSpPr>
        <p:spPr>
          <a:xfrm>
            <a:off x="604017" y="168530"/>
            <a:ext cx="810357" cy="225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918"/>
            <a:r>
              <a:rPr lang="ru" sz="100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0">
              <a:lnSpc>
                <a:spcPts val="656"/>
              </a:lnSpc>
            </a:pPr>
            <a:r>
              <a:rPr lang="ru" sz="700" b="0" i="0" spc="104" baseline="0" dirty="0">
                <a:solidFill>
                  <a:srgbClr val="5C3C0B"/>
                </a:solidFill>
                <a:latin typeface="Arial"/>
              </a:rPr>
              <a:t>00 </a:t>
            </a:r>
            <a:r>
              <a:rPr lang="ru" sz="700" b="0" i="0" spc="0" baseline="0" dirty="0">
                <a:solidFill>
                  <a:srgbClr val="5C3C0B"/>
                </a:solidFill>
                <a:latin typeface="Arial"/>
              </a:rPr>
              <a:t>ЛАБОРАТОРИЯ</a:t>
            </a:r>
          </a:p>
        </p:txBody>
      </p:sp>
      <p:sp>
        <p:nvSpPr>
          <p:cNvPr id="1474" name="Rectangle 1474"/>
          <p:cNvSpPr/>
          <p:nvPr/>
        </p:nvSpPr>
        <p:spPr>
          <a:xfrm>
            <a:off x="11077638" y="1283463"/>
            <a:ext cx="672872" cy="3132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833" b="0" i="0" spc="196" baseline="-98181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Freeform 147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1103"/>
                </a:moveTo>
                <a:lnTo>
                  <a:pt x="1414525" y="181103"/>
                </a:lnTo>
                <a:lnTo>
                  <a:pt x="1414525" y="294386"/>
                </a:lnTo>
                <a:lnTo>
                  <a:pt x="773176" y="294386"/>
                </a:lnTo>
                <a:lnTo>
                  <a:pt x="773176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790"/>
                </a:moveTo>
                <a:lnTo>
                  <a:pt x="11092180" y="1588790"/>
                </a:lnTo>
                <a:lnTo>
                  <a:pt x="11092180" y="1318357"/>
                </a:lnTo>
                <a:lnTo>
                  <a:pt x="11447780" y="1318357"/>
                </a:lnTo>
                <a:lnTo>
                  <a:pt x="11447780" y="1522683"/>
                </a:lnTo>
                <a:lnTo>
                  <a:pt x="11751818" y="1522683"/>
                </a:lnTo>
                <a:lnTo>
                  <a:pt x="11751818" y="1588790"/>
                </a:lnTo>
                <a:lnTo>
                  <a:pt x="11339068" y="1588790"/>
                </a:lnTo>
                <a:close/>
                <a:moveTo>
                  <a:pt x="526921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6" name="Picture 147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477" name="Picture 147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1478" name="Freeform 1478"/>
          <p:cNvSpPr/>
          <p:nvPr/>
        </p:nvSpPr>
        <p:spPr>
          <a:xfrm>
            <a:off x="3748151" y="3948177"/>
            <a:ext cx="1590675" cy="866775"/>
          </a:xfrm>
          <a:custGeom>
            <a:avLst/>
            <a:gdLst/>
            <a:ahLst/>
            <a:cxnLst/>
            <a:rect l="0" t="0" r="0" b="0"/>
            <a:pathLst>
              <a:path w="1590675" h="866775">
                <a:moveTo>
                  <a:pt x="0" y="433323"/>
                </a:moveTo>
                <a:cubicBezTo>
                  <a:pt x="0" y="193928"/>
                  <a:pt x="355981" y="0"/>
                  <a:pt x="795274" y="0"/>
                </a:cubicBezTo>
                <a:cubicBezTo>
                  <a:pt x="1234566" y="0"/>
                  <a:pt x="1590675" y="193928"/>
                  <a:pt x="1590675" y="433323"/>
                </a:cubicBezTo>
                <a:cubicBezTo>
                  <a:pt x="1590675" y="672719"/>
                  <a:pt x="1234566" y="866775"/>
                  <a:pt x="795274" y="866775"/>
                </a:cubicBezTo>
                <a:cubicBezTo>
                  <a:pt x="355981" y="866775"/>
                  <a:pt x="0" y="672719"/>
                  <a:pt x="0" y="433323"/>
                </a:cubicBezTo>
                <a:close/>
                <a:moveTo>
                  <a:pt x="-1271651" y="290982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9" name="Freeform 1479"/>
          <p:cNvSpPr/>
          <p:nvPr/>
        </p:nvSpPr>
        <p:spPr>
          <a:xfrm>
            <a:off x="3748151" y="3948177"/>
            <a:ext cx="1590675" cy="866775"/>
          </a:xfrm>
          <a:custGeom>
            <a:avLst/>
            <a:gdLst/>
            <a:ahLst/>
            <a:cxnLst/>
            <a:rect l="0" t="0" r="0" b="0"/>
            <a:pathLst>
              <a:path w="1590675" h="866775">
                <a:moveTo>
                  <a:pt x="0" y="433323"/>
                </a:moveTo>
                <a:cubicBezTo>
                  <a:pt x="0" y="193928"/>
                  <a:pt x="355981" y="0"/>
                  <a:pt x="795274" y="0"/>
                </a:cubicBezTo>
                <a:cubicBezTo>
                  <a:pt x="1234566" y="0"/>
                  <a:pt x="1590675" y="193928"/>
                  <a:pt x="1590675" y="433323"/>
                </a:cubicBezTo>
                <a:cubicBezTo>
                  <a:pt x="1590675" y="672719"/>
                  <a:pt x="1234566" y="866775"/>
                  <a:pt x="795274" y="866775"/>
                </a:cubicBezTo>
                <a:cubicBezTo>
                  <a:pt x="355981" y="866775"/>
                  <a:pt x="0" y="672719"/>
                  <a:pt x="0" y="433323"/>
                </a:cubicBezTo>
                <a:close/>
                <a:moveTo>
                  <a:pt x="-1271651" y="2909823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0" name="Freeform 1480"/>
          <p:cNvSpPr/>
          <p:nvPr/>
        </p:nvSpPr>
        <p:spPr>
          <a:xfrm>
            <a:off x="5586476" y="5148327"/>
            <a:ext cx="1819275" cy="866711"/>
          </a:xfrm>
          <a:custGeom>
            <a:avLst/>
            <a:gdLst/>
            <a:ahLst/>
            <a:cxnLst/>
            <a:rect l="0" t="0" r="0" b="0"/>
            <a:pathLst>
              <a:path w="1819275" h="866711">
                <a:moveTo>
                  <a:pt x="0" y="433323"/>
                </a:moveTo>
                <a:cubicBezTo>
                  <a:pt x="0" y="193929"/>
                  <a:pt x="407162" y="0"/>
                  <a:pt x="909574" y="0"/>
                </a:cubicBezTo>
                <a:cubicBezTo>
                  <a:pt x="1411985" y="0"/>
                  <a:pt x="1819275" y="193929"/>
                  <a:pt x="1819275" y="433323"/>
                </a:cubicBezTo>
                <a:cubicBezTo>
                  <a:pt x="1819275" y="672680"/>
                  <a:pt x="1411985" y="866711"/>
                  <a:pt x="909574" y="866711"/>
                </a:cubicBezTo>
                <a:cubicBezTo>
                  <a:pt x="407162" y="866711"/>
                  <a:pt x="0" y="672680"/>
                  <a:pt x="0" y="433323"/>
                </a:cubicBezTo>
                <a:close/>
                <a:moveTo>
                  <a:pt x="-4310126" y="1709673"/>
                </a:moveTo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1" name="Freeform 1481"/>
          <p:cNvSpPr/>
          <p:nvPr/>
        </p:nvSpPr>
        <p:spPr>
          <a:xfrm>
            <a:off x="5586476" y="5148327"/>
            <a:ext cx="1819275" cy="866711"/>
          </a:xfrm>
          <a:custGeom>
            <a:avLst/>
            <a:gdLst/>
            <a:ahLst/>
            <a:cxnLst/>
            <a:rect l="0" t="0" r="0" b="0"/>
            <a:pathLst>
              <a:path w="1819275" h="866711">
                <a:moveTo>
                  <a:pt x="0" y="433323"/>
                </a:moveTo>
                <a:cubicBezTo>
                  <a:pt x="0" y="193929"/>
                  <a:pt x="407162" y="0"/>
                  <a:pt x="909574" y="0"/>
                </a:cubicBezTo>
                <a:cubicBezTo>
                  <a:pt x="1411985" y="0"/>
                  <a:pt x="1819275" y="193929"/>
                  <a:pt x="1819275" y="433323"/>
                </a:cubicBezTo>
                <a:cubicBezTo>
                  <a:pt x="1819275" y="672680"/>
                  <a:pt x="1411985" y="866711"/>
                  <a:pt x="909574" y="866711"/>
                </a:cubicBezTo>
                <a:cubicBezTo>
                  <a:pt x="407162" y="866711"/>
                  <a:pt x="0" y="672680"/>
                  <a:pt x="0" y="433323"/>
                </a:cubicBezTo>
                <a:close/>
                <a:moveTo>
                  <a:pt x="-4310126" y="1709673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2" name="Freeform 1482"/>
          <p:cNvSpPr/>
          <p:nvPr/>
        </p:nvSpPr>
        <p:spPr>
          <a:xfrm>
            <a:off x="5996051" y="5843588"/>
            <a:ext cx="1800225" cy="866775"/>
          </a:xfrm>
          <a:custGeom>
            <a:avLst/>
            <a:gdLst/>
            <a:ahLst/>
            <a:cxnLst/>
            <a:rect l="0" t="0" r="0" b="0"/>
            <a:pathLst>
              <a:path w="1800225" h="866775">
                <a:moveTo>
                  <a:pt x="0" y="433387"/>
                </a:moveTo>
                <a:cubicBezTo>
                  <a:pt x="0" y="194031"/>
                  <a:pt x="402970" y="0"/>
                  <a:pt x="900049" y="0"/>
                </a:cubicBezTo>
                <a:cubicBezTo>
                  <a:pt x="1397127" y="0"/>
                  <a:pt x="1800225" y="194031"/>
                  <a:pt x="1800225" y="433387"/>
                </a:cubicBezTo>
                <a:cubicBezTo>
                  <a:pt x="1800225" y="672744"/>
                  <a:pt x="1397127" y="866775"/>
                  <a:pt x="900049" y="866775"/>
                </a:cubicBezTo>
                <a:cubicBezTo>
                  <a:pt x="402970" y="866775"/>
                  <a:pt x="0" y="672744"/>
                  <a:pt x="0" y="433387"/>
                </a:cubicBezTo>
                <a:close/>
                <a:moveTo>
                  <a:pt x="-5415026" y="1014412"/>
                </a:moveTo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3" name="Freeform 1483"/>
          <p:cNvSpPr/>
          <p:nvPr/>
        </p:nvSpPr>
        <p:spPr>
          <a:xfrm>
            <a:off x="5996051" y="5843588"/>
            <a:ext cx="1800225" cy="866775"/>
          </a:xfrm>
          <a:custGeom>
            <a:avLst/>
            <a:gdLst/>
            <a:ahLst/>
            <a:cxnLst/>
            <a:rect l="0" t="0" r="0" b="0"/>
            <a:pathLst>
              <a:path w="1800225" h="866775">
                <a:moveTo>
                  <a:pt x="0" y="433387"/>
                </a:moveTo>
                <a:cubicBezTo>
                  <a:pt x="0" y="194031"/>
                  <a:pt x="402970" y="0"/>
                  <a:pt x="900049" y="0"/>
                </a:cubicBezTo>
                <a:cubicBezTo>
                  <a:pt x="1397127" y="0"/>
                  <a:pt x="1800225" y="194031"/>
                  <a:pt x="1800225" y="433387"/>
                </a:cubicBezTo>
                <a:cubicBezTo>
                  <a:pt x="1800225" y="672744"/>
                  <a:pt x="1397127" y="866775"/>
                  <a:pt x="900049" y="866775"/>
                </a:cubicBezTo>
                <a:cubicBezTo>
                  <a:pt x="402970" y="866775"/>
                  <a:pt x="0" y="672744"/>
                  <a:pt x="0" y="433387"/>
                </a:cubicBezTo>
                <a:close/>
                <a:moveTo>
                  <a:pt x="-5415026" y="1014412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4" name="Freeform 1484"/>
          <p:cNvSpPr/>
          <p:nvPr/>
        </p:nvSpPr>
        <p:spPr>
          <a:xfrm>
            <a:off x="1928876" y="2805177"/>
            <a:ext cx="1438275" cy="866775"/>
          </a:xfrm>
          <a:custGeom>
            <a:avLst/>
            <a:gdLst/>
            <a:ahLst/>
            <a:cxnLst/>
            <a:rect l="0" t="0" r="0" b="0"/>
            <a:pathLst>
              <a:path w="1438275" h="866775">
                <a:moveTo>
                  <a:pt x="0" y="433323"/>
                </a:moveTo>
                <a:cubicBezTo>
                  <a:pt x="0" y="193928"/>
                  <a:pt x="321944" y="0"/>
                  <a:pt x="719074" y="0"/>
                </a:cubicBezTo>
                <a:cubicBezTo>
                  <a:pt x="1116203" y="0"/>
                  <a:pt x="1438275" y="193928"/>
                  <a:pt x="1438275" y="433323"/>
                </a:cubicBezTo>
                <a:cubicBezTo>
                  <a:pt x="1438275" y="672719"/>
                  <a:pt x="1116203" y="866775"/>
                  <a:pt x="719074" y="866775"/>
                </a:cubicBezTo>
                <a:cubicBezTo>
                  <a:pt x="321944" y="866775"/>
                  <a:pt x="0" y="672719"/>
                  <a:pt x="0" y="433323"/>
                </a:cubicBezTo>
                <a:close/>
                <a:moveTo>
                  <a:pt x="1690624" y="4052823"/>
                </a:moveTo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5" name="Freeform 1485"/>
          <p:cNvSpPr/>
          <p:nvPr/>
        </p:nvSpPr>
        <p:spPr>
          <a:xfrm>
            <a:off x="1928876" y="2805177"/>
            <a:ext cx="1438275" cy="866775"/>
          </a:xfrm>
          <a:custGeom>
            <a:avLst/>
            <a:gdLst/>
            <a:ahLst/>
            <a:cxnLst/>
            <a:rect l="0" t="0" r="0" b="0"/>
            <a:pathLst>
              <a:path w="1438275" h="866775">
                <a:moveTo>
                  <a:pt x="0" y="433323"/>
                </a:moveTo>
                <a:cubicBezTo>
                  <a:pt x="0" y="193928"/>
                  <a:pt x="321944" y="0"/>
                  <a:pt x="719074" y="0"/>
                </a:cubicBezTo>
                <a:cubicBezTo>
                  <a:pt x="1116203" y="0"/>
                  <a:pt x="1438275" y="193928"/>
                  <a:pt x="1438275" y="433323"/>
                </a:cubicBezTo>
                <a:cubicBezTo>
                  <a:pt x="1438275" y="672719"/>
                  <a:pt x="1116203" y="866775"/>
                  <a:pt x="719074" y="866775"/>
                </a:cubicBezTo>
                <a:cubicBezTo>
                  <a:pt x="321944" y="866775"/>
                  <a:pt x="0" y="672719"/>
                  <a:pt x="0" y="433323"/>
                </a:cubicBezTo>
                <a:close/>
                <a:moveTo>
                  <a:pt x="1690624" y="4052823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6" name="Freeform 1486"/>
          <p:cNvSpPr/>
          <p:nvPr/>
        </p:nvSpPr>
        <p:spPr>
          <a:xfrm>
            <a:off x="4024376" y="1700277"/>
            <a:ext cx="1581150" cy="866775"/>
          </a:xfrm>
          <a:custGeom>
            <a:avLst/>
            <a:gdLst/>
            <a:ahLst/>
            <a:cxnLst/>
            <a:rect l="0" t="0" r="0" b="0"/>
            <a:pathLst>
              <a:path w="1581150" h="866775">
                <a:moveTo>
                  <a:pt x="0" y="433323"/>
                </a:moveTo>
                <a:cubicBezTo>
                  <a:pt x="0" y="193928"/>
                  <a:pt x="353949" y="0"/>
                  <a:pt x="790575" y="0"/>
                </a:cubicBezTo>
                <a:cubicBezTo>
                  <a:pt x="1227074" y="0"/>
                  <a:pt x="1581150" y="193928"/>
                  <a:pt x="1581150" y="433323"/>
                </a:cubicBezTo>
                <a:cubicBezTo>
                  <a:pt x="1581150" y="672719"/>
                  <a:pt x="1227074" y="866775"/>
                  <a:pt x="790575" y="866775"/>
                </a:cubicBezTo>
                <a:cubicBezTo>
                  <a:pt x="353949" y="866775"/>
                  <a:pt x="0" y="672719"/>
                  <a:pt x="0" y="433323"/>
                </a:cubicBezTo>
                <a:close/>
                <a:moveTo>
                  <a:pt x="700024" y="5157723"/>
                </a:moveTo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7" name="Freeform 1487"/>
          <p:cNvSpPr/>
          <p:nvPr/>
        </p:nvSpPr>
        <p:spPr>
          <a:xfrm>
            <a:off x="4024376" y="1700277"/>
            <a:ext cx="1581150" cy="866775"/>
          </a:xfrm>
          <a:custGeom>
            <a:avLst/>
            <a:gdLst/>
            <a:ahLst/>
            <a:cxnLst/>
            <a:rect l="0" t="0" r="0" b="0"/>
            <a:pathLst>
              <a:path w="1581150" h="866775">
                <a:moveTo>
                  <a:pt x="0" y="433323"/>
                </a:moveTo>
                <a:cubicBezTo>
                  <a:pt x="0" y="193928"/>
                  <a:pt x="353949" y="0"/>
                  <a:pt x="790575" y="0"/>
                </a:cubicBezTo>
                <a:cubicBezTo>
                  <a:pt x="1227074" y="0"/>
                  <a:pt x="1581150" y="193928"/>
                  <a:pt x="1581150" y="433323"/>
                </a:cubicBezTo>
                <a:cubicBezTo>
                  <a:pt x="1581150" y="672719"/>
                  <a:pt x="1227074" y="866775"/>
                  <a:pt x="790575" y="866775"/>
                </a:cubicBezTo>
                <a:cubicBezTo>
                  <a:pt x="353949" y="866775"/>
                  <a:pt x="0" y="672719"/>
                  <a:pt x="0" y="433323"/>
                </a:cubicBezTo>
                <a:close/>
                <a:moveTo>
                  <a:pt x="700024" y="5157723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8" name="Freeform 1488"/>
          <p:cNvSpPr/>
          <p:nvPr/>
        </p:nvSpPr>
        <p:spPr>
          <a:xfrm>
            <a:off x="3843401" y="2805177"/>
            <a:ext cx="1581150" cy="857250"/>
          </a:xfrm>
          <a:custGeom>
            <a:avLst/>
            <a:gdLst/>
            <a:ahLst/>
            <a:cxnLst/>
            <a:rect l="0" t="0" r="0" b="0"/>
            <a:pathLst>
              <a:path w="1581150" h="857250">
                <a:moveTo>
                  <a:pt x="0" y="428625"/>
                </a:moveTo>
                <a:cubicBezTo>
                  <a:pt x="0" y="191896"/>
                  <a:pt x="353949" y="0"/>
                  <a:pt x="790575" y="0"/>
                </a:cubicBezTo>
                <a:cubicBezTo>
                  <a:pt x="1227074" y="0"/>
                  <a:pt x="1581150" y="191896"/>
                  <a:pt x="1581150" y="428625"/>
                </a:cubicBezTo>
                <a:cubicBezTo>
                  <a:pt x="1581150" y="665226"/>
                  <a:pt x="1227074" y="857250"/>
                  <a:pt x="790575" y="857250"/>
                </a:cubicBezTo>
                <a:cubicBezTo>
                  <a:pt x="353949" y="857250"/>
                  <a:pt x="0" y="665226"/>
                  <a:pt x="0" y="428625"/>
                </a:cubicBezTo>
                <a:close/>
                <a:moveTo>
                  <a:pt x="-219203" y="4052823"/>
                </a:moveTo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9" name="Freeform 1489"/>
          <p:cNvSpPr/>
          <p:nvPr/>
        </p:nvSpPr>
        <p:spPr>
          <a:xfrm>
            <a:off x="3843401" y="2805177"/>
            <a:ext cx="1581150" cy="857250"/>
          </a:xfrm>
          <a:custGeom>
            <a:avLst/>
            <a:gdLst/>
            <a:ahLst/>
            <a:cxnLst/>
            <a:rect l="0" t="0" r="0" b="0"/>
            <a:pathLst>
              <a:path w="1581150" h="857250">
                <a:moveTo>
                  <a:pt x="0" y="428625"/>
                </a:moveTo>
                <a:cubicBezTo>
                  <a:pt x="0" y="191896"/>
                  <a:pt x="353949" y="0"/>
                  <a:pt x="790575" y="0"/>
                </a:cubicBezTo>
                <a:cubicBezTo>
                  <a:pt x="1227074" y="0"/>
                  <a:pt x="1581150" y="191896"/>
                  <a:pt x="1581150" y="428625"/>
                </a:cubicBezTo>
                <a:cubicBezTo>
                  <a:pt x="1581150" y="665226"/>
                  <a:pt x="1227074" y="857250"/>
                  <a:pt x="790575" y="857250"/>
                </a:cubicBezTo>
                <a:cubicBezTo>
                  <a:pt x="353949" y="857250"/>
                  <a:pt x="0" y="665226"/>
                  <a:pt x="0" y="428625"/>
                </a:cubicBezTo>
                <a:close/>
                <a:moveTo>
                  <a:pt x="-219203" y="4052823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0" name="Freeform 1490"/>
          <p:cNvSpPr/>
          <p:nvPr/>
        </p:nvSpPr>
        <p:spPr>
          <a:xfrm>
            <a:off x="1928876" y="1528827"/>
            <a:ext cx="1590675" cy="866775"/>
          </a:xfrm>
          <a:custGeom>
            <a:avLst/>
            <a:gdLst/>
            <a:ahLst/>
            <a:cxnLst/>
            <a:rect l="0" t="0" r="0" b="0"/>
            <a:pathLst>
              <a:path w="1590675" h="866775">
                <a:moveTo>
                  <a:pt x="0" y="433323"/>
                </a:moveTo>
                <a:cubicBezTo>
                  <a:pt x="0" y="193928"/>
                  <a:pt x="355981" y="0"/>
                  <a:pt x="795274" y="0"/>
                </a:cubicBezTo>
                <a:cubicBezTo>
                  <a:pt x="1234566" y="0"/>
                  <a:pt x="1590675" y="193928"/>
                  <a:pt x="1590675" y="433323"/>
                </a:cubicBezTo>
                <a:cubicBezTo>
                  <a:pt x="1590675" y="672719"/>
                  <a:pt x="1234566" y="866775"/>
                  <a:pt x="795274" y="866775"/>
                </a:cubicBezTo>
                <a:cubicBezTo>
                  <a:pt x="355981" y="866775"/>
                  <a:pt x="0" y="672719"/>
                  <a:pt x="0" y="433323"/>
                </a:cubicBezTo>
                <a:close/>
                <a:moveTo>
                  <a:pt x="2966974" y="5329173"/>
                </a:moveTo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1" name="Freeform 1491"/>
          <p:cNvSpPr/>
          <p:nvPr/>
        </p:nvSpPr>
        <p:spPr>
          <a:xfrm>
            <a:off x="1928876" y="1528827"/>
            <a:ext cx="1590675" cy="866775"/>
          </a:xfrm>
          <a:custGeom>
            <a:avLst/>
            <a:gdLst/>
            <a:ahLst/>
            <a:cxnLst/>
            <a:rect l="0" t="0" r="0" b="0"/>
            <a:pathLst>
              <a:path w="1590675" h="866775">
                <a:moveTo>
                  <a:pt x="0" y="433323"/>
                </a:moveTo>
                <a:cubicBezTo>
                  <a:pt x="0" y="193928"/>
                  <a:pt x="355981" y="0"/>
                  <a:pt x="795274" y="0"/>
                </a:cubicBezTo>
                <a:cubicBezTo>
                  <a:pt x="1234566" y="0"/>
                  <a:pt x="1590675" y="193928"/>
                  <a:pt x="1590675" y="433323"/>
                </a:cubicBezTo>
                <a:cubicBezTo>
                  <a:pt x="1590675" y="672719"/>
                  <a:pt x="1234566" y="866775"/>
                  <a:pt x="795274" y="866775"/>
                </a:cubicBezTo>
                <a:cubicBezTo>
                  <a:pt x="355981" y="866775"/>
                  <a:pt x="0" y="672719"/>
                  <a:pt x="0" y="433323"/>
                </a:cubicBezTo>
                <a:close/>
                <a:moveTo>
                  <a:pt x="2966974" y="5329173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2" name="Freeform 1492"/>
          <p:cNvSpPr/>
          <p:nvPr/>
        </p:nvSpPr>
        <p:spPr>
          <a:xfrm>
            <a:off x="6891401" y="5376926"/>
            <a:ext cx="1800225" cy="857187"/>
          </a:xfrm>
          <a:custGeom>
            <a:avLst/>
            <a:gdLst/>
            <a:ahLst/>
            <a:cxnLst/>
            <a:rect l="0" t="0" r="0" b="0"/>
            <a:pathLst>
              <a:path w="1800225" h="857187">
                <a:moveTo>
                  <a:pt x="0" y="428562"/>
                </a:moveTo>
                <a:cubicBezTo>
                  <a:pt x="0" y="191897"/>
                  <a:pt x="402970" y="0"/>
                  <a:pt x="900049" y="0"/>
                </a:cubicBezTo>
                <a:cubicBezTo>
                  <a:pt x="1397127" y="0"/>
                  <a:pt x="1800225" y="191897"/>
                  <a:pt x="1800225" y="428562"/>
                </a:cubicBezTo>
                <a:cubicBezTo>
                  <a:pt x="1800225" y="665290"/>
                  <a:pt x="1397127" y="857187"/>
                  <a:pt x="900049" y="857187"/>
                </a:cubicBezTo>
                <a:cubicBezTo>
                  <a:pt x="402970" y="857187"/>
                  <a:pt x="0" y="665290"/>
                  <a:pt x="0" y="428562"/>
                </a:cubicBezTo>
                <a:close/>
                <a:moveTo>
                  <a:pt x="-5838889" y="1481074"/>
                </a:moveTo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3" name="Freeform 1493"/>
          <p:cNvSpPr/>
          <p:nvPr/>
        </p:nvSpPr>
        <p:spPr>
          <a:xfrm>
            <a:off x="6891401" y="5376926"/>
            <a:ext cx="1800225" cy="857187"/>
          </a:xfrm>
          <a:custGeom>
            <a:avLst/>
            <a:gdLst/>
            <a:ahLst/>
            <a:cxnLst/>
            <a:rect l="0" t="0" r="0" b="0"/>
            <a:pathLst>
              <a:path w="1800225" h="857187">
                <a:moveTo>
                  <a:pt x="0" y="428562"/>
                </a:moveTo>
                <a:cubicBezTo>
                  <a:pt x="0" y="191897"/>
                  <a:pt x="402970" y="0"/>
                  <a:pt x="900049" y="0"/>
                </a:cubicBezTo>
                <a:cubicBezTo>
                  <a:pt x="1397127" y="0"/>
                  <a:pt x="1800225" y="191897"/>
                  <a:pt x="1800225" y="428562"/>
                </a:cubicBezTo>
                <a:cubicBezTo>
                  <a:pt x="1800225" y="665290"/>
                  <a:pt x="1397127" y="857187"/>
                  <a:pt x="900049" y="857187"/>
                </a:cubicBezTo>
                <a:cubicBezTo>
                  <a:pt x="402970" y="857187"/>
                  <a:pt x="0" y="665290"/>
                  <a:pt x="0" y="428562"/>
                </a:cubicBezTo>
                <a:close/>
                <a:moveTo>
                  <a:pt x="-5838889" y="1481074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4" name="Freeform 1494"/>
          <p:cNvSpPr/>
          <p:nvPr/>
        </p:nvSpPr>
        <p:spPr>
          <a:xfrm>
            <a:off x="6538976" y="4605402"/>
            <a:ext cx="1581150" cy="866774"/>
          </a:xfrm>
          <a:custGeom>
            <a:avLst/>
            <a:gdLst/>
            <a:ahLst/>
            <a:cxnLst/>
            <a:rect l="0" t="0" r="0" b="0"/>
            <a:pathLst>
              <a:path w="1581150" h="866774">
                <a:moveTo>
                  <a:pt x="0" y="433323"/>
                </a:moveTo>
                <a:cubicBezTo>
                  <a:pt x="0" y="193928"/>
                  <a:pt x="353949" y="0"/>
                  <a:pt x="790575" y="0"/>
                </a:cubicBezTo>
                <a:cubicBezTo>
                  <a:pt x="1227074" y="0"/>
                  <a:pt x="1581150" y="193928"/>
                  <a:pt x="1581150" y="433323"/>
                </a:cubicBezTo>
                <a:cubicBezTo>
                  <a:pt x="1581150" y="672718"/>
                  <a:pt x="1227074" y="866774"/>
                  <a:pt x="790575" y="866774"/>
                </a:cubicBezTo>
                <a:cubicBezTo>
                  <a:pt x="353949" y="866774"/>
                  <a:pt x="0" y="672718"/>
                  <a:pt x="0" y="433323"/>
                </a:cubicBezTo>
                <a:close/>
                <a:moveTo>
                  <a:pt x="-4719701" y="2252598"/>
                </a:moveTo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5" name="Freeform 1495"/>
          <p:cNvSpPr/>
          <p:nvPr/>
        </p:nvSpPr>
        <p:spPr>
          <a:xfrm>
            <a:off x="6538976" y="4605402"/>
            <a:ext cx="1581150" cy="866774"/>
          </a:xfrm>
          <a:custGeom>
            <a:avLst/>
            <a:gdLst/>
            <a:ahLst/>
            <a:cxnLst/>
            <a:rect l="0" t="0" r="0" b="0"/>
            <a:pathLst>
              <a:path w="1581150" h="866774">
                <a:moveTo>
                  <a:pt x="0" y="433323"/>
                </a:moveTo>
                <a:cubicBezTo>
                  <a:pt x="0" y="193928"/>
                  <a:pt x="353949" y="0"/>
                  <a:pt x="790575" y="0"/>
                </a:cubicBezTo>
                <a:cubicBezTo>
                  <a:pt x="1227074" y="0"/>
                  <a:pt x="1581150" y="193928"/>
                  <a:pt x="1581150" y="433323"/>
                </a:cubicBezTo>
                <a:cubicBezTo>
                  <a:pt x="1581150" y="672718"/>
                  <a:pt x="1227074" y="866774"/>
                  <a:pt x="790575" y="866774"/>
                </a:cubicBezTo>
                <a:cubicBezTo>
                  <a:pt x="353949" y="866774"/>
                  <a:pt x="0" y="672718"/>
                  <a:pt x="0" y="433323"/>
                </a:cubicBezTo>
                <a:close/>
                <a:moveTo>
                  <a:pt x="-4719701" y="2252598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6" name="Freeform 1496"/>
          <p:cNvSpPr/>
          <p:nvPr/>
        </p:nvSpPr>
        <p:spPr>
          <a:xfrm>
            <a:off x="7862951" y="5843588"/>
            <a:ext cx="1581150" cy="857250"/>
          </a:xfrm>
          <a:custGeom>
            <a:avLst/>
            <a:gdLst/>
            <a:ahLst/>
            <a:cxnLst/>
            <a:rect l="0" t="0" r="0" b="0"/>
            <a:pathLst>
              <a:path w="1581150" h="857250">
                <a:moveTo>
                  <a:pt x="0" y="428625"/>
                </a:moveTo>
                <a:cubicBezTo>
                  <a:pt x="0" y="191897"/>
                  <a:pt x="353949" y="0"/>
                  <a:pt x="790575" y="0"/>
                </a:cubicBezTo>
                <a:cubicBezTo>
                  <a:pt x="1227074" y="0"/>
                  <a:pt x="1581150" y="191897"/>
                  <a:pt x="1581150" y="428625"/>
                </a:cubicBezTo>
                <a:cubicBezTo>
                  <a:pt x="1581150" y="665353"/>
                  <a:pt x="1227074" y="857250"/>
                  <a:pt x="790575" y="857250"/>
                </a:cubicBezTo>
                <a:cubicBezTo>
                  <a:pt x="353949" y="857250"/>
                  <a:pt x="0" y="665353"/>
                  <a:pt x="0" y="428625"/>
                </a:cubicBezTo>
                <a:close/>
                <a:moveTo>
                  <a:pt x="-7277164" y="1014412"/>
                </a:moveTo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7" name="Freeform 1497"/>
          <p:cNvSpPr/>
          <p:nvPr/>
        </p:nvSpPr>
        <p:spPr>
          <a:xfrm>
            <a:off x="7862951" y="5843588"/>
            <a:ext cx="1581150" cy="857250"/>
          </a:xfrm>
          <a:custGeom>
            <a:avLst/>
            <a:gdLst/>
            <a:ahLst/>
            <a:cxnLst/>
            <a:rect l="0" t="0" r="0" b="0"/>
            <a:pathLst>
              <a:path w="1581150" h="857250">
                <a:moveTo>
                  <a:pt x="0" y="428625"/>
                </a:moveTo>
                <a:cubicBezTo>
                  <a:pt x="0" y="191897"/>
                  <a:pt x="353949" y="0"/>
                  <a:pt x="790575" y="0"/>
                </a:cubicBezTo>
                <a:cubicBezTo>
                  <a:pt x="1227074" y="0"/>
                  <a:pt x="1581150" y="191897"/>
                  <a:pt x="1581150" y="428625"/>
                </a:cubicBezTo>
                <a:cubicBezTo>
                  <a:pt x="1581150" y="665353"/>
                  <a:pt x="1227074" y="857250"/>
                  <a:pt x="790575" y="857250"/>
                </a:cubicBezTo>
                <a:cubicBezTo>
                  <a:pt x="353949" y="857250"/>
                  <a:pt x="0" y="665353"/>
                  <a:pt x="0" y="428625"/>
                </a:cubicBezTo>
                <a:close/>
                <a:moveTo>
                  <a:pt x="-7277164" y="1014412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8" name="Freeform 1498"/>
          <p:cNvSpPr/>
          <p:nvPr/>
        </p:nvSpPr>
        <p:spPr>
          <a:xfrm>
            <a:off x="2757551" y="2147952"/>
            <a:ext cx="1838325" cy="1019175"/>
          </a:xfrm>
          <a:custGeom>
            <a:avLst/>
            <a:gdLst/>
            <a:ahLst/>
            <a:cxnLst/>
            <a:rect l="0" t="0" r="0" b="0"/>
            <a:pathLst>
              <a:path w="1838325" h="1019175">
                <a:moveTo>
                  <a:pt x="0" y="509523"/>
                </a:moveTo>
                <a:cubicBezTo>
                  <a:pt x="0" y="228091"/>
                  <a:pt x="411479" y="0"/>
                  <a:pt x="919099" y="0"/>
                </a:cubicBezTo>
                <a:cubicBezTo>
                  <a:pt x="1426718" y="0"/>
                  <a:pt x="1838325" y="228091"/>
                  <a:pt x="1838325" y="509523"/>
                </a:cubicBezTo>
                <a:cubicBezTo>
                  <a:pt x="1838325" y="790956"/>
                  <a:pt x="1426718" y="1019175"/>
                  <a:pt x="919099" y="1019175"/>
                </a:cubicBezTo>
                <a:cubicBezTo>
                  <a:pt x="411479" y="1019175"/>
                  <a:pt x="0" y="790956"/>
                  <a:pt x="0" y="509523"/>
                </a:cubicBezTo>
                <a:close/>
                <a:moveTo>
                  <a:pt x="1442974" y="4710048"/>
                </a:moveTo>
              </a:path>
            </a:pathLst>
          </a:custGeom>
          <a:solidFill>
            <a:srgbClr val="2F559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9" name="Freeform 1499"/>
          <p:cNvSpPr/>
          <p:nvPr/>
        </p:nvSpPr>
        <p:spPr>
          <a:xfrm>
            <a:off x="2757551" y="2147952"/>
            <a:ext cx="1838325" cy="1019175"/>
          </a:xfrm>
          <a:custGeom>
            <a:avLst/>
            <a:gdLst/>
            <a:ahLst/>
            <a:cxnLst/>
            <a:rect l="0" t="0" r="0" b="0"/>
            <a:pathLst>
              <a:path w="1838325" h="1019175">
                <a:moveTo>
                  <a:pt x="0" y="509523"/>
                </a:moveTo>
                <a:cubicBezTo>
                  <a:pt x="0" y="228091"/>
                  <a:pt x="411479" y="0"/>
                  <a:pt x="919099" y="0"/>
                </a:cubicBezTo>
                <a:cubicBezTo>
                  <a:pt x="1426718" y="0"/>
                  <a:pt x="1838325" y="228091"/>
                  <a:pt x="1838325" y="509523"/>
                </a:cubicBezTo>
                <a:cubicBezTo>
                  <a:pt x="1838325" y="790956"/>
                  <a:pt x="1426718" y="1019175"/>
                  <a:pt x="919099" y="1019175"/>
                </a:cubicBezTo>
                <a:cubicBezTo>
                  <a:pt x="411479" y="1019175"/>
                  <a:pt x="0" y="790956"/>
                  <a:pt x="0" y="509523"/>
                </a:cubicBezTo>
                <a:close/>
                <a:moveTo>
                  <a:pt x="1442974" y="4710048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0" name="Freeform 1500"/>
          <p:cNvSpPr/>
          <p:nvPr/>
        </p:nvSpPr>
        <p:spPr>
          <a:xfrm>
            <a:off x="4329176" y="5710238"/>
            <a:ext cx="1962150" cy="857250"/>
          </a:xfrm>
          <a:custGeom>
            <a:avLst/>
            <a:gdLst/>
            <a:ahLst/>
            <a:cxnLst/>
            <a:rect l="0" t="0" r="0" b="0"/>
            <a:pathLst>
              <a:path w="1962150" h="857250">
                <a:moveTo>
                  <a:pt x="0" y="428625"/>
                </a:moveTo>
                <a:cubicBezTo>
                  <a:pt x="0" y="191897"/>
                  <a:pt x="439165" y="0"/>
                  <a:pt x="981075" y="0"/>
                </a:cubicBezTo>
                <a:cubicBezTo>
                  <a:pt x="1522857" y="0"/>
                  <a:pt x="1962150" y="191897"/>
                  <a:pt x="1962150" y="428625"/>
                </a:cubicBezTo>
                <a:cubicBezTo>
                  <a:pt x="1962150" y="665353"/>
                  <a:pt x="1522857" y="857250"/>
                  <a:pt x="981075" y="857250"/>
                </a:cubicBezTo>
                <a:cubicBezTo>
                  <a:pt x="439165" y="857250"/>
                  <a:pt x="0" y="665353"/>
                  <a:pt x="0" y="428625"/>
                </a:cubicBezTo>
                <a:close/>
                <a:moveTo>
                  <a:pt x="-3610039" y="1147762"/>
                </a:moveTo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1" name="Freeform 1501"/>
          <p:cNvSpPr/>
          <p:nvPr/>
        </p:nvSpPr>
        <p:spPr>
          <a:xfrm>
            <a:off x="4329176" y="5710238"/>
            <a:ext cx="1962150" cy="857250"/>
          </a:xfrm>
          <a:custGeom>
            <a:avLst/>
            <a:gdLst/>
            <a:ahLst/>
            <a:cxnLst/>
            <a:rect l="0" t="0" r="0" b="0"/>
            <a:pathLst>
              <a:path w="1962150" h="857250">
                <a:moveTo>
                  <a:pt x="0" y="428625"/>
                </a:moveTo>
                <a:cubicBezTo>
                  <a:pt x="0" y="191897"/>
                  <a:pt x="439165" y="0"/>
                  <a:pt x="981075" y="0"/>
                </a:cubicBezTo>
                <a:cubicBezTo>
                  <a:pt x="1522857" y="0"/>
                  <a:pt x="1962150" y="191897"/>
                  <a:pt x="1962150" y="428625"/>
                </a:cubicBezTo>
                <a:cubicBezTo>
                  <a:pt x="1962150" y="665353"/>
                  <a:pt x="1522857" y="857250"/>
                  <a:pt x="981075" y="857250"/>
                </a:cubicBezTo>
                <a:cubicBezTo>
                  <a:pt x="439165" y="857250"/>
                  <a:pt x="0" y="665353"/>
                  <a:pt x="0" y="428625"/>
                </a:cubicBezTo>
                <a:close/>
                <a:moveTo>
                  <a:pt x="-3610039" y="1147762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2" name="Freeform 1502"/>
          <p:cNvSpPr/>
          <p:nvPr/>
        </p:nvSpPr>
        <p:spPr>
          <a:xfrm>
            <a:off x="1119187" y="4091052"/>
            <a:ext cx="1581214" cy="866775"/>
          </a:xfrm>
          <a:custGeom>
            <a:avLst/>
            <a:gdLst/>
            <a:ahLst/>
            <a:cxnLst/>
            <a:rect l="0" t="0" r="0" b="0"/>
            <a:pathLst>
              <a:path w="1581214" h="866775">
                <a:moveTo>
                  <a:pt x="0" y="433323"/>
                </a:moveTo>
                <a:cubicBezTo>
                  <a:pt x="0" y="193928"/>
                  <a:pt x="354013" y="0"/>
                  <a:pt x="790639" y="0"/>
                </a:cubicBezTo>
                <a:cubicBezTo>
                  <a:pt x="1227138" y="0"/>
                  <a:pt x="1581214" y="193928"/>
                  <a:pt x="1581214" y="433323"/>
                </a:cubicBezTo>
                <a:cubicBezTo>
                  <a:pt x="1581214" y="672719"/>
                  <a:pt x="1227138" y="866775"/>
                  <a:pt x="790639" y="866775"/>
                </a:cubicBezTo>
                <a:cubicBezTo>
                  <a:pt x="354013" y="866775"/>
                  <a:pt x="0" y="672719"/>
                  <a:pt x="0" y="433323"/>
                </a:cubicBezTo>
                <a:close/>
                <a:moveTo>
                  <a:pt x="1214438" y="2766948"/>
                </a:moveTo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3" name="Freeform 1503"/>
          <p:cNvSpPr/>
          <p:nvPr/>
        </p:nvSpPr>
        <p:spPr>
          <a:xfrm>
            <a:off x="1119187" y="4091052"/>
            <a:ext cx="1581214" cy="866775"/>
          </a:xfrm>
          <a:custGeom>
            <a:avLst/>
            <a:gdLst/>
            <a:ahLst/>
            <a:cxnLst/>
            <a:rect l="0" t="0" r="0" b="0"/>
            <a:pathLst>
              <a:path w="1581214" h="866775">
                <a:moveTo>
                  <a:pt x="0" y="433323"/>
                </a:moveTo>
                <a:cubicBezTo>
                  <a:pt x="0" y="193928"/>
                  <a:pt x="354013" y="0"/>
                  <a:pt x="790639" y="0"/>
                </a:cubicBezTo>
                <a:cubicBezTo>
                  <a:pt x="1227138" y="0"/>
                  <a:pt x="1581214" y="193928"/>
                  <a:pt x="1581214" y="433323"/>
                </a:cubicBezTo>
                <a:cubicBezTo>
                  <a:pt x="1581214" y="672719"/>
                  <a:pt x="1227138" y="866775"/>
                  <a:pt x="790639" y="866775"/>
                </a:cubicBezTo>
                <a:cubicBezTo>
                  <a:pt x="354013" y="866775"/>
                  <a:pt x="0" y="672719"/>
                  <a:pt x="0" y="433323"/>
                </a:cubicBezTo>
                <a:close/>
                <a:moveTo>
                  <a:pt x="1214438" y="2766948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4" name="Freeform 1504"/>
          <p:cNvSpPr/>
          <p:nvPr/>
        </p:nvSpPr>
        <p:spPr>
          <a:xfrm>
            <a:off x="2376551" y="4862577"/>
            <a:ext cx="1590675" cy="866711"/>
          </a:xfrm>
          <a:custGeom>
            <a:avLst/>
            <a:gdLst/>
            <a:ahLst/>
            <a:cxnLst/>
            <a:rect l="0" t="0" r="0" b="0"/>
            <a:pathLst>
              <a:path w="1590675" h="866711">
                <a:moveTo>
                  <a:pt x="0" y="433323"/>
                </a:moveTo>
                <a:cubicBezTo>
                  <a:pt x="0" y="193928"/>
                  <a:pt x="355981" y="0"/>
                  <a:pt x="795274" y="0"/>
                </a:cubicBezTo>
                <a:cubicBezTo>
                  <a:pt x="1234566" y="0"/>
                  <a:pt x="1590675" y="193928"/>
                  <a:pt x="1590675" y="433323"/>
                </a:cubicBezTo>
                <a:cubicBezTo>
                  <a:pt x="1590675" y="672718"/>
                  <a:pt x="1234566" y="866711"/>
                  <a:pt x="795274" y="866711"/>
                </a:cubicBezTo>
                <a:cubicBezTo>
                  <a:pt x="355981" y="866711"/>
                  <a:pt x="0" y="672718"/>
                  <a:pt x="0" y="433323"/>
                </a:cubicBezTo>
                <a:close/>
                <a:moveTo>
                  <a:pt x="-814451" y="1995423"/>
                </a:moveTo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5" name="Freeform 1505"/>
          <p:cNvSpPr/>
          <p:nvPr/>
        </p:nvSpPr>
        <p:spPr>
          <a:xfrm>
            <a:off x="2376551" y="4862577"/>
            <a:ext cx="1590675" cy="866711"/>
          </a:xfrm>
          <a:custGeom>
            <a:avLst/>
            <a:gdLst/>
            <a:ahLst/>
            <a:cxnLst/>
            <a:rect l="0" t="0" r="0" b="0"/>
            <a:pathLst>
              <a:path w="1590675" h="866711">
                <a:moveTo>
                  <a:pt x="0" y="433323"/>
                </a:moveTo>
                <a:cubicBezTo>
                  <a:pt x="0" y="193928"/>
                  <a:pt x="355981" y="0"/>
                  <a:pt x="795274" y="0"/>
                </a:cubicBezTo>
                <a:cubicBezTo>
                  <a:pt x="1234566" y="0"/>
                  <a:pt x="1590675" y="193928"/>
                  <a:pt x="1590675" y="433323"/>
                </a:cubicBezTo>
                <a:cubicBezTo>
                  <a:pt x="1590675" y="672718"/>
                  <a:pt x="1234566" y="866711"/>
                  <a:pt x="795274" y="866711"/>
                </a:cubicBezTo>
                <a:cubicBezTo>
                  <a:pt x="355981" y="866711"/>
                  <a:pt x="0" y="672718"/>
                  <a:pt x="0" y="433323"/>
                </a:cubicBezTo>
                <a:close/>
                <a:moveTo>
                  <a:pt x="-814451" y="1995423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6" name="Freeform 1506"/>
          <p:cNvSpPr/>
          <p:nvPr/>
        </p:nvSpPr>
        <p:spPr>
          <a:xfrm>
            <a:off x="2167001" y="4319652"/>
            <a:ext cx="2076450" cy="866775"/>
          </a:xfrm>
          <a:custGeom>
            <a:avLst/>
            <a:gdLst/>
            <a:ahLst/>
            <a:cxnLst/>
            <a:rect l="0" t="0" r="0" b="0"/>
            <a:pathLst>
              <a:path w="2076450" h="866775">
                <a:moveTo>
                  <a:pt x="0" y="433323"/>
                </a:moveTo>
                <a:cubicBezTo>
                  <a:pt x="0" y="193928"/>
                  <a:pt x="464819" y="0"/>
                  <a:pt x="1038225" y="0"/>
                </a:cubicBezTo>
                <a:cubicBezTo>
                  <a:pt x="1611502" y="0"/>
                  <a:pt x="2076450" y="193928"/>
                  <a:pt x="2076450" y="433323"/>
                </a:cubicBezTo>
                <a:cubicBezTo>
                  <a:pt x="2076450" y="672719"/>
                  <a:pt x="1611502" y="866775"/>
                  <a:pt x="1038225" y="866775"/>
                </a:cubicBezTo>
                <a:cubicBezTo>
                  <a:pt x="464819" y="866775"/>
                  <a:pt x="0" y="672719"/>
                  <a:pt x="0" y="433323"/>
                </a:cubicBezTo>
                <a:close/>
                <a:moveTo>
                  <a:pt x="-61976" y="2538348"/>
                </a:moveTo>
              </a:path>
            </a:pathLst>
          </a:custGeom>
          <a:solidFill>
            <a:srgbClr val="2F559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7" name="Freeform 1507"/>
          <p:cNvSpPr/>
          <p:nvPr/>
        </p:nvSpPr>
        <p:spPr>
          <a:xfrm>
            <a:off x="2167001" y="4319652"/>
            <a:ext cx="2076450" cy="866775"/>
          </a:xfrm>
          <a:custGeom>
            <a:avLst/>
            <a:gdLst/>
            <a:ahLst/>
            <a:cxnLst/>
            <a:rect l="0" t="0" r="0" b="0"/>
            <a:pathLst>
              <a:path w="2076450" h="866775">
                <a:moveTo>
                  <a:pt x="0" y="433323"/>
                </a:moveTo>
                <a:cubicBezTo>
                  <a:pt x="0" y="193928"/>
                  <a:pt x="464819" y="0"/>
                  <a:pt x="1038225" y="0"/>
                </a:cubicBezTo>
                <a:cubicBezTo>
                  <a:pt x="1611502" y="0"/>
                  <a:pt x="2076450" y="193928"/>
                  <a:pt x="2076450" y="433323"/>
                </a:cubicBezTo>
                <a:cubicBezTo>
                  <a:pt x="2076450" y="672719"/>
                  <a:pt x="1611502" y="866775"/>
                  <a:pt x="1038225" y="866775"/>
                </a:cubicBezTo>
                <a:cubicBezTo>
                  <a:pt x="464819" y="866775"/>
                  <a:pt x="0" y="672719"/>
                  <a:pt x="0" y="433323"/>
                </a:cubicBezTo>
                <a:close/>
                <a:moveTo>
                  <a:pt x="-61976" y="2538348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8" name="Freeform 1508"/>
          <p:cNvSpPr/>
          <p:nvPr/>
        </p:nvSpPr>
        <p:spPr>
          <a:xfrm>
            <a:off x="7786751" y="4710177"/>
            <a:ext cx="2076450" cy="866774"/>
          </a:xfrm>
          <a:custGeom>
            <a:avLst/>
            <a:gdLst/>
            <a:ahLst/>
            <a:cxnLst/>
            <a:rect l="0" t="0" r="0" b="0"/>
            <a:pathLst>
              <a:path w="2076450" h="866774">
                <a:moveTo>
                  <a:pt x="0" y="433323"/>
                </a:moveTo>
                <a:cubicBezTo>
                  <a:pt x="0" y="193928"/>
                  <a:pt x="464819" y="0"/>
                  <a:pt x="1038225" y="0"/>
                </a:cubicBezTo>
                <a:cubicBezTo>
                  <a:pt x="1611503" y="0"/>
                  <a:pt x="2076450" y="193928"/>
                  <a:pt x="2076450" y="433323"/>
                </a:cubicBezTo>
                <a:cubicBezTo>
                  <a:pt x="2076450" y="672718"/>
                  <a:pt x="1611503" y="866774"/>
                  <a:pt x="1038225" y="866774"/>
                </a:cubicBezTo>
                <a:cubicBezTo>
                  <a:pt x="464819" y="866774"/>
                  <a:pt x="0" y="672718"/>
                  <a:pt x="0" y="433323"/>
                </a:cubicBezTo>
                <a:close/>
                <a:moveTo>
                  <a:pt x="-6072251" y="2147823"/>
                </a:moveTo>
              </a:path>
            </a:pathLst>
          </a:custGeom>
          <a:solidFill>
            <a:srgbClr val="2F559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9" name="Freeform 1509"/>
          <p:cNvSpPr/>
          <p:nvPr/>
        </p:nvSpPr>
        <p:spPr>
          <a:xfrm>
            <a:off x="7786751" y="4710177"/>
            <a:ext cx="2076450" cy="866774"/>
          </a:xfrm>
          <a:custGeom>
            <a:avLst/>
            <a:gdLst/>
            <a:ahLst/>
            <a:cxnLst/>
            <a:rect l="0" t="0" r="0" b="0"/>
            <a:pathLst>
              <a:path w="2076450" h="866774">
                <a:moveTo>
                  <a:pt x="0" y="433323"/>
                </a:moveTo>
                <a:cubicBezTo>
                  <a:pt x="0" y="193928"/>
                  <a:pt x="464819" y="0"/>
                  <a:pt x="1038225" y="0"/>
                </a:cubicBezTo>
                <a:cubicBezTo>
                  <a:pt x="1611503" y="0"/>
                  <a:pt x="2076450" y="193928"/>
                  <a:pt x="2076450" y="433323"/>
                </a:cubicBezTo>
                <a:cubicBezTo>
                  <a:pt x="2076450" y="672718"/>
                  <a:pt x="1611503" y="866774"/>
                  <a:pt x="1038225" y="866774"/>
                </a:cubicBezTo>
                <a:cubicBezTo>
                  <a:pt x="464819" y="866774"/>
                  <a:pt x="0" y="672718"/>
                  <a:pt x="0" y="433323"/>
                </a:cubicBezTo>
                <a:close/>
                <a:moveTo>
                  <a:pt x="-6072251" y="2147823"/>
                </a:moveTo>
              </a:path>
            </a:pathLst>
          </a:custGeom>
          <a:noFill/>
          <a:ln w="25400" cap="flat" cmpd="sng">
            <a:solidFill>
              <a:srgbClr val="8FAADC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0" name="Freeform 1510"/>
          <p:cNvSpPr/>
          <p:nvPr/>
        </p:nvSpPr>
        <p:spPr>
          <a:xfrm>
            <a:off x="766825" y="174752"/>
            <a:ext cx="654051" cy="125983"/>
          </a:xfrm>
          <a:custGeom>
            <a:avLst/>
            <a:gdLst/>
            <a:ahLst/>
            <a:cxnLst/>
            <a:rect l="0" t="0" r="0" b="0"/>
            <a:pathLst>
              <a:path w="654051" h="125983">
                <a:moveTo>
                  <a:pt x="1" y="125983"/>
                </a:moveTo>
                <a:lnTo>
                  <a:pt x="654051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90439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1" name="Freeform 1511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2" name="Freeform 1512"/>
          <p:cNvSpPr/>
          <p:nvPr/>
        </p:nvSpPr>
        <p:spPr>
          <a:xfrm>
            <a:off x="11085830" y="1312007"/>
            <a:ext cx="368300" cy="283133"/>
          </a:xfrm>
          <a:custGeom>
            <a:avLst/>
            <a:gdLst/>
            <a:ahLst/>
            <a:cxnLst/>
            <a:rect l="0" t="0" r="0" b="0"/>
            <a:pathLst>
              <a:path w="368300" h="283133">
                <a:moveTo>
                  <a:pt x="0" y="283133"/>
                </a:moveTo>
                <a:lnTo>
                  <a:pt x="368300" y="283133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970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3" name="Freeform 1513"/>
          <p:cNvSpPr/>
          <p:nvPr/>
        </p:nvSpPr>
        <p:spPr>
          <a:xfrm>
            <a:off x="11332718" y="1516333"/>
            <a:ext cx="425450" cy="78807"/>
          </a:xfrm>
          <a:custGeom>
            <a:avLst/>
            <a:gdLst/>
            <a:ahLst/>
            <a:cxnLst/>
            <a:rect l="0" t="0" r="0" b="0"/>
            <a:pathLst>
              <a:path w="425450" h="78807">
                <a:moveTo>
                  <a:pt x="0" y="78807"/>
                </a:moveTo>
                <a:lnTo>
                  <a:pt x="425450" y="78807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858" y="5341667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4" name="Rectangle 1514"/>
          <p:cNvSpPr/>
          <p:nvPr/>
        </p:nvSpPr>
        <p:spPr>
          <a:xfrm>
            <a:off x="1849120" y="438693"/>
            <a:ext cx="1627592" cy="5932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3982" b="1" i="0" spc="0" baseline="0" dirty="0">
                <a:solidFill>
                  <a:srgbClr val="000000"/>
                </a:solidFill>
                <a:latin typeface="WorkSans-Bold"/>
              </a:rPr>
              <a:t>Краткое содержание</a:t>
            </a:r>
          </a:p>
        </p:txBody>
      </p:sp>
      <p:sp>
        <p:nvSpPr>
          <p:cNvPr id="1515" name="Rectangle 1515"/>
          <p:cNvSpPr/>
          <p:nvPr/>
        </p:nvSpPr>
        <p:spPr>
          <a:xfrm>
            <a:off x="4272534" y="4281948"/>
            <a:ext cx="539100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WDM</a:t>
            </a:r>
          </a:p>
        </p:txBody>
      </p:sp>
      <p:sp>
        <p:nvSpPr>
          <p:cNvPr id="1516" name="Rectangle 1516"/>
          <p:cNvSpPr/>
          <p:nvPr/>
        </p:nvSpPr>
        <p:spPr>
          <a:xfrm>
            <a:off x="6062345" y="5483305"/>
            <a:ext cx="865765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Затухание</a:t>
            </a:r>
          </a:p>
        </p:txBody>
      </p:sp>
      <p:sp>
        <p:nvSpPr>
          <p:cNvPr id="1517" name="Rectangle 1517"/>
          <p:cNvSpPr/>
          <p:nvPr/>
        </p:nvSpPr>
        <p:spPr>
          <a:xfrm>
            <a:off x="6548755" y="6180535"/>
            <a:ext cx="700258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Задержка</a:t>
            </a:r>
          </a:p>
        </p:txBody>
      </p:sp>
      <p:sp>
        <p:nvSpPr>
          <p:cNvPr id="1518" name="Rectangle 1518"/>
          <p:cNvSpPr/>
          <p:nvPr/>
        </p:nvSpPr>
        <p:spPr>
          <a:xfrm>
            <a:off x="2251075" y="3140853"/>
            <a:ext cx="794114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Беспроводной</a:t>
            </a:r>
          </a:p>
        </p:txBody>
      </p:sp>
      <p:sp>
        <p:nvSpPr>
          <p:cNvPr id="1519" name="Rectangle 1519"/>
          <p:cNvSpPr/>
          <p:nvPr/>
        </p:nvSpPr>
        <p:spPr>
          <a:xfrm>
            <a:off x="4420489" y="1896507"/>
            <a:ext cx="783125" cy="505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8015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Кабель</a:t>
            </a:r>
          </a:p>
          <a:p>
            <a:pPr marL="0">
              <a:lnSpc>
                <a:spcPts val="2179"/>
              </a:lnSpc>
            </a:pPr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скрученный</a:t>
            </a:r>
          </a:p>
        </p:txBody>
      </p:sp>
      <p:sp>
        <p:nvSpPr>
          <p:cNvPr id="1520" name="Rectangle 1520"/>
          <p:cNvSpPr/>
          <p:nvPr/>
        </p:nvSpPr>
        <p:spPr>
          <a:xfrm>
            <a:off x="4313809" y="2995947"/>
            <a:ext cx="644172" cy="5059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7530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Кабель</a:t>
            </a:r>
          </a:p>
          <a:p>
            <a:pPr marL="0">
              <a:lnSpc>
                <a:spcPts val="2180"/>
              </a:lnSpc>
            </a:pPr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коаксиальный</a:t>
            </a:r>
          </a:p>
        </p:txBody>
      </p:sp>
      <p:sp>
        <p:nvSpPr>
          <p:cNvPr id="1521" name="Rectangle 1521"/>
          <p:cNvSpPr/>
          <p:nvPr/>
        </p:nvSpPr>
        <p:spPr>
          <a:xfrm>
            <a:off x="2432050" y="1722517"/>
            <a:ext cx="575956" cy="5053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4610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Волокно</a:t>
            </a:r>
          </a:p>
          <a:p>
            <a:pPr marL="0">
              <a:lnSpc>
                <a:spcPts val="2177"/>
              </a:lnSpc>
            </a:pPr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ОПТИЧЕСКИЙ</a:t>
            </a:r>
          </a:p>
        </p:txBody>
      </p:sp>
      <p:sp>
        <p:nvSpPr>
          <p:cNvPr id="1522" name="Rectangle 1522"/>
          <p:cNvSpPr/>
          <p:nvPr/>
        </p:nvSpPr>
        <p:spPr>
          <a:xfrm>
            <a:off x="7285101" y="5709047"/>
            <a:ext cx="1005634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Пропускная способность</a:t>
            </a:r>
          </a:p>
        </p:txBody>
      </p:sp>
      <p:sp>
        <p:nvSpPr>
          <p:cNvPr id="1523" name="Rectangle 1523"/>
          <p:cNvSpPr/>
          <p:nvPr/>
        </p:nvSpPr>
        <p:spPr>
          <a:xfrm>
            <a:off x="6972300" y="4941332"/>
            <a:ext cx="714451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Шум</a:t>
            </a:r>
          </a:p>
        </p:txBody>
      </p:sp>
      <p:sp>
        <p:nvSpPr>
          <p:cNvPr id="1524" name="Rectangle 1524"/>
          <p:cNvSpPr/>
          <p:nvPr/>
        </p:nvSpPr>
        <p:spPr>
          <a:xfrm>
            <a:off x="8236966" y="6177042"/>
            <a:ext cx="848368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Перекрестные помехи</a:t>
            </a:r>
          </a:p>
        </p:txBody>
      </p:sp>
      <p:sp>
        <p:nvSpPr>
          <p:cNvPr id="1525" name="Rectangle 1525"/>
          <p:cNvSpPr/>
          <p:nvPr/>
        </p:nvSpPr>
        <p:spPr>
          <a:xfrm>
            <a:off x="3192779" y="2420128"/>
            <a:ext cx="960994" cy="5056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1373"/>
            <a:r>
              <a:rPr lang="ru" sz="1802" b="0" i="0" spc="0" baseline="0" dirty="0">
                <a:solidFill>
                  <a:srgbClr val="FFFFFF"/>
                </a:solidFill>
                <a:latin typeface="Calibri"/>
              </a:rPr>
              <a:t>Окружающая среда</a:t>
            </a:r>
          </a:p>
          <a:p>
            <a:pPr marL="0">
              <a:lnSpc>
                <a:spcPts val="2179"/>
              </a:lnSpc>
            </a:pPr>
            <a:r>
              <a:rPr lang="ru" sz="1802" b="0" i="0" spc="0" baseline="0" dirty="0">
                <a:solidFill>
                  <a:srgbClr val="FFFFFF"/>
                </a:solidFill>
                <a:latin typeface="Calibri"/>
              </a:rPr>
              <a:t>передача инфекции</a:t>
            </a:r>
          </a:p>
        </p:txBody>
      </p:sp>
      <p:sp>
        <p:nvSpPr>
          <p:cNvPr id="1526" name="Rectangle 1526"/>
          <p:cNvSpPr/>
          <p:nvPr/>
        </p:nvSpPr>
        <p:spPr>
          <a:xfrm>
            <a:off x="4760976" y="6043375"/>
            <a:ext cx="1094454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Пропускная способность</a:t>
            </a:r>
          </a:p>
        </p:txBody>
      </p:sp>
      <p:sp>
        <p:nvSpPr>
          <p:cNvPr id="1527" name="Rectangle 1527"/>
          <p:cNvSpPr/>
          <p:nvPr/>
        </p:nvSpPr>
        <p:spPr>
          <a:xfrm>
            <a:off x="1687576" y="4424442"/>
            <a:ext cx="443633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FDM</a:t>
            </a:r>
          </a:p>
        </p:txBody>
      </p:sp>
      <p:sp>
        <p:nvSpPr>
          <p:cNvPr id="1528" name="Rectangle 1528"/>
          <p:cNvSpPr/>
          <p:nvPr/>
        </p:nvSpPr>
        <p:spPr>
          <a:xfrm>
            <a:off x="2945383" y="5198507"/>
            <a:ext cx="452340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802" b="0" i="0" spc="0" baseline="0" dirty="0">
                <a:solidFill>
                  <a:srgbClr val="000000"/>
                </a:solidFill>
                <a:latin typeface="Calibri"/>
              </a:rPr>
              <a:t>ТДМ</a:t>
            </a:r>
          </a:p>
        </p:txBody>
      </p:sp>
      <p:sp>
        <p:nvSpPr>
          <p:cNvPr id="1529" name="Rectangle 1529"/>
          <p:cNvSpPr/>
          <p:nvPr/>
        </p:nvSpPr>
        <p:spPr>
          <a:xfrm>
            <a:off x="2612770" y="4658757"/>
            <a:ext cx="1189226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802" b="0" i="0" spc="0" baseline="0" dirty="0">
                <a:solidFill>
                  <a:srgbClr val="FFFFFF"/>
                </a:solidFill>
                <a:latin typeface="Calibri"/>
              </a:rPr>
              <a:t>мультиплексирование</a:t>
            </a:r>
          </a:p>
        </p:txBody>
      </p:sp>
      <p:sp>
        <p:nvSpPr>
          <p:cNvPr id="1530" name="Rectangle 1530"/>
          <p:cNvSpPr/>
          <p:nvPr/>
        </p:nvSpPr>
        <p:spPr>
          <a:xfrm>
            <a:off x="8239759" y="5044583"/>
            <a:ext cx="1176178" cy="2289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802" b="0" i="0" spc="0" baseline="0" dirty="0">
                <a:solidFill>
                  <a:srgbClr val="FFFFFF"/>
                </a:solidFill>
                <a:latin typeface="Calibri"/>
              </a:rPr>
              <a:t>Производительность</a:t>
            </a:r>
          </a:p>
        </p:txBody>
      </p:sp>
      <p:sp>
        <p:nvSpPr>
          <p:cNvPr id="1531" name="Rectangle 1531"/>
          <p:cNvSpPr/>
          <p:nvPr/>
        </p:nvSpPr>
        <p:spPr>
          <a:xfrm>
            <a:off x="774936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2649">
              <a:lnSpc>
                <a:spcPts val="710"/>
              </a:lnSpc>
            </a:pPr>
            <a:r>
              <a:rPr lang="ru" sz="700" b="0" i="0" spc="0" baseline="0" dirty="0">
                <a:solidFill>
                  <a:srgbClr val="5E3E0D"/>
                </a:solidFill>
                <a:latin typeface="Arial"/>
              </a:rPr>
              <a:t>ЛАБОРАТОРИЯ</a:t>
            </a:r>
          </a:p>
        </p:txBody>
      </p:sp>
      <p:sp>
        <p:nvSpPr>
          <p:cNvPr id="1532" name="Rectangle 1532"/>
          <p:cNvSpPr/>
          <p:nvPr/>
        </p:nvSpPr>
        <p:spPr>
          <a:xfrm>
            <a:off x="11078994" y="1274255"/>
            <a:ext cx="671516" cy="3224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833" b="0" i="0" spc="190" baseline="-9490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30" name="Picture 1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11084582" y="781133"/>
            <a:ext cx="647699" cy="771524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487802" y="27322"/>
            <a:ext cx="1000125" cy="476250"/>
          </a:xfrm>
          <a:prstGeom prst="rect">
            <a:avLst/>
          </a:prstGeom>
          <a:noFill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33" name="Picture 13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9581831" y="2329254"/>
            <a:ext cx="1771650" cy="2057400"/>
          </a:xfrm>
          <a:prstGeom prst="rect">
            <a:avLst/>
          </a:prstGeom>
          <a:noFill/>
        </p:spPr>
      </p:pic>
      <p:pic>
        <p:nvPicPr>
          <p:cNvPr id="134" name="Picture 13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8417">
            <a:off x="487726" y="17797"/>
            <a:ext cx="1000125" cy="466725"/>
          </a:xfrm>
          <a:prstGeom prst="rect">
            <a:avLst/>
          </a:prstGeom>
          <a:noFill/>
        </p:spPr>
      </p:pic>
      <p:sp>
        <p:nvSpPr>
          <p:cNvPr id="135" name="Freeform 135"/>
          <p:cNvSpPr/>
          <p:nvPr/>
        </p:nvSpPr>
        <p:spPr>
          <a:xfrm rot="-18417">
            <a:off x="578784" y="182833"/>
            <a:ext cx="826676" cy="226414"/>
          </a:xfrm>
          <a:custGeom>
            <a:avLst/>
            <a:gdLst/>
            <a:ahLst/>
            <a:cxnLst/>
            <a:rect l="0" t="0" r="0" b="0"/>
            <a:pathLst>
              <a:path w="826677" h="226415">
                <a:moveTo>
                  <a:pt x="0" y="221992"/>
                </a:moveTo>
                <a:lnTo>
                  <a:pt x="825488" y="226415"/>
                </a:lnTo>
                <a:lnTo>
                  <a:pt x="826677" y="4422"/>
                </a:lnTo>
                <a:lnTo>
                  <a:pt x="1189" y="0"/>
                </a:lnTo>
                <a:close/>
                <a:moveTo>
                  <a:pt x="5884831" y="6702466"/>
                </a:moveTo>
              </a:path>
            </a:pathLst>
          </a:custGeom>
          <a:solidFill>
            <a:srgbClr val="FEFEFE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 rot="-18417">
            <a:off x="9735894" y="3584639"/>
            <a:ext cx="795885" cy="452403"/>
          </a:xfrm>
          <a:custGeom>
            <a:avLst/>
            <a:gdLst/>
            <a:ahLst/>
            <a:cxnLst/>
            <a:rect l="0" t="0" r="0" b="0"/>
            <a:pathLst>
              <a:path w="795886" h="452404">
                <a:moveTo>
                  <a:pt x="0" y="448153"/>
                </a:moveTo>
                <a:lnTo>
                  <a:pt x="793485" y="452404"/>
                </a:lnTo>
                <a:lnTo>
                  <a:pt x="795886" y="4251"/>
                </a:lnTo>
                <a:lnTo>
                  <a:pt x="2401" y="0"/>
                </a:lnTo>
                <a:close/>
                <a:moveTo>
                  <a:pt x="-6930209" y="3251735"/>
                </a:moveTo>
              </a:path>
            </a:pathLst>
          </a:custGeom>
          <a:solidFill>
            <a:srgbClr val="178DCB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 rot="-18417">
            <a:off x="9745862" y="4042172"/>
            <a:ext cx="1466319" cy="149835"/>
          </a:xfrm>
          <a:custGeom>
            <a:avLst/>
            <a:gdLst/>
            <a:ahLst/>
            <a:cxnLst/>
            <a:rect l="0" t="0" r="0" b="0"/>
            <a:pathLst>
              <a:path w="1466320" h="149836">
                <a:moveTo>
                  <a:pt x="0" y="141984"/>
                </a:moveTo>
                <a:lnTo>
                  <a:pt x="1465560" y="149836"/>
                </a:lnTo>
                <a:lnTo>
                  <a:pt x="1466320" y="7852"/>
                </a:lnTo>
                <a:lnTo>
                  <a:pt x="761" y="0"/>
                </a:lnTo>
                <a:close/>
                <a:moveTo>
                  <a:pt x="-7091740" y="2792358"/>
                </a:moveTo>
              </a:path>
            </a:pathLst>
          </a:custGeom>
          <a:solidFill>
            <a:srgbClr val="137EB7">
              <a:alpha val="100000"/>
            </a:srgbClr>
          </a:solidFill>
          <a:ln w="1269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38"/>
          <p:cNvSpPr/>
          <p:nvPr/>
        </p:nvSpPr>
        <p:spPr>
          <a:xfrm rot="-18417">
            <a:off x="597614" y="1760016"/>
            <a:ext cx="7423563" cy="31401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6007" b="1" i="0" spc="0" baseline="0" dirty="0">
                <a:solidFill>
                  <a:srgbClr val="FFFFFF"/>
                </a:solidFill>
                <a:latin typeface="WorkSans-Bold"/>
              </a:rPr>
              <a:t>Типы</a:t>
            </a:r>
          </a:p>
          <a:p>
            <a:pPr marL="0">
              <a:lnSpc>
                <a:spcPts val="6457"/>
              </a:lnSpc>
            </a:pPr>
            <a:r>
              <a:rPr lang="ru" sz="6009" b="1" i="0" spc="0" baseline="0" dirty="0">
                <a:solidFill>
                  <a:srgbClr val="FFFFFF"/>
                </a:solidFill>
                <a:latin typeface="WorkSans-Bold"/>
              </a:rPr>
              <a:t>средства передачи данных</a:t>
            </a:r>
          </a:p>
          <a:p>
            <a:pPr marL="0">
              <a:lnSpc>
                <a:spcPts val="4086"/>
              </a:lnSpc>
            </a:pPr>
            <a:r>
              <a:rPr lang="ru" sz="2402" b="0" i="0" spc="746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FFFFFF"/>
                </a:solidFill>
                <a:latin typeface="WorkSans-Light"/>
              </a:rPr>
              <a:t>Медь: коаксиальный кабель или витая пара</a:t>
            </a:r>
          </a:p>
          <a:p>
            <a:pPr marL="0">
              <a:lnSpc>
                <a:spcPts val="3604"/>
              </a:lnSpc>
            </a:pPr>
            <a:r>
              <a:rPr lang="ru" sz="2402" b="0" i="0" spc="746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FFFFFF"/>
                </a:solidFill>
                <a:latin typeface="WorkSans-Light"/>
              </a:rPr>
              <a:t>Волоконно-оптический</a:t>
            </a:r>
          </a:p>
          <a:p>
            <a:pPr marL="0">
              <a:lnSpc>
                <a:spcPts val="3530"/>
              </a:lnSpc>
            </a:pPr>
            <a:r>
              <a:rPr lang="ru" sz="2402" b="0" i="0" spc="746" baseline="0" dirty="0">
                <a:solidFill>
                  <a:srgbClr val="FFFFFF"/>
                </a:solidFill>
                <a:latin typeface="ArialMT"/>
              </a:rPr>
              <a:t>• </a:t>
            </a:r>
            <a:r>
              <a:rPr lang="ru" sz="2402" b="0" i="0" spc="0" baseline="0" dirty="0">
                <a:solidFill>
                  <a:srgbClr val="FFFFFF"/>
                </a:solidFill>
                <a:latin typeface="WorkSans-Light"/>
              </a:rPr>
              <a:t>Беспроводной</a:t>
            </a:r>
          </a:p>
        </p:txBody>
      </p:sp>
      <p:sp>
        <p:nvSpPr>
          <p:cNvPr id="141" name="Rectangle 141"/>
          <p:cNvSpPr/>
          <p:nvPr/>
        </p:nvSpPr>
        <p:spPr>
          <a:xfrm rot="-18417">
            <a:off x="11581881" y="6428240"/>
            <a:ext cx="88848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FFFFFF"/>
                </a:solidFill>
                <a:latin typeface="WorkSans-Regular"/>
              </a:rPr>
              <a:t>3</a:t>
            </a:r>
          </a:p>
        </p:txBody>
      </p:sp>
      <p:sp>
        <p:nvSpPr>
          <p:cNvPr id="142" name="Rectangle 142"/>
          <p:cNvSpPr/>
          <p:nvPr/>
        </p:nvSpPr>
        <p:spPr>
          <a:xfrm>
            <a:off x="588080" y="176533"/>
            <a:ext cx="810292" cy="234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853"/>
            <a:r>
              <a:rPr lang="ru" sz="100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0">
              <a:lnSpc>
                <a:spcPts val="728"/>
              </a:lnSpc>
            </a:pPr>
            <a:r>
              <a:rPr lang="ru" sz="700" b="0" i="0" spc="0" baseline="0" dirty="0">
                <a:solidFill>
                  <a:srgbClr val="000000"/>
                </a:solidFill>
                <a:latin typeface="Arial"/>
              </a:rPr>
              <a:t>это</a:t>
            </a:r>
            <a:r>
              <a:rPr lang="ru" sz="700" b="0" i="0" spc="167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" sz="700" b="0" i="0" spc="0" baseline="0" dirty="0">
                <a:solidFill>
                  <a:srgbClr val="000000"/>
                </a:solidFill>
                <a:latin typeface="Arial"/>
              </a:rPr>
              <a:t>ЛАБОРАТОРИЯ</a:t>
            </a:r>
          </a:p>
        </p:txBody>
      </p:sp>
      <p:sp>
        <p:nvSpPr>
          <p:cNvPr id="143" name="Rectangle 143"/>
          <p:cNvSpPr/>
          <p:nvPr/>
        </p:nvSpPr>
        <p:spPr>
          <a:xfrm>
            <a:off x="9706997" y="3488947"/>
            <a:ext cx="1502183" cy="713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600" b="1" i="0" spc="0" baseline="0" dirty="0">
                <a:solidFill>
                  <a:srgbClr val="FFFFFF"/>
                </a:solidFill>
                <a:latin typeface="Arial"/>
              </a:rPr>
              <a:t>R </a:t>
            </a:r>
            <a:r>
              <a:rPr lang="ru" sz="1665" b="0" i="0" spc="119" baseline="-111272" dirty="0">
                <a:solidFill>
                  <a:srgbClr val="FFFFFF"/>
                </a:solidFill>
                <a:latin typeface="Arial"/>
              </a:rPr>
              <a:t>crunc </a:t>
            </a:r>
            <a:r>
              <a:rPr lang="ru" sz="4600" b="1" i="0" spc="0" baseline="0" dirty="0">
                <a:solidFill>
                  <a:srgbClr val="FFFFFF"/>
                </a:solidFill>
                <a:latin typeface="Arial"/>
              </a:rPr>
              <a:t>L </a:t>
            </a:r>
            <a:r>
              <a:rPr lang="ru" sz="1665" b="0" i="0" spc="118" baseline="-111272" dirty="0">
                <a:solidFill>
                  <a:srgbClr val="FFFFFF"/>
                </a:solidFill>
                <a:latin typeface="Arial"/>
              </a:rPr>
              <a:t>i </a:t>
            </a:r>
            <a:r>
              <a:rPr lang="ru" sz="1665" b="0" i="0" spc="483" baseline="-111272" dirty="0">
                <a:solidFill>
                  <a:srgbClr val="FFFFFF"/>
                </a:solidFill>
                <a:latin typeface="Arial"/>
              </a:rPr>
              <a:t>t </a:t>
            </a:r>
            <a:r>
              <a:rPr lang="ru" sz="1665" b="0" i="0" spc="107" baseline="-111272" dirty="0">
                <a:solidFill>
                  <a:srgbClr val="FFFFFF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 14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3176" y="181103"/>
                </a:moveTo>
                <a:lnTo>
                  <a:pt x="1414525" y="181103"/>
                </a:lnTo>
                <a:lnTo>
                  <a:pt x="1414525" y="294386"/>
                </a:lnTo>
                <a:lnTo>
                  <a:pt x="773176" y="294386"/>
                </a:lnTo>
                <a:lnTo>
                  <a:pt x="773176" y="181103"/>
                </a:lnTo>
                <a:close/>
                <a:moveTo>
                  <a:pt x="601726" y="297689"/>
                </a:moveTo>
                <a:lnTo>
                  <a:pt x="1407667" y="297689"/>
                </a:lnTo>
                <a:lnTo>
                  <a:pt x="1407667" y="388112"/>
                </a:lnTo>
                <a:lnTo>
                  <a:pt x="601726" y="388112"/>
                </a:lnTo>
                <a:lnTo>
                  <a:pt x="601726" y="297689"/>
                </a:lnTo>
                <a:close/>
                <a:moveTo>
                  <a:pt x="11339068" y="1588790"/>
                </a:moveTo>
                <a:lnTo>
                  <a:pt x="11092180" y="1588790"/>
                </a:lnTo>
                <a:lnTo>
                  <a:pt x="11092180" y="1318357"/>
                </a:lnTo>
                <a:lnTo>
                  <a:pt x="11447780" y="1318357"/>
                </a:lnTo>
                <a:lnTo>
                  <a:pt x="11447780" y="1522683"/>
                </a:lnTo>
                <a:lnTo>
                  <a:pt x="11751818" y="1522683"/>
                </a:lnTo>
                <a:lnTo>
                  <a:pt x="11751818" y="1588790"/>
                </a:lnTo>
                <a:lnTo>
                  <a:pt x="11339068" y="1588790"/>
                </a:lnTo>
                <a:close/>
                <a:moveTo>
                  <a:pt x="526921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46" name="Picture 14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147" name="Freeform 147"/>
          <p:cNvSpPr/>
          <p:nvPr/>
        </p:nvSpPr>
        <p:spPr>
          <a:xfrm>
            <a:off x="766825" y="174752"/>
            <a:ext cx="654051" cy="125983"/>
          </a:xfrm>
          <a:custGeom>
            <a:avLst/>
            <a:gdLst/>
            <a:ahLst/>
            <a:cxnLst/>
            <a:rect l="0" t="0" r="0" b="0"/>
            <a:pathLst>
              <a:path w="654051" h="125983">
                <a:moveTo>
                  <a:pt x="1" y="125983"/>
                </a:moveTo>
                <a:lnTo>
                  <a:pt x="654051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90439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595376" y="291339"/>
            <a:ext cx="818642" cy="103123"/>
          </a:xfrm>
          <a:custGeom>
            <a:avLst/>
            <a:gdLst/>
            <a:ahLst/>
            <a:cxnLst/>
            <a:rect l="0" t="0" r="0" b="0"/>
            <a:pathLst>
              <a:path w="818642" h="103123">
                <a:moveTo>
                  <a:pt x="1" y="103123"/>
                </a:moveTo>
                <a:lnTo>
                  <a:pt x="818642" y="103123"/>
                </a:lnTo>
                <a:lnTo>
                  <a:pt x="818642" y="0"/>
                </a:lnTo>
                <a:lnTo>
                  <a:pt x="0" y="0"/>
                </a:lnTo>
                <a:close/>
                <a:moveTo>
                  <a:pt x="5868163" y="6566661"/>
                </a:moveTo>
              </a:path>
            </a:pathLst>
          </a:custGeom>
          <a:solidFill>
            <a:srgbClr val="FE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11085830" y="1312007"/>
            <a:ext cx="368300" cy="283133"/>
          </a:xfrm>
          <a:custGeom>
            <a:avLst/>
            <a:gdLst/>
            <a:ahLst/>
            <a:cxnLst/>
            <a:rect l="0" t="0" r="0" b="0"/>
            <a:pathLst>
              <a:path w="368300" h="283133">
                <a:moveTo>
                  <a:pt x="0" y="283133"/>
                </a:moveTo>
                <a:lnTo>
                  <a:pt x="368300" y="283133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970" y="554599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11332718" y="1516333"/>
            <a:ext cx="425450" cy="78807"/>
          </a:xfrm>
          <a:custGeom>
            <a:avLst/>
            <a:gdLst/>
            <a:ahLst/>
            <a:cxnLst/>
            <a:rect l="0" t="0" r="0" b="0"/>
            <a:pathLst>
              <a:path w="425450" h="78807">
                <a:moveTo>
                  <a:pt x="0" y="78807"/>
                </a:moveTo>
                <a:lnTo>
                  <a:pt x="425450" y="78807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858" y="5341667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Rectangle 151"/>
          <p:cNvSpPr/>
          <p:nvPr/>
        </p:nvSpPr>
        <p:spPr>
          <a:xfrm>
            <a:off x="598169" y="866112"/>
            <a:ext cx="5537100" cy="5243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32" b="1" i="0" spc="0" baseline="0" dirty="0">
                <a:solidFill>
                  <a:srgbClr val="000000"/>
                </a:solidFill>
                <a:latin typeface="WorkSans-Bold"/>
              </a:rPr>
              <a:t>Средства передачи данных</a:t>
            </a:r>
          </a:p>
          <a:p>
            <a:pPr marL="0">
              <a:lnSpc>
                <a:spcPts val="5252"/>
              </a:lnSpc>
            </a:pPr>
            <a:r>
              <a:rPr lang="ru" sz="2629" b="0" i="0" spc="879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629" b="0" i="0" spc="0" baseline="0" dirty="0">
                <a:solidFill>
                  <a:srgbClr val="000000"/>
                </a:solidFill>
                <a:latin typeface="WorkSans-Regular"/>
              </a:rPr>
              <a:t>Проводной (управляемый)</a:t>
            </a:r>
          </a:p>
          <a:p>
            <a:pPr marL="457517">
              <a:lnSpc>
                <a:spcPts val="2594"/>
              </a:lnSpc>
            </a:pPr>
            <a:r>
              <a:rPr lang="ru" sz="2177" b="0" i="0" spc="1040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177" b="0" i="0" spc="0" baseline="0" dirty="0">
                <a:solidFill>
                  <a:srgbClr val="000000"/>
                </a:solidFill>
                <a:latin typeface="WorkSans-Regular"/>
              </a:rPr>
              <a:t>Коаксиальный кабель</a:t>
            </a:r>
          </a:p>
          <a:p>
            <a:pPr marL="457517">
              <a:lnSpc>
                <a:spcPts val="2628"/>
              </a:lnSpc>
            </a:pPr>
            <a:r>
              <a:rPr lang="ru" sz="2177" b="0" i="0" spc="1040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177" b="0" i="0" spc="0" baseline="0" dirty="0">
                <a:solidFill>
                  <a:srgbClr val="000000"/>
                </a:solidFill>
                <a:latin typeface="WorkSans-Regular"/>
              </a:rPr>
              <a:t>Витая пара</a:t>
            </a:r>
          </a:p>
          <a:p>
            <a:pPr marL="915035">
              <a:lnSpc>
                <a:spcPts val="2329"/>
              </a:lnSpc>
            </a:pPr>
            <a:r>
              <a:rPr lang="ru" sz="1879" b="0" i="0" spc="1144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1879" b="0" i="0" spc="0" baseline="0" dirty="0">
                <a:solidFill>
                  <a:srgbClr val="000000"/>
                </a:solidFill>
                <a:latin typeface="WorkSans-Regular"/>
              </a:rPr>
              <a:t>УТП</a:t>
            </a:r>
          </a:p>
          <a:p>
            <a:pPr marL="915035">
              <a:lnSpc>
                <a:spcPts val="2330"/>
              </a:lnSpc>
            </a:pPr>
            <a:r>
              <a:rPr lang="ru" sz="1877" b="0" i="0" spc="1145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1877" b="0" i="0" spc="0" baseline="0" dirty="0">
                <a:solidFill>
                  <a:srgbClr val="000000"/>
                </a:solidFill>
                <a:latin typeface="WorkSans-Regular"/>
              </a:rPr>
              <a:t>СТП/ФТП</a:t>
            </a:r>
          </a:p>
          <a:p>
            <a:pPr marL="915035">
              <a:lnSpc>
                <a:spcPts val="2327"/>
              </a:lnSpc>
            </a:pPr>
            <a:r>
              <a:rPr lang="ru" sz="1877" b="0" i="0" spc="1145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1877" b="0" i="0" spc="0" baseline="0" dirty="0">
                <a:solidFill>
                  <a:srgbClr val="000000"/>
                </a:solidFill>
                <a:latin typeface="WorkSans-Regular"/>
              </a:rPr>
              <a:t>СцТП</a:t>
            </a:r>
          </a:p>
          <a:p>
            <a:pPr marL="457517">
              <a:lnSpc>
                <a:spcPts val="2626"/>
              </a:lnSpc>
            </a:pPr>
            <a:r>
              <a:rPr lang="ru" sz="2179" b="0" i="0" spc="1039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179" b="0" i="0" spc="0" baseline="0" dirty="0">
                <a:solidFill>
                  <a:srgbClr val="000000"/>
                </a:solidFill>
                <a:latin typeface="WorkSans-Regular"/>
              </a:rPr>
              <a:t>Волоконно-оптический</a:t>
            </a:r>
          </a:p>
          <a:p>
            <a:pPr marL="915035">
              <a:lnSpc>
                <a:spcPts val="2331"/>
              </a:lnSpc>
            </a:pPr>
            <a:r>
              <a:rPr lang="ru" sz="1877" b="0" i="0" spc="1145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1877" b="0" i="0" spc="0" baseline="0" dirty="0">
                <a:solidFill>
                  <a:srgbClr val="000000"/>
                </a:solidFill>
                <a:latin typeface="WorkSans-Regular"/>
              </a:rPr>
              <a:t>Многомодовый</a:t>
            </a:r>
          </a:p>
          <a:p>
            <a:pPr marL="915035">
              <a:lnSpc>
                <a:spcPts val="2327"/>
              </a:lnSpc>
            </a:pPr>
            <a:r>
              <a:rPr lang="ru" sz="1877" b="0" i="0" spc="1145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1877" b="0" i="0" spc="0" baseline="0" dirty="0">
                <a:solidFill>
                  <a:srgbClr val="000000"/>
                </a:solidFill>
                <a:latin typeface="WorkSans-Regular"/>
              </a:rPr>
              <a:t>Одиночный режим</a:t>
            </a:r>
          </a:p>
          <a:p>
            <a:pPr marL="0">
              <a:lnSpc>
                <a:spcPts val="3487"/>
              </a:lnSpc>
            </a:pPr>
            <a:r>
              <a:rPr lang="ru" sz="2627" b="0" i="0" spc="880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627" b="0" i="0" spc="0" baseline="0" dirty="0">
                <a:solidFill>
                  <a:srgbClr val="000000"/>
                </a:solidFill>
                <a:latin typeface="WorkSans-Regular"/>
              </a:rPr>
              <a:t>Беспроводной (неуправляемый)</a:t>
            </a:r>
          </a:p>
          <a:p>
            <a:pPr marL="457517">
              <a:lnSpc>
                <a:spcPts val="2593"/>
              </a:lnSpc>
            </a:pPr>
            <a:r>
              <a:rPr lang="ru" sz="2179" b="0" i="0" spc="1039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179" b="0" i="0" spc="0" baseline="0" dirty="0">
                <a:solidFill>
                  <a:srgbClr val="000000"/>
                </a:solidFill>
                <a:latin typeface="WorkSans-Regular"/>
              </a:rPr>
              <a:t>Радиоволны</a:t>
            </a:r>
          </a:p>
          <a:p>
            <a:pPr marL="457517">
              <a:lnSpc>
                <a:spcPts val="2629"/>
              </a:lnSpc>
            </a:pPr>
            <a:r>
              <a:rPr lang="ru" sz="2177" b="0" i="0" spc="1040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177" b="0" i="0" spc="0" baseline="0" dirty="0">
                <a:solidFill>
                  <a:srgbClr val="000000"/>
                </a:solidFill>
                <a:latin typeface="WorkSans-Regular"/>
              </a:rPr>
              <a:t>Микроволновая печь</a:t>
            </a:r>
          </a:p>
          <a:p>
            <a:pPr marL="457517">
              <a:lnSpc>
                <a:spcPts val="2627"/>
              </a:lnSpc>
            </a:pPr>
            <a:r>
              <a:rPr lang="ru" sz="2177" b="0" i="0" spc="1040" baseline="0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" sz="2177" b="0" i="0" spc="0" baseline="0" dirty="0">
                <a:solidFill>
                  <a:srgbClr val="000000"/>
                </a:solidFill>
                <a:latin typeface="WorkSans-Regular"/>
              </a:rPr>
              <a:t>Инфракрасный</a:t>
            </a:r>
          </a:p>
        </p:txBody>
      </p:sp>
      <p:sp>
        <p:nvSpPr>
          <p:cNvPr id="152" name="Rectangle 152"/>
          <p:cNvSpPr/>
          <p:nvPr/>
        </p:nvSpPr>
        <p:spPr>
          <a:xfrm>
            <a:off x="11560556" y="6457823"/>
            <a:ext cx="9311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4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604733" y="168530"/>
            <a:ext cx="809641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0202"/>
            <a:r>
              <a:rPr lang="ru" sz="100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0">
              <a:lnSpc>
                <a:spcPts val="710"/>
              </a:lnSpc>
            </a:pPr>
            <a:r>
              <a:rPr lang="ru" sz="700" b="0" i="0" spc="0" baseline="0" dirty="0">
                <a:solidFill>
                  <a:srgbClr val="5E3E0C"/>
                </a:solidFill>
                <a:latin typeface="Arial"/>
              </a:rPr>
              <a:t>6*3</a:t>
            </a:r>
            <a:r>
              <a:rPr lang="ru" sz="700" b="0" i="0" spc="115" baseline="0" dirty="0">
                <a:solidFill>
                  <a:srgbClr val="5E3E0C"/>
                </a:solidFill>
                <a:latin typeface="Arial"/>
              </a:rPr>
              <a:t> </a:t>
            </a:r>
            <a:r>
              <a:rPr lang="ru" sz="700" b="0" i="0" spc="0" baseline="0" dirty="0">
                <a:solidFill>
                  <a:srgbClr val="5E3E0C"/>
                </a:solidFill>
                <a:latin typeface="Arial"/>
              </a:rPr>
              <a:t>ЛАБОРАТОРИЯ</a:t>
            </a:r>
          </a:p>
        </p:txBody>
      </p:sp>
      <p:sp>
        <p:nvSpPr>
          <p:cNvPr id="154" name="Rectangle 154"/>
          <p:cNvSpPr/>
          <p:nvPr/>
        </p:nvSpPr>
        <p:spPr>
          <a:xfrm>
            <a:off x="11078994" y="1274255"/>
            <a:ext cx="671516" cy="3224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833" b="0" i="0" spc="190" baseline="-9490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833" b="0" i="0" spc="0" baseline="-9490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15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5462" y="181103"/>
                </a:moveTo>
                <a:lnTo>
                  <a:pt x="1416811" y="181103"/>
                </a:lnTo>
                <a:lnTo>
                  <a:pt x="1416811" y="294386"/>
                </a:lnTo>
                <a:lnTo>
                  <a:pt x="775462" y="294386"/>
                </a:lnTo>
                <a:lnTo>
                  <a:pt x="775462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262"/>
                </a:moveTo>
                <a:lnTo>
                  <a:pt x="11092180" y="1588262"/>
                </a:lnTo>
                <a:lnTo>
                  <a:pt x="11092180" y="1321816"/>
                </a:lnTo>
                <a:lnTo>
                  <a:pt x="11447780" y="1321816"/>
                </a:lnTo>
                <a:lnTo>
                  <a:pt x="11447780" y="1525271"/>
                </a:lnTo>
                <a:lnTo>
                  <a:pt x="11751818" y="1525271"/>
                </a:lnTo>
                <a:lnTo>
                  <a:pt x="11751818" y="1588262"/>
                </a:lnTo>
                <a:lnTo>
                  <a:pt x="11339068" y="1588262"/>
                </a:lnTo>
                <a:close/>
                <a:moveTo>
                  <a:pt x="5269738" y="6858000"/>
                </a:moveTo>
                <a:moveTo>
                  <a:pt x="5128005" y="1482152"/>
                </a:moveTo>
                <a:lnTo>
                  <a:pt x="5867653" y="1482152"/>
                </a:lnTo>
                <a:lnTo>
                  <a:pt x="5867653" y="1629729"/>
                </a:lnTo>
                <a:lnTo>
                  <a:pt x="5128005" y="1629729"/>
                </a:lnTo>
                <a:lnTo>
                  <a:pt x="5128005" y="1482152"/>
                </a:lnTo>
                <a:close/>
                <a:moveTo>
                  <a:pt x="4727955" y="3468686"/>
                </a:moveTo>
                <a:lnTo>
                  <a:pt x="6075679" y="3468686"/>
                </a:lnTo>
                <a:lnTo>
                  <a:pt x="6075679" y="3616263"/>
                </a:lnTo>
                <a:lnTo>
                  <a:pt x="4727955" y="3616263"/>
                </a:lnTo>
                <a:lnTo>
                  <a:pt x="4727955" y="3468686"/>
                </a:lnTo>
                <a:close/>
                <a:moveTo>
                  <a:pt x="5096002" y="3683255"/>
                </a:moveTo>
                <a:lnTo>
                  <a:pt x="5693917" y="3683255"/>
                </a:lnTo>
                <a:lnTo>
                  <a:pt x="5693917" y="3868970"/>
                </a:lnTo>
                <a:lnTo>
                  <a:pt x="5096002" y="3868970"/>
                </a:lnTo>
                <a:lnTo>
                  <a:pt x="5096002" y="368325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" name="Picture 15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157" name="Picture 15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158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1225" y="1343025"/>
            <a:ext cx="6638925" cy="2657475"/>
          </a:xfrm>
          <a:prstGeom prst="rect">
            <a:avLst/>
          </a:prstGeom>
          <a:noFill/>
        </p:spPr>
      </p:pic>
      <p:sp>
        <p:nvSpPr>
          <p:cNvPr id="159" name="Freeform 159"/>
          <p:cNvSpPr/>
          <p:nvPr/>
        </p:nvSpPr>
        <p:spPr>
          <a:xfrm>
            <a:off x="4933950" y="5934075"/>
            <a:ext cx="1666875" cy="504825"/>
          </a:xfrm>
          <a:custGeom>
            <a:avLst/>
            <a:gdLst/>
            <a:ahLst/>
            <a:cxnLst/>
            <a:rect l="0" t="0" r="0" b="0"/>
            <a:pathLst>
              <a:path w="1666875" h="504825">
                <a:moveTo>
                  <a:pt x="0" y="504825"/>
                </a:moveTo>
                <a:lnTo>
                  <a:pt x="1666875" y="504825"/>
                </a:lnTo>
                <a:lnTo>
                  <a:pt x="1666875" y="0"/>
                </a:lnTo>
                <a:lnTo>
                  <a:pt x="0" y="0"/>
                </a:lnTo>
                <a:lnTo>
                  <a:pt x="0" y="504825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4933950" y="5286375"/>
            <a:ext cx="1666875" cy="647700"/>
          </a:xfrm>
          <a:custGeom>
            <a:avLst/>
            <a:gdLst/>
            <a:ahLst/>
            <a:cxnLst/>
            <a:rect l="0" t="0" r="0" b="0"/>
            <a:pathLst>
              <a:path w="1666875" h="647700">
                <a:moveTo>
                  <a:pt x="0" y="647700"/>
                </a:moveTo>
                <a:lnTo>
                  <a:pt x="1666875" y="647700"/>
                </a:lnTo>
                <a:lnTo>
                  <a:pt x="1666875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4933950" y="4762500"/>
            <a:ext cx="1666875" cy="523875"/>
          </a:xfrm>
          <a:custGeom>
            <a:avLst/>
            <a:gdLst/>
            <a:ahLst/>
            <a:cxnLst/>
            <a:rect l="0" t="0" r="0" b="0"/>
            <a:pathLst>
              <a:path w="1666875" h="523875">
                <a:moveTo>
                  <a:pt x="0" y="523875"/>
                </a:moveTo>
                <a:lnTo>
                  <a:pt x="1666875" y="523875"/>
                </a:lnTo>
                <a:lnTo>
                  <a:pt x="1666875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4933950" y="4105275"/>
            <a:ext cx="1666875" cy="657225"/>
          </a:xfrm>
          <a:custGeom>
            <a:avLst/>
            <a:gdLst/>
            <a:ahLst/>
            <a:cxnLst/>
            <a:rect l="0" t="0" r="0" b="0"/>
            <a:pathLst>
              <a:path w="1666875" h="657225">
                <a:moveTo>
                  <a:pt x="0" y="657225"/>
                </a:moveTo>
                <a:lnTo>
                  <a:pt x="1666875" y="657225"/>
                </a:lnTo>
                <a:lnTo>
                  <a:pt x="1666875" y="0"/>
                </a:lnTo>
                <a:lnTo>
                  <a:pt x="0" y="0"/>
                </a:lnTo>
                <a:lnTo>
                  <a:pt x="0" y="65722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6600825" y="5934075"/>
            <a:ext cx="2076450" cy="504825"/>
          </a:xfrm>
          <a:custGeom>
            <a:avLst/>
            <a:gdLst/>
            <a:ahLst/>
            <a:cxnLst/>
            <a:rect l="0" t="0" r="0" b="0"/>
            <a:pathLst>
              <a:path w="2076450" h="504825">
                <a:moveTo>
                  <a:pt x="0" y="504825"/>
                </a:moveTo>
                <a:lnTo>
                  <a:pt x="2076450" y="504825"/>
                </a:lnTo>
                <a:lnTo>
                  <a:pt x="2076450" y="0"/>
                </a:lnTo>
                <a:lnTo>
                  <a:pt x="0" y="0"/>
                </a:lnTo>
                <a:lnTo>
                  <a:pt x="0" y="504825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3257550" y="5934075"/>
            <a:ext cx="1676400" cy="504825"/>
          </a:xfrm>
          <a:custGeom>
            <a:avLst/>
            <a:gdLst/>
            <a:ahLst/>
            <a:cxnLst/>
            <a:rect l="0" t="0" r="0" b="0"/>
            <a:pathLst>
              <a:path w="1676400" h="504825">
                <a:moveTo>
                  <a:pt x="0" y="504825"/>
                </a:moveTo>
                <a:lnTo>
                  <a:pt x="1676400" y="504825"/>
                </a:lnTo>
                <a:lnTo>
                  <a:pt x="1676400" y="0"/>
                </a:lnTo>
                <a:lnTo>
                  <a:pt x="0" y="0"/>
                </a:lnTo>
                <a:lnTo>
                  <a:pt x="0" y="5048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" name="Picture 16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1825" y="5943600"/>
            <a:ext cx="738187" cy="585787"/>
          </a:xfrm>
          <a:prstGeom prst="rect">
            <a:avLst/>
          </a:prstGeom>
          <a:noFill/>
        </p:spPr>
      </p:pic>
      <p:pic>
        <p:nvPicPr>
          <p:cNvPr id="166" name="Picture 16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2825" y="5943600"/>
            <a:ext cx="442912" cy="585787"/>
          </a:xfrm>
          <a:prstGeom prst="rect">
            <a:avLst/>
          </a:prstGeom>
          <a:noFill/>
        </p:spPr>
      </p:pic>
      <p:pic>
        <p:nvPicPr>
          <p:cNvPr id="167" name="Picture 16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8550" y="5943600"/>
            <a:ext cx="595312" cy="585787"/>
          </a:xfrm>
          <a:prstGeom prst="rect">
            <a:avLst/>
          </a:prstGeom>
          <a:noFill/>
        </p:spPr>
      </p:pic>
      <p:sp>
        <p:nvSpPr>
          <p:cNvPr id="168" name="Freeform 168"/>
          <p:cNvSpPr/>
          <p:nvPr/>
        </p:nvSpPr>
        <p:spPr>
          <a:xfrm>
            <a:off x="6600825" y="5286375"/>
            <a:ext cx="2076450" cy="647700"/>
          </a:xfrm>
          <a:custGeom>
            <a:avLst/>
            <a:gdLst/>
            <a:ahLst/>
            <a:cxnLst/>
            <a:rect l="0" t="0" r="0" b="0"/>
            <a:pathLst>
              <a:path w="2076450" h="647700">
                <a:moveTo>
                  <a:pt x="0" y="647700"/>
                </a:moveTo>
                <a:lnTo>
                  <a:pt x="2076450" y="647700"/>
                </a:lnTo>
                <a:lnTo>
                  <a:pt x="207645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3257550" y="5286375"/>
            <a:ext cx="1676400" cy="647700"/>
          </a:xfrm>
          <a:custGeom>
            <a:avLst/>
            <a:gdLst/>
            <a:ahLst/>
            <a:cxnLst/>
            <a:rect l="0" t="0" r="0" b="0"/>
            <a:pathLst>
              <a:path w="1676400" h="647700">
                <a:moveTo>
                  <a:pt x="0" y="647700"/>
                </a:moveTo>
                <a:lnTo>
                  <a:pt x="1676400" y="647700"/>
                </a:lnTo>
                <a:lnTo>
                  <a:pt x="16764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0" name="Picture 17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1825" y="5362575"/>
            <a:ext cx="738187" cy="585787"/>
          </a:xfrm>
          <a:prstGeom prst="rect">
            <a:avLst/>
          </a:prstGeom>
          <a:noFill/>
        </p:spPr>
      </p:pic>
      <p:pic>
        <p:nvPicPr>
          <p:cNvPr id="171" name="Picture 17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2825" y="5362575"/>
            <a:ext cx="442912" cy="585787"/>
          </a:xfrm>
          <a:prstGeom prst="rect">
            <a:avLst/>
          </a:prstGeom>
          <a:noFill/>
        </p:spPr>
      </p:pic>
      <p:pic>
        <p:nvPicPr>
          <p:cNvPr id="172" name="Picture 172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8550" y="5362575"/>
            <a:ext cx="614362" cy="585787"/>
          </a:xfrm>
          <a:prstGeom prst="rect">
            <a:avLst/>
          </a:prstGeom>
          <a:noFill/>
        </p:spPr>
      </p:pic>
      <p:sp>
        <p:nvSpPr>
          <p:cNvPr id="173" name="Freeform 173"/>
          <p:cNvSpPr/>
          <p:nvPr/>
        </p:nvSpPr>
        <p:spPr>
          <a:xfrm>
            <a:off x="6600825" y="4762500"/>
            <a:ext cx="2076450" cy="523875"/>
          </a:xfrm>
          <a:custGeom>
            <a:avLst/>
            <a:gdLst/>
            <a:ahLst/>
            <a:cxnLst/>
            <a:rect l="0" t="0" r="0" b="0"/>
            <a:pathLst>
              <a:path w="2076450" h="523875">
                <a:moveTo>
                  <a:pt x="0" y="523875"/>
                </a:moveTo>
                <a:lnTo>
                  <a:pt x="2076450" y="523875"/>
                </a:lnTo>
                <a:lnTo>
                  <a:pt x="207645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6666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>
            <a:off x="3257550" y="4762500"/>
            <a:ext cx="1676400" cy="523875"/>
          </a:xfrm>
          <a:custGeom>
            <a:avLst/>
            <a:gdLst/>
            <a:ahLst/>
            <a:cxnLst/>
            <a:rect l="0" t="0" r="0" b="0"/>
            <a:pathLst>
              <a:path w="1676400" h="523875">
                <a:moveTo>
                  <a:pt x="0" y="523875"/>
                </a:moveTo>
                <a:lnTo>
                  <a:pt x="1676400" y="523875"/>
                </a:lnTo>
                <a:lnTo>
                  <a:pt x="167640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5" name="Picture 17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1825" y="4781614"/>
            <a:ext cx="738187" cy="585787"/>
          </a:xfrm>
          <a:prstGeom prst="rect">
            <a:avLst/>
          </a:prstGeom>
          <a:noFill/>
        </p:spPr>
      </p:pic>
      <p:pic>
        <p:nvPicPr>
          <p:cNvPr id="176" name="Picture 16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2825" y="4781614"/>
            <a:ext cx="442912" cy="585787"/>
          </a:xfrm>
          <a:prstGeom prst="rect">
            <a:avLst/>
          </a:prstGeom>
          <a:noFill/>
        </p:spPr>
      </p:pic>
      <p:pic>
        <p:nvPicPr>
          <p:cNvPr id="177" name="Picture 17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8550" y="4781614"/>
            <a:ext cx="614362" cy="585787"/>
          </a:xfrm>
          <a:prstGeom prst="rect">
            <a:avLst/>
          </a:prstGeom>
          <a:noFill/>
        </p:spPr>
      </p:pic>
      <p:sp>
        <p:nvSpPr>
          <p:cNvPr id="178" name="Freeform 178"/>
          <p:cNvSpPr/>
          <p:nvPr/>
        </p:nvSpPr>
        <p:spPr>
          <a:xfrm>
            <a:off x="6600825" y="4105275"/>
            <a:ext cx="2076450" cy="657225"/>
          </a:xfrm>
          <a:custGeom>
            <a:avLst/>
            <a:gdLst/>
            <a:ahLst/>
            <a:cxnLst/>
            <a:rect l="0" t="0" r="0" b="0"/>
            <a:pathLst>
              <a:path w="2076450" h="657225">
                <a:moveTo>
                  <a:pt x="0" y="657225"/>
                </a:moveTo>
                <a:lnTo>
                  <a:pt x="2076450" y="657225"/>
                </a:lnTo>
                <a:lnTo>
                  <a:pt x="2076450" y="0"/>
                </a:lnTo>
                <a:lnTo>
                  <a:pt x="0" y="0"/>
                </a:lnTo>
                <a:lnTo>
                  <a:pt x="0" y="65722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3257550" y="4105275"/>
            <a:ext cx="1676400" cy="657225"/>
          </a:xfrm>
          <a:custGeom>
            <a:avLst/>
            <a:gdLst/>
            <a:ahLst/>
            <a:cxnLst/>
            <a:rect l="0" t="0" r="0" b="0"/>
            <a:pathLst>
              <a:path w="1676400" h="657225">
                <a:moveTo>
                  <a:pt x="0" y="657225"/>
                </a:moveTo>
                <a:lnTo>
                  <a:pt x="1676400" y="657225"/>
                </a:lnTo>
                <a:lnTo>
                  <a:pt x="1676400" y="0"/>
                </a:lnTo>
                <a:lnTo>
                  <a:pt x="0" y="0"/>
                </a:lnTo>
                <a:lnTo>
                  <a:pt x="0" y="65722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3262376" y="4767327"/>
            <a:ext cx="5419725" cy="9525"/>
          </a:xfrm>
          <a:custGeom>
            <a:avLst/>
            <a:gdLst/>
            <a:ahLst/>
            <a:cxnLst/>
            <a:rect l="0" t="0" r="0" b="0"/>
            <a:pathLst>
              <a:path w="5419725" h="9525">
                <a:moveTo>
                  <a:pt x="0" y="0"/>
                </a:moveTo>
                <a:lnTo>
                  <a:pt x="5419725" y="9525"/>
                </a:lnTo>
              </a:path>
            </a:pathLst>
          </a:custGeom>
          <a:noFill/>
          <a:ln w="126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3262376" y="5291201"/>
            <a:ext cx="5419725" cy="9525"/>
          </a:xfrm>
          <a:custGeom>
            <a:avLst/>
            <a:gdLst/>
            <a:ahLst/>
            <a:cxnLst/>
            <a:rect l="0" t="0" r="0" b="0"/>
            <a:pathLst>
              <a:path w="5419725" h="9525">
                <a:moveTo>
                  <a:pt x="0" y="0"/>
                </a:moveTo>
                <a:lnTo>
                  <a:pt x="5419725" y="9525"/>
                </a:lnTo>
              </a:path>
            </a:pathLst>
          </a:custGeom>
          <a:noFill/>
          <a:ln w="126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3262376" y="5938838"/>
            <a:ext cx="5419725" cy="9525"/>
          </a:xfrm>
          <a:custGeom>
            <a:avLst/>
            <a:gdLst/>
            <a:ahLst/>
            <a:cxnLst/>
            <a:rect l="0" t="0" r="0" b="0"/>
            <a:pathLst>
              <a:path w="5419725" h="9525">
                <a:moveTo>
                  <a:pt x="0" y="0"/>
                </a:moveTo>
                <a:lnTo>
                  <a:pt x="5419725" y="9525"/>
                </a:lnTo>
              </a:path>
            </a:pathLst>
          </a:custGeom>
          <a:noFill/>
          <a:ln w="126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>
            <a:off x="4938776" y="4110102"/>
            <a:ext cx="9525" cy="2333561"/>
          </a:xfrm>
          <a:custGeom>
            <a:avLst/>
            <a:gdLst/>
            <a:ahLst/>
            <a:cxnLst/>
            <a:rect l="0" t="0" r="0" b="0"/>
            <a:pathLst>
              <a:path w="9525" h="2333561">
                <a:moveTo>
                  <a:pt x="0" y="0"/>
                </a:moveTo>
                <a:lnTo>
                  <a:pt x="9525" y="2333561"/>
                </a:lnTo>
              </a:path>
            </a:pathLst>
          </a:custGeom>
          <a:noFill/>
          <a:ln w="126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6605651" y="4110102"/>
            <a:ext cx="9525" cy="2333561"/>
          </a:xfrm>
          <a:custGeom>
            <a:avLst/>
            <a:gdLst/>
            <a:ahLst/>
            <a:cxnLst/>
            <a:rect l="0" t="0" r="0" b="0"/>
            <a:pathLst>
              <a:path w="9525" h="2333561">
                <a:moveTo>
                  <a:pt x="0" y="0"/>
                </a:moveTo>
                <a:lnTo>
                  <a:pt x="9525" y="2333561"/>
                </a:lnTo>
              </a:path>
            </a:pathLst>
          </a:custGeom>
          <a:noFill/>
          <a:ln w="126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3257550" y="4105275"/>
            <a:ext cx="5419725" cy="9525"/>
          </a:xfrm>
          <a:custGeom>
            <a:avLst/>
            <a:gdLst/>
            <a:ahLst/>
            <a:cxnLst/>
            <a:rect l="0" t="0" r="0" b="0"/>
            <a:pathLst>
              <a:path w="5419725" h="9525">
                <a:moveTo>
                  <a:pt x="0" y="0"/>
                </a:moveTo>
                <a:lnTo>
                  <a:pt x="5419725" y="9525"/>
                </a:lnTo>
              </a:path>
            </a:pathLst>
          </a:custGeom>
          <a:noFill/>
          <a:ln w="38159" cap="flat" cmpd="sng">
            <a:solidFill>
              <a:srgbClr val="FF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3257550" y="4105275"/>
            <a:ext cx="9525" cy="2333625"/>
          </a:xfrm>
          <a:custGeom>
            <a:avLst/>
            <a:gdLst/>
            <a:ahLst/>
            <a:cxnLst/>
            <a:rect l="0" t="0" r="0" b="0"/>
            <a:pathLst>
              <a:path w="9525" h="2333625">
                <a:moveTo>
                  <a:pt x="0" y="0"/>
                </a:moveTo>
                <a:lnTo>
                  <a:pt x="9525" y="2333625"/>
                </a:lnTo>
              </a:path>
            </a:pathLst>
          </a:custGeom>
          <a:noFill/>
          <a:ln w="38159" cap="flat" cmpd="sng">
            <a:solidFill>
              <a:srgbClr val="FF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8677275" y="4105275"/>
            <a:ext cx="9525" cy="2333625"/>
          </a:xfrm>
          <a:custGeom>
            <a:avLst/>
            <a:gdLst/>
            <a:ahLst/>
            <a:cxnLst/>
            <a:rect l="0" t="0" r="0" b="0"/>
            <a:pathLst>
              <a:path w="9525" h="2333625">
                <a:moveTo>
                  <a:pt x="0" y="0"/>
                </a:moveTo>
                <a:lnTo>
                  <a:pt x="9525" y="2333625"/>
                </a:lnTo>
              </a:path>
            </a:pathLst>
          </a:custGeom>
          <a:noFill/>
          <a:ln w="38159" cap="flat" cmpd="sng">
            <a:solidFill>
              <a:srgbClr val="FF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3257550" y="6438900"/>
            <a:ext cx="5419725" cy="9525"/>
          </a:xfrm>
          <a:custGeom>
            <a:avLst/>
            <a:gdLst/>
            <a:ahLst/>
            <a:cxnLst/>
            <a:rect l="0" t="0" r="0" b="0"/>
            <a:pathLst>
              <a:path w="5419725" h="9525">
                <a:moveTo>
                  <a:pt x="0" y="0"/>
                </a:moveTo>
                <a:lnTo>
                  <a:pt x="5419725" y="9525"/>
                </a:lnTo>
              </a:path>
            </a:pathLst>
          </a:custGeom>
          <a:noFill/>
          <a:ln w="38159" cap="flat" cmpd="sng">
            <a:solidFill>
              <a:srgbClr val="FF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769111" y="174752"/>
            <a:ext cx="654050" cy="125983"/>
          </a:xfrm>
          <a:custGeom>
            <a:avLst/>
            <a:gdLst/>
            <a:ahLst/>
            <a:cxnLst/>
            <a:rect l="0" t="0" r="0" b="0"/>
            <a:pathLst>
              <a:path w="654050" h="125983">
                <a:moveTo>
                  <a:pt x="1" y="125983"/>
                </a:moveTo>
                <a:lnTo>
                  <a:pt x="654050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88153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11085830" y="1315466"/>
            <a:ext cx="368300" cy="279146"/>
          </a:xfrm>
          <a:custGeom>
            <a:avLst/>
            <a:gdLst/>
            <a:ahLst/>
            <a:cxnLst/>
            <a:rect l="0" t="0" r="0" b="0"/>
            <a:pathLst>
              <a:path w="368300" h="279146">
                <a:moveTo>
                  <a:pt x="0" y="279146"/>
                </a:moveTo>
                <a:lnTo>
                  <a:pt x="368300" y="279146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442" y="554253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11332718" y="1518921"/>
            <a:ext cx="425450" cy="75691"/>
          </a:xfrm>
          <a:custGeom>
            <a:avLst/>
            <a:gdLst/>
            <a:ahLst/>
            <a:cxnLst/>
            <a:rect l="0" t="0" r="0" b="0"/>
            <a:pathLst>
              <a:path w="425450" h="75691">
                <a:moveTo>
                  <a:pt x="0" y="75691"/>
                </a:moveTo>
                <a:lnTo>
                  <a:pt x="425450" y="75691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5121655" y="1475802"/>
            <a:ext cx="752348" cy="160277"/>
          </a:xfrm>
          <a:custGeom>
            <a:avLst/>
            <a:gdLst/>
            <a:ahLst/>
            <a:cxnLst/>
            <a:rect l="0" t="0" r="0" b="0"/>
            <a:pathLst>
              <a:path w="752348" h="160277">
                <a:moveTo>
                  <a:pt x="0" y="160277"/>
                </a:moveTo>
                <a:lnTo>
                  <a:pt x="752348" y="160277"/>
                </a:lnTo>
                <a:lnTo>
                  <a:pt x="752348" y="0"/>
                </a:lnTo>
                <a:lnTo>
                  <a:pt x="0" y="0"/>
                </a:lnTo>
                <a:close/>
                <a:moveTo>
                  <a:pt x="100266" y="5382198"/>
                </a:moveTo>
              </a:path>
            </a:pathLst>
          </a:custGeom>
          <a:solidFill>
            <a:srgbClr val="FEFE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4721605" y="3462336"/>
            <a:ext cx="1360424" cy="160277"/>
          </a:xfrm>
          <a:custGeom>
            <a:avLst/>
            <a:gdLst/>
            <a:ahLst/>
            <a:cxnLst/>
            <a:rect l="0" t="0" r="0" b="0"/>
            <a:pathLst>
              <a:path w="1360424" h="160277">
                <a:moveTo>
                  <a:pt x="0" y="160277"/>
                </a:moveTo>
                <a:lnTo>
                  <a:pt x="1360424" y="160277"/>
                </a:lnTo>
                <a:lnTo>
                  <a:pt x="1360424" y="0"/>
                </a:lnTo>
                <a:lnTo>
                  <a:pt x="0" y="0"/>
                </a:lnTo>
                <a:close/>
                <a:moveTo>
                  <a:pt x="-1486218" y="3395664"/>
                </a:moveTo>
              </a:path>
            </a:pathLst>
          </a:custGeom>
          <a:solidFill>
            <a:srgbClr val="FEFE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5089652" y="3676905"/>
            <a:ext cx="610615" cy="198415"/>
          </a:xfrm>
          <a:custGeom>
            <a:avLst/>
            <a:gdLst/>
            <a:ahLst/>
            <a:cxnLst/>
            <a:rect l="0" t="0" r="0" b="0"/>
            <a:pathLst>
              <a:path w="610615" h="198415">
                <a:moveTo>
                  <a:pt x="0" y="198415"/>
                </a:moveTo>
                <a:lnTo>
                  <a:pt x="610615" y="198415"/>
                </a:lnTo>
                <a:lnTo>
                  <a:pt x="610615" y="0"/>
                </a:lnTo>
                <a:lnTo>
                  <a:pt x="0" y="0"/>
                </a:lnTo>
                <a:close/>
                <a:moveTo>
                  <a:pt x="-2106972" y="3181095"/>
                </a:moveTo>
              </a:path>
            </a:pathLst>
          </a:custGeom>
          <a:solidFill>
            <a:srgbClr val="FEFE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Rectangle 196"/>
          <p:cNvSpPr/>
          <p:nvPr/>
        </p:nvSpPr>
        <p:spPr>
          <a:xfrm>
            <a:off x="11409680" y="6457823"/>
            <a:ext cx="8869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5</a:t>
            </a:r>
          </a:p>
        </p:txBody>
      </p:sp>
      <p:sp>
        <p:nvSpPr>
          <p:cNvPr id="197" name="Rectangle 197"/>
          <p:cNvSpPr/>
          <p:nvPr/>
        </p:nvSpPr>
        <p:spPr>
          <a:xfrm>
            <a:off x="401637" y="600469"/>
            <a:ext cx="3721665" cy="6599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29" b="1" i="0" spc="0" baseline="0" dirty="0">
                <a:solidFill>
                  <a:srgbClr val="000000"/>
                </a:solidFill>
                <a:latin typeface="WorkSans-Bold"/>
              </a:rPr>
              <a:t>Коаксиальный кабель</a:t>
            </a:r>
          </a:p>
        </p:txBody>
      </p:sp>
      <p:sp>
        <p:nvSpPr>
          <p:cNvPr id="198" name="Rectangle 198"/>
          <p:cNvSpPr/>
          <p:nvPr/>
        </p:nvSpPr>
        <p:spPr>
          <a:xfrm>
            <a:off x="5014595" y="6031531"/>
            <a:ext cx="515635" cy="3143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27" b="1" i="0" spc="0" baseline="0" dirty="0">
                <a:solidFill>
                  <a:srgbClr val="FFFFFF"/>
                </a:solidFill>
                <a:latin typeface="Times New Roman"/>
              </a:rPr>
              <a:t>50 </a:t>
            </a:r>
            <a:r>
              <a:rPr lang="ru" sz="2027" b="0" i="0" spc="0" baseline="0" dirty="0">
                <a:ln w="7356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ymbol"/>
              </a:rPr>
              <a:t></a:t>
            </a:r>
          </a:p>
        </p:txBody>
      </p:sp>
      <p:sp>
        <p:nvSpPr>
          <p:cNvPr id="199" name="Rectangle 199"/>
          <p:cNvSpPr/>
          <p:nvPr/>
        </p:nvSpPr>
        <p:spPr>
          <a:xfrm>
            <a:off x="5014595" y="5455585"/>
            <a:ext cx="515635" cy="3143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27" b="1" i="0" spc="0" baseline="0" dirty="0">
                <a:solidFill>
                  <a:srgbClr val="FFFFFF"/>
                </a:solidFill>
                <a:latin typeface="Times New Roman"/>
              </a:rPr>
              <a:t>50 </a:t>
            </a:r>
            <a:r>
              <a:rPr lang="ru" sz="2027" b="0" i="0" spc="0" baseline="0" dirty="0">
                <a:ln w="7356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ymbol"/>
              </a:rPr>
              <a:t></a:t>
            </a:r>
          </a:p>
        </p:txBody>
      </p:sp>
      <p:sp>
        <p:nvSpPr>
          <p:cNvPr id="200" name="Rectangle 200"/>
          <p:cNvSpPr/>
          <p:nvPr/>
        </p:nvSpPr>
        <p:spPr>
          <a:xfrm>
            <a:off x="5014595" y="4866622"/>
            <a:ext cx="515879" cy="3147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29" b="1" i="0" spc="0" baseline="0" dirty="0">
                <a:solidFill>
                  <a:srgbClr val="FFFFFF"/>
                </a:solidFill>
                <a:latin typeface="Times New Roman"/>
              </a:rPr>
              <a:t>75 </a:t>
            </a:r>
            <a:r>
              <a:rPr lang="ru" sz="2029" b="0" i="0" spc="0" baseline="0" dirty="0">
                <a:ln w="7365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ymbol"/>
              </a:rPr>
              <a:t>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5014595" y="4305999"/>
            <a:ext cx="1201974" cy="2850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27" b="1" i="0" spc="0" baseline="0" dirty="0">
                <a:solidFill>
                  <a:srgbClr val="FFFFFF"/>
                </a:solidFill>
                <a:latin typeface="Times New Roman"/>
              </a:rPr>
              <a:t>Сопротивление</a:t>
            </a:r>
          </a:p>
        </p:txBody>
      </p:sp>
      <p:sp>
        <p:nvSpPr>
          <p:cNvPr id="202" name="Rectangle 202"/>
          <p:cNvSpPr/>
          <p:nvPr/>
        </p:nvSpPr>
        <p:spPr>
          <a:xfrm>
            <a:off x="3346196" y="6060885"/>
            <a:ext cx="4996700" cy="2850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338448" algn="l"/>
              </a:tabLst>
            </a:pPr>
            <a:r>
              <a:rPr lang="ru" sz="2027" b="1" i="0" spc="0" baseline="0" dirty="0">
                <a:solidFill>
                  <a:srgbClr val="FF0000"/>
                </a:solidFill>
                <a:latin typeface="Times New Roman"/>
              </a:rPr>
              <a:t>RG-11 </a:t>
            </a:r>
            <a:r>
              <a:rPr lang="ru" sz="2027" b="1" i="0" spc="0" baseline="0" dirty="0">
                <a:solidFill>
                  <a:srgbClr val="FFFFFF"/>
                </a:solidFill>
                <a:latin typeface="Times New Roman"/>
              </a:rPr>
              <a:t>Толстый Ethernet</a:t>
            </a:r>
          </a:p>
        </p:txBody>
      </p:sp>
      <p:sp>
        <p:nvSpPr>
          <p:cNvPr id="203" name="Rectangle 203"/>
          <p:cNvSpPr/>
          <p:nvPr/>
        </p:nvSpPr>
        <p:spPr>
          <a:xfrm>
            <a:off x="3346196" y="5484940"/>
            <a:ext cx="4881601" cy="2850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338448" algn="l"/>
              </a:tabLst>
            </a:pPr>
            <a:r>
              <a:rPr lang="ru" sz="2027" b="1" i="0" spc="0" baseline="0" dirty="0">
                <a:solidFill>
                  <a:srgbClr val="FF0000"/>
                </a:solidFill>
                <a:latin typeface="Times New Roman"/>
              </a:rPr>
              <a:t>RG-58 </a:t>
            </a:r>
            <a:r>
              <a:rPr lang="ru" sz="2027" b="1" i="0" spc="0" baseline="0" dirty="0">
                <a:solidFill>
                  <a:srgbClr val="FFFFFF"/>
                </a:solidFill>
                <a:latin typeface="Times New Roman"/>
              </a:rPr>
              <a:t>Тонкий Ethernet</a:t>
            </a:r>
          </a:p>
        </p:txBody>
      </p:sp>
      <p:sp>
        <p:nvSpPr>
          <p:cNvPr id="204" name="Rectangle 204"/>
          <p:cNvSpPr/>
          <p:nvPr/>
        </p:nvSpPr>
        <p:spPr>
          <a:xfrm>
            <a:off x="3346196" y="4896012"/>
            <a:ext cx="4391860" cy="2853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338448" algn="l"/>
              </a:tabLst>
            </a:pPr>
            <a:r>
              <a:rPr lang="ru" sz="2029" b="1" i="0" spc="0" baseline="0" dirty="0">
                <a:solidFill>
                  <a:srgbClr val="FF0000"/>
                </a:solidFill>
                <a:latin typeface="Times New Roman"/>
              </a:rPr>
              <a:t>RG-59 </a:t>
            </a:r>
            <a:r>
              <a:rPr lang="ru" sz="2029" b="1" i="0" spc="0" baseline="0" dirty="0">
                <a:solidFill>
                  <a:srgbClr val="FFFFFF"/>
                </a:solidFill>
                <a:latin typeface="Times New Roman"/>
              </a:rPr>
              <a:t>Кабельное ТВ</a:t>
            </a:r>
          </a:p>
        </p:txBody>
      </p:sp>
      <p:sp>
        <p:nvSpPr>
          <p:cNvPr id="205" name="Rectangle 205"/>
          <p:cNvSpPr/>
          <p:nvPr/>
        </p:nvSpPr>
        <p:spPr>
          <a:xfrm>
            <a:off x="3346196" y="4305999"/>
            <a:ext cx="3738591" cy="2850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338448" algn="l"/>
              </a:tabLst>
            </a:pPr>
            <a:r>
              <a:rPr lang="ru" sz="2027" b="1" i="0" spc="0" baseline="0" dirty="0">
                <a:solidFill>
                  <a:srgbClr val="FFFFFF"/>
                </a:solidFill>
                <a:latin typeface="Times New Roman"/>
              </a:rPr>
              <a:t>Категория Использование</a:t>
            </a:r>
          </a:p>
        </p:txBody>
      </p:sp>
      <p:sp>
        <p:nvSpPr>
          <p:cNvPr id="206" name="Rectangle 206"/>
          <p:cNvSpPr/>
          <p:nvPr/>
        </p:nvSpPr>
        <p:spPr>
          <a:xfrm>
            <a:off x="777222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433A2B"/>
                </a:solidFill>
                <a:latin typeface="Arial"/>
              </a:rPr>
              <a:t>СИСТЕМЫ</a:t>
            </a:r>
          </a:p>
          <a:p>
            <a:pPr marL="363">
              <a:lnSpc>
                <a:spcPts val="710"/>
              </a:lnSpc>
            </a:pPr>
            <a:r>
              <a:rPr lang="ru" sz="700" b="0" i="0" spc="0" baseline="0" dirty="0">
                <a:solidFill>
                  <a:srgbClr val="433A2B"/>
                </a:solidFill>
                <a:latin typeface="Arial"/>
              </a:rPr>
              <a:t>ЛАБОРАТОРИЯ</a:t>
            </a:r>
          </a:p>
        </p:txBody>
      </p:sp>
      <p:sp>
        <p:nvSpPr>
          <p:cNvPr id="207" name="Rectangle 207"/>
          <p:cNvSpPr/>
          <p:nvPr/>
        </p:nvSpPr>
        <p:spPr>
          <a:xfrm>
            <a:off x="5129611" y="1283463"/>
            <a:ext cx="6619888" cy="3784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950313" algn="l"/>
              </a:tabLst>
            </a:pP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Изолятор </a:t>
            </a:r>
            <a:r>
              <a:rPr lang="ru" sz="3030" b="1" i="0" spc="0" baseline="42299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757" b="1" i="0" spc="0" baseline="6119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3030" b="1" i="0" spc="0" baseline="42299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757" b="1" i="0" spc="0" baseline="6119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757" b="1" i="0" spc="188" baseline="6119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757" b="1" i="0" spc="0" baseline="6119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  <p:sp>
        <p:nvSpPr>
          <p:cNvPr id="208" name="Rectangle 208"/>
          <p:cNvSpPr/>
          <p:nvPr/>
        </p:nvSpPr>
        <p:spPr>
          <a:xfrm>
            <a:off x="4727608" y="3437573"/>
            <a:ext cx="1340516" cy="4280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Внешний проводник</a:t>
            </a:r>
          </a:p>
          <a:p>
            <a:pPr marL="366929">
              <a:lnSpc>
                <a:spcPts val="1710"/>
              </a:lnSpc>
            </a:pPr>
            <a:r>
              <a:rPr lang="ru" sz="1500" b="0" i="0" spc="0" baseline="0" dirty="0">
                <a:solidFill>
                  <a:srgbClr val="000000"/>
                </a:solidFill>
                <a:latin typeface="Times New Roman"/>
              </a:rPr>
              <a:t>(щит)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reeform 20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5462" y="181103"/>
                </a:moveTo>
                <a:lnTo>
                  <a:pt x="1416811" y="181103"/>
                </a:lnTo>
                <a:lnTo>
                  <a:pt x="1416811" y="294386"/>
                </a:lnTo>
                <a:lnTo>
                  <a:pt x="775462" y="294386"/>
                </a:lnTo>
                <a:lnTo>
                  <a:pt x="775462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262"/>
                </a:moveTo>
                <a:lnTo>
                  <a:pt x="11092180" y="1588262"/>
                </a:lnTo>
                <a:lnTo>
                  <a:pt x="11092180" y="1321816"/>
                </a:lnTo>
                <a:lnTo>
                  <a:pt x="11447780" y="1321816"/>
                </a:lnTo>
                <a:lnTo>
                  <a:pt x="11447780" y="1525271"/>
                </a:lnTo>
                <a:lnTo>
                  <a:pt x="11751818" y="1525271"/>
                </a:lnTo>
                <a:lnTo>
                  <a:pt x="11751818" y="1588262"/>
                </a:lnTo>
                <a:lnTo>
                  <a:pt x="11339068" y="1588262"/>
                </a:lnTo>
                <a:close/>
                <a:moveTo>
                  <a:pt x="5269738" y="6858000"/>
                </a:moveTo>
                <a:moveTo>
                  <a:pt x="2990595" y="3036316"/>
                </a:moveTo>
                <a:lnTo>
                  <a:pt x="3794252" y="3036316"/>
                </a:lnTo>
                <a:lnTo>
                  <a:pt x="3794252" y="3142742"/>
                </a:lnTo>
                <a:lnTo>
                  <a:pt x="2990595" y="3142742"/>
                </a:lnTo>
                <a:lnTo>
                  <a:pt x="2990595" y="3036316"/>
                </a:lnTo>
                <a:close/>
                <a:moveTo>
                  <a:pt x="3884421" y="3331210"/>
                </a:moveTo>
                <a:lnTo>
                  <a:pt x="4322317" y="3331210"/>
                </a:lnTo>
                <a:lnTo>
                  <a:pt x="4322317" y="3437636"/>
                </a:lnTo>
                <a:lnTo>
                  <a:pt x="3884421" y="3437636"/>
                </a:lnTo>
                <a:lnTo>
                  <a:pt x="3884421" y="3331210"/>
                </a:lnTo>
                <a:close/>
                <a:moveTo>
                  <a:pt x="7114540" y="3328924"/>
                </a:moveTo>
                <a:lnTo>
                  <a:pt x="7534147" y="3328924"/>
                </a:lnTo>
                <a:lnTo>
                  <a:pt x="7534147" y="3437636"/>
                </a:lnTo>
                <a:lnTo>
                  <a:pt x="7114540" y="3437636"/>
                </a:lnTo>
                <a:lnTo>
                  <a:pt x="7114540" y="3328924"/>
                </a:lnTo>
                <a:close/>
                <a:moveTo>
                  <a:pt x="2972308" y="4243324"/>
                </a:moveTo>
                <a:lnTo>
                  <a:pt x="4036567" y="4243324"/>
                </a:lnTo>
                <a:lnTo>
                  <a:pt x="4036567" y="4411473"/>
                </a:lnTo>
                <a:lnTo>
                  <a:pt x="2972308" y="4411473"/>
                </a:lnTo>
                <a:lnTo>
                  <a:pt x="2972308" y="4243324"/>
                </a:lnTo>
                <a:close/>
                <a:moveTo>
                  <a:pt x="2780283" y="5850922"/>
                </a:moveTo>
                <a:lnTo>
                  <a:pt x="4228591" y="5850922"/>
                </a:lnTo>
                <a:lnTo>
                  <a:pt x="4228591" y="6052821"/>
                </a:lnTo>
                <a:lnTo>
                  <a:pt x="2780283" y="6052821"/>
                </a:lnTo>
                <a:lnTo>
                  <a:pt x="2780283" y="5850922"/>
                </a:lnTo>
                <a:close/>
                <a:moveTo>
                  <a:pt x="6716776" y="5848397"/>
                </a:moveTo>
                <a:lnTo>
                  <a:pt x="7941056" y="5848397"/>
                </a:lnTo>
                <a:lnTo>
                  <a:pt x="7941056" y="6052821"/>
                </a:lnTo>
                <a:lnTo>
                  <a:pt x="6716776" y="6052821"/>
                </a:lnTo>
                <a:lnTo>
                  <a:pt x="6716776" y="584839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0" name="Picture 2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11" name="Picture 2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212" name="Picture 2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343025"/>
            <a:ext cx="6048375" cy="2124075"/>
          </a:xfrm>
          <a:prstGeom prst="rect">
            <a:avLst/>
          </a:prstGeom>
          <a:noFill/>
        </p:spPr>
      </p:pic>
      <p:pic>
        <p:nvPicPr>
          <p:cNvPr id="213" name="Picture 2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3175" y="3676650"/>
            <a:ext cx="6524625" cy="2400300"/>
          </a:xfrm>
          <a:prstGeom prst="rect">
            <a:avLst/>
          </a:prstGeom>
          <a:noFill/>
        </p:spPr>
      </p:pic>
      <p:sp>
        <p:nvSpPr>
          <p:cNvPr id="214" name="Freeform 214"/>
          <p:cNvSpPr/>
          <p:nvPr/>
        </p:nvSpPr>
        <p:spPr>
          <a:xfrm>
            <a:off x="769111" y="174752"/>
            <a:ext cx="654050" cy="125983"/>
          </a:xfrm>
          <a:custGeom>
            <a:avLst/>
            <a:gdLst/>
            <a:ahLst/>
            <a:cxnLst/>
            <a:rect l="0" t="0" r="0" b="0"/>
            <a:pathLst>
              <a:path w="654050" h="125983">
                <a:moveTo>
                  <a:pt x="1" y="125983"/>
                </a:moveTo>
                <a:lnTo>
                  <a:pt x="654050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88153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11085830" y="1315466"/>
            <a:ext cx="368300" cy="279146"/>
          </a:xfrm>
          <a:custGeom>
            <a:avLst/>
            <a:gdLst/>
            <a:ahLst/>
            <a:cxnLst/>
            <a:rect l="0" t="0" r="0" b="0"/>
            <a:pathLst>
              <a:path w="368300" h="279146">
                <a:moveTo>
                  <a:pt x="0" y="279146"/>
                </a:moveTo>
                <a:lnTo>
                  <a:pt x="368300" y="279146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442" y="5542534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11332718" y="1518921"/>
            <a:ext cx="425450" cy="75691"/>
          </a:xfrm>
          <a:custGeom>
            <a:avLst/>
            <a:gdLst/>
            <a:ahLst/>
            <a:cxnLst/>
            <a:rect l="0" t="0" r="0" b="0"/>
            <a:pathLst>
              <a:path w="425450" h="75691">
                <a:moveTo>
                  <a:pt x="0" y="75691"/>
                </a:moveTo>
                <a:lnTo>
                  <a:pt x="425450" y="75691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2984245" y="3029966"/>
            <a:ext cx="816357" cy="119126"/>
          </a:xfrm>
          <a:custGeom>
            <a:avLst/>
            <a:gdLst/>
            <a:ahLst/>
            <a:cxnLst/>
            <a:rect l="0" t="0" r="0" b="0"/>
            <a:pathLst>
              <a:path w="816357" h="119126">
                <a:moveTo>
                  <a:pt x="0" y="119126"/>
                </a:moveTo>
                <a:lnTo>
                  <a:pt x="816357" y="119126"/>
                </a:lnTo>
                <a:lnTo>
                  <a:pt x="816357" y="0"/>
                </a:lnTo>
                <a:lnTo>
                  <a:pt x="0" y="0"/>
                </a:lnTo>
                <a:close/>
                <a:moveTo>
                  <a:pt x="724663" y="3828034"/>
                </a:moveTo>
              </a:path>
            </a:pathLst>
          </a:custGeom>
          <a:solidFill>
            <a:srgbClr val="FEFE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3878071" y="3324860"/>
            <a:ext cx="450596" cy="119126"/>
          </a:xfrm>
          <a:custGeom>
            <a:avLst/>
            <a:gdLst/>
            <a:ahLst/>
            <a:cxnLst/>
            <a:rect l="0" t="0" r="0" b="0"/>
            <a:pathLst>
              <a:path w="450596" h="119126">
                <a:moveTo>
                  <a:pt x="0" y="119126"/>
                </a:moveTo>
                <a:lnTo>
                  <a:pt x="450596" y="119126"/>
                </a:lnTo>
                <a:lnTo>
                  <a:pt x="450596" y="0"/>
                </a:lnTo>
                <a:lnTo>
                  <a:pt x="0" y="0"/>
                </a:lnTo>
                <a:close/>
                <a:moveTo>
                  <a:pt x="-464057" y="353314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7108189" y="3322574"/>
            <a:ext cx="432307" cy="121412"/>
          </a:xfrm>
          <a:custGeom>
            <a:avLst/>
            <a:gdLst/>
            <a:ahLst/>
            <a:cxnLst/>
            <a:rect l="0" t="0" r="0" b="0"/>
            <a:pathLst>
              <a:path w="432307" h="121412">
                <a:moveTo>
                  <a:pt x="0" y="121412"/>
                </a:moveTo>
                <a:lnTo>
                  <a:pt x="432307" y="121412"/>
                </a:lnTo>
                <a:lnTo>
                  <a:pt x="432307" y="0"/>
                </a:lnTo>
                <a:lnTo>
                  <a:pt x="0" y="0"/>
                </a:lnTo>
                <a:close/>
                <a:moveTo>
                  <a:pt x="-3694176" y="3535426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2965957" y="4236974"/>
            <a:ext cx="1076959" cy="180849"/>
          </a:xfrm>
          <a:custGeom>
            <a:avLst/>
            <a:gdLst/>
            <a:ahLst/>
            <a:cxnLst/>
            <a:rect l="0" t="0" r="0" b="0"/>
            <a:pathLst>
              <a:path w="1076959" h="180849">
                <a:moveTo>
                  <a:pt x="0" y="180849"/>
                </a:moveTo>
                <a:lnTo>
                  <a:pt x="1076959" y="180849"/>
                </a:lnTo>
                <a:lnTo>
                  <a:pt x="1076959" y="0"/>
                </a:lnTo>
                <a:lnTo>
                  <a:pt x="0" y="0"/>
                </a:lnTo>
                <a:close/>
                <a:moveTo>
                  <a:pt x="-525781" y="2621026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2773933" y="5844572"/>
            <a:ext cx="1461008" cy="214599"/>
          </a:xfrm>
          <a:custGeom>
            <a:avLst/>
            <a:gdLst/>
            <a:ahLst/>
            <a:cxnLst/>
            <a:rect l="0" t="0" r="0" b="0"/>
            <a:pathLst>
              <a:path w="1461008" h="214599">
                <a:moveTo>
                  <a:pt x="0" y="214599"/>
                </a:moveTo>
                <a:lnTo>
                  <a:pt x="1461008" y="214599"/>
                </a:lnTo>
                <a:lnTo>
                  <a:pt x="1461008" y="0"/>
                </a:lnTo>
                <a:lnTo>
                  <a:pt x="0" y="0"/>
                </a:lnTo>
                <a:close/>
                <a:moveTo>
                  <a:pt x="-1975104" y="1013428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6710425" y="5842047"/>
            <a:ext cx="1236980" cy="217124"/>
          </a:xfrm>
          <a:custGeom>
            <a:avLst/>
            <a:gdLst/>
            <a:ahLst/>
            <a:cxnLst/>
            <a:rect l="0" t="0" r="0" b="0"/>
            <a:pathLst>
              <a:path w="1236980" h="217124">
                <a:moveTo>
                  <a:pt x="0" y="217124"/>
                </a:moveTo>
                <a:lnTo>
                  <a:pt x="1236980" y="217124"/>
                </a:lnTo>
                <a:lnTo>
                  <a:pt x="1236980" y="0"/>
                </a:lnTo>
                <a:lnTo>
                  <a:pt x="0" y="0"/>
                </a:lnTo>
                <a:close/>
                <a:moveTo>
                  <a:pt x="-5911597" y="1015953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Rectangle 224"/>
          <p:cNvSpPr/>
          <p:nvPr/>
        </p:nvSpPr>
        <p:spPr>
          <a:xfrm>
            <a:off x="11406505" y="6457823"/>
            <a:ext cx="92659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6</a:t>
            </a:r>
          </a:p>
        </p:txBody>
      </p:sp>
      <p:sp>
        <p:nvSpPr>
          <p:cNvPr id="225" name="Rectangle 225"/>
          <p:cNvSpPr/>
          <p:nvPr/>
        </p:nvSpPr>
        <p:spPr>
          <a:xfrm>
            <a:off x="401637" y="600469"/>
            <a:ext cx="4106490" cy="6599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29" b="1" i="0" spc="0" baseline="0" dirty="0">
                <a:solidFill>
                  <a:srgbClr val="000000"/>
                </a:solidFill>
                <a:latin typeface="WorkSans-Bold"/>
              </a:rPr>
              <a:t>Витой кабель</a:t>
            </a:r>
          </a:p>
        </p:txBody>
      </p:sp>
      <p:sp>
        <p:nvSpPr>
          <p:cNvPr id="226" name="Rectangle 226"/>
          <p:cNvSpPr/>
          <p:nvPr/>
        </p:nvSpPr>
        <p:spPr>
          <a:xfrm>
            <a:off x="777222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433A2B"/>
                </a:solidFill>
                <a:latin typeface="Arial"/>
              </a:rPr>
              <a:t>СИСТЕМЫ</a:t>
            </a:r>
          </a:p>
          <a:p>
            <a:pPr marL="363">
              <a:lnSpc>
                <a:spcPts val="710"/>
              </a:lnSpc>
            </a:pPr>
            <a:r>
              <a:rPr lang="ru" sz="700" b="0" i="0" spc="0" baseline="0" dirty="0">
                <a:solidFill>
                  <a:srgbClr val="433A2B"/>
                </a:solidFill>
                <a:latin typeface="Arial"/>
              </a:rPr>
              <a:t>ЛАБОРАТОРИЯ</a:t>
            </a:r>
          </a:p>
        </p:txBody>
      </p:sp>
      <p:sp>
        <p:nvSpPr>
          <p:cNvPr id="227" name="Rectangle 227"/>
          <p:cNvSpPr/>
          <p:nvPr/>
        </p:nvSpPr>
        <p:spPr>
          <a:xfrm>
            <a:off x="11079924" y="1283463"/>
            <a:ext cx="669575" cy="3119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757" b="1" i="0" spc="188" baseline="-10799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  <p:sp>
        <p:nvSpPr>
          <p:cNvPr id="228" name="Rectangle 228"/>
          <p:cNvSpPr/>
          <p:nvPr/>
        </p:nvSpPr>
        <p:spPr>
          <a:xfrm>
            <a:off x="2994755" y="3023235"/>
            <a:ext cx="792276" cy="1405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0" i="0" spc="0" baseline="0" dirty="0">
                <a:solidFill>
                  <a:srgbClr val="000000"/>
                </a:solidFill>
                <a:latin typeface="Times New Roman"/>
              </a:rPr>
              <a:t>Пластик</a:t>
            </a:r>
            <a:r>
              <a:rPr lang="ru" sz="1000" b="0" i="0" spc="-19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000" b="0" i="0" spc="0" baseline="0" dirty="0">
                <a:solidFill>
                  <a:srgbClr val="000000"/>
                </a:solidFill>
                <a:latin typeface="Times New Roman"/>
              </a:rPr>
              <a:t>крышка</a:t>
            </a:r>
          </a:p>
        </p:txBody>
      </p:sp>
      <p:sp>
        <p:nvSpPr>
          <p:cNvPr id="229" name="Rectangle 229"/>
          <p:cNvSpPr/>
          <p:nvPr/>
        </p:nvSpPr>
        <p:spPr>
          <a:xfrm>
            <a:off x="3886082" y="3315843"/>
            <a:ext cx="3646542" cy="1428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235117" algn="l"/>
              </a:tabLst>
            </a:pPr>
            <a:r>
              <a:rPr lang="ru" sz="1000" b="0" i="0" spc="0" baseline="0" dirty="0">
                <a:solidFill>
                  <a:srgbClr val="000000"/>
                </a:solidFill>
                <a:latin typeface="Times New Roman"/>
              </a:rPr>
              <a:t>а. </a:t>
            </a:r>
            <a:r>
              <a:rPr lang="ru" sz="1000" b="0" i="0" spc="118" baseline="0" dirty="0">
                <a:solidFill>
                  <a:srgbClr val="000000"/>
                </a:solidFill>
                <a:latin typeface="Times New Roman"/>
              </a:rPr>
              <a:t>UT </a:t>
            </a:r>
            <a:r>
              <a:rPr lang="ru" sz="1000" b="0" i="0" spc="0" baseline="0" dirty="0">
                <a:solidFill>
                  <a:srgbClr val="000000"/>
                </a:solidFill>
                <a:latin typeface="Times New Roman"/>
              </a:rPr>
              <a:t>P </a:t>
            </a:r>
            <a:r>
              <a:rPr lang="ru" sz="1515" b="0" i="0" spc="110" baseline="1799" dirty="0">
                <a:solidFill>
                  <a:srgbClr val="000000"/>
                </a:solidFill>
                <a:latin typeface="Times New Roman"/>
              </a:rPr>
              <a:t>б.</a:t>
            </a:r>
            <a:r>
              <a:rPr lang="ru" sz="1515" b="0" i="0" spc="-61" baseline="1799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515" b="0" i="0" spc="107" baseline="1799" dirty="0">
                <a:solidFill>
                  <a:srgbClr val="000000"/>
                </a:solidFill>
                <a:latin typeface="Times New Roman"/>
              </a:rPr>
              <a:t>СТП</a:t>
            </a:r>
          </a:p>
        </p:txBody>
      </p:sp>
      <p:sp>
        <p:nvSpPr>
          <p:cNvPr id="230" name="Rectangle 230"/>
          <p:cNvSpPr/>
          <p:nvPr/>
        </p:nvSpPr>
        <p:spPr>
          <a:xfrm>
            <a:off x="2952341" y="4210470"/>
            <a:ext cx="1090805" cy="239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700" b="0" i="0" spc="216" baseline="0" dirty="0">
                <a:solidFill>
                  <a:srgbClr val="000000"/>
                </a:solidFill>
                <a:latin typeface="Times New Roman"/>
              </a:rPr>
              <a:t>12345678</a:t>
            </a:r>
          </a:p>
        </p:txBody>
      </p:sp>
      <p:sp>
        <p:nvSpPr>
          <p:cNvPr id="231" name="Rectangle 231"/>
          <p:cNvSpPr/>
          <p:nvPr/>
        </p:nvSpPr>
        <p:spPr>
          <a:xfrm>
            <a:off x="2782824" y="5824386"/>
            <a:ext cx="5158526" cy="239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936462" algn="l"/>
              </a:tabLst>
            </a:pPr>
            <a:r>
              <a:rPr lang="ru" sz="1700" b="0" i="0" spc="167" baseline="0" dirty="0">
                <a:solidFill>
                  <a:srgbClr val="000000"/>
                </a:solidFill>
                <a:latin typeface="Times New Roman"/>
              </a:rPr>
              <a:t>РЖ-45</a:t>
            </a:r>
            <a:r>
              <a:rPr lang="ru" sz="1700" b="0" i="0" spc="-11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700" b="0" i="0" spc="0" baseline="0" dirty="0">
                <a:solidFill>
                  <a:srgbClr val="000000"/>
                </a:solidFill>
                <a:latin typeface="Times New Roman"/>
              </a:rPr>
              <a:t>RJ </a:t>
            </a:r>
            <a:r>
              <a:rPr lang="ru" sz="1700" b="0" i="0" spc="168" baseline="0" dirty="0">
                <a:solidFill>
                  <a:srgbClr val="000000"/>
                </a:solidFill>
                <a:latin typeface="Times New Roman"/>
              </a:rPr>
              <a:t>-45 </a:t>
            </a:r>
            <a:r>
              <a:rPr lang="ru" sz="1700" b="0" i="0" spc="124" baseline="0" dirty="0">
                <a:solidFill>
                  <a:srgbClr val="000000"/>
                </a:solidFill>
                <a:latin typeface="Times New Roman"/>
              </a:rPr>
              <a:t>женский</a:t>
            </a:r>
            <a:r>
              <a:rPr lang="ru" sz="1700" b="0" i="0" spc="-85" baseline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" sz="1700" b="0" i="0" spc="149" baseline="0" dirty="0">
                <a:solidFill>
                  <a:srgbClr val="000000"/>
                </a:solidFill>
                <a:latin typeface="Times New Roman"/>
              </a:rPr>
              <a:t>податливый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Freeform 23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567436" y="176531"/>
                </a:moveTo>
                <a:lnTo>
                  <a:pt x="1416811" y="176531"/>
                </a:lnTo>
                <a:lnTo>
                  <a:pt x="1416811" y="388112"/>
                </a:lnTo>
                <a:lnTo>
                  <a:pt x="567436" y="388112"/>
                </a:lnTo>
                <a:lnTo>
                  <a:pt x="567436" y="176531"/>
                </a:lnTo>
                <a:close/>
                <a:moveTo>
                  <a:pt x="11339068" y="1588790"/>
                </a:moveTo>
                <a:lnTo>
                  <a:pt x="11092180" y="1588790"/>
                </a:lnTo>
                <a:lnTo>
                  <a:pt x="11092180" y="1316071"/>
                </a:lnTo>
                <a:lnTo>
                  <a:pt x="11447780" y="1316071"/>
                </a:lnTo>
                <a:lnTo>
                  <a:pt x="11447780" y="1522683"/>
                </a:lnTo>
                <a:lnTo>
                  <a:pt x="11751818" y="1522683"/>
                </a:lnTo>
                <a:lnTo>
                  <a:pt x="11751818" y="1588790"/>
                </a:lnTo>
                <a:lnTo>
                  <a:pt x="11339068" y="1588790"/>
                </a:lnTo>
                <a:close/>
                <a:moveTo>
                  <a:pt x="526921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3" name="Picture 23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34" name="Picture 23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235" name="Freeform 235"/>
          <p:cNvSpPr/>
          <p:nvPr/>
        </p:nvSpPr>
        <p:spPr>
          <a:xfrm>
            <a:off x="1557782" y="1614679"/>
            <a:ext cx="2113788" cy="323850"/>
          </a:xfrm>
          <a:custGeom>
            <a:avLst/>
            <a:gdLst/>
            <a:ahLst/>
            <a:cxnLst/>
            <a:rect l="0" t="0" r="0" b="0"/>
            <a:pathLst>
              <a:path w="2113788" h="323850">
                <a:moveTo>
                  <a:pt x="0" y="323850"/>
                </a:moveTo>
                <a:lnTo>
                  <a:pt x="2113788" y="323850"/>
                </a:lnTo>
                <a:lnTo>
                  <a:pt x="2113788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3671570" y="1614679"/>
            <a:ext cx="2113788" cy="323850"/>
          </a:xfrm>
          <a:custGeom>
            <a:avLst/>
            <a:gdLst/>
            <a:ahLst/>
            <a:cxnLst/>
            <a:rect l="0" t="0" r="0" b="0"/>
            <a:pathLst>
              <a:path w="2113788" h="323850">
                <a:moveTo>
                  <a:pt x="0" y="323850"/>
                </a:moveTo>
                <a:lnTo>
                  <a:pt x="2113788" y="323850"/>
                </a:lnTo>
                <a:lnTo>
                  <a:pt x="2113788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5785358" y="1614679"/>
            <a:ext cx="2076577" cy="323850"/>
          </a:xfrm>
          <a:custGeom>
            <a:avLst/>
            <a:gdLst/>
            <a:ahLst/>
            <a:cxnLst/>
            <a:rect l="0" t="0" r="0" b="0"/>
            <a:pathLst>
              <a:path w="2076577" h="323850">
                <a:moveTo>
                  <a:pt x="0" y="323850"/>
                </a:moveTo>
                <a:lnTo>
                  <a:pt x="2076577" y="323850"/>
                </a:lnTo>
                <a:lnTo>
                  <a:pt x="2076577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>
            <a:off x="7861934" y="1614679"/>
            <a:ext cx="2150872" cy="323850"/>
          </a:xfrm>
          <a:custGeom>
            <a:avLst/>
            <a:gdLst/>
            <a:ahLst/>
            <a:cxnLst/>
            <a:rect l="0" t="0" r="0" b="0"/>
            <a:pathLst>
              <a:path w="2150872" h="323850">
                <a:moveTo>
                  <a:pt x="0" y="323850"/>
                </a:moveTo>
                <a:lnTo>
                  <a:pt x="2150872" y="323850"/>
                </a:lnTo>
                <a:lnTo>
                  <a:pt x="2150872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>
            <a:off x="1557782" y="2262379"/>
            <a:ext cx="2113788" cy="685800"/>
          </a:xfrm>
          <a:custGeom>
            <a:avLst/>
            <a:gdLst/>
            <a:ahLst/>
            <a:cxnLst/>
            <a:rect l="0" t="0" r="0" b="0"/>
            <a:pathLst>
              <a:path w="2113788" h="685800">
                <a:moveTo>
                  <a:pt x="0" y="685800"/>
                </a:moveTo>
                <a:lnTo>
                  <a:pt x="2113788" y="685800"/>
                </a:lnTo>
                <a:lnTo>
                  <a:pt x="2113788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>
            <a:off x="3671570" y="2262379"/>
            <a:ext cx="2113788" cy="685800"/>
          </a:xfrm>
          <a:custGeom>
            <a:avLst/>
            <a:gdLst/>
            <a:ahLst/>
            <a:cxnLst/>
            <a:rect l="0" t="0" r="0" b="0"/>
            <a:pathLst>
              <a:path w="2113788" h="685800">
                <a:moveTo>
                  <a:pt x="0" y="685800"/>
                </a:moveTo>
                <a:lnTo>
                  <a:pt x="2113788" y="685800"/>
                </a:lnTo>
                <a:lnTo>
                  <a:pt x="2113788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>
            <a:off x="5785358" y="2262379"/>
            <a:ext cx="2076577" cy="685800"/>
          </a:xfrm>
          <a:custGeom>
            <a:avLst/>
            <a:gdLst/>
            <a:ahLst/>
            <a:cxnLst/>
            <a:rect l="0" t="0" r="0" b="0"/>
            <a:pathLst>
              <a:path w="2076577" h="685800">
                <a:moveTo>
                  <a:pt x="0" y="685800"/>
                </a:moveTo>
                <a:lnTo>
                  <a:pt x="2076577" y="685800"/>
                </a:lnTo>
                <a:lnTo>
                  <a:pt x="2076577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7861934" y="2262379"/>
            <a:ext cx="2150872" cy="685800"/>
          </a:xfrm>
          <a:custGeom>
            <a:avLst/>
            <a:gdLst/>
            <a:ahLst/>
            <a:cxnLst/>
            <a:rect l="0" t="0" r="0" b="0"/>
            <a:pathLst>
              <a:path w="2150872" h="685800">
                <a:moveTo>
                  <a:pt x="0" y="685800"/>
                </a:moveTo>
                <a:lnTo>
                  <a:pt x="2150872" y="685800"/>
                </a:lnTo>
                <a:lnTo>
                  <a:pt x="2150872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1557782" y="3633978"/>
            <a:ext cx="2113788" cy="685800"/>
          </a:xfrm>
          <a:custGeom>
            <a:avLst/>
            <a:gdLst/>
            <a:ahLst/>
            <a:cxnLst/>
            <a:rect l="0" t="0" r="0" b="0"/>
            <a:pathLst>
              <a:path w="2113788" h="685800">
                <a:moveTo>
                  <a:pt x="0" y="685800"/>
                </a:moveTo>
                <a:lnTo>
                  <a:pt x="2113788" y="685800"/>
                </a:lnTo>
                <a:lnTo>
                  <a:pt x="2113788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3671570" y="3633978"/>
            <a:ext cx="2113788" cy="685800"/>
          </a:xfrm>
          <a:custGeom>
            <a:avLst/>
            <a:gdLst/>
            <a:ahLst/>
            <a:cxnLst/>
            <a:rect l="0" t="0" r="0" b="0"/>
            <a:pathLst>
              <a:path w="2113788" h="685800">
                <a:moveTo>
                  <a:pt x="0" y="685800"/>
                </a:moveTo>
                <a:lnTo>
                  <a:pt x="2113788" y="685800"/>
                </a:lnTo>
                <a:lnTo>
                  <a:pt x="2113788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5785358" y="3633978"/>
            <a:ext cx="2076577" cy="685800"/>
          </a:xfrm>
          <a:custGeom>
            <a:avLst/>
            <a:gdLst/>
            <a:ahLst/>
            <a:cxnLst/>
            <a:rect l="0" t="0" r="0" b="0"/>
            <a:pathLst>
              <a:path w="2076577" h="685800">
                <a:moveTo>
                  <a:pt x="0" y="685800"/>
                </a:moveTo>
                <a:lnTo>
                  <a:pt x="2076577" y="685800"/>
                </a:lnTo>
                <a:lnTo>
                  <a:pt x="2076577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7861934" y="3633978"/>
            <a:ext cx="2150872" cy="685800"/>
          </a:xfrm>
          <a:custGeom>
            <a:avLst/>
            <a:gdLst/>
            <a:ahLst/>
            <a:cxnLst/>
            <a:rect l="0" t="0" r="0" b="0"/>
            <a:pathLst>
              <a:path w="2150872" h="685800">
                <a:moveTo>
                  <a:pt x="0" y="685800"/>
                </a:moveTo>
                <a:lnTo>
                  <a:pt x="2150872" y="685800"/>
                </a:lnTo>
                <a:lnTo>
                  <a:pt x="2150872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1557782" y="5005578"/>
            <a:ext cx="2113788" cy="457200"/>
          </a:xfrm>
          <a:custGeom>
            <a:avLst/>
            <a:gdLst/>
            <a:ahLst/>
            <a:cxnLst/>
            <a:rect l="0" t="0" r="0" b="0"/>
            <a:pathLst>
              <a:path w="2113788" h="457200">
                <a:moveTo>
                  <a:pt x="0" y="457200"/>
                </a:moveTo>
                <a:lnTo>
                  <a:pt x="2113788" y="457200"/>
                </a:lnTo>
                <a:lnTo>
                  <a:pt x="2113788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3671570" y="5005578"/>
            <a:ext cx="2113788" cy="457200"/>
          </a:xfrm>
          <a:custGeom>
            <a:avLst/>
            <a:gdLst/>
            <a:ahLst/>
            <a:cxnLst/>
            <a:rect l="0" t="0" r="0" b="0"/>
            <a:pathLst>
              <a:path w="2113788" h="457200">
                <a:moveTo>
                  <a:pt x="0" y="457200"/>
                </a:moveTo>
                <a:lnTo>
                  <a:pt x="2113788" y="457200"/>
                </a:lnTo>
                <a:lnTo>
                  <a:pt x="2113788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5785358" y="5005578"/>
            <a:ext cx="2076577" cy="457200"/>
          </a:xfrm>
          <a:custGeom>
            <a:avLst/>
            <a:gdLst/>
            <a:ahLst/>
            <a:cxnLst/>
            <a:rect l="0" t="0" r="0" b="0"/>
            <a:pathLst>
              <a:path w="2076577" h="457200">
                <a:moveTo>
                  <a:pt x="0" y="457200"/>
                </a:moveTo>
                <a:lnTo>
                  <a:pt x="2076577" y="457200"/>
                </a:lnTo>
                <a:lnTo>
                  <a:pt x="2076577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>
            <a:off x="7861934" y="5005578"/>
            <a:ext cx="2150872" cy="457200"/>
          </a:xfrm>
          <a:custGeom>
            <a:avLst/>
            <a:gdLst/>
            <a:ahLst/>
            <a:cxnLst/>
            <a:rect l="0" t="0" r="0" b="0"/>
            <a:pathLst>
              <a:path w="2150872" h="457200">
                <a:moveTo>
                  <a:pt x="0" y="457200"/>
                </a:moveTo>
                <a:lnTo>
                  <a:pt x="2150872" y="457200"/>
                </a:lnTo>
                <a:lnTo>
                  <a:pt x="215087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>
            <a:off x="1557782" y="5786667"/>
            <a:ext cx="2113788" cy="393433"/>
          </a:xfrm>
          <a:custGeom>
            <a:avLst/>
            <a:gdLst/>
            <a:ahLst/>
            <a:cxnLst/>
            <a:rect l="0" t="0" r="0" b="0"/>
            <a:pathLst>
              <a:path w="2113788" h="393433">
                <a:moveTo>
                  <a:pt x="0" y="393433"/>
                </a:moveTo>
                <a:lnTo>
                  <a:pt x="2113788" y="393433"/>
                </a:lnTo>
                <a:lnTo>
                  <a:pt x="2113788" y="0"/>
                </a:lnTo>
                <a:lnTo>
                  <a:pt x="0" y="0"/>
                </a:lnTo>
                <a:lnTo>
                  <a:pt x="0" y="393433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3671570" y="5786667"/>
            <a:ext cx="2113788" cy="393433"/>
          </a:xfrm>
          <a:custGeom>
            <a:avLst/>
            <a:gdLst/>
            <a:ahLst/>
            <a:cxnLst/>
            <a:rect l="0" t="0" r="0" b="0"/>
            <a:pathLst>
              <a:path w="2113788" h="393433">
                <a:moveTo>
                  <a:pt x="0" y="393433"/>
                </a:moveTo>
                <a:lnTo>
                  <a:pt x="2113788" y="393433"/>
                </a:lnTo>
                <a:lnTo>
                  <a:pt x="2113788" y="0"/>
                </a:lnTo>
                <a:lnTo>
                  <a:pt x="0" y="0"/>
                </a:lnTo>
                <a:lnTo>
                  <a:pt x="0" y="393433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5785358" y="5786667"/>
            <a:ext cx="2076577" cy="393433"/>
          </a:xfrm>
          <a:custGeom>
            <a:avLst/>
            <a:gdLst/>
            <a:ahLst/>
            <a:cxnLst/>
            <a:rect l="0" t="0" r="0" b="0"/>
            <a:pathLst>
              <a:path w="2076577" h="393433">
                <a:moveTo>
                  <a:pt x="0" y="393433"/>
                </a:moveTo>
                <a:lnTo>
                  <a:pt x="2076577" y="393433"/>
                </a:lnTo>
                <a:lnTo>
                  <a:pt x="2076577" y="0"/>
                </a:lnTo>
                <a:lnTo>
                  <a:pt x="0" y="0"/>
                </a:lnTo>
                <a:lnTo>
                  <a:pt x="0" y="393433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>
            <a:off x="7861934" y="5786667"/>
            <a:ext cx="2150872" cy="393433"/>
          </a:xfrm>
          <a:custGeom>
            <a:avLst/>
            <a:gdLst/>
            <a:ahLst/>
            <a:cxnLst/>
            <a:rect l="0" t="0" r="0" b="0"/>
            <a:pathLst>
              <a:path w="2150872" h="393433">
                <a:moveTo>
                  <a:pt x="0" y="393433"/>
                </a:moveTo>
                <a:lnTo>
                  <a:pt x="2150872" y="393433"/>
                </a:lnTo>
                <a:lnTo>
                  <a:pt x="2150872" y="0"/>
                </a:lnTo>
                <a:lnTo>
                  <a:pt x="0" y="0"/>
                </a:lnTo>
                <a:lnTo>
                  <a:pt x="0" y="393433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3671570" y="1284479"/>
            <a:ext cx="0" cy="5225821"/>
          </a:xfrm>
          <a:custGeom>
            <a:avLst/>
            <a:gdLst/>
            <a:ahLst/>
            <a:cxnLst/>
            <a:rect l="0" t="0" r="0" b="0"/>
            <a:pathLst>
              <a:path h="5225821">
                <a:moveTo>
                  <a:pt x="0" y="0"/>
                </a:moveTo>
                <a:lnTo>
                  <a:pt x="0" y="5225821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5785358" y="1284479"/>
            <a:ext cx="0" cy="5225821"/>
          </a:xfrm>
          <a:custGeom>
            <a:avLst/>
            <a:gdLst/>
            <a:ahLst/>
            <a:cxnLst/>
            <a:rect l="0" t="0" r="0" b="0"/>
            <a:pathLst>
              <a:path h="5225821">
                <a:moveTo>
                  <a:pt x="0" y="0"/>
                </a:moveTo>
                <a:lnTo>
                  <a:pt x="0" y="5225821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7861934" y="1284479"/>
            <a:ext cx="0" cy="5225821"/>
          </a:xfrm>
          <a:custGeom>
            <a:avLst/>
            <a:gdLst/>
            <a:ahLst/>
            <a:cxnLst/>
            <a:rect l="0" t="0" r="0" b="0"/>
            <a:pathLst>
              <a:path h="5225821">
                <a:moveTo>
                  <a:pt x="0" y="0"/>
                </a:moveTo>
                <a:lnTo>
                  <a:pt x="0" y="5225821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1551432" y="1938529"/>
            <a:ext cx="8467724" cy="0"/>
          </a:xfrm>
          <a:custGeom>
            <a:avLst/>
            <a:gdLst/>
            <a:ahLst/>
            <a:cxnLst/>
            <a:rect l="0" t="0" r="0" b="0"/>
            <a:pathLst>
              <a:path w="8467724">
                <a:moveTo>
                  <a:pt x="0" y="0"/>
                </a:moveTo>
                <a:lnTo>
                  <a:pt x="8467724" y="0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1551432" y="2262379"/>
            <a:ext cx="8467724" cy="0"/>
          </a:xfrm>
          <a:custGeom>
            <a:avLst/>
            <a:gdLst/>
            <a:ahLst/>
            <a:cxnLst/>
            <a:rect l="0" t="0" r="0" b="0"/>
            <a:pathLst>
              <a:path w="8467724">
                <a:moveTo>
                  <a:pt x="0" y="0"/>
                </a:moveTo>
                <a:lnTo>
                  <a:pt x="8467724" y="0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1551432" y="2948179"/>
            <a:ext cx="8467724" cy="0"/>
          </a:xfrm>
          <a:custGeom>
            <a:avLst/>
            <a:gdLst/>
            <a:ahLst/>
            <a:cxnLst/>
            <a:rect l="0" t="0" r="0" b="0"/>
            <a:pathLst>
              <a:path w="8467724">
                <a:moveTo>
                  <a:pt x="0" y="0"/>
                </a:moveTo>
                <a:lnTo>
                  <a:pt x="8467724" y="0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1551432" y="3633978"/>
            <a:ext cx="8467724" cy="0"/>
          </a:xfrm>
          <a:custGeom>
            <a:avLst/>
            <a:gdLst/>
            <a:ahLst/>
            <a:cxnLst/>
            <a:rect l="0" t="0" r="0" b="0"/>
            <a:pathLst>
              <a:path w="8467724">
                <a:moveTo>
                  <a:pt x="0" y="0"/>
                </a:moveTo>
                <a:lnTo>
                  <a:pt x="8467724" y="0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1551432" y="4319778"/>
            <a:ext cx="8467724" cy="0"/>
          </a:xfrm>
          <a:custGeom>
            <a:avLst/>
            <a:gdLst/>
            <a:ahLst/>
            <a:cxnLst/>
            <a:rect l="0" t="0" r="0" b="0"/>
            <a:pathLst>
              <a:path w="8467724">
                <a:moveTo>
                  <a:pt x="0" y="0"/>
                </a:moveTo>
                <a:lnTo>
                  <a:pt x="8467724" y="0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1551432" y="5005578"/>
            <a:ext cx="8467724" cy="0"/>
          </a:xfrm>
          <a:custGeom>
            <a:avLst/>
            <a:gdLst/>
            <a:ahLst/>
            <a:cxnLst/>
            <a:rect l="0" t="0" r="0" b="0"/>
            <a:pathLst>
              <a:path w="8467724">
                <a:moveTo>
                  <a:pt x="0" y="0"/>
                </a:moveTo>
                <a:lnTo>
                  <a:pt x="8467724" y="0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1551432" y="5462778"/>
            <a:ext cx="8467724" cy="0"/>
          </a:xfrm>
          <a:custGeom>
            <a:avLst/>
            <a:gdLst/>
            <a:ahLst/>
            <a:cxnLst/>
            <a:rect l="0" t="0" r="0" b="0"/>
            <a:pathLst>
              <a:path w="8467724">
                <a:moveTo>
                  <a:pt x="0" y="0"/>
                </a:moveTo>
                <a:lnTo>
                  <a:pt x="8467724" y="0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1551432" y="5786654"/>
            <a:ext cx="8467724" cy="0"/>
          </a:xfrm>
          <a:custGeom>
            <a:avLst/>
            <a:gdLst/>
            <a:ahLst/>
            <a:cxnLst/>
            <a:rect l="0" t="0" r="0" b="0"/>
            <a:pathLst>
              <a:path w="8467724">
                <a:moveTo>
                  <a:pt x="0" y="0"/>
                </a:moveTo>
                <a:lnTo>
                  <a:pt x="8467724" y="0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1551432" y="6180100"/>
            <a:ext cx="8467724" cy="0"/>
          </a:xfrm>
          <a:custGeom>
            <a:avLst/>
            <a:gdLst/>
            <a:ahLst/>
            <a:cxnLst/>
            <a:rect l="0" t="0" r="0" b="0"/>
            <a:pathLst>
              <a:path w="8467724">
                <a:moveTo>
                  <a:pt x="0" y="0"/>
                </a:moveTo>
                <a:lnTo>
                  <a:pt x="8467724" y="0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1557782" y="1284479"/>
            <a:ext cx="0" cy="5225821"/>
          </a:xfrm>
          <a:custGeom>
            <a:avLst/>
            <a:gdLst/>
            <a:ahLst/>
            <a:cxnLst/>
            <a:rect l="0" t="0" r="0" b="0"/>
            <a:pathLst>
              <a:path h="5225821">
                <a:moveTo>
                  <a:pt x="0" y="0"/>
                </a:moveTo>
                <a:lnTo>
                  <a:pt x="0" y="5225821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10012806" y="1284479"/>
            <a:ext cx="0" cy="5225821"/>
          </a:xfrm>
          <a:custGeom>
            <a:avLst/>
            <a:gdLst/>
            <a:ahLst/>
            <a:cxnLst/>
            <a:rect l="0" t="0" r="0" b="0"/>
            <a:pathLst>
              <a:path h="5225821">
                <a:moveTo>
                  <a:pt x="0" y="0"/>
                </a:moveTo>
                <a:lnTo>
                  <a:pt x="0" y="5225821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1551432" y="1290829"/>
            <a:ext cx="8467724" cy="0"/>
          </a:xfrm>
          <a:custGeom>
            <a:avLst/>
            <a:gdLst/>
            <a:ahLst/>
            <a:cxnLst/>
            <a:rect l="0" t="0" r="0" b="0"/>
            <a:pathLst>
              <a:path w="8467724">
                <a:moveTo>
                  <a:pt x="0" y="0"/>
                </a:moveTo>
                <a:lnTo>
                  <a:pt x="8467724" y="0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>
            <a:off x="1551432" y="6503950"/>
            <a:ext cx="8467724" cy="0"/>
          </a:xfrm>
          <a:custGeom>
            <a:avLst/>
            <a:gdLst/>
            <a:ahLst/>
            <a:cxnLst/>
            <a:rect l="0" t="0" r="0" b="0"/>
            <a:pathLst>
              <a:path w="8467724">
                <a:moveTo>
                  <a:pt x="0" y="0"/>
                </a:moveTo>
                <a:lnTo>
                  <a:pt x="8467724" y="0"/>
                </a:lnTo>
              </a:path>
            </a:pathLst>
          </a:custGeom>
          <a:noFill/>
          <a:ln w="12700" cap="flat" cmpd="sng">
            <a:solidFill>
              <a:srgbClr val="4472C4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Freeform 271"/>
          <p:cNvSpPr/>
          <p:nvPr/>
        </p:nvSpPr>
        <p:spPr>
          <a:xfrm>
            <a:off x="561085" y="170180"/>
            <a:ext cx="862075" cy="224281"/>
          </a:xfrm>
          <a:custGeom>
            <a:avLst/>
            <a:gdLst/>
            <a:ahLst/>
            <a:cxnLst/>
            <a:rect l="0" t="0" r="0" b="0"/>
            <a:pathLst>
              <a:path w="862075" h="224281">
                <a:moveTo>
                  <a:pt x="0" y="224281"/>
                </a:moveTo>
                <a:lnTo>
                  <a:pt x="862075" y="224281"/>
                </a:lnTo>
                <a:lnTo>
                  <a:pt x="862075" y="0"/>
                </a:lnTo>
                <a:lnTo>
                  <a:pt x="0" y="0"/>
                </a:lnTo>
                <a:close/>
                <a:moveTo>
                  <a:pt x="5902452" y="6687819"/>
                </a:moveTo>
              </a:path>
            </a:pathLst>
          </a:custGeom>
          <a:solidFill>
            <a:srgbClr val="FEA6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>
            <a:off x="11085830" y="1309721"/>
            <a:ext cx="368300" cy="285419"/>
          </a:xfrm>
          <a:custGeom>
            <a:avLst/>
            <a:gdLst/>
            <a:ahLst/>
            <a:cxnLst/>
            <a:rect l="0" t="0" r="0" b="0"/>
            <a:pathLst>
              <a:path w="368300" h="285419">
                <a:moveTo>
                  <a:pt x="0" y="285419"/>
                </a:moveTo>
                <a:lnTo>
                  <a:pt x="368300" y="285419"/>
                </a:lnTo>
                <a:lnTo>
                  <a:pt x="368300" y="0"/>
                </a:lnTo>
                <a:lnTo>
                  <a:pt x="0" y="0"/>
                </a:lnTo>
                <a:close/>
                <a:moveTo>
                  <a:pt x="-5822970" y="55482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>
            <a:off x="11332718" y="1516333"/>
            <a:ext cx="425450" cy="78807"/>
          </a:xfrm>
          <a:custGeom>
            <a:avLst/>
            <a:gdLst/>
            <a:ahLst/>
            <a:cxnLst/>
            <a:rect l="0" t="0" r="0" b="0"/>
            <a:pathLst>
              <a:path w="425450" h="78807">
                <a:moveTo>
                  <a:pt x="0" y="78807"/>
                </a:moveTo>
                <a:lnTo>
                  <a:pt x="425450" y="78807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858" y="5341667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Rectangle 274"/>
          <p:cNvSpPr/>
          <p:nvPr/>
        </p:nvSpPr>
        <p:spPr>
          <a:xfrm>
            <a:off x="11412855" y="6457823"/>
            <a:ext cx="8549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7</a:t>
            </a:r>
          </a:p>
        </p:txBody>
      </p:sp>
      <p:sp>
        <p:nvSpPr>
          <p:cNvPr id="275" name="Rectangle 275"/>
          <p:cNvSpPr/>
          <p:nvPr/>
        </p:nvSpPr>
        <p:spPr>
          <a:xfrm>
            <a:off x="401637" y="600469"/>
            <a:ext cx="9308403" cy="22374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29" b="1" i="0" spc="0" baseline="0" dirty="0">
                <a:solidFill>
                  <a:srgbClr val="000000"/>
                </a:solidFill>
                <a:latin typeface="WorkSans-Bold"/>
              </a:rPr>
              <a:t>Категории витой пары</a:t>
            </a:r>
          </a:p>
          <a:p>
            <a:pPr marL="1837753">
              <a:lnSpc>
                <a:spcPts val="2431"/>
              </a:lnSpc>
              <a:tabLst>
                <a:tab pos="3944936" algn="l"/>
                <a:tab pos="6185217" algn="l"/>
                <a:tab pos="8185720" algn="l"/>
              </a:tabLst>
            </a:pPr>
            <a:r>
              <a:rPr lang="ru" sz="1502" b="1" i="0" spc="0" baseline="0" dirty="0">
                <a:solidFill>
                  <a:srgbClr val="000000"/>
                </a:solidFill>
                <a:latin typeface="Calibri-Bold"/>
              </a:rPr>
              <a:t>Категория Частота Скорость Стандарт</a:t>
            </a:r>
          </a:p>
          <a:p>
            <a:pPr marL="2018093">
              <a:lnSpc>
                <a:spcPts val="2555"/>
              </a:lnSpc>
              <a:tabLst>
                <a:tab pos="6160070" algn="l"/>
                <a:tab pos="7919402" algn="l"/>
              </a:tabLst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Cat 1 1Mbps Классическая телефония</a:t>
            </a:r>
          </a:p>
          <a:p>
            <a:pPr marL="2018093">
              <a:lnSpc>
                <a:spcPts val="2551"/>
              </a:lnSpc>
              <a:tabLst>
                <a:tab pos="6160070" algn="l"/>
                <a:tab pos="7780718" algn="l"/>
              </a:tabLst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Последовательная передача данных Cat 2 4 Мбит/с</a:t>
            </a:r>
          </a:p>
          <a:p>
            <a:pPr marL="2018093">
              <a:lnSpc>
                <a:spcPts val="3980"/>
              </a:lnSpc>
              <a:tabLst>
                <a:tab pos="4054791" algn="l"/>
                <a:tab pos="6090221" algn="l"/>
              </a:tabLst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Cat 3 16 МГц </a:t>
            </a:r>
            <a:r>
              <a:rPr lang="ru" sz="2275" b="0" i="0" spc="0" baseline="59900" dirty="0">
                <a:solidFill>
                  <a:srgbClr val="000000"/>
                </a:solidFill>
                <a:latin typeface="Calibri"/>
              </a:rPr>
              <a:t>10 Мбит/с</a:t>
            </a:r>
          </a:p>
          <a:p>
            <a:pPr marL="6041707">
              <a:lnSpc>
                <a:spcPts val="902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100 Мбит/с</a:t>
            </a:r>
          </a:p>
        </p:txBody>
      </p:sp>
      <p:sp>
        <p:nvSpPr>
          <p:cNvPr id="280" name="Rectangle 280"/>
          <p:cNvSpPr/>
          <p:nvPr/>
        </p:nvSpPr>
        <p:spPr>
          <a:xfrm>
            <a:off x="8522334" y="2303542"/>
            <a:ext cx="841885" cy="6486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685"/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TokenRing</a:t>
            </a:r>
          </a:p>
          <a:p>
            <a:pPr marL="97155">
              <a:lnSpc>
                <a:spcPts val="1802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10БАЗА</a:t>
            </a:r>
          </a:p>
          <a:p>
            <a:pPr marL="0">
              <a:lnSpc>
                <a:spcPts val="1802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100BaseT4</a:t>
            </a:r>
          </a:p>
        </p:txBody>
      </p:sp>
      <p:sp>
        <p:nvSpPr>
          <p:cNvPr id="281" name="Rectangle 281"/>
          <p:cNvSpPr/>
          <p:nvPr/>
        </p:nvSpPr>
        <p:spPr>
          <a:xfrm>
            <a:off x="2419730" y="3104912"/>
            <a:ext cx="4793181" cy="419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36698" algn="l"/>
                <a:tab pos="4072128" algn="l"/>
              </a:tabLst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Cat 4 20 МГц </a:t>
            </a:r>
            <a:r>
              <a:rPr lang="ru" sz="2275" b="0" i="0" spc="0" baseline="59900" dirty="0">
                <a:solidFill>
                  <a:srgbClr val="000000"/>
                </a:solidFill>
                <a:latin typeface="Calibri"/>
              </a:rPr>
              <a:t>16 Мбит/с</a:t>
            </a:r>
          </a:p>
          <a:p>
            <a:pPr marL="4023614">
              <a:lnSpc>
                <a:spcPts val="901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100 Мбит/с</a:t>
            </a:r>
          </a:p>
        </p:txBody>
      </p:sp>
      <p:sp>
        <p:nvSpPr>
          <p:cNvPr id="282" name="Rectangle 282"/>
          <p:cNvSpPr/>
          <p:nvPr/>
        </p:nvSpPr>
        <p:spPr>
          <a:xfrm>
            <a:off x="8522334" y="2990359"/>
            <a:ext cx="841885" cy="6485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685"/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TokenRing</a:t>
            </a:r>
          </a:p>
          <a:p>
            <a:pPr marL="97155">
              <a:lnSpc>
                <a:spcPts val="1801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10БАЗА</a:t>
            </a:r>
          </a:p>
          <a:p>
            <a:pPr marL="0">
              <a:lnSpc>
                <a:spcPts val="1801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100BaseT4</a:t>
            </a:r>
          </a:p>
        </p:txBody>
      </p:sp>
      <p:sp>
        <p:nvSpPr>
          <p:cNvPr id="283" name="Rectangle 283"/>
          <p:cNvSpPr/>
          <p:nvPr/>
        </p:nvSpPr>
        <p:spPr>
          <a:xfrm>
            <a:off x="2419730" y="3905901"/>
            <a:ext cx="4793181" cy="4197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988184" algn="l"/>
                <a:tab pos="4072128" algn="l"/>
              </a:tabLst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Cat 5 100 МГц 10 Мбит/с</a:t>
            </a:r>
          </a:p>
          <a:p>
            <a:pPr marL="4023614">
              <a:lnSpc>
                <a:spcPts val="1802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100 Мбит/с</a:t>
            </a:r>
          </a:p>
        </p:txBody>
      </p:sp>
      <p:sp>
        <p:nvSpPr>
          <p:cNvPr id="284" name="Rectangle 284"/>
          <p:cNvSpPr/>
          <p:nvPr/>
        </p:nvSpPr>
        <p:spPr>
          <a:xfrm>
            <a:off x="8521700" y="3677047"/>
            <a:ext cx="885198" cy="6486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556"/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ТокенРинг,</a:t>
            </a:r>
          </a:p>
          <a:p>
            <a:pPr marL="97790">
              <a:lnSpc>
                <a:spcPts val="1802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10БАЗА</a:t>
            </a:r>
          </a:p>
          <a:p>
            <a:pPr marL="0">
              <a:lnSpc>
                <a:spcPts val="1802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100BaseTX</a:t>
            </a:r>
          </a:p>
        </p:txBody>
      </p:sp>
      <p:sp>
        <p:nvSpPr>
          <p:cNvPr id="285" name="Rectangle 285"/>
          <p:cNvSpPr/>
          <p:nvPr/>
        </p:nvSpPr>
        <p:spPr>
          <a:xfrm>
            <a:off x="2371979" y="4592717"/>
            <a:ext cx="2684334" cy="1908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35936" algn="l"/>
              </a:tabLst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Кат 5e 155 МГц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6443345" y="4363736"/>
            <a:ext cx="814027" cy="6486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8514"/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 Мбит/с</a:t>
            </a:r>
          </a:p>
          <a:p>
            <a:pPr marL="0">
              <a:lnSpc>
                <a:spcPts val="1802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100 Мбит/с</a:t>
            </a:r>
          </a:p>
          <a:p>
            <a:pPr marL="118363">
              <a:lnSpc>
                <a:spcPts val="1802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1Гбит/с</a:t>
            </a:r>
          </a:p>
        </p:txBody>
      </p:sp>
      <p:sp>
        <p:nvSpPr>
          <p:cNvPr id="287" name="Rectangle 287"/>
          <p:cNvSpPr/>
          <p:nvPr/>
        </p:nvSpPr>
        <p:spPr>
          <a:xfrm>
            <a:off x="8497951" y="4363736"/>
            <a:ext cx="894360" cy="6486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07568"/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10BaseT,</a:t>
            </a:r>
          </a:p>
          <a:p>
            <a:pPr marL="0">
              <a:lnSpc>
                <a:spcPts val="1802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100BaseTX,</a:t>
            </a:r>
          </a:p>
          <a:p>
            <a:pPr marL="24765">
              <a:lnSpc>
                <a:spcPts val="1802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1000BaseT</a:t>
            </a:r>
          </a:p>
        </p:txBody>
      </p:sp>
      <p:sp>
        <p:nvSpPr>
          <p:cNvPr id="288" name="Rectangle 288"/>
          <p:cNvSpPr/>
          <p:nvPr/>
        </p:nvSpPr>
        <p:spPr>
          <a:xfrm>
            <a:off x="2419730" y="5050552"/>
            <a:ext cx="4813944" cy="4196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988184" algn="l"/>
                <a:tab pos="4044950" algn="l"/>
              </a:tabLst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Cat 6 250 МГц </a:t>
            </a:r>
            <a:r>
              <a:rPr lang="ru" sz="2275" b="0" i="0" spc="0" baseline="60033" dirty="0">
                <a:solidFill>
                  <a:srgbClr val="000000"/>
                </a:solidFill>
                <a:latin typeface="Calibri"/>
              </a:rPr>
              <a:t>100 Мбит/с</a:t>
            </a:r>
          </a:p>
          <a:p>
            <a:pPr marL="4141977">
              <a:lnSpc>
                <a:spcPts val="900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1Гбит/с</a:t>
            </a:r>
          </a:p>
        </p:txBody>
      </p:sp>
      <p:sp>
        <p:nvSpPr>
          <p:cNvPr id="289" name="Rectangle 289"/>
          <p:cNvSpPr/>
          <p:nvPr/>
        </p:nvSpPr>
        <p:spPr>
          <a:xfrm>
            <a:off x="2374519" y="5050552"/>
            <a:ext cx="7000962" cy="14147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147180"/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100BaseTX</a:t>
            </a:r>
          </a:p>
          <a:p>
            <a:pPr marL="6148197">
              <a:lnSpc>
                <a:spcPts val="1802"/>
              </a:lnSpc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1000BaseT</a:t>
            </a:r>
          </a:p>
          <a:p>
            <a:pPr marL="0">
              <a:lnSpc>
                <a:spcPts val="2178"/>
              </a:lnSpc>
              <a:tabLst>
                <a:tab pos="2033396" algn="l"/>
                <a:tab pos="4138675" algn="l"/>
                <a:tab pos="6184264" algn="l"/>
              </a:tabLst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Cat 6a 500 МГц 10 Гбит/с 10GBaseT</a:t>
            </a:r>
          </a:p>
          <a:p>
            <a:pPr marL="45211">
              <a:lnSpc>
                <a:spcPts val="2829"/>
              </a:lnSpc>
              <a:tabLst>
                <a:tab pos="2033395" algn="l"/>
                <a:tab pos="4138674" algn="l"/>
                <a:tab pos="6186296" algn="l"/>
              </a:tabLst>
            </a:pPr>
            <a:r>
              <a:rPr lang="ru" sz="1500" b="0" i="0" spc="0" baseline="0" dirty="0">
                <a:solidFill>
                  <a:srgbClr val="000000"/>
                </a:solidFill>
                <a:latin typeface="Calibri"/>
              </a:rPr>
              <a:t>Cat 7 625 МГц 10 Гбит/с 10GbaseT</a:t>
            </a:r>
          </a:p>
          <a:p>
            <a:pPr marL="45211">
              <a:lnSpc>
                <a:spcPts val="2828"/>
              </a:lnSpc>
              <a:tabLst>
                <a:tab pos="1994533" algn="l"/>
                <a:tab pos="4138674" algn="l"/>
                <a:tab pos="6186296" algn="l"/>
              </a:tabLst>
            </a:pPr>
            <a:r>
              <a:rPr lang="ru" sz="1502" b="0" i="0" spc="0" baseline="0" dirty="0">
                <a:solidFill>
                  <a:srgbClr val="000000"/>
                </a:solidFill>
                <a:latin typeface="Calibri"/>
              </a:rPr>
              <a:t>Cat 8 1200 МГц 10 Гбит/с 10GbaseT</a:t>
            </a:r>
          </a:p>
        </p:txBody>
      </p:sp>
      <p:sp>
        <p:nvSpPr>
          <p:cNvPr id="290" name="Rectangle 290"/>
          <p:cNvSpPr/>
          <p:nvPr/>
        </p:nvSpPr>
        <p:spPr>
          <a:xfrm>
            <a:off x="568817" y="178848"/>
            <a:ext cx="847549" cy="2217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950" b="1" i="0" spc="-62" baseline="0" dirty="0">
                <a:solidFill>
                  <a:srgbClr val="5F3F0C"/>
                </a:solidFill>
                <a:latin typeface="Arial"/>
              </a:rPr>
              <a:t>&lt; </a:t>
            </a:r>
            <a:r>
              <a:rPr lang="ru" sz="950" b="1" i="0" spc="-77" baseline="0" dirty="0">
                <a:solidFill>
                  <a:srgbClr val="5F3F0C"/>
                </a:solidFill>
                <a:latin typeface="Arial"/>
              </a:rPr>
              <a:t>&amp; </a:t>
            </a:r>
            <a:r>
              <a:rPr lang="ru" sz="950" b="1" i="0" spc="-62" baseline="0" dirty="0">
                <a:solidFill>
                  <a:srgbClr val="5F3F0C"/>
                </a:solidFill>
                <a:latin typeface="Arial"/>
              </a:rPr>
              <a:t>&gt; </a:t>
            </a:r>
            <a:r>
              <a:rPr lang="ru" sz="950" b="1" i="0" spc="0" baseline="0" dirty="0">
                <a:solidFill>
                  <a:srgbClr val="000000"/>
                </a:solidFill>
                <a:latin typeface="Arial"/>
              </a:rPr>
              <a:t>СИСТЕМЫ</a:t>
            </a:r>
          </a:p>
          <a:p>
            <a:pPr marL="35915">
              <a:lnSpc>
                <a:spcPts val="685"/>
              </a:lnSpc>
            </a:pPr>
            <a:r>
              <a:rPr lang="ru" sz="700" b="0" i="0" spc="0" baseline="0" dirty="0">
                <a:solidFill>
                  <a:srgbClr val="5F3F0C"/>
                </a:solidFill>
                <a:latin typeface="Arial"/>
              </a:rPr>
              <a:t>6*3</a:t>
            </a:r>
            <a:r>
              <a:rPr lang="ru" sz="700" b="0" i="0" spc="115" baseline="0" dirty="0">
                <a:solidFill>
                  <a:srgbClr val="5F3F0C"/>
                </a:solidFill>
                <a:latin typeface="Arial"/>
              </a:rPr>
              <a:t> </a:t>
            </a:r>
            <a:r>
              <a:rPr lang="ru" sz="700" b="0" i="0" spc="0" baseline="0" dirty="0">
                <a:solidFill>
                  <a:srgbClr val="5F3F0C"/>
                </a:solidFill>
                <a:latin typeface="Arial"/>
              </a:rPr>
              <a:t>ЛАБОРАТОРИЯ</a:t>
            </a:r>
          </a:p>
        </p:txBody>
      </p:sp>
      <p:sp>
        <p:nvSpPr>
          <p:cNvPr id="291" name="Rectangle 291"/>
          <p:cNvSpPr/>
          <p:nvPr/>
        </p:nvSpPr>
        <p:spPr>
          <a:xfrm>
            <a:off x="11078994" y="1271969"/>
            <a:ext cx="671516" cy="3247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1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833" b="0" i="0" spc="190" baseline="-98181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833" b="0" i="0" spc="0" baseline="-98181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9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5462" y="181103"/>
                </a:moveTo>
                <a:lnTo>
                  <a:pt x="1416811" y="181103"/>
                </a:lnTo>
                <a:lnTo>
                  <a:pt x="1416811" y="294386"/>
                </a:lnTo>
                <a:lnTo>
                  <a:pt x="775462" y="294386"/>
                </a:lnTo>
                <a:lnTo>
                  <a:pt x="775462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262"/>
                </a:moveTo>
                <a:lnTo>
                  <a:pt x="11089893" y="1588262"/>
                </a:lnTo>
                <a:lnTo>
                  <a:pt x="11089893" y="1319530"/>
                </a:lnTo>
                <a:lnTo>
                  <a:pt x="11443207" y="1319530"/>
                </a:lnTo>
                <a:lnTo>
                  <a:pt x="11443207" y="1525271"/>
                </a:lnTo>
                <a:lnTo>
                  <a:pt x="11751818" y="1525271"/>
                </a:lnTo>
                <a:lnTo>
                  <a:pt x="11751818" y="1588262"/>
                </a:lnTo>
                <a:lnTo>
                  <a:pt x="11339068" y="1588262"/>
                </a:lnTo>
                <a:close/>
                <a:moveTo>
                  <a:pt x="5269738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3" name="Picture 29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294" name="Picture 29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pic>
        <p:nvPicPr>
          <p:cNvPr id="295" name="Picture 29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6550" y="4829112"/>
            <a:ext cx="1281049" cy="157162"/>
          </a:xfrm>
          <a:prstGeom prst="rect">
            <a:avLst/>
          </a:prstGeom>
          <a:noFill/>
        </p:spPr>
      </p:pic>
      <p:sp>
        <p:nvSpPr>
          <p:cNvPr id="296" name="Freeform 296"/>
          <p:cNvSpPr/>
          <p:nvPr/>
        </p:nvSpPr>
        <p:spPr>
          <a:xfrm>
            <a:off x="6743700" y="4886325"/>
            <a:ext cx="1153159" cy="1778"/>
          </a:xfrm>
          <a:custGeom>
            <a:avLst/>
            <a:gdLst/>
            <a:ahLst/>
            <a:cxnLst/>
            <a:rect l="0" t="0" r="0" b="0"/>
            <a:pathLst>
              <a:path w="1153159" h="1778">
                <a:moveTo>
                  <a:pt x="0" y="1778"/>
                </a:moveTo>
                <a:lnTo>
                  <a:pt x="1153159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" name="Picture 29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0075" y="4762500"/>
            <a:ext cx="147637" cy="1147762"/>
          </a:xfrm>
          <a:prstGeom prst="rect">
            <a:avLst/>
          </a:prstGeom>
          <a:noFill/>
        </p:spPr>
      </p:pic>
      <p:sp>
        <p:nvSpPr>
          <p:cNvPr id="298" name="Freeform 298"/>
          <p:cNvSpPr/>
          <p:nvPr/>
        </p:nvSpPr>
        <p:spPr>
          <a:xfrm>
            <a:off x="8296275" y="4800600"/>
            <a:ext cx="0" cy="1018617"/>
          </a:xfrm>
          <a:custGeom>
            <a:avLst/>
            <a:gdLst/>
            <a:ahLst/>
            <a:cxnLst/>
            <a:rect l="0" t="0" r="0" b="0"/>
            <a:pathLst>
              <a:path h="1018617">
                <a:moveTo>
                  <a:pt x="0" y="0"/>
                </a:moveTo>
                <a:lnTo>
                  <a:pt x="0" y="1018617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1433575" y="18622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1433575" y="18622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2157476" y="18622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2157476" y="18622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1433575" y="23575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>
            <a:off x="1433575" y="23575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>
            <a:off x="2157476" y="23575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2157476" y="23575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>
            <a:off x="1433575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1433575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2157476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2157476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1433575" y="43387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1433575" y="43387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2157476" y="43387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2157476" y="43387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1433575" y="38434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1433575" y="38434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2157476" y="38434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2157476" y="38434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1433575" y="33481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1433575" y="33481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2157476" y="33481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2157476" y="33481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>
            <a:off x="1433575" y="48340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>
            <a:off x="1433575" y="48340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>
            <a:off x="2157476" y="48340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2157476" y="48340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1433575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1433575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2157476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2157476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3310001" y="18622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3310001" y="18622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>
            <a:off x="4033901" y="1862202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>
            <a:off x="4033901" y="1862202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3310001" y="23575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3310001" y="23575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4033901" y="2357502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4033901" y="2357502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3310001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>
            <a:off x="3310001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4033901" y="28528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>
            <a:off x="4033901" y="28528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3310001" y="43387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>
            <a:off x="3310001" y="43387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4033901" y="43387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>
            <a:off x="4033901" y="43387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3310001" y="38434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3310001" y="38434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4033901" y="38434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4033901" y="38434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>
            <a:off x="3310001" y="33481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>
            <a:off x="3310001" y="33481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4033901" y="33481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>
            <a:off x="4033901" y="33481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>
            <a:off x="3310001" y="48340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3310001" y="48340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4033901" y="48340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4033901" y="48340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3310001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>
            <a:off x="3310001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>
            <a:off x="4033901" y="5319713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" name="Freeform 362"/>
          <p:cNvSpPr/>
          <p:nvPr/>
        </p:nvSpPr>
        <p:spPr>
          <a:xfrm>
            <a:off x="4033901" y="5319713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6386576" y="2128902"/>
            <a:ext cx="303149" cy="0"/>
          </a:xfrm>
          <a:custGeom>
            <a:avLst/>
            <a:gdLst/>
            <a:ahLst/>
            <a:cxnLst/>
            <a:rect l="0" t="0" r="0" b="0"/>
            <a:pathLst>
              <a:path w="303149">
                <a:moveTo>
                  <a:pt x="0" y="0"/>
                </a:moveTo>
                <a:lnTo>
                  <a:pt x="303149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6386576" y="2376552"/>
            <a:ext cx="303149" cy="0"/>
          </a:xfrm>
          <a:custGeom>
            <a:avLst/>
            <a:gdLst/>
            <a:ahLst/>
            <a:cxnLst/>
            <a:rect l="0" t="0" r="0" b="0"/>
            <a:pathLst>
              <a:path w="303149">
                <a:moveTo>
                  <a:pt x="0" y="0"/>
                </a:moveTo>
                <a:lnTo>
                  <a:pt x="303149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6386576" y="2624202"/>
            <a:ext cx="303149" cy="0"/>
          </a:xfrm>
          <a:custGeom>
            <a:avLst/>
            <a:gdLst/>
            <a:ahLst/>
            <a:cxnLst/>
            <a:rect l="0" t="0" r="0" b="0"/>
            <a:pathLst>
              <a:path w="303149">
                <a:moveTo>
                  <a:pt x="0" y="0"/>
                </a:moveTo>
                <a:lnTo>
                  <a:pt x="303149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6386576" y="2871852"/>
            <a:ext cx="303149" cy="0"/>
          </a:xfrm>
          <a:custGeom>
            <a:avLst/>
            <a:gdLst/>
            <a:ahLst/>
            <a:cxnLst/>
            <a:rect l="0" t="0" r="0" b="0"/>
            <a:pathLst>
              <a:path w="303149">
                <a:moveTo>
                  <a:pt x="0" y="0"/>
                </a:moveTo>
                <a:lnTo>
                  <a:pt x="303149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6386576" y="3119502"/>
            <a:ext cx="303149" cy="0"/>
          </a:xfrm>
          <a:custGeom>
            <a:avLst/>
            <a:gdLst/>
            <a:ahLst/>
            <a:cxnLst/>
            <a:rect l="0" t="0" r="0" b="0"/>
            <a:pathLst>
              <a:path w="303149">
                <a:moveTo>
                  <a:pt x="0" y="0"/>
                </a:moveTo>
                <a:lnTo>
                  <a:pt x="303149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>
            <a:off x="6386576" y="3367152"/>
            <a:ext cx="303149" cy="0"/>
          </a:xfrm>
          <a:custGeom>
            <a:avLst/>
            <a:gdLst/>
            <a:ahLst/>
            <a:cxnLst/>
            <a:rect l="0" t="0" r="0" b="0"/>
            <a:pathLst>
              <a:path w="303149">
                <a:moveTo>
                  <a:pt x="0" y="0"/>
                </a:moveTo>
                <a:lnTo>
                  <a:pt x="303149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6386576" y="3614802"/>
            <a:ext cx="303149" cy="0"/>
          </a:xfrm>
          <a:custGeom>
            <a:avLst/>
            <a:gdLst/>
            <a:ahLst/>
            <a:cxnLst/>
            <a:rect l="0" t="0" r="0" b="0"/>
            <a:pathLst>
              <a:path w="303149">
                <a:moveTo>
                  <a:pt x="0" y="0"/>
                </a:moveTo>
                <a:lnTo>
                  <a:pt x="303149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6386576" y="3862452"/>
            <a:ext cx="303149" cy="0"/>
          </a:xfrm>
          <a:custGeom>
            <a:avLst/>
            <a:gdLst/>
            <a:ahLst/>
            <a:cxnLst/>
            <a:rect l="0" t="0" r="0" b="0"/>
            <a:pathLst>
              <a:path w="303149">
                <a:moveTo>
                  <a:pt x="0" y="0"/>
                </a:moveTo>
                <a:lnTo>
                  <a:pt x="303149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5662676" y="20431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>
            <a:off x="5662676" y="20431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6024626" y="20431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6024626" y="20431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5662676" y="2290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>
            <a:off x="5662676" y="2290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>
            <a:off x="6024626" y="2290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>
            <a:off x="6024626" y="2290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>
            <a:off x="5662676" y="2538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>
            <a:off x="5662676" y="2538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>
            <a:off x="6024626" y="2538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>
            <a:off x="6024626" y="2538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>
            <a:off x="5662676" y="3281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5662676" y="3281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6024626" y="3281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6024626" y="3281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5662676" y="3033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>
            <a:off x="5662676" y="3033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>
            <a:off x="6024626" y="3033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>
            <a:off x="6024626" y="3033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/>
          <p:cNvSpPr/>
          <p:nvPr/>
        </p:nvSpPr>
        <p:spPr>
          <a:xfrm>
            <a:off x="5662676" y="2786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>
            <a:off x="5662676" y="2786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6024626" y="2786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6024626" y="2786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>
            <a:off x="5662676" y="3529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>
            <a:off x="5662676" y="3529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>
            <a:off x="6024626" y="3529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>
            <a:off x="6024626" y="3529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>
            <a:off x="5662676" y="3776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>
            <a:off x="5662676" y="3776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" name="Freeform 401"/>
          <p:cNvSpPr/>
          <p:nvPr/>
        </p:nvSpPr>
        <p:spPr>
          <a:xfrm>
            <a:off x="6024626" y="3776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>
            <a:off x="6024626" y="3776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Freeform 403"/>
          <p:cNvSpPr/>
          <p:nvPr/>
        </p:nvSpPr>
        <p:spPr>
          <a:xfrm>
            <a:off x="6691376" y="20431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" name="Freeform 404"/>
          <p:cNvSpPr/>
          <p:nvPr/>
        </p:nvSpPr>
        <p:spPr>
          <a:xfrm>
            <a:off x="6691376" y="20431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>
            <a:off x="7053326" y="20431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" name="Freeform 406"/>
          <p:cNvSpPr/>
          <p:nvPr/>
        </p:nvSpPr>
        <p:spPr>
          <a:xfrm>
            <a:off x="7053326" y="20431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Freeform 407"/>
          <p:cNvSpPr/>
          <p:nvPr/>
        </p:nvSpPr>
        <p:spPr>
          <a:xfrm>
            <a:off x="6691376" y="2290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>
            <a:off x="6691376" y="2290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>
            <a:off x="7053326" y="22908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>
            <a:off x="7053326" y="22908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>
            <a:off x="6691376" y="2538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>
            <a:off x="6691376" y="2538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>
            <a:off x="7053326" y="25384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>
            <a:off x="7053326" y="25384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Freeform 415"/>
          <p:cNvSpPr/>
          <p:nvPr/>
        </p:nvSpPr>
        <p:spPr>
          <a:xfrm>
            <a:off x="6691376" y="3281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" name="Freeform 416"/>
          <p:cNvSpPr/>
          <p:nvPr/>
        </p:nvSpPr>
        <p:spPr>
          <a:xfrm>
            <a:off x="6691376" y="3281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>
            <a:off x="7053326" y="32814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>
            <a:off x="7053326" y="32814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>
            <a:off x="6691376" y="3033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>
            <a:off x="6691376" y="3033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>
            <a:off x="7053326" y="30337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>
            <a:off x="7053326" y="30337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>
            <a:off x="6691376" y="2786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>
            <a:off x="6691376" y="2786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>
            <a:off x="7053326" y="27861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>
            <a:off x="7053326" y="27861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Freeform 427"/>
          <p:cNvSpPr/>
          <p:nvPr/>
        </p:nvSpPr>
        <p:spPr>
          <a:xfrm>
            <a:off x="6691376" y="3529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>
            <a:off x="6691376" y="3529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>
            <a:off x="7053326" y="35290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>
            <a:off x="7053326" y="352907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>
            <a:off x="6691376" y="3776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Freeform 432"/>
          <p:cNvSpPr/>
          <p:nvPr/>
        </p:nvSpPr>
        <p:spPr>
          <a:xfrm>
            <a:off x="6691376" y="3776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Freeform 433"/>
          <p:cNvSpPr/>
          <p:nvPr/>
        </p:nvSpPr>
        <p:spPr>
          <a:xfrm>
            <a:off x="7053326" y="37767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Freeform 434"/>
          <p:cNvSpPr/>
          <p:nvPr/>
        </p:nvSpPr>
        <p:spPr>
          <a:xfrm>
            <a:off x="7053326" y="3776727"/>
            <a:ext cx="352425" cy="180975"/>
          </a:xfrm>
          <a:custGeom>
            <a:avLst/>
            <a:gdLst/>
            <a:ahLst/>
            <a:cxnLst/>
            <a:rect l="0" t="0" r="0" b="0"/>
            <a:pathLst>
              <a:path w="352425" h="180975">
                <a:moveTo>
                  <a:pt x="0" y="180975"/>
                </a:moveTo>
                <a:lnTo>
                  <a:pt x="352425" y="180975"/>
                </a:lnTo>
                <a:lnTo>
                  <a:pt x="352425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Freeform 435"/>
          <p:cNvSpPr/>
          <p:nvPr/>
        </p:nvSpPr>
        <p:spPr>
          <a:xfrm>
            <a:off x="8777351" y="2128902"/>
            <a:ext cx="288035" cy="0"/>
          </a:xfrm>
          <a:custGeom>
            <a:avLst/>
            <a:gdLst/>
            <a:ahLst/>
            <a:cxnLst/>
            <a:rect l="0" t="0" r="0" b="0"/>
            <a:pathLst>
              <a:path w="288035">
                <a:moveTo>
                  <a:pt x="0" y="0"/>
                </a:moveTo>
                <a:lnTo>
                  <a:pt x="288035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Freeform 436"/>
          <p:cNvSpPr/>
          <p:nvPr/>
        </p:nvSpPr>
        <p:spPr>
          <a:xfrm>
            <a:off x="8777351" y="2376552"/>
            <a:ext cx="288035" cy="0"/>
          </a:xfrm>
          <a:custGeom>
            <a:avLst/>
            <a:gdLst/>
            <a:ahLst/>
            <a:cxnLst/>
            <a:rect l="0" t="0" r="0" b="0"/>
            <a:pathLst>
              <a:path w="288035">
                <a:moveTo>
                  <a:pt x="0" y="0"/>
                </a:moveTo>
                <a:lnTo>
                  <a:pt x="288035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Freeform 437"/>
          <p:cNvSpPr/>
          <p:nvPr/>
        </p:nvSpPr>
        <p:spPr>
          <a:xfrm>
            <a:off x="8777351" y="2624202"/>
            <a:ext cx="288035" cy="0"/>
          </a:xfrm>
          <a:custGeom>
            <a:avLst/>
            <a:gdLst/>
            <a:ahLst/>
            <a:cxnLst/>
            <a:rect l="0" t="0" r="0" b="0"/>
            <a:pathLst>
              <a:path w="288035">
                <a:moveTo>
                  <a:pt x="0" y="0"/>
                </a:moveTo>
                <a:lnTo>
                  <a:pt x="288035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>
            <a:off x="8777351" y="2871852"/>
            <a:ext cx="288035" cy="0"/>
          </a:xfrm>
          <a:custGeom>
            <a:avLst/>
            <a:gdLst/>
            <a:ahLst/>
            <a:cxnLst/>
            <a:rect l="0" t="0" r="0" b="0"/>
            <a:pathLst>
              <a:path w="288035">
                <a:moveTo>
                  <a:pt x="0" y="0"/>
                </a:moveTo>
                <a:lnTo>
                  <a:pt x="288035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>
            <a:off x="8777351" y="3119502"/>
            <a:ext cx="288035" cy="0"/>
          </a:xfrm>
          <a:custGeom>
            <a:avLst/>
            <a:gdLst/>
            <a:ahLst/>
            <a:cxnLst/>
            <a:rect l="0" t="0" r="0" b="0"/>
            <a:pathLst>
              <a:path w="288035">
                <a:moveTo>
                  <a:pt x="0" y="0"/>
                </a:moveTo>
                <a:lnTo>
                  <a:pt x="288035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Freeform 440"/>
          <p:cNvSpPr/>
          <p:nvPr/>
        </p:nvSpPr>
        <p:spPr>
          <a:xfrm>
            <a:off x="8777351" y="3367152"/>
            <a:ext cx="288035" cy="0"/>
          </a:xfrm>
          <a:custGeom>
            <a:avLst/>
            <a:gdLst/>
            <a:ahLst/>
            <a:cxnLst/>
            <a:rect l="0" t="0" r="0" b="0"/>
            <a:pathLst>
              <a:path w="288035">
                <a:moveTo>
                  <a:pt x="0" y="0"/>
                </a:moveTo>
                <a:lnTo>
                  <a:pt x="288035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Freeform 441"/>
          <p:cNvSpPr/>
          <p:nvPr/>
        </p:nvSpPr>
        <p:spPr>
          <a:xfrm>
            <a:off x="8777351" y="3614802"/>
            <a:ext cx="288035" cy="0"/>
          </a:xfrm>
          <a:custGeom>
            <a:avLst/>
            <a:gdLst/>
            <a:ahLst/>
            <a:cxnLst/>
            <a:rect l="0" t="0" r="0" b="0"/>
            <a:pathLst>
              <a:path w="288035">
                <a:moveTo>
                  <a:pt x="0" y="0"/>
                </a:moveTo>
                <a:lnTo>
                  <a:pt x="288035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Freeform 442"/>
          <p:cNvSpPr/>
          <p:nvPr/>
        </p:nvSpPr>
        <p:spPr>
          <a:xfrm>
            <a:off x="8777351" y="3862452"/>
            <a:ext cx="288035" cy="0"/>
          </a:xfrm>
          <a:custGeom>
            <a:avLst/>
            <a:gdLst/>
            <a:ahLst/>
            <a:cxnLst/>
            <a:rect l="0" t="0" r="0" b="0"/>
            <a:pathLst>
              <a:path w="288035">
                <a:moveTo>
                  <a:pt x="0" y="0"/>
                </a:moveTo>
                <a:lnTo>
                  <a:pt x="288035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Freeform 443"/>
          <p:cNvSpPr/>
          <p:nvPr/>
        </p:nvSpPr>
        <p:spPr>
          <a:xfrm>
            <a:off x="8053451" y="2538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Freeform 444"/>
          <p:cNvSpPr/>
          <p:nvPr/>
        </p:nvSpPr>
        <p:spPr>
          <a:xfrm>
            <a:off x="8053451" y="2538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Freeform 445"/>
          <p:cNvSpPr/>
          <p:nvPr/>
        </p:nvSpPr>
        <p:spPr>
          <a:xfrm>
            <a:off x="8415401" y="2538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Freeform 446"/>
          <p:cNvSpPr/>
          <p:nvPr/>
        </p:nvSpPr>
        <p:spPr>
          <a:xfrm>
            <a:off x="8415401" y="2538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Freeform 447"/>
          <p:cNvSpPr/>
          <p:nvPr/>
        </p:nvSpPr>
        <p:spPr>
          <a:xfrm>
            <a:off x="8053451" y="3281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>
            <a:off x="8053451" y="3281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>
            <a:off x="8415401" y="3281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>
            <a:off x="8415401" y="3281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>
            <a:off x="8053451" y="20431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>
            <a:off x="8053451" y="20431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>
            <a:off x="8415401" y="20431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>
            <a:off x="8415401" y="20431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>
            <a:off x="8053451" y="2290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>
            <a:off x="8053451" y="2290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>
            <a:off x="8415401" y="2290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>
            <a:off x="8415401" y="2290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>
            <a:off x="8053451" y="3033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>
            <a:off x="8053451" y="3033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>
            <a:off x="8415401" y="3033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>
            <a:off x="8415401" y="3033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>
            <a:off x="8053451" y="2786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>
            <a:off x="8053451" y="2786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>
            <a:off x="8415401" y="2786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>
            <a:off x="8415401" y="2786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>
            <a:off x="8053451" y="3529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>
            <a:off x="8053451" y="3529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>
            <a:off x="8415401" y="3529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>
            <a:off x="8415401" y="3529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>
            <a:off x="8053451" y="3776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>
            <a:off x="8053451" y="3776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>
            <a:off x="8415401" y="3776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>
            <a:off x="8415401" y="3776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>
            <a:off x="9063101" y="2538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>
            <a:off x="9063101" y="2538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Freeform 477"/>
          <p:cNvSpPr/>
          <p:nvPr/>
        </p:nvSpPr>
        <p:spPr>
          <a:xfrm>
            <a:off x="9425051" y="2538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Freeform 478"/>
          <p:cNvSpPr/>
          <p:nvPr/>
        </p:nvSpPr>
        <p:spPr>
          <a:xfrm>
            <a:off x="9425051" y="25384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Freeform 479"/>
          <p:cNvSpPr/>
          <p:nvPr/>
        </p:nvSpPr>
        <p:spPr>
          <a:xfrm>
            <a:off x="9063101" y="3281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Freeform 480"/>
          <p:cNvSpPr/>
          <p:nvPr/>
        </p:nvSpPr>
        <p:spPr>
          <a:xfrm>
            <a:off x="9063101" y="3281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Freeform 481"/>
          <p:cNvSpPr/>
          <p:nvPr/>
        </p:nvSpPr>
        <p:spPr>
          <a:xfrm>
            <a:off x="9425051" y="3281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Freeform 482"/>
          <p:cNvSpPr/>
          <p:nvPr/>
        </p:nvSpPr>
        <p:spPr>
          <a:xfrm>
            <a:off x="9425051" y="32814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>
            <a:off x="9063101" y="20431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Freeform 484"/>
          <p:cNvSpPr/>
          <p:nvPr/>
        </p:nvSpPr>
        <p:spPr>
          <a:xfrm>
            <a:off x="9063101" y="20431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Freeform 485"/>
          <p:cNvSpPr/>
          <p:nvPr/>
        </p:nvSpPr>
        <p:spPr>
          <a:xfrm>
            <a:off x="9425051" y="20431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Freeform 486"/>
          <p:cNvSpPr/>
          <p:nvPr/>
        </p:nvSpPr>
        <p:spPr>
          <a:xfrm>
            <a:off x="9425051" y="20431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>
            <a:off x="9063101" y="2290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Freeform 488"/>
          <p:cNvSpPr/>
          <p:nvPr/>
        </p:nvSpPr>
        <p:spPr>
          <a:xfrm>
            <a:off x="9063101" y="2290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Freeform 489"/>
          <p:cNvSpPr/>
          <p:nvPr/>
        </p:nvSpPr>
        <p:spPr>
          <a:xfrm>
            <a:off x="9425051" y="2290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Freeform 490"/>
          <p:cNvSpPr/>
          <p:nvPr/>
        </p:nvSpPr>
        <p:spPr>
          <a:xfrm>
            <a:off x="9425051" y="22908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>
            <a:off x="9063101" y="3033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Freeform 492"/>
          <p:cNvSpPr/>
          <p:nvPr/>
        </p:nvSpPr>
        <p:spPr>
          <a:xfrm>
            <a:off x="9063101" y="3033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Freeform 493"/>
          <p:cNvSpPr/>
          <p:nvPr/>
        </p:nvSpPr>
        <p:spPr>
          <a:xfrm>
            <a:off x="9425051" y="3033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>
            <a:off x="9425051" y="30337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>
            <a:off x="9063101" y="2786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>
            <a:off x="9063101" y="2786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>
            <a:off x="9425051" y="2786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>
            <a:off x="9425051" y="27861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Freeform 499"/>
          <p:cNvSpPr/>
          <p:nvPr/>
        </p:nvSpPr>
        <p:spPr>
          <a:xfrm>
            <a:off x="9063101" y="3529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Freeform 500"/>
          <p:cNvSpPr/>
          <p:nvPr/>
        </p:nvSpPr>
        <p:spPr>
          <a:xfrm>
            <a:off x="9063101" y="3529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Freeform 501"/>
          <p:cNvSpPr/>
          <p:nvPr/>
        </p:nvSpPr>
        <p:spPr>
          <a:xfrm>
            <a:off x="9425051" y="3529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Freeform 502"/>
          <p:cNvSpPr/>
          <p:nvPr/>
        </p:nvSpPr>
        <p:spPr>
          <a:xfrm>
            <a:off x="9425051" y="352907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Freeform 503"/>
          <p:cNvSpPr/>
          <p:nvPr/>
        </p:nvSpPr>
        <p:spPr>
          <a:xfrm>
            <a:off x="9063101" y="3776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>
            <a:off x="9063101" y="3776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>
            <a:off x="9425051" y="3776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>
            <a:off x="9425051" y="3776727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7" name="Picture 50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5275" y="5543550"/>
            <a:ext cx="762000" cy="542925"/>
          </a:xfrm>
          <a:prstGeom prst="rect">
            <a:avLst/>
          </a:prstGeom>
          <a:noFill/>
        </p:spPr>
      </p:pic>
      <p:pic>
        <p:nvPicPr>
          <p:cNvPr id="508" name="Picture 5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6225" y="4591050"/>
            <a:ext cx="790575" cy="581025"/>
          </a:xfrm>
          <a:prstGeom prst="rect">
            <a:avLst/>
          </a:prstGeom>
          <a:noFill/>
        </p:spPr>
      </p:pic>
      <p:pic>
        <p:nvPicPr>
          <p:cNvPr id="509" name="Picture 50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0" y="4419600"/>
            <a:ext cx="723900" cy="752475"/>
          </a:xfrm>
          <a:prstGeom prst="rect">
            <a:avLst/>
          </a:prstGeom>
          <a:noFill/>
        </p:spPr>
      </p:pic>
      <p:sp>
        <p:nvSpPr>
          <p:cNvPr id="510" name="Freeform 510"/>
          <p:cNvSpPr/>
          <p:nvPr/>
        </p:nvSpPr>
        <p:spPr>
          <a:xfrm>
            <a:off x="769111" y="174752"/>
            <a:ext cx="654050" cy="125983"/>
          </a:xfrm>
          <a:custGeom>
            <a:avLst/>
            <a:gdLst/>
            <a:ahLst/>
            <a:cxnLst/>
            <a:rect l="0" t="0" r="0" b="0"/>
            <a:pathLst>
              <a:path w="654050" h="125983">
                <a:moveTo>
                  <a:pt x="1" y="125983"/>
                </a:moveTo>
                <a:lnTo>
                  <a:pt x="654050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88153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>
            <a:off x="11083543" y="1313180"/>
            <a:ext cx="366014" cy="281432"/>
          </a:xfrm>
          <a:custGeom>
            <a:avLst/>
            <a:gdLst/>
            <a:ahLst/>
            <a:cxnLst/>
            <a:rect l="0" t="0" r="0" b="0"/>
            <a:pathLst>
              <a:path w="366014" h="281432">
                <a:moveTo>
                  <a:pt x="0" y="281432"/>
                </a:moveTo>
                <a:lnTo>
                  <a:pt x="366014" y="281432"/>
                </a:lnTo>
                <a:lnTo>
                  <a:pt x="366014" y="0"/>
                </a:lnTo>
                <a:lnTo>
                  <a:pt x="0" y="0"/>
                </a:lnTo>
                <a:close/>
                <a:moveTo>
                  <a:pt x="-5820155" y="554482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>
            <a:off x="11332718" y="1518921"/>
            <a:ext cx="425450" cy="75691"/>
          </a:xfrm>
          <a:custGeom>
            <a:avLst/>
            <a:gdLst/>
            <a:ahLst/>
            <a:cxnLst/>
            <a:rect l="0" t="0" r="0" b="0"/>
            <a:pathLst>
              <a:path w="425450" h="75691">
                <a:moveTo>
                  <a:pt x="0" y="75691"/>
                </a:moveTo>
                <a:lnTo>
                  <a:pt x="425450" y="75691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Rectangle 514"/>
          <p:cNvSpPr/>
          <p:nvPr/>
        </p:nvSpPr>
        <p:spPr>
          <a:xfrm>
            <a:off x="11404981" y="6457823"/>
            <a:ext cx="93878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8</a:t>
            </a:r>
          </a:p>
        </p:txBody>
      </p:sp>
      <p:sp>
        <p:nvSpPr>
          <p:cNvPr id="515" name="Rectangle 515"/>
          <p:cNvSpPr/>
          <p:nvPr/>
        </p:nvSpPr>
        <p:spPr>
          <a:xfrm>
            <a:off x="401637" y="600469"/>
            <a:ext cx="10665827" cy="6599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29" b="1" i="0" spc="0" baseline="0" dirty="0">
                <a:solidFill>
                  <a:srgbClr val="000000"/>
                </a:solidFill>
                <a:latin typeface="WorkSans-Bold"/>
              </a:rPr>
              <a:t>Витая пара: Прямой кабель</a:t>
            </a:r>
          </a:p>
        </p:txBody>
      </p:sp>
      <p:sp>
        <p:nvSpPr>
          <p:cNvPr id="517" name="Rectangle 517"/>
          <p:cNvSpPr/>
          <p:nvPr/>
        </p:nvSpPr>
        <p:spPr>
          <a:xfrm>
            <a:off x="1448053" y="6029800"/>
            <a:ext cx="3271472" cy="255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73630" algn="l"/>
              </a:tabLst>
            </a:pPr>
            <a:r>
              <a:rPr lang="ru" sz="1802" b="0" i="0" spc="0" baseline="0" dirty="0">
                <a:solidFill>
                  <a:srgbClr val="000000"/>
                </a:solidFill>
                <a:latin typeface="Arial"/>
              </a:rPr>
              <a:t>TIA/EIA-568B TIA/EIA-568A</a:t>
            </a:r>
          </a:p>
        </p:txBody>
      </p:sp>
      <p:sp>
        <p:nvSpPr>
          <p:cNvPr id="518" name="Rectangle 518"/>
          <p:cNvSpPr/>
          <p:nvPr/>
        </p:nvSpPr>
        <p:spPr>
          <a:xfrm>
            <a:off x="777222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433A2B"/>
                </a:solidFill>
                <a:latin typeface="Arial"/>
              </a:rPr>
              <a:t>СИСТЕМЫ</a:t>
            </a:r>
          </a:p>
          <a:p>
            <a:pPr marL="363">
              <a:lnSpc>
                <a:spcPts val="710"/>
              </a:lnSpc>
            </a:pPr>
            <a:r>
              <a:rPr lang="ru" sz="700" b="0" i="0" spc="0" baseline="0" dirty="0">
                <a:solidFill>
                  <a:srgbClr val="433A2B"/>
                </a:solidFill>
                <a:latin typeface="Arial"/>
              </a:rPr>
              <a:t>ЛАБОРАТОРИЯ</a:t>
            </a:r>
          </a:p>
        </p:txBody>
      </p:sp>
      <p:sp>
        <p:nvSpPr>
          <p:cNvPr id="519" name="Rectangle 519"/>
          <p:cNvSpPr/>
          <p:nvPr/>
        </p:nvSpPr>
        <p:spPr>
          <a:xfrm>
            <a:off x="11077638" y="1283463"/>
            <a:ext cx="671862" cy="3119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757" b="1" i="0" spc="188" baseline="-10799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Freeform 5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  <a:moveTo>
                  <a:pt x="775462" y="181103"/>
                </a:moveTo>
                <a:lnTo>
                  <a:pt x="1416811" y="181103"/>
                </a:lnTo>
                <a:lnTo>
                  <a:pt x="1416811" y="294386"/>
                </a:lnTo>
                <a:lnTo>
                  <a:pt x="775462" y="294386"/>
                </a:lnTo>
                <a:lnTo>
                  <a:pt x="775462" y="181103"/>
                </a:lnTo>
                <a:close/>
                <a:moveTo>
                  <a:pt x="777748" y="306832"/>
                </a:moveTo>
                <a:lnTo>
                  <a:pt x="1407667" y="306832"/>
                </a:lnTo>
                <a:lnTo>
                  <a:pt x="1407667" y="388112"/>
                </a:lnTo>
                <a:lnTo>
                  <a:pt x="777748" y="388112"/>
                </a:lnTo>
                <a:lnTo>
                  <a:pt x="777748" y="306832"/>
                </a:lnTo>
                <a:close/>
                <a:moveTo>
                  <a:pt x="11339068" y="1588262"/>
                </a:moveTo>
                <a:lnTo>
                  <a:pt x="11089893" y="1588262"/>
                </a:lnTo>
                <a:lnTo>
                  <a:pt x="11089893" y="1319530"/>
                </a:lnTo>
                <a:lnTo>
                  <a:pt x="11443207" y="1319530"/>
                </a:lnTo>
                <a:lnTo>
                  <a:pt x="11443207" y="1525271"/>
                </a:lnTo>
                <a:lnTo>
                  <a:pt x="11751818" y="1525271"/>
                </a:lnTo>
                <a:lnTo>
                  <a:pt x="11751818" y="1588262"/>
                </a:lnTo>
                <a:lnTo>
                  <a:pt x="11339068" y="1588262"/>
                </a:lnTo>
                <a:close/>
                <a:moveTo>
                  <a:pt x="5269738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1" name="Picture 5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25" y="809625"/>
            <a:ext cx="647700" cy="771525"/>
          </a:xfrm>
          <a:prstGeom prst="rect">
            <a:avLst/>
          </a:prstGeom>
          <a:noFill/>
        </p:spPr>
      </p:pic>
      <p:pic>
        <p:nvPicPr>
          <p:cNvPr id="522" name="Picture 5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0"/>
            <a:ext cx="1000125" cy="476250"/>
          </a:xfrm>
          <a:prstGeom prst="rect">
            <a:avLst/>
          </a:prstGeom>
          <a:noFill/>
        </p:spPr>
      </p:pic>
      <p:sp>
        <p:nvSpPr>
          <p:cNvPr id="523" name="Freeform 523"/>
          <p:cNvSpPr/>
          <p:nvPr/>
        </p:nvSpPr>
        <p:spPr>
          <a:xfrm>
            <a:off x="1433575" y="18622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1433575" y="18622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2157476" y="18622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2157476" y="18622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1433575" y="23575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1433575" y="23575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Freeform 529"/>
          <p:cNvSpPr/>
          <p:nvPr/>
        </p:nvSpPr>
        <p:spPr>
          <a:xfrm>
            <a:off x="2157476" y="23575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Freeform 530"/>
          <p:cNvSpPr/>
          <p:nvPr/>
        </p:nvSpPr>
        <p:spPr>
          <a:xfrm>
            <a:off x="2157476" y="23575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>
            <a:off x="1433575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>
            <a:off x="1433575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>
            <a:off x="2157476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>
            <a:off x="2157476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>
            <a:off x="1433575" y="43387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>
            <a:off x="1433575" y="43387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Freeform 537"/>
          <p:cNvSpPr/>
          <p:nvPr/>
        </p:nvSpPr>
        <p:spPr>
          <a:xfrm>
            <a:off x="2157476" y="43387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Freeform 538"/>
          <p:cNvSpPr/>
          <p:nvPr/>
        </p:nvSpPr>
        <p:spPr>
          <a:xfrm>
            <a:off x="2157476" y="43387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>
            <a:off x="1433575" y="38434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Freeform 540"/>
          <p:cNvSpPr/>
          <p:nvPr/>
        </p:nvSpPr>
        <p:spPr>
          <a:xfrm>
            <a:off x="1433575" y="38434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Freeform 541"/>
          <p:cNvSpPr/>
          <p:nvPr/>
        </p:nvSpPr>
        <p:spPr>
          <a:xfrm>
            <a:off x="2157476" y="38434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Freeform 542"/>
          <p:cNvSpPr/>
          <p:nvPr/>
        </p:nvSpPr>
        <p:spPr>
          <a:xfrm>
            <a:off x="2157476" y="38434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Freeform 543"/>
          <p:cNvSpPr/>
          <p:nvPr/>
        </p:nvSpPr>
        <p:spPr>
          <a:xfrm>
            <a:off x="1433575" y="33481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>
            <a:off x="1433575" y="33481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>
            <a:off x="2157476" y="33481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Freeform 546"/>
          <p:cNvSpPr/>
          <p:nvPr/>
        </p:nvSpPr>
        <p:spPr>
          <a:xfrm>
            <a:off x="2157476" y="33481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Freeform 547"/>
          <p:cNvSpPr/>
          <p:nvPr/>
        </p:nvSpPr>
        <p:spPr>
          <a:xfrm>
            <a:off x="1433575" y="48340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Freeform 548"/>
          <p:cNvSpPr/>
          <p:nvPr/>
        </p:nvSpPr>
        <p:spPr>
          <a:xfrm>
            <a:off x="1433575" y="48340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Freeform 549"/>
          <p:cNvSpPr/>
          <p:nvPr/>
        </p:nvSpPr>
        <p:spPr>
          <a:xfrm>
            <a:off x="2157476" y="48340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Freeform 550"/>
          <p:cNvSpPr/>
          <p:nvPr/>
        </p:nvSpPr>
        <p:spPr>
          <a:xfrm>
            <a:off x="2157476" y="48340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Freeform 551"/>
          <p:cNvSpPr/>
          <p:nvPr/>
        </p:nvSpPr>
        <p:spPr>
          <a:xfrm>
            <a:off x="1433575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Freeform 552"/>
          <p:cNvSpPr/>
          <p:nvPr/>
        </p:nvSpPr>
        <p:spPr>
          <a:xfrm>
            <a:off x="1433575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Freeform 553"/>
          <p:cNvSpPr/>
          <p:nvPr/>
        </p:nvSpPr>
        <p:spPr>
          <a:xfrm>
            <a:off x="2157476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Freeform 554"/>
          <p:cNvSpPr/>
          <p:nvPr/>
        </p:nvSpPr>
        <p:spPr>
          <a:xfrm>
            <a:off x="2157476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Freeform 555"/>
          <p:cNvSpPr/>
          <p:nvPr/>
        </p:nvSpPr>
        <p:spPr>
          <a:xfrm>
            <a:off x="3310001" y="18622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Freeform 556"/>
          <p:cNvSpPr/>
          <p:nvPr/>
        </p:nvSpPr>
        <p:spPr>
          <a:xfrm>
            <a:off x="3310001" y="18622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Freeform 557"/>
          <p:cNvSpPr/>
          <p:nvPr/>
        </p:nvSpPr>
        <p:spPr>
          <a:xfrm>
            <a:off x="4033901" y="1862202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Freeform 558"/>
          <p:cNvSpPr/>
          <p:nvPr/>
        </p:nvSpPr>
        <p:spPr>
          <a:xfrm>
            <a:off x="4033901" y="1862202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Freeform 559"/>
          <p:cNvSpPr/>
          <p:nvPr/>
        </p:nvSpPr>
        <p:spPr>
          <a:xfrm>
            <a:off x="3310001" y="23575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Freeform 560"/>
          <p:cNvSpPr/>
          <p:nvPr/>
        </p:nvSpPr>
        <p:spPr>
          <a:xfrm>
            <a:off x="3310001" y="2357502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Freeform 561"/>
          <p:cNvSpPr/>
          <p:nvPr/>
        </p:nvSpPr>
        <p:spPr>
          <a:xfrm>
            <a:off x="4033901" y="2357502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Freeform 562"/>
          <p:cNvSpPr/>
          <p:nvPr/>
        </p:nvSpPr>
        <p:spPr>
          <a:xfrm>
            <a:off x="4033901" y="2357502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Freeform 563"/>
          <p:cNvSpPr/>
          <p:nvPr/>
        </p:nvSpPr>
        <p:spPr>
          <a:xfrm>
            <a:off x="3310001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Freeform 564"/>
          <p:cNvSpPr/>
          <p:nvPr/>
        </p:nvSpPr>
        <p:spPr>
          <a:xfrm>
            <a:off x="3310001" y="28528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Freeform 565"/>
          <p:cNvSpPr/>
          <p:nvPr/>
        </p:nvSpPr>
        <p:spPr>
          <a:xfrm>
            <a:off x="4033901" y="28528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Freeform 566"/>
          <p:cNvSpPr/>
          <p:nvPr/>
        </p:nvSpPr>
        <p:spPr>
          <a:xfrm>
            <a:off x="4033901" y="28528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Freeform 567"/>
          <p:cNvSpPr/>
          <p:nvPr/>
        </p:nvSpPr>
        <p:spPr>
          <a:xfrm>
            <a:off x="3310001" y="43387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Freeform 568"/>
          <p:cNvSpPr/>
          <p:nvPr/>
        </p:nvSpPr>
        <p:spPr>
          <a:xfrm>
            <a:off x="3310001" y="43387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Freeform 569"/>
          <p:cNvSpPr/>
          <p:nvPr/>
        </p:nvSpPr>
        <p:spPr>
          <a:xfrm>
            <a:off x="4033901" y="43387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Freeform 570"/>
          <p:cNvSpPr/>
          <p:nvPr/>
        </p:nvSpPr>
        <p:spPr>
          <a:xfrm>
            <a:off x="4033901" y="43387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Freeform 571"/>
          <p:cNvSpPr/>
          <p:nvPr/>
        </p:nvSpPr>
        <p:spPr>
          <a:xfrm>
            <a:off x="3310001" y="38434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Freeform 572"/>
          <p:cNvSpPr/>
          <p:nvPr/>
        </p:nvSpPr>
        <p:spPr>
          <a:xfrm>
            <a:off x="3310001" y="38434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/>
          <p:cNvSpPr/>
          <p:nvPr/>
        </p:nvSpPr>
        <p:spPr>
          <a:xfrm>
            <a:off x="4033901" y="38434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Freeform 574"/>
          <p:cNvSpPr/>
          <p:nvPr/>
        </p:nvSpPr>
        <p:spPr>
          <a:xfrm>
            <a:off x="4033901" y="38434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Freeform 575"/>
          <p:cNvSpPr/>
          <p:nvPr/>
        </p:nvSpPr>
        <p:spPr>
          <a:xfrm>
            <a:off x="3310001" y="33481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Freeform 576"/>
          <p:cNvSpPr/>
          <p:nvPr/>
        </p:nvSpPr>
        <p:spPr>
          <a:xfrm>
            <a:off x="3310001" y="33481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Freeform 577"/>
          <p:cNvSpPr/>
          <p:nvPr/>
        </p:nvSpPr>
        <p:spPr>
          <a:xfrm>
            <a:off x="4033901" y="33481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Freeform 578"/>
          <p:cNvSpPr/>
          <p:nvPr/>
        </p:nvSpPr>
        <p:spPr>
          <a:xfrm>
            <a:off x="4033901" y="33481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>
            <a:off x="3310001" y="48340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>
            <a:off x="3310001" y="4834002"/>
            <a:ext cx="723900" cy="352425"/>
          </a:xfrm>
          <a:custGeom>
            <a:avLst/>
            <a:gdLst/>
            <a:ahLst/>
            <a:cxnLst/>
            <a:rect l="0" t="0" r="0" b="0"/>
            <a:pathLst>
              <a:path w="723900" h="352425">
                <a:moveTo>
                  <a:pt x="0" y="352425"/>
                </a:moveTo>
                <a:lnTo>
                  <a:pt x="723900" y="352425"/>
                </a:lnTo>
                <a:lnTo>
                  <a:pt x="723900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Freeform 581"/>
          <p:cNvSpPr/>
          <p:nvPr/>
        </p:nvSpPr>
        <p:spPr>
          <a:xfrm>
            <a:off x="4033901" y="48340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Freeform 582"/>
          <p:cNvSpPr/>
          <p:nvPr/>
        </p:nvSpPr>
        <p:spPr>
          <a:xfrm>
            <a:off x="4033901" y="4834002"/>
            <a:ext cx="714375" cy="352425"/>
          </a:xfrm>
          <a:custGeom>
            <a:avLst/>
            <a:gdLst/>
            <a:ahLst/>
            <a:cxnLst/>
            <a:rect l="0" t="0" r="0" b="0"/>
            <a:pathLst>
              <a:path w="714375" h="352425">
                <a:moveTo>
                  <a:pt x="0" y="352425"/>
                </a:moveTo>
                <a:lnTo>
                  <a:pt x="714375" y="352425"/>
                </a:lnTo>
                <a:lnTo>
                  <a:pt x="714375" y="0"/>
                </a:lnTo>
                <a:lnTo>
                  <a:pt x="0" y="0"/>
                </a:lnTo>
                <a:lnTo>
                  <a:pt x="0" y="35242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>
            <a:off x="3310001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3310001" y="5319713"/>
            <a:ext cx="723900" cy="361950"/>
          </a:xfrm>
          <a:custGeom>
            <a:avLst/>
            <a:gdLst/>
            <a:ahLst/>
            <a:cxnLst/>
            <a:rect l="0" t="0" r="0" b="0"/>
            <a:pathLst>
              <a:path w="723900" h="361950">
                <a:moveTo>
                  <a:pt x="0" y="361950"/>
                </a:moveTo>
                <a:lnTo>
                  <a:pt x="723900" y="361950"/>
                </a:lnTo>
                <a:lnTo>
                  <a:pt x="72390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4033901" y="5319713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4033901" y="5319713"/>
            <a:ext cx="714375" cy="361950"/>
          </a:xfrm>
          <a:custGeom>
            <a:avLst/>
            <a:gdLst/>
            <a:ahLst/>
            <a:cxnLst/>
            <a:rect l="0" t="0" r="0" b="0"/>
            <a:pathLst>
              <a:path w="714375" h="361950">
                <a:moveTo>
                  <a:pt x="0" y="361950"/>
                </a:moveTo>
                <a:lnTo>
                  <a:pt x="714375" y="361950"/>
                </a:lnTo>
                <a:lnTo>
                  <a:pt x="714375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7910576" y="2062227"/>
            <a:ext cx="359917" cy="0"/>
          </a:xfrm>
          <a:custGeom>
            <a:avLst/>
            <a:gdLst/>
            <a:ahLst/>
            <a:cxnLst/>
            <a:rect l="0" t="0" r="0" b="0"/>
            <a:pathLst>
              <a:path w="359917">
                <a:moveTo>
                  <a:pt x="0" y="0"/>
                </a:moveTo>
                <a:lnTo>
                  <a:pt x="359917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7910576" y="2309877"/>
            <a:ext cx="359917" cy="0"/>
          </a:xfrm>
          <a:custGeom>
            <a:avLst/>
            <a:gdLst/>
            <a:ahLst/>
            <a:cxnLst/>
            <a:rect l="0" t="0" r="0" b="0"/>
            <a:pathLst>
              <a:path w="359917">
                <a:moveTo>
                  <a:pt x="0" y="0"/>
                </a:moveTo>
                <a:lnTo>
                  <a:pt x="359917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7910576" y="2557527"/>
            <a:ext cx="359917" cy="0"/>
          </a:xfrm>
          <a:custGeom>
            <a:avLst/>
            <a:gdLst/>
            <a:ahLst/>
            <a:cxnLst/>
            <a:rect l="0" t="0" r="0" b="0"/>
            <a:pathLst>
              <a:path w="359917">
                <a:moveTo>
                  <a:pt x="0" y="0"/>
                </a:moveTo>
                <a:lnTo>
                  <a:pt x="359917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Freeform 590"/>
          <p:cNvSpPr/>
          <p:nvPr/>
        </p:nvSpPr>
        <p:spPr>
          <a:xfrm>
            <a:off x="7910576" y="2805177"/>
            <a:ext cx="359917" cy="0"/>
          </a:xfrm>
          <a:custGeom>
            <a:avLst/>
            <a:gdLst/>
            <a:ahLst/>
            <a:cxnLst/>
            <a:rect l="0" t="0" r="0" b="0"/>
            <a:pathLst>
              <a:path w="359917">
                <a:moveTo>
                  <a:pt x="0" y="0"/>
                </a:moveTo>
                <a:lnTo>
                  <a:pt x="359917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7910576" y="3052827"/>
            <a:ext cx="359917" cy="0"/>
          </a:xfrm>
          <a:custGeom>
            <a:avLst/>
            <a:gdLst/>
            <a:ahLst/>
            <a:cxnLst/>
            <a:rect l="0" t="0" r="0" b="0"/>
            <a:pathLst>
              <a:path w="359917">
                <a:moveTo>
                  <a:pt x="0" y="0"/>
                </a:moveTo>
                <a:lnTo>
                  <a:pt x="359917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7910576" y="3300477"/>
            <a:ext cx="359917" cy="0"/>
          </a:xfrm>
          <a:custGeom>
            <a:avLst/>
            <a:gdLst/>
            <a:ahLst/>
            <a:cxnLst/>
            <a:rect l="0" t="0" r="0" b="0"/>
            <a:pathLst>
              <a:path w="359917">
                <a:moveTo>
                  <a:pt x="0" y="0"/>
                </a:moveTo>
                <a:lnTo>
                  <a:pt x="359917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7910576" y="3548127"/>
            <a:ext cx="359917" cy="0"/>
          </a:xfrm>
          <a:custGeom>
            <a:avLst/>
            <a:gdLst/>
            <a:ahLst/>
            <a:cxnLst/>
            <a:rect l="0" t="0" r="0" b="0"/>
            <a:pathLst>
              <a:path w="359917">
                <a:moveTo>
                  <a:pt x="0" y="0"/>
                </a:moveTo>
                <a:lnTo>
                  <a:pt x="359917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7910576" y="3795777"/>
            <a:ext cx="359917" cy="0"/>
          </a:xfrm>
          <a:custGeom>
            <a:avLst/>
            <a:gdLst/>
            <a:ahLst/>
            <a:cxnLst/>
            <a:rect l="0" t="0" r="0" b="0"/>
            <a:pathLst>
              <a:path w="359917">
                <a:moveTo>
                  <a:pt x="0" y="0"/>
                </a:moveTo>
                <a:lnTo>
                  <a:pt x="359917" y="0"/>
                </a:lnTo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Freeform 595"/>
          <p:cNvSpPr/>
          <p:nvPr/>
        </p:nvSpPr>
        <p:spPr>
          <a:xfrm>
            <a:off x="7186676" y="19765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Freeform 596"/>
          <p:cNvSpPr/>
          <p:nvPr/>
        </p:nvSpPr>
        <p:spPr>
          <a:xfrm>
            <a:off x="7186676" y="19765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Freeform 597"/>
          <p:cNvSpPr/>
          <p:nvPr/>
        </p:nvSpPr>
        <p:spPr>
          <a:xfrm>
            <a:off x="7548626" y="19765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Freeform 598"/>
          <p:cNvSpPr/>
          <p:nvPr/>
        </p:nvSpPr>
        <p:spPr>
          <a:xfrm>
            <a:off x="7548626" y="19765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Freeform 599"/>
          <p:cNvSpPr/>
          <p:nvPr/>
        </p:nvSpPr>
        <p:spPr>
          <a:xfrm>
            <a:off x="7186676" y="22241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Freeform 600"/>
          <p:cNvSpPr/>
          <p:nvPr/>
        </p:nvSpPr>
        <p:spPr>
          <a:xfrm>
            <a:off x="7186676" y="22241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Freeform 601"/>
          <p:cNvSpPr/>
          <p:nvPr/>
        </p:nvSpPr>
        <p:spPr>
          <a:xfrm>
            <a:off x="7548626" y="22241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Freeform 602"/>
          <p:cNvSpPr/>
          <p:nvPr/>
        </p:nvSpPr>
        <p:spPr>
          <a:xfrm>
            <a:off x="7548626" y="22241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Freeform 603"/>
          <p:cNvSpPr/>
          <p:nvPr/>
        </p:nvSpPr>
        <p:spPr>
          <a:xfrm>
            <a:off x="7186676" y="24718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Freeform 604"/>
          <p:cNvSpPr/>
          <p:nvPr/>
        </p:nvSpPr>
        <p:spPr>
          <a:xfrm>
            <a:off x="7186676" y="24718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Freeform 605"/>
          <p:cNvSpPr/>
          <p:nvPr/>
        </p:nvSpPr>
        <p:spPr>
          <a:xfrm>
            <a:off x="7548626" y="24718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Freeform 606"/>
          <p:cNvSpPr/>
          <p:nvPr/>
        </p:nvSpPr>
        <p:spPr>
          <a:xfrm>
            <a:off x="7548626" y="24718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Freeform 607"/>
          <p:cNvSpPr/>
          <p:nvPr/>
        </p:nvSpPr>
        <p:spPr>
          <a:xfrm>
            <a:off x="7186676" y="32147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Freeform 608"/>
          <p:cNvSpPr/>
          <p:nvPr/>
        </p:nvSpPr>
        <p:spPr>
          <a:xfrm>
            <a:off x="7186676" y="32147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Freeform 609"/>
          <p:cNvSpPr/>
          <p:nvPr/>
        </p:nvSpPr>
        <p:spPr>
          <a:xfrm>
            <a:off x="7548626" y="32147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>
            <a:off x="7548626" y="32147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Freeform 611"/>
          <p:cNvSpPr/>
          <p:nvPr/>
        </p:nvSpPr>
        <p:spPr>
          <a:xfrm>
            <a:off x="7186676" y="29671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Freeform 612"/>
          <p:cNvSpPr/>
          <p:nvPr/>
        </p:nvSpPr>
        <p:spPr>
          <a:xfrm>
            <a:off x="7186676" y="29671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Freeform 613"/>
          <p:cNvSpPr/>
          <p:nvPr/>
        </p:nvSpPr>
        <p:spPr>
          <a:xfrm>
            <a:off x="7548626" y="29671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Freeform 614"/>
          <p:cNvSpPr/>
          <p:nvPr/>
        </p:nvSpPr>
        <p:spPr>
          <a:xfrm>
            <a:off x="7548626" y="29671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Freeform 615"/>
          <p:cNvSpPr/>
          <p:nvPr/>
        </p:nvSpPr>
        <p:spPr>
          <a:xfrm>
            <a:off x="7186676" y="27194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Freeform 616"/>
          <p:cNvSpPr/>
          <p:nvPr/>
        </p:nvSpPr>
        <p:spPr>
          <a:xfrm>
            <a:off x="7186676" y="27194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Freeform 617"/>
          <p:cNvSpPr/>
          <p:nvPr/>
        </p:nvSpPr>
        <p:spPr>
          <a:xfrm>
            <a:off x="7548626" y="27194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Freeform 618"/>
          <p:cNvSpPr/>
          <p:nvPr/>
        </p:nvSpPr>
        <p:spPr>
          <a:xfrm>
            <a:off x="7548626" y="27194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Freeform 619"/>
          <p:cNvSpPr/>
          <p:nvPr/>
        </p:nvSpPr>
        <p:spPr>
          <a:xfrm>
            <a:off x="7186676" y="34624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Freeform 620"/>
          <p:cNvSpPr/>
          <p:nvPr/>
        </p:nvSpPr>
        <p:spPr>
          <a:xfrm>
            <a:off x="7186676" y="34624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Freeform 621"/>
          <p:cNvSpPr/>
          <p:nvPr/>
        </p:nvSpPr>
        <p:spPr>
          <a:xfrm>
            <a:off x="7548626" y="34624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Freeform 622"/>
          <p:cNvSpPr/>
          <p:nvPr/>
        </p:nvSpPr>
        <p:spPr>
          <a:xfrm>
            <a:off x="7548626" y="34624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/>
          <p:cNvSpPr/>
          <p:nvPr/>
        </p:nvSpPr>
        <p:spPr>
          <a:xfrm>
            <a:off x="7186676" y="37100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Freeform 624"/>
          <p:cNvSpPr/>
          <p:nvPr/>
        </p:nvSpPr>
        <p:spPr>
          <a:xfrm>
            <a:off x="7186676" y="37100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Freeform 625"/>
          <p:cNvSpPr/>
          <p:nvPr/>
        </p:nvSpPr>
        <p:spPr>
          <a:xfrm>
            <a:off x="7548626" y="37100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Freeform 626"/>
          <p:cNvSpPr/>
          <p:nvPr/>
        </p:nvSpPr>
        <p:spPr>
          <a:xfrm>
            <a:off x="7548626" y="37100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Freeform 627"/>
          <p:cNvSpPr/>
          <p:nvPr/>
        </p:nvSpPr>
        <p:spPr>
          <a:xfrm>
            <a:off x="8263001" y="24718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Freeform 628"/>
          <p:cNvSpPr/>
          <p:nvPr/>
        </p:nvSpPr>
        <p:spPr>
          <a:xfrm>
            <a:off x="8263001" y="24718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>
            <a:off x="8624951" y="24718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>
            <a:off x="8624951" y="24718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>
            <a:off x="8263001" y="32147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Freeform 632"/>
          <p:cNvSpPr/>
          <p:nvPr/>
        </p:nvSpPr>
        <p:spPr>
          <a:xfrm>
            <a:off x="8263001" y="32147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Freeform 633"/>
          <p:cNvSpPr/>
          <p:nvPr/>
        </p:nvSpPr>
        <p:spPr>
          <a:xfrm>
            <a:off x="8624951" y="32147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79646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Freeform 634"/>
          <p:cNvSpPr/>
          <p:nvPr/>
        </p:nvSpPr>
        <p:spPr>
          <a:xfrm>
            <a:off x="8624951" y="32147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>
            <a:off x="8263001" y="19765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Freeform 636"/>
          <p:cNvSpPr/>
          <p:nvPr/>
        </p:nvSpPr>
        <p:spPr>
          <a:xfrm>
            <a:off x="8263001" y="19765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Freeform 637"/>
          <p:cNvSpPr/>
          <p:nvPr/>
        </p:nvSpPr>
        <p:spPr>
          <a:xfrm>
            <a:off x="8624951" y="19765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Freeform 638"/>
          <p:cNvSpPr/>
          <p:nvPr/>
        </p:nvSpPr>
        <p:spPr>
          <a:xfrm>
            <a:off x="8624951" y="19765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Freeform 639"/>
          <p:cNvSpPr/>
          <p:nvPr/>
        </p:nvSpPr>
        <p:spPr>
          <a:xfrm>
            <a:off x="8263001" y="22241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Freeform 640"/>
          <p:cNvSpPr/>
          <p:nvPr/>
        </p:nvSpPr>
        <p:spPr>
          <a:xfrm>
            <a:off x="8263001" y="22241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Freeform 641"/>
          <p:cNvSpPr/>
          <p:nvPr/>
        </p:nvSpPr>
        <p:spPr>
          <a:xfrm>
            <a:off x="8624951" y="22241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BBB59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Freeform 642"/>
          <p:cNvSpPr/>
          <p:nvPr/>
        </p:nvSpPr>
        <p:spPr>
          <a:xfrm>
            <a:off x="8624951" y="22241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Freeform 643"/>
          <p:cNvSpPr/>
          <p:nvPr/>
        </p:nvSpPr>
        <p:spPr>
          <a:xfrm>
            <a:off x="8263001" y="29671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Freeform 644"/>
          <p:cNvSpPr/>
          <p:nvPr/>
        </p:nvSpPr>
        <p:spPr>
          <a:xfrm>
            <a:off x="8263001" y="29671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Freeform 645"/>
          <p:cNvSpPr/>
          <p:nvPr/>
        </p:nvSpPr>
        <p:spPr>
          <a:xfrm>
            <a:off x="8624951" y="29671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Freeform 646"/>
          <p:cNvSpPr/>
          <p:nvPr/>
        </p:nvSpPr>
        <p:spPr>
          <a:xfrm>
            <a:off x="8624951" y="29671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Freeform 647"/>
          <p:cNvSpPr/>
          <p:nvPr/>
        </p:nvSpPr>
        <p:spPr>
          <a:xfrm>
            <a:off x="8263001" y="27194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Freeform 648"/>
          <p:cNvSpPr/>
          <p:nvPr/>
        </p:nvSpPr>
        <p:spPr>
          <a:xfrm>
            <a:off x="8263001" y="27194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Freeform 649"/>
          <p:cNvSpPr/>
          <p:nvPr/>
        </p:nvSpPr>
        <p:spPr>
          <a:xfrm>
            <a:off x="8624951" y="27194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4F81B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Freeform 650"/>
          <p:cNvSpPr/>
          <p:nvPr/>
        </p:nvSpPr>
        <p:spPr>
          <a:xfrm>
            <a:off x="8624951" y="27194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Freeform 651"/>
          <p:cNvSpPr/>
          <p:nvPr/>
        </p:nvSpPr>
        <p:spPr>
          <a:xfrm>
            <a:off x="8263001" y="34624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Freeform 652"/>
          <p:cNvSpPr/>
          <p:nvPr/>
        </p:nvSpPr>
        <p:spPr>
          <a:xfrm>
            <a:off x="8263001" y="34624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Freeform 653"/>
          <p:cNvSpPr/>
          <p:nvPr/>
        </p:nvSpPr>
        <p:spPr>
          <a:xfrm>
            <a:off x="8624951" y="34624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Freeform 654"/>
          <p:cNvSpPr/>
          <p:nvPr/>
        </p:nvSpPr>
        <p:spPr>
          <a:xfrm>
            <a:off x="8624951" y="346240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Freeform 655"/>
          <p:cNvSpPr/>
          <p:nvPr/>
        </p:nvSpPr>
        <p:spPr>
          <a:xfrm>
            <a:off x="8263001" y="37100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Freeform 656"/>
          <p:cNvSpPr/>
          <p:nvPr/>
        </p:nvSpPr>
        <p:spPr>
          <a:xfrm>
            <a:off x="8263001" y="37100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Freeform 657"/>
          <p:cNvSpPr/>
          <p:nvPr/>
        </p:nvSpPr>
        <p:spPr>
          <a:xfrm>
            <a:off x="8624951" y="37100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984807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Freeform 658"/>
          <p:cNvSpPr/>
          <p:nvPr/>
        </p:nvSpPr>
        <p:spPr>
          <a:xfrm>
            <a:off x="8624951" y="3710052"/>
            <a:ext cx="361950" cy="180975"/>
          </a:xfrm>
          <a:custGeom>
            <a:avLst/>
            <a:gdLst/>
            <a:ahLst/>
            <a:cxnLst/>
            <a:rect l="0" t="0" r="0" b="0"/>
            <a:pathLst>
              <a:path w="361950" h="180975">
                <a:moveTo>
                  <a:pt x="0" y="180975"/>
                </a:moveTo>
                <a:lnTo>
                  <a:pt x="361950" y="180975"/>
                </a:lnTo>
                <a:lnTo>
                  <a:pt x="36195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noFill/>
          <a:ln w="25400" cap="flat" cmpd="sng">
            <a:solidFill>
              <a:srgbClr val="98480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9" name="Picture 65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1375" y="4962525"/>
            <a:ext cx="766762" cy="1023937"/>
          </a:xfrm>
          <a:prstGeom prst="rect">
            <a:avLst/>
          </a:prstGeom>
          <a:noFill/>
        </p:spPr>
      </p:pic>
      <p:sp>
        <p:nvSpPr>
          <p:cNvPr id="660" name="Freeform 660"/>
          <p:cNvSpPr/>
          <p:nvPr/>
        </p:nvSpPr>
        <p:spPr>
          <a:xfrm>
            <a:off x="7267575" y="5019675"/>
            <a:ext cx="615315" cy="880504"/>
          </a:xfrm>
          <a:custGeom>
            <a:avLst/>
            <a:gdLst/>
            <a:ahLst/>
            <a:cxnLst/>
            <a:rect l="0" t="0" r="0" b="0"/>
            <a:pathLst>
              <a:path w="615315" h="880504">
                <a:moveTo>
                  <a:pt x="0" y="880504"/>
                </a:moveTo>
                <a:lnTo>
                  <a:pt x="615315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custDash>
              <a:ds d="3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1" name="Picture 6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9725" y="4200589"/>
            <a:ext cx="1195387" cy="1042987"/>
          </a:xfrm>
          <a:prstGeom prst="rect">
            <a:avLst/>
          </a:prstGeom>
          <a:noFill/>
        </p:spPr>
      </p:pic>
      <p:sp>
        <p:nvSpPr>
          <p:cNvPr id="662" name="Freeform 662"/>
          <p:cNvSpPr/>
          <p:nvPr/>
        </p:nvSpPr>
        <p:spPr>
          <a:xfrm>
            <a:off x="5486400" y="4257675"/>
            <a:ext cx="1057147" cy="897509"/>
          </a:xfrm>
          <a:custGeom>
            <a:avLst/>
            <a:gdLst/>
            <a:ahLst/>
            <a:cxnLst/>
            <a:rect l="0" t="0" r="0" b="0"/>
            <a:pathLst>
              <a:path w="1057147" h="897509">
                <a:moveTo>
                  <a:pt x="0" y="897509"/>
                </a:moveTo>
                <a:lnTo>
                  <a:pt x="1057147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custDash>
              <a:ds d="3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3" name="Picture 66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9725" y="5038725"/>
            <a:ext cx="1909826" cy="947737"/>
          </a:xfrm>
          <a:prstGeom prst="rect">
            <a:avLst/>
          </a:prstGeom>
          <a:noFill/>
        </p:spPr>
      </p:pic>
      <p:sp>
        <p:nvSpPr>
          <p:cNvPr id="664" name="Freeform 664"/>
          <p:cNvSpPr/>
          <p:nvPr/>
        </p:nvSpPr>
        <p:spPr>
          <a:xfrm>
            <a:off x="5486400" y="5086350"/>
            <a:ext cx="1773935" cy="809918"/>
          </a:xfrm>
          <a:custGeom>
            <a:avLst/>
            <a:gdLst/>
            <a:ahLst/>
            <a:cxnLst/>
            <a:rect l="0" t="0" r="0" b="0"/>
            <a:pathLst>
              <a:path w="1773935" h="809918">
                <a:moveTo>
                  <a:pt x="0" y="0"/>
                </a:moveTo>
                <a:lnTo>
                  <a:pt x="1773935" y="809918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custDash>
              <a:ds d="3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5" name="Picture 50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6575" y="5629275"/>
            <a:ext cx="762000" cy="533400"/>
          </a:xfrm>
          <a:prstGeom prst="rect">
            <a:avLst/>
          </a:prstGeom>
          <a:noFill/>
        </p:spPr>
      </p:pic>
      <p:pic>
        <p:nvPicPr>
          <p:cNvPr id="666" name="Picture 50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3975" y="4695825"/>
            <a:ext cx="714375" cy="752475"/>
          </a:xfrm>
          <a:prstGeom prst="rect">
            <a:avLst/>
          </a:prstGeom>
          <a:noFill/>
        </p:spPr>
      </p:pic>
      <p:pic>
        <p:nvPicPr>
          <p:cNvPr id="667" name="Picture 50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8550" y="4743450"/>
            <a:ext cx="762000" cy="542925"/>
          </a:xfrm>
          <a:prstGeom prst="rect">
            <a:avLst/>
          </a:prstGeom>
          <a:noFill/>
        </p:spPr>
      </p:pic>
      <p:pic>
        <p:nvPicPr>
          <p:cNvPr id="668" name="Picture 50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1725" y="3886200"/>
            <a:ext cx="723900" cy="752475"/>
          </a:xfrm>
          <a:prstGeom prst="rect">
            <a:avLst/>
          </a:prstGeom>
          <a:noFill/>
        </p:spPr>
      </p:pic>
      <p:pic>
        <p:nvPicPr>
          <p:cNvPr id="669" name="Picture 66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9675" y="4648264"/>
            <a:ext cx="1081087" cy="900112"/>
          </a:xfrm>
          <a:prstGeom prst="rect">
            <a:avLst/>
          </a:prstGeom>
          <a:noFill/>
        </p:spPr>
      </p:pic>
      <p:sp>
        <p:nvSpPr>
          <p:cNvPr id="670" name="Freeform 670"/>
          <p:cNvSpPr/>
          <p:nvPr/>
        </p:nvSpPr>
        <p:spPr>
          <a:xfrm>
            <a:off x="8896350" y="4695825"/>
            <a:ext cx="938276" cy="758190"/>
          </a:xfrm>
          <a:custGeom>
            <a:avLst/>
            <a:gdLst/>
            <a:ahLst/>
            <a:cxnLst/>
            <a:rect l="0" t="0" r="0" b="0"/>
            <a:pathLst>
              <a:path w="938276" h="758190">
                <a:moveTo>
                  <a:pt x="0" y="0"/>
                </a:moveTo>
                <a:lnTo>
                  <a:pt x="938276" y="75819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custDash>
              <a:ds d="3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1" name="Picture 50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5825" y="4429125"/>
            <a:ext cx="790575" cy="581025"/>
          </a:xfrm>
          <a:prstGeom prst="rect">
            <a:avLst/>
          </a:prstGeom>
          <a:noFill/>
        </p:spPr>
      </p:pic>
      <p:pic>
        <p:nvPicPr>
          <p:cNvPr id="672" name="Picture 50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2625" y="5162550"/>
            <a:ext cx="790575" cy="581025"/>
          </a:xfrm>
          <a:prstGeom prst="rect">
            <a:avLst/>
          </a:prstGeom>
          <a:noFill/>
        </p:spPr>
      </p:pic>
      <p:sp>
        <p:nvSpPr>
          <p:cNvPr id="673" name="Freeform 673"/>
          <p:cNvSpPr/>
          <p:nvPr/>
        </p:nvSpPr>
        <p:spPr>
          <a:xfrm>
            <a:off x="769111" y="174752"/>
            <a:ext cx="654050" cy="125983"/>
          </a:xfrm>
          <a:custGeom>
            <a:avLst/>
            <a:gdLst/>
            <a:ahLst/>
            <a:cxnLst/>
            <a:rect l="0" t="0" r="0" b="0"/>
            <a:pathLst>
              <a:path w="654050" h="125983">
                <a:moveTo>
                  <a:pt x="1" y="125983"/>
                </a:moveTo>
                <a:lnTo>
                  <a:pt x="654050" y="125983"/>
                </a:lnTo>
                <a:lnTo>
                  <a:pt x="654050" y="0"/>
                </a:lnTo>
                <a:lnTo>
                  <a:pt x="0" y="0"/>
                </a:lnTo>
                <a:close/>
                <a:moveTo>
                  <a:pt x="5788153" y="6683247"/>
                </a:moveTo>
              </a:path>
            </a:pathLst>
          </a:custGeom>
          <a:solidFill>
            <a:srgbClr val="FDA81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Freeform 674"/>
          <p:cNvSpPr/>
          <p:nvPr/>
        </p:nvSpPr>
        <p:spPr>
          <a:xfrm>
            <a:off x="771398" y="300482"/>
            <a:ext cx="642620" cy="93980"/>
          </a:xfrm>
          <a:custGeom>
            <a:avLst/>
            <a:gdLst/>
            <a:ahLst/>
            <a:cxnLst/>
            <a:rect l="0" t="0" r="0" b="0"/>
            <a:pathLst>
              <a:path w="642620" h="93980">
                <a:moveTo>
                  <a:pt x="1" y="93980"/>
                </a:moveTo>
                <a:lnTo>
                  <a:pt x="642620" y="93980"/>
                </a:lnTo>
                <a:lnTo>
                  <a:pt x="642620" y="0"/>
                </a:lnTo>
                <a:lnTo>
                  <a:pt x="0" y="0"/>
                </a:lnTo>
                <a:close/>
                <a:moveTo>
                  <a:pt x="5692141" y="6557518"/>
                </a:moveTo>
              </a:path>
            </a:pathLst>
          </a:custGeom>
          <a:solidFill>
            <a:srgbClr val="FCAB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>
            <a:off x="11083543" y="1313180"/>
            <a:ext cx="366014" cy="281432"/>
          </a:xfrm>
          <a:custGeom>
            <a:avLst/>
            <a:gdLst/>
            <a:ahLst/>
            <a:cxnLst/>
            <a:rect l="0" t="0" r="0" b="0"/>
            <a:pathLst>
              <a:path w="366014" h="281432">
                <a:moveTo>
                  <a:pt x="0" y="281432"/>
                </a:moveTo>
                <a:lnTo>
                  <a:pt x="366014" y="281432"/>
                </a:lnTo>
                <a:lnTo>
                  <a:pt x="366014" y="0"/>
                </a:lnTo>
                <a:lnTo>
                  <a:pt x="0" y="0"/>
                </a:lnTo>
                <a:close/>
                <a:moveTo>
                  <a:pt x="-5820155" y="5544820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Freeform 676"/>
          <p:cNvSpPr/>
          <p:nvPr/>
        </p:nvSpPr>
        <p:spPr>
          <a:xfrm>
            <a:off x="11332718" y="1518921"/>
            <a:ext cx="425450" cy="75691"/>
          </a:xfrm>
          <a:custGeom>
            <a:avLst/>
            <a:gdLst/>
            <a:ahLst/>
            <a:cxnLst/>
            <a:rect l="0" t="0" r="0" b="0"/>
            <a:pathLst>
              <a:path w="425450" h="75691">
                <a:moveTo>
                  <a:pt x="0" y="75691"/>
                </a:moveTo>
                <a:lnTo>
                  <a:pt x="425450" y="75691"/>
                </a:lnTo>
                <a:lnTo>
                  <a:pt x="425450" y="0"/>
                </a:lnTo>
                <a:lnTo>
                  <a:pt x="0" y="0"/>
                </a:lnTo>
                <a:close/>
                <a:moveTo>
                  <a:pt x="-6069330" y="5339079"/>
                </a:moveTo>
              </a:path>
            </a:pathLst>
          </a:custGeom>
          <a:solidFill>
            <a:srgbClr val="FEFEF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Rectangle 677"/>
          <p:cNvSpPr/>
          <p:nvPr/>
        </p:nvSpPr>
        <p:spPr>
          <a:xfrm>
            <a:off x="1448053" y="6029800"/>
            <a:ext cx="3271472" cy="255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73630" algn="l"/>
              </a:tabLst>
            </a:pPr>
            <a:r>
              <a:rPr lang="ru" sz="1802" b="0" i="0" spc="0" baseline="0" dirty="0">
                <a:solidFill>
                  <a:srgbClr val="000000"/>
                </a:solidFill>
                <a:latin typeface="Arial"/>
              </a:rPr>
              <a:t>TIA/EIA-568B TIA/EIA-568A</a:t>
            </a:r>
          </a:p>
        </p:txBody>
      </p:sp>
      <p:sp>
        <p:nvSpPr>
          <p:cNvPr id="678" name="Rectangle 678"/>
          <p:cNvSpPr/>
          <p:nvPr/>
        </p:nvSpPr>
        <p:spPr>
          <a:xfrm>
            <a:off x="11404981" y="6457823"/>
            <a:ext cx="9403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200" b="0" i="0" spc="0" baseline="0" dirty="0">
                <a:solidFill>
                  <a:srgbClr val="8A8A8A"/>
                </a:solidFill>
                <a:latin typeface="WorkSans-Regular"/>
              </a:rPr>
              <a:t>9</a:t>
            </a:r>
          </a:p>
        </p:txBody>
      </p:sp>
      <p:sp>
        <p:nvSpPr>
          <p:cNvPr id="679" name="Rectangle 679"/>
          <p:cNvSpPr/>
          <p:nvPr/>
        </p:nvSpPr>
        <p:spPr>
          <a:xfrm>
            <a:off x="401637" y="600469"/>
            <a:ext cx="8726909" cy="6599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4429" b="1" i="0" spc="0" baseline="0" dirty="0">
                <a:solidFill>
                  <a:srgbClr val="000000"/>
                </a:solidFill>
                <a:latin typeface="WorkSans-Bold"/>
              </a:rPr>
              <a:t>Витая пара: кроссовер</a:t>
            </a:r>
          </a:p>
        </p:txBody>
      </p:sp>
      <p:sp>
        <p:nvSpPr>
          <p:cNvPr id="680" name="Rectangle 680"/>
          <p:cNvSpPr/>
          <p:nvPr/>
        </p:nvSpPr>
        <p:spPr>
          <a:xfrm>
            <a:off x="777222" y="168530"/>
            <a:ext cx="639439" cy="232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1000" b="1" i="0" spc="0" baseline="0" dirty="0">
                <a:solidFill>
                  <a:srgbClr val="433A2B"/>
                </a:solidFill>
                <a:latin typeface="Arial"/>
              </a:rPr>
              <a:t>СИСТЕМЫ</a:t>
            </a:r>
          </a:p>
          <a:p>
            <a:pPr marL="363">
              <a:lnSpc>
                <a:spcPts val="710"/>
              </a:lnSpc>
            </a:pPr>
            <a:r>
              <a:rPr lang="ru" sz="700" b="0" i="0" spc="0" baseline="0" dirty="0">
                <a:solidFill>
                  <a:srgbClr val="433A2B"/>
                </a:solidFill>
                <a:latin typeface="Arial"/>
              </a:rPr>
              <a:t>ЛАБОРАТОРИЯ</a:t>
            </a:r>
          </a:p>
        </p:txBody>
      </p:sp>
      <p:sp>
        <p:nvSpPr>
          <p:cNvPr id="681" name="Rectangle 681"/>
          <p:cNvSpPr/>
          <p:nvPr/>
        </p:nvSpPr>
        <p:spPr>
          <a:xfrm>
            <a:off x="11077638" y="1283463"/>
            <a:ext cx="671862" cy="3119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R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crunc </a:t>
            </a:r>
            <a:r>
              <a:rPr lang="ru" sz="2000" b="1" i="0" spc="0" baseline="0" dirty="0">
                <a:solidFill>
                  <a:srgbClr val="000000"/>
                </a:solidFill>
                <a:latin typeface="Arial"/>
              </a:rPr>
              <a:t>L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i </a:t>
            </a:r>
            <a:r>
              <a:rPr lang="ru" sz="757" b="1" i="0" spc="188" baseline="-107999" dirty="0">
                <a:solidFill>
                  <a:srgbClr val="000000"/>
                </a:solidFill>
                <a:latin typeface="Arial"/>
              </a:rPr>
              <a:t>t </a:t>
            </a:r>
            <a:r>
              <a:rPr lang="ru" sz="757" b="1" i="0" spc="0" baseline="-107999" dirty="0">
                <a:solidFill>
                  <a:srgbClr val="000000"/>
                </a:solidFill>
                <a:latin typeface="Arial"/>
              </a:rPr>
              <a:t>подключен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1241</Words>
  <Application>Microsoft Office PowerPoint</Application>
  <PresentationFormat>Widescreen</PresentationFormat>
  <Paragraphs>396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WorkSans-Regular</vt:lpstr>
      <vt:lpstr>ArialMT</vt:lpstr>
      <vt:lpstr>WorkSans-Bold</vt:lpstr>
      <vt:lpstr>Symbol</vt:lpstr>
      <vt:lpstr>Calibri</vt:lpstr>
      <vt:lpstr>WorkSans-Italic</vt:lpstr>
      <vt:lpstr>WorkSans-Light</vt:lpstr>
      <vt:lpstr>Calibri-Bold</vt:lpstr>
      <vt:lpstr>Times New Roman</vt:lpstr>
      <vt:lpstr>Calibri-Light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Ion Ganea</cp:lastModifiedBy>
  <cp:revision>3</cp:revision>
  <dcterms:modified xsi:type="dcterms:W3CDTF">2025-02-25T11:38:39Z</dcterms:modified>
</cp:coreProperties>
</file>