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46"/>
  </p:notesMasterIdLst>
  <p:sldIdLst>
    <p:sldId id="513" r:id="rId5"/>
    <p:sldId id="876" r:id="rId6"/>
    <p:sldId id="925" r:id="rId7"/>
    <p:sldId id="759" r:id="rId8"/>
    <p:sldId id="628" r:id="rId9"/>
    <p:sldId id="926" r:id="rId10"/>
    <p:sldId id="1059" r:id="rId11"/>
    <p:sldId id="1060" r:id="rId12"/>
    <p:sldId id="1061" r:id="rId13"/>
    <p:sldId id="1062" r:id="rId14"/>
    <p:sldId id="1123" r:id="rId15"/>
    <p:sldId id="927" r:id="rId16"/>
    <p:sldId id="788" r:id="rId17"/>
    <p:sldId id="1070" r:id="rId18"/>
    <p:sldId id="1124" r:id="rId19"/>
    <p:sldId id="1071" r:id="rId20"/>
    <p:sldId id="886" r:id="rId21"/>
    <p:sldId id="936" r:id="rId22"/>
    <p:sldId id="1072" r:id="rId23"/>
    <p:sldId id="1074" r:id="rId24"/>
    <p:sldId id="1075" r:id="rId25"/>
    <p:sldId id="1125" r:id="rId26"/>
    <p:sldId id="1076" r:id="rId27"/>
    <p:sldId id="942" r:id="rId28"/>
    <p:sldId id="957" r:id="rId29"/>
    <p:sldId id="1126" r:id="rId30"/>
    <p:sldId id="1078" r:id="rId31"/>
    <p:sldId id="1079" r:id="rId32"/>
    <p:sldId id="1081" r:id="rId33"/>
    <p:sldId id="952" r:id="rId34"/>
    <p:sldId id="966" r:id="rId35"/>
    <p:sldId id="1082" r:id="rId36"/>
    <p:sldId id="1083" r:id="rId37"/>
    <p:sldId id="1127" r:id="rId38"/>
    <p:sldId id="1086" r:id="rId39"/>
    <p:sldId id="1087" r:id="rId40"/>
    <p:sldId id="980" r:id="rId41"/>
    <p:sldId id="1107" r:id="rId42"/>
    <p:sldId id="1129" r:id="rId43"/>
    <p:sldId id="1130" r:id="rId44"/>
    <p:sldId id="1121" r:id="rId45"/>
  </p:sldIdLst>
  <p:sldSz cx="9144000" cy="5143500" type="screen16x9"/>
  <p:notesSz cx="6858000" cy="9144000"/>
  <p:custDataLst>
    <p:tags r:id="rId47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110" d="100"/>
          <a:sy n="110" d="100"/>
        </p:scale>
        <p:origin x="1992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baseline="0" dirty="0"/>
              <a:t>Введение в сети v </a:t>
            </a:r>
            <a:r xmlns:a="http://schemas.openxmlformats.org/drawingml/2006/main">
              <a:rPr lang="ru" b="0" dirty="0"/>
              <a:t>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Модуль 8: Протоколы и модули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8.1.6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</a:t>
            </a:r>
            <a:r xmlns:a="http://schemas.openxmlformats.org/drawingml/2006/main">
              <a:rPr lang="ru" sz="1200" b="0" baseline="0" dirty="0"/>
              <a:t> </a:t>
            </a:r>
            <a:r xmlns:a="http://schemas.openxmlformats.org/drawingml/2006/main">
              <a:rPr lang="ru" altLang="en-US" dirty="0"/>
              <a:t>Независимые СМИ</a:t>
            </a:r>
            <a:endParaRPr xmlns:a="http://schemas.openxmlformats.org/drawingml/2006/main" lang="en-US" sz="1200" b="0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dirty="0"/>
              <a:t>8.1.7</a:t>
            </a:r>
            <a:r xmlns:a="http://schemas.openxmlformats.org/drawingml/2006/main">
              <a:rPr lang="ru" baseline="0" dirty="0"/>
              <a:t> </a:t>
            </a:r>
            <a:r xmlns:a="http://schemas.openxmlformats.org/drawingml/2006/main">
              <a:rPr lang="ru" sz="1200" dirty="0">
                <a:effectLst/>
              </a:rPr>
              <a:t>Проверьте свое понимание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</a:t>
            </a:r>
            <a:endParaRPr xmlns:a="http://schemas.openxmlformats.org/drawingml/2006/main" lang="en-US" dirty="0"/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8.1.6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</a:t>
            </a:r>
            <a:r xmlns:a="http://schemas.openxmlformats.org/drawingml/2006/main">
              <a:rPr lang="ru" sz="1200" b="0" baseline="0" dirty="0"/>
              <a:t> </a:t>
            </a:r>
            <a:r xmlns:a="http://schemas.openxmlformats.org/drawingml/2006/main">
              <a:rPr lang="ru" altLang="en-US" dirty="0"/>
              <a:t>Независимые СМИ</a:t>
            </a:r>
            <a:endParaRPr xmlns:a="http://schemas.openxmlformats.org/drawingml/2006/main" lang="en-US" sz="1200" b="0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dirty="0"/>
              <a:t>8.1.7</a:t>
            </a:r>
            <a:r xmlns:a="http://schemas.openxmlformats.org/drawingml/2006/main">
              <a:rPr lang="ru" baseline="0" dirty="0"/>
              <a:t> </a:t>
            </a:r>
            <a:r xmlns:a="http://schemas.openxmlformats.org/drawingml/2006/main">
              <a:rPr lang="ru" sz="1200" dirty="0">
                <a:effectLst/>
              </a:rPr>
              <a:t>Проверьте свое понимание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</a:t>
            </a:r>
            <a:endParaRPr xmlns:a="http://schemas.openxmlformats.org/drawingml/2006/main" lang="en-US" dirty="0"/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8.2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8.2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 xmlns:a="http://schemas.openxmlformats.org/drawingml/2006/main">
              <a:rPr lang="ru" altLang="en-US" dirty="0"/>
              <a:t>Заголовок пакета IPv4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8.2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Поля заголовка пакета IPv4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8.2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Поля заголовка пакета IPv4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8.2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Видео – Примеры заголовков IPv4 в Wireshark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dirty="0">
                <a:effectLst/>
              </a:rPr>
              <a:t>– Проверьте свое понимание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Ограничения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Обзор IPv6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Введение в сети v7.0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Поля заголовка пакета IPv4 в заголовке пакета IPv6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Заголовок пакета IPv6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Заголовок пакета IPv6 (продолжение)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8.3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 xmlns:a="http://schemas.openxmlformats.org/drawingml/2006/main">
              <a:rPr lang="ru" altLang="en-US" dirty="0"/>
              <a:t>Видео – Примеры заголовков IPv6 в Wireshark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8.3.6 </a:t>
            </a:r>
            <a:r xmlns:a="http://schemas.openxmlformats.org/drawingml/2006/main">
              <a:rPr lang="ru" sz="1200" dirty="0">
                <a:effectLst/>
              </a:rPr>
              <a:t>– Проверьте свое понимание –</a:t>
            </a:r>
            <a:r xmlns:a="http://schemas.openxmlformats.org/drawingml/2006/main">
              <a:rPr lang="ru" sz="1200" baseline="0" dirty="0">
                <a:effectLst/>
              </a:rPr>
              <a:t>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8.4.1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Решение о переадресации хоста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8.4.1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Решение о переадресации хоста (продолжение)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8.4.2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Шлюз по умолчанию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8.4.3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Хост направляет трафик к шлюзу по умолчанию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8.4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r xmlns:a="http://schemas.openxmlformats.org/drawingml/2006/main">
              <a:rPr lang="ru" dirty="0"/>
              <a:t>8.4.4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Таблицы маршрутизации хоста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 xmlns:a="http://schemas.openxmlformats.org/drawingml/2006/main">
              <a:rPr lang="ru" sz="1200" dirty="0">
                <a:effectLst/>
              </a:rPr>
              <a:t>– Проверьте свое понимание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8.0 – Введение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— </a:t>
            </a: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Чему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научусь в этом модуле?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8.5.1 – </a:t>
            </a:r>
            <a:r xmlns:a="http://schemas.openxmlformats.org/drawingml/2006/main">
              <a:rPr lang="ru" altLang="en-US" dirty="0"/>
              <a:t>Решение о пересылке пакетов маршрутизатора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8.5.2 – </a:t>
            </a:r>
            <a:r xmlns:a="http://schemas.openxmlformats.org/drawingml/2006/main">
              <a:rPr lang="ru" altLang="en-US" dirty="0"/>
              <a:t>Таблица маршрутизации IP-маршрутизатора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8.5.3 – </a:t>
            </a:r>
            <a:r xmlns:a="http://schemas.openxmlformats.org/drawingml/2006/main">
              <a:rPr lang="ru" altLang="en-US" sz="1200" dirty="0"/>
              <a:t>Статическая маршрутизация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8.5.4 – </a:t>
            </a:r>
            <a:r xmlns:a="http://schemas.openxmlformats.org/drawingml/2006/main">
              <a:rPr lang="ru" altLang="en-US" sz="1200" dirty="0"/>
              <a:t>Динамическая маршрутизация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8.5.5 – </a:t>
            </a:r>
            <a:r xmlns:a="http://schemas.openxmlformats.org/drawingml/2006/main">
              <a:rPr lang="ru" altLang="en-US" dirty="0"/>
              <a:t>Видео – Таблицы маршрутизации маршрутизатора IPv4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8.5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8.5.6 – </a:t>
            </a:r>
            <a:r xmlns:a="http://schemas.openxmlformats.org/drawingml/2006/main">
              <a:rPr lang="ru" altLang="en-US" dirty="0"/>
              <a:t>Введение в таблицу маршрутизации IPv4</a:t>
            </a:r>
            <a:endParaRPr xmlns:a="http://schemas.openxmlformats.org/drawingml/2006/main" lang="en-US" dirty="0">
              <a:latin typeface="Arial" charset="0"/>
            </a:endParaRPr>
          </a:p>
          <a:p>
            <a:pPr xmlns:a="http://schemas.openxmlformats.org/drawingml/2006/main"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>
                <a:latin typeface="Arial" charset="0"/>
              </a:rPr>
              <a:t>8.5.7 – </a:t>
            </a:r>
            <a:r xmlns:a="http://schemas.openxmlformats.org/drawingml/2006/main">
              <a:rPr lang="ru" sz="1200" dirty="0">
                <a:effectLst/>
              </a:rPr>
              <a:t>Проверьте свое понимание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8.6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xmlns:a="http://schemas.openxmlformats.org/drawingml/2006/main"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8.6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8.6.1 </a:t>
            </a:r>
            <a:r xmlns:a="http://schemas.openxmlformats.org/drawingml/2006/main">
              <a:rPr lang="ru" baseline="0" dirty="0">
                <a:latin typeface="Arial" charset="0"/>
              </a:rPr>
              <a:t>– </a:t>
            </a:r>
            <a:r xmlns:a="http://schemas.openxmlformats.org/drawingml/2006/main">
              <a:rPr lang="ru" altLang="en-US" dirty="0"/>
              <a:t>Чему я научился в этом модуле?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Новые термины и команды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Новые термины и команды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</a:t>
            </a:r>
            <a:r xmlns:a="http://schemas.openxmlformats.org/drawingml/2006/main">
              <a:rPr lang="ru" altLang="en-US" dirty="0"/>
              <a:t>Сетевой уровень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8.1.2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 </a:t>
            </a:r>
            <a:r xmlns:a="http://schemas.openxmlformats.org/drawingml/2006/main">
              <a:rPr lang="ru" altLang="en-US" dirty="0"/>
              <a:t>IP-инкапсуляция</a:t>
            </a:r>
            <a:endParaRPr xmlns:a="http://schemas.openxmlformats.org/drawingml/2006/main"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8.1.3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 </a:t>
            </a:r>
            <a:r xmlns:a="http://schemas.openxmlformats.org/drawingml/2006/main">
              <a:rPr lang="ru" altLang="en-US" dirty="0"/>
              <a:t>Характеристики ИС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8.1.4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 </a:t>
            </a:r>
            <a:r xmlns:a="http://schemas.openxmlformats.org/drawingml/2006/main">
              <a:rPr lang="ru" altLang="en-US" dirty="0"/>
              <a:t>Без подключения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 xmlns:a="http://schemas.openxmlformats.org/drawingml/2006/main"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8.1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8.1.5</a:t>
            </a:r>
            <a:r xmlns:a="http://schemas.openxmlformats.org/drawingml/2006/main">
              <a:rPr lang="ru" baseline="0" dirty="0">
                <a:latin typeface="Arial" charset="0"/>
              </a:rPr>
              <a:t> </a:t>
            </a:r>
            <a:r xmlns:a="http://schemas.openxmlformats.org/drawingml/2006/main">
              <a:rPr lang="ru" sz="1200" b="0" dirty="0"/>
              <a:t>– </a:t>
            </a:r>
            <a:r xmlns:a="http://schemas.openxmlformats.org/drawingml/2006/main">
              <a:rPr lang="ru" altLang="en-US" dirty="0"/>
              <a:t>Максимальные усилия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1989" y="4741653"/>
            <a:ext cx="288353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Независимы от среды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798945"/>
            <a:ext cx="4028689" cy="385171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IP ненадежен: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Он не может управлять недоставленными или поврежденными пакетами или исправлять их.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IP не может выполнить повторную передачу после ошибки.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IP не может перестраивать пакеты, выходящие за рамки последовательности.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Для выполнения этих функций IP должен полагаться на другие протоколы.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IP независим от СМИ: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IP не учитывает тип кадра, требуемого на канальном уровне, или тип носителя на физическом уровне.</a:t>
            </a:r>
          </a:p>
          <a:p>
            <a:pPr xmlns:a="http://schemas.openxmlformats.org/drawingml/2006/main" lvl="1"/>
            <a:r xmlns:a="http://schemas.openxmlformats.org/drawingml/2006/main">
              <a:rPr lang="ru" sz="1500" dirty="0"/>
              <a:t>IP-данные можно передавать по любому типу носителя: медному, оптоволоконному или беспроводному.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, не зависящие от среды (продолжение)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028689" cy="3792213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Сетевой уровень установит максимальный размер передаваемого блока данных (MTU).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Сетевой уровень получает эту информацию из управляющей информации, отправленной канальным уровнем.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Затем сеть устанавливает размер MTU.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Фрагментация — это процесс, при котором уровень 3 разбивает пакет IPv4 на более мелкие блоки.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Фрагментация приводит к задержке.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IPv6 не фрагментирует пакеты.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Пример: Маршрутизатор переходит от Ethernet к медленной WAN с меньшим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 IPv4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IPv4 является основным протоколом связи на сетевом уровне.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Сетевой заголовок имеет много назначений: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Он гарантирует отправку пакета в правильном направлении (к месту назначения).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Он содержит информацию для обработки на сетевом уровне в различных областях.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Информация в заголовке используется всеми устройствами уровня 3, которые обрабатывают пакет.</a:t>
            </a:r>
          </a:p>
          <a:p>
            <a:pPr lvl="1"/>
            <a:endParaRPr lang="en-US" alt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Пакет IPv4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sz="1600" dirty="0"/>
              <a:t>Характеристики сетевого заголовка IPv4:</a:t>
            </a:r>
          </a:p>
          <a:p>
            <a:pPr xmlns:a="http://schemas.openxmlformats.org/drawingml/2006/main" lvl="1"/>
            <a:r xmlns:a="http://schemas.openxmlformats.org/drawingml/2006/main">
              <a:rPr lang="ru" altLang="ja-JP" sz="1600" dirty="0"/>
              <a:t>Он в двоичном формате.</a:t>
            </a:r>
          </a:p>
          <a:p>
            <a:pPr xmlns:a="http://schemas.openxmlformats.org/drawingml/2006/main" lvl="1"/>
            <a:r xmlns:a="http://schemas.openxmlformats.org/drawingml/2006/main">
              <a:rPr lang="ru" altLang="ja-JP" sz="1600" dirty="0"/>
              <a:t>Содержит несколько полей информации</a:t>
            </a:r>
          </a:p>
          <a:p>
            <a:pPr xmlns:a="http://schemas.openxmlformats.org/drawingml/2006/main" lvl="1"/>
            <a:r xmlns:a="http://schemas.openxmlformats.org/drawingml/2006/main">
              <a:rPr lang="ru" altLang="ja-JP" sz="1600" dirty="0"/>
              <a:t>Диаграмма читается слева направо, по 4 байта в строке.</a:t>
            </a:r>
          </a:p>
          <a:p>
            <a:pPr xmlns:a="http://schemas.openxmlformats.org/drawingml/2006/main" lvl="1"/>
            <a:r xmlns:a="http://schemas.openxmlformats.org/drawingml/2006/main">
              <a:rPr lang="ru" altLang="ja-JP" sz="1600" dirty="0"/>
              <a:t>Два самых важных поля — это источник и пункт назначения.</a:t>
            </a:r>
          </a:p>
          <a:p>
            <a:pPr marL="0" indent="0">
              <a:buNone/>
            </a:pPr>
            <a:endParaRPr lang="en-US" altLang="ja-JP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sz="1600" dirty="0"/>
              <a:t>Протоколы могут иметь одну или несколько функций.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Пакет IPv4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sz="1600" dirty="0"/>
              <a:t>Важные поля в заголовке IPv4:</a:t>
            </a:r>
            <a:endParaRPr xmlns:a="http://schemas.openxmlformats.org/drawingml/2006/main"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Версия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Это </a:t>
                      </a:r>
                      <a:r xmlns:a="http://schemas.openxmlformats.org/drawingml/2006/main">
                        <a:rPr lang="ru" baseline="0" dirty="0"/>
                        <a:t>будет для v4, в отличие от v6, 4-битное поле = 0100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Дифференцированные услуги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Используется для </a:t>
                      </a:r>
                      <a:r xmlns:a="http://schemas.openxmlformats.org/drawingml/2006/main">
                        <a:rPr lang="ru" dirty="0" err="1"/>
                        <a:t>QoS </a:t>
                      </a:r>
                      <a:r xmlns:a="http://schemas.openxmlformats.org/drawingml/2006/main">
                        <a:rPr lang="ru" baseline="0" dirty="0"/>
                        <a:t>: </a:t>
                      </a:r>
                      <a:r xmlns:a="http://schemas.openxmlformats.org/drawingml/2006/main">
                        <a:rPr lang="ru" baseline="0" dirty="0" err="1"/>
                        <a:t>DiffServ </a:t>
                      </a:r>
                      <a:r xmlns:a="http://schemas.openxmlformats.org/drawingml/2006/main">
                        <a:rPr lang="ru" baseline="0" dirty="0"/>
                        <a:t>– поле DS или более старый </a:t>
                      </a:r>
                      <a:r xmlns:a="http://schemas.openxmlformats.org/drawingml/2006/main">
                        <a:rPr lang="ru" baseline="0" dirty="0" err="1"/>
                        <a:t>IntServ </a:t>
                      </a:r>
                      <a:r xmlns:a="http://schemas.openxmlformats.org/drawingml/2006/main">
                        <a:rPr lang="ru" baseline="0" dirty="0"/>
                        <a:t>– </a:t>
                      </a:r>
                      <a:r xmlns:a="http://schemas.openxmlformats.org/drawingml/2006/main">
                        <a:rPr lang="ru" baseline="0" dirty="0" err="1"/>
                        <a:t>ToS </a:t>
                      </a:r>
                      <a:r xmlns:a="http://schemas.openxmlformats.org/drawingml/2006/main">
                        <a:rPr lang="ru" baseline="0" dirty="0"/>
                        <a:t>или тип обслуживания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Контрольная сумма заголовка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Обнаружение повреждений в заголовке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Время жизни (TTL)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Количество переходов уровня 3. Когда оно станет равным нулю, маршрутизатор </a:t>
                      </a:r>
                      <a:r xmlns:a="http://schemas.openxmlformats.org/drawingml/2006/main">
                        <a:rPr lang="ru" baseline="0" dirty="0"/>
                        <a:t>отбросит пакет.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Протокол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Идентификаторы </a:t>
                      </a:r>
                      <a:r xmlns:a="http://schemas.openxmlformats.org/drawingml/2006/main">
                        <a:rPr lang="ru" baseline="0" dirty="0"/>
                        <a:t>протоколов следующего уровня: ICMP, TCP, UDP и т. д.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Исходный IPv4-адрес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32-битный исходный 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Адрес назначения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aseline="0" dirty="0"/>
                        <a:t>адрес </a:t>
                      </a:r>
                      <a:endParaRPr xmlns:a="http://schemas.openxmlformats.org/drawingml/2006/main" lang="en-US" dirty="0"/>
                      <a:r xmlns:a="http://schemas.openxmlformats.org/drawingml/2006/main">
                        <a:rPr lang="ru" dirty="0"/>
                        <a:t>назначения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IPv4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– Примеры заголовков IPv4 в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В этом видео будут рассмотрены следующие темы:</a:t>
            </a:r>
            <a:endParaRPr xmlns:a="http://schemas.openxmlformats.org/drawingml/2006/main" lang="en-US" altLang="ja-JP" dirty="0"/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Пакеты IPv4 Ethernet в Wireshark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Контрольная информация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Разница между пакетами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Пакеты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пакетов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для IPv4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IPv4 имеет три основных ограничения: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Истощение адресов IPv4. По сути, у нас закончились адресации IPv4.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Отсутствие сквозного соединения – Чтобы IPv4 просуществовал так долго, были созданы частная адресация и NAT. Это положило конец прямым коммуникациям с публичной адресацией.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Повышенная сложность сети — NAT задумывался как временное решение и создает проблемы в сети как побочный эффект манипуляции адресацией сетевых заголовков. NAT вызывает задержку и проблемы устранения неполадок.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Пакеты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Обзор IPv6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97630" cy="3841213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IPv6 был разработан Целевой группой по инженерии Интернета (IETF).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IPv6 преодолевает ограничения IPv4.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Улучшения, которые обеспечивает IPv6: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/>
              <a:t>Увеличенное адресное пространство </a:t>
            </a:r>
            <a:r xmlns:a="http://schemas.openxmlformats.org/drawingml/2006/main">
              <a:rPr lang="ru" sz="1500" dirty="0"/>
              <a:t>– на основе 128-битного адреса, а не 32-битного</a:t>
            </a:r>
            <a:endParaRPr xmlns:a="http://schemas.openxmlformats.org/drawingml/2006/main" lang="fr-FR" sz="1500" dirty="0"/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/>
              <a:t>Улучшенная обработка пакетов </a:t>
            </a:r>
            <a:r xmlns:a="http://schemas.openxmlformats.org/drawingml/2006/main">
              <a:rPr lang="ru" sz="1500" dirty="0"/>
              <a:t>– упрощенный заголовок с меньшим количеством полей</a:t>
            </a:r>
            <a:endParaRPr xmlns:a="http://schemas.openxmlformats.org/drawingml/2006/main" lang="en-US" sz="1500" b="1" dirty="0"/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/>
              <a:t>Устраняет необходимость в NAT </a:t>
            </a:r>
            <a:r xmlns:a="http://schemas.openxmlformats.org/drawingml/2006/main">
              <a:rPr lang="ru" sz="1500" dirty="0"/>
              <a:t>— поскольку существует огромное количество адресов, нет необходимости использовать внутреннюю частную адресацию и сопоставлять ее с общим публичным адресом.</a:t>
            </a:r>
            <a:endParaRPr xmlns:a="http://schemas.openxmlformats.org/drawingml/2006/main"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 xmlns:a="http://schemas.openxmlformats.org/drawingml/2006/main">
              <a:rPr lang="ru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Пакеты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Поля заголовка пакета IPv4 в заголовке пакета IPv6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Заголовок IPv6 упрощен, но не уменьшен.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Длина заголовка фиксирована и составляет 40 байт или октетов.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Для повышения производительности было удалено несколько полей IPv4.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Некоторые поля IPv4 были удалены для повышения производительности: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Флаг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Смещение фрагмента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Контрольная сумма заголовка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Пакеты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Заголовок пакета IPv6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sz="1600" dirty="0"/>
              <a:t>Важные поля в заголовке IPv6: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9505"/>
              </p:ext>
            </p:extLst>
          </p:nvPr>
        </p:nvGraphicFramePr>
        <p:xfrm>
          <a:off x="219456" y="1449174"/>
          <a:ext cx="8750808" cy="33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Версия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Это </a:t>
                      </a:r>
                      <a:r xmlns:a="http://schemas.openxmlformats.org/drawingml/2006/main">
                        <a:rPr lang="ru" baseline="0" dirty="0"/>
                        <a:t>будет для v6, в отличие от v4, 4-битное поле = 0110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Класс трафика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Используется для </a:t>
                      </a:r>
                      <a:r xmlns:a="http://schemas.openxmlformats.org/drawingml/2006/main">
                        <a:rPr lang="ru" dirty="0" err="1"/>
                        <a:t>QoS </a:t>
                      </a:r>
                      <a:r xmlns:a="http://schemas.openxmlformats.org/drawingml/2006/main">
                        <a:rPr lang="ru" baseline="0" dirty="0"/>
                        <a:t>: эквивалентно </a:t>
                      </a:r>
                      <a:r xmlns:a="http://schemas.openxmlformats.org/drawingml/2006/main">
                        <a:rPr lang="ru" baseline="0" dirty="0" err="1"/>
                        <a:t>DiffServ </a:t>
                      </a:r>
                      <a:r xmlns:a="http://schemas.openxmlformats.org/drawingml/2006/main">
                        <a:rPr lang="ru" baseline="0" dirty="0"/>
                        <a:t>– поле DS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Метка потока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aseline="0" dirty="0"/>
                        <a:t>Информирует устройство о необходимости обработки идентичных меток потока одинаковым образом, </a:t>
                      </a:r>
                      <a:r xmlns:a="http://schemas.openxmlformats.org/drawingml/2006/main">
                        <a:rPr lang="ru" dirty="0"/>
                        <a:t>20-битное 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Длина полезной нагрузки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Это 16-битное поле указывает длину части данных или полезной нагрузки пакета IPv6.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Следующий заголовок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Идентификаторы </a:t>
                      </a:r>
                      <a:r xmlns:a="http://schemas.openxmlformats.org/drawingml/2006/main">
                        <a:rPr lang="ru" baseline="0" dirty="0"/>
                        <a:t>протоколов следующего уровня: ICMP, TCP, UDP и т. д.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Предел прыжков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dirty="0"/>
                        <a:t>Заменяет </a:t>
                      </a:r>
                      <a:r xmlns:a="http://schemas.openxmlformats.org/drawingml/2006/main">
                        <a:rPr lang="ru" baseline="0" dirty="0"/>
                        <a:t>поле TTL </a:t>
                      </a:r>
                      <a:r xmlns:a="http://schemas.openxmlformats.org/drawingml/2006/main">
                        <a:rPr lang="ru" dirty="0"/>
                        <a:t>на количество переходов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Исходный IPv6- </a:t>
                      </a:r>
                      <a:r xmlns:a="http://schemas.openxmlformats.org/drawingml/2006/main">
                        <a:rPr lang="ru" b="1" dirty="0"/>
                        <a:t>адрес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128-битный исходный 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Адрес назначения 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aseline="0" dirty="0"/>
                        <a:t>адрес </a:t>
                      </a:r>
                      <a:endParaRPr xmlns:a="http://schemas.openxmlformats.org/drawingml/2006/main" lang="en-US" dirty="0"/>
                      <a:r xmlns:a="http://schemas.openxmlformats.org/drawingml/2006/main">
                        <a:rPr lang="ru" dirty="0"/>
                        <a:t>назначения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Пакеты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Заголовок пакета IPv6 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Пакет IPv6 также может содержать заголовки расширения (EH).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Характеристики коллекторов EH: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предоставить дополнительную информацию о сетевом уровне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являются необязательными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размещаются между заголовком IPv6 и полезной нагрузкой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может использоваться для фрагментации, безопасности, поддержки мобильности и т. д.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b="1" dirty="0"/>
              <a:t>Примечание: </a:t>
            </a:r>
            <a:r xmlns:a="http://schemas.openxmlformats.org/drawingml/2006/main">
              <a:rPr lang="ru" altLang="en-US" sz="1600" dirty="0"/>
              <a:t>в отличие от IPv4, маршрутизаторы не фрагментируют пакеты IPv6.</a:t>
            </a:r>
            <a:endParaRPr xmlns:a="http://schemas.openxmlformats.org/drawingml/2006/main"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о пакетах IPv6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– Примеры заголовков IPv6 в Wireshark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В этом видео будут рассмотрены следующие темы:</a:t>
            </a:r>
            <a:endParaRPr xmlns:a="http://schemas.openxmlformats.org/drawingml/2006/main" lang="en-US" altLang="ja-JP" sz="1600" dirty="0"/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Пакеты IPv6 Ethernet в Wireshark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Контрольная информация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ja-JP" sz="1600" dirty="0"/>
              <a:t>Разница между пакетами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Как хост маршрутизирует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Как хост направляет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решение о переадресации хоста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Пакеты всегда создаются в источнике.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Каждое хост-устройство создает свою собственную таблицу маршрутизации.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Хост может отправлять пакеты по следующим адресам:</a:t>
            </a:r>
          </a:p>
          <a:p>
            <a:pPr xmlns:a="http://schemas.openxmlformats.org/drawingml/2006/main" lvl="1"/>
            <a:r xmlns:a="http://schemas.openxmlformats.org/drawingml/2006/main">
              <a:rPr lang="ru" sz="1700" dirty="0"/>
              <a:t>Сам — 127.0.0.1 (IPv4), ::1 (IPv6)</a:t>
            </a:r>
          </a:p>
          <a:p>
            <a:pPr xmlns:a="http://schemas.openxmlformats.org/drawingml/2006/main" lvl="1"/>
            <a:r xmlns:a="http://schemas.openxmlformats.org/drawingml/2006/main">
              <a:rPr lang="ru" sz="1700" dirty="0"/>
              <a:t>Локальные хосты — пункт назначения находится в той же локальной сети</a:t>
            </a:r>
          </a:p>
          <a:p>
            <a:pPr xmlns:a="http://schemas.openxmlformats.org/drawingml/2006/main" lvl="1"/>
            <a:r xmlns:a="http://schemas.openxmlformats.org/drawingml/2006/main">
              <a:rPr lang="ru" sz="1700" dirty="0"/>
              <a:t>Удаленные хосты — устройства не находятся в одной локальной сети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Как хост маршрутизирует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решение о переадресации хоста (продолжение)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Исходное устройство определяет, является ли пункт назначения локальным или удаленным.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Метод определения: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IPv4 – источник использует собственный IP-адрес и маску подсети, а также IP-адрес назначения.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IPv6 – Источник использует сетевой адрес и префикс, объявленные локальным маршрутизатором.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Локальный трафик выводится из интерфейса хоста для обработки промежуточным устройством.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Удаленный трафик перенаправляется непосредственно на шлюз по умолчанию в локальной сети.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Как хост маршрутизирует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шлюз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800" dirty="0"/>
              <a:t>Маршрутизатор или коммутатор 3-го уровня может быть шлюзом по умолчанию.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800" dirty="0"/>
              <a:t>Возможности шлюза по умолчанию (DGW):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Он должен иметь IP-адрес в том же диапазоне, что и остальная часть локальной сети.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Он может принимать данные из локальной сети и способен пересылать трафик за ее пределы.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Он может маршрутизироваться в другие сети.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800" dirty="0"/>
              <a:t>Если у устройства нет шлюза по умолчанию или шлюз по умолчанию неисправен, его трафик не сможет покинуть локальную сеть.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Как хост направляет маршруты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Хост направляет маршруты к шлюзу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Хост будет знать шлюз по умолчанию (DGW) либо статически, либо через DHCP в IPv4.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IPv6 отправляет DGW через запрос маршрутизатора (RS) или может быть настроен вручную.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DGW — это статический маршрут, который будет маршрутом последней инстанции в таблице маршрутизации.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Всем устройствам в локальной сети потребуется DGW маршрутизатора, если они собираются отправлять трафик удаленно.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Как хост маршрутизирует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таблицы маршрутизации хоста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2819110" cy="3794491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В Windows выполните команду route print или </a:t>
            </a:r>
            <a:r xmlns:a="http://schemas.openxmlformats.org/drawingml/2006/main">
              <a:rPr lang="ru" sz="1700" dirty="0" err="1"/>
              <a:t>netstat </a:t>
            </a:r>
            <a:r xmlns:a="http://schemas.openxmlformats.org/drawingml/2006/main">
              <a:rPr lang="ru" sz="1700" dirty="0"/>
              <a:t>-r для отображения таблицы маршрутизации ПК.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700" dirty="0"/>
              <a:t>Три раздела, отображаемые этими двумя командами: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Список интерфейсов – все потенциальные интерфейсы и MAC-адреса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Таблица маршрутизации IPv4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Таблица маршрутизации IPv6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Модуль 8: Темы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xmlns:a="http://schemas.openxmlformats.org/drawingml/2006/main" marL="0" indent="0">
              <a:spcBef>
                <a:spcPct val="30000"/>
              </a:spcBef>
              <a:buNone/>
            </a:pPr>
            <a:r xmlns:a="http://schemas.openxmlformats.org/drawingml/2006/main">
              <a:rPr lang="ru" dirty="0"/>
              <a:t>Чему я научусь в этом модуле?</a:t>
            </a:r>
            <a:endParaRPr xmlns:a="http://schemas.openxmlformats.org/drawingml/2006/main"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>
                          <a:effectLst/>
                        </a:rPr>
                        <a:t>Название темы</a:t>
                      </a:r>
                      <a:endParaRPr xmlns:a="http://schemas.openxmlformats.org/drawingml/2006/main"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Тема Цель</a:t>
                      </a:r>
                      <a:endParaRPr xmlns:a="http://schemas.openxmlformats.org/drawingml/2006/main"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 dirty="0"/>
                        <a:t>Характеристики сетевого уровня</a:t>
                      </a:r>
                      <a:endParaRPr xmlns:a="http://schemas.openxmlformats.org/drawingml/2006/main"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Объясните, как сетевой уровень использует IP-протоколы для надежной связи.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Пакет IPv4</a:t>
                      </a:r>
                      <a:endParaRPr xmlns:a="http://schemas.openxmlformats.org/drawingml/2006/main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Объясните роль основных полей заголовка в пакете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Пакет IPv6</a:t>
                      </a:r>
                      <a:endParaRPr xmlns:a="http://schemas.openxmlformats.org/drawingml/2006/main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Объясните роль основных полей заголовка в пакете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Как хост маршрутизирует</a:t>
                      </a:r>
                      <a:endParaRPr xmlns:a="http://schemas.openxmlformats.org/drawingml/2006/main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Объясните, как сетевые устройства используют таблицы маршрутизации для направления пакетов в сеть назначения.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b="1"/>
                        <a:t>Таблицы маршрутизации маршрутизатора</a:t>
                      </a:r>
                      <a:endParaRPr xmlns:a="http://schemas.openxmlformats.org/drawingml/2006/main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Объясните функцию полей в таблице маршрутизации маршрутизатора.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Введение в маршрутизацию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Введение в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решение о пересылке пакетов маршрутизатора маршрутизации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Что происходит, когда маршрутизатор получает кадр от хост-устройства?</a:t>
            </a:r>
            <a:endParaRPr xmlns:a="http://schemas.openxmlformats.org/drawingml/2006/main"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Введение в маршрутизацию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Таблица маршрутизации IP-маршрутизатора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В таблице маршрутизации маршрутизатора существует три типа маршрутов: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b="1" dirty="0"/>
              <a:t>Прямое подключение </a:t>
            </a:r>
            <a:r xmlns:a="http://schemas.openxmlformats.org/drawingml/2006/main">
              <a:rPr lang="ru" altLang="en-US" dirty="0"/>
              <a:t>— эти маршруты автоматически добавляются маршрутизатором при условии, что интерфейс активен и имеет адресацию.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b="1" dirty="0"/>
              <a:t>Удаленный </a:t>
            </a:r>
            <a:r xmlns:a="http://schemas.openxmlformats.org/drawingml/2006/main">
              <a:rPr lang="ru" altLang="en-US" dirty="0"/>
              <a:t>— это маршруты, к которым маршрутизатор не имеет прямого подключения и которые могут быть изучены: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Вручную – со статическим маршрутом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Динамически – с помощью протокола маршрутизации, позволяющего маршрутизаторам обмениваться информацией друг с другом.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b="1" dirty="0"/>
              <a:t>Маршрут по умолчанию </a:t>
            </a:r>
            <a:r xmlns:a="http://schemas.openxmlformats.org/drawingml/2006/main">
              <a:rPr lang="ru" altLang="en-US" dirty="0"/>
              <a:t>— перенаправляет весь трафик в определенном направлении, если в таблице маршрутизации нет соответствия.</a:t>
            </a:r>
            <a:endParaRPr xmlns:a="http://schemas.openxmlformats.org/drawingml/2006/main"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3" y="322188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Введение в маршрутизацию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sz="2400" dirty="0"/>
              <a:t>Статическая маршрутизация</a:t>
            </a:r>
            <a:endParaRPr xmlns:a="http://schemas.openxmlformats.org/drawingml/2006/main"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Характеристики статического маршрута: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Необходимо настроить вручную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Администратор должен вручную настроить его при изменении топологии.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Подходит для небольших сетей без избыточности.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Часто используется совместно с протоколом динамической маршрутизации для настройки маршрута по умолчанию.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Введение в маршрутизацию </a:t>
            </a:r>
            <a:br xmlns:a="http://schemas.openxmlformats.org/drawingml/2006/main">
              <a:rPr lang="en-US" altLang="en-US" sz="1600" dirty="0"/>
            </a:br>
            <a:r xmlns:a="http://schemas.openxmlformats.org/drawingml/2006/main">
              <a:rPr lang="ru" altLang="en-US" dirty="0"/>
              <a:t>Динамическая маршрутизация</a:t>
            </a:r>
            <a:endParaRPr xmlns:a="http://schemas.openxmlformats.org/drawingml/2006/main"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Динамические маршруты автоматически: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Откройте для себя удаленные сети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Поддерживайте актуальность информации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Выберите лучший путь к месту назначения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Находить новые наилучшие пути при изменении топологии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Динамическая маршрутизация также может совместно использовать статические маршруты по умолчанию с другими маршрутизаторами.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Введение в маршрутизацию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– Таблицы маршрутизации маршрутизатора IPv4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800" dirty="0"/>
              <a:t>В этом видео объясняется информация в таблице маршрутизации маршрутизатора IPv4.</a:t>
            </a:r>
            <a:endParaRPr xmlns:a="http://schemas.openxmlformats.org/drawingml/2006/main"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Введение в маршрутизацию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Введение в таблицу маршрутизации IPv4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Команда </a:t>
            </a:r>
            <a:r xmlns:a="http://schemas.openxmlformats.org/drawingml/2006/main">
              <a:rPr lang="ru" b="1" dirty="0"/>
              <a:t>show ip route </a:t>
            </a:r>
            <a:r xmlns:a="http://schemas.openxmlformats.org/drawingml/2006/main">
              <a:rPr lang="ru" dirty="0"/>
              <a:t>показывает следующие источники маршрутов:</a:t>
            </a:r>
          </a:p>
          <a:p>
            <a:pPr xmlns:a="http://schemas.openxmlformats.org/drawingml/2006/main" lvl="1"/>
            <a:r xmlns:a="http://schemas.openxmlformats.org/drawingml/2006/main">
              <a:rPr lang="ru" b="1" dirty="0"/>
              <a:t>L </a:t>
            </a:r>
            <a:r xmlns:a="http://schemas.openxmlformats.org/drawingml/2006/main">
              <a:rPr lang="ru" dirty="0"/>
              <a:t>- IP-адрес локального интерфейса, подключенного напрямую</a:t>
            </a:r>
          </a:p>
          <a:p>
            <a:pPr xmlns:a="http://schemas.openxmlformats.org/drawingml/2006/main" lvl="1"/>
            <a:r xmlns:a="http://schemas.openxmlformats.org/drawingml/2006/main">
              <a:rPr lang="ru" b="1" dirty="0"/>
              <a:t>C </a:t>
            </a:r>
            <a:r xmlns:a="http://schemas.openxmlformats.org/drawingml/2006/main">
              <a:rPr lang="ru" dirty="0"/>
              <a:t>– Сеть с прямым подключением</a:t>
            </a:r>
          </a:p>
          <a:p>
            <a:pPr xmlns:a="http://schemas.openxmlformats.org/drawingml/2006/main" lvl="1"/>
            <a:r xmlns:a="http://schemas.openxmlformats.org/drawingml/2006/main">
              <a:rPr lang="ru" b="1" dirty="0"/>
              <a:t>S </a:t>
            </a:r>
            <a:r xmlns:a="http://schemas.openxmlformats.org/drawingml/2006/main">
              <a:rPr lang="ru" dirty="0"/>
              <a:t>– Статический маршрут был настроен вручную администратором</a:t>
            </a:r>
          </a:p>
          <a:p>
            <a:pPr xmlns:a="http://schemas.openxmlformats.org/drawingml/2006/main" lvl="1"/>
            <a:r xmlns:a="http://schemas.openxmlformats.org/drawingml/2006/main">
              <a:rPr lang="ru" b="1" dirty="0"/>
              <a:t>О </a:t>
            </a:r>
            <a:r xmlns:a="http://schemas.openxmlformats.org/drawingml/2006/main">
              <a:rPr lang="ru" dirty="0"/>
              <a:t>– ОСФФ</a:t>
            </a:r>
          </a:p>
          <a:p>
            <a:pPr xmlns:a="http://schemas.openxmlformats.org/drawingml/2006/main" lvl="1"/>
            <a:r xmlns:a="http://schemas.openxmlformats.org/drawingml/2006/main">
              <a:rPr lang="ru" b="1" dirty="0"/>
              <a:t>D </a:t>
            </a:r>
            <a:r xmlns:a="http://schemas.openxmlformats.org/drawingml/2006/main">
              <a:rPr lang="ru" dirty="0"/>
              <a:t>– EIGRP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Эта команда показывает типы маршрутов: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Прямое соединение – C и L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Удаленные маршруты – O, D и т.д.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Маршруты по умолчанию – S*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Практика и тест по модулю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Что я узнал в этом модуле?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874434"/>
          </a:xfrm>
        </p:spPr>
        <p:txBody>
          <a:bodyPr/>
          <a:lstStyle/>
          <a:p>
            <a:pPr xmlns:a="http://schemas.openxmlformats.org/drawingml/2006/main" lvl="2"/>
            <a:r xmlns:a="http://schemas.openxmlformats.org/drawingml/2006/main">
              <a:rPr lang="ru" sz="1600" dirty="0"/>
              <a:t>IP-технология не требует установления соединения, обеспечивает наилучшие усилия и не зависит от носителя.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IP не гарантирует доставку пакетов.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Заголовок пакета IPv4 состоит из полей, содержащих информацию о пакете.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IPv6 преодолевает недостаток сквозного подключения IPv4 и повышенную сложность сети.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Устройство определит, является ли пунктом назначения оно само, другой локальный хост или удаленный хост.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Шлюз по умолчанию — это маршрутизатор, который является частью локальной сети и будет использоваться в качестве двери в другие сети.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Таблица маршрутизации содержит список всех известных сетевых адресов (префиксов) и адресов, куда следует пересылать пакет.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Маршрутизатор использует самую длинную маску подсети или совпадение префикса.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Таблица маршрутизации содержит три типа записей маршрутов: напрямую подключенные сети, удаленные сети и маршрут по умолчанию.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dirty="0">
                <a:latin typeface="Arial" charset="0"/>
              </a:rPr>
              <a:t>Новые термины и команды </a:t>
            </a:r>
            <a:r xmlns:a="http://schemas.openxmlformats.org/drawingml/2006/main">
              <a:rPr lang="ru" altLang="en-US" sz="1800" dirty="0"/>
              <a:t>сетевого уровня</a:t>
            </a:r>
            <a:br xmlns:a="http://schemas.openxmlformats.org/drawingml/2006/main">
              <a:rPr lang="en-US" dirty="0">
                <a:latin typeface="Arial" charset="0"/>
              </a:rPr>
            </a:b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Инкапсуляция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Маршрутизация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Деинкапсуляция</a:t>
            </a:r>
          </a:p>
          <a:p>
            <a:pPr xmlns:a="http://schemas.openxmlformats.org/drawingml/2006/main"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Полезная нагрузка данных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Пакет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Интернет-протокол версии 4 (IPv4)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Интернет-протокол версии 6 (IPv6)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PDU сетевого уровня = IP-пакет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IP-заголовок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xmlns:a="http://schemas.openxmlformats.org/drawingml/2006/main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Доставка с максимальными усилиями</a:t>
            </a:r>
          </a:p>
          <a:p>
            <a:pPr xmlns:a="http://schemas.openxmlformats.org/drawingml/2006/main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Независимые СМИ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Без установления соединения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Ненадежный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Максимальная единица передачи (MTU)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Версия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Дифференцированные услуги (DS)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Время жизни (TTL)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Протокол управляющих сообщений Интернета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Идентификация, флаги, поля смещения фрагмента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Трансляция сетевых адресов (NAT)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Класс трафика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Метка потока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Длина полезной нагрузки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Следующий заголовок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Предел прыжков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Заголовки расширений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Локальный хост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Удаленный хост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Шлюз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сетевого уровня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>
                <a:latin typeface="Arial" charset="0"/>
              </a:rPr>
              <a:t>Новые термины и команды </a:t>
            </a:r>
            <a:r xmlns:a="http://schemas.openxmlformats.org/drawingml/2006/main">
              <a:rPr lang="ru" sz="1800" dirty="0">
                <a:latin typeface="Arial" charset="0"/>
              </a:rPr>
              <a:t>сетевого уровня</a:t>
            </a:r>
            <a:br xmlns:a="http://schemas.openxmlformats.org/drawingml/2006/main">
              <a:rPr lang="en-US" dirty="0">
                <a:latin typeface="Arial" charset="0"/>
              </a:rPr>
            </a:b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 err="1"/>
              <a:t>нетстат </a:t>
            </a:r>
            <a:r xmlns:a="http://schemas.openxmlformats.org/drawingml/2006/main">
              <a:rPr lang="ru" sz="1600" dirty="0"/>
              <a:t>–р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 печати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список интерфейсов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Таблица маршрутизации IPv4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Таблица маршрутизации IPv6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маршруты с прямым сообщением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удаленные маршруты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 по умолчанию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/>
              <a:t>показать </a:t>
            </a:r>
            <a:r xmlns:a="http://schemas.openxmlformats.org/drawingml/2006/main">
              <a:rPr lang="ru" sz="1600" b="1" dirty="0" err="1"/>
              <a:t>ip </a:t>
            </a:r>
            <a:r xmlns:a="http://schemas.openxmlformats.org/drawingml/2006/main">
              <a:rPr lang="ru" sz="1600" b="1" dirty="0"/>
              <a:t>маршрут</a:t>
            </a:r>
            <a:endParaRPr xmlns:a="http://schemas.openxmlformats.org/drawingml/2006/main" lang="en-US" sz="1600" dirty="0"/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источник маршрута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сеть назначения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исходящий интерфейс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административная дистанция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метрика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следующий прыжок</a:t>
            </a:r>
          </a:p>
          <a:p>
            <a:pPr xmlns:a="http://schemas.openxmlformats.org/drawingml/2006/main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временная метка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Сетевой уровень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Предоставляет услуги, позволяющие конечным устройствам обмениваться данными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версии 4 (IPv4) и IP версии 6 (IPv6) являются основными протоколами связи сетевого уровня.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Сетевой уровень выполняет четыре основные операции: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Адресация конечных устройств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Инкапсуляция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Маршрутизация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Деинкапсуляция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IP-инкапсуляция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инкапсулирует сегмент транспортного уровня.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может использовать пакет IPv4 или IPv6 и не влиять на сегмент уровня 4.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IP-пакет будет проверен всеми устройствами уровня 3 по мере его прохождения по сети.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IP-адресация не меняется от источника к месту назначения.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b="1" dirty="0"/>
              <a:t>Примечание: </a:t>
            </a:r>
            <a:r xmlns:a="http://schemas.openxmlformats.org/drawingml/2006/main">
              <a:rPr lang="ru" sz="1600" dirty="0"/>
              <a:t>NAT изменит адресацию, но это будет обсуждаться в следующем модуле.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 err="1"/>
              <a:t>Характеристики </a:t>
            </a:r>
            <a:r xmlns:a="http://schemas.openxmlformats.org/drawingml/2006/main">
              <a:rPr lang="ru" altLang="en-US" dirty="0"/>
              <a:t>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800" dirty="0"/>
              <a:t>Предполагается, что IP имеет низкие накладные расходы и может быть описан как:</a:t>
            </a:r>
          </a:p>
          <a:p>
            <a:pPr xmlns:a="http://schemas.openxmlformats.org/drawingml/2006/main" lvl="1"/>
            <a:r xmlns:a="http://schemas.openxmlformats.org/drawingml/2006/main">
              <a:rPr lang="ru" sz="1800" dirty="0"/>
              <a:t>Без установления соединения</a:t>
            </a:r>
          </a:p>
          <a:p>
            <a:pPr xmlns:a="http://schemas.openxmlformats.org/drawingml/2006/main" lvl="1"/>
            <a:r xmlns:a="http://schemas.openxmlformats.org/drawingml/2006/main">
              <a:rPr lang="ru" sz="1800" dirty="0"/>
              <a:t>Лучшее усилие</a:t>
            </a:r>
          </a:p>
          <a:p>
            <a:pPr xmlns:a="http://schemas.openxmlformats.org/drawingml/2006/main" lvl="1"/>
            <a:r xmlns:a="http://schemas.openxmlformats.org/drawingml/2006/main">
              <a:rPr lang="ru" sz="1800" dirty="0"/>
              <a:t>Независимые СМИ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без установления соединения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IP не требует подключения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не устанавливает соединение с пунктом назначения перед отправкой пакета.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Никакой управляющей информации (синхронизации, подтверждения и т.п.) не требуется.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Пункт назначения получит пакет по прибытии, но никаких предварительных уведомлений по IP не отправляется.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Если необходим трафик, ориентированный на соединение, то этим займется другой протокол (обычно TCP на транспортном уровне).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Характеристики сетевого уровня: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наилучшие усилия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IP — это лучшее усилие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не гарантирует доставку пакета.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сокращает накладные расходы, поскольку не существует механизма повторной отправки данных, которые не были получены.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не ожидает подтверждений.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IP не знает, работает ли другое устройство и получило ли оно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Props1.xml><?xml version="1.0" encoding="utf-8"?>
<ds:datastoreItem xmlns:ds="http://schemas.openxmlformats.org/officeDocument/2006/customXml" ds:itemID="{A73A1026-689F-4B8E-BC7F-3C0068866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77D7F0-778A-4342-8E51-470F7C8BA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F3D0B-6266-4355-A3E5-BBAAB265E035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21046</TotalTime>
  <Words>2920</Words>
  <Application>Microsoft Office PowerPoint</Application>
  <PresentationFormat>On-screen Show (16:9)</PresentationFormat>
  <Paragraphs>452</Paragraphs>
  <Slides>41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CiscoSans ExtraLight</vt:lpstr>
      <vt:lpstr>Wingdings</vt:lpstr>
      <vt:lpstr>Default Theme</vt:lpstr>
      <vt:lpstr>Module 8: Network Layer</vt:lpstr>
      <vt:lpstr>Module 8: Network Layer</vt:lpstr>
      <vt:lpstr>Module 8: Topics</vt:lpstr>
      <vt:lpstr>8.1 Network Layer Characteristics</vt:lpstr>
      <vt:lpstr>Network Layer Characteristics The Network Layer</vt:lpstr>
      <vt:lpstr>Network Layer Characteristics IP Encapsulation</vt:lpstr>
      <vt:lpstr>Network Layer Characteristics Characteristics of IP</vt:lpstr>
      <vt:lpstr>Network Layer Characteristics Connectionless</vt:lpstr>
      <vt:lpstr>Network Layer Characteristics Best Effort</vt:lpstr>
      <vt:lpstr>Network Layer Characteristics Media Independent</vt:lpstr>
      <vt:lpstr>Network Layer Characteristics Media Independent (Contd.)</vt:lpstr>
      <vt:lpstr>8.2 IPv4 Packet</vt:lpstr>
      <vt:lpstr>IPv4 Packet IPv4 Packet Header</vt:lpstr>
      <vt:lpstr>IPv4 Packet IPv4 Packet Header Fields</vt:lpstr>
      <vt:lpstr>IPv4 Packet IPv4 Packet Header Fields</vt:lpstr>
      <vt:lpstr>IPv4 Packet Video – Sample IPv4 Headers in Wireshark</vt:lpstr>
      <vt:lpstr>8.3 IPv6 Packets</vt:lpstr>
      <vt:lpstr>IPv6 Packets Limitations of IPv4</vt:lpstr>
      <vt:lpstr>IPv6 Packets IPv6 Overview</vt:lpstr>
      <vt:lpstr>IPv6 Packets IPv4 Packet Header Fields in the IPv6 Packet Header</vt:lpstr>
      <vt:lpstr>IPv6 Packets IPv6 Packet Header</vt:lpstr>
      <vt:lpstr>IPv6 Packets IPv6 Packet Header (Cont.)</vt:lpstr>
      <vt:lpstr>IPv6 Packets Video – Sample IPv6 Headers in Wireshark</vt:lpstr>
      <vt:lpstr>8.4 How a Host Routes</vt:lpstr>
      <vt:lpstr>How a Host Routes Host Forwarding Decision</vt:lpstr>
      <vt:lpstr>How a Host Routes Host Forwarding Decision (Cont.)</vt:lpstr>
      <vt:lpstr>How a Host Routes Default Gateway</vt:lpstr>
      <vt:lpstr>How a Host Routes A Host Routes to the Default Gateway</vt:lpstr>
      <vt:lpstr>How a Host Routes  Host Routing Tables</vt:lpstr>
      <vt:lpstr>8.5 Introduction to Routing</vt:lpstr>
      <vt:lpstr>Introduction to Routing Router Packet Forwarding Decision</vt:lpstr>
      <vt:lpstr>Introduction to Routing IP Router Routing Table</vt:lpstr>
      <vt:lpstr>Introduction to Routing Static Routing</vt:lpstr>
      <vt:lpstr>Introduction to Routing Dynamic Routing</vt:lpstr>
      <vt:lpstr>Introduction to Routing Video – IPv4 Router Routing Tables</vt:lpstr>
      <vt:lpstr>Introduction to Routing Introduction to an IPv4 Routing Table</vt:lpstr>
      <vt:lpstr>8.6 Module Practice and Quiz</vt:lpstr>
      <vt:lpstr>Module Practice and Quiz What did I learn in this module?</vt:lpstr>
      <vt:lpstr>Network Layer New Terms and Commands</vt:lpstr>
      <vt:lpstr>Network Layer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Ion Ganea</cp:lastModifiedBy>
  <cp:revision>1036</cp:revision>
  <dcterms:created xsi:type="dcterms:W3CDTF">2016-08-22T22:27:36Z</dcterms:created>
  <dcterms:modified xsi:type="dcterms:W3CDTF">2025-02-07T13:49:07Z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