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tags/tag10.xml" ContentType="application/vnd.openxmlformats-officedocument.presentationml.tags+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tags/tag12.xml" ContentType="application/vnd.openxmlformats-officedocument.presentationml.tags+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43"/>
  </p:notesMasterIdLst>
  <p:sldIdLst>
    <p:sldId id="513" r:id="rId5"/>
    <p:sldId id="876" r:id="rId6"/>
    <p:sldId id="860" r:id="rId7"/>
    <p:sldId id="759" r:id="rId8"/>
    <p:sldId id="1054" r:id="rId9"/>
    <p:sldId id="1107" r:id="rId10"/>
    <p:sldId id="1108" r:id="rId11"/>
    <p:sldId id="1128" r:id="rId12"/>
    <p:sldId id="1109" r:id="rId13"/>
    <p:sldId id="1123" r:id="rId14"/>
    <p:sldId id="1056" r:id="rId15"/>
    <p:sldId id="1097" r:id="rId16"/>
    <p:sldId id="1110" r:id="rId17"/>
    <p:sldId id="1111" r:id="rId18"/>
    <p:sldId id="1112" r:id="rId19"/>
    <p:sldId id="1113" r:id="rId20"/>
    <p:sldId id="1114" r:id="rId21"/>
    <p:sldId id="1124" r:id="rId22"/>
    <p:sldId id="1103" r:id="rId23"/>
    <p:sldId id="1115" r:id="rId24"/>
    <p:sldId id="1116" r:id="rId25"/>
    <p:sldId id="1130" r:id="rId26"/>
    <p:sldId id="1117" r:id="rId27"/>
    <p:sldId id="1126" r:id="rId28"/>
    <p:sldId id="1127" r:id="rId29"/>
    <p:sldId id="1125" r:id="rId30"/>
    <p:sldId id="1104" r:id="rId31"/>
    <p:sldId id="1118" r:id="rId32"/>
    <p:sldId id="1119" r:id="rId33"/>
    <p:sldId id="1120" r:id="rId34"/>
    <p:sldId id="1121" r:id="rId35"/>
    <p:sldId id="1129" r:id="rId36"/>
    <p:sldId id="1122" r:id="rId37"/>
    <p:sldId id="957" r:id="rId38"/>
    <p:sldId id="958" r:id="rId39"/>
    <p:sldId id="1131" r:id="rId40"/>
    <p:sldId id="874" r:id="rId41"/>
    <p:sldId id="291" r:id="rId42"/>
  </p:sldIdLst>
  <p:sldSz cx="9144000" cy="5143500" type="screen16x9"/>
  <p:notesSz cx="6858000" cy="9144000"/>
  <p:custDataLst>
    <p:tags r:id="rId44"/>
  </p:custDataLst>
  <p:defaultTextStyle>
    <a:defPPr>
      <a:defRPr lang="ru"/>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81" autoAdjust="0"/>
    <p:restoredTop sz="75109" autoAdjust="0"/>
  </p:normalViewPr>
  <p:slideViewPr>
    <p:cSldViewPr snapToGrid="0" showGuides="1">
      <p:cViewPr varScale="1">
        <p:scale>
          <a:sx n="96" d="100"/>
          <a:sy n="96" d="100"/>
        </p:scale>
        <p:origin x="1518" y="9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Программа сетевой академии Cisco</a:t>
            </a:r>
          </a:p>
          <a:p>
            <a:r xmlns:a="http://schemas.openxmlformats.org/drawingml/2006/main">
              <a:rPr lang="ru" dirty="0"/>
              <a:t>Введение в сети v7.0 (ITN)</a:t>
            </a:r>
          </a:p>
          <a:p>
            <a:r xmlns:a="http://schemas.openxmlformats.org/drawingml/2006/main">
              <a:rPr lang="ru" dirty="0"/>
              <a:t>Модуль 2: Базовая конфигурация коммутатора и конечного устройства</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7.1 – Кадры Ethernet</a:t>
            </a:r>
          </a:p>
          <a:p>
            <a:r xmlns:a="http://schemas.openxmlformats.org/drawingml/2006/main">
              <a:rPr lang="ru" dirty="0"/>
              <a:t>7.1.6 – Лабораторная работа – Использование Wireshark для проверки кадров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10608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7 - Коммутация Ethernet</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7.2 - MAC-адрес Ethernet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7.2 – MAC-адрес Ethernet</a:t>
            </a:r>
          </a:p>
          <a:p>
            <a:r xmlns:a="http://schemas.openxmlformats.org/drawingml/2006/main">
              <a:rPr lang="ru" dirty="0"/>
              <a:t>7.2.1 – MAC-адрес и шестнадцатеричный код</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7.2 – MAC-адрес Ethernet</a:t>
            </a:r>
          </a:p>
          <a:p>
            <a:r xmlns:a="http://schemas.openxmlformats.org/drawingml/2006/main">
              <a:rPr lang="ru" dirty="0"/>
              <a:t>7.2.2 – MAC-адрес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0991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7.2 – MAC-адрес Ethernet</a:t>
            </a:r>
          </a:p>
          <a:p>
            <a:r xmlns:a="http://schemas.openxmlformats.org/drawingml/2006/main">
              <a:rPr lang="ru" dirty="0"/>
              <a:t>7.2.3 – Обработка кадров</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1702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7.2 – MAC-адрес Ethernet</a:t>
            </a:r>
          </a:p>
          <a:p>
            <a:r xmlns:a="http://schemas.openxmlformats.org/drawingml/2006/main">
              <a:rPr lang="ru" dirty="0"/>
              <a:t>7.2.4 – MAC-адрес одноадресной рассылки</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52740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7.2 – MAC-адрес Ethernet</a:t>
            </a:r>
          </a:p>
          <a:p>
            <a:r xmlns:a="http://schemas.openxmlformats.org/drawingml/2006/main">
              <a:rPr lang="ru" dirty="0"/>
              <a:t>7.2.5 - Широковещательный MAC-адрес</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77119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7.2 – MAC-адрес Ethernet</a:t>
            </a:r>
          </a:p>
          <a:p>
            <a:r xmlns:a="http://schemas.openxmlformats.org/drawingml/2006/main">
              <a:rPr lang="ru" dirty="0"/>
              <a:t>7.2.6 - MAC-адрес многоадресной рассылки</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91418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7.2 – MAC-адрес Ethernet</a:t>
            </a:r>
          </a:p>
          <a:p>
            <a:r xmlns:a="http://schemas.openxmlformats.org/drawingml/2006/main">
              <a:rPr lang="ru" dirty="0"/>
              <a:t>7.2.7 – Лабораторная работа – Просмотр MAC-адресов сетевых устройств</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178587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7 - Коммутация Ethernet</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7.3 - Таблица MAC-адресов</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Программа сетевой академии Cisco</a:t>
            </a:r>
          </a:p>
          <a:p>
            <a:r xmlns:a="http://schemas.openxmlformats.org/drawingml/2006/main">
              <a:rPr lang="ru" dirty="0"/>
              <a:t>Введение в сети v7.0 (ITN)</a:t>
            </a:r>
          </a:p>
          <a:p>
            <a:r xmlns:a="http://schemas.openxmlformats.org/drawingml/2006/main">
              <a:rPr lang="ru" dirty="0"/>
              <a:t>Модуль 7: Коммутация Ethernet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7.3 – Таблица MAC-адресов</a:t>
            </a:r>
          </a:p>
          <a:p>
            <a:r xmlns:a="http://schemas.openxmlformats.org/drawingml/2006/main">
              <a:rPr lang="ru" dirty="0"/>
              <a:t>7.3.1 - Основы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7.3 – Таблица MAC-адресов</a:t>
            </a:r>
          </a:p>
          <a:p>
            <a:r xmlns:a="http://schemas.openxmlformats.org/drawingml/2006/main">
              <a:rPr lang="ru" dirty="0"/>
              <a:t>7.3.2 - Изучение и переадресация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83934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7.3 – Таблица MAC-адресов</a:t>
            </a:r>
          </a:p>
          <a:p>
            <a:r xmlns:a="http://schemas.openxmlformats.org/drawingml/2006/main">
              <a:rPr lang="ru" dirty="0"/>
              <a:t>7.3.2 - Изучение и переадресация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0058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7.3 – Таблица MAC-адресов</a:t>
            </a:r>
          </a:p>
          <a:p>
            <a:r xmlns:a="http://schemas.openxmlformats.org/drawingml/2006/main">
              <a:rPr lang="ru" dirty="0"/>
              <a:t>7.3.3 - Фильтрация кадров</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605110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7.3 – Таблица MAC-адресов</a:t>
            </a:r>
          </a:p>
          <a:p>
            <a:r xmlns:a="http://schemas.openxmlformats.org/drawingml/2006/main">
              <a:rPr lang="ru" dirty="0"/>
              <a:t>7.3.4 – Видео – Таблицы MAC-адресов на подключенных коммутаторах</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070880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7.3 – Таблица MAC-адресов</a:t>
            </a:r>
          </a:p>
          <a:p>
            <a:r xmlns:a="http://schemas.openxmlformats.org/drawingml/2006/main">
              <a:rPr lang="ru" dirty="0"/>
              <a:t>7.3.5 – Видео – Отправка кадра на шлюз по умолчанию</a:t>
            </a:r>
          </a:p>
          <a:p>
            <a:r xmlns:a="http://schemas.openxmlformats.org/drawingml/2006/main">
              <a:rPr lang="ru" dirty="0"/>
              <a:t>7.3.6 – Активность – Переключи это!</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667847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7.3 – Таблица MAC-адресов</a:t>
            </a:r>
          </a:p>
          <a:p>
            <a:r xmlns:a="http://schemas.openxmlformats.org/drawingml/2006/main">
              <a:rPr lang="ru" dirty="0"/>
              <a:t>7.3.7 – Лабораторная работа – Просмотр таблицы MAC-адресов коммутатора</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50690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7 - Коммутация Ethernet</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7.4 - Скорости переключения и методы пересылки</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7.4 – Скорости переключения и методы пересылки</a:t>
            </a:r>
          </a:p>
          <a:p>
            <a:r xmlns:a="http://schemas.openxmlformats.org/drawingml/2006/main">
              <a:rPr lang="ru" dirty="0"/>
              <a:t>7.4.1 – Методы пересылки кадров на коммутаторах Cisco</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7.4 – Скорости переключения и методы пересылки</a:t>
            </a:r>
          </a:p>
          <a:p>
            <a:r xmlns:a="http://schemas.openxmlformats.org/drawingml/2006/main">
              <a:rPr lang="ru" dirty="0"/>
              <a:t>7.4.2 – Сквозное переключение</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30110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xmlns:a="http://schemas.openxmlformats.org/drawingml/2006/main">
              <a:buFontTx/>
              <a:buNone/>
            </a:pPr>
            <a:r xmlns:a="http://schemas.openxmlformats.org/drawingml/2006/main">
              <a:rPr lang="ru" dirty="0"/>
              <a:t>7- Коммутация Ethernet</a:t>
            </a:r>
          </a:p>
          <a:p>
            <a:pPr xmlns:a="http://schemas.openxmlformats.org/drawingml/2006/main">
              <a:buFontTx/>
              <a:buNone/>
            </a:pPr>
            <a:r xmlns:a="http://schemas.openxmlformats.org/drawingml/2006/main">
              <a:rPr lang="ru" dirty="0"/>
              <a:t>7.0.2 — Чему я научусь в этом модуле?</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7.4 – Скорости переключения и методы пересылки</a:t>
            </a:r>
          </a:p>
          <a:p>
            <a:r xmlns:a="http://schemas.openxmlformats.org/drawingml/2006/main">
              <a:rPr lang="ru" dirty="0"/>
              <a:t>7.4.3 – Буферизация памяти на коммутаторах</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119728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7.4 – Скорости переключения и методы пересылки</a:t>
            </a:r>
          </a:p>
          <a:p>
            <a:r xmlns:a="http://schemas.openxmlformats.org/drawingml/2006/main">
              <a:rPr lang="ru" dirty="0"/>
              <a:t>7.4.4 – Настройки дуплекса и скорости</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304328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7.4 – Скорости переключения и методы пересылки</a:t>
            </a:r>
          </a:p>
          <a:p>
            <a:r xmlns:a="http://schemas.openxmlformats.org/drawingml/2006/main">
              <a:rPr lang="ru" dirty="0"/>
              <a:t>7.4.4 – Настройки дуплекса и скорости</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195261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7.4 – Скорости переключения и методы пересылки</a:t>
            </a:r>
          </a:p>
          <a:p>
            <a:r xmlns:a="http://schemas.openxmlformats.org/drawingml/2006/main">
              <a:rPr lang="ru" dirty="0"/>
              <a:t>7.4.5 – Авто-MDIX</a:t>
            </a:r>
          </a:p>
          <a:p>
            <a:r xmlns:a="http://schemas.openxmlformats.org/drawingml/2006/main">
              <a:rPr lang="ru" dirty="0"/>
              <a:t>7.4.6 – Проверьте свое понимание – Скорости переключения и методы переадресации</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268746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7 - Коммутация Ethernet</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7.5 - Практика и тест по модулю</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xmlns:a="http://schemas.openxmlformats.org/drawingml/2006/main">
              <a:rPr lang="ru" sz="1200" dirty="0"/>
              <a:t>7 – Коммутация Ethernet</a:t>
            </a:r>
          </a:p>
          <a:p>
            <a:r xmlns:a="http://schemas.openxmlformats.org/drawingml/2006/main">
              <a:rPr lang="ru" sz="1200" dirty="0"/>
              <a:t>7.5 – Практика и тест по модулю</a:t>
            </a:r>
          </a:p>
          <a:p>
            <a:r xmlns:a="http://schemas.openxmlformats.org/drawingml/2006/main">
              <a:rPr lang="ru" sz="1200" dirty="0"/>
              <a:t>7.5.1 – Чему я научился в этом модуле?</a:t>
            </a:r>
          </a:p>
          <a:p>
            <a:r xmlns:a="http://schemas.openxmlformats.org/drawingml/2006/main">
              <a:rPr lang="ru" sz="1200" dirty="0"/>
              <a:t>7.5.2 – Тест по модулю – Ethernet-коммутация</a:t>
            </a:r>
          </a:p>
        </p:txBody>
      </p:sp>
    </p:spTree>
    <p:extLst>
      <p:ext uri="{BB962C8B-B14F-4D97-AF65-F5344CB8AC3E}">
        <p14:creationId xmlns:p14="http://schemas.microsoft.com/office/powerpoint/2010/main" val="1476824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xmlns:a="http://schemas.openxmlformats.org/drawingml/2006/main">
              <a:rPr lang="ru" sz="1200" dirty="0"/>
              <a:t>7 – Коммутация Ethernet</a:t>
            </a:r>
          </a:p>
          <a:p>
            <a:r xmlns:a="http://schemas.openxmlformats.org/drawingml/2006/main">
              <a:rPr lang="ru" sz="1200" dirty="0"/>
              <a:t>7.5 – Практика и тест по модулю</a:t>
            </a:r>
          </a:p>
          <a:p>
            <a:r xmlns:a="http://schemas.openxmlformats.org/drawingml/2006/main">
              <a:rPr lang="ru" sz="1200" dirty="0"/>
              <a:t>7.5.1 – Чему я научился в этом модуле?</a:t>
            </a:r>
          </a:p>
          <a:p>
            <a:r xmlns:a="http://schemas.openxmlformats.org/drawingml/2006/main">
              <a:rPr lang="ru" sz="1200" dirty="0"/>
              <a:t>7.5.2 – Тест по модулю – Коммутация Ethernet</a:t>
            </a:r>
          </a:p>
        </p:txBody>
      </p:sp>
    </p:spTree>
    <p:extLst>
      <p:ext uri="{BB962C8B-B14F-4D97-AF65-F5344CB8AC3E}">
        <p14:creationId xmlns:p14="http://schemas.microsoft.com/office/powerpoint/2010/main" val="3258257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7 - Коммутация Ethernet</a:t>
            </a:r>
          </a:p>
          <a:p>
            <a:pPr xmlns:a="http://schemas.openxmlformats.org/drawingml/2006/main" marL="0" marR="0" lvl="0" indent="0" algn="l" defTabSz="457200" rtl="0" eaLnBrk="1" fontAlgn="auto" latinLnBrk="0" hangingPunct="1">
              <a:lnSpc>
                <a:spcPct val="100000"/>
              </a:lnSpc>
              <a:spcBef>
                <a:spcPts val="0"/>
              </a:spcBef>
              <a:spcAft>
                <a:spcPts val="0"/>
              </a:spcAft>
              <a:buClrTx/>
              <a:buSzTx/>
              <a:buFontTx/>
              <a:buNone/>
              <a:tabLst/>
              <a:defRPr/>
            </a:pPr>
            <a:r xmlns:a="http://schemas.openxmlformats.org/drawingml/2006/main">
              <a:rPr lang="ru" dirty="0"/>
              <a:t>7.1 Кадры Ethernet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7.1 – Кадры Ethernet</a:t>
            </a:r>
          </a:p>
          <a:p>
            <a:r xmlns:a="http://schemas.openxmlformats.org/drawingml/2006/main">
              <a:rPr lang="ru" dirty="0"/>
              <a:t>7.1.1 – Инкапсуляция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7.1 – Кадры Ethernet</a:t>
            </a:r>
          </a:p>
          <a:p>
            <a:r xmlns:a="http://schemas.openxmlformats.org/drawingml/2006/main">
              <a:rPr lang="ru" dirty="0"/>
              <a:t>7.1.2 - Подуровни канала передачи данных</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71276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7.1 – Кадры Ethernet</a:t>
            </a:r>
          </a:p>
          <a:p>
            <a:r xmlns:a="http://schemas.openxmlformats.org/drawingml/2006/main">
              <a:rPr lang="ru" dirty="0"/>
              <a:t>7.1.3 – Подуровень MAC</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7.1 – Кадры Ethernet</a:t>
            </a:r>
          </a:p>
          <a:p>
            <a:r xmlns:a="http://schemas.openxmlformats.org/drawingml/2006/main">
              <a:rPr lang="ru" dirty="0"/>
              <a:t>7.1.3 – Подуровень MAC</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36995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ru" dirty="0"/>
              <a:t>7 – Коммутация Ethernet</a:t>
            </a:r>
          </a:p>
          <a:p>
            <a:r xmlns:a="http://schemas.openxmlformats.org/drawingml/2006/main">
              <a:rPr lang="ru" dirty="0"/>
              <a:t>7.1 – Кадры Ethernet</a:t>
            </a:r>
          </a:p>
          <a:p>
            <a:r xmlns:a="http://schemas.openxmlformats.org/drawingml/2006/main">
              <a:rPr lang="ru" dirty="0"/>
              <a:t>7.1.4 – Поля кадра Ethernet</a:t>
            </a:r>
          </a:p>
          <a:p>
            <a:r xmlns:a="http://schemas.openxmlformats.org/drawingml/2006/main">
              <a:rPr lang="ru" dirty="0"/>
              <a:t>7.1.5 – Проверьте свое понимание – Коммутация Ethernet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244073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604461" y="4741653"/>
            <a:ext cx="2921065"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xmlns:a="http://schemas.openxmlformats.org/drawingml/2006/main">
              <a:rPr lang="ru" dirty="0">
                <a:solidFill>
                  <a:schemeClr val="accent5">
                    <a:lumMod val="40000"/>
                    <a:lumOff val="60000"/>
                  </a:schemeClr>
                </a:solidFill>
              </a:rPr>
              <a:t>Модуль 7: Коммутация Ethernet</a:t>
            </a:r>
          </a:p>
        </p:txBody>
      </p:sp>
      <p:sp>
        <p:nvSpPr>
          <p:cNvPr id="5" name="Text Placeholder 4"/>
          <p:cNvSpPr>
            <a:spLocks noGrp="1"/>
          </p:cNvSpPr>
          <p:nvPr>
            <p:ph type="body" sz="quarter" idx="13"/>
          </p:nvPr>
        </p:nvSpPr>
        <p:spPr>
          <a:xfrm>
            <a:off x="469497" y="3127609"/>
            <a:ext cx="5925246" cy="299001"/>
          </a:xfrm>
        </p:spPr>
        <p:txBody>
          <a:bodyPr/>
          <a:lstStyle/>
          <a:p>
            <a:r xmlns:a="http://schemas.openxmlformats.org/drawingml/2006/main">
              <a:rPr lang="ru" dirty="0">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r xmlns:a="http://schemas.openxmlformats.org/drawingml/2006/main">
              <a:rPr lang="ru" dirty="0">
                <a:solidFill>
                  <a:schemeClr val="accent5">
                    <a:lumMod val="40000"/>
                    <a:lumOff val="60000"/>
                  </a:schemeClr>
                </a:solidFill>
              </a:rPr>
              <a:t>Введение в сети v7.0 (ITN)</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по кадрам Ethernet </a:t>
            </a:r>
            <a:br xmlns:a="http://schemas.openxmlformats.org/drawingml/2006/main">
              <a:rPr lang="en-US" dirty="0"/>
            </a:br>
            <a:r xmlns:a="http://schemas.openxmlformats.org/drawingml/2006/main">
              <a:rPr lang="ru" sz="2400" dirty="0"/>
              <a:t>— использование Wireshark для проверки кадров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8280057" cy="3689897"/>
          </a:xfrm>
        </p:spPr>
        <p:txBody>
          <a:bodyPr/>
          <a:lstStyle/>
          <a:p>
            <a:pPr xmlns:a="http://schemas.openxmlformats.org/drawingml/2006/main" algn="l"/>
            <a:r xmlns:a="http://schemas.openxmlformats.org/drawingml/2006/main">
              <a:rPr lang="ru" dirty="0">
                <a:solidFill>
                  <a:srgbClr val="000000"/>
                </a:solidFill>
              </a:rPr>
              <a:t>В этой лабораторной работе вы выполните следующие задачи:</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Часть 1: Изучение полей заголовка в кадре Ethernet II</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Часть 2: Использование Wireshark для захвата и анализа кадров Ethernet</a:t>
            </a:r>
          </a:p>
          <a:p>
            <a:pPr algn="l"/>
            <a:endParaRPr lang="en-US" dirty="0">
              <a:solidFill>
                <a:srgbClr val="000000"/>
              </a:solidFill>
            </a:endParaRPr>
          </a:p>
        </p:txBody>
      </p:sp>
    </p:spTree>
    <p:extLst>
      <p:ext uri="{BB962C8B-B14F-4D97-AF65-F5344CB8AC3E}">
        <p14:creationId xmlns:p14="http://schemas.microsoft.com/office/powerpoint/2010/main" val="414043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xmlns:a="http://schemas.openxmlformats.org/drawingml/2006/main">
              <a:rPr lang="ru" dirty="0">
                <a:solidFill>
                  <a:schemeClr val="accent5">
                    <a:lumMod val="40000"/>
                    <a:lumOff val="60000"/>
                  </a:schemeClr>
                </a:solidFill>
              </a:rPr>
              <a:t>7.2 MAC-адрес Ethernet</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MAC-адреса Ethernet </a:t>
            </a:r>
            <a:br xmlns:a="http://schemas.openxmlformats.org/drawingml/2006/main">
              <a:rPr lang="en-US" dirty="0"/>
            </a:br>
            <a:r xmlns:a="http://schemas.openxmlformats.org/drawingml/2006/main">
              <a:rPr lang="ru" sz="2400" dirty="0"/>
              <a:t>MAC-адрес и шестнадцатеричный</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MAC-адрес Ethernet состоит из 48-битного двоичного значения, выраженного с использованием 12 шестнадцатеричных значений.</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Учитывая, что 8 бит (один байт) — это обычная двоичная группа, двоичные числа от 00000000 до 11111111 можно представить в шестнадцатеричном виде как диапазон от 00 до FF,</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При использовании шестнадцатеричного формата ведущие нули всегда отображаются для завершения 8-битного представления. Например, двоичное значение 0000 1010 представлено в шестнадцатеричном формате как 0A.</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Шестнадцатеричные числа часто представляются значением, которому предшествует </a:t>
            </a:r>
            <a:r xmlns:a="http://schemas.openxmlformats.org/drawingml/2006/main">
              <a:rPr lang="ru" sz="1600" b="1" dirty="0">
                <a:solidFill>
                  <a:srgbClr val="000000"/>
                </a:solidFill>
              </a:rPr>
              <a:t>0x </a:t>
            </a:r>
            <a:r xmlns:a="http://schemas.openxmlformats.org/drawingml/2006/main">
              <a:rPr lang="ru" sz="1600" dirty="0">
                <a:solidFill>
                  <a:srgbClr val="000000"/>
                </a:solidFill>
              </a:rPr>
              <a:t>(например, 0x73), чтобы различать десятичные и шестнадцатеричные значения в документации.</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Шестнадцатеричное число также может быть представлено нижним индексом 16 или шестнадцатеричным числом, за которым следует буква H (например,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MAC-адреса Ethernet </a:t>
            </a:r>
            <a:br xmlns:a="http://schemas.openxmlformats.org/drawingml/2006/main">
              <a:rPr lang="en-US" dirty="0"/>
            </a:br>
            <a:r xmlns:a="http://schemas.openxmlformats.org/drawingml/2006/main">
              <a:rPr lang="ru" sz="2400" dirty="0"/>
              <a:t>MAC-адрес Ethernet</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В локальной сети Ethernet каждое сетевое устройство подключено к одной и той же общей среде. MAC-адресация обеспечивает метод идентификации устройств на канальном уровне модели OSI.</a:t>
            </a: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MAC-адрес Ethernet — это 48-битный адрес, выраженный с использованием 12 шестнадцатеричных цифр. Поскольку байт равен 8 битам, мы также можем сказать, что MAC-адрес имеет длину 6 байт.</a:t>
            </a: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Все MAC-адреса должны быть уникальными для устройства Ethernet или интерфейса Ethernet. Чтобы гарантировать это, все поставщики, продающие устройства Ethernet, должны зарегистрироваться в IEEE, чтобы получить уникальный 6-значный шестнадцатеричный (т. е. 24-битный или 3-байтовый) код, называемый организационно уникальным идентификатором (OUI).</a:t>
            </a: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MAC-адрес Ethernet состоит из 6-значного шестнадцатеричного кода OUI поставщика, за которым следует 6-значное шестнадцатеричное значение, назначенное поставщиком.</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E3B936E3-E1CB-5C42-9445-442FA726A951}"/>
              </a:ext>
            </a:extLst>
          </p:cNvPr>
          <p:cNvPicPr>
            <a:picLocks noChangeAspect="1"/>
          </p:cNvPicPr>
          <p:nvPr/>
        </p:nvPicPr>
        <p:blipFill>
          <a:blip r:embed="rId3"/>
          <a:stretch>
            <a:fillRect/>
          </a:stretch>
        </p:blipFill>
        <p:spPr>
          <a:xfrm>
            <a:off x="1075489" y="3289769"/>
            <a:ext cx="6762015" cy="1638277"/>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2400" dirty="0"/>
              <a:t>Обработка кадров </a:t>
            </a:r>
            <a:r xmlns:a="http://schemas.openxmlformats.org/drawingml/2006/main">
              <a:rPr lang="ru" sz="1600" dirty="0"/>
              <a:t>MAC-адресов Ethernet</a:t>
            </a:r>
            <a:br xmlns:a="http://schemas.openxmlformats.org/drawingml/2006/main">
              <a:rPr lang="en-US" dirty="0"/>
            </a:b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211206" cy="3657998"/>
          </a:xfrm>
        </p:spPr>
        <p:txBody>
          <a:bodyPr/>
          <a:lstStyle/>
          <a:p>
            <a:pPr xmlns:a="http://schemas.openxmlformats.org/drawingml/2006/main" marL="285750" indent="-285750" algn="l">
              <a:buFont typeface="Arial" panose="020B0604020202020204" pitchFamily="34" charset="0"/>
              <a:buChar char="•"/>
            </a:pPr>
            <a:r xmlns:a="http://schemas.openxmlformats.org/drawingml/2006/main">
              <a:rPr lang="ru" sz="1400" dirty="0">
                <a:solidFill>
                  <a:srgbClr val="000000"/>
                </a:solidFill>
              </a:rPr>
              <a:t>Когда устройство пересылает сообщение в сеть Ethernet, заголовок Ethernet включает в себя MAC-адрес источника и MAC-адрес назначения.</a:t>
            </a:r>
          </a:p>
          <a:p>
            <a:pPr xmlns:a="http://schemas.openxmlformats.org/drawingml/2006/main" marL="285750" indent="-285750" algn="l">
              <a:buFont typeface="Arial" panose="020B0604020202020204" pitchFamily="34" charset="0"/>
              <a:buChar char="•"/>
            </a:pPr>
            <a:r xmlns:a="http://schemas.openxmlformats.org/drawingml/2006/main">
              <a:rPr lang="ru" sz="1400" dirty="0">
                <a:solidFill>
                  <a:srgbClr val="000000"/>
                </a:solidFill>
              </a:rPr>
              <a:t>Когда NIC получает кадр Ethernet, он проверяет MAC-адрес назначения, чтобы увидеть, совпадает ли он с физическим MAC-адресом, который хранится в RAM. Если совпадения нет, устройство отбрасывает кадр. Если совпадение есть, оно передает кадр на уровни OSI, где происходит процесс деинкапсуляции.</a:t>
            </a:r>
          </a:p>
          <a:p>
            <a:pPr xmlns:a="http://schemas.openxmlformats.org/drawingml/2006/main" marL="73085" lvl="1" indent="0">
              <a:buNone/>
            </a:pPr>
            <a:r xmlns:a="http://schemas.openxmlformats.org/drawingml/2006/main">
              <a:rPr lang="ru" sz="1200" b="1" dirty="0">
                <a:solidFill>
                  <a:srgbClr val="000000"/>
                </a:solidFill>
              </a:rPr>
              <a:t>Примечание: </a:t>
            </a:r>
            <a:r xmlns:a="http://schemas.openxmlformats.org/drawingml/2006/main">
              <a:rPr lang="ru" sz="1200" dirty="0">
                <a:solidFill>
                  <a:srgbClr val="000000"/>
                </a:solidFill>
              </a:rPr>
              <a:t>сетевые адаптеры Ethernet также будут принимать кадры, если MAC-адрес назначения является широковещательной или многоадресной группой, членом которой является хост.</a:t>
            </a:r>
          </a:p>
          <a:p>
            <a:pPr xmlns:a="http://schemas.openxmlformats.org/drawingml/2006/main" marL="285750" indent="-285750" algn="l">
              <a:buFont typeface="Arial" panose="020B0604020202020204" pitchFamily="34" charset="0"/>
              <a:buChar char="•"/>
            </a:pPr>
            <a:r xmlns:a="http://schemas.openxmlformats.org/drawingml/2006/main">
              <a:rPr lang="ru" sz="1400" dirty="0">
                <a:solidFill>
                  <a:srgbClr val="000000"/>
                </a:solidFill>
              </a:rPr>
              <a:t>Любое устройство, являющееся источником или получателем кадра Ethernet, будет иметь сетевой адаптер Ethernet и, следовательно, MAC-адрес. Сюда входят рабочие станции, серверы, принтеры, мобильные устройства и маршрутизаторы.</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96B69223-7D35-3345-89F2-D23C56D422F0}"/>
              </a:ext>
            </a:extLst>
          </p:cNvPr>
          <p:cNvPicPr>
            <a:picLocks noChangeAspect="1"/>
          </p:cNvPicPr>
          <p:nvPr/>
        </p:nvPicPr>
        <p:blipFill>
          <a:blip r:embed="rId3"/>
          <a:stretch>
            <a:fillRect/>
          </a:stretch>
        </p:blipFill>
        <p:spPr>
          <a:xfrm>
            <a:off x="5341684" y="1144544"/>
            <a:ext cx="3677394" cy="2409568"/>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MAC-адреса Ethernet </a:t>
            </a:r>
            <a:br xmlns:a="http://schemas.openxmlformats.org/drawingml/2006/main">
              <a:rPr lang="en-US" dirty="0"/>
            </a:br>
            <a:r xmlns:a="http://schemas.openxmlformats.org/drawingml/2006/main">
              <a:rPr lang="ru" sz="2400" dirty="0"/>
              <a:t>MAC-адрес Unicast</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77984" y="763736"/>
            <a:ext cx="3894760" cy="3618545"/>
          </a:xfrm>
        </p:spPr>
        <p:txBody>
          <a:bodyPr/>
          <a:lstStyle/>
          <a:p>
            <a:pPr xmlns:a="http://schemas.openxmlformats.org/drawingml/2006/main" marL="0" indent="0" algn="l"/>
            <a:r xmlns:a="http://schemas.openxmlformats.org/drawingml/2006/main">
              <a:rPr lang="ru" sz="1600" dirty="0">
                <a:solidFill>
                  <a:srgbClr val="000000"/>
                </a:solidFill>
              </a:rPr>
              <a:t>В Ethernet для одноадресной, широковещательной и многоадресной передачи данных на уровне 2 используются разные MAC-адреса.</a:t>
            </a:r>
          </a:p>
          <a:p>
            <a:pPr xmlns:a="http://schemas.openxmlformats.org/drawingml/2006/main" marL="342900" indent="-342900" algn="l">
              <a:buFont typeface="Arial" panose="020B0604020202020204" pitchFamily="34" charset="0"/>
              <a:buChar char="•"/>
            </a:pPr>
            <a:r xmlns:a="http://schemas.openxmlformats.org/drawingml/2006/main">
              <a:rPr lang="ru" sz="1400" dirty="0">
                <a:solidFill>
                  <a:srgbClr val="000000"/>
                </a:solidFill>
              </a:rPr>
              <a:t>Индивидуальный MAC-адрес — это уникальный адрес, который используется при отправке кадра с одного передающего устройства на одно устройство назначения.</a:t>
            </a:r>
          </a:p>
          <a:p>
            <a:pPr xmlns:a="http://schemas.openxmlformats.org/drawingml/2006/main" marL="342900" indent="-342900" algn="l">
              <a:buFont typeface="Arial" panose="020B0604020202020204" pitchFamily="34" charset="0"/>
              <a:buChar char="•"/>
            </a:pPr>
            <a:r xmlns:a="http://schemas.openxmlformats.org/drawingml/2006/main">
              <a:rPr lang="ru" sz="1400" dirty="0">
                <a:solidFill>
                  <a:srgbClr val="000000"/>
                </a:solidFill>
              </a:rPr>
              <a:t>Процесс, который исходный хост использует для определения MAC-адреса назначения, связанного с адресом IPv4, называется протоколом разрешения адресов (ARP). Процесс, который исходный хост использует для определения MAC-адреса назначения, связанного с адресом IPv6, называется обнаружением соседей (ND).</a:t>
            </a:r>
            <a:endParaRPr xmlns:a="http://schemas.openxmlformats.org/drawingml/2006/main" lang="en-US" sz="1400" b="1" dirty="0">
              <a:solidFill>
                <a:srgbClr val="000000"/>
              </a:solidFill>
            </a:endParaRPr>
          </a:p>
          <a:p>
            <a:pPr xmlns:a="http://schemas.openxmlformats.org/drawingml/2006/main" marL="0" indent="0" algn="l"/>
            <a:r xmlns:a="http://schemas.openxmlformats.org/drawingml/2006/main">
              <a:rPr lang="ru" sz="1400" b="1" dirty="0">
                <a:solidFill>
                  <a:srgbClr val="000000"/>
                </a:solidFill>
              </a:rPr>
              <a:t>Примечание: </a:t>
            </a:r>
            <a:r xmlns:a="http://schemas.openxmlformats.org/drawingml/2006/main">
              <a:rPr lang="ru" sz="1400" dirty="0">
                <a:solidFill>
                  <a:srgbClr val="000000"/>
                </a:solidFill>
              </a:rPr>
              <a:t>MAC-адрес источника всегда должен быть одноадресным.</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5AC423A4-E5CC-3D4C-8FD2-2A3C0F10D304}"/>
              </a:ext>
            </a:extLst>
          </p:cNvPr>
          <p:cNvPicPr>
            <a:picLocks noChangeAspect="1"/>
          </p:cNvPicPr>
          <p:nvPr/>
        </p:nvPicPr>
        <p:blipFill>
          <a:blip r:embed="rId3"/>
          <a:stretch>
            <a:fillRect/>
          </a:stretch>
        </p:blipFill>
        <p:spPr>
          <a:xfrm>
            <a:off x="4369422" y="1103606"/>
            <a:ext cx="4418615" cy="2936287"/>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MAC-адреса Ethernet </a:t>
            </a:r>
            <a:br xmlns:a="http://schemas.openxmlformats.org/drawingml/2006/main">
              <a:rPr lang="en-US" dirty="0"/>
            </a:br>
            <a:r xmlns:a="http://schemas.openxmlformats.org/drawingml/2006/main">
              <a:rPr lang="ru" sz="2400" dirty="0"/>
              <a:t>MAC-адреса широковещательной передачи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4488452" cy="3657998"/>
          </a:xfrm>
        </p:spPr>
        <p:txBody>
          <a:bodyPr/>
          <a:lstStyle/>
          <a:p>
            <a:pPr xmlns:a="http://schemas.openxmlformats.org/drawingml/2006/main" marL="0" indent="0" algn="l"/>
            <a:r xmlns:a="http://schemas.openxmlformats.org/drawingml/2006/main">
              <a:rPr lang="ru" sz="1500" dirty="0">
                <a:solidFill>
                  <a:srgbClr val="000000"/>
                </a:solidFill>
              </a:rPr>
              <a:t>Кадр широковещательной передачи Ethernet принимается и обрабатывается каждым устройством в локальной сети Ethernet. Характеристики широковещательной передачи Ethernet следующие:</a:t>
            </a: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Его MAC-адрес назначения — FF-FF-FF-FF-FF-FF в шестнадцатеричном формате (48 единиц в двоичном формате).</a:t>
            </a: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Он заливает все порты коммутатора Ethernet, кроме входящего порта. Он не пересылается маршрутизатором.</a:t>
            </a: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Если инкапсулированные данные представляют собой широковещательный пакет IPv4, это означает, что пакет содержит целевой адрес IPv4, в хостовой части которого все единицы (1). Такая нумерация в адресе означает, что все хосты в этой локальной сети (широковещательном домене) получат и обработают пакет.</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id="{9BB74621-5EE7-1449-9518-A33F812065C0}"/>
              </a:ext>
            </a:extLst>
          </p:cNvPr>
          <p:cNvPicPr>
            <a:picLocks noChangeAspect="1"/>
          </p:cNvPicPr>
          <p:nvPr/>
        </p:nvPicPr>
        <p:blipFill>
          <a:blip r:embed="rId3"/>
          <a:stretch>
            <a:fillRect/>
          </a:stretch>
        </p:blipFill>
        <p:spPr>
          <a:xfrm>
            <a:off x="4963114" y="1112109"/>
            <a:ext cx="4012722" cy="2609226"/>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MAC-адреса Ethernet </a:t>
            </a:r>
            <a:br xmlns:a="http://schemas.openxmlformats.org/drawingml/2006/main">
              <a:rPr lang="en-US" dirty="0"/>
            </a:br>
            <a:r xmlns:a="http://schemas.openxmlformats.org/drawingml/2006/main">
              <a:rPr lang="ru" sz="2400" dirty="0"/>
              <a:t>MAC-адрес многоадресной рассылки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33350" y="763735"/>
            <a:ext cx="5038725" cy="3836839"/>
          </a:xfrm>
        </p:spPr>
        <p:txBody>
          <a:bodyPr/>
          <a:lstStyle/>
          <a:p>
            <a:pPr xmlns:a="http://schemas.openxmlformats.org/drawingml/2006/main" marL="0" indent="0" algn="l"/>
            <a:r xmlns:a="http://schemas.openxmlformats.org/drawingml/2006/main">
              <a:rPr lang="ru" sz="1200" dirty="0">
                <a:solidFill>
                  <a:srgbClr val="000000"/>
                </a:solidFill>
              </a:rPr>
              <a:t>Многоадресный кадр Ethernet принимается и обрабатывается группой устройств, принадлежащих к одной и той же многоадресной группе.</a:t>
            </a:r>
          </a:p>
          <a:p>
            <a:pPr xmlns:a="http://schemas.openxmlformats.org/drawingml/2006/main" marL="285750" indent="-285750" algn="l">
              <a:buFont typeface="Arial" panose="020B0604020202020204" pitchFamily="34" charset="0"/>
              <a:buChar char="•"/>
            </a:pPr>
            <a:r xmlns:a="http://schemas.openxmlformats.org/drawingml/2006/main">
              <a:rPr lang="ru" sz="1300" dirty="0">
                <a:solidFill>
                  <a:srgbClr val="000000"/>
                </a:solidFill>
              </a:rPr>
              <a:t>MAC-адрес назначения составляет 01-00-5E, когда инкапсулированные данные представляют собой многоадресный пакет IPv4, и MAC-адрес назначения составляет 33-33, когда инкапсулированные данные представляют собой многоадресный пакет IPv6.</a:t>
            </a:r>
          </a:p>
          <a:p>
            <a:pPr xmlns:a="http://schemas.openxmlformats.org/drawingml/2006/main" marL="285750" indent="-285750" algn="l">
              <a:buFont typeface="Arial" panose="020B0604020202020204" pitchFamily="34" charset="0"/>
              <a:buChar char="•"/>
            </a:pPr>
            <a:r xmlns:a="http://schemas.openxmlformats.org/drawingml/2006/main">
              <a:rPr lang="ru" sz="1300" dirty="0">
                <a:solidFill>
                  <a:srgbClr val="000000"/>
                </a:solidFill>
              </a:rPr>
              <a:t>Существуют и другие зарезервированные MAC-адреса назначения многоадресной рассылки, когда инкапсулированные данные не являются IP, например, протокол Spanning Tree Protocol (STP).</a:t>
            </a:r>
          </a:p>
          <a:p>
            <a:pPr xmlns:a="http://schemas.openxmlformats.org/drawingml/2006/main" marL="285750" indent="-285750" algn="l">
              <a:buFont typeface="Arial" panose="020B0604020202020204" pitchFamily="34" charset="0"/>
              <a:buChar char="•"/>
            </a:pPr>
            <a:r xmlns:a="http://schemas.openxmlformats.org/drawingml/2006/main">
              <a:rPr lang="ru" sz="1300" dirty="0">
                <a:solidFill>
                  <a:srgbClr val="000000"/>
                </a:solidFill>
              </a:rPr>
              <a:t>Он рассылается по всем портам коммутатора Ethernet, за исключением входящего порта, если коммутатор не настроен на многоадресный снупинг. Он не пересылается маршрутизатором, если маршрутизатор не настроен на маршрутизацию многоадресных пакетов.</a:t>
            </a:r>
          </a:p>
          <a:p>
            <a:pPr xmlns:a="http://schemas.openxmlformats.org/drawingml/2006/main" marL="285750" indent="-285750" algn="l">
              <a:buFont typeface="Arial" panose="020B0604020202020204" pitchFamily="34" charset="0"/>
              <a:buChar char="•"/>
            </a:pPr>
            <a:r xmlns:a="http://schemas.openxmlformats.org/drawingml/2006/main">
              <a:rPr lang="ru" sz="1300" dirty="0">
                <a:solidFill>
                  <a:srgbClr val="000000"/>
                </a:solidFill>
              </a:rPr>
              <a:t>Поскольку многоадресные адреса представляют собой группу адресов (иногда называемую группой хостов), они могут использоваться только в качестве пункта назначения пакета. Источником всегда будет одноадресный адрес.</a:t>
            </a:r>
          </a:p>
          <a:p>
            <a:pPr xmlns:a="http://schemas.openxmlformats.org/drawingml/2006/main" marL="285750" indent="-285750" algn="l">
              <a:buFont typeface="Arial" panose="020B0604020202020204" pitchFamily="34" charset="0"/>
              <a:buChar char="•"/>
            </a:pPr>
            <a:r xmlns:a="http://schemas.openxmlformats.org/drawingml/2006/main">
              <a:rPr lang="ru" sz="1300" dirty="0">
                <a:solidFill>
                  <a:srgbClr val="000000"/>
                </a:solidFill>
              </a:rPr>
              <a:t>Как и в случае с адресами одноадресной и широковещательной рассылки, для IP-адреса многоадресной рассылки требуется соответствующий MAC-адрес многоадресной рассылки.</a:t>
            </a:r>
          </a:p>
        </p:txBody>
      </p:sp>
      <p:pic>
        <p:nvPicPr>
          <p:cNvPr id="5" name="Picture 4">
            <a:extLst>
              <a:ext uri="{FF2B5EF4-FFF2-40B4-BE49-F238E27FC236}">
                <a16:creationId xmlns:a16="http://schemas.microsoft.com/office/drawing/2014/main" id="{C2CEE847-F74D-1643-8791-340AD51F8CE0}"/>
              </a:ext>
            </a:extLst>
          </p:cNvPr>
          <p:cNvPicPr>
            <a:picLocks noChangeAspect="1"/>
          </p:cNvPicPr>
          <p:nvPr/>
        </p:nvPicPr>
        <p:blipFill>
          <a:blip r:embed="rId3"/>
          <a:stretch>
            <a:fillRect/>
          </a:stretch>
        </p:blipFill>
        <p:spPr>
          <a:xfrm>
            <a:off x="5305425" y="1211367"/>
            <a:ext cx="3607544" cy="248129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по MAC-адресам Ethernet </a:t>
            </a:r>
            <a:br xmlns:a="http://schemas.openxmlformats.org/drawingml/2006/main">
              <a:rPr lang="en-US" dirty="0"/>
            </a:br>
            <a:r xmlns:a="http://schemas.openxmlformats.org/drawingml/2006/main">
              <a:rPr lang="ru" sz="2400" dirty="0"/>
              <a:t>– просмотр MAC-адресов сетевых устройств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24406" y="837649"/>
            <a:ext cx="8280057" cy="3073946"/>
          </a:xfrm>
        </p:spPr>
        <p:txBody>
          <a:bodyPr/>
          <a:lstStyle/>
          <a:p>
            <a:pPr xmlns:a="http://schemas.openxmlformats.org/drawingml/2006/main" algn="l"/>
            <a:r xmlns:a="http://schemas.openxmlformats.org/drawingml/2006/main">
              <a:rPr lang="ru" dirty="0">
                <a:solidFill>
                  <a:srgbClr val="000000"/>
                </a:solidFill>
              </a:rPr>
              <a:t>В этой лабораторной работе вы выполните следующие задачи:</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Часть 1: Настройка топологии и инициализация устройств</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Часть 2: Настройка устройств и проверка подключения</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Часть 3: Отображение, описание и анализ MAC-адресов Ethernet</a:t>
            </a:r>
          </a:p>
          <a:p>
            <a:pPr algn="l"/>
            <a:endParaRPr lang="en-US" dirty="0">
              <a:solidFill>
                <a:srgbClr val="000000"/>
              </a:solidFill>
            </a:endParaRPr>
          </a:p>
        </p:txBody>
      </p:sp>
    </p:spTree>
    <p:extLst>
      <p:ext uri="{BB962C8B-B14F-4D97-AF65-F5344CB8AC3E}">
        <p14:creationId xmlns:p14="http://schemas.microsoft.com/office/powerpoint/2010/main" val="385887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xmlns:a="http://schemas.openxmlformats.org/drawingml/2006/main">
              <a:rPr lang="ru" dirty="0">
                <a:solidFill>
                  <a:schemeClr val="accent5">
                    <a:lumMod val="40000"/>
                    <a:lumOff val="60000"/>
                  </a:schemeClr>
                </a:solidFill>
              </a:rPr>
              <a:t>7.3 Таблица MAC-адресов</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xmlns:a="http://schemas.openxmlformats.org/drawingml/2006/main">
              <a:rPr lang="ru" dirty="0">
                <a:solidFill>
                  <a:schemeClr val="accent5">
                    <a:lumMod val="40000"/>
                    <a:lumOff val="60000"/>
                  </a:schemeClr>
                </a:solidFill>
              </a:rPr>
              <a:t>Введение в сети v7.0 (ITN)</a:t>
            </a:r>
          </a:p>
          <a:p>
            <a:endParaRPr lang="en-US" dirty="0"/>
          </a:p>
        </p:txBody>
      </p:sp>
      <p:sp>
        <p:nvSpPr>
          <p:cNvPr id="6" name="Title 5"/>
          <p:cNvSpPr>
            <a:spLocks noGrp="1"/>
          </p:cNvSpPr>
          <p:nvPr>
            <p:ph type="ctrTitle"/>
          </p:nvPr>
        </p:nvSpPr>
        <p:spPr>
          <a:xfrm>
            <a:off x="469497" y="2316480"/>
            <a:ext cx="6672708" cy="1080143"/>
          </a:xfrm>
        </p:spPr>
        <p:txBody>
          <a:bodyPr/>
          <a:lstStyle/>
          <a:p>
            <a:r xmlns:a="http://schemas.openxmlformats.org/drawingml/2006/main">
              <a:rPr lang="ru" dirty="0">
                <a:solidFill>
                  <a:schemeClr val="accent5">
                    <a:lumMod val="40000"/>
                    <a:lumOff val="60000"/>
                  </a:schemeClr>
                </a:solidFill>
              </a:rPr>
              <a:t>Модуль 7: Коммутация Ethernet</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2400" dirty="0"/>
              <a:t>Основы коммутатора </a:t>
            </a:r>
            <a:r xmlns:a="http://schemas.openxmlformats.org/drawingml/2006/main">
              <a:rPr lang="ru" sz="1600" dirty="0"/>
              <a:t>таблицы MAC-адресов</a:t>
            </a:r>
            <a:br xmlns:a="http://schemas.openxmlformats.org/drawingml/2006/main">
              <a:rPr lang="en-US" dirty="0"/>
            </a:b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Коммутатор Ethernet уровня 2 использует MAC-адреса уровня 2 для принятия решений о пересылке. Он совершенно не осведомлен о данных (протоколе), которые переносятся в части данных кадра, например, пакете IPv4, сообщении ARP или пакете IPv6 ND. Коммутатор принимает решения о пересылке исключительно на основе MAC-адресов Ethernet уровня 2.</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Коммутатор Ethernet проверяет свою таблицу MAC-адресов, чтобы принять решение о пересылке каждого кадра, в отличие от устаревших концентраторов Ethernet, которые повторяют биты на всех портах, кроме входящего порта.</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При включении коммутатора таблица MAC-адресов пуста.</a:t>
            </a:r>
            <a:endParaRPr xmlns:a="http://schemas.openxmlformats.org/drawingml/2006/main" lang="en-US" sz="1400" dirty="0">
              <a:solidFill>
                <a:srgbClr val="000000"/>
              </a:solidFill>
            </a:endParaRPr>
          </a:p>
          <a:p>
            <a:pPr marL="0" indent="0" algn="l"/>
            <a:endParaRPr lang="en-US" sz="1600" b="1" dirty="0">
              <a:solidFill>
                <a:srgbClr val="000000"/>
              </a:solidFill>
            </a:endParaRPr>
          </a:p>
          <a:p>
            <a:pPr xmlns:a="http://schemas.openxmlformats.org/drawingml/2006/main" marL="0" indent="0" algn="l"/>
            <a:r xmlns:a="http://schemas.openxmlformats.org/drawingml/2006/main">
              <a:rPr lang="ru" sz="1600" b="1" dirty="0">
                <a:solidFill>
                  <a:srgbClr val="000000"/>
                </a:solidFill>
              </a:rPr>
              <a:t>Примечание </a:t>
            </a:r>
            <a:r xmlns:a="http://schemas.openxmlformats.org/drawingml/2006/main">
              <a:rPr lang="ru" sz="1600" dirty="0">
                <a:solidFill>
                  <a:srgbClr val="000000"/>
                </a:solidFill>
              </a:rPr>
              <a:t>: Таблицу MAC-адресов иногда называют таблицей ассоциативной памяти (CAM).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2400" dirty="0"/>
              <a:t>Изучение и переадресация </a:t>
            </a:r>
            <a:r xmlns:a="http://schemas.openxmlformats.org/drawingml/2006/main">
              <a:rPr lang="ru" sz="1600" dirty="0"/>
              <a:t>таблицы MAC-адресов</a:t>
            </a:r>
            <a:br xmlns:a="http://schemas.openxmlformats.org/drawingml/2006/main">
              <a:rPr lang="en-US" dirty="0"/>
            </a:b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xmlns:a="http://schemas.openxmlformats.org/drawingml/2006/main" marL="0" indent="0" algn="l"/>
            <a:r xmlns:a="http://schemas.openxmlformats.org/drawingml/2006/main">
              <a:rPr lang="ru" sz="1600" b="1" dirty="0">
                <a:solidFill>
                  <a:srgbClr val="000000"/>
                </a:solidFill>
              </a:rPr>
              <a:t>Проверьте исходный MAC-адрес (Узнать больше)</a:t>
            </a:r>
            <a:endParaRPr xmlns:a="http://schemas.openxmlformats.org/drawingml/2006/main" lang="en-US" sz="1600" dirty="0">
              <a:solidFill>
                <a:srgbClr val="000000"/>
              </a:solidFill>
            </a:endParaRPr>
          </a:p>
          <a:p>
            <a:pPr xmlns:a="http://schemas.openxmlformats.org/drawingml/2006/main" marL="0" indent="0" algn="l"/>
            <a:r xmlns:a="http://schemas.openxmlformats.org/drawingml/2006/main">
              <a:rPr lang="ru" sz="1600" dirty="0">
                <a:solidFill>
                  <a:srgbClr val="000000"/>
                </a:solidFill>
              </a:rPr>
              <a:t>Каждый кадр, который поступает на коммутатор, проверяется на наличие новой информации для изучения. Это делается путем проверки исходного MAC-адреса кадра и номера порта, через который кадр поступил на коммутатор. Если исходный MAC-адрес не существует, он добавляется в таблицу вместе с номером входящего порта. Если исходный MAC-адрес существует, коммутатор обновляет таймер обновления для этой записи. По умолчанию большинство коммутаторов Ethernet хранят запись в таблице в течение 5 минут.</a:t>
            </a:r>
          </a:p>
          <a:p>
            <a:pPr marL="0" indent="0" algn="l"/>
            <a:endParaRPr lang="en-US" sz="1600" b="1" dirty="0">
              <a:solidFill>
                <a:srgbClr val="000000"/>
              </a:solidFill>
            </a:endParaRPr>
          </a:p>
          <a:p>
            <a:pPr xmlns:a="http://schemas.openxmlformats.org/drawingml/2006/main" marL="0" indent="0" algn="l"/>
            <a:r xmlns:a="http://schemas.openxmlformats.org/drawingml/2006/main">
              <a:rPr lang="ru" sz="1600" b="1" dirty="0">
                <a:solidFill>
                  <a:srgbClr val="000000"/>
                </a:solidFill>
              </a:rPr>
              <a:t>Примечание </a:t>
            </a:r>
            <a:r xmlns:a="http://schemas.openxmlformats.org/drawingml/2006/main">
              <a:rPr lang="ru" sz="1600" dirty="0">
                <a:solidFill>
                  <a:srgbClr val="000000"/>
                </a:solidFill>
              </a:rPr>
              <a:t>: Если исходный MAC-адрес существует в таблице, но на другом порту, коммутатор обрабатывает это как новую запись. Запись заменяется с использованием того же MAC-адреса, но с более актуальным номером порта.</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2400" dirty="0"/>
              <a:t>Изучение и переадресация </a:t>
            </a:r>
            <a:r xmlns:a="http://schemas.openxmlformats.org/drawingml/2006/main">
              <a:rPr lang="ru" sz="1600" dirty="0"/>
              <a:t>таблицы MAC-адресов (продолжение)</a:t>
            </a:r>
            <a:br xmlns:a="http://schemas.openxmlformats.org/drawingml/2006/main">
              <a:rPr lang="en-US" dirty="0"/>
            </a:b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xmlns:a="http://schemas.openxmlformats.org/drawingml/2006/main" marL="0" indent="0" algn="l"/>
            <a:r xmlns:a="http://schemas.openxmlformats.org/drawingml/2006/main">
              <a:rPr lang="ru" sz="1600" b="1" dirty="0">
                <a:solidFill>
                  <a:srgbClr val="000000"/>
                </a:solidFill>
              </a:rPr>
              <a:t>Найти MAC-адрес назначения (переслать)</a:t>
            </a:r>
            <a:endParaRPr xmlns:a="http://schemas.openxmlformats.org/drawingml/2006/main" lang="en-US" sz="1600" dirty="0">
              <a:solidFill>
                <a:srgbClr val="000000"/>
              </a:solidFill>
            </a:endParaRPr>
          </a:p>
          <a:p>
            <a:pPr xmlns:a="http://schemas.openxmlformats.org/drawingml/2006/main" marL="0" indent="0" algn="l"/>
            <a:r xmlns:a="http://schemas.openxmlformats.org/drawingml/2006/main">
              <a:rPr lang="ru" sz="1600" dirty="0">
                <a:solidFill>
                  <a:srgbClr val="000000"/>
                </a:solidFill>
              </a:rPr>
              <a:t>Если MAC-адрес назначения является адресом unicast, коммутатор будет искать совпадение между MAC-адресом назначения кадра и записью в своей таблице MAC-адресов. Если MAC-адрес назначения есть в таблице, он перешлет кадр на указанный порт. Если MAC-адрес назначения отсутствует в таблице, коммутатор перешлет кадр на все порты, кроме входящего порта. Это называется неизвестной одноадресной рассылкой.</a:t>
            </a:r>
          </a:p>
          <a:p>
            <a:pPr marL="0" indent="0" algn="l"/>
            <a:endParaRPr lang="en-US" sz="1600" b="1" dirty="0">
              <a:solidFill>
                <a:srgbClr val="000000"/>
              </a:solidFill>
            </a:endParaRPr>
          </a:p>
          <a:p>
            <a:pPr xmlns:a="http://schemas.openxmlformats.org/drawingml/2006/main" marL="0" indent="0" algn="l"/>
            <a:r xmlns:a="http://schemas.openxmlformats.org/drawingml/2006/main">
              <a:rPr lang="ru" sz="1600" b="1" dirty="0">
                <a:solidFill>
                  <a:srgbClr val="000000"/>
                </a:solidFill>
              </a:rPr>
              <a:t>Примечание </a:t>
            </a:r>
            <a:r xmlns:a="http://schemas.openxmlformats.org/drawingml/2006/main">
              <a:rPr lang="ru" sz="1600" dirty="0">
                <a:solidFill>
                  <a:srgbClr val="000000"/>
                </a:solidFill>
              </a:rPr>
              <a:t>: Если MAC-адрес назначения является широковещательным или многоадресным, кадр также рассылается по всем портам, кроме входящего порта.</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Таблица MAC-адресов </a:t>
            </a:r>
            <a:br xmlns:a="http://schemas.openxmlformats.org/drawingml/2006/main">
              <a:rPr lang="en-US" dirty="0"/>
            </a:br>
            <a:r xmlns:a="http://schemas.openxmlformats.org/drawingml/2006/main">
              <a:rPr lang="ru" sz="2400" dirty="0"/>
              <a:t>Фильтрация кадров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xmlns:a="http://schemas.openxmlformats.org/drawingml/2006/main" marL="0" indent="0" algn="l"/>
            <a:r xmlns:a="http://schemas.openxmlformats.org/drawingml/2006/main">
              <a:rPr lang="ru" sz="1600" dirty="0">
                <a:solidFill>
                  <a:srgbClr val="000000"/>
                </a:solidFill>
              </a:rPr>
              <a:t>Поскольку коммутатор получает кадры от разных устройств, он может заполнять свою таблицу MAC-адресов, проверяя исходный MAC-адрес каждого кадра. Когда таблица MAC-адресов коммутатора содержит целевой MAC-адрес, он может фильтровать кадр и пересылать его на один порт.</a:t>
            </a:r>
          </a:p>
        </p:txBody>
      </p:sp>
      <p:pic>
        <p:nvPicPr>
          <p:cNvPr id="5" name="Picture 4">
            <a:extLst>
              <a:ext uri="{FF2B5EF4-FFF2-40B4-BE49-F238E27FC236}">
                <a16:creationId xmlns:a16="http://schemas.microsoft.com/office/drawing/2014/main" id="{449A7AB3-F150-504C-93AA-B753EDE0AF2D}"/>
              </a:ext>
            </a:extLst>
          </p:cNvPr>
          <p:cNvPicPr>
            <a:picLocks noChangeAspect="1"/>
          </p:cNvPicPr>
          <p:nvPr/>
        </p:nvPicPr>
        <p:blipFill>
          <a:blip r:embed="rId3"/>
          <a:stretch>
            <a:fillRect/>
          </a:stretch>
        </p:blipFill>
        <p:spPr>
          <a:xfrm>
            <a:off x="1992005" y="1944303"/>
            <a:ext cx="4361477" cy="2808405"/>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«Таблица MAC-адресов» </a:t>
            </a:r>
            <a:br xmlns:a="http://schemas.openxmlformats.org/drawingml/2006/main">
              <a:rPr lang="en-US" dirty="0"/>
            </a:br>
            <a:r xmlns:a="http://schemas.openxmlformats.org/drawingml/2006/main">
              <a:rPr lang="ru" sz="2400" dirty="0"/>
              <a:t>— Таблицы MAC-адресов на подключенных коммутаторах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14651"/>
            <a:ext cx="8280057" cy="3073946"/>
          </a:xfrm>
        </p:spPr>
        <p:txBody>
          <a:bodyPr/>
          <a:lstStyle/>
          <a:p>
            <a:pPr xmlns:a="http://schemas.openxmlformats.org/drawingml/2006/main" algn="l"/>
            <a:r xmlns:a="http://schemas.openxmlformats.org/drawingml/2006/main">
              <a:rPr lang="ru" dirty="0">
                <a:solidFill>
                  <a:srgbClr val="000000"/>
                </a:solidFill>
              </a:rPr>
              <a:t>В этом видео будут рассмотрены следующие темы:</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Как коммутаторы строят таблицы MAC-адресов</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Как коммутаторы пересылают кадры на основе содержимого таблиц MAC-адресов</a:t>
            </a:r>
          </a:p>
        </p:txBody>
      </p:sp>
    </p:spTree>
    <p:extLst>
      <p:ext uri="{BB962C8B-B14F-4D97-AF65-F5344CB8AC3E}">
        <p14:creationId xmlns:p14="http://schemas.microsoft.com/office/powerpoint/2010/main" val="10470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таблица MAC-адресов </a:t>
            </a:r>
            <a:br xmlns:a="http://schemas.openxmlformats.org/drawingml/2006/main">
              <a:rPr lang="en-US" dirty="0"/>
            </a:br>
            <a:r xmlns:a="http://schemas.openxmlformats.org/drawingml/2006/main">
              <a:rPr lang="ru" sz="2400" dirty="0"/>
              <a:t>– отправка кадра на шлюз по умолчанию</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1034777"/>
            <a:ext cx="8280057" cy="3073946"/>
          </a:xfrm>
        </p:spPr>
        <p:txBody>
          <a:bodyPr/>
          <a:lstStyle/>
          <a:p>
            <a:pPr xmlns:a="http://schemas.openxmlformats.org/drawingml/2006/main" algn="l"/>
            <a:r xmlns:a="http://schemas.openxmlformats.org/drawingml/2006/main">
              <a:rPr lang="ru" dirty="0">
                <a:solidFill>
                  <a:srgbClr val="000000"/>
                </a:solidFill>
              </a:rPr>
              <a:t>В этом видео будут рассмотрены следующие темы:</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Что делает коммутатор, если MAC-адрес назначения не указан в таблице MAC-адресов коммутатора.</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Что делает коммутатор, если </a:t>
            </a:r>
            <a:r xmlns:a="http://schemas.openxmlformats.org/drawingml/2006/main">
              <a:rPr lang="ru">
                <a:solidFill>
                  <a:srgbClr val="000000"/>
                </a:solidFill>
              </a:rPr>
              <a:t>исходный MAC- </a:t>
            </a:r>
            <a:r xmlns:a="http://schemas.openxmlformats.org/drawingml/2006/main">
              <a:rPr lang="ru" dirty="0">
                <a:solidFill>
                  <a:srgbClr val="000000"/>
                </a:solidFill>
              </a:rPr>
              <a:t>адрес не указан в таблице MAC-адресов коммутатора</a:t>
            </a:r>
          </a:p>
        </p:txBody>
      </p:sp>
    </p:spTree>
    <p:extLst>
      <p:ext uri="{BB962C8B-B14F-4D97-AF65-F5344CB8AC3E}">
        <p14:creationId xmlns:p14="http://schemas.microsoft.com/office/powerpoint/2010/main" val="438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«Таблица MAC-адресов» </a:t>
            </a:r>
            <a:br xmlns:a="http://schemas.openxmlformats.org/drawingml/2006/main">
              <a:rPr lang="en-US" dirty="0"/>
            </a:br>
            <a:r xmlns:a="http://schemas.openxmlformats.org/drawingml/2006/main">
              <a:rPr lang="ru" sz="2400" dirty="0"/>
              <a:t>— просмотр таблицы MAC-адресов коммутатора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53152"/>
            <a:ext cx="8280057" cy="3073946"/>
          </a:xfrm>
        </p:spPr>
        <p:txBody>
          <a:bodyPr/>
          <a:lstStyle/>
          <a:p>
            <a:pPr xmlns:a="http://schemas.openxmlformats.org/drawingml/2006/main" algn="l"/>
            <a:r xmlns:a="http://schemas.openxmlformats.org/drawingml/2006/main">
              <a:rPr lang="ru" dirty="0">
                <a:solidFill>
                  <a:srgbClr val="000000"/>
                </a:solidFill>
              </a:rPr>
              <a:t>В этой лабораторной работе вы выполните следующие задачи:</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Часть 1: Создание и настройка сети</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Часть 2: Проверка таблицы MAC-адресов коммутатора</a:t>
            </a:r>
          </a:p>
          <a:p>
            <a:pPr algn="l"/>
            <a:endParaRPr lang="en-US" dirty="0">
              <a:solidFill>
                <a:srgbClr val="000000"/>
              </a:solidFill>
            </a:endParaRPr>
          </a:p>
        </p:txBody>
      </p:sp>
    </p:spTree>
    <p:extLst>
      <p:ext uri="{BB962C8B-B14F-4D97-AF65-F5344CB8AC3E}">
        <p14:creationId xmlns:p14="http://schemas.microsoft.com/office/powerpoint/2010/main" val="18635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xmlns:a="http://schemas.openxmlformats.org/drawingml/2006/main">
              <a:rPr lang="ru" dirty="0">
                <a:solidFill>
                  <a:schemeClr val="accent5">
                    <a:lumMod val="40000"/>
                    <a:lumOff val="60000"/>
                  </a:schemeClr>
                </a:solidFill>
              </a:rPr>
              <a:t>7.4 Скорости переключения и методы пересылки</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Скорости коммутатора и методы пересылки </a:t>
            </a:r>
            <a:br xmlns:a="http://schemas.openxmlformats.org/drawingml/2006/main">
              <a:rPr lang="en-US" dirty="0"/>
            </a:br>
            <a:r xmlns:a="http://schemas.openxmlformats.org/drawingml/2006/main">
              <a:rPr lang="ru" sz="2400" dirty="0"/>
              <a:t>Методы пересылки кадров на коммутаторах Cisco</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1006" y="763736"/>
            <a:ext cx="8787866" cy="3657998"/>
          </a:xfrm>
        </p:spPr>
        <p:txBody>
          <a:bodyPr/>
          <a:lstStyle/>
          <a:p>
            <a:pPr xmlns:a="http://schemas.openxmlformats.org/drawingml/2006/main" marL="0" indent="0" algn="l"/>
            <a:r xmlns:a="http://schemas.openxmlformats.org/drawingml/2006/main">
              <a:rPr lang="ru" sz="1500" dirty="0">
                <a:solidFill>
                  <a:srgbClr val="000000"/>
                </a:solidFill>
              </a:rPr>
              <a:t>Коммутаторы используют один из следующих методов пересылки для переключения данных между сетевыми портами:</a:t>
            </a:r>
          </a:p>
          <a:p>
            <a:pPr xmlns:a="http://schemas.openxmlformats.org/drawingml/2006/main" marL="285750" indent="-285750" algn="l">
              <a:buFont typeface="Arial" panose="020B0604020202020204" pitchFamily="34" charset="0"/>
              <a:buChar char="•"/>
            </a:pPr>
            <a:r xmlns:a="http://schemas.openxmlformats.org/drawingml/2006/main">
              <a:rPr lang="ru" sz="1500" b="1" dirty="0">
                <a:solidFill>
                  <a:srgbClr val="000000"/>
                </a:solidFill>
              </a:rPr>
              <a:t>Коммутация с промежуточным хранением </a:t>
            </a:r>
            <a:r xmlns:a="http://schemas.openxmlformats.org/drawingml/2006/main">
              <a:rPr lang="ru" sz="1500" dirty="0">
                <a:solidFill>
                  <a:srgbClr val="000000"/>
                </a:solidFill>
              </a:rPr>
              <a:t>— этот метод пересылки кадров получает весь кадр и вычисляет CRC. Если CRC действителен, коммутатор ищет адрес назначения, который определяет исходящий интерфейс. Затем кадр пересылается из правильного порта.</a:t>
            </a:r>
          </a:p>
          <a:p>
            <a:pPr xmlns:a="http://schemas.openxmlformats.org/drawingml/2006/main" marL="285750" indent="-285750" algn="l">
              <a:buFont typeface="Arial" panose="020B0604020202020204" pitchFamily="34" charset="0"/>
              <a:buChar char="•"/>
            </a:pPr>
            <a:r xmlns:a="http://schemas.openxmlformats.org/drawingml/2006/main">
              <a:rPr lang="ru" sz="1500" b="1" dirty="0">
                <a:solidFill>
                  <a:srgbClr val="000000"/>
                </a:solidFill>
              </a:rPr>
              <a:t>Сквозная коммутация </a:t>
            </a:r>
            <a:r xmlns:a="http://schemas.openxmlformats.org/drawingml/2006/main">
              <a:rPr lang="ru" sz="1500" dirty="0">
                <a:solidFill>
                  <a:srgbClr val="000000"/>
                </a:solidFill>
              </a:rPr>
              <a:t>- Этот метод пересылки кадров пересылает кадр до того, как он будет полностью получен. Как минимум, адрес назначения кадра должен быть прочитан до того, как кадр может быть переслан.</a:t>
            </a:r>
          </a:p>
          <a:p>
            <a:pPr marL="0" indent="0" algn="l"/>
            <a:endParaRPr lang="en-US" sz="1500" dirty="0">
              <a:solidFill>
                <a:srgbClr val="000000"/>
              </a:solidFill>
            </a:endParaRP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Большим преимуществом коммутации с промежуточным хранением является то, что она определяет, есть ли ошибки в кадре, прежде чем распространять кадр. При обнаружении ошибки в кадре коммутатор отбрасывает кадр. Отбрасывание кадров с ошибками уменьшает объем полосы пропускания, потребляемой поврежденными данными.</a:t>
            </a:r>
          </a:p>
          <a:p>
            <a:pPr xmlns:a="http://schemas.openxmlformats.org/drawingml/2006/main" marL="285750" indent="-285750" algn="l">
              <a:buFont typeface="Arial" panose="020B0604020202020204" pitchFamily="34" charset="0"/>
              <a:buChar char="•"/>
            </a:pPr>
            <a:r xmlns:a="http://schemas.openxmlformats.org/drawingml/2006/main">
              <a:rPr lang="ru" sz="1500" dirty="0">
                <a:solidFill>
                  <a:srgbClr val="000000"/>
                </a:solidFill>
              </a:rPr>
              <a:t>Коммутация с промежуточным хранением требуется для анализа качества обслуживания (QoS) в конвергентных сетях, где необходима классификация кадров для приоритезации трафика. Например, потоки данных Voice over IP (VoIP) должны иметь приоритет над трафиком веб-браузера.</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Скорости коммутации и методы пересылки. </a:t>
            </a:r>
            <a:br xmlns:a="http://schemas.openxmlformats.org/drawingml/2006/main">
              <a:rPr lang="en-US" dirty="0"/>
            </a:br>
            <a:r xmlns:a="http://schemas.openxmlformats.org/drawingml/2006/main">
              <a:rPr lang="ru" sz="2400" dirty="0"/>
              <a:t>Сквозная коммутация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xmlns:a="http://schemas.openxmlformats.org/drawingml/2006/main" marL="0" indent="0" algn="l"/>
            <a:r xmlns:a="http://schemas.openxmlformats.org/drawingml/2006/main">
              <a:rPr lang="ru" sz="1600" dirty="0">
                <a:solidFill>
                  <a:srgbClr val="000000"/>
                </a:solidFill>
              </a:rPr>
              <a:t>При коммутации cut-through коммутатор обрабатывает данные сразу после их получения, даже если передача не завершена. Коммутатор буферизует ровно столько кадра, сколько необходимо для считывания MAC-адреса назначения, чтобы определить, на какой порт следует пересылать данные. Коммутатор не выполняет проверку кадров на наличие ошибок.</a:t>
            </a:r>
          </a:p>
          <a:p>
            <a:pPr xmlns:a="http://schemas.openxmlformats.org/drawingml/2006/main" marL="0" indent="0" algn="l"/>
            <a:r xmlns:a="http://schemas.openxmlformats.org/drawingml/2006/main">
              <a:rPr lang="ru" sz="1600" dirty="0">
                <a:solidFill>
                  <a:srgbClr val="000000"/>
                </a:solidFill>
              </a:rPr>
              <a:t>Существует два варианта сквозного переключения:</a:t>
            </a:r>
          </a:p>
          <a:p>
            <a:pPr xmlns:a="http://schemas.openxmlformats.org/drawingml/2006/main" lvl="1">
              <a:buFont typeface="Arial" panose="020B0604020202020204" pitchFamily="34" charset="0"/>
              <a:buChar char="•"/>
            </a:pPr>
            <a:r xmlns:a="http://schemas.openxmlformats.org/drawingml/2006/main">
              <a:rPr lang="ru" sz="1500" b="1" dirty="0">
                <a:solidFill>
                  <a:srgbClr val="000000"/>
                </a:solidFill>
              </a:rPr>
              <a:t>Fast-forward switching — </a:t>
            </a:r>
            <a:r xmlns:a="http://schemas.openxmlformats.org/drawingml/2006/main">
              <a:rPr lang="ru" sz="1500" dirty="0">
                <a:solidFill>
                  <a:srgbClr val="000000"/>
                </a:solidFill>
              </a:rPr>
              <a:t>обеспечивает минимальный уровень задержки, немедленно пересылая пакет после прочтения адреса назначения. Поскольку fast-forward switching начинает пересылку до того, как весь пакет будет получен, могут быть случаи, когда пакеты ретранслируются с ошибками. Сетевая карта назначения отбрасывает неисправный пакет после получения. Fast-forward switching — это типичный метод коммутации cut-through.</a:t>
            </a:r>
          </a:p>
          <a:p>
            <a:pPr xmlns:a="http://schemas.openxmlformats.org/drawingml/2006/main" lvl="1">
              <a:buFont typeface="Arial" panose="020B0604020202020204" pitchFamily="34" charset="0"/>
              <a:buChar char="•"/>
            </a:pPr>
            <a:r xmlns:a="http://schemas.openxmlformats.org/drawingml/2006/main">
              <a:rPr lang="ru" sz="1500" b="1" dirty="0">
                <a:solidFill>
                  <a:srgbClr val="000000"/>
                </a:solidFill>
              </a:rPr>
              <a:t>Коммутация без фрагментов — </a:t>
            </a:r>
            <a:r xmlns:a="http://schemas.openxmlformats.org/drawingml/2006/main">
              <a:rPr lang="ru" sz="1500" dirty="0">
                <a:solidFill>
                  <a:srgbClr val="000000"/>
                </a:solidFill>
              </a:rPr>
              <a:t>компромисс между высокой задержкой и высокой целостностью коммутации с промежуточным хранением и низкой задержкой и сниженной целостностью коммутации с быстрой пересылкой, коммутатор сохраняет и выполняет проверку ошибок в первых 64 байтах кадра перед пересылкой. Поскольку большинство сетевых ошибок и коллизий происходит в течение первых 64 байтов, это гарантирует, что коллизия не произошла до пересылки кадра.</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xmlns:a="http://schemas.openxmlformats.org/drawingml/2006/main" eaLnBrk="1" hangingPunct="1"/>
            <a:r xmlns:a="http://schemas.openxmlformats.org/drawingml/2006/main">
              <a:rPr lang="ru" dirty="0"/>
              <a:t>Цели модуля</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xmlns:a="http://schemas.openxmlformats.org/drawingml/2006/main" marL="0" lvl="0" indent="0" defTabSz="914400" eaLnBrk="0" hangingPunct="0">
              <a:spcBef>
                <a:spcPct val="0"/>
              </a:spcBef>
              <a:spcAft>
                <a:spcPct val="0"/>
              </a:spcAft>
              <a:buClrTx/>
              <a:buSzTx/>
              <a:buNone/>
            </a:pPr>
            <a:r xmlns:a="http://schemas.openxmlformats.org/drawingml/2006/main">
              <a:rPr lang="ru" altLang="en-US" sz="1600" b="1" dirty="0">
                <a:solidFill>
                  <a:schemeClr val="tx1"/>
                </a:solidFill>
                <a:ea typeface="Calibri" panose="020F0502020204030204" pitchFamily="34" charset="0"/>
                <a:cs typeface="Calibri" panose="020F0502020204030204" pitchFamily="34" charset="0"/>
              </a:rPr>
              <a:t>Название модуля: </a:t>
            </a:r>
            <a:r xmlns:a="http://schemas.openxmlformats.org/drawingml/2006/main">
              <a:rPr lang="ru" altLang="en-US" sz="1600" dirty="0">
                <a:solidFill>
                  <a:schemeClr val="tx1"/>
                </a:solidFill>
                <a:ea typeface="Calibri" panose="020F0502020204030204" pitchFamily="34" charset="0"/>
                <a:cs typeface="Calibri" panose="020F0502020204030204" pitchFamily="34" charset="0"/>
              </a:rPr>
              <a:t>Коммутация Ethernet</a:t>
            </a:r>
          </a:p>
          <a:p>
            <a:pPr marL="0" lvl="0" indent="0" defTabSz="914400" eaLnBrk="0" hangingPunct="0">
              <a:spcBef>
                <a:spcPct val="0"/>
              </a:spcBef>
              <a:spcAft>
                <a:spcPct val="0"/>
              </a:spcAft>
              <a:buClrTx/>
              <a:buSzTx/>
              <a:buNone/>
            </a:pPr>
            <a:endParaRPr lang="en-US" altLang="en-US" sz="1600" dirty="0">
              <a:solidFill>
                <a:schemeClr val="tx1"/>
              </a:solidFill>
            </a:endParaRPr>
          </a:p>
          <a:p>
            <a:pPr xmlns:a="http://schemas.openxmlformats.org/drawingml/2006/main" marL="0" lvl="0" indent="0" defTabSz="914400" eaLnBrk="0" hangingPunct="0">
              <a:spcBef>
                <a:spcPct val="0"/>
              </a:spcBef>
              <a:spcAft>
                <a:spcPct val="0"/>
              </a:spcAft>
              <a:buClrTx/>
              <a:buSzTx/>
              <a:buNone/>
            </a:pPr>
            <a:r xmlns:a="http://schemas.openxmlformats.org/drawingml/2006/main">
              <a:rPr lang="ru" altLang="en-US" sz="1600" b="1" dirty="0">
                <a:solidFill>
                  <a:schemeClr val="tx1"/>
                </a:solidFill>
                <a:ea typeface="Calibri" panose="020F0502020204030204" pitchFamily="34" charset="0"/>
                <a:cs typeface="Calibri" panose="020F0502020204030204" pitchFamily="34" charset="0"/>
              </a:rPr>
              <a:t>Цель модуля </a:t>
            </a:r>
            <a:r xmlns:a="http://schemas.openxmlformats.org/drawingml/2006/main">
              <a:rPr lang="ru" altLang="en-US" sz="1600" dirty="0">
                <a:solidFill>
                  <a:schemeClr val="tx1"/>
                </a:solidFill>
                <a:ea typeface="Calibri" panose="020F0502020204030204" pitchFamily="34" charset="0"/>
                <a:cs typeface="Calibri" panose="020F0502020204030204" pitchFamily="34" charset="0"/>
              </a:rPr>
              <a:t>: объяснить, как работает Ethernet в коммутируемой сети </a:t>
            </a:r>
            <a:r xmlns:a="http://schemas.openxmlformats.org/drawingml/2006/main">
              <a:rPr lang="ru"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xmlns:a="http://schemas.openxmlformats.org/drawingml/2006/main" lang="en-US" altLang="en-US" sz="16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750409778"/>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583809">
                  <a:extLst>
                    <a:ext uri="{9D8B030D-6E8A-4147-A177-3AD203B41FA5}">
                      <a16:colId xmlns:a16="http://schemas.microsoft.com/office/drawing/2014/main" val="2579019526"/>
                    </a:ext>
                  </a:extLst>
                </a:gridCol>
                <a:gridCol w="4780544">
                  <a:extLst>
                    <a:ext uri="{9D8B030D-6E8A-4147-A177-3AD203B41FA5}">
                      <a16:colId xmlns:a16="http://schemas.microsoft.com/office/drawing/2014/main" val="1764220437"/>
                    </a:ext>
                  </a:extLst>
                </a:gridCol>
              </a:tblGrid>
              <a:tr h="403210">
                <a:tc>
                  <a:txBody>
                    <a:bodyPr/>
                    <a:lstStyle/>
                    <a:p>
                      <a:pPr xmlns:a="http://schemas.openxmlformats.org/drawingml/2006/main" algn="l" fontAlgn="ctr"/>
                      <a:r xmlns:a="http://schemas.openxmlformats.org/drawingml/2006/main">
                        <a:rPr lang="ru" b="1" dirty="0">
                          <a:effectLst/>
                        </a:rPr>
                        <a:t>Название темы</a:t>
                      </a:r>
                      <a:endParaRPr xmlns:a="http://schemas.openxmlformats.org/drawingml/2006/main" lang="en-US" dirty="0">
                        <a:effectLst/>
                      </a:endParaRPr>
                    </a:p>
                  </a:txBody>
                  <a:tcPr marL="47625" marR="47625" marT="47625" marB="47625" anchor="ctr"/>
                </a:tc>
                <a:tc>
                  <a:txBody>
                    <a:bodyPr/>
                    <a:lstStyle/>
                    <a:p>
                      <a:pPr xmlns:a="http://schemas.openxmlformats.org/drawingml/2006/main" algn="l" fontAlgn="ctr"/>
                      <a:r xmlns:a="http://schemas.openxmlformats.org/drawingml/2006/main">
                        <a:rPr lang="ru" b="1" dirty="0">
                          <a:effectLst/>
                        </a:rPr>
                        <a:t>Тема Цель</a:t>
                      </a:r>
                      <a:endParaRPr xmlns:a="http://schemas.openxmlformats.org/drawingml/2006/main" lang="en-US"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xmlns:a="http://schemas.openxmlformats.org/drawingml/2006/main" fontAlgn="ctr"/>
                      <a:r xmlns:a="http://schemas.openxmlformats.org/drawingml/2006/main">
                        <a:rPr lang="ru" b="1" dirty="0">
                          <a:solidFill>
                            <a:schemeClr val="bg1"/>
                          </a:solidFill>
                          <a:effectLst/>
                        </a:rPr>
                        <a:t>Ethernet-фрейм</a:t>
                      </a:r>
                      <a:endParaRPr xmlns:a="http://schemas.openxmlformats.org/drawingml/2006/main" lang="en-US" b="0" dirty="0">
                        <a:solidFill>
                          <a:schemeClr val="bg1"/>
                        </a:solidFill>
                        <a:effectLst/>
                      </a:endParaRPr>
                    </a:p>
                  </a:txBody>
                  <a:tcPr marL="47625" marR="47625" marT="47625" marB="47625" anchor="ctr">
                    <a:solidFill>
                      <a:schemeClr val="accent1"/>
                    </a:solidFill>
                  </a:tcPr>
                </a:tc>
                <a:tc>
                  <a:txBody>
                    <a:bodyPr/>
                    <a:lstStyle/>
                    <a:p>
                      <a:pPr xmlns:a="http://schemas.openxmlformats.org/drawingml/2006/main" fontAlgn="ctr"/>
                      <a:r xmlns:a="http://schemas.openxmlformats.org/drawingml/2006/main">
                        <a:rPr lang="ru" b="0" dirty="0">
                          <a:effectLst/>
                        </a:rPr>
                        <a:t>Объясните, как подуровни Ethernet связаны с полями кадра.</a:t>
                      </a:r>
                    </a:p>
                  </a:txBody>
                  <a:tcPr marL="47625" marR="47625" marT="47625" marB="47625" anchor="ctr"/>
                </a:tc>
                <a:extLst>
                  <a:ext uri="{0D108BD9-81ED-4DB2-BD59-A6C34878D82A}">
                    <a16:rowId xmlns:a16="http://schemas.microsoft.com/office/drawing/2014/main" val="3228802595"/>
                  </a:ext>
                </a:extLst>
              </a:tr>
              <a:tr h="403210">
                <a:tc>
                  <a:txBody>
                    <a:bodyPr/>
                    <a:lstStyle/>
                    <a:p>
                      <a:pPr xmlns:a="http://schemas.openxmlformats.org/drawingml/2006/main" fontAlgn="ctr"/>
                      <a:r xmlns:a="http://schemas.openxmlformats.org/drawingml/2006/main">
                        <a:rPr lang="ru" b="1" dirty="0">
                          <a:solidFill>
                            <a:schemeClr val="bg1"/>
                          </a:solidFill>
                          <a:effectLst/>
                        </a:rPr>
                        <a:t>MAC-адрес Ethernet</a:t>
                      </a:r>
                      <a:endParaRPr xmlns:a="http://schemas.openxmlformats.org/drawingml/2006/main" lang="en-US" b="0" dirty="0">
                        <a:solidFill>
                          <a:schemeClr val="bg1"/>
                        </a:solidFill>
                        <a:effectLst/>
                      </a:endParaRPr>
                    </a:p>
                  </a:txBody>
                  <a:tcPr marL="47625" marR="47625" marT="47625" marB="47625" anchor="ctr">
                    <a:solidFill>
                      <a:schemeClr val="accent1"/>
                    </a:solidFill>
                  </a:tcPr>
                </a:tc>
                <a:tc>
                  <a:txBody>
                    <a:bodyPr/>
                    <a:lstStyle/>
                    <a:p>
                      <a:pPr xmlns:a="http://schemas.openxmlformats.org/drawingml/2006/main" fontAlgn="ctr"/>
                      <a:r xmlns:a="http://schemas.openxmlformats.org/drawingml/2006/main">
                        <a:rPr lang="ru" b="0" dirty="0">
                          <a:effectLst/>
                        </a:rPr>
                        <a:t>Опишите MAC-адрес Ethernet.</a:t>
                      </a:r>
                    </a:p>
                  </a:txBody>
                  <a:tcPr marL="47625" marR="47625" marT="47625" marB="47625" anchor="ctr"/>
                </a:tc>
                <a:extLst>
                  <a:ext uri="{0D108BD9-81ED-4DB2-BD59-A6C34878D82A}">
                    <a16:rowId xmlns:a16="http://schemas.microsoft.com/office/drawing/2014/main" val="3134809945"/>
                  </a:ext>
                </a:extLst>
              </a:tr>
              <a:tr h="567532">
                <a:tc>
                  <a:txBody>
                    <a:bodyPr/>
                    <a:lstStyle/>
                    <a:p>
                      <a:pPr xmlns:a="http://schemas.openxmlformats.org/drawingml/2006/main" fontAlgn="ctr"/>
                      <a:r xmlns:a="http://schemas.openxmlformats.org/drawingml/2006/main">
                        <a:rPr lang="ru" b="1" dirty="0">
                          <a:solidFill>
                            <a:schemeClr val="bg1"/>
                          </a:solidFill>
                          <a:effectLst/>
                        </a:rPr>
                        <a:t>Таблица MAC-адресов</a:t>
                      </a:r>
                      <a:endParaRPr xmlns:a="http://schemas.openxmlformats.org/drawingml/2006/main" lang="en-US" b="0" dirty="0">
                        <a:solidFill>
                          <a:schemeClr val="bg1"/>
                        </a:solidFill>
                        <a:effectLst/>
                      </a:endParaRPr>
                    </a:p>
                  </a:txBody>
                  <a:tcPr marL="47625" marR="47625" marT="47625" marB="47625" anchor="ctr">
                    <a:solidFill>
                      <a:schemeClr val="accent1"/>
                    </a:solidFill>
                  </a:tcPr>
                </a:tc>
                <a:tc>
                  <a:txBody>
                    <a:bodyPr/>
                    <a:lstStyle/>
                    <a:p>
                      <a:pPr xmlns:a="http://schemas.openxmlformats.org/drawingml/2006/main" fontAlgn="ctr"/>
                      <a:r xmlns:a="http://schemas.openxmlformats.org/drawingml/2006/main">
                        <a:rPr lang="ru" b="0" dirty="0">
                          <a:effectLst/>
                        </a:rPr>
                        <a:t>Объясните, как коммутатор создает свою таблицу MAC-адресов и пересылает кадры.</a:t>
                      </a:r>
                    </a:p>
                  </a:txBody>
                  <a:tcPr marL="47625" marR="47625" marT="47625" marB="47625" anchor="ctr"/>
                </a:tc>
                <a:extLst>
                  <a:ext uri="{0D108BD9-81ED-4DB2-BD59-A6C34878D82A}">
                    <a16:rowId xmlns:a16="http://schemas.microsoft.com/office/drawing/2014/main" val="1935925893"/>
                  </a:ext>
                </a:extLst>
              </a:tr>
              <a:tr h="567532">
                <a:tc>
                  <a:txBody>
                    <a:bodyPr/>
                    <a:lstStyle/>
                    <a:p>
                      <a:pPr xmlns:a="http://schemas.openxmlformats.org/drawingml/2006/main" fontAlgn="ctr"/>
                      <a:r xmlns:a="http://schemas.openxmlformats.org/drawingml/2006/main">
                        <a:rPr lang="ru" b="1" dirty="0">
                          <a:solidFill>
                            <a:schemeClr val="bg1"/>
                          </a:solidFill>
                          <a:effectLst/>
                        </a:rPr>
                        <a:t>Скорости переключения и методы переадресации</a:t>
                      </a:r>
                      <a:endParaRPr xmlns:a="http://schemas.openxmlformats.org/drawingml/2006/main" lang="en-US" b="0" dirty="0">
                        <a:solidFill>
                          <a:schemeClr val="bg1"/>
                        </a:solidFill>
                        <a:effectLst/>
                      </a:endParaRPr>
                    </a:p>
                  </a:txBody>
                  <a:tcPr marL="47625" marR="47625" marT="47625" marB="47625" anchor="ctr">
                    <a:solidFill>
                      <a:schemeClr val="accent1"/>
                    </a:solidFill>
                  </a:tcPr>
                </a:tc>
                <a:tc>
                  <a:txBody>
                    <a:bodyPr/>
                    <a:lstStyle/>
                    <a:p>
                      <a:pPr xmlns:a="http://schemas.openxmlformats.org/drawingml/2006/main" fontAlgn="ctr"/>
                      <a:r xmlns:a="http://schemas.openxmlformats.org/drawingml/2006/main">
                        <a:rPr lang="ru" b="0" dirty="0">
                          <a:effectLst/>
                        </a:rPr>
                        <a:t>Опишите методы переадресации коммутатора и настройки портов, доступные на портах коммутатора уровня 2.</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Скорости коммутаторов и методы пересылки </a:t>
            </a:r>
            <a:br xmlns:a="http://schemas.openxmlformats.org/drawingml/2006/main">
              <a:rPr lang="en-US" dirty="0"/>
            </a:br>
            <a:r xmlns:a="http://schemas.openxmlformats.org/drawingml/2006/main">
              <a:rPr lang="ru" sz="2400" dirty="0"/>
              <a:t>Буферизация памяти на коммутаторах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500519"/>
          </a:xfrm>
        </p:spPr>
        <p:txBody>
          <a:bodyPr/>
          <a:lstStyle/>
          <a:p>
            <a:pPr xmlns:a="http://schemas.openxmlformats.org/drawingml/2006/main" marL="0" indent="0" algn="l"/>
            <a:r xmlns:a="http://schemas.openxmlformats.org/drawingml/2006/main">
              <a:rPr lang="ru" sz="1400" dirty="0">
                <a:solidFill>
                  <a:srgbClr val="000000"/>
                </a:solidFill>
              </a:rPr>
              <a:t>Коммутатор Ethernet может использовать технологию буферизации для хранения кадров перед их пересылкой или когда порт назначения занят из-за перегрузки.</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xmlns:a="http://schemas.openxmlformats.org/drawingml/2006/main" marL="285750" indent="-285750" algn="l">
              <a:buFont typeface="Arial" panose="020B0604020202020204" pitchFamily="34" charset="0"/>
              <a:buChar char="•"/>
            </a:pPr>
            <a:r xmlns:a="http://schemas.openxmlformats.org/drawingml/2006/main">
              <a:rPr lang="ru" sz="1400" dirty="0">
                <a:solidFill>
                  <a:srgbClr val="000000"/>
                </a:solidFill>
              </a:rPr>
              <a:t>Буферизация общей памяти также приводит к более крупным кадрам, которые могут передаваться с меньшим количеством потерянных кадров. Это важно при асимметричной коммутации, которая допускает разные скорости передачи данных на разных портах. Таким образом, можно выделить большую полосу пропускания для определенных портов (например, порт сервера).</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923982016"/>
              </p:ext>
            </p:extLst>
          </p:nvPr>
        </p:nvGraphicFramePr>
        <p:xfrm>
          <a:off x="761441" y="1306225"/>
          <a:ext cx="7706498" cy="2573020"/>
        </p:xfrm>
        <a:graphic>
          <a:graphicData uri="http://schemas.openxmlformats.org/drawingml/2006/table">
            <a:tbl>
              <a:tblPr firstRow="1" bandRow="1">
                <a:tableStyleId>{5C22544A-7EE6-4342-B048-85BDC9FD1C3A}</a:tableStyleId>
              </a:tblPr>
              <a:tblGrid>
                <a:gridCol w="1561629">
                  <a:extLst>
                    <a:ext uri="{9D8B030D-6E8A-4147-A177-3AD203B41FA5}">
                      <a16:colId xmlns:a16="http://schemas.microsoft.com/office/drawing/2014/main" val="2223784943"/>
                    </a:ext>
                  </a:extLst>
                </a:gridCol>
                <a:gridCol w="6144869">
                  <a:extLst>
                    <a:ext uri="{9D8B030D-6E8A-4147-A177-3AD203B41FA5}">
                      <a16:colId xmlns:a16="http://schemas.microsoft.com/office/drawing/2014/main" val="80051659"/>
                    </a:ext>
                  </a:extLst>
                </a:gridCol>
              </a:tblGrid>
              <a:tr h="370840">
                <a:tc>
                  <a:txBody>
                    <a:bodyPr/>
                    <a:lstStyle/>
                    <a:p>
                      <a:pPr xmlns:a="http://schemas.openxmlformats.org/drawingml/2006/main" algn="l" fontAlgn="ctr"/>
                      <a:r xmlns:a="http://schemas.openxmlformats.org/drawingml/2006/main">
                        <a:rPr lang="ru" sz="1200" dirty="0">
                          <a:effectLst/>
                        </a:rPr>
                        <a:t>Метод</a:t>
                      </a:r>
                    </a:p>
                  </a:txBody>
                  <a:tcPr marL="47625" marR="47625" marT="47625" marB="47625" anchor="ctr"/>
                </a:tc>
                <a:tc>
                  <a:txBody>
                    <a:bodyPr/>
                    <a:lstStyle/>
                    <a:p>
                      <a:pPr xmlns:a="http://schemas.openxmlformats.org/drawingml/2006/main" algn="l" fontAlgn="ctr"/>
                      <a:r xmlns:a="http://schemas.openxmlformats.org/drawingml/2006/main">
                        <a:rPr lang="ru" sz="1200" dirty="0">
                          <a:effectLst/>
                        </a:rPr>
                        <a:t>Описание</a:t>
                      </a:r>
                    </a:p>
                  </a:txBody>
                  <a:tcPr marL="47625" marR="47625" marT="47625" marB="47625" anchor="ctr"/>
                </a:tc>
                <a:extLst>
                  <a:ext uri="{0D108BD9-81ED-4DB2-BD59-A6C34878D82A}">
                    <a16:rowId xmlns:a16="http://schemas.microsoft.com/office/drawing/2014/main" val="902563454"/>
                  </a:ext>
                </a:extLst>
              </a:tr>
              <a:tr h="370840">
                <a:tc>
                  <a:txBody>
                    <a:bodyPr/>
                    <a:lstStyle/>
                    <a:p>
                      <a:pPr xmlns:a="http://schemas.openxmlformats.org/drawingml/2006/main" fontAlgn="ctr"/>
                      <a:r xmlns:a="http://schemas.openxmlformats.org/drawingml/2006/main">
                        <a:rPr lang="ru" sz="1200" b="1" dirty="0">
                          <a:effectLst/>
                        </a:rPr>
                        <a:t>Память на основе портов</a:t>
                      </a:r>
                      <a:endParaRPr xmlns:a="http://schemas.openxmlformats.org/drawingml/2006/main" lang="en-US" sz="1200" b="0" dirty="0">
                        <a:effectLst/>
                      </a:endParaRPr>
                    </a:p>
                  </a:txBody>
                  <a:tcPr marL="47625" marR="47625" marT="47625" marB="47625" anchor="ctr"/>
                </a:tc>
                <a:tc>
                  <a:txBody>
                    <a:bodyPr/>
                    <a:lstStyle/>
                    <a:p>
                      <a:pPr xmlns:a="http://schemas.openxmlformats.org/drawingml/2006/main" fontAlgn="ctr">
                        <a:buFont typeface="Arial" panose="020B0604020202020204" pitchFamily="34" charset="0"/>
                        <a:buChar char="•"/>
                      </a:pPr>
                      <a:r xmlns:a="http://schemas.openxmlformats.org/drawingml/2006/main">
                        <a:rPr lang="ru" sz="1200" b="0" dirty="0">
                          <a:effectLst/>
                        </a:rPr>
                        <a:t>Кадры хранятся в очередях, связанных с определенными входящими и исходящими портами.</a:t>
                      </a:r>
                    </a:p>
                    <a:p>
                      <a:pPr xmlns:a="http://schemas.openxmlformats.org/drawingml/2006/main" fontAlgn="ctr">
                        <a:buFont typeface="Arial" panose="020B0604020202020204" pitchFamily="34" charset="0"/>
                        <a:buChar char="•"/>
                      </a:pPr>
                      <a:r xmlns:a="http://schemas.openxmlformats.org/drawingml/2006/main">
                        <a:rPr lang="ru" sz="1200" b="0" dirty="0">
                          <a:effectLst/>
                        </a:rPr>
                        <a:t>Кадр передается на исходящий порт только после того, как все кадры, находящиеся впереди в очереди, были успешно переданы.</a:t>
                      </a:r>
                    </a:p>
                    <a:p>
                      <a:pPr xmlns:a="http://schemas.openxmlformats.org/drawingml/2006/main" fontAlgn="ctr">
                        <a:buFont typeface="Arial" panose="020B0604020202020204" pitchFamily="34" charset="0"/>
                        <a:buChar char="•"/>
                      </a:pPr>
                      <a:r xmlns:a="http://schemas.openxmlformats.org/drawingml/2006/main">
                        <a:rPr lang="ru" sz="1200" b="0" dirty="0">
                          <a:effectLst/>
                        </a:rPr>
                        <a:t>Один кадр может задержать передачу всех кадров в памяти из-за занятости порта назначения.</a:t>
                      </a:r>
                    </a:p>
                    <a:p>
                      <a:pPr xmlns:a="http://schemas.openxmlformats.org/drawingml/2006/main" fontAlgn="ctr">
                        <a:buFont typeface="Arial" panose="020B0604020202020204" pitchFamily="34" charset="0"/>
                        <a:buChar char="•"/>
                      </a:pPr>
                      <a:r xmlns:a="http://schemas.openxmlformats.org/drawingml/2006/main">
                        <a:rPr lang="ru" sz="1200" b="0" dirty="0">
                          <a:effectLst/>
                        </a:rPr>
                        <a:t>Эта задержка возникает даже в том случае, если другие кадры могут быть переданы на открытые порты назначения.</a:t>
                      </a:r>
                    </a:p>
                  </a:txBody>
                  <a:tcPr marL="47625" marR="47625" marT="47625" marB="47625" anchor="ctr"/>
                </a:tc>
                <a:extLst>
                  <a:ext uri="{0D108BD9-81ED-4DB2-BD59-A6C34878D82A}">
                    <a16:rowId xmlns:a16="http://schemas.microsoft.com/office/drawing/2014/main" val="4000291324"/>
                  </a:ext>
                </a:extLst>
              </a:tr>
              <a:tr h="370840">
                <a:tc>
                  <a:txBody>
                    <a:bodyPr/>
                    <a:lstStyle/>
                    <a:p>
                      <a:pPr xmlns:a="http://schemas.openxmlformats.org/drawingml/2006/main" fontAlgn="ctr"/>
                      <a:r xmlns:a="http://schemas.openxmlformats.org/drawingml/2006/main">
                        <a:rPr lang="ru" sz="1200" b="1" dirty="0">
                          <a:effectLst/>
                        </a:rPr>
                        <a:t>Общая память</a:t>
                      </a:r>
                      <a:endParaRPr xmlns:a="http://schemas.openxmlformats.org/drawingml/2006/main" lang="en-US" sz="1200" b="0" dirty="0">
                        <a:effectLst/>
                      </a:endParaRPr>
                    </a:p>
                  </a:txBody>
                  <a:tcPr marL="47625" marR="47625" marT="47625" marB="47625" anchor="ctr"/>
                </a:tc>
                <a:tc>
                  <a:txBody>
                    <a:bodyPr/>
                    <a:lstStyle/>
                    <a:p>
                      <a:pPr xmlns:a="http://schemas.openxmlformats.org/drawingml/2006/main" fontAlgn="ctr">
                        <a:buFont typeface="Arial" panose="020B0604020202020204" pitchFamily="34" charset="0"/>
                        <a:buChar char="•"/>
                      </a:pPr>
                      <a:r xmlns:a="http://schemas.openxmlformats.org/drawingml/2006/main">
                        <a:rPr lang="ru" sz="1200" b="0" dirty="0">
                          <a:effectLst/>
                        </a:rPr>
                        <a:t>Помещает все кадры в общий буфер памяти, используемый всеми портами коммутатора, а объем буферной памяти, необходимый порту, распределяется динамически.</a:t>
                      </a:r>
                    </a:p>
                    <a:p>
                      <a:pPr xmlns:a="http://schemas.openxmlformats.org/drawingml/2006/main" fontAlgn="ctr">
                        <a:buFont typeface="Arial" panose="020B0604020202020204" pitchFamily="34" charset="0"/>
                        <a:buChar char="•"/>
                      </a:pPr>
                      <a:r xmlns:a="http://schemas.openxmlformats.org/drawingml/2006/main">
                        <a:rPr lang="ru" sz="1200" b="0" dirty="0">
                          <a:effectLst/>
                        </a:rPr>
                        <a:t>Кадры в буфере динамически связываются с портом назначения, что позволяет принимать пакет на одном порту, а затем передавать его на другом порту, не перемещая его в другую очередь.</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Скорости переключения и методы пересылки </a:t>
            </a:r>
            <a:br xmlns:a="http://schemas.openxmlformats.org/drawingml/2006/main">
              <a:rPr lang="en-US" dirty="0"/>
            </a:br>
            <a:r xmlns:a="http://schemas.openxmlformats.org/drawingml/2006/main">
              <a:rPr lang="ru" sz="2400" dirty="0"/>
              <a:t>Настройки дуплекса и скорости</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xmlns:a="http://schemas.openxmlformats.org/drawingml/2006/main" marL="0" indent="0" algn="l"/>
            <a:r xmlns:a="http://schemas.openxmlformats.org/drawingml/2006/main">
              <a:rPr lang="ru" sz="1600" dirty="0">
                <a:solidFill>
                  <a:srgbClr val="000000"/>
                </a:solidFill>
              </a:rPr>
              <a:t>Две из самых основных настроек коммутатора — это настройки пропускной способности («скорости») и дуплекса для каждого отдельного порта коммутатора. Крайне важно, чтобы настройки дуплекса и пропускной способности совпадали между портом коммутатора и подключенными устройствами.</a:t>
            </a:r>
          </a:p>
          <a:p>
            <a:pPr marL="0" indent="0" algn="l"/>
            <a:endParaRPr lang="en-US" sz="1600" dirty="0">
              <a:solidFill>
                <a:srgbClr val="000000"/>
              </a:solidFill>
            </a:endParaRPr>
          </a:p>
          <a:p>
            <a:pPr xmlns:a="http://schemas.openxmlformats.org/drawingml/2006/main" marL="0" indent="0" algn="l"/>
            <a:r xmlns:a="http://schemas.openxmlformats.org/drawingml/2006/main">
              <a:rPr lang="ru" sz="1600" dirty="0">
                <a:solidFill>
                  <a:srgbClr val="000000"/>
                </a:solidFill>
              </a:rPr>
              <a:t>Для связи в сети Ethernet используются два типа настроек дуплекса:</a:t>
            </a:r>
          </a:p>
          <a:p>
            <a:pPr xmlns:a="http://schemas.openxmlformats.org/drawingml/2006/main" marL="358835" lvl="1" indent="-285750">
              <a:buFont typeface="Arial" panose="020B0604020202020204" pitchFamily="34" charset="0"/>
              <a:buChar char="•"/>
            </a:pPr>
            <a:r xmlns:a="http://schemas.openxmlformats.org/drawingml/2006/main">
              <a:rPr lang="ru" sz="1600" b="1" dirty="0">
                <a:solidFill>
                  <a:srgbClr val="000000"/>
                </a:solidFill>
              </a:rPr>
              <a:t>Полный дуплекс </a:t>
            </a:r>
            <a:r xmlns:a="http://schemas.openxmlformats.org/drawingml/2006/main">
              <a:rPr lang="ru" sz="1600" dirty="0">
                <a:solidFill>
                  <a:srgbClr val="000000"/>
                </a:solidFill>
              </a:rPr>
              <a:t>— оба конца соединения могут отправлять и получать данные одновременно.</a:t>
            </a:r>
          </a:p>
          <a:p>
            <a:pPr xmlns:a="http://schemas.openxmlformats.org/drawingml/2006/main" marL="358835" lvl="1" indent="-285750">
              <a:buFont typeface="Arial" panose="020B0604020202020204" pitchFamily="34" charset="0"/>
              <a:buChar char="•"/>
            </a:pPr>
            <a:r xmlns:a="http://schemas.openxmlformats.org/drawingml/2006/main">
              <a:rPr lang="ru" sz="1600" b="1" dirty="0">
                <a:solidFill>
                  <a:srgbClr val="000000"/>
                </a:solidFill>
              </a:rPr>
              <a:t>Полудуплекс </a:t>
            </a:r>
            <a:r xmlns:a="http://schemas.openxmlformats.org/drawingml/2006/main">
              <a:rPr lang="ru" sz="1600" dirty="0">
                <a:solidFill>
                  <a:srgbClr val="000000"/>
                </a:solidFill>
              </a:rPr>
              <a:t>— только один конец соединения может осуществлять отправку одновременно.</a:t>
            </a:r>
          </a:p>
          <a:p>
            <a:pPr marL="0" indent="0" algn="l"/>
            <a:endParaRPr lang="en-US" sz="1600" dirty="0">
              <a:solidFill>
                <a:srgbClr val="000000"/>
              </a:solidFill>
            </a:endParaRPr>
          </a:p>
          <a:p>
            <a:pPr xmlns:a="http://schemas.openxmlformats.org/drawingml/2006/main" marL="0" indent="0" algn="l"/>
            <a:r xmlns:a="http://schemas.openxmlformats.org/drawingml/2006/main">
              <a:rPr lang="ru" sz="1600" dirty="0">
                <a:solidFill>
                  <a:srgbClr val="000000"/>
                </a:solidFill>
              </a:rPr>
              <a:t>Автосогласование — это дополнительная функция, которая есть в большинстве коммутаторов Ethernet и сетевых карт. Она позволяет двум устройствам автоматически согласовывать наилучшую скорость и дуплексные возможности.</a:t>
            </a:r>
          </a:p>
          <a:p>
            <a:pPr marL="0" indent="0" algn="l"/>
            <a:endParaRPr lang="en-US" sz="1600" b="1" dirty="0">
              <a:solidFill>
                <a:srgbClr val="000000"/>
              </a:solidFill>
            </a:endParaRPr>
          </a:p>
          <a:p>
            <a:pPr xmlns:a="http://schemas.openxmlformats.org/drawingml/2006/main" marL="0" indent="0" algn="l"/>
            <a:r xmlns:a="http://schemas.openxmlformats.org/drawingml/2006/main">
              <a:rPr lang="ru" sz="1600" b="1" dirty="0">
                <a:solidFill>
                  <a:srgbClr val="000000"/>
                </a:solidFill>
              </a:rPr>
              <a:t>Примечание </a:t>
            </a:r>
            <a:r xmlns:a="http://schemas.openxmlformats.org/drawingml/2006/main">
              <a:rPr lang="ru" sz="1600" dirty="0">
                <a:solidFill>
                  <a:srgbClr val="000000"/>
                </a:solidFill>
              </a:rPr>
              <a:t>: порты Gigabit Ethernet работают только в полнодуплексном режиме.</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Скорости переключения и методы пересылки </a:t>
            </a:r>
            <a:br xmlns:a="http://schemas.openxmlformats.org/drawingml/2006/main">
              <a:rPr lang="en-US" dirty="0"/>
            </a:br>
            <a:r xmlns:a="http://schemas.openxmlformats.org/drawingml/2006/main">
              <a:rPr lang="ru" sz="2400" dirty="0"/>
              <a:t>Настройки дуплекса и скорости</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474662" y="763736"/>
            <a:ext cx="8280057" cy="2140258"/>
          </a:xfrm>
        </p:spPr>
        <p:txBody>
          <a:bodyPr/>
          <a:lstStyle/>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Несоответствие дуплекса является одной из наиболее распространенных причин проблем с производительностью на 10/100 Мбит/с Ethernet-линках. Это происходит, когда один порт на линии работает в полудуплексном режиме, а другой — в полнодуплексном.</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Это может произойти, когда один или оба порта на канале сбрасываются, и процесс автосогласования не приводит к тому, что оба партнера по каналу имеют одинаковую конфигурацию.</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Это также может произойти, когда пользователи перенастраивают одну сторону соединения и забывают перенастроить другую. Обе стороны соединения должны иметь включенное автосогласование или обе стороны должны его отключить. Лучше всего настроить оба порта коммутатора Ethernet как полнодуплексные.</a:t>
            </a:r>
          </a:p>
        </p:txBody>
      </p:sp>
      <p:pic>
        <p:nvPicPr>
          <p:cNvPr id="7" name="Picture 6">
            <a:extLst>
              <a:ext uri="{FF2B5EF4-FFF2-40B4-BE49-F238E27FC236}">
                <a16:creationId xmlns:a16="http://schemas.microsoft.com/office/drawing/2014/main" id="{E391F5F5-84B2-074A-ADD6-27895E0506BE}"/>
              </a:ext>
            </a:extLst>
          </p:cNvPr>
          <p:cNvPicPr>
            <a:picLocks noChangeAspect="1"/>
          </p:cNvPicPr>
          <p:nvPr/>
        </p:nvPicPr>
        <p:blipFill>
          <a:blip r:embed="rId3"/>
          <a:stretch>
            <a:fillRect/>
          </a:stretch>
        </p:blipFill>
        <p:spPr>
          <a:xfrm>
            <a:off x="1210704" y="2989719"/>
            <a:ext cx="6722591" cy="1694312"/>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xmlns:a="http://schemas.openxmlformats.org/drawingml/2006/main">
              <a:rPr lang="ru" sz="1600" dirty="0"/>
              <a:t>Скорости переключения и методы пересылки </a:t>
            </a:r>
            <a:br xmlns:a="http://schemas.openxmlformats.org/drawingml/2006/main">
              <a:rPr lang="en-US" dirty="0"/>
            </a:br>
            <a:r xmlns:a="http://schemas.openxmlformats.org/drawingml/2006/main">
              <a:rPr lang="ru" sz="2400" dirty="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xmlns:a="http://schemas.openxmlformats.org/drawingml/2006/main" marL="0" indent="0" algn="l"/>
            <a:r xmlns:a="http://schemas.openxmlformats.org/drawingml/2006/main">
              <a:rPr lang="ru" sz="1600" dirty="0">
                <a:solidFill>
                  <a:srgbClr val="000000"/>
                </a:solidFill>
              </a:rPr>
              <a:t>Соединения между устройствами когда-то требовали использования либо перекрестного, либо прямого кабеля. Тип требуемого кабеля зависел от типа соединяемых устройств.</a:t>
            </a:r>
          </a:p>
          <a:p>
            <a:pPr xmlns:a="http://schemas.openxmlformats.org/drawingml/2006/main" marL="0" indent="0" algn="l"/>
            <a:r xmlns:a="http://schemas.openxmlformats.org/drawingml/2006/main">
              <a:rPr lang="ru" sz="1600" b="1" dirty="0">
                <a:solidFill>
                  <a:srgbClr val="000000"/>
                </a:solidFill>
              </a:rPr>
              <a:t>Примечание </a:t>
            </a:r>
            <a:r xmlns:a="http://schemas.openxmlformats.org/drawingml/2006/main">
              <a:rPr lang="ru" sz="1600" dirty="0">
                <a:solidFill>
                  <a:srgbClr val="000000"/>
                </a:solidFill>
              </a:rPr>
              <a:t>: для прямого соединения маршрутизатора и хоста требуется перекрестное соединение.</a:t>
            </a:r>
          </a:p>
          <a:p>
            <a:pPr marL="0" indent="0" algn="l"/>
            <a:endParaRPr lang="en-US" sz="1600" dirty="0">
              <a:solidFill>
                <a:srgbClr val="000000"/>
              </a:solidFill>
            </a:endParaRP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Большинство коммутаторов теперь поддерживают функцию автоматического кроссовера интерфейса в зависимости от среды (auto-MDIX). При включении коммутатор автоматически определяет тип кабеля, подключенного к порту, и соответствующим образом настраивает интерфейсы.</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Функция auto-MDIX включена по умолчанию на коммутаторах с Cisco IOS Release 12.2(18)SE или более поздней версии. Однако эта функция может быть отключена. По этой причине следует всегда использовать правильный тип кабеля и не полагаться на функцию auto-MDIX.</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Функцию Auto-MDIX можно повторно включить с помощью команды конфигурации интерфейса </a:t>
            </a:r>
            <a:r xmlns:a="http://schemas.openxmlformats.org/drawingml/2006/main">
              <a:rPr lang="ru" sz="1600" b="1" dirty="0">
                <a:solidFill>
                  <a:srgbClr val="000000"/>
                </a:solidFill>
              </a:rPr>
              <a:t>mdix auto </a:t>
            </a:r>
            <a:r xmlns:a="http://schemas.openxmlformats.org/drawingml/2006/main">
              <a:rPr lang="ru" sz="1600" dirty="0">
                <a:solidFill>
                  <a:srgbClr val="000000"/>
                </a:solidFill>
              </a:rPr>
              <a:t>.</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xmlns:a="http://schemas.openxmlformats.org/drawingml/2006/main">
              <a:rPr lang="ru" dirty="0">
                <a:solidFill>
                  <a:schemeClr val="accent5">
                    <a:lumMod val="40000"/>
                    <a:lumOff val="60000"/>
                  </a:schemeClr>
                </a:solidFill>
              </a:rPr>
              <a:t>7.5 Практика и тесты по модулю</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xmlns:a="http://schemas.openxmlformats.org/drawingml/2006/main">
              <a:rPr lang="ru" sz="1600" dirty="0">
                <a:latin typeface="Arial" charset="0"/>
              </a:rPr>
              <a:t>Практика и тест по модулю </a:t>
            </a:r>
            <a:br xmlns:a="http://schemas.openxmlformats.org/drawingml/2006/main">
              <a:rPr lang="en-US" dirty="0">
                <a:latin typeface="Arial" charset="0"/>
              </a:rPr>
            </a:br>
            <a:r xmlns:a="http://schemas.openxmlformats.org/drawingml/2006/main">
              <a:rPr lang="ru" dirty="0">
                <a:latin typeface="Arial" charset="0"/>
              </a:rPr>
              <a:t>Что я узнал в этом модуле?</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Ethernet работает на канальном уровне и на физическом уровне. Стандарты Ethernet определяют как протоколы уровня 2, так и технологии уровня 1.</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Для работы Ethernet использует подуровни LLC и MAC канального уровня.</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Поля кадра Ethernet: преамбула и начальный разделитель кадра, MAC-адрес назначения, MAC-адрес источника, EtherType, данные и FCS.</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MAC-адресация обеспечивает метод идентификации устройств на канальном уровне модели OSI.</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MAC-адрес Ethernet — это 48-битный адрес, выраженный с использованием 12 шестнадцатеричных цифр или 6 байтов.</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Когда устройство пересылает сообщение в сеть Ethernet, заголовок Ethernet включает MAC-адреса источника и назначения. В Ethernet для одноадресной, широковещательной и многоадресной связи уровня 2 используются разные MAC-адреса.</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xmlns:a="http://schemas.openxmlformats.org/drawingml/2006/main">
              <a:rPr lang="ru" sz="1600" dirty="0">
                <a:latin typeface="Arial" charset="0"/>
              </a:rPr>
              <a:t>Практика и тест по модулю </a:t>
            </a:r>
            <a:br xmlns:a="http://schemas.openxmlformats.org/drawingml/2006/main">
              <a:rPr lang="en-US" dirty="0">
                <a:latin typeface="Arial" charset="0"/>
              </a:rPr>
            </a:br>
            <a:r xmlns:a="http://schemas.openxmlformats.org/drawingml/2006/main">
              <a:rPr lang="ru" dirty="0">
                <a:latin typeface="Arial" charset="0"/>
              </a:rPr>
              <a:t>Что я узнал в этом модуле? (Продолжение)</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Коммутатор Ethernet уровня 2 принимает решения о пересылке исключительно на основе MAC-адресов Ethernet уровня 2.</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Коммутатор динамически формирует таблицу MAC-адресов, проверяя исходный MAC-адрес кадров, полученных на порту.</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Коммутатор пересылает кадры, ища совпадение между MAC-адресом назначения в кадре и записью в таблице MAC-адресов.</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Коммутаторы используют один из следующих методов пересылки для коммутации данных между сетевыми портами: коммутация с сохранением и пересылкой или сквозная коммутация. Два варианта сквозной коммутации — быстрая пересылка и без фрагментов.</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Два метода буферизации памяти — это память на основе портов и общая память.</a:t>
            </a:r>
          </a:p>
          <a:p>
            <a:pPr xmlns:a="http://schemas.openxmlformats.org/drawingml/2006/main">
              <a:spcBef>
                <a:spcPts val="0"/>
              </a:spcBef>
              <a:spcAft>
                <a:spcPts val="0"/>
              </a:spcAft>
              <a:buFont typeface="Arial" panose="020B0604020202020204" pitchFamily="34" charset="0"/>
              <a:buChar char="•"/>
            </a:pPr>
            <a:r xmlns:a="http://schemas.openxmlformats.org/drawingml/2006/main">
              <a:rPr lang="ru" sz="1600" dirty="0"/>
              <a:t>Для связи в сети Ethernet используются два типа настроек дуплекса: полный дуплекс и полудуплекс.</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xmlns:a="http://schemas.openxmlformats.org/drawingml/2006/main" eaLnBrk="1" hangingPunct="1"/>
            <a:r xmlns:a="http://schemas.openxmlformats.org/drawingml/2006/main">
              <a:rPr lang="ru" sz="1600" dirty="0">
                <a:latin typeface="Arial" charset="0"/>
              </a:rPr>
              <a:t>Модуль 7: </a:t>
            </a:r>
            <a:br xmlns:a="http://schemas.openxmlformats.org/drawingml/2006/main">
              <a:rPr lang="en-US" dirty="0">
                <a:latin typeface="Arial" charset="0"/>
              </a:rPr>
            </a:br>
            <a:r xmlns:a="http://schemas.openxmlformats.org/drawingml/2006/main">
              <a:rPr lang="ru" dirty="0">
                <a:latin typeface="Arial" charset="0"/>
              </a:rPr>
              <a:t>Новые термины и команды коммутации Ethernet</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xmlns:a="http://schemas.openxmlformats.org/drawingml/2006/main">
              <a:buFont typeface="Arial" panose="020B0604020202020204" pitchFamily="34" charset="0"/>
              <a:buChar char="•"/>
            </a:pPr>
            <a:r xmlns:a="http://schemas.openxmlformats.org/drawingml/2006/main">
              <a:rPr lang="ru" sz="1600" dirty="0"/>
              <a:t>Коммутация с промежуточным хранением</a:t>
            </a:r>
          </a:p>
          <a:p>
            <a:pPr xmlns:a="http://schemas.openxmlformats.org/drawingml/2006/main">
              <a:buFont typeface="Arial" panose="020B0604020202020204" pitchFamily="34" charset="0"/>
              <a:buChar char="•"/>
            </a:pPr>
            <a:r xmlns:a="http://schemas.openxmlformats.org/drawingml/2006/main">
              <a:rPr lang="ru" sz="1600" dirty="0"/>
              <a:t>Сквозное переключение</a:t>
            </a:r>
          </a:p>
          <a:p>
            <a:pPr xmlns:a="http://schemas.openxmlformats.org/drawingml/2006/main">
              <a:buFont typeface="Arial" panose="020B0604020202020204" pitchFamily="34" charset="0"/>
              <a:buChar char="•"/>
            </a:pPr>
            <a:r xmlns:a="http://schemas.openxmlformats.org/drawingml/2006/main">
              <a:rPr lang="ru" sz="1600" dirty="0"/>
              <a:t>Быстрое переключение вперед</a:t>
            </a:r>
          </a:p>
          <a:p>
            <a:pPr xmlns:a="http://schemas.openxmlformats.org/drawingml/2006/main">
              <a:buFont typeface="Arial" panose="020B0604020202020204" pitchFamily="34" charset="0"/>
              <a:buChar char="•"/>
            </a:pPr>
            <a:r xmlns:a="http://schemas.openxmlformats.org/drawingml/2006/main">
              <a:rPr lang="ru" sz="1600" dirty="0"/>
              <a:t>Переключение без фрагментов</a:t>
            </a:r>
          </a:p>
          <a:p>
            <a:pPr xmlns:a="http://schemas.openxmlformats.org/drawingml/2006/main">
              <a:buFont typeface="Arial" panose="020B0604020202020204" pitchFamily="34" charset="0"/>
              <a:buChar char="•"/>
            </a:pPr>
            <a:r xmlns:a="http://schemas.openxmlformats.org/drawingml/2006/main">
              <a:rPr lang="ru" sz="1600" dirty="0"/>
              <a:t>OUI (организационно уникальный идентификатор)</a:t>
            </a:r>
          </a:p>
          <a:p>
            <a:pPr xmlns:a="http://schemas.openxmlformats.org/drawingml/2006/main">
              <a:buFont typeface="Arial" panose="020B0604020202020204" pitchFamily="34" charset="0"/>
              <a:buChar char="•"/>
            </a:pPr>
            <a:r xmlns:a="http://schemas.openxmlformats.org/drawingml/2006/main">
              <a:rPr lang="ru" sz="1600" dirty="0"/>
              <a:t>ARP (протокол разрешения адресов)</a:t>
            </a:r>
          </a:p>
          <a:p>
            <a:pPr xmlns:a="http://schemas.openxmlformats.org/drawingml/2006/main">
              <a:buFont typeface="Arial" panose="020B0604020202020204" pitchFamily="34" charset="0"/>
              <a:buChar char="•"/>
            </a:pPr>
            <a:r xmlns:a="http://schemas.openxmlformats.org/drawingml/2006/main">
              <a:rPr lang="ru" sz="1600" dirty="0"/>
              <a:t>ND (поиск соседей)</a:t>
            </a:r>
          </a:p>
          <a:p>
            <a:pPr xmlns:a="http://schemas.openxmlformats.org/drawingml/2006/main">
              <a:buFont typeface="Arial" panose="020B0604020202020204" pitchFamily="34" charset="0"/>
              <a:buChar char="•"/>
            </a:pPr>
            <a:r xmlns:a="http://schemas.openxmlformats.org/drawingml/2006/main">
              <a:rPr lang="ru" sz="1600" dirty="0"/>
              <a:t>Память на основе портов</a:t>
            </a:r>
          </a:p>
          <a:p>
            <a:pPr xmlns:a="http://schemas.openxmlformats.org/drawingml/2006/main">
              <a:buFont typeface="Arial" panose="020B0604020202020204" pitchFamily="34" charset="0"/>
              <a:buChar char="•"/>
            </a:pPr>
            <a:r xmlns:a="http://schemas.openxmlformats.org/drawingml/2006/main">
              <a:rPr lang="ru" sz="1600" dirty="0"/>
              <a:t>Общая память</a:t>
            </a:r>
          </a:p>
          <a:p>
            <a:pPr xmlns:a="http://schemas.openxmlformats.org/drawingml/2006/main">
              <a:buFont typeface="Arial" panose="020B0604020202020204" pitchFamily="34" charset="0"/>
              <a:buChar char="•"/>
            </a:pPr>
            <a:r xmlns:a="http://schemas.openxmlformats.org/drawingml/2006/main">
              <a:rPr lang="ru" sz="1600" dirty="0"/>
              <a:t>Авто-MDIX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xmlns:a="http://schemas.openxmlformats.org/drawingml/2006/main">
              <a:rPr lang="ru" dirty="0">
                <a:solidFill>
                  <a:schemeClr val="accent5">
                    <a:lumMod val="40000"/>
                    <a:lumOff val="60000"/>
                  </a:schemeClr>
                </a:solidFill>
              </a:rPr>
              <a:t>7.1 Кадры Ethernet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Ethernet-фреймы </a:t>
            </a:r>
            <a:br xmlns:a="http://schemas.openxmlformats.org/drawingml/2006/main">
              <a:rPr lang="en-US" dirty="0"/>
            </a:br>
            <a:r xmlns:a="http://schemas.openxmlformats.org/drawingml/2006/main">
              <a:rPr lang="ru" sz="2400" dirty="0"/>
              <a:t>Инкапсуляция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Ethernet работает на канальном уровне и на физическом уровне.</a:t>
            </a:r>
          </a:p>
          <a:p>
            <a:pPr xmlns:a="http://schemas.openxmlformats.org/drawingml/2006/main" marL="342900" indent="-342900" algn="l">
              <a:buFont typeface="Arial" panose="020B0604020202020204" pitchFamily="34" charset="0"/>
              <a:buChar char="•"/>
            </a:pPr>
            <a:r xmlns:a="http://schemas.openxmlformats.org/drawingml/2006/main">
              <a:rPr lang="ru" dirty="0">
                <a:solidFill>
                  <a:srgbClr val="000000"/>
                </a:solidFill>
              </a:rPr>
              <a:t>Это семейство сетевых технологий, определенных в стандартах IEEE 802.2 и 802.3.</a:t>
            </a:r>
          </a:p>
        </p:txBody>
      </p:sp>
      <p:pic>
        <p:nvPicPr>
          <p:cNvPr id="4" name="Picture 3">
            <a:extLst>
              <a:ext uri="{FF2B5EF4-FFF2-40B4-BE49-F238E27FC236}">
                <a16:creationId xmlns:a16="http://schemas.microsoft.com/office/drawing/2014/main" id="{0D9ED349-78FE-6946-8E1B-0C6059771B2C}"/>
              </a:ext>
            </a:extLst>
          </p:cNvPr>
          <p:cNvPicPr>
            <a:picLocks noChangeAspect="1"/>
          </p:cNvPicPr>
          <p:nvPr/>
        </p:nvPicPr>
        <p:blipFill>
          <a:blip r:embed="rId3"/>
          <a:stretch>
            <a:fillRect/>
          </a:stretch>
        </p:blipFill>
        <p:spPr>
          <a:xfrm>
            <a:off x="3944473" y="731837"/>
            <a:ext cx="4734478" cy="346364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2400" dirty="0"/>
              <a:t>Подуровни канала передачи данных </a:t>
            </a:r>
            <a:r xmlns:a="http://schemas.openxmlformats.org/drawingml/2006/main">
              <a:rPr lang="ru" sz="1600" dirty="0"/>
              <a:t>Ethernet-кадров</a:t>
            </a:r>
            <a:br xmlns:a="http://schemas.openxmlformats.org/drawingml/2006/main">
              <a:rPr lang="en-US" dirty="0"/>
            </a:b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973079" cy="2646878"/>
          </a:xfrm>
          <a:prstGeom prst="rect">
            <a:avLst/>
          </a:prstGeom>
          <a:noFill/>
        </p:spPr>
        <p:txBody>
          <a:bodyPr wrap="square" rtlCol="0">
            <a:spAutoFit/>
          </a:bodyPr>
          <a:lstStyle/>
          <a:p>
            <a:r xmlns:a="http://schemas.openxmlformats.org/drawingml/2006/main">
              <a:rPr lang="ru" dirty="0">
                <a:solidFill>
                  <a:srgbClr val="000000"/>
                </a:solidFill>
              </a:rPr>
              <a:t>Стандарты 802 LAN/MAN, включая Ethernet, используют для работы два отдельных подуровня канального уровня:</a:t>
            </a:r>
          </a:p>
          <a:p>
            <a:pPr xmlns:a="http://schemas.openxmlformats.org/drawingml/2006/main" marL="285750" indent="-285750">
              <a:buFont typeface="Arial" panose="020B0604020202020204" pitchFamily="34" charset="0"/>
              <a:buChar char="•"/>
            </a:pPr>
            <a:r xmlns:a="http://schemas.openxmlformats.org/drawingml/2006/main">
              <a:rPr lang="ru" sz="1600" b="1" dirty="0">
                <a:solidFill>
                  <a:srgbClr val="000000"/>
                </a:solidFill>
              </a:rPr>
              <a:t>Подуровень LLC </a:t>
            </a:r>
            <a:r xmlns:a="http://schemas.openxmlformats.org/drawingml/2006/main">
              <a:rPr lang="ru" sz="1600" dirty="0">
                <a:solidFill>
                  <a:srgbClr val="000000"/>
                </a:solidFill>
              </a:rPr>
              <a:t>: (IEEE 802.2) помещает в кадр информацию, позволяющую определить, какой протокол сетевого уровня используется для кадра.</a:t>
            </a:r>
          </a:p>
          <a:p>
            <a:pPr xmlns:a="http://schemas.openxmlformats.org/drawingml/2006/main" marL="285750" indent="-285750">
              <a:buFont typeface="Arial" panose="020B0604020202020204" pitchFamily="34" charset="0"/>
              <a:buChar char="•"/>
            </a:pPr>
            <a:r xmlns:a="http://schemas.openxmlformats.org/drawingml/2006/main">
              <a:rPr lang="ru" sz="1600" b="1" dirty="0">
                <a:solidFill>
                  <a:srgbClr val="000000"/>
                </a:solidFill>
              </a:rPr>
              <a:t>Подуровень MAC </a:t>
            </a:r>
            <a:r xmlns:a="http://schemas.openxmlformats.org/drawingml/2006/main">
              <a:rPr lang="ru" sz="1600" dirty="0">
                <a:solidFill>
                  <a:srgbClr val="000000"/>
                </a:solidFill>
              </a:rPr>
              <a:t>: (IEEE 802.3, 802.11 или 802.15) отвечает за инкапсуляцию данных и управление доступом к среде, а также обеспечивает адресацию на уровне канала передачи данных.</a:t>
            </a:r>
          </a:p>
        </p:txBody>
      </p:sp>
      <p:pic>
        <p:nvPicPr>
          <p:cNvPr id="4" name="Content Placeholder 3">
            <a:extLst>
              <a:ext uri="{FF2B5EF4-FFF2-40B4-BE49-F238E27FC236}">
                <a16:creationId xmlns:a16="http://schemas.microsoft.com/office/drawing/2014/main" id="{6676CA92-276E-A349-B5F5-87C0459C4C86}"/>
              </a:ext>
            </a:extLst>
          </p:cNvPr>
          <p:cNvPicPr>
            <a:picLocks noGrp="1" noChangeAspect="1"/>
          </p:cNvPicPr>
          <p:nvPr>
            <p:ph idx="1"/>
          </p:nvPr>
        </p:nvPicPr>
        <p:blipFill>
          <a:blip r:embed="rId3"/>
          <a:stretch>
            <a:fillRect/>
          </a:stretch>
        </p:blipFill>
        <p:spPr>
          <a:xfrm>
            <a:off x="5313737" y="1061103"/>
            <a:ext cx="3248735" cy="2628247"/>
          </a:xfr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2400" dirty="0"/>
              <a:t>Подуровень MAC- </a:t>
            </a:r>
            <a:r xmlns:a="http://schemas.openxmlformats.org/drawingml/2006/main">
              <a:rPr lang="ru" sz="1600" dirty="0"/>
              <a:t>адресов Ethernet-кадров</a:t>
            </a:r>
            <a:br xmlns:a="http://schemas.openxmlformats.org/drawingml/2006/main">
              <a:rPr lang="en-US" dirty="0"/>
            </a:b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xmlns:a="http://schemas.openxmlformats.org/drawingml/2006/main" algn="l"/>
            <a:r xmlns:a="http://schemas.openxmlformats.org/drawingml/2006/main">
              <a:rPr lang="ru" sz="1600" dirty="0">
                <a:solidFill>
                  <a:srgbClr val="000000"/>
                </a:solidFill>
              </a:rPr>
              <a:t>Подуровень MAC отвечает за инкапсуляцию данных и доступ к носителю.</a:t>
            </a:r>
          </a:p>
          <a:p>
            <a:pPr algn="l"/>
            <a:endParaRPr lang="en-US" sz="1600" b="1" dirty="0">
              <a:solidFill>
                <a:srgbClr val="000000"/>
              </a:solidFill>
            </a:endParaRPr>
          </a:p>
          <a:p>
            <a:pPr xmlns:a="http://schemas.openxmlformats.org/drawingml/2006/main" algn="l"/>
            <a:r xmlns:a="http://schemas.openxmlformats.org/drawingml/2006/main">
              <a:rPr lang="ru" sz="1600" b="1" dirty="0">
                <a:solidFill>
                  <a:srgbClr val="000000"/>
                </a:solidFill>
              </a:rPr>
              <a:t>Инкапсуляция данных</a:t>
            </a:r>
          </a:p>
          <a:p>
            <a:pPr xmlns:a="http://schemas.openxmlformats.org/drawingml/2006/main" algn="l"/>
            <a:r xmlns:a="http://schemas.openxmlformats.org/drawingml/2006/main">
              <a:rPr lang="ru" sz="1600" dirty="0">
                <a:solidFill>
                  <a:srgbClr val="000000"/>
                </a:solidFill>
              </a:rPr>
              <a:t>Инкапсуляция данных IEEE 802.3 включает в себя следующее:</a:t>
            </a:r>
          </a:p>
          <a:p>
            <a:pPr xmlns:a="http://schemas.openxmlformats.org/drawingml/2006/main" marL="457200" indent="-457200" algn="l">
              <a:buFont typeface="+mj-lt"/>
              <a:buAutoNum type="arabicPeriod"/>
            </a:pPr>
            <a:r xmlns:a="http://schemas.openxmlformats.org/drawingml/2006/main">
              <a:rPr lang="ru" sz="1400" b="1" dirty="0">
                <a:solidFill>
                  <a:srgbClr val="000000"/>
                </a:solidFill>
              </a:rPr>
              <a:t>Кадр Ethernet </a:t>
            </a:r>
            <a:r xmlns:a="http://schemas.openxmlformats.org/drawingml/2006/main">
              <a:rPr lang="ru" sz="1400" dirty="0">
                <a:solidFill>
                  <a:srgbClr val="000000"/>
                </a:solidFill>
              </a:rPr>
              <a:t>— это внутренняя структура кадра Ethernet.</a:t>
            </a:r>
          </a:p>
          <a:p>
            <a:pPr xmlns:a="http://schemas.openxmlformats.org/drawingml/2006/main" marL="457200" indent="-457200" algn="l">
              <a:buFont typeface="+mj-lt"/>
              <a:buAutoNum type="arabicPeriod"/>
            </a:pPr>
            <a:r xmlns:a="http://schemas.openxmlformats.org/drawingml/2006/main">
              <a:rPr lang="ru" sz="1400" b="1" dirty="0">
                <a:solidFill>
                  <a:srgbClr val="000000"/>
                </a:solidFill>
              </a:rPr>
              <a:t>Адресация Ethernet </a:t>
            </a:r>
            <a:r xmlns:a="http://schemas.openxmlformats.org/drawingml/2006/main">
              <a:rPr lang="ru" sz="1400" dirty="0">
                <a:solidFill>
                  <a:srgbClr val="000000"/>
                </a:solidFill>
              </a:rPr>
              <a:t>. Кадр Ethernet включает в себя как исходный, так и целевой MAC-адрес для доставки кадра Ethernet от сетевого адаптера Ethernet к сетевому адаптеру Ethernet в той же локальной сети.</a:t>
            </a:r>
          </a:p>
          <a:p>
            <a:pPr xmlns:a="http://schemas.openxmlformats.org/drawingml/2006/main" marL="457200" indent="-457200" algn="l">
              <a:buFont typeface="+mj-lt"/>
              <a:buAutoNum type="arabicPeriod"/>
            </a:pPr>
            <a:r xmlns:a="http://schemas.openxmlformats.org/drawingml/2006/main">
              <a:rPr lang="ru" sz="1400" b="1" dirty="0">
                <a:solidFill>
                  <a:srgbClr val="000000"/>
                </a:solidFill>
              </a:rPr>
              <a:t>Обнаружение ошибок Ethernet </a:t>
            </a:r>
            <a:r xmlns:a="http://schemas.openxmlformats.org/drawingml/2006/main">
              <a:rPr lang="ru" sz="1400" dirty="0">
                <a:solidFill>
                  <a:srgbClr val="000000"/>
                </a:solidFill>
              </a:rPr>
              <a:t>. Кадр Ethernet включает в себя концевик контрольной последовательности кадра (FCS), используемый для обнаружения ошибок.</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2400" dirty="0"/>
              <a:t>Подуровень MAC- </a:t>
            </a:r>
            <a:r xmlns:a="http://schemas.openxmlformats.org/drawingml/2006/main">
              <a:rPr lang="ru" sz="1600" dirty="0"/>
              <a:t>адресов Ethernet-кадров</a:t>
            </a:r>
            <a:br xmlns:a="http://schemas.openxmlformats.org/drawingml/2006/main">
              <a:rPr lang="en-US" dirty="0"/>
            </a:b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19076" y="731837"/>
            <a:ext cx="4620554" cy="3689897"/>
          </a:xfrm>
        </p:spPr>
        <p:txBody>
          <a:bodyPr/>
          <a:lstStyle/>
          <a:p>
            <a:pPr xmlns:a="http://schemas.openxmlformats.org/drawingml/2006/main" marL="0" indent="0" algn="l"/>
            <a:r xmlns:a="http://schemas.openxmlformats.org/drawingml/2006/main">
              <a:rPr lang="ru" sz="1400" b="1" dirty="0">
                <a:solidFill>
                  <a:srgbClr val="000000"/>
                </a:solidFill>
              </a:rPr>
              <a:t>Доступ к СМИ</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Подуровень MAC IEEE 802.3 включает спецификации для различных стандартов связи Ethernet по различным типам сред, включая медь и оптоволокно.</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Устаревший Ethernet, использующий топологию шины или концентраторы, является общей полудуплексной средой. Ethernet в полудуплексной среде использует метод доступа на основе конкуренции, множественный доступ с контролем несущей/обнаружение коллизий (CSMA/CD).</a:t>
            </a:r>
          </a:p>
          <a:p>
            <a:pPr xmlns:a="http://schemas.openxmlformats.org/drawingml/2006/main" marL="285750" indent="-285750" algn="l">
              <a:buFont typeface="Arial" panose="020B0604020202020204" pitchFamily="34" charset="0"/>
              <a:buChar char="•"/>
            </a:pPr>
            <a:r xmlns:a="http://schemas.openxmlformats.org/drawingml/2006/main">
              <a:rPr lang="ru" sz="1600" dirty="0">
                <a:solidFill>
                  <a:srgbClr val="000000"/>
                </a:solidFill>
              </a:rPr>
              <a:t>Современные локальные сети Ethernet используют коммутаторы, работающие в полнодуплексном режиме. Полнодуплексная связь с коммутаторами Ethernet не требует управления доступом через CSMA/CD.</a:t>
            </a:r>
          </a:p>
        </p:txBody>
      </p:sp>
      <p:pic>
        <p:nvPicPr>
          <p:cNvPr id="4" name="Picture 3">
            <a:extLst>
              <a:ext uri="{FF2B5EF4-FFF2-40B4-BE49-F238E27FC236}">
                <a16:creationId xmlns:a16="http://schemas.microsoft.com/office/drawing/2014/main" id="{6A9979E0-78FF-C747-A412-797510E5D7C2}"/>
              </a:ext>
            </a:extLst>
          </p:cNvPr>
          <p:cNvPicPr>
            <a:picLocks noChangeAspect="1"/>
          </p:cNvPicPr>
          <p:nvPr/>
        </p:nvPicPr>
        <p:blipFill>
          <a:blip r:embed="rId3"/>
          <a:stretch>
            <a:fillRect/>
          </a:stretch>
        </p:blipFill>
        <p:spPr>
          <a:xfrm>
            <a:off x="5034187" y="1354757"/>
            <a:ext cx="3635151" cy="2209490"/>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xmlns:a="http://schemas.openxmlformats.org/drawingml/2006/main">
              <a:rPr lang="ru" sz="1600" dirty="0"/>
              <a:t>Кадры Ethernet </a:t>
            </a:r>
            <a:br xmlns:a="http://schemas.openxmlformats.org/drawingml/2006/main">
              <a:rPr lang="en-US" dirty="0"/>
            </a:br>
            <a:r xmlns:a="http://schemas.openxmlformats.org/drawingml/2006/main">
              <a:rPr lang="ru" sz="2400" dirty="0"/>
              <a:t>Поля кадра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23826" y="731837"/>
            <a:ext cx="8630894" cy="2411413"/>
          </a:xfrm>
        </p:spPr>
        <p:txBody>
          <a:bodyPr/>
          <a:lstStyle/>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Минимальный размер кадра Ethernet составляет 64 байта, а максимальный — 1518 байт. Поле преамбулы не включается при описании размера кадра.</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Любой кадр длиной менее 64 байт считается «фрагментом столкновения» или «кадром-коротышкой» и автоматически отбрасывается. Кадры с более чем 1500 байтами данных считаются «jumbo» или «baby giant frames».</a:t>
            </a:r>
          </a:p>
          <a:p>
            <a:pPr xmlns:a="http://schemas.openxmlformats.org/drawingml/2006/main" marL="342900" indent="-342900" algn="l">
              <a:buFont typeface="Arial" panose="020B0604020202020204" pitchFamily="34" charset="0"/>
              <a:buChar char="•"/>
            </a:pPr>
            <a:r xmlns:a="http://schemas.openxmlformats.org/drawingml/2006/main">
              <a:rPr lang="ru" sz="1600" dirty="0">
                <a:solidFill>
                  <a:srgbClr val="000000"/>
                </a:solidFill>
              </a:rPr>
              <a:t>Если размер переданного кадра меньше минимального или больше максимального, принимающее устройство отбрасывает кадр. Отброшенные кадры, скорее всего, являются результатом столкновений или других нежелательных сигналов. Они считаются недействительными. Кадры Jumbo обычно поддерживаются большинством коммутаторов и сетевых карт Fast Ethernet и Gigabit Ethernet.</a:t>
            </a:r>
          </a:p>
          <a:p>
            <a:pPr marL="342900" indent="-34290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8E17D93-6D91-9A41-B7B0-366DE18C84BA}"/>
              </a:ext>
            </a:extLst>
          </p:cNvPr>
          <p:cNvPicPr>
            <a:picLocks noChangeAspect="1"/>
          </p:cNvPicPr>
          <p:nvPr/>
        </p:nvPicPr>
        <p:blipFill>
          <a:blip r:embed="rId3"/>
          <a:stretch>
            <a:fillRect/>
          </a:stretch>
        </p:blipFill>
        <p:spPr>
          <a:xfrm>
            <a:off x="1711635" y="3162300"/>
            <a:ext cx="5720730" cy="1713542"/>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810553ce-449d-4340-bb0a-414d416a9b51" xsi:nil="true"/>
    <lcf76f155ced4ddcb4097134ff3c332f xmlns="810553ce-449d-4340-bb0a-414d416a9b51">
      <Terms xmlns="http://schemas.microsoft.com/office/infopath/2007/PartnerControls"/>
    </lcf76f155ced4ddcb4097134ff3c332f>
    <TaxCatchAll xmlns="20a0b39e-fcd0-423b-9f17-9d26d967be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F18ECBD8ED834DABF5ACC3DB9AA918" ma:contentTypeVersion="19" ma:contentTypeDescription="Create a new document." ma:contentTypeScope="" ma:versionID="0375978224eca4aeb78b7ba86ac1033c">
  <xsd:schema xmlns:xsd="http://www.w3.org/2001/XMLSchema" xmlns:xs="http://www.w3.org/2001/XMLSchema" xmlns:p="http://schemas.microsoft.com/office/2006/metadata/properties" xmlns:ns2="810553ce-449d-4340-bb0a-414d416a9b51" xmlns:ns3="20a0b39e-fcd0-423b-9f17-9d26d967be51" targetNamespace="http://schemas.microsoft.com/office/2006/metadata/properties" ma:root="true" ma:fieldsID="457d9a46ed9cd6c2ce95cb3d449ba463" ns2:_="" ns3:_="">
    <xsd:import namespace="810553ce-449d-4340-bb0a-414d416a9b51"/>
    <xsd:import namespace="20a0b39e-fcd0-423b-9f17-9d26d967be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Comment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553ce-449d-4340-bb0a-414d416a9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omments" ma:index="20" nillable="true" ma:displayName="Comments"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0261dd-85c0-4e16-8580-30375acfae1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a0b39e-fcd0-423b-9f17-9d26d967be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fb9ddd-df90-44ec-9ce2-a3135905c5f1}" ma:internalName="TaxCatchAll" ma:showField="CatchAllData" ma:web="20a0b39e-fcd0-423b-9f17-9d26d967b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73D041-57CC-405F-A9CD-0BF959E410A0}">
  <ds:schemaRefs>
    <ds:schemaRef ds:uri="http://schemas.microsoft.com/office/2006/metadata/properties"/>
    <ds:schemaRef ds:uri="http://schemas.microsoft.com/office/infopath/2007/PartnerControls"/>
    <ds:schemaRef ds:uri="810553ce-449d-4340-bb0a-414d416a9b51"/>
    <ds:schemaRef ds:uri="20a0b39e-fcd0-423b-9f17-9d26d967be51"/>
  </ds:schemaRefs>
</ds:datastoreItem>
</file>

<file path=customXml/itemProps2.xml><?xml version="1.0" encoding="utf-8"?>
<ds:datastoreItem xmlns:ds="http://schemas.openxmlformats.org/officeDocument/2006/customXml" ds:itemID="{7796DF93-3B93-49D0-BD02-AED37740B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553ce-449d-4340-bb0a-414d416a9b51"/>
    <ds:schemaRef ds:uri="20a0b39e-fcd0-423b-9f17-9d26d967b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C8E68F-69F9-4377-8D4B-E3CFA5CCA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7708</TotalTime>
  <Words>4187</Words>
  <Application>Microsoft Office PowerPoint</Application>
  <PresentationFormat>On-screen Show (16:9)</PresentationFormat>
  <Paragraphs>347</Paragraphs>
  <Slides>38</Slides>
  <Notes>38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CiscoSans ExtraLight</vt:lpstr>
      <vt:lpstr>Wingdings</vt:lpstr>
      <vt:lpstr>Default Theme</vt:lpstr>
      <vt:lpstr>Module 7: Ethernet Switching</vt:lpstr>
      <vt:lpstr>Module 7: Ethernet Switching</vt:lpstr>
      <vt:lpstr>Module Objectives</vt:lpstr>
      <vt:lpstr>7.1 Ethernet Frames</vt:lpstr>
      <vt:lpstr>Ethernet Frames Ethernet Encapsulation</vt:lpstr>
      <vt:lpstr>Ethernet Frames Data Link Sublayers</vt:lpstr>
      <vt:lpstr>Ethernet Frames MAC Sublayer</vt:lpstr>
      <vt:lpstr>Ethernet Frames MAC Sublayer</vt:lpstr>
      <vt:lpstr>Ethernet Frames Ethernet Frame Fields</vt:lpstr>
      <vt:lpstr>Ethernet Frames Lab – Use Wireshark to Examine Ethernet Frames</vt:lpstr>
      <vt:lpstr>7.2 Ethernet MAC Address</vt:lpstr>
      <vt:lpstr>Ethernet MAC Addresses MAC Address and Hexadecimal</vt:lpstr>
      <vt:lpstr>Ethernet MAC Addresses Ethernet MAC Address</vt:lpstr>
      <vt:lpstr>Ethernet MAC Addresses Frame Processing</vt:lpstr>
      <vt:lpstr>Ethernet MAC Addresses Unicast MAC Address</vt:lpstr>
      <vt:lpstr>Ethernet MAC Addresses Broadcast MAC Address</vt:lpstr>
      <vt:lpstr>Ethernet MAC Addresses Multicast MAC Address</vt:lpstr>
      <vt:lpstr>Ethernet MAC Addresses Lab – View Network Device MAC Addresses</vt:lpstr>
      <vt:lpstr>7.3 The MAC Address Table</vt:lpstr>
      <vt:lpstr>The MAC Address Table Switch Fundamentals</vt:lpstr>
      <vt:lpstr>The MAC Address Table Switch Learning and Forwarding</vt:lpstr>
      <vt:lpstr>The MAC Address Table Switch Learning and Forwarding (Contd.)</vt:lpstr>
      <vt:lpstr>The MAC Address Table Filtering Frames</vt:lpstr>
      <vt:lpstr>The MAC Address Table Video – MAC Address Tables on Connected Switches</vt:lpstr>
      <vt:lpstr>The MAC Address Table Video – Sending the Frame to the Default Gateway</vt:lpstr>
      <vt:lpstr>The MAC Address Table Lab – View the Switch MAC Address Table</vt:lpstr>
      <vt:lpstr>7.4 Switch Speeds and Forwarding Methods</vt:lpstr>
      <vt:lpstr>Switch Speeds and Forwarding Methods Frame Forwarding Methods on Cisco Switches</vt:lpstr>
      <vt:lpstr>Switch Speeds and Forwarding Methods Cut-Through Switching</vt:lpstr>
      <vt:lpstr>Switch Speeds and Forwarding Methods Memory Buffering on Switches</vt:lpstr>
      <vt:lpstr>Switch Speeds and Forwarding Methods Duplex and Speed Settings</vt:lpstr>
      <vt:lpstr>Switch Speeds and Forwarding Methods Duplex and Speed Settings</vt:lpstr>
      <vt:lpstr>Switch Speeds and Forwarding Methods Auto-MDIX</vt:lpstr>
      <vt:lpstr>7.5 Module Practice and Quiz</vt:lpstr>
      <vt:lpstr>Module Practice and Quiz What did I learn in this module?</vt:lpstr>
      <vt:lpstr>Module Practice and Quiz What did I learn in this module? (Contd.)</vt:lpstr>
      <vt:lpstr>Module 7: Ethernet Switching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225</cp:revision>
  <dcterms:created xsi:type="dcterms:W3CDTF">2019-10-18T06:21:22Z</dcterms:created>
  <dcterms:modified xsi:type="dcterms:W3CDTF">2025-02-07T13:48:50Z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y fmtid="{D5CDD505-2E9C-101B-9397-08002B2CF9AE}" pid="10" name="ContentTypeId">
    <vt:lpwstr>0x01010001F18ECBD8ED834DABF5ACC3DB9AA918</vt:lpwstr>
  </property>
</Properties>
</file>