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8"/>
  </p:notesMasterIdLst>
  <p:sldIdLst>
    <p:sldId id="513" r:id="rId2"/>
    <p:sldId id="876" r:id="rId3"/>
    <p:sldId id="860" r:id="rId4"/>
    <p:sldId id="759" r:id="rId5"/>
    <p:sldId id="1054" r:id="rId6"/>
    <p:sldId id="1090" r:id="rId7"/>
    <p:sldId id="1091" r:id="rId8"/>
    <p:sldId id="1092" r:id="rId9"/>
    <p:sldId id="1056" r:id="rId10"/>
    <p:sldId id="1057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063" r:id="rId19"/>
    <p:sldId id="1064" r:id="rId20"/>
    <p:sldId id="1100" r:id="rId21"/>
    <p:sldId id="1101" r:id="rId22"/>
    <p:sldId id="1102" r:id="rId23"/>
    <p:sldId id="957" r:id="rId24"/>
    <p:sldId id="958" r:id="rId25"/>
    <p:sldId id="874" r:id="rId26"/>
    <p:sldId id="291" r:id="rId27"/>
  </p:sldIdLst>
  <p:sldSz cx="9144000" cy="5143500" type="screen16x9"/>
  <p:notesSz cx="6858000" cy="9144000"/>
  <p:custDataLst>
    <p:tags r:id="rId29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7288" autoAdjust="0"/>
  </p:normalViewPr>
  <p:slideViewPr>
    <p:cSldViewPr snapToGrid="0" showGuides="1">
      <p:cViewPr varScale="1">
        <p:scale>
          <a:sx n="100" d="100"/>
          <a:sy n="100" d="100"/>
        </p:scale>
        <p:origin x="1824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Программа сетевой академии Cisco</a:t>
            </a:r>
          </a:p>
          <a:p>
            <a:r xmlns:a="http://schemas.openxmlformats.org/drawingml/2006/main">
              <a:rPr lang="ru" dirty="0"/>
              <a:t>Введение в сети v7.0 (ITN)</a:t>
            </a:r>
          </a:p>
          <a:p>
            <a:r xmlns:a="http://schemas.openxmlformats.org/drawingml/2006/main">
              <a:rPr lang="ru" dirty="0"/>
              <a:t>Модуль 6: Уровень канала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6.2.1 – Физические и логические топологии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6.2.2 – Топологии 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6.2.3– Топология WAN «точка-точка»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6.2.4 – Топологии локальной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6.2.5 – Полудуплексная и полнодуплексная связь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6.2.6 – Методы контроля доступа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6.2.7 – Конкурентный доступ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6.2 – Топологии</a:t>
            </a:r>
          </a:p>
          <a:p>
            <a:r xmlns:a="http://schemas.openxmlformats.org/drawingml/2006/main">
              <a:rPr lang="ru" dirty="0"/>
              <a:t>6.2.8 – Конкурентный доступ – CSMA/CA</a:t>
            </a:r>
          </a:p>
          <a:p>
            <a:r xmlns:a="http://schemas.openxmlformats.org/drawingml/2006/main">
              <a:rPr lang="ru" dirty="0"/>
              <a:t>6.2.9 – Проверьте свое понимание – Топологии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6 - Уровень канала передачи данных</a:t>
            </a:r>
          </a:p>
          <a:p>
            <a:r xmlns:a="http://schemas.openxmlformats.org/drawingml/2006/main">
              <a:rPr lang="ru" dirty="0"/>
              <a:t>6.3 - Кадр канала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6.3 – Кадр канала передачи данных</a:t>
            </a:r>
          </a:p>
          <a:p>
            <a:r xmlns:a="http://schemas.openxmlformats.org/drawingml/2006/main">
              <a:rPr lang="ru" dirty="0"/>
              <a:t>6.3.1 – Рамка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Программа сетевой академии Cisco</a:t>
            </a:r>
          </a:p>
          <a:p>
            <a:r xmlns:a="http://schemas.openxmlformats.org/drawingml/2006/main">
              <a:rPr lang="ru" dirty="0"/>
              <a:t>Введение в сети v7.0 (ITN)</a:t>
            </a:r>
          </a:p>
          <a:p>
            <a:r xmlns:a="http://schemas.openxmlformats.org/drawingml/2006/main">
              <a:rPr lang="ru" dirty="0"/>
              <a:t>Модуль 6: Уровень канала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6.3 – Кадр канала передачи данных</a:t>
            </a:r>
          </a:p>
          <a:p>
            <a:r xmlns:a="http://schemas.openxmlformats.org/drawingml/2006/main">
              <a:rPr lang="ru" dirty="0"/>
              <a:t>6.3.2 – Поля кадра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6.3 – Кадр канала передачи данных</a:t>
            </a:r>
          </a:p>
          <a:p>
            <a:r xmlns:a="http://schemas.openxmlformats.org/drawingml/2006/main">
              <a:rPr lang="ru" dirty="0"/>
              <a:t>6.3.3 – Адрес уровня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6.3 – Кадр канала передачи данных</a:t>
            </a:r>
          </a:p>
          <a:p>
            <a:r xmlns:a="http://schemas.openxmlformats.org/drawingml/2006/main">
              <a:rPr lang="ru" dirty="0"/>
              <a:t>6.3.4 – Кадры LAN и WAN</a:t>
            </a:r>
          </a:p>
          <a:p>
            <a:r xmlns:a="http://schemas.openxmlformats.org/drawingml/2006/main">
              <a:rPr lang="ru" dirty="0"/>
              <a:t>6.3.5 – Проверьте свое понимание – Кадр канала передачи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6- Уровень канала передачи данных</a:t>
            </a:r>
          </a:p>
          <a:p>
            <a:r xmlns:a="http://schemas.openxmlformats.org/drawingml/2006/main">
              <a:rPr lang="ru" dirty="0"/>
              <a:t>6.4 - Практика и тест по модулю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6.4 – Практика и тест по модулю</a:t>
            </a:r>
          </a:p>
          <a:p>
            <a:r xmlns:a="http://schemas.openxmlformats.org/drawingml/2006/main">
              <a:rPr lang="ru" dirty="0"/>
              <a:t>6.4.1 – Чему я научился в этом модуле?</a:t>
            </a:r>
          </a:p>
          <a:p>
            <a:r xmlns:a="http://schemas.openxmlformats.org/drawingml/2006/main">
              <a:rPr lang="ru" dirty="0"/>
              <a:t>6.4.2 – Тест по модулю – Уровень канала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6.0 - Уровень канала передачи данных </a:t>
            </a:r>
            <a:r xmlns:a="http://schemas.openxmlformats.org/drawingml/2006/main">
              <a:rPr lang="ru"/>
              <a:t>- Введение</a:t>
            </a:r>
            <a:endParaRPr xmlns:a="http://schemas.openxmlformats.org/drawingml/2006/main" lang="en-US" dirty="0"/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dirty="0"/>
              <a:t>6.0.2 — Чему я научусь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6 - Уровень канала передачи данных</a:t>
            </a:r>
          </a:p>
          <a:p>
            <a:r xmlns:a="http://schemas.openxmlformats.org/drawingml/2006/main">
              <a:rPr lang="ru" dirty="0"/>
              <a:t>6.1 - Назначение уровня канала передачи данных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6.1 – Назначение уровня канала передачи данных</a:t>
            </a:r>
          </a:p>
          <a:p>
            <a:r xmlns:a="http://schemas.openxmlformats.org/drawingml/2006/main">
              <a:rPr lang="ru" dirty="0"/>
              <a:t>6.1.1 – Уровень канала передачи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6.1 – Назначение уровня канала передачи данных</a:t>
            </a:r>
          </a:p>
          <a:p>
            <a:r xmlns:a="http://schemas.openxmlformats.org/drawingml/2006/main">
              <a:rPr lang="ru" dirty="0"/>
              <a:t>6.1.2 – Подуровни канала передачи данных IEEE 802 LAN/MAN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6.1 – Назначение уровня канала передачи данных</a:t>
            </a:r>
          </a:p>
          <a:p>
            <a:r xmlns:a="http://schemas.openxmlformats.org/drawingml/2006/main">
              <a:rPr lang="ru" dirty="0"/>
              <a:t>6.1.3 – Предоставление доступа к медиа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– Уровень канала передачи данных</a:t>
            </a:r>
          </a:p>
          <a:p>
            <a:r xmlns:a="http://schemas.openxmlformats.org/drawingml/2006/main">
              <a:rPr lang="ru" dirty="0"/>
              <a:t>6.1 – Назначение уровня канала передачи данных</a:t>
            </a:r>
          </a:p>
          <a:p>
            <a:r xmlns:a="http://schemas.openxmlformats.org/drawingml/2006/main">
              <a:rPr lang="ru" dirty="0"/>
              <a:t>6.1.4 – Стандарты уровня канала передачи данных</a:t>
            </a:r>
          </a:p>
          <a:p>
            <a:r xmlns:a="http://schemas.openxmlformats.org/drawingml/2006/main">
              <a:rPr lang="ru" dirty="0"/>
              <a:t>6.1.5 – Проверьте свое понимание – Назначение уровня канала передачи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6 - Уровень канала передачи данных</a:t>
            </a:r>
          </a:p>
          <a:p>
            <a:r xmlns:a="http://schemas.openxmlformats.org/drawingml/2006/main">
              <a:rPr lang="ru" dirty="0"/>
              <a:t>6.2 - Топологии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4870" y="4741653"/>
            <a:ext cx="288065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6: Уровень канала передачи данных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Физические и логические топологии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Топология сети — это расположение и взаимосвязь сетевых устройств, а также взаимосвязей между ними.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При описании сетей используются два типа топологий: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b="1" dirty="0">
                <a:solidFill>
                  <a:srgbClr val="000000"/>
                </a:solidFill>
              </a:rPr>
              <a:t>Физическая топология </a:t>
            </a: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— показывает физические соединения и то, как устройства взаимосвязаны.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b="1" dirty="0">
                <a:solidFill>
                  <a:srgbClr val="000000"/>
                </a:solidFill>
              </a:rPr>
              <a:t>Логическая топология </a:t>
            </a: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— определяет виртуальные соединения между устройствами с использованием интерфейсов устройств и схем IP-адресации.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WAN Топологии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Существует три распространённых физических топологии WAN: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b="1" dirty="0">
                <a:solidFill>
                  <a:srgbClr val="000000"/>
                </a:solidFill>
              </a:rPr>
              <a:t>Точка-точка </a:t>
            </a: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– самая простая и распространенная топология WAN. Состоит из постоянного соединения между двумя конечными точками.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b="1" dirty="0">
                <a:solidFill>
                  <a:srgbClr val="000000"/>
                </a:solidFill>
              </a:rPr>
              <a:t>Звездообразная топология </a:t>
            </a: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— подобна топологии «звезда», где центральный узел соединяет узлы филиалов посредством соединений «точка-точка».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b="1" dirty="0">
                <a:solidFill>
                  <a:srgbClr val="000000"/>
                </a:solidFill>
              </a:rPr>
              <a:t>Mesh </a:t>
            </a: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— обеспечивает высокую доступность, но требует, чтобы каждая конечная система была подключена к каждой другой конечной системе.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Топология WAN «точка-точка»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1536700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Физические топологии «точка-точка» напрямую соединяют два узла.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Узлы не могут совместно использовать среду с другими хостами.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Поскольку все кадры в среде передачи данных могут передаваться только к двум узлам или от них, протоколы WAN «точка-точка» могут быть очень простыми.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0" y="2874963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LAN-топологии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047061" cy="3613533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Конечные устройства в локальных сетях обычно соединяются с помощью топологии «звезда» или «расширенная звезда». Топологии «звезда» и «расширенная звезда» просты в установке, очень масштабируемы и просты в устранении неполадок.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Ранние технологии Ethernet и устаревшие технологии Token Ring предоставляют две дополнительные топологии: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Шина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– все конечные системы соединены вместе и имеют оконечные устройства на каждом конце.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Кольцо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каждая конечная система соединена со своими соседями, образуя кольцо.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681400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Полудуплексная и полнодуплексная связь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Полудуплексная связь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Позволяет только одному устройству одновременно отправлять или получать данные на общем носителе.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в беспроводных локальных сетях и традиционных топологиях шин с концентраторами Ethernet.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Полнодуплексная связь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Позволяет обоим устройствам одновременно передавать и принимать данные на общей среде.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Коммутаторы Ethernet работают в полнодуплексном режиме.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Методы контроля доступа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Конкурентный доступ</a:t>
            </a:r>
          </a:p>
          <a:p>
            <a:pPr xmlns:a="http://schemas.openxmlformats.org/drawingml/2006/main" marL="73085" lvl="1" indent="0">
              <a:buNone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Все узлы, работающие в полудуплексном режиме, конкурируют за использование среды. Примеры: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Множественный доступ с контролем несущей и обнаружением коллизий (CSMA/CD), используемый в устаревшей шинной топологии Ethernet.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Множественный доступ с контролем несущей и предотвращением коллизий (CSMA/CA), используемый в беспроводных локальных сетях.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Контролируемый доступ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Детерминированный доступ, при котором каждый узел имеет свое собственное время на носителе.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в устаревших сетях, таких как Token Ring и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Конкурентный доступ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93731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CSMA/CD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в устаревших локальных сетях Ethernet.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Работает в полудуплексном режиме, когда только одно устройство одновременно отправляет или получает данные.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 процесс обнаружения столкновений для управления тем, когда устройство может отправлять данные и что происходит, если несколько устройств отправляют данные одновременно.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73085" lvl="1" indent="0">
              <a:buNone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Процесс обнаружения столкновений CSMA/CD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Одновременная передача данных устройствами приведет к конфликту сигналов в общей среде.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Устройства фиксируют столкновение.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Устройства ждут случайный период времени и повторно передают данные.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sz="1600" dirty="0"/>
              <a:t>Топологии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Конкурентный доступ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CSMA/CA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в беспроводных локальных сетях IEEE 802.11.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Работает в полудуплексном режиме, когда только одно устройство одновременно отправляет или получает данные.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 процесс предотвращения столкновений для управления тем, когда устройство может отправлять данные и что произойдет, если несколько устройств отправляют данные одновременно.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Процесс предотвращения столкновений CSMA/CA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передаче устройства также учитывают продолжительность времени, необходимую для передачи.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Другие устройства на общем носителе получают информацию о продолжительности времени и знают, как долго носитель будет недоступен.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6.3 Кадр канала передачи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Кадр канала передачи данных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Кадр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Данные инкапсулируются на уровне канала передачи данных с помощью заголовка и концевика, образуя кадр.</a:t>
            </a: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Кадр канала передачи данных состоит из трех частей: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Заголовок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Данные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Трейлер</a:t>
            </a:r>
          </a:p>
          <a:p>
            <a:pPr xmlns:a="http://schemas.openxmlformats.org/drawingml/2006/main"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Поля заголовка и концевика различаются в зависимости от протокола канального уровня.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Объем управляющей информации, передаваемой в кадре, зависит от информации управления доступом и логической топологии.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6: Уровень канала передачи данных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Поля кадра </a:t>
            </a:r>
            <a:r xmlns:a="http://schemas.openxmlformats.org/drawingml/2006/main">
              <a:rPr lang="ru" sz="1600" dirty="0"/>
              <a:t>кадра канала передачи данных</a:t>
            </a:r>
            <a:br xmlns:a="http://schemas.openxmlformats.org/drawingml/2006/main">
              <a:rPr lang="en-US" dirty="0"/>
            </a:b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/>
                        <a:t>Поле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Начало и конец кадра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Определяет начало и конец кадра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Адресация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Указывает исходные и конечные узлы.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Определяет инкапсулированный протокол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Определяет службы управления потоком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Содержит полезную нагрузку кадра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Обнаружение ошибок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100" dirty="0">
                          <a:solidFill>
                            <a:srgbClr val="000000"/>
                          </a:solidFill>
                        </a:rPr>
                        <a:t>Используется для определения ошибок передачи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Адреса </a:t>
            </a:r>
            <a:r xmlns:a="http://schemas.openxmlformats.org/drawingml/2006/main">
              <a:rPr lang="ru" sz="1600" dirty="0"/>
              <a:t>кадра канала передачи данных уровня 2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Также называется физическим адресом.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Содержится в заголовке кадра.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только для локальной доставки кадра по ссылке.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Обновляется каждым устройством, пересылающим кадр.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4" y="2149311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канала передачи данных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LAN и WAN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Логическая топология и физическая среда определяют используемый протокол канала передачи данных: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Ethernet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Беспроводная связь 802.11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Точка-точка (PPP)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Высокоуровневое управление каналом передачи данных (HDLC)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Frame-Relay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Каждый протокол осуществляет управление доступом к среде для определенных логических топологий.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6.4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Канальный уровень модели OSI (уровень 2) подготавливает сетевые данные для физической сети.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Уровень канала передачи данных отвечает за связь между сетевыми картами.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Уровень канала передачи данных IEEE 802 LAN/MAN состоит из следующих двух подуровней: LLC и MAC.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В сетях LAN и WAN используются два типа топологий: физическая и логическая.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Три распространенных типа физических топологий WAN: «точка-точка», «звезда» и «ячеистая».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Полудуплексная связь позволяет обмениваться данными в одном направлении за раз. Полный дуплекс позволяет отправлять и получать данные одновременно.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В сетях множественного доступа с конкуренцией все узлы работают в полудуплексном режиме.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Примерами методов доступа на основе конкуренции являются: CSMA/CD для локальных сетей Ethernet с шинной топологией и CSMA/CA для беспроводных локальных сетей.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Кадр канала передачи данных состоит из трех основных частей: заголовка, данных и концевика.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Поля кадра включают в себя: флаги индикатора начала и конца кадра, адресацию, тип, управление, данные и обнаружение ошибок.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Адреса каналов передачи данных также известны как физические адреса.</a:t>
            </a:r>
          </a:p>
          <a:p>
            <a:pPr xmlns:a="http://schemas.openxmlformats.org/drawingml/2006/main"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Адреса канала передачи данных используются только для локальной доставки кадров.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>
                <a:latin typeface="Arial" charset="0"/>
              </a:rPr>
              <a:t>Новые термины и команды </a:t>
            </a:r>
            <a:r xmlns:a="http://schemas.openxmlformats.org/drawingml/2006/main">
              <a:rPr lang="ru" sz="1400" dirty="0">
                <a:latin typeface="Arial" charset="0"/>
              </a:rPr>
              <a:t>канального уровня</a:t>
            </a:r>
            <a:br xmlns:a="http://schemas.openxmlformats.org/drawingml/2006/main">
              <a:rPr lang="en-US" dirty="0">
                <a:latin typeface="Arial" charset="0"/>
              </a:rPr>
            </a:b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875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205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Логическое управление связью (LLC)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Контроль доступа к среде (MAC)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Институт инженеров по электротехнике и электронике (IEEE)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Международный союз электросвязи (МСЭ)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Международная организация по стандартизации (ИСО)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Американский национальный институт стандартов (ANSI)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Физическая топология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Логическая топология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Полудуплекс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Полный дуплекс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Циклический контроль избыточности (CRC)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Конкурентный доступ</a:t>
                      </a:r>
                    </a:p>
                    <a:p>
                      <a:pPr xmlns:a="http://schemas.openxmlformats.org/drawingml/2006/main" marL="285750" indent="-285750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600" b="0" dirty="0">
                          <a:solidFill>
                            <a:srgbClr val="000000"/>
                          </a:solidFill>
                        </a:rPr>
                        <a:t>Контролируемый доступ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Уровень канала передачи данных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xmlns:a="http://schemas.openxmlformats.org/drawingml/2006/main"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 xmlns:a="http://schemas.openxmlformats.org/drawingml/2006/main"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управление доступом к среде на канальном уровне поддерживает связь по сетям </a:t>
            </a:r>
            <a:r xmlns:a="http://schemas.openxmlformats.org/drawingml/2006/main">
              <a:rPr kumimoji="0" lang="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xmlns:a="http://schemas.openxmlformats.org/drawingml/2006/main"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19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Тема Цель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Цель уровня канала передачи данных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Опишите назначение и функцию уровня канала передачи данных при подготовке сообщений к передаче на определенных носителях.</a:t>
                      </a:r>
                      <a:endParaRPr xmlns:a="http://schemas.openxmlformats.org/drawingml/2006/main"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Топологии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Сравните характеристики методов управления доступом к среде в топологиях WAN и LAN.</a:t>
                      </a:r>
                      <a:endParaRPr xmlns:a="http://schemas.openxmlformats.org/drawingml/2006/main"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</a:rPr>
                        <a:t>Кадр канала передачи данных</a:t>
                      </a:r>
                      <a:endParaRPr xmlns:a="http://schemas.openxmlformats.org/drawingml/2006/main"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Опишите характеристики и функции кадра канала передачи данных.</a:t>
                      </a:r>
                      <a:endParaRPr xmlns:a="http://schemas.openxmlformats.org/drawingml/2006/main"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6.1 Назначение уровня канала передачи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Цель уровня канала передачи данных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Уровень канала передачи данных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Уровень канала передачи данных отвечает за связь между сетевыми интерфейсными картами конечных устройств.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Он позволяет протоколам верхнего уровня получать доступ к среде физического уровня и инкапсулирует пакеты уровня 3 (IPv4 и IPv6) в кадры уровня 2.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Он также выполняет обнаружение ошибок и отклоняет поврежденные кадры.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Назначение уровня канала передачи данных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Подуровни канала передачи данных IEEE 802 LAN/MAN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855419"/>
            <a:ext cx="4305820" cy="368353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Стандарты IEEE 802 LAN/MAN зависят от типа сети (Ethernet, WLAN, WPAN и т. д.).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Уровень канала передачи данных состоит из двух подуровней: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управления логическим каналом (LLC)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управления доступом к среде (MAC).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Подуровень LLC обеспечивает связь между сетевым программным обеспечением на верхних уровнях и аппаратным обеспечением устройства на нижних уровнях.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Подуровень MAC отвечает за инкапсуляцию данных и управление доступом к среде.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Цель канального уровня: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предоставление доступа к мультимедиа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Пакеты, которыми обмениваются узлы, могут проходить через многочисленные уровни передачи данных и переходы между носителями.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На каждом этапе маршрута маршрутизатор выполняет четыре основные функции уровня 2: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Принимает кадр из сетевой среды.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Деинкапсулирует кадр, чтобы открыть инкапсулированный пакет.</a:t>
            </a:r>
          </a:p>
          <a:p>
            <a:pPr xmlns:a="http://schemas.openxmlformats.org/drawingml/2006/main" marL="415985" lvl="1" indent="-342900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Повторно инкапсулирует пакет в новый кадр.</a:t>
            </a:r>
          </a:p>
          <a:p>
            <a:pPr xmlns:a="http://schemas.openxmlformats.org/drawingml/2006/main" marL="415985" lvl="1" indent="-342900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Пересылает новый кадр на носитель следующего сегмента сети.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r xmlns:a="http://schemas.openxmlformats.org/drawingml/2006/main">
              <a:rPr lang="ru" sz="1600" dirty="0"/>
              <a:t>Цель уровня канала передачи данных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Стандарты уровня канала передачи данных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746328" cy="307394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Протоколы канального уровня определяются инженерными организациями: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Институт инженеров электротехники и электроники (IEEE).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Международный союз электросвязи (МСЭ).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Международная организация по стандартизации (ИСО).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Американский национальный институт стандартов (ANSI).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6.2 Топологии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8614</TotalTime>
  <Words>1935</Words>
  <Application>Microsoft Office PowerPoint</Application>
  <PresentationFormat>On-screen Show (16:9)</PresentationFormat>
  <Paragraphs>302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CiscoSans ExtraLight</vt:lpstr>
      <vt:lpstr>Wingdings</vt:lpstr>
      <vt:lpstr>Default Theme</vt:lpstr>
      <vt:lpstr>Module 6: Data Link Layer</vt:lpstr>
      <vt:lpstr>Module 6: Data Link Layer</vt:lpstr>
      <vt:lpstr>Module Objectives</vt:lpstr>
      <vt:lpstr>6.1 Purpose of the Data Link Layer</vt:lpstr>
      <vt:lpstr>Purpose of the Data Link Layer The Data Link Layer</vt:lpstr>
      <vt:lpstr>Purpose of the Data Link Layer IEEE 802 LAN/MAN Data Link Sublayers</vt:lpstr>
      <vt:lpstr>Purpose of the Data Link Layer Providing Access to Media</vt:lpstr>
      <vt:lpstr>Purpose of the Data Link Layer Data Link Layer Standards</vt:lpstr>
      <vt:lpstr>6.2 Topologies</vt:lpstr>
      <vt:lpstr>Topologies Physical and Logical Topologies</vt:lpstr>
      <vt:lpstr>Topologies WAN Topologies</vt:lpstr>
      <vt:lpstr>Topologies Point-to-Point WAN Topology</vt:lpstr>
      <vt:lpstr>Topologies LAN Topologies</vt:lpstr>
      <vt:lpstr>PowerPoint Presentation</vt:lpstr>
      <vt:lpstr>PowerPoint Presentation</vt:lpstr>
      <vt:lpstr>PowerPoint Presentation</vt:lpstr>
      <vt:lpstr>PowerPoint Presentation</vt:lpstr>
      <vt:lpstr>6.3 Data Link Frame</vt:lpstr>
      <vt:lpstr>Data Link Frame The Frame</vt:lpstr>
      <vt:lpstr>Data Link Frame Frame Fields</vt:lpstr>
      <vt:lpstr>Data Link Frame Layer 2 Addresses</vt:lpstr>
      <vt:lpstr>Data Link Frame LAN and WAN Frames</vt:lpstr>
      <vt:lpstr>6.4 Module Practice and Quiz</vt:lpstr>
      <vt:lpstr>Module Practice and Quiz What did I learn in this module?</vt:lpstr>
      <vt:lpstr>Module 6: Data Link Layer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249</cp:revision>
  <dcterms:created xsi:type="dcterms:W3CDTF">2019-10-18T06:21:22Z</dcterms:created>
  <dcterms:modified xsi:type="dcterms:W3CDTF">2025-02-07T13:48:28Z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